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0" r:id="rId4"/>
    <p:sldId id="261" r:id="rId5"/>
    <p:sldId id="299" r:id="rId6"/>
    <p:sldId id="263" r:id="rId7"/>
    <p:sldId id="301" r:id="rId8"/>
    <p:sldId id="264" r:id="rId9"/>
    <p:sldId id="257" r:id="rId10"/>
    <p:sldId id="25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92" r:id="rId30"/>
    <p:sldId id="300" r:id="rId31"/>
    <p:sldId id="291" r:id="rId32"/>
    <p:sldId id="294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 Boivi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3" autoAdjust="0"/>
    <p:restoredTop sz="94660"/>
  </p:normalViewPr>
  <p:slideViewPr>
    <p:cSldViewPr>
      <p:cViewPr varScale="1">
        <p:scale>
          <a:sx n="103" d="100"/>
          <a:sy n="103" d="100"/>
        </p:scale>
        <p:origin x="4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28/05/2017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F1415A96-8F8B-4C3C-8CFD-F2A3C734D244}" type="datetimeFigureOut">
              <a:rPr lang="fr-FR"/>
              <a:pPr>
                <a:defRPr/>
              </a:pPr>
              <a:t>28/05/2017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A3CED593-3C99-48CC-AE6F-0F614D96EC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75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3B1C1-F9FF-42EA-B199-022CF273A424}" type="datetimeFigureOut">
              <a:rPr lang="fr-FR"/>
              <a:pPr>
                <a:defRPr/>
              </a:pPr>
              <a:t>28/05/2017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72151-A186-46E8-AAF6-50EB26F6899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94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3.jpeg"/><Relationship Id="rId21" Type="http://schemas.openxmlformats.org/officeDocument/2006/relationships/image" Target="../media/image20.jpeg"/><Relationship Id="rId7" Type="http://schemas.openxmlformats.org/officeDocument/2006/relationships/image" Target="../media/image7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0.jpeg"/><Relationship Id="rId24" Type="http://schemas.openxmlformats.org/officeDocument/2006/relationships/image" Target="../media/image23.gif"/><Relationship Id="rId5" Type="http://schemas.openxmlformats.org/officeDocument/2006/relationships/image" Target="../media/image5.jpg"/><Relationship Id="rId15" Type="http://schemas.openxmlformats.org/officeDocument/2006/relationships/image" Target="../media/image14.gif"/><Relationship Id="rId23" Type="http://schemas.openxmlformats.org/officeDocument/2006/relationships/image" Target="../media/image22.png"/><Relationship Id="rId10" Type="http://schemas.openxmlformats.org/officeDocument/2006/relationships/image" Target="../media/image9.jpg"/><Relationship Id="rId19" Type="http://schemas.openxmlformats.org/officeDocument/2006/relationships/image" Target="../media/image18.png"/><Relationship Id="rId4" Type="http://schemas.openxmlformats.org/officeDocument/2006/relationships/image" Target="../media/image4.jpg"/><Relationship Id="rId9" Type="http://schemas.openxmlformats.org/officeDocument/2006/relationships/image" Target="../media/image1.gif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4.wmf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oleObject" Target="../embeddings/oleObject8.bin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wmf"/><Relationship Id="rId11" Type="http://schemas.openxmlformats.org/officeDocument/2006/relationships/image" Target="../media/image53.jp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52.jpg"/><Relationship Id="rId4" Type="http://schemas.openxmlformats.org/officeDocument/2006/relationships/image" Target="../media/image47.wmf"/><Relationship Id="rId9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6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jpg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6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78.jpeg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7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8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79.wmf"/><Relationship Id="rId9" Type="http://schemas.openxmlformats.org/officeDocument/2006/relationships/image" Target="../media/image8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5.jpg"/><Relationship Id="rId4" Type="http://schemas.openxmlformats.org/officeDocument/2006/relationships/image" Target="../media/image8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88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4" Type="http://schemas.openxmlformats.org/officeDocument/2006/relationships/image" Target="../media/image79.wmf"/><Relationship Id="rId9" Type="http://schemas.openxmlformats.org/officeDocument/2006/relationships/image" Target="../media/image9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9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9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107.jpg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102.wmf"/><Relationship Id="rId17" Type="http://schemas.openxmlformats.org/officeDocument/2006/relationships/image" Target="../media/image106.jp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05.jp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104.jpg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10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109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108.wmf"/><Relationship Id="rId12" Type="http://schemas.openxmlformats.org/officeDocument/2006/relationships/image" Target="../media/image10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107.jpg"/><Relationship Id="rId5" Type="http://schemas.openxmlformats.org/officeDocument/2006/relationships/image" Target="../media/image105.jpg"/><Relationship Id="rId10" Type="http://schemas.openxmlformats.org/officeDocument/2006/relationships/image" Target="../media/image106.jpg"/><Relationship Id="rId4" Type="http://schemas.openxmlformats.org/officeDocument/2006/relationships/image" Target="../media/image98.wmf"/><Relationship Id="rId9" Type="http://schemas.openxmlformats.org/officeDocument/2006/relationships/image" Target="../media/image109.wmf"/><Relationship Id="rId14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jp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>
                  <a:solidFill>
                    <a:srgbClr val="5C0000"/>
                  </a:solidFill>
                </a:rPr>
                <a:t>Organisation :</a:t>
              </a: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6302" y="5945588"/>
              <a:ext cx="768679" cy="225479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917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5405" y="5875201"/>
              <a:ext cx="821721" cy="366253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550" y="5931587"/>
              <a:ext cx="719058" cy="25348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5928703"/>
              <a:ext cx="795028" cy="259248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637" y="5897572"/>
              <a:ext cx="577259" cy="321511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252" y="5959522"/>
              <a:ext cx="959121" cy="223151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35079" y="5910308"/>
              <a:ext cx="803240" cy="327856"/>
            </a:xfrm>
            <a:prstGeom prst="rect">
              <a:avLst/>
            </a:prstGeom>
          </p:spPr>
        </p:pic>
      </p:grpSp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Bordeaux    3-7 juillet 2017</a:t>
            </a: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44306" y="2636911"/>
            <a:ext cx="8210270" cy="237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800" b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ANALYSE X QUANTITATIVE</a:t>
            </a:r>
          </a:p>
          <a:p>
            <a:pPr algn="ctr">
              <a:buClrTx/>
              <a:buFontTx/>
              <a:buNone/>
            </a:pP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Jacky RUSTE</a:t>
            </a:r>
          </a:p>
          <a:p>
            <a:pPr algn="ctr">
              <a:buClrTx/>
              <a:buFontTx/>
              <a:buNone/>
            </a:pP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GN-MEBA</a:t>
            </a:r>
          </a:p>
          <a:p>
            <a:pPr algn="ctr">
              <a:buClrTx/>
              <a:buFontTx/>
              <a:buNone/>
            </a:pPr>
            <a:r>
              <a:rPr lang="fr-FR" sz="2400" b="1" i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Formation Microscopie Icaunaise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C09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>
                  <a:solidFill>
                    <a:srgbClr val="5C0000"/>
                  </a:solidFill>
                </a:rPr>
                <a:t>Partenaires :</a:t>
              </a: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198443" y="627471"/>
            <a:ext cx="8677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Le nombre d’ionisations engendrée dans une cible massive peut être calculé en intégrant la relation </a:t>
            </a:r>
          </a:p>
          <a:p>
            <a:r>
              <a:rPr lang="fr-FR" sz="1600" b="1" dirty="0"/>
              <a:t>précédente de l’énergie primaire E</a:t>
            </a:r>
            <a:r>
              <a:rPr lang="fr-FR" sz="1600" b="1" baseline="-25000" dirty="0"/>
              <a:t>0</a:t>
            </a:r>
            <a:r>
              <a:rPr lang="fr-FR" sz="1600" b="1" dirty="0"/>
              <a:t> à l’énergie d’ionisation du niveau considéré </a:t>
            </a:r>
            <a:r>
              <a:rPr lang="fr-FR" sz="1600" b="1" dirty="0" err="1"/>
              <a:t>E</a:t>
            </a:r>
            <a:r>
              <a:rPr lang="fr-FR" sz="1600" b="1" baseline="-25000" dirty="0" err="1"/>
              <a:t>j</a:t>
            </a:r>
            <a:r>
              <a:rPr lang="fr-FR" sz="1600" b="1" dirty="0"/>
              <a:t> (j=K, L ou M) : </a:t>
            </a: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049657"/>
              </p:ext>
            </p:extLst>
          </p:nvPr>
        </p:nvGraphicFramePr>
        <p:xfrm>
          <a:off x="6372200" y="1388212"/>
          <a:ext cx="2212502" cy="715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Équation" r:id="rId3" imgW="1612800" imgH="520560" progId="Equation.3">
                  <p:embed/>
                </p:oleObj>
              </mc:Choice>
              <mc:Fallback>
                <p:oleObj name="Équation" r:id="rId3" imgW="1612800" imgH="520560" progId="Equation.3">
                  <p:embed/>
                  <p:pic>
                    <p:nvPicPr>
                      <p:cNvPr id="41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388212"/>
                        <a:ext cx="2212502" cy="71522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433046" y="4752041"/>
            <a:ext cx="8334347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i="1" dirty="0"/>
              <a:t>! Si cette relation donne le nombre total d’ionisations engendrées dans la cible, elle ne permet pas de savoir comment cette ionisation est distribuée dans l’espace !  (indispensable pour calculer par la suite les effets d’absorption et donc l’émission X émergente)       </a:t>
            </a:r>
          </a:p>
          <a:p>
            <a:r>
              <a:rPr lang="fr-FR" sz="1600" b="1" i="1" dirty="0"/>
              <a:t>	</a:t>
            </a:r>
          </a:p>
          <a:p>
            <a:pPr algn="ctr"/>
            <a:r>
              <a:rPr lang="fr-FR" b="1" i="1" dirty="0">
                <a:sym typeface="Wingdings 3" panose="05040102010807070707" pitchFamily="18" charset="2"/>
              </a:rPr>
              <a:t>  </a:t>
            </a:r>
            <a:r>
              <a:rPr lang="fr-FR" b="1" i="1" dirty="0"/>
              <a:t>fonction de distribution de l’ionisation en profondeur </a:t>
            </a:r>
            <a:r>
              <a:rPr lang="fr-FR" b="1" dirty="0">
                <a:latin typeface="Symbol" panose="05050102010706020507" pitchFamily="18" charset="2"/>
              </a:rPr>
              <a:t>f</a:t>
            </a:r>
            <a:r>
              <a:rPr lang="fr-FR" b="1" dirty="0"/>
              <a:t>(</a:t>
            </a:r>
            <a:r>
              <a:rPr lang="fr-FR" b="1" dirty="0">
                <a:latin typeface="Symbol" panose="05050102010706020507" pitchFamily="18" charset="2"/>
              </a:rPr>
              <a:t>r</a:t>
            </a:r>
            <a:r>
              <a:rPr lang="fr-FR" b="1" dirty="0"/>
              <a:t>z)</a:t>
            </a:r>
          </a:p>
        </p:txBody>
      </p:sp>
      <p:graphicFrame>
        <p:nvGraphicFramePr>
          <p:cNvPr id="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403899"/>
              </p:ext>
            </p:extLst>
          </p:nvPr>
        </p:nvGraphicFramePr>
        <p:xfrm>
          <a:off x="3309546" y="1454551"/>
          <a:ext cx="2105722" cy="57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Équation" r:id="rId5" imgW="1536480" imgH="419040" progId="Equation.3">
                  <p:embed/>
                </p:oleObj>
              </mc:Choice>
              <mc:Fallback>
                <p:oleObj name="Équation" r:id="rId5" imgW="1536480" imgH="419040" progId="Equation.3">
                  <p:embed/>
                  <p:pic>
                    <p:nvPicPr>
                      <p:cNvPr id="411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546" y="1454551"/>
                        <a:ext cx="2105722" cy="57541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necteur droit avec flèche 20"/>
          <p:cNvCxnSpPr>
            <a:cxnSpLocks/>
          </p:cNvCxnSpPr>
          <p:nvPr/>
        </p:nvCxnSpPr>
        <p:spPr>
          <a:xfrm flipV="1">
            <a:off x="5623670" y="1726163"/>
            <a:ext cx="637171" cy="13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837307" y="251356"/>
            <a:ext cx="641739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>
                <a:latin typeface="+mn-lt"/>
              </a:rPr>
              <a:t>I2 - Nombre total d’ionisations engendrées dans la cible massive :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360504" y="1212246"/>
            <a:ext cx="2524547" cy="2038358"/>
            <a:chOff x="424332" y="1276869"/>
            <a:chExt cx="2524547" cy="2038358"/>
          </a:xfrm>
        </p:grpSpPr>
        <p:sp>
          <p:nvSpPr>
            <p:cNvPr id="11" name="Rectangle 10"/>
            <p:cNvSpPr/>
            <p:nvPr/>
          </p:nvSpPr>
          <p:spPr>
            <a:xfrm>
              <a:off x="424332" y="1787216"/>
              <a:ext cx="2524547" cy="152801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cxnSp>
          <p:nvCxnSpPr>
            <p:cNvPr id="12" name="Connecteur droit 11"/>
            <p:cNvCxnSpPr>
              <a:cxnSpLocks/>
            </p:cNvCxnSpPr>
            <p:nvPr/>
          </p:nvCxnSpPr>
          <p:spPr>
            <a:xfrm>
              <a:off x="424332" y="1787215"/>
              <a:ext cx="252454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32114" y="2593078"/>
              <a:ext cx="2516765" cy="1507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4" name="Connecteur droit avec flèche 13"/>
            <p:cNvCxnSpPr>
              <a:cxnSpLocks/>
            </p:cNvCxnSpPr>
            <p:nvPr/>
          </p:nvCxnSpPr>
          <p:spPr>
            <a:xfrm>
              <a:off x="711669" y="1787215"/>
              <a:ext cx="0" cy="82902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0"/>
            <p:cNvSpPr txBox="1">
              <a:spLocks noChangeArrowheads="1"/>
            </p:cNvSpPr>
            <p:nvPr/>
          </p:nvSpPr>
          <p:spPr bwMode="auto">
            <a:xfrm>
              <a:off x="688750" y="1963098"/>
              <a:ext cx="35298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>
                  <a:latin typeface="Symbol" pitchFamily="18" charset="2"/>
                </a:rPr>
                <a:t>r</a:t>
              </a:r>
              <a:r>
                <a:rPr lang="fr-FR" sz="1400" b="1" dirty="0"/>
                <a:t>z</a:t>
              </a:r>
            </a:p>
          </p:txBody>
        </p:sp>
        <p:sp>
          <p:nvSpPr>
            <p:cNvPr id="16" name="ZoneTexte 11"/>
            <p:cNvSpPr txBox="1">
              <a:spLocks noChangeArrowheads="1"/>
            </p:cNvSpPr>
            <p:nvPr/>
          </p:nvSpPr>
          <p:spPr bwMode="auto">
            <a:xfrm>
              <a:off x="515211" y="2514588"/>
              <a:ext cx="4523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 err="1">
                  <a:solidFill>
                    <a:schemeClr val="bg1"/>
                  </a:solidFill>
                  <a:cs typeface="Arial" pitchFamily="34" charset="0"/>
                </a:rPr>
                <a:t>d</a:t>
              </a:r>
              <a:r>
                <a:rPr lang="fr-FR" sz="1400" b="1" dirty="0" err="1">
                  <a:solidFill>
                    <a:schemeClr val="bg1"/>
                  </a:solidFill>
                  <a:latin typeface="Symbol" pitchFamily="18" charset="2"/>
                </a:rPr>
                <a:t>r</a:t>
              </a:r>
              <a:r>
                <a:rPr lang="fr-FR" sz="1400" b="1" dirty="0" err="1">
                  <a:solidFill>
                    <a:schemeClr val="bg1"/>
                  </a:solidFill>
                </a:rPr>
                <a:t>z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1663684" y="1276869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E</a:t>
              </a:r>
              <a:r>
                <a:rPr lang="fr-FR" sz="1600" b="1" baseline="-25000" dirty="0"/>
                <a:t>0</a:t>
              </a:r>
            </a:p>
          </p:txBody>
        </p:sp>
        <p:cxnSp>
          <p:nvCxnSpPr>
            <p:cNvPr id="4" name="Connecteur droit avec flèche 3"/>
            <p:cNvCxnSpPr>
              <a:cxnSpLocks/>
              <a:endCxn id="11" idx="0"/>
            </p:cNvCxnSpPr>
            <p:nvPr/>
          </p:nvCxnSpPr>
          <p:spPr>
            <a:xfrm>
              <a:off x="1686606" y="1393265"/>
              <a:ext cx="0" cy="3939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>
              <a:cxnSpLocks/>
              <a:stCxn id="11" idx="0"/>
            </p:cNvCxnSpPr>
            <p:nvPr/>
          </p:nvCxnSpPr>
          <p:spPr>
            <a:xfrm>
              <a:off x="1686606" y="1787216"/>
              <a:ext cx="329581" cy="2889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>
              <a:cxnSpLocks/>
            </p:cNvCxnSpPr>
            <p:nvPr/>
          </p:nvCxnSpPr>
          <p:spPr>
            <a:xfrm flipH="1">
              <a:off x="1597407" y="2076140"/>
              <a:ext cx="394539" cy="3039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1609424" y="2388348"/>
              <a:ext cx="282521" cy="3339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>
              <a:cxnSpLocks/>
            </p:cNvCxnSpPr>
            <p:nvPr/>
          </p:nvCxnSpPr>
          <p:spPr>
            <a:xfrm flipH="1">
              <a:off x="1597407" y="2722324"/>
              <a:ext cx="306556" cy="333544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1490960" y="242546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E</a:t>
              </a:r>
              <a:endParaRPr lang="fr-FR" b="1" baseline="-25000" dirty="0"/>
            </a:p>
          </p:txBody>
        </p:sp>
        <p:sp>
          <p:nvSpPr>
            <p:cNvPr id="35" name="ZoneTexte 11"/>
            <p:cNvSpPr txBox="1">
              <a:spLocks noChangeArrowheads="1"/>
            </p:cNvSpPr>
            <p:nvPr/>
          </p:nvSpPr>
          <p:spPr bwMode="auto">
            <a:xfrm>
              <a:off x="1800739" y="2503813"/>
              <a:ext cx="4651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 dirty="0" err="1">
                  <a:solidFill>
                    <a:schemeClr val="bg1"/>
                  </a:solidFill>
                  <a:cs typeface="Arial" pitchFamily="34" charset="0"/>
                </a:rPr>
                <a:t>d</a:t>
              </a:r>
              <a:r>
                <a:rPr lang="fr-FR" sz="1400" b="1" dirty="0" err="1">
                  <a:solidFill>
                    <a:schemeClr val="bg1"/>
                  </a:solidFill>
                  <a:latin typeface="Symbol" pitchFamily="18" charset="2"/>
                </a:rPr>
                <a:t>r</a:t>
              </a:r>
              <a:r>
                <a:rPr lang="fr-FR" sz="1400" b="1" dirty="0" err="1">
                  <a:solidFill>
                    <a:schemeClr val="bg1"/>
                  </a:solidFill>
                </a:rPr>
                <a:t>x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058940"/>
              </p:ext>
            </p:extLst>
          </p:nvPr>
        </p:nvGraphicFramePr>
        <p:xfrm>
          <a:off x="4085941" y="3717859"/>
          <a:ext cx="4526101" cy="727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Équation" r:id="rId7" imgW="2844720" imgH="457200" progId="Equation.3">
                  <p:embed/>
                </p:oleObj>
              </mc:Choice>
              <mc:Fallback>
                <p:oleObj name="Équation" r:id="rId7" imgW="2844720" imgH="457200" progId="Equation.3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5941" y="3717859"/>
                        <a:ext cx="4526101" cy="72777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ZoneTexte 31"/>
          <p:cNvSpPr txBox="1"/>
          <p:nvPr/>
        </p:nvSpPr>
        <p:spPr>
          <a:xfrm>
            <a:off x="3013210" y="2474166"/>
            <a:ext cx="372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i="1" dirty="0"/>
              <a:t>1) en introduisant la loi de ralentissement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6739230" y="2376799"/>
                <a:ext cx="329691" cy="5091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dE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ρx</m:t>
                          </m:r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230" y="2376799"/>
                <a:ext cx="329691" cy="5091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/>
          <p:cNvSpPr txBox="1"/>
          <p:nvPr/>
        </p:nvSpPr>
        <p:spPr>
          <a:xfrm>
            <a:off x="2954357" y="2900134"/>
            <a:ext cx="618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et 2) le facteur de rétrodiffusion R (&lt;1) qui tient compte des ionisations </a:t>
            </a:r>
          </a:p>
          <a:p>
            <a:r>
              <a:rPr lang="fr-FR" sz="1600" b="1" i="1" dirty="0"/>
              <a:t>perdues en raison des électrons rétrodiffusés</a:t>
            </a:r>
            <a:endParaRPr lang="fr-FR" sz="1600" dirty="0"/>
          </a:p>
        </p:txBody>
      </p:sp>
      <p:sp>
        <p:nvSpPr>
          <p:cNvPr id="28" name="ZoneTexte 27"/>
          <p:cNvSpPr txBox="1"/>
          <p:nvPr/>
        </p:nvSpPr>
        <p:spPr>
          <a:xfrm>
            <a:off x="495546" y="3702976"/>
            <a:ext cx="3413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i="1" dirty="0"/>
              <a:t>On obtient une expression analytique </a:t>
            </a:r>
          </a:p>
          <a:p>
            <a:pPr algn="ctr"/>
            <a:r>
              <a:rPr lang="fr-FR" sz="1600" b="1" i="1" dirty="0"/>
              <a:t>rigoureuse </a:t>
            </a:r>
          </a:p>
          <a:p>
            <a:pPr algn="ctr"/>
            <a:r>
              <a:rPr lang="fr-FR" sz="1600" b="1" i="1" dirty="0"/>
              <a:t>du nombre d’ionisations engendrées</a:t>
            </a:r>
          </a:p>
        </p:txBody>
      </p:sp>
    </p:spTree>
    <p:extLst>
      <p:ext uri="{BB962C8B-B14F-4D97-AF65-F5344CB8AC3E}">
        <p14:creationId xmlns:p14="http://schemas.microsoft.com/office/powerpoint/2010/main" val="272898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050955"/>
              </p:ext>
            </p:extLst>
          </p:nvPr>
        </p:nvGraphicFramePr>
        <p:xfrm>
          <a:off x="3949154" y="5063107"/>
          <a:ext cx="353853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" name="Équation" r:id="rId3" imgW="1892160" imgH="482400" progId="Equation.3">
                  <p:embed/>
                </p:oleObj>
              </mc:Choice>
              <mc:Fallback>
                <p:oleObj name="Équation" r:id="rId3" imgW="1892160" imgH="482400" progId="Equation.3">
                  <p:embed/>
                  <p:pic>
                    <p:nvPicPr>
                      <p:cNvPr id="1433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154" y="5063107"/>
                        <a:ext cx="3538538" cy="89217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56584" y="5206189"/>
            <a:ext cx="33718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Nouvelle expression du </a:t>
            </a:r>
          </a:p>
          <a:p>
            <a:pPr algn="ctr"/>
            <a:r>
              <a:rPr lang="fr-FR" b="1" dirty="0"/>
              <a:t>nombre d’ionisations engendrées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447010" y="3379123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avec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286065" y="6022557"/>
            <a:ext cx="2447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(pour un électron incident)</a:t>
            </a: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828324"/>
              </p:ext>
            </p:extLst>
          </p:nvPr>
        </p:nvGraphicFramePr>
        <p:xfrm>
          <a:off x="6228184" y="4136949"/>
          <a:ext cx="1156003" cy="637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" name="Équation" r:id="rId5" imgW="876240" imgH="482400" progId="Equation.3">
                  <p:embed/>
                </p:oleObj>
              </mc:Choice>
              <mc:Fallback>
                <p:oleObj name="Équation" r:id="rId5" imgW="876240" imgH="482400" progId="Equation.3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136949"/>
                        <a:ext cx="1156003" cy="63708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lèche : droite 4"/>
          <p:cNvSpPr/>
          <p:nvPr/>
        </p:nvSpPr>
        <p:spPr>
          <a:xfrm>
            <a:off x="1862367" y="4242605"/>
            <a:ext cx="416237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droite 21"/>
          <p:cNvSpPr/>
          <p:nvPr/>
        </p:nvSpPr>
        <p:spPr>
          <a:xfrm>
            <a:off x="5682355" y="4242605"/>
            <a:ext cx="416237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2140419" y="1204807"/>
            <a:ext cx="4516581" cy="2139119"/>
            <a:chOff x="2087457" y="1069234"/>
            <a:chExt cx="4516581" cy="2139119"/>
          </a:xfrm>
        </p:grpSpPr>
        <p:pic>
          <p:nvPicPr>
            <p:cNvPr id="14" name="Picture 6" descr="Capture0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87457" y="1069234"/>
              <a:ext cx="4516581" cy="2139119"/>
            </a:xfrm>
            <a:prstGeom prst="rect">
              <a:avLst/>
            </a:prstGeom>
            <a:noFill/>
          </p:spPr>
        </p:pic>
        <p:sp>
          <p:nvSpPr>
            <p:cNvPr id="6" name="ZoneTexte 5"/>
            <p:cNvSpPr txBox="1"/>
            <p:nvPr/>
          </p:nvSpPr>
          <p:spPr>
            <a:xfrm>
              <a:off x="2555776" y="1813563"/>
              <a:ext cx="49404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100" b="1" dirty="0"/>
                <a:t>dn(0)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848406" y="2433338"/>
              <a:ext cx="554960" cy="2616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100" b="1" dirty="0"/>
                <a:t>dn(</a:t>
              </a:r>
              <a:r>
                <a:rPr lang="fr-FR" sz="1100" b="1" dirty="0">
                  <a:latin typeface="Symbol" panose="05050102010706020507" pitchFamily="18" charset="2"/>
                </a:rPr>
                <a:t>r</a:t>
              </a:r>
              <a:r>
                <a:rPr lang="fr-FR" sz="1100" b="1" dirty="0"/>
                <a:t>z)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57046" y="2154881"/>
              <a:ext cx="828732" cy="426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340" name="Text Box 17"/>
          <p:cNvSpPr txBox="1">
            <a:spLocks noChangeArrowheads="1"/>
          </p:cNvSpPr>
          <p:nvPr/>
        </p:nvSpPr>
        <p:spPr bwMode="auto">
          <a:xfrm>
            <a:off x="335692" y="143164"/>
            <a:ext cx="83749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b="1" i="1" dirty="0">
                <a:latin typeface="+mn-lt"/>
              </a:rPr>
              <a:t>Dans sa thèse, R. Castaing a introduit la fonction  </a:t>
            </a:r>
            <a:r>
              <a:rPr lang="fr-FR" altLang="fr-FR" sz="1600" b="1" dirty="0">
                <a:latin typeface="Symbol" panose="05050102010706020507" pitchFamily="18" charset="2"/>
              </a:rPr>
              <a:t>f</a:t>
            </a:r>
            <a:r>
              <a:rPr lang="fr-FR" altLang="fr-FR" sz="1600" b="1" dirty="0">
                <a:latin typeface="+mn-lt"/>
              </a:rPr>
              <a:t>(</a:t>
            </a:r>
            <a:r>
              <a:rPr lang="fr-FR" altLang="fr-FR" sz="1600" b="1" dirty="0">
                <a:latin typeface="Symbol" panose="05050102010706020507" pitchFamily="18" charset="2"/>
              </a:rPr>
              <a:t>r</a:t>
            </a:r>
            <a:r>
              <a:rPr lang="fr-FR" altLang="fr-FR" sz="1600" b="1" dirty="0">
                <a:latin typeface="+mn-lt"/>
              </a:rPr>
              <a:t>z)</a:t>
            </a:r>
            <a:r>
              <a:rPr lang="fr-FR" altLang="fr-FR" sz="1600" b="1" i="1" dirty="0">
                <a:latin typeface="+mn-lt"/>
              </a:rPr>
              <a:t> (</a:t>
            </a:r>
            <a:r>
              <a:rPr lang="fr-FR" altLang="fr-FR" sz="1600" b="1" i="1" dirty="0" err="1">
                <a:latin typeface="+mn-lt"/>
              </a:rPr>
              <a:t>Phiroz</a:t>
            </a:r>
            <a:r>
              <a:rPr lang="fr-FR" altLang="fr-FR" sz="1600" b="1" i="1" dirty="0">
                <a:latin typeface="+mn-lt"/>
              </a:rPr>
              <a:t>) « fonction de distribution de </a:t>
            </a:r>
          </a:p>
          <a:p>
            <a:pPr eaLnBrk="1" hangingPunct="1"/>
            <a:r>
              <a:rPr lang="fr-FR" altLang="fr-FR" sz="1600" b="1" i="1" dirty="0">
                <a:latin typeface="+mn-lt"/>
              </a:rPr>
              <a:t>l’ionisation en profondeur » qu’il a défini comme le rapport du nombre d’ionisations engendrées</a:t>
            </a:r>
          </a:p>
          <a:p>
            <a:pPr eaLnBrk="1" hangingPunct="1"/>
            <a:r>
              <a:rPr lang="fr-FR" altLang="fr-FR" sz="1600" b="1" i="1" dirty="0">
                <a:latin typeface="+mn-lt"/>
              </a:rPr>
              <a:t>dans une couche mince à la profondeur massique </a:t>
            </a:r>
            <a:r>
              <a:rPr lang="fr-FR" altLang="fr-FR" sz="1600" b="1" dirty="0">
                <a:latin typeface="Symbol" panose="05050102010706020507" pitchFamily="18" charset="2"/>
              </a:rPr>
              <a:t>r</a:t>
            </a:r>
            <a:r>
              <a:rPr lang="fr-FR" altLang="fr-FR" sz="1600" b="1" dirty="0">
                <a:latin typeface="+mn-lt"/>
              </a:rPr>
              <a:t>z</a:t>
            </a:r>
            <a:r>
              <a:rPr lang="fr-FR" altLang="fr-FR" sz="1600" b="1" i="1" dirty="0">
                <a:latin typeface="+mn-lt"/>
              </a:rPr>
              <a:t> au nombre d’ionisations engendrées dans</a:t>
            </a:r>
          </a:p>
          <a:p>
            <a:pPr eaLnBrk="1" hangingPunct="1"/>
            <a:r>
              <a:rPr lang="fr-FR" altLang="fr-FR" sz="1600" b="1" i="1" dirty="0">
                <a:latin typeface="+mn-lt"/>
              </a:rPr>
              <a:t>une même couche isolée dans l’espace :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14" y="2101293"/>
            <a:ext cx="1495425" cy="7239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271" y="3261926"/>
            <a:ext cx="2529580" cy="72152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89" y="3336143"/>
            <a:ext cx="2399474" cy="47818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09" y="4150455"/>
            <a:ext cx="3061090" cy="703331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246227" y="3383453"/>
            <a:ext cx="554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d’où</a:t>
            </a:r>
          </a:p>
        </p:txBody>
      </p:sp>
    </p:spTree>
    <p:extLst>
      <p:ext uri="{BB962C8B-B14F-4D97-AF65-F5344CB8AC3E}">
        <p14:creationId xmlns:p14="http://schemas.microsoft.com/office/powerpoint/2010/main" val="1069364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54040" y="1840799"/>
            <a:ext cx="4286250" cy="13239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b="1" i="1" dirty="0">
                <a:latin typeface="Arial" charset="0"/>
                <a:cs typeface="Arial" charset="0"/>
              </a:rPr>
              <a:t>De la valeur </a:t>
            </a:r>
            <a:r>
              <a:rPr lang="fr-FR" sz="1600" b="1" dirty="0">
                <a:latin typeface="Symbol" pitchFamily="18" charset="2"/>
                <a:cs typeface="Arial" charset="0"/>
              </a:rPr>
              <a:t>f</a:t>
            </a:r>
            <a:r>
              <a:rPr lang="fr-FR" sz="1600" b="1" dirty="0">
                <a:latin typeface="Arial" charset="0"/>
                <a:cs typeface="Arial" charset="0"/>
              </a:rPr>
              <a:t>(0)</a:t>
            </a:r>
            <a:r>
              <a:rPr lang="fr-FR" sz="1600" b="1" i="1" dirty="0">
                <a:latin typeface="Arial" charset="0"/>
                <a:cs typeface="Arial" charset="0"/>
              </a:rPr>
              <a:t> &gt;1 en surface, elle passe </a:t>
            </a:r>
          </a:p>
          <a:p>
            <a:pPr algn="ctr">
              <a:defRPr/>
            </a:pPr>
            <a:r>
              <a:rPr lang="fr-FR" sz="1600" b="1" i="1" dirty="0">
                <a:latin typeface="Arial" charset="0"/>
                <a:cs typeface="Arial" charset="0"/>
              </a:rPr>
              <a:t>par un maximum à la profondeur </a:t>
            </a:r>
          </a:p>
          <a:p>
            <a:pPr algn="ctr">
              <a:defRPr/>
            </a:pPr>
            <a:r>
              <a:rPr lang="fr-FR" sz="1600" b="1" i="1" dirty="0">
                <a:latin typeface="Arial" charset="0"/>
                <a:cs typeface="Arial" charset="0"/>
              </a:rPr>
              <a:t>de complète diffusion </a:t>
            </a:r>
            <a:r>
              <a:rPr lang="fr-FR" sz="1600" b="1" i="1" dirty="0" err="1">
                <a:latin typeface="Symbol" pitchFamily="18" charset="2"/>
                <a:cs typeface="Arial" charset="0"/>
              </a:rPr>
              <a:t>r</a:t>
            </a:r>
            <a:r>
              <a:rPr lang="fr-FR" sz="1600" b="1" i="1" dirty="0" err="1">
                <a:latin typeface="Arial" charset="0"/>
                <a:cs typeface="Arial" charset="0"/>
              </a:rPr>
              <a:t>z</a:t>
            </a:r>
            <a:r>
              <a:rPr lang="fr-FR" sz="1600" b="1" i="1" baseline="-25000" dirty="0" err="1">
                <a:latin typeface="Arial" charset="0"/>
                <a:cs typeface="Arial" charset="0"/>
              </a:rPr>
              <a:t>m</a:t>
            </a:r>
            <a:r>
              <a:rPr lang="fr-FR" sz="1600" b="1" i="1" dirty="0">
                <a:latin typeface="Arial" charset="0"/>
                <a:cs typeface="Arial" charset="0"/>
              </a:rPr>
              <a:t>, puis décroît </a:t>
            </a:r>
          </a:p>
          <a:p>
            <a:pPr algn="ctr">
              <a:defRPr/>
            </a:pPr>
            <a:r>
              <a:rPr lang="fr-FR" sz="1600" b="1" i="1" dirty="0">
                <a:latin typeface="Arial" charset="0"/>
                <a:cs typeface="Arial" charset="0"/>
              </a:rPr>
              <a:t>jusqu’à 0 pour la profondeur ultime</a:t>
            </a:r>
          </a:p>
          <a:p>
            <a:pPr algn="ctr">
              <a:defRPr/>
            </a:pPr>
            <a:r>
              <a:rPr lang="fr-FR" sz="1600" b="1" i="1" dirty="0">
                <a:latin typeface="Arial" charset="0"/>
                <a:cs typeface="Arial" charset="0"/>
              </a:rPr>
              <a:t>d’ionisation.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323528" y="116632"/>
            <a:ext cx="5695750" cy="2827338"/>
            <a:chOff x="144353" y="3212976"/>
            <a:chExt cx="5695750" cy="2827338"/>
          </a:xfrm>
        </p:grpSpPr>
        <p:pic>
          <p:nvPicPr>
            <p:cNvPr id="2" name="Picture 4" descr="phiroz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53" y="3212976"/>
              <a:ext cx="5199063" cy="282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Line 7"/>
            <p:cNvSpPr>
              <a:spLocks noChangeShapeType="1"/>
            </p:cNvSpPr>
            <p:nvPr/>
          </p:nvSpPr>
          <p:spPr bwMode="auto">
            <a:xfrm>
              <a:off x="3458853" y="4393579"/>
              <a:ext cx="1866900" cy="127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5284478" y="4172916"/>
              <a:ext cx="555625" cy="369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>
                  <a:latin typeface="Symbol" panose="05050102010706020507" pitchFamily="18" charset="2"/>
                </a:rPr>
                <a:t>r</a:t>
              </a:r>
              <a:r>
                <a:rPr lang="fr-FR" altLang="fr-FR"/>
                <a:t>z</a:t>
              </a:r>
              <a:r>
                <a:rPr lang="fr-FR" altLang="fr-FR" baseline="-25000"/>
                <a:t>m</a:t>
              </a:r>
            </a:p>
          </p:txBody>
        </p:sp>
        <p:sp>
          <p:nvSpPr>
            <p:cNvPr id="6" name="ZoneTexte 12"/>
            <p:cNvSpPr txBox="1">
              <a:spLocks noChangeArrowheads="1"/>
            </p:cNvSpPr>
            <p:nvPr/>
          </p:nvSpPr>
          <p:spPr bwMode="auto">
            <a:xfrm>
              <a:off x="4030353" y="3536329"/>
              <a:ext cx="54451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 b="1">
                  <a:latin typeface="Symbol" panose="05050102010706020507" pitchFamily="18" charset="2"/>
                </a:rPr>
                <a:t>f</a:t>
              </a:r>
              <a:r>
                <a:rPr lang="fr-FR" altLang="fr-FR" sz="1600" b="1"/>
                <a:t>(0)</a:t>
              </a:r>
            </a:p>
          </p:txBody>
        </p:sp>
      </p:grpSp>
      <p:pic>
        <p:nvPicPr>
          <p:cNvPr id="9" name="Picture 3" descr="fig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51" y="3415879"/>
            <a:ext cx="3926628" cy="23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741465" y="5868771"/>
            <a:ext cx="2888932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b="1"/>
              <a:t>Al K</a:t>
            </a:r>
            <a:r>
              <a:rPr lang="fr-FR" altLang="fr-FR" sz="1200" b="1">
                <a:latin typeface="Symbol" panose="05050102010706020507" pitchFamily="18" charset="2"/>
              </a:rPr>
              <a:t>a</a:t>
            </a:r>
            <a:r>
              <a:rPr lang="fr-FR" altLang="fr-FR" sz="1200" b="1"/>
              <a:t> dans NiAl(30%) à 5, 10 et 15 kV</a:t>
            </a:r>
          </a:p>
        </p:txBody>
      </p:sp>
      <p:pic>
        <p:nvPicPr>
          <p:cNvPr id="11" name="Picture 2" descr="fig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8" y="3114943"/>
            <a:ext cx="3828231" cy="225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43622" y="5541375"/>
            <a:ext cx="2953053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b="1"/>
              <a:t>Al K</a:t>
            </a:r>
            <a:r>
              <a:rPr lang="fr-FR" altLang="fr-FR" sz="1200" b="1">
                <a:latin typeface="Symbol" panose="05050102010706020507" pitchFamily="18" charset="2"/>
              </a:rPr>
              <a:t>a</a:t>
            </a:r>
            <a:r>
              <a:rPr lang="fr-FR" altLang="fr-FR" sz="1200" b="1"/>
              <a:t> et Ni K</a:t>
            </a:r>
            <a:r>
              <a:rPr lang="fr-FR" altLang="fr-FR" sz="1200" b="1">
                <a:latin typeface="Symbol" panose="05050102010706020507" pitchFamily="18" charset="2"/>
              </a:rPr>
              <a:t>a</a:t>
            </a:r>
            <a:r>
              <a:rPr lang="fr-FR" altLang="fr-FR" sz="1200" b="1"/>
              <a:t> dans NiAl(30%) à 15 kV</a:t>
            </a:r>
          </a:p>
        </p:txBody>
      </p:sp>
    </p:spTree>
    <p:extLst>
      <p:ext uri="{BB962C8B-B14F-4D97-AF65-F5344CB8AC3E}">
        <p14:creationId xmlns:p14="http://schemas.microsoft.com/office/powerpoint/2010/main" val="17885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825499" y="178592"/>
            <a:ext cx="491435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I3 – émission X engendrée dans une cible massive</a:t>
            </a: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97381" y="1330475"/>
            <a:ext cx="21271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AutoNum type="arabicParenR"/>
            </a:pPr>
            <a:r>
              <a:rPr lang="fr-FR" sz="1600" b="1" dirty="0"/>
              <a:t>Une ionisation sur </a:t>
            </a:r>
          </a:p>
          <a:p>
            <a:pPr algn="ctr"/>
            <a:r>
              <a:rPr lang="fr-FR" sz="1600" b="1" dirty="0"/>
              <a:t>le niveau j (K, L</a:t>
            </a:r>
            <a:r>
              <a:rPr lang="fr-FR" sz="1600" b="1" baseline="-25000" dirty="0"/>
              <a:t>3</a:t>
            </a:r>
            <a:r>
              <a:rPr lang="fr-FR" sz="1600" b="1" dirty="0"/>
              <a:t>…) </a:t>
            </a:r>
          </a:p>
        </p:txBody>
      </p:sp>
      <p:cxnSp>
        <p:nvCxnSpPr>
          <p:cNvPr id="4" name="Connecteur droit avec flèche 3"/>
          <p:cNvCxnSpPr>
            <a:cxnSpLocks/>
          </p:cNvCxnSpPr>
          <p:nvPr/>
        </p:nvCxnSpPr>
        <p:spPr>
          <a:xfrm flipV="1">
            <a:off x="1690353" y="1124788"/>
            <a:ext cx="667408" cy="29329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>
            <a:cxnSpLocks/>
          </p:cNvCxnSpPr>
          <p:nvPr/>
        </p:nvCxnSpPr>
        <p:spPr>
          <a:xfrm>
            <a:off x="1690353" y="1909706"/>
            <a:ext cx="564674" cy="2544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7"/>
          <p:cNvSpPr txBox="1">
            <a:spLocks noChangeArrowheads="1"/>
          </p:cNvSpPr>
          <p:nvPr/>
        </p:nvSpPr>
        <p:spPr bwMode="auto">
          <a:xfrm>
            <a:off x="2341402" y="877257"/>
            <a:ext cx="264675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 dirty="0" err="1">
                <a:latin typeface="Symbol" pitchFamily="18" charset="2"/>
              </a:rPr>
              <a:t>w</a:t>
            </a:r>
            <a:r>
              <a:rPr lang="fr-FR" sz="2000" b="1" baseline="-25000" dirty="0" err="1"/>
              <a:t>j</a:t>
            </a:r>
            <a:r>
              <a:rPr lang="fr-FR" sz="2000" b="1" dirty="0"/>
              <a:t> </a:t>
            </a:r>
            <a:r>
              <a:rPr lang="fr-FR" sz="1600" b="1" dirty="0"/>
              <a:t>transition radiative </a:t>
            </a:r>
          </a:p>
          <a:p>
            <a:pPr algn="ctr"/>
            <a:r>
              <a:rPr lang="fr-FR" sz="1600" b="1" dirty="0"/>
              <a:t>(rendement de fluorescence)</a:t>
            </a:r>
          </a:p>
        </p:txBody>
      </p:sp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2245551" y="1903976"/>
            <a:ext cx="247830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Symbol" pitchFamily="18" charset="2"/>
              </a:rPr>
              <a:t>(1- </a:t>
            </a:r>
            <a:r>
              <a:rPr lang="fr-FR" sz="2000" b="1" dirty="0" err="1">
                <a:latin typeface="Symbol" pitchFamily="18" charset="2"/>
              </a:rPr>
              <a:t>w</a:t>
            </a:r>
            <a:r>
              <a:rPr lang="fr-FR" sz="2000" b="1" baseline="-25000" dirty="0" err="1"/>
              <a:t>j</a:t>
            </a:r>
            <a:r>
              <a:rPr lang="fr-FR" sz="2000" b="1" dirty="0"/>
              <a:t> ) </a:t>
            </a:r>
            <a:r>
              <a:rPr lang="fr-FR" sz="1600" b="1" dirty="0"/>
              <a:t>transitions Auger</a:t>
            </a:r>
          </a:p>
        </p:txBody>
      </p:sp>
      <p:pic>
        <p:nvPicPr>
          <p:cNvPr id="8" name="Image 11" descr="spectre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867" y="3064862"/>
            <a:ext cx="3096809" cy="291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2" descr="rend_fluo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063" y="629570"/>
            <a:ext cx="34559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15"/>
          <p:cNvSpPr txBox="1">
            <a:spLocks noChangeArrowheads="1"/>
          </p:cNvSpPr>
          <p:nvPr/>
        </p:nvSpPr>
        <p:spPr bwMode="auto">
          <a:xfrm>
            <a:off x="3407277" y="3064862"/>
            <a:ext cx="54556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2) L’ionisation d’un niveau (K, L</a:t>
            </a:r>
            <a:r>
              <a:rPr lang="fr-FR" sz="1600" b="1" baseline="-25000" dirty="0"/>
              <a:t>3</a:t>
            </a:r>
            <a:r>
              <a:rPr lang="fr-FR" sz="1600" b="1" dirty="0"/>
              <a:t>…) engendre tout un spectre d’émissions (K</a:t>
            </a:r>
            <a:r>
              <a:rPr lang="fr-FR" sz="1600" b="1" baseline="-25000" dirty="0">
                <a:latin typeface="Symbol" pitchFamily="18" charset="2"/>
              </a:rPr>
              <a:t>a</a:t>
            </a:r>
            <a:r>
              <a:rPr lang="fr-FR" sz="1600" b="1" dirty="0"/>
              <a:t>, K</a:t>
            </a:r>
            <a:r>
              <a:rPr lang="fr-FR" sz="1600" b="1" baseline="-25000" dirty="0">
                <a:latin typeface="Symbol" pitchFamily="18" charset="2"/>
              </a:rPr>
              <a:t>b</a:t>
            </a:r>
            <a:r>
              <a:rPr lang="fr-FR" sz="1600" b="1" dirty="0"/>
              <a:t> , K</a:t>
            </a:r>
            <a:r>
              <a:rPr lang="fr-FR" sz="1600" b="1" baseline="-25000" dirty="0">
                <a:latin typeface="Symbol" panose="05050102010706020507" pitchFamily="18" charset="2"/>
              </a:rPr>
              <a:t>g </a:t>
            </a:r>
            <a:r>
              <a:rPr lang="fr-FR" sz="1600" b="1" dirty="0"/>
              <a:t>, L</a:t>
            </a:r>
            <a:r>
              <a:rPr lang="fr-FR" sz="1600" b="1" baseline="-25000" dirty="0">
                <a:latin typeface="Symbol" pitchFamily="18" charset="2"/>
              </a:rPr>
              <a:t>a</a:t>
            </a:r>
            <a:r>
              <a:rPr lang="fr-FR" sz="1600" b="1" dirty="0"/>
              <a:t>, L</a:t>
            </a:r>
            <a:r>
              <a:rPr lang="fr-FR" sz="1600" b="1" baseline="-25000" dirty="0">
                <a:latin typeface="Symbol" pitchFamily="18" charset="2"/>
              </a:rPr>
              <a:t>b </a:t>
            </a:r>
            <a:r>
              <a:rPr lang="fr-FR" sz="1600" b="1" dirty="0">
                <a:cs typeface="Arial" pitchFamily="34" charset="0"/>
              </a:rPr>
              <a:t>…)</a:t>
            </a:r>
            <a:r>
              <a:rPr lang="fr-FR" sz="1600" b="1" dirty="0"/>
              <a:t> dont une seule raie sera analysée…</a:t>
            </a:r>
          </a:p>
        </p:txBody>
      </p:sp>
      <p:sp>
        <p:nvSpPr>
          <p:cNvPr id="11" name="ZoneTexte 16"/>
          <p:cNvSpPr txBox="1">
            <a:spLocks noChangeArrowheads="1"/>
          </p:cNvSpPr>
          <p:nvPr/>
        </p:nvSpPr>
        <p:spPr bwMode="auto">
          <a:xfrm>
            <a:off x="3664777" y="4040526"/>
            <a:ext cx="40311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i="1" dirty="0"/>
              <a:t>d’où la notion de « poids » de la raie, rapport</a:t>
            </a:r>
          </a:p>
          <a:p>
            <a:r>
              <a:rPr lang="fr-FR" sz="1600" b="1" i="1" dirty="0"/>
              <a:t>de l’intensité de la raie analysée à l’ensemble</a:t>
            </a:r>
          </a:p>
          <a:p>
            <a:r>
              <a:rPr lang="fr-FR" sz="1600" b="1" i="1" dirty="0"/>
              <a:t>du spectre émis…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136643"/>
              </p:ext>
            </p:extLst>
          </p:nvPr>
        </p:nvGraphicFramePr>
        <p:xfrm>
          <a:off x="4659738" y="5021203"/>
          <a:ext cx="2160240" cy="80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5" imgW="1193760" imgH="444240" progId="Equation.3">
                  <p:embed/>
                </p:oleObj>
              </mc:Choice>
              <mc:Fallback>
                <p:oleObj name="Equation" r:id="rId5" imgW="1193760" imgH="444240" progId="Equation.3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738" y="5021203"/>
                        <a:ext cx="2160240" cy="804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65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443433" y="213868"/>
            <a:ext cx="6688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D’où l’expression de l’émission X engendrée dans une cible massive :</a:t>
            </a: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879063" y="2864841"/>
            <a:ext cx="70978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i="1" dirty="0"/>
              <a:t>Remarque : dans le cas des émissions L ou M, il faut également faire intervenir </a:t>
            </a:r>
          </a:p>
          <a:p>
            <a:r>
              <a:rPr lang="fr-FR" sz="1600" b="1" i="1" dirty="0"/>
              <a:t>les coefficients de « Coster-</a:t>
            </a:r>
            <a:r>
              <a:rPr lang="fr-FR" sz="1600" b="1" i="1" dirty="0" err="1"/>
              <a:t>Kroenig</a:t>
            </a:r>
            <a:r>
              <a:rPr lang="fr-FR" sz="1600" b="1" i="1" dirty="0"/>
              <a:t> » C</a:t>
            </a:r>
            <a:r>
              <a:rPr lang="fr-FR" sz="1600" b="1" i="1" baseline="-25000" dirty="0"/>
              <a:t>CK  </a:t>
            </a:r>
            <a:r>
              <a:rPr lang="fr-FR" sz="1600" b="1" i="1" dirty="0"/>
              <a:t>liés aux transitions non radiatives entre </a:t>
            </a:r>
          </a:p>
          <a:p>
            <a:r>
              <a:rPr lang="fr-FR" sz="1600" b="1" i="1" dirty="0"/>
              <a:t>les sous-niveaux…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746735"/>
              </p:ext>
            </p:extLst>
          </p:nvPr>
        </p:nvGraphicFramePr>
        <p:xfrm>
          <a:off x="5385765" y="3915399"/>
          <a:ext cx="1745846" cy="49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Equation" r:id="rId3" imgW="901440" imgH="253800" progId="Equation.3">
                  <p:embed/>
                </p:oleObj>
              </mc:Choice>
              <mc:Fallback>
                <p:oleObj name="Equation" r:id="rId3" imgW="901440" imgH="253800" progId="Equation.3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5765" y="3915399"/>
                        <a:ext cx="1745846" cy="4919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58"/>
          <p:cNvSpPr txBox="1">
            <a:spLocks noChangeArrowheads="1"/>
          </p:cNvSpPr>
          <p:nvPr/>
        </p:nvSpPr>
        <p:spPr bwMode="auto">
          <a:xfrm>
            <a:off x="3840150" y="3985184"/>
            <a:ext cx="15007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1" dirty="0"/>
              <a:t>Emissions K</a:t>
            </a:r>
            <a:r>
              <a:rPr lang="fr-FR" sz="1600" b="1" dirty="0">
                <a:latin typeface="Symbol" pitchFamily="18" charset="2"/>
              </a:rPr>
              <a:t>a</a:t>
            </a:r>
            <a:r>
              <a:rPr lang="fr-FR" sz="1600" b="1" dirty="0"/>
              <a:t> :  </a:t>
            </a:r>
          </a:p>
        </p:txBody>
      </p:sp>
      <p:sp>
        <p:nvSpPr>
          <p:cNvPr id="9" name="ZoneTexte 60"/>
          <p:cNvSpPr txBox="1">
            <a:spLocks noChangeArrowheads="1"/>
          </p:cNvSpPr>
          <p:nvPr/>
        </p:nvSpPr>
        <p:spPr bwMode="auto">
          <a:xfrm>
            <a:off x="3852974" y="5375300"/>
            <a:ext cx="14750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1" dirty="0"/>
              <a:t>Emissions L</a:t>
            </a:r>
            <a:r>
              <a:rPr lang="fr-FR" sz="1600" b="1" dirty="0">
                <a:latin typeface="Symbol" pitchFamily="18" charset="2"/>
              </a:rPr>
              <a:t>a</a:t>
            </a:r>
            <a:r>
              <a:rPr lang="fr-FR" sz="1600" b="1" dirty="0"/>
              <a:t> :  </a:t>
            </a:r>
          </a:p>
        </p:txBody>
      </p:sp>
      <p:pic>
        <p:nvPicPr>
          <p:cNvPr id="11" name="Picture 4" descr="cos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036" y="3764762"/>
            <a:ext cx="3214688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1197178" y="2027602"/>
            <a:ext cx="2365006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500" b="1" dirty="0"/>
              <a:t>rendement de fluorescence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121691" y="2194331"/>
            <a:ext cx="138909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500" b="1" dirty="0"/>
              <a:t>poids de la raie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296068" y="4707432"/>
            <a:ext cx="1992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nombre d’ionisations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6435090" y="4389061"/>
            <a:ext cx="216024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6366773" y="5045548"/>
            <a:ext cx="288032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379681" y="161484"/>
            <a:ext cx="2336335" cy="4791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80" y="801450"/>
            <a:ext cx="4623314" cy="957137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H="1">
            <a:off x="3535494" y="1379530"/>
            <a:ext cx="504056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cxnSpLocks/>
          </p:cNvCxnSpPr>
          <p:nvPr/>
        </p:nvCxnSpPr>
        <p:spPr>
          <a:xfrm>
            <a:off x="4283968" y="1420439"/>
            <a:ext cx="837723" cy="7988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57" y="5364266"/>
            <a:ext cx="2795761" cy="4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0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3309115" y="225805"/>
            <a:ext cx="2983445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/>
              <a:t>I4 – émission X émergente</a:t>
            </a:r>
          </a:p>
        </p:txBody>
      </p:sp>
      <p:pic>
        <p:nvPicPr>
          <p:cNvPr id="5" name="Picture 6" descr="stat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82" y="184317"/>
            <a:ext cx="295275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2390072" y="848643"/>
            <a:ext cx="4924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Tx/>
              <a:buAutoNum type="alphaLcParenR"/>
            </a:pPr>
            <a:r>
              <a:rPr lang="fr-FR" b="1" dirty="0"/>
              <a:t>Le rayonnement X est émis dans tout l’espace </a:t>
            </a:r>
          </a:p>
          <a:p>
            <a:pPr marL="342900" indent="-342900" algn="ctr"/>
            <a:r>
              <a:rPr lang="fr-FR" b="1" dirty="0"/>
              <a:t>(4</a:t>
            </a:r>
            <a:r>
              <a:rPr lang="fr-FR" b="1" dirty="0">
                <a:latin typeface="Symbol" pitchFamily="18" charset="2"/>
              </a:rPr>
              <a:t>p</a:t>
            </a:r>
            <a:r>
              <a:rPr lang="fr-FR" b="1" dirty="0"/>
              <a:t> stéradians)</a:t>
            </a:r>
          </a:p>
        </p:txBody>
      </p:sp>
      <p:sp>
        <p:nvSpPr>
          <p:cNvPr id="7" name="ZoneTexte 7"/>
          <p:cNvSpPr txBox="1">
            <a:spLocks noChangeArrowheads="1"/>
          </p:cNvSpPr>
          <p:nvPr/>
        </p:nvSpPr>
        <p:spPr bwMode="auto">
          <a:xfrm>
            <a:off x="3006624" y="1666618"/>
            <a:ext cx="50638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b) seul le rayonnement émis dans la direction (</a:t>
            </a:r>
            <a:r>
              <a:rPr lang="fr-FR" b="1" dirty="0">
                <a:latin typeface="Symbol" pitchFamily="18" charset="2"/>
              </a:rPr>
              <a:t>q</a:t>
            </a:r>
            <a:r>
              <a:rPr lang="fr-FR" b="1" dirty="0"/>
              <a:t>) </a:t>
            </a:r>
          </a:p>
          <a:p>
            <a:pPr algn="ctr"/>
            <a:r>
              <a:rPr lang="fr-FR" b="1" dirty="0"/>
              <a:t> et dans l’angle solide (</a:t>
            </a:r>
            <a:r>
              <a:rPr lang="fr-FR" b="1" dirty="0">
                <a:latin typeface="Symbol" pitchFamily="18" charset="2"/>
              </a:rPr>
              <a:t>W</a:t>
            </a:r>
            <a:r>
              <a:rPr lang="fr-FR" b="1" dirty="0"/>
              <a:t>) du détecteur </a:t>
            </a:r>
          </a:p>
          <a:p>
            <a:pPr algn="ctr"/>
            <a:r>
              <a:rPr lang="fr-FR" b="1" dirty="0"/>
              <a:t>sera détecté et analysé</a:t>
            </a: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900828" y="3766972"/>
            <a:ext cx="2827338" cy="2122488"/>
            <a:chOff x="4055" y="73"/>
            <a:chExt cx="1386" cy="1028"/>
          </a:xfrm>
        </p:grpSpPr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4055" y="451"/>
              <a:ext cx="9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4433" y="152"/>
              <a:ext cx="0" cy="9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V="1">
              <a:off x="4439" y="73"/>
              <a:ext cx="644" cy="10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4189" y="657"/>
              <a:ext cx="234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>
                  <a:latin typeface="Symbol" pitchFamily="18" charset="2"/>
                </a:rPr>
                <a:t>r</a:t>
              </a:r>
              <a:r>
                <a:rPr lang="fr-FR" dirty="0"/>
                <a:t>z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4929" y="234"/>
              <a:ext cx="174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Symbol" pitchFamily="18" charset="2"/>
                </a:rPr>
                <a:t>q</a:t>
              </a:r>
              <a:endParaRPr lang="fr-FR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4691" y="612"/>
              <a:ext cx="234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>
                  <a:latin typeface="Symbol" pitchFamily="18" charset="2"/>
                </a:rPr>
                <a:t>r</a:t>
              </a:r>
              <a:r>
                <a:rPr lang="fr-FR" dirty="0"/>
                <a:t>z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4652" y="762"/>
              <a:ext cx="263" cy="1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/>
                <a:t>sin</a:t>
              </a:r>
              <a:r>
                <a:rPr lang="fr-FR" sz="1400" dirty="0">
                  <a:latin typeface="Symbol" pitchFamily="18" charset="2"/>
                </a:rPr>
                <a:t>q</a:t>
              </a: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4704" y="785"/>
              <a:ext cx="2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4895" y="694"/>
              <a:ext cx="546" cy="1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dirty="0"/>
                <a:t>=</a:t>
              </a:r>
              <a:r>
                <a:rPr lang="fr-FR" sz="1400" dirty="0" err="1">
                  <a:latin typeface="Symbol" pitchFamily="18" charset="2"/>
                </a:rPr>
                <a:t>r</a:t>
              </a:r>
              <a:r>
                <a:rPr lang="fr-FR" sz="1400" dirty="0" err="1"/>
                <a:t>z.cosec</a:t>
              </a:r>
              <a:r>
                <a:rPr lang="fr-FR" sz="1400" dirty="0" err="1">
                  <a:latin typeface="Symbol" pitchFamily="18" charset="2"/>
                </a:rPr>
                <a:t>q</a:t>
              </a:r>
              <a:endParaRPr lang="fr-FR" sz="1400" dirty="0">
                <a:latin typeface="Symbol" pitchFamily="18" charset="2"/>
              </a:endParaRPr>
            </a:p>
          </p:txBody>
        </p:sp>
      </p:grpSp>
      <p:sp>
        <p:nvSpPr>
          <p:cNvPr id="19" name="ZoneTexte 11"/>
          <p:cNvSpPr txBox="1">
            <a:spLocks noChangeArrowheads="1"/>
          </p:cNvSpPr>
          <p:nvPr/>
        </p:nvSpPr>
        <p:spPr bwMode="auto">
          <a:xfrm>
            <a:off x="818258" y="3978799"/>
            <a:ext cx="3967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distance parcourue dans la cible : 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3563888" y="5085184"/>
            <a:ext cx="1950021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Symbol" pitchFamily="18" charset="2"/>
              </a:rPr>
              <a:t>q</a:t>
            </a:r>
            <a:r>
              <a:rPr lang="fr-FR" b="1"/>
              <a:t>=18° cosec=3,236</a:t>
            </a:r>
          </a:p>
          <a:p>
            <a:r>
              <a:rPr lang="fr-FR" b="1">
                <a:latin typeface="Symbol" pitchFamily="18" charset="2"/>
              </a:rPr>
              <a:t>q</a:t>
            </a:r>
            <a:r>
              <a:rPr lang="fr-FR" b="1"/>
              <a:t>=30° cosec=2</a:t>
            </a:r>
          </a:p>
          <a:p>
            <a:r>
              <a:rPr lang="fr-FR" b="1">
                <a:latin typeface="Symbol" pitchFamily="18" charset="2"/>
              </a:rPr>
              <a:t>q</a:t>
            </a:r>
            <a:r>
              <a:rPr lang="fr-FR" b="1"/>
              <a:t>=40° cosec=1,556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34" y="4421235"/>
            <a:ext cx="2613301" cy="551508"/>
          </a:xfrm>
          <a:prstGeom prst="rect">
            <a:avLst/>
          </a:prstGeom>
        </p:spPr>
      </p:pic>
      <p:sp>
        <p:nvSpPr>
          <p:cNvPr id="20" name="ZoneTexte 8"/>
          <p:cNvSpPr txBox="1">
            <a:spLocks noChangeArrowheads="1"/>
          </p:cNvSpPr>
          <p:nvPr/>
        </p:nvSpPr>
        <p:spPr bwMode="auto">
          <a:xfrm>
            <a:off x="2878699" y="2671998"/>
            <a:ext cx="5372881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latin typeface="Symbol" pitchFamily="18" charset="2"/>
              </a:rPr>
              <a:t>q</a:t>
            </a:r>
            <a:r>
              <a:rPr lang="fr-FR" b="1" dirty="0"/>
              <a:t> : angle d’émergence des rayons X (« </a:t>
            </a:r>
            <a:r>
              <a:rPr lang="fr-FR" b="1" dirty="0" err="1"/>
              <a:t>take</a:t>
            </a:r>
            <a:r>
              <a:rPr lang="fr-FR" b="1" dirty="0"/>
              <a:t> off angle »)</a:t>
            </a:r>
          </a:p>
          <a:p>
            <a:pPr marL="285750" indent="-285750">
              <a:buFont typeface="Symbol" panose="05050102010706020507" pitchFamily="18" charset="2"/>
              <a:buChar char="W"/>
            </a:pPr>
            <a:r>
              <a:rPr lang="fr-FR" b="1" dirty="0"/>
              <a:t>: angle solide de détection</a:t>
            </a:r>
          </a:p>
          <a:p>
            <a:r>
              <a:rPr lang="fr-FR" b="1" dirty="0">
                <a:latin typeface="Symbol" panose="05050102010706020507" pitchFamily="18" charset="2"/>
                <a:sym typeface="Wingdings 3" panose="05040102010807070707" pitchFamily="18" charset="2"/>
              </a:rPr>
              <a:t> </a:t>
            </a:r>
            <a:r>
              <a:rPr lang="fr-FR" b="1" dirty="0">
                <a:latin typeface="Symbol" panose="05050102010706020507" pitchFamily="18" charset="2"/>
              </a:rPr>
              <a:t>W</a:t>
            </a:r>
            <a:r>
              <a:rPr lang="fr-FR" b="1" dirty="0"/>
              <a:t>/4</a:t>
            </a:r>
            <a:r>
              <a:rPr lang="fr-FR" b="1" dirty="0">
                <a:latin typeface="Symbol" panose="05050102010706020507" pitchFamily="18" charset="2"/>
              </a:rPr>
              <a:t>p</a:t>
            </a:r>
            <a:r>
              <a:rPr lang="fr-FR" b="1" dirty="0"/>
              <a:t> : fraction détectée du rayonnement X</a:t>
            </a:r>
          </a:p>
        </p:txBody>
      </p:sp>
    </p:spTree>
    <p:extLst>
      <p:ext uri="{BB962C8B-B14F-4D97-AF65-F5344CB8AC3E}">
        <p14:creationId xmlns:p14="http://schemas.microsoft.com/office/powerpoint/2010/main" val="2030652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4"/>
          <p:cNvSpPr txBox="1">
            <a:spLocks noChangeArrowheads="1"/>
          </p:cNvSpPr>
          <p:nvPr/>
        </p:nvSpPr>
        <p:spPr bwMode="auto">
          <a:xfrm>
            <a:off x="809780" y="188640"/>
            <a:ext cx="760996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Sur ce trajet, le rayonnement X subit des effets d’absorption photoélectrique :</a:t>
            </a:r>
          </a:p>
          <a:p>
            <a:pPr algn="ctr"/>
            <a:r>
              <a:rPr lang="fr-FR" sz="1600" b="1" i="1" dirty="0"/>
              <a:t>µ : coefficient d’absorption massique par la cible du rayonnement émis (en cm</a:t>
            </a:r>
            <a:r>
              <a:rPr lang="fr-FR" sz="1600" b="1" i="1" baseline="30000" dirty="0"/>
              <a:t>2</a:t>
            </a:r>
            <a:r>
              <a:rPr lang="fr-FR" sz="1600" b="1" i="1" dirty="0"/>
              <a:t>.g</a:t>
            </a:r>
            <a:r>
              <a:rPr lang="fr-FR" sz="1600" b="1" i="1" baseline="30000" dirty="0"/>
              <a:t>-1</a:t>
            </a:r>
            <a:r>
              <a:rPr lang="fr-FR" sz="1600" b="1" i="1" dirty="0"/>
              <a:t>) 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085471" y="1517750"/>
            <a:ext cx="158107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i="1" dirty="0"/>
              <a:t>effets d’absorption</a:t>
            </a:r>
          </a:p>
          <a:p>
            <a:pPr algn="ctr"/>
            <a:r>
              <a:rPr lang="fr-FR" sz="1400" b="1" i="1" dirty="0"/>
              <a:t>photoélectrique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300391" y="3501256"/>
            <a:ext cx="2232049" cy="400110"/>
          </a:xfrm>
          <a:prstGeom prst="rect">
            <a:avLst/>
          </a:prstGeom>
          <a:noFill/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0" dirty="0">
                <a:latin typeface="Symbol" pitchFamily="18" charset="2"/>
              </a:rPr>
              <a:t>c</a:t>
            </a:r>
            <a:r>
              <a:rPr lang="fr-FR" sz="2000" b="0" dirty="0"/>
              <a:t>=µ/sin</a:t>
            </a:r>
            <a:r>
              <a:rPr lang="fr-FR" sz="2000" b="0" dirty="0">
                <a:latin typeface="Symbol" pitchFamily="18" charset="2"/>
              </a:rPr>
              <a:t>q=m.</a:t>
            </a:r>
            <a:r>
              <a:rPr lang="fr-FR" sz="2000" b="0" dirty="0"/>
              <a:t>cosec</a:t>
            </a:r>
            <a:r>
              <a:rPr lang="fr-FR" sz="2000" b="0" dirty="0">
                <a:latin typeface="Symbol" pitchFamily="18" charset="2"/>
              </a:rPr>
              <a:t>q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5845608" y="3866382"/>
            <a:ext cx="22049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Symbol" pitchFamily="18" charset="2"/>
              </a:rPr>
              <a:t>c</a:t>
            </a:r>
            <a:r>
              <a:rPr lang="fr-FR" sz="1600" b="1" dirty="0"/>
              <a:t> : facteur d’absorption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119590"/>
              </p:ext>
            </p:extLst>
          </p:nvPr>
        </p:nvGraphicFramePr>
        <p:xfrm>
          <a:off x="3923928" y="5301208"/>
          <a:ext cx="1800472" cy="942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" name="Equation" r:id="rId3" imgW="825480" imgH="431640" progId="Equation.3">
                  <p:embed/>
                </p:oleObj>
              </mc:Choice>
              <mc:Fallback>
                <p:oleObj name="Equation" r:id="rId3" imgW="825480" imgH="431640" progId="Equation.3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5301208"/>
                        <a:ext cx="1800472" cy="94219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2"/>
          <p:cNvSpPr txBox="1">
            <a:spLocks noChangeArrowheads="1"/>
          </p:cNvSpPr>
          <p:nvPr/>
        </p:nvSpPr>
        <p:spPr bwMode="auto">
          <a:xfrm>
            <a:off x="397059" y="4407779"/>
            <a:ext cx="7421775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700" b="1" i="1" dirty="0"/>
              <a:t>Dans une cible complexe, le coefficient d’absorption massique du rayonnement </a:t>
            </a:r>
          </a:p>
          <a:p>
            <a:r>
              <a:rPr lang="fr-FR" sz="1700" b="1" i="1" dirty="0"/>
              <a:t>caractéristique par la cible est donné par la somme des coefficients d’absorption</a:t>
            </a:r>
          </a:p>
          <a:p>
            <a:r>
              <a:rPr lang="fr-FR" sz="1700" b="1" i="1" dirty="0"/>
              <a:t>par chaque élément multipliée par le titre massique de l’élément :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539552" y="809082"/>
            <a:ext cx="1716074" cy="1477082"/>
            <a:chOff x="539552" y="548197"/>
            <a:chExt cx="1843597" cy="1665959"/>
          </a:xfrm>
        </p:grpSpPr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539552" y="1280375"/>
              <a:ext cx="14299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089431" y="872477"/>
              <a:ext cx="0" cy="12946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1098160" y="764704"/>
              <a:ext cx="936831" cy="13874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547664" y="1484784"/>
              <a:ext cx="397866" cy="323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500" dirty="0" err="1">
                  <a:latin typeface="Symbol" pitchFamily="18" charset="2"/>
                </a:rPr>
                <a:t>r</a:t>
              </a:r>
              <a:r>
                <a:rPr lang="fr-FR" sz="1500" dirty="0" err="1"/>
                <a:t>x</a:t>
              </a:r>
              <a:endParaRPr lang="fr-FR" sz="15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83568" y="1844824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I</a:t>
              </a:r>
              <a:r>
                <a:rPr lang="fr-FR" baseline="-25000" dirty="0"/>
                <a:t>0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049403" y="548197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I</a:t>
              </a:r>
              <a:r>
                <a:rPr lang="fr-FR" baseline="-25000" dirty="0"/>
                <a:t>1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75204" y="1366767"/>
              <a:ext cx="392989" cy="3644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500" dirty="0">
                  <a:latin typeface="Symbol" pitchFamily="18" charset="2"/>
                </a:rPr>
                <a:t>r</a:t>
              </a:r>
              <a:r>
                <a:rPr lang="fr-FR" sz="1500" dirty="0"/>
                <a:t>z</a:t>
              </a:r>
            </a:p>
          </p:txBody>
        </p:sp>
      </p:grp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372306"/>
              </p:ext>
            </p:extLst>
          </p:nvPr>
        </p:nvGraphicFramePr>
        <p:xfrm>
          <a:off x="2395625" y="1348880"/>
          <a:ext cx="1312279" cy="45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3" name="Equation" r:id="rId5" imgW="698400" imgH="241200" progId="Equation.3">
                  <p:embed/>
                </p:oleObj>
              </mc:Choice>
              <mc:Fallback>
                <p:oleObj name="Equation" r:id="rId5" imgW="698400" imgH="241200" progId="Equation.3">
                  <p:embed/>
                  <p:pic>
                    <p:nvPicPr>
                      <p:cNvPr id="26" name="Obje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625" y="1348880"/>
                        <a:ext cx="1312279" cy="4533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39" y="2231148"/>
            <a:ext cx="6334576" cy="10270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44208" y="2148091"/>
            <a:ext cx="863600" cy="100806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>
            <a:off x="6948264" y="2754527"/>
            <a:ext cx="13479" cy="740759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568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34" y="1699521"/>
            <a:ext cx="3591868" cy="2757001"/>
          </a:xfrm>
          <a:prstGeom prst="rect">
            <a:avLst/>
          </a:prstGeom>
        </p:spPr>
      </p:pic>
      <p:pic>
        <p:nvPicPr>
          <p:cNvPr id="2" name="Image 1" descr="fe_a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53" y="39819"/>
            <a:ext cx="3076688" cy="331940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74538" y="574042"/>
            <a:ext cx="536723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/>
              <a:t>Le volume analysé en pratique (émission détectée) </a:t>
            </a:r>
          </a:p>
          <a:p>
            <a:r>
              <a:rPr lang="fr-FR" sz="1600" b="1" dirty="0"/>
              <a:t>est plus faible que le volume défini par l’émission engendrée </a:t>
            </a:r>
          </a:p>
          <a:p>
            <a:r>
              <a:rPr lang="fr-FR" sz="1600" b="1" dirty="0"/>
              <a:t>et ceci d’autant plus que le facteur d’absorption sera élevé.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683568" y="3893445"/>
            <a:ext cx="5793843" cy="1903472"/>
            <a:chOff x="2606675" y="4824413"/>
            <a:chExt cx="5793843" cy="1903472"/>
          </a:xfrm>
        </p:grpSpPr>
        <p:sp>
          <p:nvSpPr>
            <p:cNvPr id="8" name="Ellipse 7"/>
            <p:cNvSpPr/>
            <p:nvPr/>
          </p:nvSpPr>
          <p:spPr bwMode="auto">
            <a:xfrm>
              <a:off x="4608513" y="5154613"/>
              <a:ext cx="1371600" cy="13731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4711700" y="5154613"/>
              <a:ext cx="1165225" cy="11668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4699000" y="5273022"/>
              <a:ext cx="1177925" cy="65166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197350" y="4983163"/>
              <a:ext cx="2090738" cy="617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2" name="Connecteur droit 11"/>
            <p:cNvCxnSpPr/>
            <p:nvPr/>
          </p:nvCxnSpPr>
          <p:spPr bwMode="auto">
            <a:xfrm>
              <a:off x="4162425" y="5600700"/>
              <a:ext cx="24003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61"/>
            <p:cNvSpPr txBox="1">
              <a:spLocks noChangeArrowheads="1"/>
            </p:cNvSpPr>
            <p:nvPr/>
          </p:nvSpPr>
          <p:spPr bwMode="auto">
            <a:xfrm>
              <a:off x="6245226" y="6327775"/>
              <a:ext cx="1677062" cy="400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 b="1" dirty="0">
                  <a:latin typeface="Arial" panose="020B0604020202020204" pitchFamily="34" charset="0"/>
                </a:rPr>
                <a:t>pénétration électronique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 b="1" dirty="0">
                  <a:latin typeface="Arial" panose="020B0604020202020204" pitchFamily="34" charset="0"/>
                </a:rPr>
                <a:t>(« poire d’interactions »)</a:t>
              </a:r>
            </a:p>
          </p:txBody>
        </p:sp>
        <p:sp>
          <p:nvSpPr>
            <p:cNvPr id="14" name="ZoneTexte 62"/>
            <p:cNvSpPr txBox="1">
              <a:spLocks noChangeArrowheads="1"/>
            </p:cNvSpPr>
            <p:nvPr/>
          </p:nvSpPr>
          <p:spPr bwMode="auto">
            <a:xfrm>
              <a:off x="6846888" y="5973763"/>
              <a:ext cx="1553630" cy="2462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 b="1">
                  <a:latin typeface="Arial" panose="020B0604020202020204" pitchFamily="34" charset="0"/>
                </a:rPr>
                <a:t>Emission X engendrée</a:t>
              </a:r>
            </a:p>
          </p:txBody>
        </p:sp>
        <p:cxnSp>
          <p:nvCxnSpPr>
            <p:cNvPr id="15" name="Connecteur droit avec flèche 14"/>
            <p:cNvCxnSpPr>
              <a:cxnSpLocks/>
            </p:cNvCxnSpPr>
            <p:nvPr/>
          </p:nvCxnSpPr>
          <p:spPr>
            <a:xfrm flipH="1">
              <a:off x="5399088" y="6091238"/>
              <a:ext cx="1447800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cxnSpLocks/>
            </p:cNvCxnSpPr>
            <p:nvPr/>
          </p:nvCxnSpPr>
          <p:spPr>
            <a:xfrm flipH="1" flipV="1">
              <a:off x="5444684" y="6436916"/>
              <a:ext cx="78898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68"/>
            <p:cNvSpPr txBox="1">
              <a:spLocks noChangeArrowheads="1"/>
            </p:cNvSpPr>
            <p:nvPr/>
          </p:nvSpPr>
          <p:spPr bwMode="auto">
            <a:xfrm>
              <a:off x="5778500" y="4829175"/>
              <a:ext cx="760413" cy="24606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 b="1">
                  <a:solidFill>
                    <a:srgbClr val="FF0000"/>
                  </a:solidFill>
                  <a:latin typeface="Arial" panose="020B0604020202020204" pitchFamily="34" charset="0"/>
                </a:rPr>
                <a:t>détecteur</a:t>
              </a:r>
            </a:p>
          </p:txBody>
        </p:sp>
        <p:cxnSp>
          <p:nvCxnSpPr>
            <p:cNvPr id="18" name="Connecteur droit avec flèche 17"/>
            <p:cNvCxnSpPr>
              <a:cxnSpLocks/>
            </p:cNvCxnSpPr>
            <p:nvPr/>
          </p:nvCxnSpPr>
          <p:spPr>
            <a:xfrm>
              <a:off x="5241925" y="4824413"/>
              <a:ext cx="14288" cy="776287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78"/>
            <p:cNvCxnSpPr>
              <a:cxnSpLocks/>
            </p:cNvCxnSpPr>
            <p:nvPr/>
          </p:nvCxnSpPr>
          <p:spPr bwMode="auto">
            <a:xfrm>
              <a:off x="4679950" y="6617728"/>
              <a:ext cx="1220788" cy="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Connecteur droit avec flèche 80"/>
            <p:cNvCxnSpPr>
              <a:cxnSpLocks/>
            </p:cNvCxnSpPr>
            <p:nvPr/>
          </p:nvCxnSpPr>
          <p:spPr bwMode="auto">
            <a:xfrm>
              <a:off x="4319588" y="5600700"/>
              <a:ext cx="0" cy="342900"/>
            </a:xfrm>
            <a:prstGeom prst="straightConnector1">
              <a:avLst/>
            </a:prstGeom>
            <a:noFill/>
            <a:ln w="19050" algn="ctr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Connecteur droit 85"/>
            <p:cNvCxnSpPr>
              <a:cxnSpLocks noChangeShapeType="1"/>
            </p:cNvCxnSpPr>
            <p:nvPr/>
          </p:nvCxnSpPr>
          <p:spPr bwMode="auto">
            <a:xfrm flipH="1">
              <a:off x="4076700" y="5943461"/>
              <a:ext cx="2043113" cy="139"/>
            </a:xfrm>
            <a:prstGeom prst="line">
              <a:avLst/>
            </a:prstGeom>
            <a:noFill/>
            <a:ln w="19050" algn="ctr">
              <a:solidFill>
                <a:srgbClr val="33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ZoneTexte 87"/>
            <p:cNvSpPr txBox="1">
              <a:spLocks noChangeArrowheads="1"/>
            </p:cNvSpPr>
            <p:nvPr/>
          </p:nvSpPr>
          <p:spPr bwMode="auto">
            <a:xfrm>
              <a:off x="2606675" y="5640388"/>
              <a:ext cx="17081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 b="1" i="1" dirty="0">
                  <a:latin typeface="Arial" panose="020B0604020202020204" pitchFamily="34" charset="0"/>
                </a:rPr>
                <a:t>résolution en profondeur</a:t>
              </a:r>
            </a:p>
          </p:txBody>
        </p:sp>
        <p:sp>
          <p:nvSpPr>
            <p:cNvPr id="23" name="ZoneTexte 88"/>
            <p:cNvSpPr txBox="1">
              <a:spLocks noChangeArrowheads="1"/>
            </p:cNvSpPr>
            <p:nvPr/>
          </p:nvSpPr>
          <p:spPr bwMode="auto">
            <a:xfrm>
              <a:off x="3381375" y="6475413"/>
              <a:ext cx="13271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 b="1" i="1" dirty="0">
                  <a:solidFill>
                    <a:srgbClr val="C00000"/>
                  </a:solidFill>
                  <a:latin typeface="Arial" panose="020B0604020202020204" pitchFamily="34" charset="0"/>
                </a:rPr>
                <a:t>résolution latérale</a:t>
              </a:r>
            </a:p>
          </p:txBody>
        </p:sp>
        <p:cxnSp>
          <p:nvCxnSpPr>
            <p:cNvPr id="24" name="Connecteur droit 92"/>
            <p:cNvCxnSpPr>
              <a:cxnSpLocks/>
            </p:cNvCxnSpPr>
            <p:nvPr/>
          </p:nvCxnSpPr>
          <p:spPr bwMode="auto">
            <a:xfrm>
              <a:off x="4679950" y="5348288"/>
              <a:ext cx="19050" cy="130810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Connecteur droit 93"/>
            <p:cNvCxnSpPr>
              <a:cxnSpLocks noChangeShapeType="1"/>
            </p:cNvCxnSpPr>
            <p:nvPr/>
          </p:nvCxnSpPr>
          <p:spPr bwMode="auto">
            <a:xfrm>
              <a:off x="5881688" y="5465763"/>
              <a:ext cx="20637" cy="1190625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Rectangle : coins arrondis 25"/>
            <p:cNvSpPr/>
            <p:nvPr/>
          </p:nvSpPr>
          <p:spPr bwMode="auto">
            <a:xfrm>
              <a:off x="4725988" y="5619517"/>
              <a:ext cx="1136650" cy="323944"/>
            </a:xfrm>
            <a:prstGeom prst="round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bg1">
                    <a:lumMod val="85000"/>
                  </a:schemeClr>
                </a:gs>
                <a:gs pos="85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3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7" name="Connecteur droit avec flèche 26"/>
            <p:cNvCxnSpPr>
              <a:cxnSpLocks/>
            </p:cNvCxnSpPr>
            <p:nvPr/>
          </p:nvCxnSpPr>
          <p:spPr>
            <a:xfrm flipH="1">
              <a:off x="5465763" y="5773738"/>
              <a:ext cx="1747837" cy="47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>
              <a:cxnSpLocks/>
            </p:cNvCxnSpPr>
            <p:nvPr/>
          </p:nvCxnSpPr>
          <p:spPr>
            <a:xfrm flipV="1">
              <a:off x="5248275" y="5095875"/>
              <a:ext cx="871538" cy="6810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63"/>
            <p:cNvSpPr txBox="1">
              <a:spLocks noChangeArrowheads="1"/>
            </p:cNvSpPr>
            <p:nvPr/>
          </p:nvSpPr>
          <p:spPr bwMode="auto">
            <a:xfrm>
              <a:off x="6734175" y="5640388"/>
              <a:ext cx="1552575" cy="2460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 b="1">
                  <a:latin typeface="Arial" panose="020B0604020202020204" pitchFamily="34" charset="0"/>
                </a:rPr>
                <a:t>Emission X émergente</a:t>
              </a: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2403571" y="1451255"/>
            <a:ext cx="3162854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! La résolution </a:t>
            </a:r>
            <a:r>
              <a:rPr lang="fr-FR" sz="1600" b="1" u="sng" dirty="0"/>
              <a:t>en profondeur </a:t>
            </a:r>
            <a:r>
              <a:rPr lang="fr-FR" sz="1600" b="1" dirty="0"/>
              <a:t>de </a:t>
            </a:r>
          </a:p>
          <a:p>
            <a:pPr algn="ctr"/>
            <a:r>
              <a:rPr lang="fr-FR" sz="1600" b="1" dirty="0"/>
              <a:t>l’analyse dépendra non seulement </a:t>
            </a:r>
          </a:p>
          <a:p>
            <a:pPr algn="ctr"/>
            <a:r>
              <a:rPr lang="fr-FR" sz="1600" b="1" dirty="0"/>
              <a:t>du taux d’excitation mais aussi des </a:t>
            </a:r>
          </a:p>
          <a:p>
            <a:pPr algn="ctr"/>
            <a:r>
              <a:rPr lang="fr-FR" sz="1600" b="1" dirty="0"/>
              <a:t>effets d’absorption et </a:t>
            </a:r>
            <a:r>
              <a:rPr lang="fr-FR" sz="1600" b="1" u="sng" dirty="0"/>
              <a:t>ne sera pas </a:t>
            </a:r>
          </a:p>
          <a:p>
            <a:pPr algn="ctr"/>
            <a:r>
              <a:rPr lang="fr-FR" sz="1600" b="1" u="sng" dirty="0"/>
              <a:t>identique pour tous les éléments </a:t>
            </a:r>
          </a:p>
          <a:p>
            <a:pPr algn="ctr"/>
            <a:r>
              <a:rPr lang="fr-FR" sz="1600" b="1" u="sng" dirty="0"/>
              <a:t>analysés…</a:t>
            </a:r>
          </a:p>
        </p:txBody>
      </p:sp>
    </p:spTree>
    <p:extLst>
      <p:ext uri="{BB962C8B-B14F-4D97-AF65-F5344CB8AC3E}">
        <p14:creationId xmlns:p14="http://schemas.microsoft.com/office/powerpoint/2010/main" val="25251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9"/>
          <p:cNvSpPr txBox="1">
            <a:spLocks noChangeArrowheads="1"/>
          </p:cNvSpPr>
          <p:nvPr/>
        </p:nvSpPr>
        <p:spPr bwMode="auto">
          <a:xfrm>
            <a:off x="2843808" y="260648"/>
            <a:ext cx="268028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I5 – effets de fluorescence</a:t>
            </a:r>
          </a:p>
        </p:txBody>
      </p:sp>
      <p:grpSp>
        <p:nvGrpSpPr>
          <p:cNvPr id="3" name="Groupe 10"/>
          <p:cNvGrpSpPr>
            <a:grpSpLocks/>
          </p:cNvGrpSpPr>
          <p:nvPr/>
        </p:nvGrpSpPr>
        <p:grpSpPr bwMode="auto">
          <a:xfrm>
            <a:off x="898947" y="2388409"/>
            <a:ext cx="4032448" cy="2048446"/>
            <a:chOff x="1894270" y="944255"/>
            <a:chExt cx="4384610" cy="2481887"/>
          </a:xfrm>
        </p:grpSpPr>
        <p:pic>
          <p:nvPicPr>
            <p:cNvPr id="4" name="Image 11" descr="fluo_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27897" y="944255"/>
              <a:ext cx="4050983" cy="2481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ZoneTexte 12"/>
            <p:cNvSpPr txBox="1">
              <a:spLocks noChangeArrowheads="1"/>
            </p:cNvSpPr>
            <p:nvPr/>
          </p:nvSpPr>
          <p:spPr bwMode="auto">
            <a:xfrm rot="-5400000">
              <a:off x="1066800" y="1981200"/>
              <a:ext cx="19319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/>
                <a:t>coefficient d’absorption</a:t>
              </a:r>
            </a:p>
          </p:txBody>
        </p:sp>
      </p:grpSp>
      <p:sp>
        <p:nvSpPr>
          <p:cNvPr id="6" name="ZoneTexte 13"/>
          <p:cNvSpPr txBox="1">
            <a:spLocks noChangeArrowheads="1"/>
          </p:cNvSpPr>
          <p:nvPr/>
        </p:nvSpPr>
        <p:spPr bwMode="auto">
          <a:xfrm>
            <a:off x="391697" y="814563"/>
            <a:ext cx="85689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Dans une cible complexe, lorsque le rayonnement caractéristique d’un élément B a une énergie légèrement supérieure à l’énergie d’ionisation liée à la raie caractéristique de l’élément A analysé, ce rayonnement est fortement absorbé et provoque alors une forte ionisation du niveau de  A (fluorescence). Ce phénomène n’ayant pas lieu dans le témoin il en résulte une surévaluation de la teneur de A dont il faut tenir compte..</a:t>
            </a:r>
          </a:p>
        </p:txBody>
      </p:sp>
      <p:sp>
        <p:nvSpPr>
          <p:cNvPr id="7" name="ZoneTexte 14"/>
          <p:cNvSpPr txBox="1">
            <a:spLocks noChangeArrowheads="1"/>
          </p:cNvSpPr>
          <p:nvPr/>
        </p:nvSpPr>
        <p:spPr bwMode="auto">
          <a:xfrm>
            <a:off x="4939308" y="2194927"/>
            <a:ext cx="11367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Exemples : </a:t>
            </a:r>
          </a:p>
        </p:txBody>
      </p:sp>
      <p:sp>
        <p:nvSpPr>
          <p:cNvPr id="8" name="ZoneTexte 15"/>
          <p:cNvSpPr txBox="1">
            <a:spLocks noChangeArrowheads="1"/>
          </p:cNvSpPr>
          <p:nvPr/>
        </p:nvSpPr>
        <p:spPr bwMode="auto">
          <a:xfrm>
            <a:off x="5364088" y="3059698"/>
            <a:ext cx="1463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Si K</a:t>
            </a:r>
            <a:r>
              <a:rPr lang="fr-FR" sz="1600" b="1" dirty="0">
                <a:latin typeface="Symbol" pitchFamily="18" charset="2"/>
              </a:rPr>
              <a:t>a</a:t>
            </a:r>
            <a:r>
              <a:rPr lang="fr-FR" sz="1600" b="1" dirty="0"/>
              <a:t> </a:t>
            </a:r>
            <a:r>
              <a:rPr lang="fr-FR" sz="1600" b="1" dirty="0">
                <a:sym typeface="Wingdings 3" pitchFamily="18" charset="2"/>
              </a:rPr>
              <a:t> Al K</a:t>
            </a:r>
            <a:r>
              <a:rPr lang="fr-FR" sz="1600" b="1" dirty="0">
                <a:latin typeface="Symbol" pitchFamily="18" charset="2"/>
                <a:sym typeface="Wingdings 3" pitchFamily="18" charset="2"/>
              </a:rPr>
              <a:t>a</a:t>
            </a:r>
            <a:r>
              <a:rPr lang="fr-FR" sz="1600" b="1" dirty="0">
                <a:sym typeface="Wingdings 3" pitchFamily="18" charset="2"/>
              </a:rPr>
              <a:t> </a:t>
            </a:r>
            <a:r>
              <a:rPr lang="fr-FR" sz="1600" b="1" dirty="0"/>
              <a:t> </a:t>
            </a:r>
          </a:p>
        </p:txBody>
      </p:sp>
      <p:sp>
        <p:nvSpPr>
          <p:cNvPr id="9" name="ZoneTexte 16"/>
          <p:cNvSpPr txBox="1">
            <a:spLocks noChangeArrowheads="1"/>
          </p:cNvSpPr>
          <p:nvPr/>
        </p:nvSpPr>
        <p:spPr bwMode="auto">
          <a:xfrm>
            <a:off x="5364088" y="3388311"/>
            <a:ext cx="15937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Al K</a:t>
            </a:r>
            <a:r>
              <a:rPr lang="fr-FR" sz="1600" b="1" dirty="0">
                <a:latin typeface="Symbol" pitchFamily="18" charset="2"/>
              </a:rPr>
              <a:t>a</a:t>
            </a:r>
            <a:r>
              <a:rPr lang="fr-FR" sz="1600" b="1" dirty="0"/>
              <a:t> </a:t>
            </a:r>
            <a:r>
              <a:rPr lang="fr-FR" sz="1600" b="1" dirty="0">
                <a:sym typeface="Wingdings 3" pitchFamily="18" charset="2"/>
              </a:rPr>
              <a:t> Mg K</a:t>
            </a:r>
            <a:r>
              <a:rPr lang="fr-FR" sz="1600" b="1" dirty="0">
                <a:latin typeface="Symbol" pitchFamily="18" charset="2"/>
                <a:sym typeface="Wingdings 3" pitchFamily="18" charset="2"/>
              </a:rPr>
              <a:t>a</a:t>
            </a:r>
            <a:r>
              <a:rPr lang="fr-FR" sz="1600" b="1" dirty="0">
                <a:sym typeface="Wingdings 3" pitchFamily="18" charset="2"/>
              </a:rPr>
              <a:t> </a:t>
            </a:r>
            <a:r>
              <a:rPr lang="fr-FR" sz="1600" b="1" dirty="0"/>
              <a:t> </a:t>
            </a:r>
          </a:p>
        </p:txBody>
      </p:sp>
      <p:sp>
        <p:nvSpPr>
          <p:cNvPr id="10" name="ZoneTexte 17"/>
          <p:cNvSpPr txBox="1">
            <a:spLocks noChangeArrowheads="1"/>
          </p:cNvSpPr>
          <p:nvPr/>
        </p:nvSpPr>
        <p:spPr bwMode="auto">
          <a:xfrm>
            <a:off x="5364088" y="3893136"/>
            <a:ext cx="1518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/>
              <a:t>Fe K</a:t>
            </a:r>
            <a:r>
              <a:rPr lang="fr-FR" sz="1600" b="1">
                <a:latin typeface="Symbol" pitchFamily="18" charset="2"/>
              </a:rPr>
              <a:t>a</a:t>
            </a:r>
            <a:r>
              <a:rPr lang="fr-FR" sz="1600" b="1"/>
              <a:t> </a:t>
            </a:r>
            <a:r>
              <a:rPr lang="fr-FR" sz="1600" b="1">
                <a:sym typeface="Wingdings 3" pitchFamily="18" charset="2"/>
              </a:rPr>
              <a:t> Cr K</a:t>
            </a:r>
            <a:r>
              <a:rPr lang="fr-FR" sz="1600" b="1">
                <a:latin typeface="Symbol" pitchFamily="18" charset="2"/>
                <a:sym typeface="Wingdings 3" pitchFamily="18" charset="2"/>
              </a:rPr>
              <a:t>a</a:t>
            </a:r>
            <a:r>
              <a:rPr lang="fr-FR" sz="1600" b="1">
                <a:sym typeface="Wingdings 3" pitchFamily="18" charset="2"/>
              </a:rPr>
              <a:t> </a:t>
            </a:r>
            <a:r>
              <a:rPr lang="fr-FR" sz="1600" b="1"/>
              <a:t> </a:t>
            </a:r>
          </a:p>
        </p:txBody>
      </p:sp>
      <p:sp>
        <p:nvSpPr>
          <p:cNvPr id="11" name="ZoneTexte 18"/>
          <p:cNvSpPr txBox="1">
            <a:spLocks noChangeArrowheads="1"/>
          </p:cNvSpPr>
          <p:nvPr/>
        </p:nvSpPr>
        <p:spPr bwMode="auto">
          <a:xfrm>
            <a:off x="5364088" y="4251911"/>
            <a:ext cx="152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/>
              <a:t>Ni K</a:t>
            </a:r>
            <a:r>
              <a:rPr lang="fr-FR" sz="1600" b="1">
                <a:latin typeface="Symbol" pitchFamily="18" charset="2"/>
              </a:rPr>
              <a:t>a</a:t>
            </a:r>
            <a:r>
              <a:rPr lang="fr-FR" sz="1600" b="1"/>
              <a:t> </a:t>
            </a:r>
            <a:r>
              <a:rPr lang="fr-FR" sz="1600" b="1">
                <a:sym typeface="Wingdings 3" pitchFamily="18" charset="2"/>
              </a:rPr>
              <a:t> Fe K</a:t>
            </a:r>
            <a:r>
              <a:rPr lang="fr-FR" sz="1600" b="1">
                <a:latin typeface="Symbol" pitchFamily="18" charset="2"/>
                <a:sym typeface="Wingdings 3" pitchFamily="18" charset="2"/>
              </a:rPr>
              <a:t>a</a:t>
            </a:r>
            <a:r>
              <a:rPr lang="fr-FR" sz="1600" b="1">
                <a:sym typeface="Wingdings 3" pitchFamily="18" charset="2"/>
              </a:rPr>
              <a:t> </a:t>
            </a:r>
            <a:r>
              <a:rPr lang="fr-FR" sz="1600" b="1"/>
              <a:t> </a:t>
            </a:r>
          </a:p>
        </p:txBody>
      </p:sp>
      <p:sp>
        <p:nvSpPr>
          <p:cNvPr id="12" name="ZoneTexte 19"/>
          <p:cNvSpPr txBox="1">
            <a:spLocks noChangeArrowheads="1"/>
          </p:cNvSpPr>
          <p:nvPr/>
        </p:nvSpPr>
        <p:spPr bwMode="auto">
          <a:xfrm>
            <a:off x="7175380" y="3140874"/>
            <a:ext cx="8100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i="1" dirty="0"/>
              <a:t>Z et Z-1</a:t>
            </a:r>
          </a:p>
        </p:txBody>
      </p:sp>
      <p:sp>
        <p:nvSpPr>
          <p:cNvPr id="13" name="ZoneTexte 20"/>
          <p:cNvSpPr txBox="1">
            <a:spLocks noChangeArrowheads="1"/>
          </p:cNvSpPr>
          <p:nvPr/>
        </p:nvSpPr>
        <p:spPr bwMode="auto">
          <a:xfrm>
            <a:off x="7077951" y="4017516"/>
            <a:ext cx="8100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i="1" dirty="0"/>
              <a:t>Z et Z-2</a:t>
            </a:r>
          </a:p>
        </p:txBody>
      </p:sp>
      <p:sp>
        <p:nvSpPr>
          <p:cNvPr id="14" name="Arc 13"/>
          <p:cNvSpPr/>
          <p:nvPr/>
        </p:nvSpPr>
        <p:spPr>
          <a:xfrm>
            <a:off x="5651425" y="2740611"/>
            <a:ext cx="1008063" cy="647700"/>
          </a:xfrm>
          <a:prstGeom prst="arc">
            <a:avLst>
              <a:gd name="adj1" fmla="val 11396670"/>
              <a:gd name="adj2" fmla="val 2129983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ZoneTexte 24"/>
          <p:cNvSpPr txBox="1">
            <a:spLocks noChangeArrowheads="1"/>
          </p:cNvSpPr>
          <p:nvPr/>
        </p:nvSpPr>
        <p:spPr bwMode="auto">
          <a:xfrm>
            <a:off x="5651425" y="2524711"/>
            <a:ext cx="1201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/>
              <a:t>fait fluorescer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93260" y="5091739"/>
            <a:ext cx="630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i="1" dirty="0"/>
              <a:t>Le rayonnement de fond continu (</a:t>
            </a:r>
            <a:r>
              <a:rPr lang="fr-FR" sz="1600" b="1" i="1" dirty="0" err="1"/>
              <a:t>Bremsstrahlung</a:t>
            </a:r>
            <a:r>
              <a:rPr lang="fr-FR" sz="1600" b="1" i="1" dirty="0"/>
              <a:t>) peut aussi engendrer</a:t>
            </a:r>
          </a:p>
          <a:p>
            <a:pPr algn="ctr"/>
            <a:r>
              <a:rPr lang="fr-FR" sz="1600" b="1" i="1" dirty="0"/>
              <a:t>un phénomène de fluorescence que l’on néglige généralement…</a:t>
            </a:r>
          </a:p>
        </p:txBody>
      </p:sp>
    </p:spTree>
    <p:extLst>
      <p:ext uri="{BB962C8B-B14F-4D97-AF65-F5344CB8AC3E}">
        <p14:creationId xmlns:p14="http://schemas.microsoft.com/office/powerpoint/2010/main" val="99083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985122" y="2019060"/>
            <a:ext cx="224561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i="1" dirty="0"/>
              <a:t>rendement du détecteur</a:t>
            </a:r>
          </a:p>
        </p:txBody>
      </p:sp>
      <p:pic>
        <p:nvPicPr>
          <p:cNvPr id="3" name="Picture 28" descr="Wind_e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63899"/>
            <a:ext cx="3980741" cy="256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3851920" y="2741078"/>
            <a:ext cx="3256148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i="1" dirty="0"/>
              <a:t>Rendement de détection d’un EDS dans le</a:t>
            </a:r>
          </a:p>
          <a:p>
            <a:r>
              <a:rPr lang="fr-FR" sz="1400" b="1" i="1" dirty="0"/>
              <a:t>domaine des faibles énergies en fonction </a:t>
            </a:r>
          </a:p>
          <a:p>
            <a:r>
              <a:rPr lang="fr-FR" sz="1400" b="1" i="1" dirty="0"/>
              <a:t>de la nature de la fenêtre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771800" y="260648"/>
            <a:ext cx="249536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I6 – émission X détectée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740732" y="2005738"/>
            <a:ext cx="2033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i="1" dirty="0"/>
              <a:t>effets de fluorescence</a:t>
            </a:r>
          </a:p>
        </p:txBody>
      </p:sp>
      <p:pic>
        <p:nvPicPr>
          <p:cNvPr id="10" name="Image 9" descr="rend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5995" y="3649063"/>
            <a:ext cx="4221352" cy="269697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907704" y="5438518"/>
            <a:ext cx="2690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/>
              <a:t>Rendement de détection comparé</a:t>
            </a:r>
          </a:p>
          <a:p>
            <a:r>
              <a:rPr lang="fr-FR" sz="1400" b="1" i="1" dirty="0"/>
              <a:t>entre un EDS Si(Li) et un SDD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1" y="782302"/>
            <a:ext cx="6965048" cy="1073408"/>
          </a:xfrm>
          <a:prstGeom prst="rect">
            <a:avLst/>
          </a:prstGeom>
        </p:spPr>
      </p:pic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032002" y="1484264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5724128" y="1442798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3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2"/>
          <p:cNvSpPr txBox="1">
            <a:spLocks noChangeArrowheads="1"/>
          </p:cNvSpPr>
          <p:nvPr/>
        </p:nvSpPr>
        <p:spPr bwMode="auto">
          <a:xfrm>
            <a:off x="2519362" y="252637"/>
            <a:ext cx="364561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La Microanalyse X quantitative : 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935578" y="783212"/>
            <a:ext cx="71696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 i="1" dirty="0"/>
              <a:t>C’est déterminer à partir des intensités X mesurées les teneurs massiques</a:t>
            </a:r>
          </a:p>
          <a:p>
            <a:pPr algn="ctr"/>
            <a:r>
              <a:rPr lang="fr-FR" b="1" i="1" dirty="0"/>
              <a:t>des éléments présents dans le volume analysé… </a:t>
            </a:r>
          </a:p>
        </p:txBody>
      </p:sp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1251561" y="1506626"/>
            <a:ext cx="6537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En microanalyse, la teneur massique est exprimée par le « titre massique »</a:t>
            </a:r>
          </a:p>
          <a:p>
            <a:r>
              <a:rPr lang="fr-FR" sz="1600" b="1" dirty="0"/>
              <a:t>c’est-à-dire le rapport de la masse de l’élément A analysé à la masse totale</a:t>
            </a:r>
          </a:p>
          <a:p>
            <a:r>
              <a:rPr lang="fr-FR" sz="1600" b="1" dirty="0"/>
              <a:t>du volume analysé 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059113" y="2492375"/>
          <a:ext cx="13684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3" imgW="774360" imgH="533160" progId="Equation.3">
                  <p:embed/>
                </p:oleObj>
              </mc:Choice>
              <mc:Fallback>
                <p:oleObj name="Equation" r:id="rId3" imgW="774360" imgH="53316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492375"/>
                        <a:ext cx="1368425" cy="942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4643438" y="2781300"/>
            <a:ext cx="31092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i="1" dirty="0"/>
              <a:t>C’est un nombre sans dimension… </a:t>
            </a: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611188" y="3573463"/>
            <a:ext cx="86235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i="1" dirty="0"/>
              <a:t>A ne pas confondre avec la </a:t>
            </a:r>
            <a:r>
              <a:rPr lang="fr-FR" sz="1600" b="1" i="1" u="sng" dirty="0"/>
              <a:t>concentration massique</a:t>
            </a:r>
            <a:r>
              <a:rPr lang="fr-FR" sz="1600" b="1" i="1" dirty="0"/>
              <a:t> (masse par unité de volume, par ex. en g.cm</a:t>
            </a:r>
            <a:r>
              <a:rPr lang="fr-FR" sz="1600" b="1" i="1" baseline="30000" dirty="0"/>
              <a:t>-3</a:t>
            </a:r>
            <a:r>
              <a:rPr lang="fr-FR" sz="1600" b="1" i="1" dirty="0"/>
              <a:t>)</a:t>
            </a:r>
          </a:p>
        </p:txBody>
      </p:sp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1835150" y="4868863"/>
          <a:ext cx="13684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5" imgW="774360" imgH="444240" progId="Equation.3">
                  <p:embed/>
                </p:oleObj>
              </mc:Choice>
              <mc:Fallback>
                <p:oleObj name="Equation" r:id="rId5" imgW="774360" imgH="444240" progId="Equation.3">
                  <p:embed/>
                  <p:pic>
                    <p:nvPicPr>
                      <p:cNvPr id="10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868863"/>
                        <a:ext cx="1368425" cy="7858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2482850" y="4579938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H="1">
            <a:off x="5867400" y="4654550"/>
            <a:ext cx="1588" cy="31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1057398" y="5654675"/>
            <a:ext cx="72590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i="1" dirty="0"/>
              <a:t>dans lesquels interviennent la composition de la cible, celle des étalons de référence</a:t>
            </a:r>
          </a:p>
          <a:p>
            <a:r>
              <a:rPr lang="fr-FR" sz="1600" b="1" i="1" dirty="0"/>
              <a:t>et les conditions opératoires (tension d’accélération, raies d’analyse…)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02" y="4972050"/>
            <a:ext cx="3785602" cy="4107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73403" y="4897979"/>
            <a:ext cx="3810966" cy="47523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52629" y="4041281"/>
            <a:ext cx="77816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1" dirty="0"/>
              <a:t>Les titres massiques sont déterminés à partir des intensités caractéristiques relatives</a:t>
            </a:r>
          </a:p>
          <a:p>
            <a:pPr algn="ctr"/>
            <a:r>
              <a:rPr lang="fr-FR" sz="1600" b="1" dirty="0"/>
              <a:t>(« k-ratio ») par rapport à un étalon de référence par le biais des « calculs de corrections »</a:t>
            </a:r>
          </a:p>
        </p:txBody>
      </p:sp>
    </p:spTree>
    <p:extLst>
      <p:ext uri="{BB962C8B-B14F-4D97-AF65-F5344CB8AC3E}">
        <p14:creationId xmlns:p14="http://schemas.microsoft.com/office/powerpoint/2010/main" val="2714676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15816" y="188640"/>
            <a:ext cx="270593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Quid de la fonction </a:t>
            </a:r>
            <a:r>
              <a:rPr lang="fr-FR" b="1" dirty="0">
                <a:latin typeface="Symbol" panose="05050102010706020507" pitchFamily="18" charset="2"/>
              </a:rPr>
              <a:t>f</a:t>
            </a:r>
            <a:r>
              <a:rPr lang="fr-FR" b="1" dirty="0"/>
              <a:t>(</a:t>
            </a:r>
            <a:r>
              <a:rPr lang="fr-FR" b="1" dirty="0">
                <a:latin typeface="Symbol" panose="05050102010706020507" pitchFamily="18" charset="2"/>
              </a:rPr>
              <a:t>r</a:t>
            </a:r>
            <a:r>
              <a:rPr lang="fr-FR" b="1" dirty="0"/>
              <a:t>z)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0559" y="672868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fr-FR" sz="1600" b="1" dirty="0"/>
              <a:t>R. </a:t>
            </a:r>
            <a:r>
              <a:rPr lang="fr-FR" sz="1600" b="1" dirty="0" err="1"/>
              <a:t>Castaing</a:t>
            </a:r>
            <a:r>
              <a:rPr lang="fr-FR" sz="1600" b="1" dirty="0"/>
              <a:t> a défini cette fonction sans en donner son expression analytique …</a:t>
            </a:r>
          </a:p>
          <a:p>
            <a:pPr marL="342900" indent="-342900">
              <a:buAutoNum type="arabicPlain"/>
            </a:pPr>
            <a:r>
              <a:rPr lang="fr-FR" sz="1600" b="1" dirty="0"/>
              <a:t>Il n’est pas possible de calculer une expression physique analytique précise</a:t>
            </a:r>
          </a:p>
          <a:p>
            <a:pPr marL="342900" indent="-342900">
              <a:buAutoNum type="arabicPlain"/>
            </a:pPr>
            <a:r>
              <a:rPr lang="fr-FR" sz="1600" b="1" dirty="0"/>
              <a:t>Cependant, on peut déterminer sa  forme soit expérimentalement ( « traceur ») soit par simulation de Monte Carlo</a:t>
            </a:r>
          </a:p>
        </p:txBody>
      </p:sp>
      <p:pic>
        <p:nvPicPr>
          <p:cNvPr id="4" name="Picture 4" descr="phil_m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6734" y="2268029"/>
            <a:ext cx="2998091" cy="280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96449" y="1822635"/>
            <a:ext cx="502426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 dirty="0"/>
              <a:t>4 - En 1960, Jean Philibert propose un modèle analytique </a:t>
            </a:r>
          </a:p>
          <a:p>
            <a:pPr algn="ctr"/>
            <a:r>
              <a:rPr lang="fr-FR" sz="1600" b="1" dirty="0"/>
              <a:t>simplifié de la fonction </a:t>
            </a:r>
            <a:r>
              <a:rPr lang="fr-FR" sz="1600" b="1" dirty="0">
                <a:latin typeface="Symbol" pitchFamily="18" charset="2"/>
              </a:rPr>
              <a:t>f</a:t>
            </a:r>
            <a:r>
              <a:rPr lang="fr-FR" sz="1600" b="1" dirty="0"/>
              <a:t>(</a:t>
            </a:r>
            <a:r>
              <a:rPr lang="fr-FR" sz="1600" b="1" dirty="0">
                <a:latin typeface="Symbol" pitchFamily="18" charset="2"/>
              </a:rPr>
              <a:t>r</a:t>
            </a:r>
            <a:r>
              <a:rPr lang="fr-FR" sz="1600" b="1" dirty="0"/>
              <a:t>z)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11536" y="5023207"/>
            <a:ext cx="612860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 i="1" dirty="0"/>
              <a:t>Beaucoup trop d’approximations pour pouvoir l’utiliser  explicitement </a:t>
            </a:r>
          </a:p>
          <a:p>
            <a:pPr algn="ctr"/>
            <a:r>
              <a:rPr lang="fr-FR" sz="1600" b="1" i="1" dirty="0"/>
              <a:t>dans la relation donnant l’intensité X…</a:t>
            </a: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36162"/>
              </p:ext>
            </p:extLst>
          </p:nvPr>
        </p:nvGraphicFramePr>
        <p:xfrm>
          <a:off x="975732" y="2728599"/>
          <a:ext cx="4340404" cy="637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" name="Equation" r:id="rId4" imgW="3466800" imgH="507960" progId="Equation.3">
                  <p:embed/>
                </p:oleObj>
              </mc:Choice>
              <mc:Fallback>
                <p:oleObj name="Equation" r:id="rId4" imgW="3466800" imgH="507960" progId="Equation.3">
                  <p:embed/>
                  <p:pic>
                    <p:nvPicPr>
                      <p:cNvPr id="1230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732" y="2728599"/>
                        <a:ext cx="4340404" cy="63760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401267" y="3578177"/>
            <a:ext cx="1065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/>
              <a:t>Monte Carlo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540441" y="2161800"/>
            <a:ext cx="795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/>
              <a:t>Philibert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26175" y="3461866"/>
            <a:ext cx="69932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R</a:t>
            </a:r>
            <a:r>
              <a:rPr lang="fr-FR" sz="1600" baseline="-25000" dirty="0">
                <a:sym typeface="Symbol" panose="05050102010706020507" pitchFamily="18" charset="2"/>
              </a:rPr>
              <a:t></a:t>
            </a:r>
            <a:r>
              <a:rPr lang="fr-FR" sz="1600" dirty="0">
                <a:sym typeface="Symbol" panose="05050102010706020507" pitchFamily="18" charset="2"/>
              </a:rPr>
              <a:t>=</a:t>
            </a:r>
            <a:r>
              <a:rPr lang="fr-FR" sz="1600" dirty="0"/>
              <a:t>4</a:t>
            </a: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626196"/>
              </p:ext>
            </p:extLst>
          </p:nvPr>
        </p:nvGraphicFramePr>
        <p:xfrm>
          <a:off x="1744523" y="3551635"/>
          <a:ext cx="1186055" cy="618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" name="Equation" r:id="rId6" imgW="901440" imgH="469800" progId="Equation.3">
                  <p:embed/>
                </p:oleObj>
              </mc:Choice>
              <mc:Fallback>
                <p:oleObj name="Equation" r:id="rId6" imgW="901440" imgH="469800" progId="Equation.3">
                  <p:embed/>
                  <p:pic>
                    <p:nvPicPr>
                      <p:cNvPr id="38" name="Obje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523" y="3551635"/>
                        <a:ext cx="1186055" cy="61808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cteur droit avec flèche 15"/>
          <p:cNvCxnSpPr>
            <a:cxnSpLocks/>
          </p:cNvCxnSpPr>
          <p:nvPr/>
        </p:nvCxnSpPr>
        <p:spPr bwMode="auto">
          <a:xfrm>
            <a:off x="2498953" y="3113753"/>
            <a:ext cx="0" cy="43647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628015"/>
              </p:ext>
            </p:extLst>
          </p:nvPr>
        </p:nvGraphicFramePr>
        <p:xfrm>
          <a:off x="4211960" y="3704311"/>
          <a:ext cx="1136660" cy="495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9" name="Equation" r:id="rId8" imgW="990360" imgH="431640" progId="Equation.3">
                  <p:embed/>
                </p:oleObj>
              </mc:Choice>
              <mc:Fallback>
                <p:oleObj name="Equation" r:id="rId8" imgW="990360" imgH="431640" progId="Equation.3">
                  <p:embed/>
                  <p:pic>
                    <p:nvPicPr>
                      <p:cNvPr id="40" name="Obje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704311"/>
                        <a:ext cx="1136660" cy="49546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198622" y="4148204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(loi de Lenard)</a:t>
            </a:r>
          </a:p>
        </p:txBody>
      </p:sp>
      <p:cxnSp>
        <p:nvCxnSpPr>
          <p:cNvPr id="23" name="Connecteur droit avec flèche 22"/>
          <p:cNvCxnSpPr>
            <a:cxnSpLocks/>
          </p:cNvCxnSpPr>
          <p:nvPr/>
        </p:nvCxnSpPr>
        <p:spPr bwMode="auto">
          <a:xfrm>
            <a:off x="4549051" y="3276713"/>
            <a:ext cx="0" cy="436479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12832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923299" y="2185465"/>
            <a:ext cx="434054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 i="1" dirty="0"/>
              <a:t>Philibert a introduit la fonction </a:t>
            </a:r>
            <a:r>
              <a:rPr lang="fr-FR" sz="1600" b="1" dirty="0"/>
              <a:t>f(</a:t>
            </a:r>
            <a:r>
              <a:rPr lang="fr-FR" sz="1600" b="1" dirty="0">
                <a:latin typeface="Symbol" pitchFamily="18" charset="2"/>
              </a:rPr>
              <a:t>c</a:t>
            </a:r>
            <a:r>
              <a:rPr lang="fr-FR" sz="1600" b="1" dirty="0"/>
              <a:t>)</a:t>
            </a:r>
            <a:r>
              <a:rPr lang="fr-FR" sz="1600" b="1" i="1" dirty="0"/>
              <a:t> définie ainsi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14592" y="844794"/>
            <a:ext cx="1356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sachant que :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496341" y="772006"/>
            <a:ext cx="2962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représente l’émission émergente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392662" y="1477439"/>
            <a:ext cx="1191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et donc que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39853" y="1465793"/>
            <a:ext cx="2951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représente l’émission engendrée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81168" y="221204"/>
            <a:ext cx="6317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Comment alors calculer les effets d’absorption (émission X émergente) ?</a:t>
            </a:r>
          </a:p>
        </p:txBody>
      </p:sp>
      <p:cxnSp>
        <p:nvCxnSpPr>
          <p:cNvPr id="14" name="Connecteur droit avec flèche 13"/>
          <p:cNvCxnSpPr>
            <a:cxnSpLocks/>
          </p:cNvCxnSpPr>
          <p:nvPr/>
        </p:nvCxnSpPr>
        <p:spPr>
          <a:xfrm>
            <a:off x="3197085" y="3753528"/>
            <a:ext cx="13491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448935"/>
              </p:ext>
            </p:extLst>
          </p:nvPr>
        </p:nvGraphicFramePr>
        <p:xfrm>
          <a:off x="1601685" y="4898840"/>
          <a:ext cx="2044655" cy="1000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1" name="Équation" r:id="rId3" imgW="1688760" imgH="825480" progId="Equation.3">
                  <p:embed/>
                </p:oleObj>
              </mc:Choice>
              <mc:Fallback>
                <p:oleObj name="Équation" r:id="rId3" imgW="1688760" imgH="825480" progId="Equation.3">
                  <p:embed/>
                  <p:pic>
                    <p:nvPicPr>
                      <p:cNvPr id="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685" y="4898840"/>
                        <a:ext cx="2044655" cy="10001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691012"/>
              </p:ext>
            </p:extLst>
          </p:nvPr>
        </p:nvGraphicFramePr>
        <p:xfrm>
          <a:off x="5054608" y="5022623"/>
          <a:ext cx="2639407" cy="700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2" name="Équation" r:id="rId5" imgW="2336760" imgH="622080" progId="Equation.3">
                  <p:embed/>
                </p:oleObj>
              </mc:Choice>
              <mc:Fallback>
                <p:oleObj name="Équation" r:id="rId5" imgW="2336760" imgH="622080" progId="Equation.3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8" y="5022623"/>
                        <a:ext cx="2639407" cy="70067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3742492" y="5165371"/>
            <a:ext cx="1031875" cy="368300"/>
          </a:xfrm>
          <a:prstGeom prst="rightArrow">
            <a:avLst>
              <a:gd name="adj1" fmla="val 50000"/>
              <a:gd name="adj2" fmla="val 7004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609982" y="5498350"/>
            <a:ext cx="144462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i="1" dirty="0"/>
              <a:t>version simplifiée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820777" y="4898840"/>
            <a:ext cx="102303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400" i="1" dirty="0"/>
              <a:t>en pratique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38892" y="5749651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Symbol" panose="05050102010706020507" pitchFamily="18" charset="2"/>
                <a:sym typeface="Symbol" panose="05050102010706020507" pitchFamily="18" charset="2"/>
              </a:rPr>
              <a:t></a:t>
            </a:r>
            <a:r>
              <a:rPr lang="fr-FR" sz="1400" dirty="0"/>
              <a:t>(0)=0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61" y="1333722"/>
            <a:ext cx="1699088" cy="55198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59" y="693072"/>
            <a:ext cx="2336383" cy="56922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3" y="2556625"/>
            <a:ext cx="6440157" cy="1666153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43608" y="4348821"/>
            <a:ext cx="5410264" cy="33855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 i="1"/>
              <a:t>Cette fonction ne représente alors que les effets d’absorption.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040855" y="3462431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i="1" dirty="0"/>
              <a:t>émission X engendrée</a:t>
            </a:r>
          </a:p>
          <a:p>
            <a:pPr algn="ctr"/>
            <a:r>
              <a:rPr lang="fr-FR" sz="1200" b="1" i="1" dirty="0"/>
              <a:t>calculable de façon</a:t>
            </a:r>
          </a:p>
          <a:p>
            <a:pPr algn="ctr"/>
            <a:r>
              <a:rPr lang="fr-FR" sz="1200" b="1" i="1" dirty="0"/>
              <a:t>rigoureuse</a:t>
            </a:r>
          </a:p>
        </p:txBody>
      </p:sp>
      <p:sp>
        <p:nvSpPr>
          <p:cNvPr id="2" name="Ellipse 1"/>
          <p:cNvSpPr/>
          <p:nvPr/>
        </p:nvSpPr>
        <p:spPr>
          <a:xfrm>
            <a:off x="5436096" y="3195677"/>
            <a:ext cx="1717031" cy="10958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294611" y="2826345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R/S</a:t>
            </a:r>
          </a:p>
        </p:txBody>
      </p:sp>
    </p:spTree>
    <p:extLst>
      <p:ext uri="{BB962C8B-B14F-4D97-AF65-F5344CB8AC3E}">
        <p14:creationId xmlns:p14="http://schemas.microsoft.com/office/powerpoint/2010/main" val="888507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60648"/>
            <a:ext cx="5527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On peut donc écrire que l’émission émergente est donnée par 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71449" y="2048229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i="1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277016"/>
              </p:ext>
            </p:extLst>
          </p:nvPr>
        </p:nvGraphicFramePr>
        <p:xfrm>
          <a:off x="2748157" y="3752517"/>
          <a:ext cx="3600400" cy="64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Equation" r:id="rId3" imgW="2260440" imgH="406080" progId="Equation.3">
                  <p:embed/>
                </p:oleObj>
              </mc:Choice>
              <mc:Fallback>
                <p:oleObj name="Equation" r:id="rId3" imgW="2260440" imgH="406080" progId="Equation.3">
                  <p:embed/>
                  <p:pic>
                    <p:nvPicPr>
                      <p:cNvPr id="15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8157" y="3752517"/>
                        <a:ext cx="3600400" cy="647214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80284" y="5182529"/>
            <a:ext cx="39246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400" i="1" dirty="0"/>
              <a:t>où R est le facteur de rétrodiffusion </a:t>
            </a:r>
          </a:p>
          <a:p>
            <a:pPr algn="ctr"/>
            <a:r>
              <a:rPr lang="fr-FR" sz="1400" i="1" dirty="0"/>
              <a:t>(perte d’ionisations due aux électrons rétrodiffusés)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61346" y="2088022"/>
            <a:ext cx="728712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 i="1" dirty="0"/>
              <a:t>En complétant par une correction de fluorescence, l’émission X émergente est égale</a:t>
            </a:r>
          </a:p>
          <a:p>
            <a:r>
              <a:rPr lang="fr-FR" sz="1600" b="1" i="1" dirty="0"/>
              <a:t>au produit de 3 termes :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205791" y="1736189"/>
            <a:ext cx="1831975" cy="33855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600" b="1" i="1"/>
              <a:t>En résumé : 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381424" y="4709665"/>
            <a:ext cx="2833789" cy="40011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 i="1" dirty="0"/>
              <a:t>Correction </a:t>
            </a:r>
            <a:r>
              <a:rPr lang="fr-FR" sz="2000" b="1" i="1" dirty="0"/>
              <a:t>A</a:t>
            </a:r>
            <a:r>
              <a:rPr lang="fr-FR" sz="1600" b="1" i="1" dirty="0"/>
              <a:t> (« d’absorption »)</a:t>
            </a: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flipH="1">
            <a:off x="4961127" y="4275873"/>
            <a:ext cx="0" cy="4337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849121" y="2747376"/>
            <a:ext cx="3513526" cy="40011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 i="1" dirty="0"/>
              <a:t>Correction </a:t>
            </a:r>
            <a:r>
              <a:rPr lang="fr-FR" sz="2000" b="1" i="1" dirty="0"/>
              <a:t>Z</a:t>
            </a:r>
            <a:r>
              <a:rPr lang="fr-FR" sz="1600" b="1" i="1" dirty="0"/>
              <a:t> (« de numéro atomique »)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 flipH="1" flipV="1">
            <a:off x="4063312" y="3260917"/>
            <a:ext cx="492551" cy="51088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255975" y="2747376"/>
            <a:ext cx="3041474" cy="40011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 i="1" dirty="0"/>
              <a:t>Correction </a:t>
            </a:r>
            <a:r>
              <a:rPr lang="fr-FR" sz="2000" b="1" i="1" dirty="0"/>
              <a:t>F</a:t>
            </a:r>
            <a:r>
              <a:rPr lang="fr-FR" sz="1600" b="1" i="1" dirty="0"/>
              <a:t> (« de fluorescence »)</a:t>
            </a: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V="1">
            <a:off x="5492124" y="3367300"/>
            <a:ext cx="443397" cy="5628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617579" y="5795972"/>
            <a:ext cx="236148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C’est la méthode Z.A.F.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23" y="635559"/>
            <a:ext cx="47529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64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339752" y="271351"/>
            <a:ext cx="3205173" cy="36933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/>
              <a:t>Limitations de la méthode ZAF :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3308" y="905172"/>
            <a:ext cx="68633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/>
              <a:t>- inefficace pour les fortes absorption photoélectrique (</a:t>
            </a:r>
            <a:r>
              <a:rPr lang="fr-FR" b="1" dirty="0">
                <a:latin typeface="Symbol" pitchFamily="18" charset="2"/>
              </a:rPr>
              <a:t>c</a:t>
            </a:r>
            <a:r>
              <a:rPr lang="fr-FR" b="1" dirty="0"/>
              <a:t>&lt;5000 cm</a:t>
            </a:r>
            <a:r>
              <a:rPr lang="fr-FR" b="1" baseline="30000" dirty="0"/>
              <a:t>2</a:t>
            </a:r>
            <a:r>
              <a:rPr lang="fr-FR" b="1" dirty="0"/>
              <a:t>/g)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503474" y="1445671"/>
            <a:ext cx="6456351" cy="338138"/>
            <a:chOff x="1324" y="2144"/>
            <a:chExt cx="4067" cy="213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324" y="2251"/>
              <a:ext cx="27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fr-FR" b="1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601" y="2144"/>
              <a:ext cx="3790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 b="1" i="1" dirty="0"/>
                <a:t>ZAF modifié (JR)(n’est plus utilisé mais peut être implanté facilement)</a:t>
              </a:r>
            </a:p>
          </p:txBody>
        </p:sp>
      </p:grp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553079" y="4321841"/>
            <a:ext cx="562699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/>
              <a:t>- peu précise pour une utilisation non classique (E&lt;5kV…)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551325" y="4777916"/>
            <a:ext cx="48193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/>
              <a:t>- ne permet pas l’analyse d’échantillons stratifiés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2849223" y="5320734"/>
            <a:ext cx="654050" cy="74453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713319" y="5464750"/>
            <a:ext cx="2495620" cy="40011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 dirty="0"/>
              <a:t>procédures « </a:t>
            </a:r>
            <a:r>
              <a:rPr lang="fr-FR" sz="2000" b="1" dirty="0" err="1"/>
              <a:t>phiroz</a:t>
            </a:r>
            <a:r>
              <a:rPr lang="fr-FR" sz="2000" b="1" dirty="0"/>
              <a:t> »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969566"/>
              </p:ext>
            </p:extLst>
          </p:nvPr>
        </p:nvGraphicFramePr>
        <p:xfrm>
          <a:off x="1400343" y="2241063"/>
          <a:ext cx="2044655" cy="1000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Équation" r:id="rId3" imgW="1688760" imgH="825480" progId="Equation.3">
                  <p:embed/>
                </p:oleObj>
              </mc:Choice>
              <mc:Fallback>
                <p:oleObj name="Équation" r:id="rId3" imgW="1688760" imgH="825480" progId="Equation.3">
                  <p:embed/>
                  <p:pic>
                    <p:nvPicPr>
                      <p:cNvPr id="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343" y="2241063"/>
                        <a:ext cx="2044655" cy="100014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6" y="1904025"/>
            <a:ext cx="3120579" cy="6291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15" y="2583463"/>
            <a:ext cx="1457021" cy="37346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386" y="2510965"/>
            <a:ext cx="2469257" cy="57687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16" y="3177411"/>
            <a:ext cx="3730098" cy="376101"/>
          </a:xfrm>
          <a:prstGeom prst="rect">
            <a:avLst/>
          </a:prstGeom>
        </p:spPr>
      </p:pic>
      <p:sp>
        <p:nvSpPr>
          <p:cNvPr id="21" name="Accolade ouvrante 20"/>
          <p:cNvSpPr/>
          <p:nvPr/>
        </p:nvSpPr>
        <p:spPr>
          <a:xfrm>
            <a:off x="5320959" y="2536082"/>
            <a:ext cx="222291" cy="5019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54" y="3784647"/>
            <a:ext cx="2416938" cy="259576"/>
          </a:xfrm>
          <a:prstGeom prst="rect">
            <a:avLst/>
          </a:prstGeom>
        </p:spPr>
      </p:pic>
      <p:sp>
        <p:nvSpPr>
          <p:cNvPr id="24" name="Accolade ouvrante 23"/>
          <p:cNvSpPr/>
          <p:nvPr/>
        </p:nvSpPr>
        <p:spPr>
          <a:xfrm>
            <a:off x="3490938" y="1923249"/>
            <a:ext cx="281765" cy="147723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51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320648" y="236775"/>
            <a:ext cx="320825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i="1" dirty="0"/>
              <a:t>Les procédures </a:t>
            </a:r>
            <a:r>
              <a:rPr lang="fr-FR" sz="2000" b="1" i="1" dirty="0" err="1"/>
              <a:t>Phiroz</a:t>
            </a:r>
            <a:r>
              <a:rPr lang="fr-FR" sz="2000" b="1" i="1" dirty="0"/>
              <a:t> (1984)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971563" y="809176"/>
            <a:ext cx="407412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But : obtenir une formulation précise de </a:t>
            </a:r>
            <a:r>
              <a:rPr lang="fr-FR" sz="1600" b="1" dirty="0">
                <a:latin typeface="Symbol" pitchFamily="18" charset="2"/>
              </a:rPr>
              <a:t>f</a:t>
            </a:r>
            <a:r>
              <a:rPr lang="fr-FR" sz="1600" b="1" dirty="0"/>
              <a:t>(</a:t>
            </a:r>
            <a:r>
              <a:rPr lang="fr-FR" sz="1600" b="1" dirty="0" err="1">
                <a:latin typeface="Symbol" pitchFamily="18" charset="2"/>
              </a:rPr>
              <a:t>r</a:t>
            </a:r>
            <a:r>
              <a:rPr lang="fr-FR" sz="1600" b="1" dirty="0" err="1"/>
              <a:t>z</a:t>
            </a:r>
            <a:r>
              <a:rPr lang="fr-FR" sz="1600" b="1" dirty="0"/>
              <a:t>)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630804" y="1391214"/>
            <a:ext cx="7967662" cy="83099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Moyen :</a:t>
            </a:r>
          </a:p>
          <a:p>
            <a:r>
              <a:rPr lang="fr-FR" sz="1600" b="1" dirty="0"/>
              <a:t>décrire la variation de cette fonction par une combinaison de fonctions mathématiques, sans réalité physique mais avec des paramètres physiques ajustables…</a:t>
            </a:r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4476181" y="3833759"/>
            <a:ext cx="387106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Les paramètres, </a:t>
            </a:r>
            <a:r>
              <a:rPr lang="fr-FR" sz="1600" b="1" dirty="0">
                <a:latin typeface="Symbol" pitchFamily="18" charset="2"/>
              </a:rPr>
              <a:t>f</a:t>
            </a:r>
            <a:r>
              <a:rPr lang="fr-FR" sz="1600" b="1" dirty="0"/>
              <a:t>(0), </a:t>
            </a:r>
            <a:r>
              <a:rPr lang="fr-FR" sz="1600" b="1" dirty="0">
                <a:latin typeface="Symbol" pitchFamily="18" charset="2"/>
              </a:rPr>
              <a:t>f(</a:t>
            </a:r>
            <a:r>
              <a:rPr lang="fr-FR" sz="1600" b="1" dirty="0" err="1">
                <a:latin typeface="Symbol" pitchFamily="18" charset="2"/>
              </a:rPr>
              <a:t>r</a:t>
            </a:r>
            <a:r>
              <a:rPr lang="fr-FR" sz="1600" b="1" dirty="0" err="1"/>
              <a:t>z</a:t>
            </a:r>
            <a:r>
              <a:rPr lang="fr-FR" sz="1600" b="1" baseline="-25000" dirty="0" err="1"/>
              <a:t>M</a:t>
            </a:r>
            <a:r>
              <a:rPr lang="fr-FR" sz="1600" b="1" dirty="0">
                <a:latin typeface="Symbol" pitchFamily="18" charset="2"/>
              </a:rPr>
              <a:t>)</a:t>
            </a:r>
            <a:r>
              <a:rPr lang="fr-FR" sz="1600" b="1" dirty="0"/>
              <a:t>, </a:t>
            </a:r>
            <a:r>
              <a:rPr lang="fr-FR" sz="1600" b="1" dirty="0" err="1">
                <a:latin typeface="Symbol" pitchFamily="18" charset="2"/>
              </a:rPr>
              <a:t>r</a:t>
            </a:r>
            <a:r>
              <a:rPr lang="fr-FR" sz="1600" b="1" dirty="0" err="1"/>
              <a:t>z</a:t>
            </a:r>
            <a:r>
              <a:rPr lang="fr-FR" sz="1600" b="1" baseline="-25000" dirty="0" err="1"/>
              <a:t>m</a:t>
            </a:r>
            <a:r>
              <a:rPr lang="fr-FR" sz="1600" b="1" dirty="0"/>
              <a:t>, </a:t>
            </a:r>
            <a:r>
              <a:rPr lang="fr-FR" sz="1600" b="1" dirty="0" err="1">
                <a:latin typeface="Symbol" pitchFamily="18" charset="2"/>
              </a:rPr>
              <a:t>r</a:t>
            </a:r>
            <a:r>
              <a:rPr lang="fr-FR" sz="1600" b="1" dirty="0" err="1"/>
              <a:t>R</a:t>
            </a:r>
            <a:r>
              <a:rPr lang="fr-FR" sz="1600" b="1" dirty="0"/>
              <a:t>… sont</a:t>
            </a:r>
          </a:p>
          <a:p>
            <a:r>
              <a:rPr lang="fr-FR" sz="1600" b="1" dirty="0"/>
              <a:t>ajustés à partir de données obtenues par</a:t>
            </a:r>
          </a:p>
          <a:p>
            <a:r>
              <a:rPr lang="fr-FR" sz="1600" b="1" dirty="0"/>
              <a:t>la méthode du traceur, par Monte Carlo et </a:t>
            </a:r>
          </a:p>
          <a:p>
            <a:r>
              <a:rPr lang="fr-FR" sz="1600" b="1" dirty="0"/>
              <a:t>à partir d’une base importante d’analyses…</a:t>
            </a:r>
          </a:p>
          <a:p>
            <a:r>
              <a:rPr lang="fr-FR" sz="1600" b="1" dirty="0"/>
              <a:t>sous la forme de polynômes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630804" y="2458030"/>
            <a:ext cx="3762001" cy="2908549"/>
            <a:chOff x="630804" y="2458030"/>
            <a:chExt cx="3762001" cy="2908549"/>
          </a:xfrm>
        </p:grpSpPr>
        <p:sp>
          <p:nvSpPr>
            <p:cNvPr id="30725" name="Line 15"/>
            <p:cNvSpPr>
              <a:spLocks noChangeShapeType="1"/>
            </p:cNvSpPr>
            <p:nvPr/>
          </p:nvSpPr>
          <p:spPr bwMode="auto">
            <a:xfrm flipV="1">
              <a:off x="2879918" y="3908444"/>
              <a:ext cx="1512887" cy="14398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0" name="AutoShape 3"/>
            <p:cNvSpPr>
              <a:spLocks noChangeAspect="1" noChangeArrowheads="1" noTextEdit="1"/>
            </p:cNvSpPr>
            <p:nvPr/>
          </p:nvSpPr>
          <p:spPr bwMode="auto">
            <a:xfrm>
              <a:off x="761700" y="2458030"/>
              <a:ext cx="3605213" cy="28456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1" name="Freeform 5"/>
            <p:cNvSpPr>
              <a:spLocks/>
            </p:cNvSpPr>
            <p:nvPr/>
          </p:nvSpPr>
          <p:spPr bwMode="auto">
            <a:xfrm>
              <a:off x="1107613" y="3186084"/>
              <a:ext cx="3053621" cy="1883826"/>
            </a:xfrm>
            <a:custGeom>
              <a:avLst/>
              <a:gdLst>
                <a:gd name="T0" fmla="*/ 15282 w 15676"/>
                <a:gd name="T1" fmla="*/ 9589 h 9674"/>
                <a:gd name="T2" fmla="*/ 14496 w 15676"/>
                <a:gd name="T3" fmla="*/ 9426 h 9674"/>
                <a:gd name="T4" fmla="*/ 13973 w 15676"/>
                <a:gd name="T5" fmla="*/ 9306 h 9674"/>
                <a:gd name="T6" fmla="*/ 13420 w 15676"/>
                <a:gd name="T7" fmla="*/ 9153 h 9674"/>
                <a:gd name="T8" fmla="*/ 12842 w 15676"/>
                <a:gd name="T9" fmla="*/ 8996 h 9674"/>
                <a:gd name="T10" fmla="*/ 12515 w 15676"/>
                <a:gd name="T11" fmla="*/ 8895 h 9674"/>
                <a:gd name="T12" fmla="*/ 12191 w 15676"/>
                <a:gd name="T13" fmla="*/ 8770 h 9674"/>
                <a:gd name="T14" fmla="*/ 11861 w 15676"/>
                <a:gd name="T15" fmla="*/ 8617 h 9674"/>
                <a:gd name="T16" fmla="*/ 11456 w 15676"/>
                <a:gd name="T17" fmla="*/ 8404 h 9674"/>
                <a:gd name="T18" fmla="*/ 10878 w 15676"/>
                <a:gd name="T19" fmla="*/ 8077 h 9674"/>
                <a:gd name="T20" fmla="*/ 10487 w 15676"/>
                <a:gd name="T21" fmla="*/ 7836 h 9674"/>
                <a:gd name="T22" fmla="*/ 10105 w 15676"/>
                <a:gd name="T23" fmla="*/ 7574 h 9674"/>
                <a:gd name="T24" fmla="*/ 9736 w 15676"/>
                <a:gd name="T25" fmla="*/ 7292 h 9674"/>
                <a:gd name="T26" fmla="*/ 9426 w 15676"/>
                <a:gd name="T27" fmla="*/ 7030 h 9674"/>
                <a:gd name="T28" fmla="*/ 9227 w 15676"/>
                <a:gd name="T29" fmla="*/ 6842 h 9674"/>
                <a:gd name="T30" fmla="*/ 8924 w 15676"/>
                <a:gd name="T31" fmla="*/ 6521 h 9674"/>
                <a:gd name="T32" fmla="*/ 8413 w 15676"/>
                <a:gd name="T33" fmla="*/ 5931 h 9674"/>
                <a:gd name="T34" fmla="*/ 7905 w 15676"/>
                <a:gd name="T35" fmla="*/ 5364 h 9674"/>
                <a:gd name="T36" fmla="*/ 7610 w 15676"/>
                <a:gd name="T37" fmla="*/ 5022 h 9674"/>
                <a:gd name="T38" fmla="*/ 7391 w 15676"/>
                <a:gd name="T39" fmla="*/ 4733 h 9674"/>
                <a:gd name="T40" fmla="*/ 7136 w 15676"/>
                <a:gd name="T41" fmla="*/ 4352 h 9674"/>
                <a:gd name="T42" fmla="*/ 6717 w 15676"/>
                <a:gd name="T43" fmla="*/ 3742 h 9674"/>
                <a:gd name="T44" fmla="*/ 6485 w 15676"/>
                <a:gd name="T45" fmla="*/ 3376 h 9674"/>
                <a:gd name="T46" fmla="*/ 6363 w 15676"/>
                <a:gd name="T47" fmla="*/ 3162 h 9674"/>
                <a:gd name="T48" fmla="*/ 6227 w 15676"/>
                <a:gd name="T49" fmla="*/ 2899 h 9674"/>
                <a:gd name="T50" fmla="*/ 6002 w 15676"/>
                <a:gd name="T51" fmla="*/ 2482 h 9674"/>
                <a:gd name="T52" fmla="*/ 5686 w 15676"/>
                <a:gd name="T53" fmla="*/ 1939 h 9674"/>
                <a:gd name="T54" fmla="*/ 5271 w 15676"/>
                <a:gd name="T55" fmla="*/ 1267 h 9674"/>
                <a:gd name="T56" fmla="*/ 5069 w 15676"/>
                <a:gd name="T57" fmla="*/ 995 h 9674"/>
                <a:gd name="T58" fmla="*/ 4847 w 15676"/>
                <a:gd name="T59" fmla="*/ 745 h 9674"/>
                <a:gd name="T60" fmla="*/ 4610 w 15676"/>
                <a:gd name="T61" fmla="*/ 514 h 9674"/>
                <a:gd name="T62" fmla="*/ 4389 w 15676"/>
                <a:gd name="T63" fmla="*/ 322 h 9674"/>
                <a:gd name="T64" fmla="*/ 4235 w 15676"/>
                <a:gd name="T65" fmla="*/ 219 h 9674"/>
                <a:gd name="T66" fmla="*/ 4072 w 15676"/>
                <a:gd name="T67" fmla="*/ 138 h 9674"/>
                <a:gd name="T68" fmla="*/ 3902 w 15676"/>
                <a:gd name="T69" fmla="*/ 73 h 9674"/>
                <a:gd name="T70" fmla="*/ 3741 w 15676"/>
                <a:gd name="T71" fmla="*/ 27 h 9674"/>
                <a:gd name="T72" fmla="*/ 3613 w 15676"/>
                <a:gd name="T73" fmla="*/ 6 h 9674"/>
                <a:gd name="T74" fmla="*/ 3483 w 15676"/>
                <a:gd name="T75" fmla="*/ 1 h 9674"/>
                <a:gd name="T76" fmla="*/ 3354 w 15676"/>
                <a:gd name="T77" fmla="*/ 14 h 9674"/>
                <a:gd name="T78" fmla="*/ 3209 w 15676"/>
                <a:gd name="T79" fmla="*/ 50 h 9674"/>
                <a:gd name="T80" fmla="*/ 3014 w 15676"/>
                <a:gd name="T81" fmla="*/ 119 h 9674"/>
                <a:gd name="T82" fmla="*/ 2824 w 15676"/>
                <a:gd name="T83" fmla="*/ 205 h 9674"/>
                <a:gd name="T84" fmla="*/ 2639 w 15676"/>
                <a:gd name="T85" fmla="*/ 306 h 9674"/>
                <a:gd name="T86" fmla="*/ 2462 w 15676"/>
                <a:gd name="T87" fmla="*/ 419 h 9674"/>
                <a:gd name="T88" fmla="*/ 2298 w 15676"/>
                <a:gd name="T89" fmla="*/ 543 h 9674"/>
                <a:gd name="T90" fmla="*/ 2142 w 15676"/>
                <a:gd name="T91" fmla="*/ 680 h 9674"/>
                <a:gd name="T92" fmla="*/ 1993 w 15676"/>
                <a:gd name="T93" fmla="*/ 828 h 9674"/>
                <a:gd name="T94" fmla="*/ 1824 w 15676"/>
                <a:gd name="T95" fmla="*/ 1014 h 9674"/>
                <a:gd name="T96" fmla="*/ 1585 w 15676"/>
                <a:gd name="T97" fmla="*/ 1300 h 9674"/>
                <a:gd name="T98" fmla="*/ 1295 w 15676"/>
                <a:gd name="T99" fmla="*/ 1671 h 9674"/>
                <a:gd name="T100" fmla="*/ 898 w 15676"/>
                <a:gd name="T101" fmla="*/ 2218 h 9674"/>
                <a:gd name="T102" fmla="*/ 593 w 15676"/>
                <a:gd name="T103" fmla="*/ 2670 h 9674"/>
                <a:gd name="T104" fmla="*/ 119 w 15676"/>
                <a:gd name="T105" fmla="*/ 3408 h 96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676"/>
                <a:gd name="T160" fmla="*/ 0 h 9674"/>
                <a:gd name="T161" fmla="*/ 15676 w 15676"/>
                <a:gd name="T162" fmla="*/ 9674 h 96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676" h="9674">
                  <a:moveTo>
                    <a:pt x="15676" y="9674"/>
                  </a:moveTo>
                  <a:lnTo>
                    <a:pt x="15545" y="9645"/>
                  </a:lnTo>
                  <a:lnTo>
                    <a:pt x="15414" y="9616"/>
                  </a:lnTo>
                  <a:lnTo>
                    <a:pt x="15282" y="9589"/>
                  </a:lnTo>
                  <a:lnTo>
                    <a:pt x="15152" y="9561"/>
                  </a:lnTo>
                  <a:lnTo>
                    <a:pt x="14889" y="9508"/>
                  </a:lnTo>
                  <a:lnTo>
                    <a:pt x="14626" y="9454"/>
                  </a:lnTo>
                  <a:lnTo>
                    <a:pt x="14496" y="9426"/>
                  </a:lnTo>
                  <a:lnTo>
                    <a:pt x="14364" y="9397"/>
                  </a:lnTo>
                  <a:lnTo>
                    <a:pt x="14233" y="9367"/>
                  </a:lnTo>
                  <a:lnTo>
                    <a:pt x="14103" y="9337"/>
                  </a:lnTo>
                  <a:lnTo>
                    <a:pt x="13973" y="9306"/>
                  </a:lnTo>
                  <a:lnTo>
                    <a:pt x="13842" y="9272"/>
                  </a:lnTo>
                  <a:lnTo>
                    <a:pt x="13712" y="9236"/>
                  </a:lnTo>
                  <a:lnTo>
                    <a:pt x="13584" y="9199"/>
                  </a:lnTo>
                  <a:lnTo>
                    <a:pt x="13420" y="9153"/>
                  </a:lnTo>
                  <a:lnTo>
                    <a:pt x="13255" y="9109"/>
                  </a:lnTo>
                  <a:lnTo>
                    <a:pt x="13090" y="9064"/>
                  </a:lnTo>
                  <a:lnTo>
                    <a:pt x="12925" y="9019"/>
                  </a:lnTo>
                  <a:lnTo>
                    <a:pt x="12842" y="8996"/>
                  </a:lnTo>
                  <a:lnTo>
                    <a:pt x="12760" y="8972"/>
                  </a:lnTo>
                  <a:lnTo>
                    <a:pt x="12678" y="8947"/>
                  </a:lnTo>
                  <a:lnTo>
                    <a:pt x="12596" y="8921"/>
                  </a:lnTo>
                  <a:lnTo>
                    <a:pt x="12515" y="8895"/>
                  </a:lnTo>
                  <a:lnTo>
                    <a:pt x="12434" y="8866"/>
                  </a:lnTo>
                  <a:lnTo>
                    <a:pt x="12354" y="8836"/>
                  </a:lnTo>
                  <a:lnTo>
                    <a:pt x="12274" y="8805"/>
                  </a:lnTo>
                  <a:lnTo>
                    <a:pt x="12191" y="8770"/>
                  </a:lnTo>
                  <a:lnTo>
                    <a:pt x="12108" y="8734"/>
                  </a:lnTo>
                  <a:lnTo>
                    <a:pt x="12026" y="8696"/>
                  </a:lnTo>
                  <a:lnTo>
                    <a:pt x="11944" y="8656"/>
                  </a:lnTo>
                  <a:lnTo>
                    <a:pt x="11861" y="8617"/>
                  </a:lnTo>
                  <a:lnTo>
                    <a:pt x="11779" y="8575"/>
                  </a:lnTo>
                  <a:lnTo>
                    <a:pt x="11698" y="8534"/>
                  </a:lnTo>
                  <a:lnTo>
                    <a:pt x="11617" y="8491"/>
                  </a:lnTo>
                  <a:lnTo>
                    <a:pt x="11456" y="8404"/>
                  </a:lnTo>
                  <a:lnTo>
                    <a:pt x="11296" y="8315"/>
                  </a:lnTo>
                  <a:lnTo>
                    <a:pt x="11136" y="8224"/>
                  </a:lnTo>
                  <a:lnTo>
                    <a:pt x="10976" y="8133"/>
                  </a:lnTo>
                  <a:lnTo>
                    <a:pt x="10878" y="8077"/>
                  </a:lnTo>
                  <a:lnTo>
                    <a:pt x="10779" y="8018"/>
                  </a:lnTo>
                  <a:lnTo>
                    <a:pt x="10681" y="7958"/>
                  </a:lnTo>
                  <a:lnTo>
                    <a:pt x="10583" y="7897"/>
                  </a:lnTo>
                  <a:lnTo>
                    <a:pt x="10487" y="7836"/>
                  </a:lnTo>
                  <a:lnTo>
                    <a:pt x="10390" y="7772"/>
                  </a:lnTo>
                  <a:lnTo>
                    <a:pt x="10295" y="7707"/>
                  </a:lnTo>
                  <a:lnTo>
                    <a:pt x="10200" y="7641"/>
                  </a:lnTo>
                  <a:lnTo>
                    <a:pt x="10105" y="7574"/>
                  </a:lnTo>
                  <a:lnTo>
                    <a:pt x="10012" y="7506"/>
                  </a:lnTo>
                  <a:lnTo>
                    <a:pt x="9919" y="7435"/>
                  </a:lnTo>
                  <a:lnTo>
                    <a:pt x="9826" y="7365"/>
                  </a:lnTo>
                  <a:lnTo>
                    <a:pt x="9736" y="7292"/>
                  </a:lnTo>
                  <a:lnTo>
                    <a:pt x="9645" y="7218"/>
                  </a:lnTo>
                  <a:lnTo>
                    <a:pt x="9556" y="7143"/>
                  </a:lnTo>
                  <a:lnTo>
                    <a:pt x="9468" y="7066"/>
                  </a:lnTo>
                  <a:lnTo>
                    <a:pt x="9426" y="7030"/>
                  </a:lnTo>
                  <a:lnTo>
                    <a:pt x="9386" y="6993"/>
                  </a:lnTo>
                  <a:lnTo>
                    <a:pt x="9345" y="6956"/>
                  </a:lnTo>
                  <a:lnTo>
                    <a:pt x="9306" y="6919"/>
                  </a:lnTo>
                  <a:lnTo>
                    <a:pt x="9227" y="6842"/>
                  </a:lnTo>
                  <a:lnTo>
                    <a:pt x="9150" y="6764"/>
                  </a:lnTo>
                  <a:lnTo>
                    <a:pt x="9073" y="6684"/>
                  </a:lnTo>
                  <a:lnTo>
                    <a:pt x="8998" y="6603"/>
                  </a:lnTo>
                  <a:lnTo>
                    <a:pt x="8924" y="6521"/>
                  </a:lnTo>
                  <a:lnTo>
                    <a:pt x="8850" y="6438"/>
                  </a:lnTo>
                  <a:lnTo>
                    <a:pt x="8703" y="6270"/>
                  </a:lnTo>
                  <a:lnTo>
                    <a:pt x="8559" y="6100"/>
                  </a:lnTo>
                  <a:lnTo>
                    <a:pt x="8413" y="5931"/>
                  </a:lnTo>
                  <a:lnTo>
                    <a:pt x="8267" y="5763"/>
                  </a:lnTo>
                  <a:lnTo>
                    <a:pt x="8147" y="5629"/>
                  </a:lnTo>
                  <a:lnTo>
                    <a:pt x="8025" y="5497"/>
                  </a:lnTo>
                  <a:lnTo>
                    <a:pt x="7905" y="5364"/>
                  </a:lnTo>
                  <a:lnTo>
                    <a:pt x="7785" y="5229"/>
                  </a:lnTo>
                  <a:lnTo>
                    <a:pt x="7726" y="5161"/>
                  </a:lnTo>
                  <a:lnTo>
                    <a:pt x="7668" y="5093"/>
                  </a:lnTo>
                  <a:lnTo>
                    <a:pt x="7610" y="5022"/>
                  </a:lnTo>
                  <a:lnTo>
                    <a:pt x="7553" y="4952"/>
                  </a:lnTo>
                  <a:lnTo>
                    <a:pt x="7498" y="4881"/>
                  </a:lnTo>
                  <a:lnTo>
                    <a:pt x="7444" y="4807"/>
                  </a:lnTo>
                  <a:lnTo>
                    <a:pt x="7391" y="4733"/>
                  </a:lnTo>
                  <a:lnTo>
                    <a:pt x="7340" y="4656"/>
                  </a:lnTo>
                  <a:lnTo>
                    <a:pt x="7273" y="4556"/>
                  </a:lnTo>
                  <a:lnTo>
                    <a:pt x="7205" y="4454"/>
                  </a:lnTo>
                  <a:lnTo>
                    <a:pt x="7136" y="4352"/>
                  </a:lnTo>
                  <a:lnTo>
                    <a:pt x="7066" y="4251"/>
                  </a:lnTo>
                  <a:lnTo>
                    <a:pt x="6926" y="4049"/>
                  </a:lnTo>
                  <a:lnTo>
                    <a:pt x="6786" y="3845"/>
                  </a:lnTo>
                  <a:lnTo>
                    <a:pt x="6717" y="3742"/>
                  </a:lnTo>
                  <a:lnTo>
                    <a:pt x="6649" y="3639"/>
                  </a:lnTo>
                  <a:lnTo>
                    <a:pt x="6583" y="3535"/>
                  </a:lnTo>
                  <a:lnTo>
                    <a:pt x="6517" y="3430"/>
                  </a:lnTo>
                  <a:lnTo>
                    <a:pt x="6485" y="3376"/>
                  </a:lnTo>
                  <a:lnTo>
                    <a:pt x="6454" y="3323"/>
                  </a:lnTo>
                  <a:lnTo>
                    <a:pt x="6423" y="3270"/>
                  </a:lnTo>
                  <a:lnTo>
                    <a:pt x="6393" y="3217"/>
                  </a:lnTo>
                  <a:lnTo>
                    <a:pt x="6363" y="3162"/>
                  </a:lnTo>
                  <a:lnTo>
                    <a:pt x="6334" y="3108"/>
                  </a:lnTo>
                  <a:lnTo>
                    <a:pt x="6305" y="3053"/>
                  </a:lnTo>
                  <a:lnTo>
                    <a:pt x="6277" y="2998"/>
                  </a:lnTo>
                  <a:lnTo>
                    <a:pt x="6227" y="2899"/>
                  </a:lnTo>
                  <a:lnTo>
                    <a:pt x="6174" y="2798"/>
                  </a:lnTo>
                  <a:lnTo>
                    <a:pt x="6120" y="2695"/>
                  </a:lnTo>
                  <a:lnTo>
                    <a:pt x="6062" y="2588"/>
                  </a:lnTo>
                  <a:lnTo>
                    <a:pt x="6002" y="2482"/>
                  </a:lnTo>
                  <a:lnTo>
                    <a:pt x="5941" y="2373"/>
                  </a:lnTo>
                  <a:lnTo>
                    <a:pt x="5878" y="2264"/>
                  </a:lnTo>
                  <a:lnTo>
                    <a:pt x="5814" y="2155"/>
                  </a:lnTo>
                  <a:lnTo>
                    <a:pt x="5686" y="1939"/>
                  </a:lnTo>
                  <a:lnTo>
                    <a:pt x="5559" y="1728"/>
                  </a:lnTo>
                  <a:lnTo>
                    <a:pt x="5434" y="1527"/>
                  </a:lnTo>
                  <a:lnTo>
                    <a:pt x="5317" y="1338"/>
                  </a:lnTo>
                  <a:lnTo>
                    <a:pt x="5271" y="1267"/>
                  </a:lnTo>
                  <a:lnTo>
                    <a:pt x="5222" y="1197"/>
                  </a:lnTo>
                  <a:lnTo>
                    <a:pt x="5174" y="1129"/>
                  </a:lnTo>
                  <a:lnTo>
                    <a:pt x="5123" y="1061"/>
                  </a:lnTo>
                  <a:lnTo>
                    <a:pt x="5069" y="995"/>
                  </a:lnTo>
                  <a:lnTo>
                    <a:pt x="5016" y="931"/>
                  </a:lnTo>
                  <a:lnTo>
                    <a:pt x="4961" y="868"/>
                  </a:lnTo>
                  <a:lnTo>
                    <a:pt x="4905" y="806"/>
                  </a:lnTo>
                  <a:lnTo>
                    <a:pt x="4847" y="745"/>
                  </a:lnTo>
                  <a:lnTo>
                    <a:pt x="4789" y="685"/>
                  </a:lnTo>
                  <a:lnTo>
                    <a:pt x="4730" y="627"/>
                  </a:lnTo>
                  <a:lnTo>
                    <a:pt x="4670" y="570"/>
                  </a:lnTo>
                  <a:lnTo>
                    <a:pt x="4610" y="514"/>
                  </a:lnTo>
                  <a:lnTo>
                    <a:pt x="4549" y="458"/>
                  </a:lnTo>
                  <a:lnTo>
                    <a:pt x="4487" y="404"/>
                  </a:lnTo>
                  <a:lnTo>
                    <a:pt x="4425" y="351"/>
                  </a:lnTo>
                  <a:lnTo>
                    <a:pt x="4389" y="322"/>
                  </a:lnTo>
                  <a:lnTo>
                    <a:pt x="4352" y="294"/>
                  </a:lnTo>
                  <a:lnTo>
                    <a:pt x="4314" y="267"/>
                  </a:lnTo>
                  <a:lnTo>
                    <a:pt x="4275" y="243"/>
                  </a:lnTo>
                  <a:lnTo>
                    <a:pt x="4235" y="219"/>
                  </a:lnTo>
                  <a:lnTo>
                    <a:pt x="4196" y="197"/>
                  </a:lnTo>
                  <a:lnTo>
                    <a:pt x="4155" y="176"/>
                  </a:lnTo>
                  <a:lnTo>
                    <a:pt x="4114" y="156"/>
                  </a:lnTo>
                  <a:lnTo>
                    <a:pt x="4072" y="138"/>
                  </a:lnTo>
                  <a:lnTo>
                    <a:pt x="4031" y="120"/>
                  </a:lnTo>
                  <a:lnTo>
                    <a:pt x="3988" y="103"/>
                  </a:lnTo>
                  <a:lnTo>
                    <a:pt x="3945" y="88"/>
                  </a:lnTo>
                  <a:lnTo>
                    <a:pt x="3902" y="73"/>
                  </a:lnTo>
                  <a:lnTo>
                    <a:pt x="3859" y="60"/>
                  </a:lnTo>
                  <a:lnTo>
                    <a:pt x="3816" y="48"/>
                  </a:lnTo>
                  <a:lnTo>
                    <a:pt x="3774" y="35"/>
                  </a:lnTo>
                  <a:lnTo>
                    <a:pt x="3741" y="27"/>
                  </a:lnTo>
                  <a:lnTo>
                    <a:pt x="3710" y="20"/>
                  </a:lnTo>
                  <a:lnTo>
                    <a:pt x="3678" y="14"/>
                  </a:lnTo>
                  <a:lnTo>
                    <a:pt x="3645" y="9"/>
                  </a:lnTo>
                  <a:lnTo>
                    <a:pt x="3613" y="6"/>
                  </a:lnTo>
                  <a:lnTo>
                    <a:pt x="3580" y="2"/>
                  </a:lnTo>
                  <a:lnTo>
                    <a:pt x="3548" y="1"/>
                  </a:lnTo>
                  <a:lnTo>
                    <a:pt x="3516" y="0"/>
                  </a:lnTo>
                  <a:lnTo>
                    <a:pt x="3483" y="1"/>
                  </a:lnTo>
                  <a:lnTo>
                    <a:pt x="3451" y="2"/>
                  </a:lnTo>
                  <a:lnTo>
                    <a:pt x="3419" y="5"/>
                  </a:lnTo>
                  <a:lnTo>
                    <a:pt x="3386" y="9"/>
                  </a:lnTo>
                  <a:lnTo>
                    <a:pt x="3354" y="14"/>
                  </a:lnTo>
                  <a:lnTo>
                    <a:pt x="3321" y="20"/>
                  </a:lnTo>
                  <a:lnTo>
                    <a:pt x="3290" y="27"/>
                  </a:lnTo>
                  <a:lnTo>
                    <a:pt x="3259" y="35"/>
                  </a:lnTo>
                  <a:lnTo>
                    <a:pt x="3209" y="50"/>
                  </a:lnTo>
                  <a:lnTo>
                    <a:pt x="3161" y="65"/>
                  </a:lnTo>
                  <a:lnTo>
                    <a:pt x="3111" y="82"/>
                  </a:lnTo>
                  <a:lnTo>
                    <a:pt x="3062" y="100"/>
                  </a:lnTo>
                  <a:lnTo>
                    <a:pt x="3014" y="119"/>
                  </a:lnTo>
                  <a:lnTo>
                    <a:pt x="2966" y="139"/>
                  </a:lnTo>
                  <a:lnTo>
                    <a:pt x="2918" y="160"/>
                  </a:lnTo>
                  <a:lnTo>
                    <a:pt x="2870" y="182"/>
                  </a:lnTo>
                  <a:lnTo>
                    <a:pt x="2824" y="205"/>
                  </a:lnTo>
                  <a:lnTo>
                    <a:pt x="2776" y="229"/>
                  </a:lnTo>
                  <a:lnTo>
                    <a:pt x="2730" y="254"/>
                  </a:lnTo>
                  <a:lnTo>
                    <a:pt x="2684" y="280"/>
                  </a:lnTo>
                  <a:lnTo>
                    <a:pt x="2639" y="306"/>
                  </a:lnTo>
                  <a:lnTo>
                    <a:pt x="2594" y="333"/>
                  </a:lnTo>
                  <a:lnTo>
                    <a:pt x="2549" y="361"/>
                  </a:lnTo>
                  <a:lnTo>
                    <a:pt x="2503" y="390"/>
                  </a:lnTo>
                  <a:lnTo>
                    <a:pt x="2462" y="419"/>
                  </a:lnTo>
                  <a:lnTo>
                    <a:pt x="2420" y="449"/>
                  </a:lnTo>
                  <a:lnTo>
                    <a:pt x="2378" y="479"/>
                  </a:lnTo>
                  <a:lnTo>
                    <a:pt x="2338" y="511"/>
                  </a:lnTo>
                  <a:lnTo>
                    <a:pt x="2298" y="543"/>
                  </a:lnTo>
                  <a:lnTo>
                    <a:pt x="2258" y="577"/>
                  </a:lnTo>
                  <a:lnTo>
                    <a:pt x="2219" y="610"/>
                  </a:lnTo>
                  <a:lnTo>
                    <a:pt x="2181" y="645"/>
                  </a:lnTo>
                  <a:lnTo>
                    <a:pt x="2142" y="680"/>
                  </a:lnTo>
                  <a:lnTo>
                    <a:pt x="2104" y="715"/>
                  </a:lnTo>
                  <a:lnTo>
                    <a:pt x="2067" y="752"/>
                  </a:lnTo>
                  <a:lnTo>
                    <a:pt x="2030" y="789"/>
                  </a:lnTo>
                  <a:lnTo>
                    <a:pt x="1993" y="828"/>
                  </a:lnTo>
                  <a:lnTo>
                    <a:pt x="1957" y="866"/>
                  </a:lnTo>
                  <a:lnTo>
                    <a:pt x="1922" y="904"/>
                  </a:lnTo>
                  <a:lnTo>
                    <a:pt x="1887" y="943"/>
                  </a:lnTo>
                  <a:lnTo>
                    <a:pt x="1824" y="1014"/>
                  </a:lnTo>
                  <a:lnTo>
                    <a:pt x="1764" y="1085"/>
                  </a:lnTo>
                  <a:lnTo>
                    <a:pt x="1704" y="1155"/>
                  </a:lnTo>
                  <a:lnTo>
                    <a:pt x="1644" y="1228"/>
                  </a:lnTo>
                  <a:lnTo>
                    <a:pt x="1585" y="1300"/>
                  </a:lnTo>
                  <a:lnTo>
                    <a:pt x="1526" y="1374"/>
                  </a:lnTo>
                  <a:lnTo>
                    <a:pt x="1467" y="1447"/>
                  </a:lnTo>
                  <a:lnTo>
                    <a:pt x="1409" y="1521"/>
                  </a:lnTo>
                  <a:lnTo>
                    <a:pt x="1295" y="1671"/>
                  </a:lnTo>
                  <a:lnTo>
                    <a:pt x="1182" y="1823"/>
                  </a:lnTo>
                  <a:lnTo>
                    <a:pt x="1070" y="1975"/>
                  </a:lnTo>
                  <a:lnTo>
                    <a:pt x="960" y="2129"/>
                  </a:lnTo>
                  <a:lnTo>
                    <a:pt x="898" y="2218"/>
                  </a:lnTo>
                  <a:lnTo>
                    <a:pt x="835" y="2307"/>
                  </a:lnTo>
                  <a:lnTo>
                    <a:pt x="774" y="2397"/>
                  </a:lnTo>
                  <a:lnTo>
                    <a:pt x="714" y="2487"/>
                  </a:lnTo>
                  <a:lnTo>
                    <a:pt x="593" y="2670"/>
                  </a:lnTo>
                  <a:lnTo>
                    <a:pt x="474" y="2854"/>
                  </a:lnTo>
                  <a:lnTo>
                    <a:pt x="355" y="3038"/>
                  </a:lnTo>
                  <a:lnTo>
                    <a:pt x="237" y="3222"/>
                  </a:lnTo>
                  <a:lnTo>
                    <a:pt x="119" y="3408"/>
                  </a:lnTo>
                  <a:lnTo>
                    <a:pt x="0" y="3590"/>
                  </a:lnTo>
                  <a:lnTo>
                    <a:pt x="0" y="9674"/>
                  </a:lnTo>
                  <a:lnTo>
                    <a:pt x="15676" y="9674"/>
                  </a:lnTo>
                  <a:close/>
                </a:path>
              </a:pathLst>
            </a:custGeom>
            <a:solidFill>
              <a:srgbClr val="DE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2" name="Freeform 6"/>
            <p:cNvSpPr>
              <a:spLocks/>
            </p:cNvSpPr>
            <p:nvPr/>
          </p:nvSpPr>
          <p:spPr bwMode="auto">
            <a:xfrm>
              <a:off x="1099433" y="3593935"/>
              <a:ext cx="204510" cy="296831"/>
            </a:xfrm>
            <a:custGeom>
              <a:avLst/>
              <a:gdLst>
                <a:gd name="T0" fmla="*/ 961 w 1049"/>
                <a:gd name="T1" fmla="*/ 0 h 1524"/>
                <a:gd name="T2" fmla="*/ 961 w 1049"/>
                <a:gd name="T3" fmla="*/ 0 h 1524"/>
                <a:gd name="T4" fmla="*/ 899 w 1049"/>
                <a:gd name="T5" fmla="*/ 89 h 1524"/>
                <a:gd name="T6" fmla="*/ 836 w 1049"/>
                <a:gd name="T7" fmla="*/ 180 h 1524"/>
                <a:gd name="T8" fmla="*/ 774 w 1049"/>
                <a:gd name="T9" fmla="*/ 270 h 1524"/>
                <a:gd name="T10" fmla="*/ 714 w 1049"/>
                <a:gd name="T11" fmla="*/ 361 h 1524"/>
                <a:gd name="T12" fmla="*/ 592 w 1049"/>
                <a:gd name="T13" fmla="*/ 543 h 1524"/>
                <a:gd name="T14" fmla="*/ 473 w 1049"/>
                <a:gd name="T15" fmla="*/ 727 h 1524"/>
                <a:gd name="T16" fmla="*/ 355 w 1049"/>
                <a:gd name="T17" fmla="*/ 912 h 1524"/>
                <a:gd name="T18" fmla="*/ 237 w 1049"/>
                <a:gd name="T19" fmla="*/ 1096 h 1524"/>
                <a:gd name="T20" fmla="*/ 119 w 1049"/>
                <a:gd name="T21" fmla="*/ 1280 h 1524"/>
                <a:gd name="T22" fmla="*/ 0 w 1049"/>
                <a:gd name="T23" fmla="*/ 1463 h 1524"/>
                <a:gd name="T24" fmla="*/ 90 w 1049"/>
                <a:gd name="T25" fmla="*/ 1524 h 1524"/>
                <a:gd name="T26" fmla="*/ 209 w 1049"/>
                <a:gd name="T27" fmla="*/ 1339 h 1524"/>
                <a:gd name="T28" fmla="*/ 328 w 1049"/>
                <a:gd name="T29" fmla="*/ 1155 h 1524"/>
                <a:gd name="T30" fmla="*/ 446 w 1049"/>
                <a:gd name="T31" fmla="*/ 970 h 1524"/>
                <a:gd name="T32" fmla="*/ 564 w 1049"/>
                <a:gd name="T33" fmla="*/ 786 h 1524"/>
                <a:gd name="T34" fmla="*/ 684 w 1049"/>
                <a:gd name="T35" fmla="*/ 603 h 1524"/>
                <a:gd name="T36" fmla="*/ 804 w 1049"/>
                <a:gd name="T37" fmla="*/ 420 h 1524"/>
                <a:gd name="T38" fmla="*/ 864 w 1049"/>
                <a:gd name="T39" fmla="*/ 330 h 1524"/>
                <a:gd name="T40" fmla="*/ 925 w 1049"/>
                <a:gd name="T41" fmla="*/ 241 h 1524"/>
                <a:gd name="T42" fmla="*/ 987 w 1049"/>
                <a:gd name="T43" fmla="*/ 152 h 1524"/>
                <a:gd name="T44" fmla="*/ 1049 w 1049"/>
                <a:gd name="T45" fmla="*/ 63 h 1524"/>
                <a:gd name="T46" fmla="*/ 1049 w 1049"/>
                <a:gd name="T47" fmla="*/ 63 h 1524"/>
                <a:gd name="T48" fmla="*/ 961 w 1049"/>
                <a:gd name="T49" fmla="*/ 0 h 15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49"/>
                <a:gd name="T76" fmla="*/ 0 h 1524"/>
                <a:gd name="T77" fmla="*/ 1049 w 1049"/>
                <a:gd name="T78" fmla="*/ 1524 h 15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49" h="1524">
                  <a:moveTo>
                    <a:pt x="961" y="0"/>
                  </a:moveTo>
                  <a:lnTo>
                    <a:pt x="961" y="0"/>
                  </a:lnTo>
                  <a:lnTo>
                    <a:pt x="899" y="89"/>
                  </a:lnTo>
                  <a:lnTo>
                    <a:pt x="836" y="180"/>
                  </a:lnTo>
                  <a:lnTo>
                    <a:pt x="774" y="270"/>
                  </a:lnTo>
                  <a:lnTo>
                    <a:pt x="714" y="361"/>
                  </a:lnTo>
                  <a:lnTo>
                    <a:pt x="592" y="543"/>
                  </a:lnTo>
                  <a:lnTo>
                    <a:pt x="473" y="727"/>
                  </a:lnTo>
                  <a:lnTo>
                    <a:pt x="355" y="912"/>
                  </a:lnTo>
                  <a:lnTo>
                    <a:pt x="237" y="1096"/>
                  </a:lnTo>
                  <a:lnTo>
                    <a:pt x="119" y="1280"/>
                  </a:lnTo>
                  <a:lnTo>
                    <a:pt x="0" y="1463"/>
                  </a:lnTo>
                  <a:lnTo>
                    <a:pt x="90" y="1524"/>
                  </a:lnTo>
                  <a:lnTo>
                    <a:pt x="209" y="1339"/>
                  </a:lnTo>
                  <a:lnTo>
                    <a:pt x="328" y="1155"/>
                  </a:lnTo>
                  <a:lnTo>
                    <a:pt x="446" y="970"/>
                  </a:lnTo>
                  <a:lnTo>
                    <a:pt x="564" y="786"/>
                  </a:lnTo>
                  <a:lnTo>
                    <a:pt x="684" y="603"/>
                  </a:lnTo>
                  <a:lnTo>
                    <a:pt x="804" y="420"/>
                  </a:lnTo>
                  <a:lnTo>
                    <a:pt x="864" y="330"/>
                  </a:lnTo>
                  <a:lnTo>
                    <a:pt x="925" y="241"/>
                  </a:lnTo>
                  <a:lnTo>
                    <a:pt x="987" y="152"/>
                  </a:lnTo>
                  <a:lnTo>
                    <a:pt x="1049" y="63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3" name="Freeform 7"/>
            <p:cNvSpPr>
              <a:spLocks/>
            </p:cNvSpPr>
            <p:nvPr/>
          </p:nvSpPr>
          <p:spPr bwMode="auto">
            <a:xfrm>
              <a:off x="1286413" y="3362547"/>
              <a:ext cx="196329" cy="244243"/>
            </a:xfrm>
            <a:custGeom>
              <a:avLst/>
              <a:gdLst>
                <a:gd name="T0" fmla="*/ 930 w 1011"/>
                <a:gd name="T1" fmla="*/ 0 h 1252"/>
                <a:gd name="T2" fmla="*/ 930 w 1011"/>
                <a:gd name="T3" fmla="*/ 0 h 1252"/>
                <a:gd name="T4" fmla="*/ 868 w 1011"/>
                <a:gd name="T5" fmla="*/ 70 h 1252"/>
                <a:gd name="T6" fmla="*/ 807 w 1011"/>
                <a:gd name="T7" fmla="*/ 141 h 1252"/>
                <a:gd name="T8" fmla="*/ 746 w 1011"/>
                <a:gd name="T9" fmla="*/ 212 h 1252"/>
                <a:gd name="T10" fmla="*/ 686 w 1011"/>
                <a:gd name="T11" fmla="*/ 285 h 1252"/>
                <a:gd name="T12" fmla="*/ 626 w 1011"/>
                <a:gd name="T13" fmla="*/ 358 h 1252"/>
                <a:gd name="T14" fmla="*/ 567 w 1011"/>
                <a:gd name="T15" fmla="*/ 432 h 1252"/>
                <a:gd name="T16" fmla="*/ 509 w 1011"/>
                <a:gd name="T17" fmla="*/ 505 h 1252"/>
                <a:gd name="T18" fmla="*/ 450 w 1011"/>
                <a:gd name="T19" fmla="*/ 581 h 1252"/>
                <a:gd name="T20" fmla="*/ 336 w 1011"/>
                <a:gd name="T21" fmla="*/ 731 h 1252"/>
                <a:gd name="T22" fmla="*/ 222 w 1011"/>
                <a:gd name="T23" fmla="*/ 883 h 1252"/>
                <a:gd name="T24" fmla="*/ 111 w 1011"/>
                <a:gd name="T25" fmla="*/ 1035 h 1252"/>
                <a:gd name="T26" fmla="*/ 0 w 1011"/>
                <a:gd name="T27" fmla="*/ 1189 h 1252"/>
                <a:gd name="T28" fmla="*/ 88 w 1011"/>
                <a:gd name="T29" fmla="*/ 1252 h 1252"/>
                <a:gd name="T30" fmla="*/ 198 w 1011"/>
                <a:gd name="T31" fmla="*/ 1099 h 1252"/>
                <a:gd name="T32" fmla="*/ 309 w 1011"/>
                <a:gd name="T33" fmla="*/ 946 h 1252"/>
                <a:gd name="T34" fmla="*/ 422 w 1011"/>
                <a:gd name="T35" fmla="*/ 796 h 1252"/>
                <a:gd name="T36" fmla="*/ 536 w 1011"/>
                <a:gd name="T37" fmla="*/ 647 h 1252"/>
                <a:gd name="T38" fmla="*/ 594 w 1011"/>
                <a:gd name="T39" fmla="*/ 572 h 1252"/>
                <a:gd name="T40" fmla="*/ 652 w 1011"/>
                <a:gd name="T41" fmla="*/ 500 h 1252"/>
                <a:gd name="T42" fmla="*/ 711 w 1011"/>
                <a:gd name="T43" fmla="*/ 427 h 1252"/>
                <a:gd name="T44" fmla="*/ 770 w 1011"/>
                <a:gd name="T45" fmla="*/ 354 h 1252"/>
                <a:gd name="T46" fmla="*/ 829 w 1011"/>
                <a:gd name="T47" fmla="*/ 283 h 1252"/>
                <a:gd name="T48" fmla="*/ 889 w 1011"/>
                <a:gd name="T49" fmla="*/ 211 h 1252"/>
                <a:gd name="T50" fmla="*/ 950 w 1011"/>
                <a:gd name="T51" fmla="*/ 141 h 1252"/>
                <a:gd name="T52" fmla="*/ 1011 w 1011"/>
                <a:gd name="T53" fmla="*/ 71 h 1252"/>
                <a:gd name="T54" fmla="*/ 1011 w 1011"/>
                <a:gd name="T55" fmla="*/ 71 h 1252"/>
                <a:gd name="T56" fmla="*/ 930 w 1011"/>
                <a:gd name="T57" fmla="*/ 0 h 1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11"/>
                <a:gd name="T88" fmla="*/ 0 h 1252"/>
                <a:gd name="T89" fmla="*/ 1011 w 1011"/>
                <a:gd name="T90" fmla="*/ 1252 h 1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11" h="1252">
                  <a:moveTo>
                    <a:pt x="930" y="0"/>
                  </a:moveTo>
                  <a:lnTo>
                    <a:pt x="930" y="0"/>
                  </a:lnTo>
                  <a:lnTo>
                    <a:pt x="868" y="70"/>
                  </a:lnTo>
                  <a:lnTo>
                    <a:pt x="807" y="141"/>
                  </a:lnTo>
                  <a:lnTo>
                    <a:pt x="746" y="212"/>
                  </a:lnTo>
                  <a:lnTo>
                    <a:pt x="686" y="285"/>
                  </a:lnTo>
                  <a:lnTo>
                    <a:pt x="626" y="358"/>
                  </a:lnTo>
                  <a:lnTo>
                    <a:pt x="567" y="432"/>
                  </a:lnTo>
                  <a:lnTo>
                    <a:pt x="509" y="505"/>
                  </a:lnTo>
                  <a:lnTo>
                    <a:pt x="450" y="581"/>
                  </a:lnTo>
                  <a:lnTo>
                    <a:pt x="336" y="731"/>
                  </a:lnTo>
                  <a:lnTo>
                    <a:pt x="222" y="883"/>
                  </a:lnTo>
                  <a:lnTo>
                    <a:pt x="111" y="1035"/>
                  </a:lnTo>
                  <a:lnTo>
                    <a:pt x="0" y="1189"/>
                  </a:lnTo>
                  <a:lnTo>
                    <a:pt x="88" y="1252"/>
                  </a:lnTo>
                  <a:lnTo>
                    <a:pt x="198" y="1099"/>
                  </a:lnTo>
                  <a:lnTo>
                    <a:pt x="309" y="946"/>
                  </a:lnTo>
                  <a:lnTo>
                    <a:pt x="422" y="796"/>
                  </a:lnTo>
                  <a:lnTo>
                    <a:pt x="536" y="647"/>
                  </a:lnTo>
                  <a:lnTo>
                    <a:pt x="594" y="572"/>
                  </a:lnTo>
                  <a:lnTo>
                    <a:pt x="652" y="500"/>
                  </a:lnTo>
                  <a:lnTo>
                    <a:pt x="711" y="427"/>
                  </a:lnTo>
                  <a:lnTo>
                    <a:pt x="770" y="354"/>
                  </a:lnTo>
                  <a:lnTo>
                    <a:pt x="829" y="283"/>
                  </a:lnTo>
                  <a:lnTo>
                    <a:pt x="889" y="211"/>
                  </a:lnTo>
                  <a:lnTo>
                    <a:pt x="950" y="141"/>
                  </a:lnTo>
                  <a:lnTo>
                    <a:pt x="1011" y="71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4" name="Freeform 8"/>
            <p:cNvSpPr>
              <a:spLocks/>
            </p:cNvSpPr>
            <p:nvPr/>
          </p:nvSpPr>
          <p:spPr bwMode="auto">
            <a:xfrm>
              <a:off x="1467550" y="3252696"/>
              <a:ext cx="133223" cy="123874"/>
            </a:xfrm>
            <a:custGeom>
              <a:avLst/>
              <a:gdLst>
                <a:gd name="T0" fmla="*/ 629 w 688"/>
                <a:gd name="T1" fmla="*/ 0 h 634"/>
                <a:gd name="T2" fmla="*/ 629 w 688"/>
                <a:gd name="T3" fmla="*/ 0 h 634"/>
                <a:gd name="T4" fmla="*/ 585 w 688"/>
                <a:gd name="T5" fmla="*/ 30 h 634"/>
                <a:gd name="T6" fmla="*/ 543 w 688"/>
                <a:gd name="T7" fmla="*/ 60 h 634"/>
                <a:gd name="T8" fmla="*/ 500 w 688"/>
                <a:gd name="T9" fmla="*/ 91 h 634"/>
                <a:gd name="T10" fmla="*/ 458 w 688"/>
                <a:gd name="T11" fmla="*/ 123 h 634"/>
                <a:gd name="T12" fmla="*/ 418 w 688"/>
                <a:gd name="T13" fmla="*/ 156 h 634"/>
                <a:gd name="T14" fmla="*/ 377 w 688"/>
                <a:gd name="T15" fmla="*/ 190 h 634"/>
                <a:gd name="T16" fmla="*/ 338 w 688"/>
                <a:gd name="T17" fmla="*/ 225 h 634"/>
                <a:gd name="T18" fmla="*/ 298 w 688"/>
                <a:gd name="T19" fmla="*/ 259 h 634"/>
                <a:gd name="T20" fmla="*/ 259 w 688"/>
                <a:gd name="T21" fmla="*/ 295 h 634"/>
                <a:gd name="T22" fmla="*/ 220 w 688"/>
                <a:gd name="T23" fmla="*/ 332 h 634"/>
                <a:gd name="T24" fmla="*/ 183 w 688"/>
                <a:gd name="T25" fmla="*/ 369 h 634"/>
                <a:gd name="T26" fmla="*/ 145 w 688"/>
                <a:gd name="T27" fmla="*/ 406 h 634"/>
                <a:gd name="T28" fmla="*/ 108 w 688"/>
                <a:gd name="T29" fmla="*/ 446 h 634"/>
                <a:gd name="T30" fmla="*/ 72 w 688"/>
                <a:gd name="T31" fmla="*/ 484 h 634"/>
                <a:gd name="T32" fmla="*/ 36 w 688"/>
                <a:gd name="T33" fmla="*/ 523 h 634"/>
                <a:gd name="T34" fmla="*/ 0 w 688"/>
                <a:gd name="T35" fmla="*/ 563 h 634"/>
                <a:gd name="T36" fmla="*/ 81 w 688"/>
                <a:gd name="T37" fmla="*/ 634 h 634"/>
                <a:gd name="T38" fmla="*/ 116 w 688"/>
                <a:gd name="T39" fmla="*/ 596 h 634"/>
                <a:gd name="T40" fmla="*/ 151 w 688"/>
                <a:gd name="T41" fmla="*/ 558 h 634"/>
                <a:gd name="T42" fmla="*/ 187 w 688"/>
                <a:gd name="T43" fmla="*/ 520 h 634"/>
                <a:gd name="T44" fmla="*/ 222 w 688"/>
                <a:gd name="T45" fmla="*/ 483 h 634"/>
                <a:gd name="T46" fmla="*/ 258 w 688"/>
                <a:gd name="T47" fmla="*/ 446 h 634"/>
                <a:gd name="T48" fmla="*/ 295 w 688"/>
                <a:gd name="T49" fmla="*/ 410 h 634"/>
                <a:gd name="T50" fmla="*/ 332 w 688"/>
                <a:gd name="T51" fmla="*/ 374 h 634"/>
                <a:gd name="T52" fmla="*/ 371 w 688"/>
                <a:gd name="T53" fmla="*/ 339 h 634"/>
                <a:gd name="T54" fmla="*/ 409 w 688"/>
                <a:gd name="T55" fmla="*/ 306 h 634"/>
                <a:gd name="T56" fmla="*/ 447 w 688"/>
                <a:gd name="T57" fmla="*/ 272 h 634"/>
                <a:gd name="T58" fmla="*/ 486 w 688"/>
                <a:gd name="T59" fmla="*/ 240 h 634"/>
                <a:gd name="T60" fmla="*/ 526 w 688"/>
                <a:gd name="T61" fmla="*/ 208 h 634"/>
                <a:gd name="T62" fmla="*/ 566 w 688"/>
                <a:gd name="T63" fmla="*/ 177 h 634"/>
                <a:gd name="T64" fmla="*/ 605 w 688"/>
                <a:gd name="T65" fmla="*/ 147 h 634"/>
                <a:gd name="T66" fmla="*/ 647 w 688"/>
                <a:gd name="T67" fmla="*/ 118 h 634"/>
                <a:gd name="T68" fmla="*/ 688 w 688"/>
                <a:gd name="T69" fmla="*/ 90 h 634"/>
                <a:gd name="T70" fmla="*/ 688 w 688"/>
                <a:gd name="T71" fmla="*/ 90 h 634"/>
                <a:gd name="T72" fmla="*/ 629 w 688"/>
                <a:gd name="T73" fmla="*/ 0 h 6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8"/>
                <a:gd name="T112" fmla="*/ 0 h 634"/>
                <a:gd name="T113" fmla="*/ 688 w 688"/>
                <a:gd name="T114" fmla="*/ 634 h 6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8" h="634">
                  <a:moveTo>
                    <a:pt x="629" y="0"/>
                  </a:moveTo>
                  <a:lnTo>
                    <a:pt x="629" y="0"/>
                  </a:lnTo>
                  <a:lnTo>
                    <a:pt x="585" y="30"/>
                  </a:lnTo>
                  <a:lnTo>
                    <a:pt x="543" y="60"/>
                  </a:lnTo>
                  <a:lnTo>
                    <a:pt x="500" y="91"/>
                  </a:lnTo>
                  <a:lnTo>
                    <a:pt x="458" y="123"/>
                  </a:lnTo>
                  <a:lnTo>
                    <a:pt x="418" y="156"/>
                  </a:lnTo>
                  <a:lnTo>
                    <a:pt x="377" y="190"/>
                  </a:lnTo>
                  <a:lnTo>
                    <a:pt x="338" y="225"/>
                  </a:lnTo>
                  <a:lnTo>
                    <a:pt x="298" y="259"/>
                  </a:lnTo>
                  <a:lnTo>
                    <a:pt x="259" y="295"/>
                  </a:lnTo>
                  <a:lnTo>
                    <a:pt x="220" y="332"/>
                  </a:lnTo>
                  <a:lnTo>
                    <a:pt x="183" y="369"/>
                  </a:lnTo>
                  <a:lnTo>
                    <a:pt x="145" y="406"/>
                  </a:lnTo>
                  <a:lnTo>
                    <a:pt x="108" y="446"/>
                  </a:lnTo>
                  <a:lnTo>
                    <a:pt x="72" y="484"/>
                  </a:lnTo>
                  <a:lnTo>
                    <a:pt x="36" y="523"/>
                  </a:lnTo>
                  <a:lnTo>
                    <a:pt x="0" y="563"/>
                  </a:lnTo>
                  <a:lnTo>
                    <a:pt x="81" y="634"/>
                  </a:lnTo>
                  <a:lnTo>
                    <a:pt x="116" y="596"/>
                  </a:lnTo>
                  <a:lnTo>
                    <a:pt x="151" y="558"/>
                  </a:lnTo>
                  <a:lnTo>
                    <a:pt x="187" y="520"/>
                  </a:lnTo>
                  <a:lnTo>
                    <a:pt x="222" y="483"/>
                  </a:lnTo>
                  <a:lnTo>
                    <a:pt x="258" y="446"/>
                  </a:lnTo>
                  <a:lnTo>
                    <a:pt x="295" y="410"/>
                  </a:lnTo>
                  <a:lnTo>
                    <a:pt x="332" y="374"/>
                  </a:lnTo>
                  <a:lnTo>
                    <a:pt x="371" y="339"/>
                  </a:lnTo>
                  <a:lnTo>
                    <a:pt x="409" y="306"/>
                  </a:lnTo>
                  <a:lnTo>
                    <a:pt x="447" y="272"/>
                  </a:lnTo>
                  <a:lnTo>
                    <a:pt x="486" y="240"/>
                  </a:lnTo>
                  <a:lnTo>
                    <a:pt x="526" y="208"/>
                  </a:lnTo>
                  <a:lnTo>
                    <a:pt x="566" y="177"/>
                  </a:lnTo>
                  <a:lnTo>
                    <a:pt x="605" y="147"/>
                  </a:lnTo>
                  <a:lnTo>
                    <a:pt x="647" y="118"/>
                  </a:lnTo>
                  <a:lnTo>
                    <a:pt x="688" y="90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5" name="Freeform 9"/>
            <p:cNvSpPr>
              <a:spLocks/>
            </p:cNvSpPr>
            <p:nvPr/>
          </p:nvSpPr>
          <p:spPr bwMode="auto">
            <a:xfrm>
              <a:off x="1590256" y="3182578"/>
              <a:ext cx="155427" cy="87647"/>
            </a:xfrm>
            <a:custGeom>
              <a:avLst/>
              <a:gdLst>
                <a:gd name="T0" fmla="*/ 769 w 798"/>
                <a:gd name="T1" fmla="*/ 0 h 452"/>
                <a:gd name="T2" fmla="*/ 769 w 798"/>
                <a:gd name="T3" fmla="*/ 0 h 452"/>
                <a:gd name="T4" fmla="*/ 718 w 798"/>
                <a:gd name="T5" fmla="*/ 15 h 452"/>
                <a:gd name="T6" fmla="*/ 668 w 798"/>
                <a:gd name="T7" fmla="*/ 31 h 452"/>
                <a:gd name="T8" fmla="*/ 618 w 798"/>
                <a:gd name="T9" fmla="*/ 48 h 452"/>
                <a:gd name="T10" fmla="*/ 569 w 798"/>
                <a:gd name="T11" fmla="*/ 66 h 452"/>
                <a:gd name="T12" fmla="*/ 519 w 798"/>
                <a:gd name="T13" fmla="*/ 85 h 452"/>
                <a:gd name="T14" fmla="*/ 469 w 798"/>
                <a:gd name="T15" fmla="*/ 106 h 452"/>
                <a:gd name="T16" fmla="*/ 421 w 798"/>
                <a:gd name="T17" fmla="*/ 128 h 452"/>
                <a:gd name="T18" fmla="*/ 372 w 798"/>
                <a:gd name="T19" fmla="*/ 150 h 452"/>
                <a:gd name="T20" fmla="*/ 325 w 798"/>
                <a:gd name="T21" fmla="*/ 173 h 452"/>
                <a:gd name="T22" fmla="*/ 277 w 798"/>
                <a:gd name="T23" fmla="*/ 198 h 452"/>
                <a:gd name="T24" fmla="*/ 230 w 798"/>
                <a:gd name="T25" fmla="*/ 223 h 452"/>
                <a:gd name="T26" fmla="*/ 182 w 798"/>
                <a:gd name="T27" fmla="*/ 250 h 452"/>
                <a:gd name="T28" fmla="*/ 136 w 798"/>
                <a:gd name="T29" fmla="*/ 276 h 452"/>
                <a:gd name="T30" fmla="*/ 90 w 798"/>
                <a:gd name="T31" fmla="*/ 304 h 452"/>
                <a:gd name="T32" fmla="*/ 45 w 798"/>
                <a:gd name="T33" fmla="*/ 333 h 452"/>
                <a:gd name="T34" fmla="*/ 0 w 798"/>
                <a:gd name="T35" fmla="*/ 362 h 452"/>
                <a:gd name="T36" fmla="*/ 59 w 798"/>
                <a:gd name="T37" fmla="*/ 452 h 452"/>
                <a:gd name="T38" fmla="*/ 102 w 798"/>
                <a:gd name="T39" fmla="*/ 425 h 452"/>
                <a:gd name="T40" fmla="*/ 146 w 798"/>
                <a:gd name="T41" fmla="*/ 397 h 452"/>
                <a:gd name="T42" fmla="*/ 190 w 798"/>
                <a:gd name="T43" fmla="*/ 370 h 452"/>
                <a:gd name="T44" fmla="*/ 236 w 798"/>
                <a:gd name="T45" fmla="*/ 344 h 452"/>
                <a:gd name="T46" fmla="*/ 281 w 798"/>
                <a:gd name="T47" fmla="*/ 318 h 452"/>
                <a:gd name="T48" fmla="*/ 327 w 798"/>
                <a:gd name="T49" fmla="*/ 294 h 452"/>
                <a:gd name="T50" fmla="*/ 372 w 798"/>
                <a:gd name="T51" fmla="*/ 271 h 452"/>
                <a:gd name="T52" fmla="*/ 418 w 798"/>
                <a:gd name="T53" fmla="*/ 247 h 452"/>
                <a:gd name="T54" fmla="*/ 466 w 798"/>
                <a:gd name="T55" fmla="*/ 227 h 452"/>
                <a:gd name="T56" fmla="*/ 512 w 798"/>
                <a:gd name="T57" fmla="*/ 206 h 452"/>
                <a:gd name="T58" fmla="*/ 559 w 798"/>
                <a:gd name="T59" fmla="*/ 186 h 452"/>
                <a:gd name="T60" fmla="*/ 607 w 798"/>
                <a:gd name="T61" fmla="*/ 168 h 452"/>
                <a:gd name="T62" fmla="*/ 654 w 798"/>
                <a:gd name="T63" fmla="*/ 150 h 452"/>
                <a:gd name="T64" fmla="*/ 702 w 798"/>
                <a:gd name="T65" fmla="*/ 134 h 452"/>
                <a:gd name="T66" fmla="*/ 750 w 798"/>
                <a:gd name="T67" fmla="*/ 118 h 452"/>
                <a:gd name="T68" fmla="*/ 798 w 798"/>
                <a:gd name="T69" fmla="*/ 104 h 452"/>
                <a:gd name="T70" fmla="*/ 798 w 798"/>
                <a:gd name="T71" fmla="*/ 104 h 452"/>
                <a:gd name="T72" fmla="*/ 769 w 798"/>
                <a:gd name="T73" fmla="*/ 0 h 4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98"/>
                <a:gd name="T112" fmla="*/ 0 h 452"/>
                <a:gd name="T113" fmla="*/ 798 w 798"/>
                <a:gd name="T114" fmla="*/ 452 h 4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98" h="452">
                  <a:moveTo>
                    <a:pt x="769" y="0"/>
                  </a:moveTo>
                  <a:lnTo>
                    <a:pt x="769" y="0"/>
                  </a:lnTo>
                  <a:lnTo>
                    <a:pt x="718" y="15"/>
                  </a:lnTo>
                  <a:lnTo>
                    <a:pt x="668" y="31"/>
                  </a:lnTo>
                  <a:lnTo>
                    <a:pt x="618" y="48"/>
                  </a:lnTo>
                  <a:lnTo>
                    <a:pt x="569" y="66"/>
                  </a:lnTo>
                  <a:lnTo>
                    <a:pt x="519" y="85"/>
                  </a:lnTo>
                  <a:lnTo>
                    <a:pt x="469" y="106"/>
                  </a:lnTo>
                  <a:lnTo>
                    <a:pt x="421" y="128"/>
                  </a:lnTo>
                  <a:lnTo>
                    <a:pt x="372" y="150"/>
                  </a:lnTo>
                  <a:lnTo>
                    <a:pt x="325" y="173"/>
                  </a:lnTo>
                  <a:lnTo>
                    <a:pt x="277" y="198"/>
                  </a:lnTo>
                  <a:lnTo>
                    <a:pt x="230" y="223"/>
                  </a:lnTo>
                  <a:lnTo>
                    <a:pt x="182" y="250"/>
                  </a:lnTo>
                  <a:lnTo>
                    <a:pt x="136" y="276"/>
                  </a:lnTo>
                  <a:lnTo>
                    <a:pt x="90" y="304"/>
                  </a:lnTo>
                  <a:lnTo>
                    <a:pt x="45" y="333"/>
                  </a:lnTo>
                  <a:lnTo>
                    <a:pt x="0" y="362"/>
                  </a:lnTo>
                  <a:lnTo>
                    <a:pt x="59" y="452"/>
                  </a:lnTo>
                  <a:lnTo>
                    <a:pt x="102" y="425"/>
                  </a:lnTo>
                  <a:lnTo>
                    <a:pt x="146" y="397"/>
                  </a:lnTo>
                  <a:lnTo>
                    <a:pt x="190" y="370"/>
                  </a:lnTo>
                  <a:lnTo>
                    <a:pt x="236" y="344"/>
                  </a:lnTo>
                  <a:lnTo>
                    <a:pt x="281" y="318"/>
                  </a:lnTo>
                  <a:lnTo>
                    <a:pt x="327" y="294"/>
                  </a:lnTo>
                  <a:lnTo>
                    <a:pt x="372" y="271"/>
                  </a:lnTo>
                  <a:lnTo>
                    <a:pt x="418" y="247"/>
                  </a:lnTo>
                  <a:lnTo>
                    <a:pt x="466" y="227"/>
                  </a:lnTo>
                  <a:lnTo>
                    <a:pt x="512" y="206"/>
                  </a:lnTo>
                  <a:lnTo>
                    <a:pt x="559" y="186"/>
                  </a:lnTo>
                  <a:lnTo>
                    <a:pt x="607" y="168"/>
                  </a:lnTo>
                  <a:lnTo>
                    <a:pt x="654" y="150"/>
                  </a:lnTo>
                  <a:lnTo>
                    <a:pt x="702" y="134"/>
                  </a:lnTo>
                  <a:lnTo>
                    <a:pt x="750" y="118"/>
                  </a:lnTo>
                  <a:lnTo>
                    <a:pt x="798" y="104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6" name="Freeform 10"/>
            <p:cNvSpPr>
              <a:spLocks/>
            </p:cNvSpPr>
            <p:nvPr/>
          </p:nvSpPr>
          <p:spPr bwMode="auto">
            <a:xfrm>
              <a:off x="1739840" y="3175567"/>
              <a:ext cx="105176" cy="26878"/>
            </a:xfrm>
            <a:custGeom>
              <a:avLst/>
              <a:gdLst>
                <a:gd name="T0" fmla="*/ 544 w 544"/>
                <a:gd name="T1" fmla="*/ 36 h 140"/>
                <a:gd name="T2" fmla="*/ 544 w 544"/>
                <a:gd name="T3" fmla="*/ 36 h 140"/>
                <a:gd name="T4" fmla="*/ 510 w 544"/>
                <a:gd name="T5" fmla="*/ 28 h 140"/>
                <a:gd name="T6" fmla="*/ 476 w 544"/>
                <a:gd name="T7" fmla="*/ 20 h 140"/>
                <a:gd name="T8" fmla="*/ 443 w 544"/>
                <a:gd name="T9" fmla="*/ 14 h 140"/>
                <a:gd name="T10" fmla="*/ 408 w 544"/>
                <a:gd name="T11" fmla="*/ 9 h 140"/>
                <a:gd name="T12" fmla="*/ 375 w 544"/>
                <a:gd name="T13" fmla="*/ 5 h 140"/>
                <a:gd name="T14" fmla="*/ 340 w 544"/>
                <a:gd name="T15" fmla="*/ 2 h 140"/>
                <a:gd name="T16" fmla="*/ 306 w 544"/>
                <a:gd name="T17" fmla="*/ 0 h 140"/>
                <a:gd name="T18" fmla="*/ 272 w 544"/>
                <a:gd name="T19" fmla="*/ 0 h 140"/>
                <a:gd name="T20" fmla="*/ 237 w 544"/>
                <a:gd name="T21" fmla="*/ 0 h 140"/>
                <a:gd name="T22" fmla="*/ 203 w 544"/>
                <a:gd name="T23" fmla="*/ 2 h 140"/>
                <a:gd name="T24" fmla="*/ 169 w 544"/>
                <a:gd name="T25" fmla="*/ 5 h 140"/>
                <a:gd name="T26" fmla="*/ 135 w 544"/>
                <a:gd name="T27" fmla="*/ 8 h 140"/>
                <a:gd name="T28" fmla="*/ 100 w 544"/>
                <a:gd name="T29" fmla="*/ 14 h 140"/>
                <a:gd name="T30" fmla="*/ 67 w 544"/>
                <a:gd name="T31" fmla="*/ 20 h 140"/>
                <a:gd name="T32" fmla="*/ 33 w 544"/>
                <a:gd name="T33" fmla="*/ 28 h 140"/>
                <a:gd name="T34" fmla="*/ 0 w 544"/>
                <a:gd name="T35" fmla="*/ 36 h 140"/>
                <a:gd name="T36" fmla="*/ 29 w 544"/>
                <a:gd name="T37" fmla="*/ 140 h 140"/>
                <a:gd name="T38" fmla="*/ 59 w 544"/>
                <a:gd name="T39" fmla="*/ 132 h 140"/>
                <a:gd name="T40" fmla="*/ 89 w 544"/>
                <a:gd name="T41" fmla="*/ 126 h 140"/>
                <a:gd name="T42" fmla="*/ 119 w 544"/>
                <a:gd name="T43" fmla="*/ 120 h 140"/>
                <a:gd name="T44" fmla="*/ 149 w 544"/>
                <a:gd name="T45" fmla="*/ 116 h 140"/>
                <a:gd name="T46" fmla="*/ 179 w 544"/>
                <a:gd name="T47" fmla="*/ 112 h 140"/>
                <a:gd name="T48" fmla="*/ 210 w 544"/>
                <a:gd name="T49" fmla="*/ 110 h 140"/>
                <a:gd name="T50" fmla="*/ 240 w 544"/>
                <a:gd name="T51" fmla="*/ 108 h 140"/>
                <a:gd name="T52" fmla="*/ 272 w 544"/>
                <a:gd name="T53" fmla="*/ 108 h 140"/>
                <a:gd name="T54" fmla="*/ 303 w 544"/>
                <a:gd name="T55" fmla="*/ 109 h 140"/>
                <a:gd name="T56" fmla="*/ 333 w 544"/>
                <a:gd name="T57" fmla="*/ 110 h 140"/>
                <a:gd name="T58" fmla="*/ 364 w 544"/>
                <a:gd name="T59" fmla="*/ 112 h 140"/>
                <a:gd name="T60" fmla="*/ 394 w 544"/>
                <a:gd name="T61" fmla="*/ 116 h 140"/>
                <a:gd name="T62" fmla="*/ 426 w 544"/>
                <a:gd name="T63" fmla="*/ 120 h 140"/>
                <a:gd name="T64" fmla="*/ 456 w 544"/>
                <a:gd name="T65" fmla="*/ 126 h 140"/>
                <a:gd name="T66" fmla="*/ 486 w 544"/>
                <a:gd name="T67" fmla="*/ 133 h 140"/>
                <a:gd name="T68" fmla="*/ 515 w 544"/>
                <a:gd name="T69" fmla="*/ 140 h 140"/>
                <a:gd name="T70" fmla="*/ 515 w 544"/>
                <a:gd name="T71" fmla="*/ 140 h 140"/>
                <a:gd name="T72" fmla="*/ 544 w 544"/>
                <a:gd name="T73" fmla="*/ 36 h 1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4"/>
                <a:gd name="T112" fmla="*/ 0 h 140"/>
                <a:gd name="T113" fmla="*/ 544 w 544"/>
                <a:gd name="T114" fmla="*/ 140 h 1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4" h="140">
                  <a:moveTo>
                    <a:pt x="544" y="36"/>
                  </a:moveTo>
                  <a:lnTo>
                    <a:pt x="544" y="36"/>
                  </a:lnTo>
                  <a:lnTo>
                    <a:pt x="510" y="28"/>
                  </a:lnTo>
                  <a:lnTo>
                    <a:pt x="476" y="20"/>
                  </a:lnTo>
                  <a:lnTo>
                    <a:pt x="443" y="14"/>
                  </a:lnTo>
                  <a:lnTo>
                    <a:pt x="408" y="9"/>
                  </a:lnTo>
                  <a:lnTo>
                    <a:pt x="375" y="5"/>
                  </a:lnTo>
                  <a:lnTo>
                    <a:pt x="340" y="2"/>
                  </a:lnTo>
                  <a:lnTo>
                    <a:pt x="306" y="0"/>
                  </a:lnTo>
                  <a:lnTo>
                    <a:pt x="272" y="0"/>
                  </a:lnTo>
                  <a:lnTo>
                    <a:pt x="237" y="0"/>
                  </a:lnTo>
                  <a:lnTo>
                    <a:pt x="203" y="2"/>
                  </a:lnTo>
                  <a:lnTo>
                    <a:pt x="169" y="5"/>
                  </a:lnTo>
                  <a:lnTo>
                    <a:pt x="135" y="8"/>
                  </a:lnTo>
                  <a:lnTo>
                    <a:pt x="100" y="14"/>
                  </a:lnTo>
                  <a:lnTo>
                    <a:pt x="67" y="20"/>
                  </a:lnTo>
                  <a:lnTo>
                    <a:pt x="33" y="28"/>
                  </a:lnTo>
                  <a:lnTo>
                    <a:pt x="0" y="36"/>
                  </a:lnTo>
                  <a:lnTo>
                    <a:pt x="29" y="140"/>
                  </a:lnTo>
                  <a:lnTo>
                    <a:pt x="59" y="132"/>
                  </a:lnTo>
                  <a:lnTo>
                    <a:pt x="89" y="126"/>
                  </a:lnTo>
                  <a:lnTo>
                    <a:pt x="119" y="120"/>
                  </a:lnTo>
                  <a:lnTo>
                    <a:pt x="149" y="116"/>
                  </a:lnTo>
                  <a:lnTo>
                    <a:pt x="179" y="112"/>
                  </a:lnTo>
                  <a:lnTo>
                    <a:pt x="210" y="110"/>
                  </a:lnTo>
                  <a:lnTo>
                    <a:pt x="240" y="108"/>
                  </a:lnTo>
                  <a:lnTo>
                    <a:pt x="272" y="108"/>
                  </a:lnTo>
                  <a:lnTo>
                    <a:pt x="303" y="109"/>
                  </a:lnTo>
                  <a:lnTo>
                    <a:pt x="333" y="110"/>
                  </a:lnTo>
                  <a:lnTo>
                    <a:pt x="364" y="112"/>
                  </a:lnTo>
                  <a:lnTo>
                    <a:pt x="394" y="116"/>
                  </a:lnTo>
                  <a:lnTo>
                    <a:pt x="426" y="120"/>
                  </a:lnTo>
                  <a:lnTo>
                    <a:pt x="456" y="126"/>
                  </a:lnTo>
                  <a:lnTo>
                    <a:pt x="486" y="133"/>
                  </a:lnTo>
                  <a:lnTo>
                    <a:pt x="515" y="140"/>
                  </a:lnTo>
                  <a:lnTo>
                    <a:pt x="544" y="36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7" name="Freeform 11"/>
            <p:cNvSpPr>
              <a:spLocks/>
            </p:cNvSpPr>
            <p:nvPr/>
          </p:nvSpPr>
          <p:spPr bwMode="auto">
            <a:xfrm>
              <a:off x="1840342" y="3182578"/>
              <a:ext cx="135561" cy="79467"/>
            </a:xfrm>
            <a:custGeom>
              <a:avLst/>
              <a:gdLst>
                <a:gd name="T0" fmla="*/ 701 w 701"/>
                <a:gd name="T1" fmla="*/ 327 h 409"/>
                <a:gd name="T2" fmla="*/ 701 w 701"/>
                <a:gd name="T3" fmla="*/ 327 h 409"/>
                <a:gd name="T4" fmla="*/ 663 w 701"/>
                <a:gd name="T5" fmla="*/ 296 h 409"/>
                <a:gd name="T6" fmla="*/ 624 w 701"/>
                <a:gd name="T7" fmla="*/ 267 h 409"/>
                <a:gd name="T8" fmla="*/ 585 w 701"/>
                <a:gd name="T9" fmla="*/ 239 h 409"/>
                <a:gd name="T10" fmla="*/ 545 w 701"/>
                <a:gd name="T11" fmla="*/ 214 h 409"/>
                <a:gd name="T12" fmla="*/ 504 w 701"/>
                <a:gd name="T13" fmla="*/ 190 h 409"/>
                <a:gd name="T14" fmla="*/ 462 w 701"/>
                <a:gd name="T15" fmla="*/ 166 h 409"/>
                <a:gd name="T16" fmla="*/ 420 w 701"/>
                <a:gd name="T17" fmla="*/ 144 h 409"/>
                <a:gd name="T18" fmla="*/ 377 w 701"/>
                <a:gd name="T19" fmla="*/ 124 h 409"/>
                <a:gd name="T20" fmla="*/ 334 w 701"/>
                <a:gd name="T21" fmla="*/ 105 h 409"/>
                <a:gd name="T22" fmla="*/ 291 w 701"/>
                <a:gd name="T23" fmla="*/ 87 h 409"/>
                <a:gd name="T24" fmla="*/ 247 w 701"/>
                <a:gd name="T25" fmla="*/ 70 h 409"/>
                <a:gd name="T26" fmla="*/ 203 w 701"/>
                <a:gd name="T27" fmla="*/ 54 h 409"/>
                <a:gd name="T28" fmla="*/ 159 w 701"/>
                <a:gd name="T29" fmla="*/ 39 h 409"/>
                <a:gd name="T30" fmla="*/ 116 w 701"/>
                <a:gd name="T31" fmla="*/ 25 h 409"/>
                <a:gd name="T32" fmla="*/ 73 w 701"/>
                <a:gd name="T33" fmla="*/ 12 h 409"/>
                <a:gd name="T34" fmla="*/ 29 w 701"/>
                <a:gd name="T35" fmla="*/ 0 h 409"/>
                <a:gd name="T36" fmla="*/ 0 w 701"/>
                <a:gd name="T37" fmla="*/ 104 h 409"/>
                <a:gd name="T38" fmla="*/ 42 w 701"/>
                <a:gd name="T39" fmla="*/ 116 h 409"/>
                <a:gd name="T40" fmla="*/ 84 w 701"/>
                <a:gd name="T41" fmla="*/ 128 h 409"/>
                <a:gd name="T42" fmla="*/ 127 w 701"/>
                <a:gd name="T43" fmla="*/ 142 h 409"/>
                <a:gd name="T44" fmla="*/ 169 w 701"/>
                <a:gd name="T45" fmla="*/ 156 h 409"/>
                <a:gd name="T46" fmla="*/ 209 w 701"/>
                <a:gd name="T47" fmla="*/ 171 h 409"/>
                <a:gd name="T48" fmla="*/ 251 w 701"/>
                <a:gd name="T49" fmla="*/ 187 h 409"/>
                <a:gd name="T50" fmla="*/ 291 w 701"/>
                <a:gd name="T51" fmla="*/ 205 h 409"/>
                <a:gd name="T52" fmla="*/ 332 w 701"/>
                <a:gd name="T53" fmla="*/ 222 h 409"/>
                <a:gd name="T54" fmla="*/ 372 w 701"/>
                <a:gd name="T55" fmla="*/ 242 h 409"/>
                <a:gd name="T56" fmla="*/ 411 w 701"/>
                <a:gd name="T57" fmla="*/ 261 h 409"/>
                <a:gd name="T58" fmla="*/ 450 w 701"/>
                <a:gd name="T59" fmla="*/ 283 h 409"/>
                <a:gd name="T60" fmla="*/ 488 w 701"/>
                <a:gd name="T61" fmla="*/ 305 h 409"/>
                <a:gd name="T62" fmla="*/ 525 w 701"/>
                <a:gd name="T63" fmla="*/ 330 h 409"/>
                <a:gd name="T64" fmla="*/ 561 w 701"/>
                <a:gd name="T65" fmla="*/ 355 h 409"/>
                <a:gd name="T66" fmla="*/ 597 w 701"/>
                <a:gd name="T67" fmla="*/ 382 h 409"/>
                <a:gd name="T68" fmla="*/ 631 w 701"/>
                <a:gd name="T69" fmla="*/ 409 h 409"/>
                <a:gd name="T70" fmla="*/ 631 w 701"/>
                <a:gd name="T71" fmla="*/ 409 h 409"/>
                <a:gd name="T72" fmla="*/ 701 w 701"/>
                <a:gd name="T73" fmla="*/ 327 h 4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1"/>
                <a:gd name="T112" fmla="*/ 0 h 409"/>
                <a:gd name="T113" fmla="*/ 701 w 701"/>
                <a:gd name="T114" fmla="*/ 409 h 4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1" h="409">
                  <a:moveTo>
                    <a:pt x="701" y="327"/>
                  </a:moveTo>
                  <a:lnTo>
                    <a:pt x="701" y="327"/>
                  </a:lnTo>
                  <a:lnTo>
                    <a:pt x="663" y="296"/>
                  </a:lnTo>
                  <a:lnTo>
                    <a:pt x="624" y="267"/>
                  </a:lnTo>
                  <a:lnTo>
                    <a:pt x="585" y="239"/>
                  </a:lnTo>
                  <a:lnTo>
                    <a:pt x="545" y="214"/>
                  </a:lnTo>
                  <a:lnTo>
                    <a:pt x="504" y="190"/>
                  </a:lnTo>
                  <a:lnTo>
                    <a:pt x="462" y="166"/>
                  </a:lnTo>
                  <a:lnTo>
                    <a:pt x="420" y="144"/>
                  </a:lnTo>
                  <a:lnTo>
                    <a:pt x="377" y="124"/>
                  </a:lnTo>
                  <a:lnTo>
                    <a:pt x="334" y="105"/>
                  </a:lnTo>
                  <a:lnTo>
                    <a:pt x="291" y="87"/>
                  </a:lnTo>
                  <a:lnTo>
                    <a:pt x="247" y="70"/>
                  </a:lnTo>
                  <a:lnTo>
                    <a:pt x="203" y="54"/>
                  </a:lnTo>
                  <a:lnTo>
                    <a:pt x="159" y="39"/>
                  </a:lnTo>
                  <a:lnTo>
                    <a:pt x="116" y="25"/>
                  </a:lnTo>
                  <a:lnTo>
                    <a:pt x="73" y="12"/>
                  </a:lnTo>
                  <a:lnTo>
                    <a:pt x="29" y="0"/>
                  </a:lnTo>
                  <a:lnTo>
                    <a:pt x="0" y="104"/>
                  </a:lnTo>
                  <a:lnTo>
                    <a:pt x="42" y="116"/>
                  </a:lnTo>
                  <a:lnTo>
                    <a:pt x="84" y="128"/>
                  </a:lnTo>
                  <a:lnTo>
                    <a:pt x="127" y="142"/>
                  </a:lnTo>
                  <a:lnTo>
                    <a:pt x="169" y="156"/>
                  </a:lnTo>
                  <a:lnTo>
                    <a:pt x="209" y="171"/>
                  </a:lnTo>
                  <a:lnTo>
                    <a:pt x="251" y="187"/>
                  </a:lnTo>
                  <a:lnTo>
                    <a:pt x="291" y="205"/>
                  </a:lnTo>
                  <a:lnTo>
                    <a:pt x="332" y="222"/>
                  </a:lnTo>
                  <a:lnTo>
                    <a:pt x="372" y="242"/>
                  </a:lnTo>
                  <a:lnTo>
                    <a:pt x="411" y="261"/>
                  </a:lnTo>
                  <a:lnTo>
                    <a:pt x="450" y="283"/>
                  </a:lnTo>
                  <a:lnTo>
                    <a:pt x="488" y="305"/>
                  </a:lnTo>
                  <a:lnTo>
                    <a:pt x="525" y="330"/>
                  </a:lnTo>
                  <a:lnTo>
                    <a:pt x="561" y="355"/>
                  </a:lnTo>
                  <a:lnTo>
                    <a:pt x="597" y="382"/>
                  </a:lnTo>
                  <a:lnTo>
                    <a:pt x="631" y="409"/>
                  </a:lnTo>
                  <a:lnTo>
                    <a:pt x="701" y="32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8" name="Freeform 12"/>
            <p:cNvSpPr>
              <a:spLocks/>
            </p:cNvSpPr>
            <p:nvPr/>
          </p:nvSpPr>
          <p:spPr bwMode="auto">
            <a:xfrm>
              <a:off x="1963048" y="3245684"/>
              <a:ext cx="189318" cy="206847"/>
            </a:xfrm>
            <a:custGeom>
              <a:avLst/>
              <a:gdLst>
                <a:gd name="T0" fmla="*/ 972 w 972"/>
                <a:gd name="T1" fmla="*/ 1000 h 1057"/>
                <a:gd name="T2" fmla="*/ 972 w 972"/>
                <a:gd name="T3" fmla="*/ 1000 h 1057"/>
                <a:gd name="T4" fmla="*/ 926 w 972"/>
                <a:gd name="T5" fmla="*/ 927 h 1057"/>
                <a:gd name="T6" fmla="*/ 877 w 972"/>
                <a:gd name="T7" fmla="*/ 856 h 1057"/>
                <a:gd name="T8" fmla="*/ 826 w 972"/>
                <a:gd name="T9" fmla="*/ 786 h 1057"/>
                <a:gd name="T10" fmla="*/ 775 w 972"/>
                <a:gd name="T11" fmla="*/ 718 h 1057"/>
                <a:gd name="T12" fmla="*/ 722 w 972"/>
                <a:gd name="T13" fmla="*/ 652 h 1057"/>
                <a:gd name="T14" fmla="*/ 667 w 972"/>
                <a:gd name="T15" fmla="*/ 586 h 1057"/>
                <a:gd name="T16" fmla="*/ 611 w 972"/>
                <a:gd name="T17" fmla="*/ 522 h 1057"/>
                <a:gd name="T18" fmla="*/ 554 w 972"/>
                <a:gd name="T19" fmla="*/ 460 h 1057"/>
                <a:gd name="T20" fmla="*/ 497 w 972"/>
                <a:gd name="T21" fmla="*/ 397 h 1057"/>
                <a:gd name="T22" fmla="*/ 438 w 972"/>
                <a:gd name="T23" fmla="*/ 337 h 1057"/>
                <a:gd name="T24" fmla="*/ 377 w 972"/>
                <a:gd name="T25" fmla="*/ 278 h 1057"/>
                <a:gd name="T26" fmla="*/ 317 w 972"/>
                <a:gd name="T27" fmla="*/ 220 h 1057"/>
                <a:gd name="T28" fmla="*/ 256 w 972"/>
                <a:gd name="T29" fmla="*/ 164 h 1057"/>
                <a:gd name="T30" fmla="*/ 195 w 972"/>
                <a:gd name="T31" fmla="*/ 108 h 1057"/>
                <a:gd name="T32" fmla="*/ 132 w 972"/>
                <a:gd name="T33" fmla="*/ 54 h 1057"/>
                <a:gd name="T34" fmla="*/ 70 w 972"/>
                <a:gd name="T35" fmla="*/ 0 h 1057"/>
                <a:gd name="T36" fmla="*/ 0 w 972"/>
                <a:gd name="T37" fmla="*/ 82 h 1057"/>
                <a:gd name="T38" fmla="*/ 62 w 972"/>
                <a:gd name="T39" fmla="*/ 135 h 1057"/>
                <a:gd name="T40" fmla="*/ 123 w 972"/>
                <a:gd name="T41" fmla="*/ 189 h 1057"/>
                <a:gd name="T42" fmla="*/ 183 w 972"/>
                <a:gd name="T43" fmla="*/ 243 h 1057"/>
                <a:gd name="T44" fmla="*/ 243 w 972"/>
                <a:gd name="T45" fmla="*/ 299 h 1057"/>
                <a:gd name="T46" fmla="*/ 302 w 972"/>
                <a:gd name="T47" fmla="*/ 356 h 1057"/>
                <a:gd name="T48" fmla="*/ 361 w 972"/>
                <a:gd name="T49" fmla="*/ 414 h 1057"/>
                <a:gd name="T50" fmla="*/ 419 w 972"/>
                <a:gd name="T51" fmla="*/ 473 h 1057"/>
                <a:gd name="T52" fmla="*/ 475 w 972"/>
                <a:gd name="T53" fmla="*/ 533 h 1057"/>
                <a:gd name="T54" fmla="*/ 530 w 972"/>
                <a:gd name="T55" fmla="*/ 594 h 1057"/>
                <a:gd name="T56" fmla="*/ 585 w 972"/>
                <a:gd name="T57" fmla="*/ 657 h 1057"/>
                <a:gd name="T58" fmla="*/ 638 w 972"/>
                <a:gd name="T59" fmla="*/ 720 h 1057"/>
                <a:gd name="T60" fmla="*/ 690 w 972"/>
                <a:gd name="T61" fmla="*/ 785 h 1057"/>
                <a:gd name="T62" fmla="*/ 740 w 972"/>
                <a:gd name="T63" fmla="*/ 851 h 1057"/>
                <a:gd name="T64" fmla="*/ 788 w 972"/>
                <a:gd name="T65" fmla="*/ 918 h 1057"/>
                <a:gd name="T66" fmla="*/ 836 w 972"/>
                <a:gd name="T67" fmla="*/ 988 h 1057"/>
                <a:gd name="T68" fmla="*/ 881 w 972"/>
                <a:gd name="T69" fmla="*/ 1057 h 1057"/>
                <a:gd name="T70" fmla="*/ 881 w 972"/>
                <a:gd name="T71" fmla="*/ 1057 h 1057"/>
                <a:gd name="T72" fmla="*/ 972 w 972"/>
                <a:gd name="T73" fmla="*/ 1000 h 10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72"/>
                <a:gd name="T112" fmla="*/ 0 h 1057"/>
                <a:gd name="T113" fmla="*/ 972 w 972"/>
                <a:gd name="T114" fmla="*/ 1057 h 10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72" h="1057">
                  <a:moveTo>
                    <a:pt x="972" y="1000"/>
                  </a:moveTo>
                  <a:lnTo>
                    <a:pt x="972" y="1000"/>
                  </a:lnTo>
                  <a:lnTo>
                    <a:pt x="926" y="927"/>
                  </a:lnTo>
                  <a:lnTo>
                    <a:pt x="877" y="856"/>
                  </a:lnTo>
                  <a:lnTo>
                    <a:pt x="826" y="786"/>
                  </a:lnTo>
                  <a:lnTo>
                    <a:pt x="775" y="718"/>
                  </a:lnTo>
                  <a:lnTo>
                    <a:pt x="722" y="652"/>
                  </a:lnTo>
                  <a:lnTo>
                    <a:pt x="667" y="586"/>
                  </a:lnTo>
                  <a:lnTo>
                    <a:pt x="611" y="522"/>
                  </a:lnTo>
                  <a:lnTo>
                    <a:pt x="554" y="460"/>
                  </a:lnTo>
                  <a:lnTo>
                    <a:pt x="497" y="397"/>
                  </a:lnTo>
                  <a:lnTo>
                    <a:pt x="438" y="337"/>
                  </a:lnTo>
                  <a:lnTo>
                    <a:pt x="377" y="278"/>
                  </a:lnTo>
                  <a:lnTo>
                    <a:pt x="317" y="220"/>
                  </a:lnTo>
                  <a:lnTo>
                    <a:pt x="256" y="164"/>
                  </a:lnTo>
                  <a:lnTo>
                    <a:pt x="195" y="108"/>
                  </a:lnTo>
                  <a:lnTo>
                    <a:pt x="132" y="54"/>
                  </a:lnTo>
                  <a:lnTo>
                    <a:pt x="70" y="0"/>
                  </a:lnTo>
                  <a:lnTo>
                    <a:pt x="0" y="82"/>
                  </a:lnTo>
                  <a:lnTo>
                    <a:pt x="62" y="135"/>
                  </a:lnTo>
                  <a:lnTo>
                    <a:pt x="123" y="189"/>
                  </a:lnTo>
                  <a:lnTo>
                    <a:pt x="183" y="243"/>
                  </a:lnTo>
                  <a:lnTo>
                    <a:pt x="243" y="299"/>
                  </a:lnTo>
                  <a:lnTo>
                    <a:pt x="302" y="356"/>
                  </a:lnTo>
                  <a:lnTo>
                    <a:pt x="361" y="414"/>
                  </a:lnTo>
                  <a:lnTo>
                    <a:pt x="419" y="473"/>
                  </a:lnTo>
                  <a:lnTo>
                    <a:pt x="475" y="533"/>
                  </a:lnTo>
                  <a:lnTo>
                    <a:pt x="530" y="594"/>
                  </a:lnTo>
                  <a:lnTo>
                    <a:pt x="585" y="657"/>
                  </a:lnTo>
                  <a:lnTo>
                    <a:pt x="638" y="720"/>
                  </a:lnTo>
                  <a:lnTo>
                    <a:pt x="690" y="785"/>
                  </a:lnTo>
                  <a:lnTo>
                    <a:pt x="740" y="851"/>
                  </a:lnTo>
                  <a:lnTo>
                    <a:pt x="788" y="918"/>
                  </a:lnTo>
                  <a:lnTo>
                    <a:pt x="836" y="988"/>
                  </a:lnTo>
                  <a:lnTo>
                    <a:pt x="881" y="1057"/>
                  </a:lnTo>
                  <a:lnTo>
                    <a:pt x="972" y="100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9" name="Freeform 13"/>
            <p:cNvSpPr>
              <a:spLocks/>
            </p:cNvSpPr>
            <p:nvPr/>
          </p:nvSpPr>
          <p:spPr bwMode="auto">
            <a:xfrm>
              <a:off x="2134836" y="3440845"/>
              <a:ext cx="204510" cy="333059"/>
            </a:xfrm>
            <a:custGeom>
              <a:avLst/>
              <a:gdLst>
                <a:gd name="T0" fmla="*/ 1055 w 1055"/>
                <a:gd name="T1" fmla="*/ 1664 h 1712"/>
                <a:gd name="T2" fmla="*/ 1055 w 1055"/>
                <a:gd name="T3" fmla="*/ 1664 h 1712"/>
                <a:gd name="T4" fmla="*/ 1005 w 1055"/>
                <a:gd name="T5" fmla="*/ 1565 h 1712"/>
                <a:gd name="T6" fmla="*/ 952 w 1055"/>
                <a:gd name="T7" fmla="*/ 1463 h 1712"/>
                <a:gd name="T8" fmla="*/ 896 w 1055"/>
                <a:gd name="T9" fmla="*/ 1359 h 1712"/>
                <a:gd name="T10" fmla="*/ 838 w 1055"/>
                <a:gd name="T11" fmla="*/ 1253 h 1712"/>
                <a:gd name="T12" fmla="*/ 778 w 1055"/>
                <a:gd name="T13" fmla="*/ 1145 h 1712"/>
                <a:gd name="T14" fmla="*/ 717 w 1055"/>
                <a:gd name="T15" fmla="*/ 1036 h 1712"/>
                <a:gd name="T16" fmla="*/ 653 w 1055"/>
                <a:gd name="T17" fmla="*/ 927 h 1712"/>
                <a:gd name="T18" fmla="*/ 590 w 1055"/>
                <a:gd name="T19" fmla="*/ 817 h 1712"/>
                <a:gd name="T20" fmla="*/ 461 w 1055"/>
                <a:gd name="T21" fmla="*/ 601 h 1712"/>
                <a:gd name="T22" fmla="*/ 334 w 1055"/>
                <a:gd name="T23" fmla="*/ 390 h 1712"/>
                <a:gd name="T24" fmla="*/ 209 w 1055"/>
                <a:gd name="T25" fmla="*/ 189 h 1712"/>
                <a:gd name="T26" fmla="*/ 91 w 1055"/>
                <a:gd name="T27" fmla="*/ 0 h 1712"/>
                <a:gd name="T28" fmla="*/ 0 w 1055"/>
                <a:gd name="T29" fmla="*/ 57 h 1712"/>
                <a:gd name="T30" fmla="*/ 118 w 1055"/>
                <a:gd name="T31" fmla="*/ 246 h 1712"/>
                <a:gd name="T32" fmla="*/ 241 w 1055"/>
                <a:gd name="T33" fmla="*/ 447 h 1712"/>
                <a:gd name="T34" fmla="*/ 369 w 1055"/>
                <a:gd name="T35" fmla="*/ 657 h 1712"/>
                <a:gd name="T36" fmla="*/ 497 w 1055"/>
                <a:gd name="T37" fmla="*/ 873 h 1712"/>
                <a:gd name="T38" fmla="*/ 560 w 1055"/>
                <a:gd name="T39" fmla="*/ 982 h 1712"/>
                <a:gd name="T40" fmla="*/ 622 w 1055"/>
                <a:gd name="T41" fmla="*/ 1089 h 1712"/>
                <a:gd name="T42" fmla="*/ 683 w 1055"/>
                <a:gd name="T43" fmla="*/ 1198 h 1712"/>
                <a:gd name="T44" fmla="*/ 744 w 1055"/>
                <a:gd name="T45" fmla="*/ 1305 h 1712"/>
                <a:gd name="T46" fmla="*/ 800 w 1055"/>
                <a:gd name="T47" fmla="*/ 1410 h 1712"/>
                <a:gd name="T48" fmla="*/ 856 w 1055"/>
                <a:gd name="T49" fmla="*/ 1513 h 1712"/>
                <a:gd name="T50" fmla="*/ 909 w 1055"/>
                <a:gd name="T51" fmla="*/ 1614 h 1712"/>
                <a:gd name="T52" fmla="*/ 958 w 1055"/>
                <a:gd name="T53" fmla="*/ 1712 h 1712"/>
                <a:gd name="T54" fmla="*/ 958 w 1055"/>
                <a:gd name="T55" fmla="*/ 1712 h 1712"/>
                <a:gd name="T56" fmla="*/ 1055 w 1055"/>
                <a:gd name="T57" fmla="*/ 1664 h 17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55"/>
                <a:gd name="T88" fmla="*/ 0 h 1712"/>
                <a:gd name="T89" fmla="*/ 1055 w 1055"/>
                <a:gd name="T90" fmla="*/ 1712 h 17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55" h="1712">
                  <a:moveTo>
                    <a:pt x="1055" y="1664"/>
                  </a:moveTo>
                  <a:lnTo>
                    <a:pt x="1055" y="1664"/>
                  </a:lnTo>
                  <a:lnTo>
                    <a:pt x="1005" y="1565"/>
                  </a:lnTo>
                  <a:lnTo>
                    <a:pt x="952" y="1463"/>
                  </a:lnTo>
                  <a:lnTo>
                    <a:pt x="896" y="1359"/>
                  </a:lnTo>
                  <a:lnTo>
                    <a:pt x="838" y="1253"/>
                  </a:lnTo>
                  <a:lnTo>
                    <a:pt x="778" y="1145"/>
                  </a:lnTo>
                  <a:lnTo>
                    <a:pt x="717" y="1036"/>
                  </a:lnTo>
                  <a:lnTo>
                    <a:pt x="653" y="927"/>
                  </a:lnTo>
                  <a:lnTo>
                    <a:pt x="590" y="817"/>
                  </a:lnTo>
                  <a:lnTo>
                    <a:pt x="461" y="601"/>
                  </a:lnTo>
                  <a:lnTo>
                    <a:pt x="334" y="390"/>
                  </a:lnTo>
                  <a:lnTo>
                    <a:pt x="209" y="189"/>
                  </a:lnTo>
                  <a:lnTo>
                    <a:pt x="91" y="0"/>
                  </a:lnTo>
                  <a:lnTo>
                    <a:pt x="0" y="57"/>
                  </a:lnTo>
                  <a:lnTo>
                    <a:pt x="118" y="246"/>
                  </a:lnTo>
                  <a:lnTo>
                    <a:pt x="241" y="447"/>
                  </a:lnTo>
                  <a:lnTo>
                    <a:pt x="369" y="657"/>
                  </a:lnTo>
                  <a:lnTo>
                    <a:pt x="497" y="873"/>
                  </a:lnTo>
                  <a:lnTo>
                    <a:pt x="560" y="982"/>
                  </a:lnTo>
                  <a:lnTo>
                    <a:pt x="622" y="1089"/>
                  </a:lnTo>
                  <a:lnTo>
                    <a:pt x="683" y="1198"/>
                  </a:lnTo>
                  <a:lnTo>
                    <a:pt x="744" y="1305"/>
                  </a:lnTo>
                  <a:lnTo>
                    <a:pt x="800" y="1410"/>
                  </a:lnTo>
                  <a:lnTo>
                    <a:pt x="856" y="1513"/>
                  </a:lnTo>
                  <a:lnTo>
                    <a:pt x="909" y="1614"/>
                  </a:lnTo>
                  <a:lnTo>
                    <a:pt x="958" y="1712"/>
                  </a:lnTo>
                  <a:lnTo>
                    <a:pt x="1055" y="1664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0" name="Freeform 14"/>
            <p:cNvSpPr>
              <a:spLocks/>
            </p:cNvSpPr>
            <p:nvPr/>
          </p:nvSpPr>
          <p:spPr bwMode="auto">
            <a:xfrm>
              <a:off x="2320648" y="3764554"/>
              <a:ext cx="225545" cy="334227"/>
            </a:xfrm>
            <a:custGeom>
              <a:avLst/>
              <a:gdLst>
                <a:gd name="T0" fmla="*/ 1156 w 1156"/>
                <a:gd name="T1" fmla="*/ 1653 h 1712"/>
                <a:gd name="T2" fmla="*/ 1156 w 1156"/>
                <a:gd name="T3" fmla="*/ 1653 h 1712"/>
                <a:gd name="T4" fmla="*/ 1089 w 1156"/>
                <a:gd name="T5" fmla="*/ 1552 h 1712"/>
                <a:gd name="T6" fmla="*/ 1021 w 1156"/>
                <a:gd name="T7" fmla="*/ 1450 h 1712"/>
                <a:gd name="T8" fmla="*/ 952 w 1156"/>
                <a:gd name="T9" fmla="*/ 1348 h 1712"/>
                <a:gd name="T10" fmla="*/ 881 w 1156"/>
                <a:gd name="T11" fmla="*/ 1246 h 1712"/>
                <a:gd name="T12" fmla="*/ 741 w 1156"/>
                <a:gd name="T13" fmla="*/ 1043 h 1712"/>
                <a:gd name="T14" fmla="*/ 601 w 1156"/>
                <a:gd name="T15" fmla="*/ 840 h 1712"/>
                <a:gd name="T16" fmla="*/ 533 w 1156"/>
                <a:gd name="T17" fmla="*/ 738 h 1712"/>
                <a:gd name="T18" fmla="*/ 465 w 1156"/>
                <a:gd name="T19" fmla="*/ 635 h 1712"/>
                <a:gd name="T20" fmla="*/ 399 w 1156"/>
                <a:gd name="T21" fmla="*/ 532 h 1712"/>
                <a:gd name="T22" fmla="*/ 334 w 1156"/>
                <a:gd name="T23" fmla="*/ 428 h 1712"/>
                <a:gd name="T24" fmla="*/ 303 w 1156"/>
                <a:gd name="T25" fmla="*/ 375 h 1712"/>
                <a:gd name="T26" fmla="*/ 271 w 1156"/>
                <a:gd name="T27" fmla="*/ 322 h 1712"/>
                <a:gd name="T28" fmla="*/ 240 w 1156"/>
                <a:gd name="T29" fmla="*/ 269 h 1712"/>
                <a:gd name="T30" fmla="*/ 210 w 1156"/>
                <a:gd name="T31" fmla="*/ 216 h 1712"/>
                <a:gd name="T32" fmla="*/ 181 w 1156"/>
                <a:gd name="T33" fmla="*/ 163 h 1712"/>
                <a:gd name="T34" fmla="*/ 152 w 1156"/>
                <a:gd name="T35" fmla="*/ 108 h 1712"/>
                <a:gd name="T36" fmla="*/ 125 w 1156"/>
                <a:gd name="T37" fmla="*/ 54 h 1712"/>
                <a:gd name="T38" fmla="*/ 97 w 1156"/>
                <a:gd name="T39" fmla="*/ 0 h 1712"/>
                <a:gd name="T40" fmla="*/ 0 w 1156"/>
                <a:gd name="T41" fmla="*/ 48 h 1712"/>
                <a:gd name="T42" fmla="*/ 27 w 1156"/>
                <a:gd name="T43" fmla="*/ 104 h 1712"/>
                <a:gd name="T44" fmla="*/ 56 w 1156"/>
                <a:gd name="T45" fmla="*/ 159 h 1712"/>
                <a:gd name="T46" fmla="*/ 86 w 1156"/>
                <a:gd name="T47" fmla="*/ 214 h 1712"/>
                <a:gd name="T48" fmla="*/ 116 w 1156"/>
                <a:gd name="T49" fmla="*/ 268 h 1712"/>
                <a:gd name="T50" fmla="*/ 146 w 1156"/>
                <a:gd name="T51" fmla="*/ 322 h 1712"/>
                <a:gd name="T52" fmla="*/ 178 w 1156"/>
                <a:gd name="T53" fmla="*/ 377 h 1712"/>
                <a:gd name="T54" fmla="*/ 210 w 1156"/>
                <a:gd name="T55" fmla="*/ 430 h 1712"/>
                <a:gd name="T56" fmla="*/ 241 w 1156"/>
                <a:gd name="T57" fmla="*/ 484 h 1712"/>
                <a:gd name="T58" fmla="*/ 307 w 1156"/>
                <a:gd name="T59" fmla="*/ 590 h 1712"/>
                <a:gd name="T60" fmla="*/ 374 w 1156"/>
                <a:gd name="T61" fmla="*/ 694 h 1712"/>
                <a:gd name="T62" fmla="*/ 443 w 1156"/>
                <a:gd name="T63" fmla="*/ 798 h 1712"/>
                <a:gd name="T64" fmla="*/ 512 w 1156"/>
                <a:gd name="T65" fmla="*/ 901 h 1712"/>
                <a:gd name="T66" fmla="*/ 652 w 1156"/>
                <a:gd name="T67" fmla="*/ 1105 h 1712"/>
                <a:gd name="T68" fmla="*/ 793 w 1156"/>
                <a:gd name="T69" fmla="*/ 1309 h 1712"/>
                <a:gd name="T70" fmla="*/ 863 w 1156"/>
                <a:gd name="T71" fmla="*/ 1409 h 1712"/>
                <a:gd name="T72" fmla="*/ 932 w 1156"/>
                <a:gd name="T73" fmla="*/ 1510 h 1712"/>
                <a:gd name="T74" fmla="*/ 999 w 1156"/>
                <a:gd name="T75" fmla="*/ 1611 h 1712"/>
                <a:gd name="T76" fmla="*/ 1066 w 1156"/>
                <a:gd name="T77" fmla="*/ 1712 h 1712"/>
                <a:gd name="T78" fmla="*/ 1066 w 1156"/>
                <a:gd name="T79" fmla="*/ 1712 h 1712"/>
                <a:gd name="T80" fmla="*/ 1156 w 1156"/>
                <a:gd name="T81" fmla="*/ 1653 h 17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6"/>
                <a:gd name="T124" fmla="*/ 0 h 1712"/>
                <a:gd name="T125" fmla="*/ 1156 w 1156"/>
                <a:gd name="T126" fmla="*/ 1712 h 17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6" h="1712">
                  <a:moveTo>
                    <a:pt x="1156" y="1653"/>
                  </a:moveTo>
                  <a:lnTo>
                    <a:pt x="1156" y="1653"/>
                  </a:lnTo>
                  <a:lnTo>
                    <a:pt x="1089" y="1552"/>
                  </a:lnTo>
                  <a:lnTo>
                    <a:pt x="1021" y="1450"/>
                  </a:lnTo>
                  <a:lnTo>
                    <a:pt x="952" y="1348"/>
                  </a:lnTo>
                  <a:lnTo>
                    <a:pt x="881" y="1246"/>
                  </a:lnTo>
                  <a:lnTo>
                    <a:pt x="741" y="1043"/>
                  </a:lnTo>
                  <a:lnTo>
                    <a:pt x="601" y="840"/>
                  </a:lnTo>
                  <a:lnTo>
                    <a:pt x="533" y="738"/>
                  </a:lnTo>
                  <a:lnTo>
                    <a:pt x="465" y="635"/>
                  </a:lnTo>
                  <a:lnTo>
                    <a:pt x="399" y="532"/>
                  </a:lnTo>
                  <a:lnTo>
                    <a:pt x="334" y="428"/>
                  </a:lnTo>
                  <a:lnTo>
                    <a:pt x="303" y="375"/>
                  </a:lnTo>
                  <a:lnTo>
                    <a:pt x="271" y="322"/>
                  </a:lnTo>
                  <a:lnTo>
                    <a:pt x="240" y="269"/>
                  </a:lnTo>
                  <a:lnTo>
                    <a:pt x="210" y="216"/>
                  </a:lnTo>
                  <a:lnTo>
                    <a:pt x="181" y="163"/>
                  </a:lnTo>
                  <a:lnTo>
                    <a:pt x="152" y="108"/>
                  </a:lnTo>
                  <a:lnTo>
                    <a:pt x="125" y="54"/>
                  </a:lnTo>
                  <a:lnTo>
                    <a:pt x="97" y="0"/>
                  </a:lnTo>
                  <a:lnTo>
                    <a:pt x="0" y="48"/>
                  </a:lnTo>
                  <a:lnTo>
                    <a:pt x="27" y="104"/>
                  </a:lnTo>
                  <a:lnTo>
                    <a:pt x="56" y="159"/>
                  </a:lnTo>
                  <a:lnTo>
                    <a:pt x="86" y="214"/>
                  </a:lnTo>
                  <a:lnTo>
                    <a:pt x="116" y="268"/>
                  </a:lnTo>
                  <a:lnTo>
                    <a:pt x="146" y="322"/>
                  </a:lnTo>
                  <a:lnTo>
                    <a:pt x="178" y="377"/>
                  </a:lnTo>
                  <a:lnTo>
                    <a:pt x="210" y="430"/>
                  </a:lnTo>
                  <a:lnTo>
                    <a:pt x="241" y="484"/>
                  </a:lnTo>
                  <a:lnTo>
                    <a:pt x="307" y="590"/>
                  </a:lnTo>
                  <a:lnTo>
                    <a:pt x="374" y="694"/>
                  </a:lnTo>
                  <a:lnTo>
                    <a:pt x="443" y="798"/>
                  </a:lnTo>
                  <a:lnTo>
                    <a:pt x="512" y="901"/>
                  </a:lnTo>
                  <a:lnTo>
                    <a:pt x="652" y="1105"/>
                  </a:lnTo>
                  <a:lnTo>
                    <a:pt x="793" y="1309"/>
                  </a:lnTo>
                  <a:lnTo>
                    <a:pt x="863" y="1409"/>
                  </a:lnTo>
                  <a:lnTo>
                    <a:pt x="932" y="1510"/>
                  </a:lnTo>
                  <a:lnTo>
                    <a:pt x="999" y="1611"/>
                  </a:lnTo>
                  <a:lnTo>
                    <a:pt x="1066" y="1712"/>
                  </a:lnTo>
                  <a:lnTo>
                    <a:pt x="1156" y="165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1" name="Freeform 15"/>
            <p:cNvSpPr>
              <a:spLocks/>
            </p:cNvSpPr>
            <p:nvPr/>
          </p:nvSpPr>
          <p:spPr bwMode="auto">
            <a:xfrm>
              <a:off x="2528663" y="4087095"/>
              <a:ext cx="197498" cy="227882"/>
            </a:xfrm>
            <a:custGeom>
              <a:avLst/>
              <a:gdLst>
                <a:gd name="T0" fmla="*/ 1012 w 1012"/>
                <a:gd name="T1" fmla="*/ 1100 h 1172"/>
                <a:gd name="T2" fmla="*/ 1012 w 1012"/>
                <a:gd name="T3" fmla="*/ 1100 h 1172"/>
                <a:gd name="T4" fmla="*/ 892 w 1012"/>
                <a:gd name="T5" fmla="*/ 966 h 1172"/>
                <a:gd name="T6" fmla="*/ 771 w 1012"/>
                <a:gd name="T7" fmla="*/ 833 h 1172"/>
                <a:gd name="T8" fmla="*/ 650 w 1012"/>
                <a:gd name="T9" fmla="*/ 700 h 1172"/>
                <a:gd name="T10" fmla="*/ 530 w 1012"/>
                <a:gd name="T11" fmla="*/ 566 h 1172"/>
                <a:gd name="T12" fmla="*/ 472 w 1012"/>
                <a:gd name="T13" fmla="*/ 498 h 1172"/>
                <a:gd name="T14" fmla="*/ 413 w 1012"/>
                <a:gd name="T15" fmla="*/ 431 h 1172"/>
                <a:gd name="T16" fmla="*/ 357 w 1012"/>
                <a:gd name="T17" fmla="*/ 362 h 1172"/>
                <a:gd name="T18" fmla="*/ 301 w 1012"/>
                <a:gd name="T19" fmla="*/ 292 h 1172"/>
                <a:gd name="T20" fmla="*/ 247 w 1012"/>
                <a:gd name="T21" fmla="*/ 220 h 1172"/>
                <a:gd name="T22" fmla="*/ 192 w 1012"/>
                <a:gd name="T23" fmla="*/ 149 h 1172"/>
                <a:gd name="T24" fmla="*/ 141 w 1012"/>
                <a:gd name="T25" fmla="*/ 76 h 1172"/>
                <a:gd name="T26" fmla="*/ 90 w 1012"/>
                <a:gd name="T27" fmla="*/ 0 h 1172"/>
                <a:gd name="T28" fmla="*/ 0 w 1012"/>
                <a:gd name="T29" fmla="*/ 59 h 1172"/>
                <a:gd name="T30" fmla="*/ 52 w 1012"/>
                <a:gd name="T31" fmla="*/ 137 h 1172"/>
                <a:gd name="T32" fmla="*/ 105 w 1012"/>
                <a:gd name="T33" fmla="*/ 212 h 1172"/>
                <a:gd name="T34" fmla="*/ 160 w 1012"/>
                <a:gd name="T35" fmla="*/ 286 h 1172"/>
                <a:gd name="T36" fmla="*/ 215 w 1012"/>
                <a:gd name="T37" fmla="*/ 358 h 1172"/>
                <a:gd name="T38" fmla="*/ 273 w 1012"/>
                <a:gd name="T39" fmla="*/ 430 h 1172"/>
                <a:gd name="T40" fmla="*/ 331 w 1012"/>
                <a:gd name="T41" fmla="*/ 500 h 1172"/>
                <a:gd name="T42" fmla="*/ 390 w 1012"/>
                <a:gd name="T43" fmla="*/ 569 h 1172"/>
                <a:gd name="T44" fmla="*/ 449 w 1012"/>
                <a:gd name="T45" fmla="*/ 638 h 1172"/>
                <a:gd name="T46" fmla="*/ 569 w 1012"/>
                <a:gd name="T47" fmla="*/ 772 h 1172"/>
                <a:gd name="T48" fmla="*/ 691 w 1012"/>
                <a:gd name="T49" fmla="*/ 906 h 1172"/>
                <a:gd name="T50" fmla="*/ 812 w 1012"/>
                <a:gd name="T51" fmla="*/ 1039 h 1172"/>
                <a:gd name="T52" fmla="*/ 931 w 1012"/>
                <a:gd name="T53" fmla="*/ 1172 h 1172"/>
                <a:gd name="T54" fmla="*/ 931 w 1012"/>
                <a:gd name="T55" fmla="*/ 1172 h 1172"/>
                <a:gd name="T56" fmla="*/ 1012 w 1012"/>
                <a:gd name="T57" fmla="*/ 1100 h 11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12"/>
                <a:gd name="T88" fmla="*/ 0 h 1172"/>
                <a:gd name="T89" fmla="*/ 1012 w 1012"/>
                <a:gd name="T90" fmla="*/ 1172 h 11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12" h="1172">
                  <a:moveTo>
                    <a:pt x="1012" y="1100"/>
                  </a:moveTo>
                  <a:lnTo>
                    <a:pt x="1012" y="1100"/>
                  </a:lnTo>
                  <a:lnTo>
                    <a:pt x="892" y="966"/>
                  </a:lnTo>
                  <a:lnTo>
                    <a:pt x="771" y="833"/>
                  </a:lnTo>
                  <a:lnTo>
                    <a:pt x="650" y="700"/>
                  </a:lnTo>
                  <a:lnTo>
                    <a:pt x="530" y="566"/>
                  </a:lnTo>
                  <a:lnTo>
                    <a:pt x="472" y="498"/>
                  </a:lnTo>
                  <a:lnTo>
                    <a:pt x="413" y="431"/>
                  </a:lnTo>
                  <a:lnTo>
                    <a:pt x="357" y="362"/>
                  </a:lnTo>
                  <a:lnTo>
                    <a:pt x="301" y="292"/>
                  </a:lnTo>
                  <a:lnTo>
                    <a:pt x="247" y="220"/>
                  </a:lnTo>
                  <a:lnTo>
                    <a:pt x="192" y="149"/>
                  </a:lnTo>
                  <a:lnTo>
                    <a:pt x="141" y="76"/>
                  </a:lnTo>
                  <a:lnTo>
                    <a:pt x="90" y="0"/>
                  </a:lnTo>
                  <a:lnTo>
                    <a:pt x="0" y="59"/>
                  </a:lnTo>
                  <a:lnTo>
                    <a:pt x="52" y="137"/>
                  </a:lnTo>
                  <a:lnTo>
                    <a:pt x="105" y="212"/>
                  </a:lnTo>
                  <a:lnTo>
                    <a:pt x="160" y="286"/>
                  </a:lnTo>
                  <a:lnTo>
                    <a:pt x="215" y="358"/>
                  </a:lnTo>
                  <a:lnTo>
                    <a:pt x="273" y="430"/>
                  </a:lnTo>
                  <a:lnTo>
                    <a:pt x="331" y="500"/>
                  </a:lnTo>
                  <a:lnTo>
                    <a:pt x="390" y="569"/>
                  </a:lnTo>
                  <a:lnTo>
                    <a:pt x="449" y="638"/>
                  </a:lnTo>
                  <a:lnTo>
                    <a:pt x="569" y="772"/>
                  </a:lnTo>
                  <a:lnTo>
                    <a:pt x="691" y="906"/>
                  </a:lnTo>
                  <a:lnTo>
                    <a:pt x="812" y="1039"/>
                  </a:lnTo>
                  <a:lnTo>
                    <a:pt x="931" y="1172"/>
                  </a:lnTo>
                  <a:lnTo>
                    <a:pt x="1012" y="110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2" name="Freeform 16"/>
            <p:cNvSpPr>
              <a:spLocks/>
            </p:cNvSpPr>
            <p:nvPr/>
          </p:nvSpPr>
          <p:spPr bwMode="auto">
            <a:xfrm>
              <a:off x="2709801" y="4300954"/>
              <a:ext cx="248917" cy="268784"/>
            </a:xfrm>
            <a:custGeom>
              <a:avLst/>
              <a:gdLst>
                <a:gd name="T0" fmla="*/ 1277 w 1277"/>
                <a:gd name="T1" fmla="*/ 1299 h 1381"/>
                <a:gd name="T2" fmla="*/ 1277 w 1277"/>
                <a:gd name="T3" fmla="*/ 1299 h 1381"/>
                <a:gd name="T4" fmla="*/ 1236 w 1277"/>
                <a:gd name="T5" fmla="*/ 1263 h 1381"/>
                <a:gd name="T6" fmla="*/ 1197 w 1277"/>
                <a:gd name="T7" fmla="*/ 1227 h 1381"/>
                <a:gd name="T8" fmla="*/ 1156 w 1277"/>
                <a:gd name="T9" fmla="*/ 1190 h 1381"/>
                <a:gd name="T10" fmla="*/ 1117 w 1277"/>
                <a:gd name="T11" fmla="*/ 1153 h 1381"/>
                <a:gd name="T12" fmla="*/ 1039 w 1277"/>
                <a:gd name="T13" fmla="*/ 1076 h 1381"/>
                <a:gd name="T14" fmla="*/ 963 w 1277"/>
                <a:gd name="T15" fmla="*/ 999 h 1381"/>
                <a:gd name="T16" fmla="*/ 887 w 1277"/>
                <a:gd name="T17" fmla="*/ 920 h 1381"/>
                <a:gd name="T18" fmla="*/ 811 w 1277"/>
                <a:gd name="T19" fmla="*/ 839 h 1381"/>
                <a:gd name="T20" fmla="*/ 737 w 1277"/>
                <a:gd name="T21" fmla="*/ 758 h 1381"/>
                <a:gd name="T22" fmla="*/ 665 w 1277"/>
                <a:gd name="T23" fmla="*/ 675 h 1381"/>
                <a:gd name="T24" fmla="*/ 518 w 1277"/>
                <a:gd name="T25" fmla="*/ 507 h 1381"/>
                <a:gd name="T26" fmla="*/ 373 w 1277"/>
                <a:gd name="T27" fmla="*/ 338 h 1381"/>
                <a:gd name="T28" fmla="*/ 227 w 1277"/>
                <a:gd name="T29" fmla="*/ 169 h 1381"/>
                <a:gd name="T30" fmla="*/ 81 w 1277"/>
                <a:gd name="T31" fmla="*/ 0 h 1381"/>
                <a:gd name="T32" fmla="*/ 0 w 1277"/>
                <a:gd name="T33" fmla="*/ 72 h 1381"/>
                <a:gd name="T34" fmla="*/ 146 w 1277"/>
                <a:gd name="T35" fmla="*/ 240 h 1381"/>
                <a:gd name="T36" fmla="*/ 291 w 1277"/>
                <a:gd name="T37" fmla="*/ 409 h 1381"/>
                <a:gd name="T38" fmla="*/ 437 w 1277"/>
                <a:gd name="T39" fmla="*/ 578 h 1381"/>
                <a:gd name="T40" fmla="*/ 584 w 1277"/>
                <a:gd name="T41" fmla="*/ 747 h 1381"/>
                <a:gd name="T42" fmla="*/ 658 w 1277"/>
                <a:gd name="T43" fmla="*/ 830 h 1381"/>
                <a:gd name="T44" fmla="*/ 733 w 1277"/>
                <a:gd name="T45" fmla="*/ 912 h 1381"/>
                <a:gd name="T46" fmla="*/ 808 w 1277"/>
                <a:gd name="T47" fmla="*/ 994 h 1381"/>
                <a:gd name="T48" fmla="*/ 886 w 1277"/>
                <a:gd name="T49" fmla="*/ 1074 h 1381"/>
                <a:gd name="T50" fmla="*/ 963 w 1277"/>
                <a:gd name="T51" fmla="*/ 1154 h 1381"/>
                <a:gd name="T52" fmla="*/ 1043 w 1277"/>
                <a:gd name="T53" fmla="*/ 1230 h 1381"/>
                <a:gd name="T54" fmla="*/ 1082 w 1277"/>
                <a:gd name="T55" fmla="*/ 1269 h 1381"/>
                <a:gd name="T56" fmla="*/ 1124 w 1277"/>
                <a:gd name="T57" fmla="*/ 1307 h 1381"/>
                <a:gd name="T58" fmla="*/ 1164 w 1277"/>
                <a:gd name="T59" fmla="*/ 1344 h 1381"/>
                <a:gd name="T60" fmla="*/ 1206 w 1277"/>
                <a:gd name="T61" fmla="*/ 1381 h 1381"/>
                <a:gd name="T62" fmla="*/ 1206 w 1277"/>
                <a:gd name="T63" fmla="*/ 1381 h 1381"/>
                <a:gd name="T64" fmla="*/ 1277 w 1277"/>
                <a:gd name="T65" fmla="*/ 1299 h 13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7"/>
                <a:gd name="T100" fmla="*/ 0 h 1381"/>
                <a:gd name="T101" fmla="*/ 1277 w 1277"/>
                <a:gd name="T102" fmla="*/ 1381 h 13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7" h="1381">
                  <a:moveTo>
                    <a:pt x="1277" y="1299"/>
                  </a:moveTo>
                  <a:lnTo>
                    <a:pt x="1277" y="1299"/>
                  </a:lnTo>
                  <a:lnTo>
                    <a:pt x="1236" y="1263"/>
                  </a:lnTo>
                  <a:lnTo>
                    <a:pt x="1197" y="1227"/>
                  </a:lnTo>
                  <a:lnTo>
                    <a:pt x="1156" y="1190"/>
                  </a:lnTo>
                  <a:lnTo>
                    <a:pt x="1117" y="1153"/>
                  </a:lnTo>
                  <a:lnTo>
                    <a:pt x="1039" y="1076"/>
                  </a:lnTo>
                  <a:lnTo>
                    <a:pt x="963" y="999"/>
                  </a:lnTo>
                  <a:lnTo>
                    <a:pt x="887" y="920"/>
                  </a:lnTo>
                  <a:lnTo>
                    <a:pt x="811" y="839"/>
                  </a:lnTo>
                  <a:lnTo>
                    <a:pt x="737" y="758"/>
                  </a:lnTo>
                  <a:lnTo>
                    <a:pt x="665" y="675"/>
                  </a:lnTo>
                  <a:lnTo>
                    <a:pt x="518" y="507"/>
                  </a:lnTo>
                  <a:lnTo>
                    <a:pt x="373" y="338"/>
                  </a:lnTo>
                  <a:lnTo>
                    <a:pt x="227" y="169"/>
                  </a:lnTo>
                  <a:lnTo>
                    <a:pt x="81" y="0"/>
                  </a:lnTo>
                  <a:lnTo>
                    <a:pt x="0" y="72"/>
                  </a:lnTo>
                  <a:lnTo>
                    <a:pt x="146" y="240"/>
                  </a:lnTo>
                  <a:lnTo>
                    <a:pt x="291" y="409"/>
                  </a:lnTo>
                  <a:lnTo>
                    <a:pt x="437" y="578"/>
                  </a:lnTo>
                  <a:lnTo>
                    <a:pt x="584" y="747"/>
                  </a:lnTo>
                  <a:lnTo>
                    <a:pt x="658" y="830"/>
                  </a:lnTo>
                  <a:lnTo>
                    <a:pt x="733" y="912"/>
                  </a:lnTo>
                  <a:lnTo>
                    <a:pt x="808" y="994"/>
                  </a:lnTo>
                  <a:lnTo>
                    <a:pt x="886" y="1074"/>
                  </a:lnTo>
                  <a:lnTo>
                    <a:pt x="963" y="1154"/>
                  </a:lnTo>
                  <a:lnTo>
                    <a:pt x="1043" y="1230"/>
                  </a:lnTo>
                  <a:lnTo>
                    <a:pt x="1082" y="1269"/>
                  </a:lnTo>
                  <a:lnTo>
                    <a:pt x="1124" y="1307"/>
                  </a:lnTo>
                  <a:lnTo>
                    <a:pt x="1164" y="1344"/>
                  </a:lnTo>
                  <a:lnTo>
                    <a:pt x="1206" y="1381"/>
                  </a:lnTo>
                  <a:lnTo>
                    <a:pt x="1277" y="129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3" name="Freeform 17"/>
            <p:cNvSpPr>
              <a:spLocks/>
            </p:cNvSpPr>
            <p:nvPr/>
          </p:nvSpPr>
          <p:spPr bwMode="auto">
            <a:xfrm>
              <a:off x="2944694" y="4554546"/>
              <a:ext cx="306180" cy="224376"/>
            </a:xfrm>
            <a:custGeom>
              <a:avLst/>
              <a:gdLst>
                <a:gd name="T0" fmla="*/ 1571 w 1571"/>
                <a:gd name="T1" fmla="*/ 1060 h 1155"/>
                <a:gd name="T2" fmla="*/ 1571 w 1571"/>
                <a:gd name="T3" fmla="*/ 1060 h 1155"/>
                <a:gd name="T4" fmla="*/ 1473 w 1571"/>
                <a:gd name="T5" fmla="*/ 1003 h 1155"/>
                <a:gd name="T6" fmla="*/ 1374 w 1571"/>
                <a:gd name="T7" fmla="*/ 945 h 1155"/>
                <a:gd name="T8" fmla="*/ 1277 w 1571"/>
                <a:gd name="T9" fmla="*/ 886 h 1155"/>
                <a:gd name="T10" fmla="*/ 1180 w 1571"/>
                <a:gd name="T11" fmla="*/ 826 h 1155"/>
                <a:gd name="T12" fmla="*/ 1084 w 1571"/>
                <a:gd name="T13" fmla="*/ 763 h 1155"/>
                <a:gd name="T14" fmla="*/ 988 w 1571"/>
                <a:gd name="T15" fmla="*/ 701 h 1155"/>
                <a:gd name="T16" fmla="*/ 893 w 1571"/>
                <a:gd name="T17" fmla="*/ 636 h 1155"/>
                <a:gd name="T18" fmla="*/ 799 w 1571"/>
                <a:gd name="T19" fmla="*/ 571 h 1155"/>
                <a:gd name="T20" fmla="*/ 704 w 1571"/>
                <a:gd name="T21" fmla="*/ 504 h 1155"/>
                <a:gd name="T22" fmla="*/ 612 w 1571"/>
                <a:gd name="T23" fmla="*/ 436 h 1155"/>
                <a:gd name="T24" fmla="*/ 519 w 1571"/>
                <a:gd name="T25" fmla="*/ 367 h 1155"/>
                <a:gd name="T26" fmla="*/ 428 w 1571"/>
                <a:gd name="T27" fmla="*/ 296 h 1155"/>
                <a:gd name="T28" fmla="*/ 338 w 1571"/>
                <a:gd name="T29" fmla="*/ 224 h 1155"/>
                <a:gd name="T30" fmla="*/ 248 w 1571"/>
                <a:gd name="T31" fmla="*/ 150 h 1155"/>
                <a:gd name="T32" fmla="*/ 158 w 1571"/>
                <a:gd name="T33" fmla="*/ 76 h 1155"/>
                <a:gd name="T34" fmla="*/ 71 w 1571"/>
                <a:gd name="T35" fmla="*/ 0 h 1155"/>
                <a:gd name="T36" fmla="*/ 0 w 1571"/>
                <a:gd name="T37" fmla="*/ 82 h 1155"/>
                <a:gd name="T38" fmla="*/ 89 w 1571"/>
                <a:gd name="T39" fmla="*/ 158 h 1155"/>
                <a:gd name="T40" fmla="*/ 179 w 1571"/>
                <a:gd name="T41" fmla="*/ 233 h 1155"/>
                <a:gd name="T42" fmla="*/ 270 w 1571"/>
                <a:gd name="T43" fmla="*/ 309 h 1155"/>
                <a:gd name="T44" fmla="*/ 362 w 1571"/>
                <a:gd name="T45" fmla="*/ 380 h 1155"/>
                <a:gd name="T46" fmla="*/ 455 w 1571"/>
                <a:gd name="T47" fmla="*/ 452 h 1155"/>
                <a:gd name="T48" fmla="*/ 547 w 1571"/>
                <a:gd name="T49" fmla="*/ 523 h 1155"/>
                <a:gd name="T50" fmla="*/ 642 w 1571"/>
                <a:gd name="T51" fmla="*/ 592 h 1155"/>
                <a:gd name="T52" fmla="*/ 737 w 1571"/>
                <a:gd name="T53" fmla="*/ 659 h 1155"/>
                <a:gd name="T54" fmla="*/ 832 w 1571"/>
                <a:gd name="T55" fmla="*/ 725 h 1155"/>
                <a:gd name="T56" fmla="*/ 928 w 1571"/>
                <a:gd name="T57" fmla="*/ 791 h 1155"/>
                <a:gd name="T58" fmla="*/ 1025 w 1571"/>
                <a:gd name="T59" fmla="*/ 855 h 1155"/>
                <a:gd name="T60" fmla="*/ 1123 w 1571"/>
                <a:gd name="T61" fmla="*/ 917 h 1155"/>
                <a:gd name="T62" fmla="*/ 1220 w 1571"/>
                <a:gd name="T63" fmla="*/ 978 h 1155"/>
                <a:gd name="T64" fmla="*/ 1319 w 1571"/>
                <a:gd name="T65" fmla="*/ 1038 h 1155"/>
                <a:gd name="T66" fmla="*/ 1418 w 1571"/>
                <a:gd name="T67" fmla="*/ 1097 h 1155"/>
                <a:gd name="T68" fmla="*/ 1518 w 1571"/>
                <a:gd name="T69" fmla="*/ 1155 h 1155"/>
                <a:gd name="T70" fmla="*/ 1518 w 1571"/>
                <a:gd name="T71" fmla="*/ 1155 h 1155"/>
                <a:gd name="T72" fmla="*/ 1571 w 1571"/>
                <a:gd name="T73" fmla="*/ 1060 h 11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71"/>
                <a:gd name="T112" fmla="*/ 0 h 1155"/>
                <a:gd name="T113" fmla="*/ 1571 w 1571"/>
                <a:gd name="T114" fmla="*/ 1155 h 11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71" h="1155">
                  <a:moveTo>
                    <a:pt x="1571" y="1060"/>
                  </a:moveTo>
                  <a:lnTo>
                    <a:pt x="1571" y="1060"/>
                  </a:lnTo>
                  <a:lnTo>
                    <a:pt x="1473" y="1003"/>
                  </a:lnTo>
                  <a:lnTo>
                    <a:pt x="1374" y="945"/>
                  </a:lnTo>
                  <a:lnTo>
                    <a:pt x="1277" y="886"/>
                  </a:lnTo>
                  <a:lnTo>
                    <a:pt x="1180" y="826"/>
                  </a:lnTo>
                  <a:lnTo>
                    <a:pt x="1084" y="763"/>
                  </a:lnTo>
                  <a:lnTo>
                    <a:pt x="988" y="701"/>
                  </a:lnTo>
                  <a:lnTo>
                    <a:pt x="893" y="636"/>
                  </a:lnTo>
                  <a:lnTo>
                    <a:pt x="799" y="571"/>
                  </a:lnTo>
                  <a:lnTo>
                    <a:pt x="704" y="504"/>
                  </a:lnTo>
                  <a:lnTo>
                    <a:pt x="612" y="436"/>
                  </a:lnTo>
                  <a:lnTo>
                    <a:pt x="519" y="367"/>
                  </a:lnTo>
                  <a:lnTo>
                    <a:pt x="428" y="296"/>
                  </a:lnTo>
                  <a:lnTo>
                    <a:pt x="338" y="224"/>
                  </a:lnTo>
                  <a:lnTo>
                    <a:pt x="248" y="150"/>
                  </a:lnTo>
                  <a:lnTo>
                    <a:pt x="158" y="76"/>
                  </a:lnTo>
                  <a:lnTo>
                    <a:pt x="71" y="0"/>
                  </a:lnTo>
                  <a:lnTo>
                    <a:pt x="0" y="82"/>
                  </a:lnTo>
                  <a:lnTo>
                    <a:pt x="89" y="158"/>
                  </a:lnTo>
                  <a:lnTo>
                    <a:pt x="179" y="233"/>
                  </a:lnTo>
                  <a:lnTo>
                    <a:pt x="270" y="309"/>
                  </a:lnTo>
                  <a:lnTo>
                    <a:pt x="362" y="380"/>
                  </a:lnTo>
                  <a:lnTo>
                    <a:pt x="455" y="452"/>
                  </a:lnTo>
                  <a:lnTo>
                    <a:pt x="547" y="523"/>
                  </a:lnTo>
                  <a:lnTo>
                    <a:pt x="642" y="592"/>
                  </a:lnTo>
                  <a:lnTo>
                    <a:pt x="737" y="659"/>
                  </a:lnTo>
                  <a:lnTo>
                    <a:pt x="832" y="725"/>
                  </a:lnTo>
                  <a:lnTo>
                    <a:pt x="928" y="791"/>
                  </a:lnTo>
                  <a:lnTo>
                    <a:pt x="1025" y="855"/>
                  </a:lnTo>
                  <a:lnTo>
                    <a:pt x="1123" y="917"/>
                  </a:lnTo>
                  <a:lnTo>
                    <a:pt x="1220" y="978"/>
                  </a:lnTo>
                  <a:lnTo>
                    <a:pt x="1319" y="1038"/>
                  </a:lnTo>
                  <a:lnTo>
                    <a:pt x="1418" y="1097"/>
                  </a:lnTo>
                  <a:lnTo>
                    <a:pt x="1518" y="1155"/>
                  </a:lnTo>
                  <a:lnTo>
                    <a:pt x="1571" y="106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4" name="Freeform 18"/>
            <p:cNvSpPr>
              <a:spLocks/>
            </p:cNvSpPr>
            <p:nvPr/>
          </p:nvSpPr>
          <p:spPr bwMode="auto">
            <a:xfrm>
              <a:off x="3240357" y="4760224"/>
              <a:ext cx="261772" cy="150753"/>
            </a:xfrm>
            <a:custGeom>
              <a:avLst/>
              <a:gdLst>
                <a:gd name="T0" fmla="*/ 1345 w 1345"/>
                <a:gd name="T1" fmla="*/ 669 h 769"/>
                <a:gd name="T2" fmla="*/ 1345 w 1345"/>
                <a:gd name="T3" fmla="*/ 669 h 769"/>
                <a:gd name="T4" fmla="*/ 1262 w 1345"/>
                <a:gd name="T5" fmla="*/ 634 h 769"/>
                <a:gd name="T6" fmla="*/ 1180 w 1345"/>
                <a:gd name="T7" fmla="*/ 598 h 769"/>
                <a:gd name="T8" fmla="*/ 1099 w 1345"/>
                <a:gd name="T9" fmla="*/ 561 h 769"/>
                <a:gd name="T10" fmla="*/ 1017 w 1345"/>
                <a:gd name="T11" fmla="*/ 522 h 769"/>
                <a:gd name="T12" fmla="*/ 936 w 1345"/>
                <a:gd name="T13" fmla="*/ 482 h 769"/>
                <a:gd name="T14" fmla="*/ 855 w 1345"/>
                <a:gd name="T15" fmla="*/ 442 h 769"/>
                <a:gd name="T16" fmla="*/ 774 w 1345"/>
                <a:gd name="T17" fmla="*/ 400 h 769"/>
                <a:gd name="T18" fmla="*/ 693 w 1345"/>
                <a:gd name="T19" fmla="*/ 357 h 769"/>
                <a:gd name="T20" fmla="*/ 532 w 1345"/>
                <a:gd name="T21" fmla="*/ 271 h 769"/>
                <a:gd name="T22" fmla="*/ 372 w 1345"/>
                <a:gd name="T23" fmla="*/ 182 h 769"/>
                <a:gd name="T24" fmla="*/ 213 w 1345"/>
                <a:gd name="T25" fmla="*/ 91 h 769"/>
                <a:gd name="T26" fmla="*/ 53 w 1345"/>
                <a:gd name="T27" fmla="*/ 0 h 769"/>
                <a:gd name="T28" fmla="*/ 0 w 1345"/>
                <a:gd name="T29" fmla="*/ 95 h 769"/>
                <a:gd name="T30" fmla="*/ 159 w 1345"/>
                <a:gd name="T31" fmla="*/ 185 h 769"/>
                <a:gd name="T32" fmla="*/ 319 w 1345"/>
                <a:gd name="T33" fmla="*/ 275 h 769"/>
                <a:gd name="T34" fmla="*/ 480 w 1345"/>
                <a:gd name="T35" fmla="*/ 366 h 769"/>
                <a:gd name="T36" fmla="*/ 642 w 1345"/>
                <a:gd name="T37" fmla="*/ 452 h 769"/>
                <a:gd name="T38" fmla="*/ 724 w 1345"/>
                <a:gd name="T39" fmla="*/ 496 h 769"/>
                <a:gd name="T40" fmla="*/ 805 w 1345"/>
                <a:gd name="T41" fmla="*/ 538 h 769"/>
                <a:gd name="T42" fmla="*/ 887 w 1345"/>
                <a:gd name="T43" fmla="*/ 580 h 769"/>
                <a:gd name="T44" fmla="*/ 970 w 1345"/>
                <a:gd name="T45" fmla="*/ 619 h 769"/>
                <a:gd name="T46" fmla="*/ 1053 w 1345"/>
                <a:gd name="T47" fmla="*/ 658 h 769"/>
                <a:gd name="T48" fmla="*/ 1136 w 1345"/>
                <a:gd name="T49" fmla="*/ 697 h 769"/>
                <a:gd name="T50" fmla="*/ 1220 w 1345"/>
                <a:gd name="T51" fmla="*/ 734 h 769"/>
                <a:gd name="T52" fmla="*/ 1305 w 1345"/>
                <a:gd name="T53" fmla="*/ 769 h 769"/>
                <a:gd name="T54" fmla="*/ 1305 w 1345"/>
                <a:gd name="T55" fmla="*/ 769 h 769"/>
                <a:gd name="T56" fmla="*/ 1345 w 1345"/>
                <a:gd name="T57" fmla="*/ 669 h 7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5"/>
                <a:gd name="T88" fmla="*/ 0 h 769"/>
                <a:gd name="T89" fmla="*/ 1345 w 1345"/>
                <a:gd name="T90" fmla="*/ 769 h 7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5" h="769">
                  <a:moveTo>
                    <a:pt x="1345" y="669"/>
                  </a:moveTo>
                  <a:lnTo>
                    <a:pt x="1345" y="669"/>
                  </a:lnTo>
                  <a:lnTo>
                    <a:pt x="1262" y="634"/>
                  </a:lnTo>
                  <a:lnTo>
                    <a:pt x="1180" y="598"/>
                  </a:lnTo>
                  <a:lnTo>
                    <a:pt x="1099" y="561"/>
                  </a:lnTo>
                  <a:lnTo>
                    <a:pt x="1017" y="522"/>
                  </a:lnTo>
                  <a:lnTo>
                    <a:pt x="936" y="482"/>
                  </a:lnTo>
                  <a:lnTo>
                    <a:pt x="855" y="442"/>
                  </a:lnTo>
                  <a:lnTo>
                    <a:pt x="774" y="400"/>
                  </a:lnTo>
                  <a:lnTo>
                    <a:pt x="693" y="357"/>
                  </a:lnTo>
                  <a:lnTo>
                    <a:pt x="532" y="271"/>
                  </a:lnTo>
                  <a:lnTo>
                    <a:pt x="372" y="182"/>
                  </a:lnTo>
                  <a:lnTo>
                    <a:pt x="213" y="91"/>
                  </a:lnTo>
                  <a:lnTo>
                    <a:pt x="53" y="0"/>
                  </a:lnTo>
                  <a:lnTo>
                    <a:pt x="0" y="95"/>
                  </a:lnTo>
                  <a:lnTo>
                    <a:pt x="159" y="185"/>
                  </a:lnTo>
                  <a:lnTo>
                    <a:pt x="319" y="275"/>
                  </a:lnTo>
                  <a:lnTo>
                    <a:pt x="480" y="366"/>
                  </a:lnTo>
                  <a:lnTo>
                    <a:pt x="642" y="452"/>
                  </a:lnTo>
                  <a:lnTo>
                    <a:pt x="724" y="496"/>
                  </a:lnTo>
                  <a:lnTo>
                    <a:pt x="805" y="538"/>
                  </a:lnTo>
                  <a:lnTo>
                    <a:pt x="887" y="580"/>
                  </a:lnTo>
                  <a:lnTo>
                    <a:pt x="970" y="619"/>
                  </a:lnTo>
                  <a:lnTo>
                    <a:pt x="1053" y="658"/>
                  </a:lnTo>
                  <a:lnTo>
                    <a:pt x="1136" y="697"/>
                  </a:lnTo>
                  <a:lnTo>
                    <a:pt x="1220" y="734"/>
                  </a:lnTo>
                  <a:lnTo>
                    <a:pt x="1305" y="769"/>
                  </a:lnTo>
                  <a:lnTo>
                    <a:pt x="1345" y="669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5" name="Freeform 19"/>
            <p:cNvSpPr>
              <a:spLocks/>
            </p:cNvSpPr>
            <p:nvPr/>
          </p:nvSpPr>
          <p:spPr bwMode="auto">
            <a:xfrm>
              <a:off x="3495118" y="4891110"/>
              <a:ext cx="261772" cy="96996"/>
            </a:xfrm>
            <a:custGeom>
              <a:avLst/>
              <a:gdLst>
                <a:gd name="T0" fmla="*/ 1344 w 1344"/>
                <a:gd name="T1" fmla="*/ 393 h 496"/>
                <a:gd name="T2" fmla="*/ 1344 w 1344"/>
                <a:gd name="T3" fmla="*/ 393 h 496"/>
                <a:gd name="T4" fmla="*/ 1180 w 1344"/>
                <a:gd name="T5" fmla="*/ 346 h 496"/>
                <a:gd name="T6" fmla="*/ 1014 w 1344"/>
                <a:gd name="T7" fmla="*/ 301 h 496"/>
                <a:gd name="T8" fmla="*/ 849 w 1344"/>
                <a:gd name="T9" fmla="*/ 257 h 496"/>
                <a:gd name="T10" fmla="*/ 685 w 1344"/>
                <a:gd name="T11" fmla="*/ 212 h 496"/>
                <a:gd name="T12" fmla="*/ 602 w 1344"/>
                <a:gd name="T13" fmla="*/ 188 h 496"/>
                <a:gd name="T14" fmla="*/ 520 w 1344"/>
                <a:gd name="T15" fmla="*/ 165 h 496"/>
                <a:gd name="T16" fmla="*/ 439 w 1344"/>
                <a:gd name="T17" fmla="*/ 141 h 496"/>
                <a:gd name="T18" fmla="*/ 358 w 1344"/>
                <a:gd name="T19" fmla="*/ 116 h 496"/>
                <a:gd name="T20" fmla="*/ 277 w 1344"/>
                <a:gd name="T21" fmla="*/ 88 h 496"/>
                <a:gd name="T22" fmla="*/ 198 w 1344"/>
                <a:gd name="T23" fmla="*/ 60 h 496"/>
                <a:gd name="T24" fmla="*/ 119 w 1344"/>
                <a:gd name="T25" fmla="*/ 31 h 496"/>
                <a:gd name="T26" fmla="*/ 40 w 1344"/>
                <a:gd name="T27" fmla="*/ 0 h 496"/>
                <a:gd name="T28" fmla="*/ 0 w 1344"/>
                <a:gd name="T29" fmla="*/ 100 h 496"/>
                <a:gd name="T30" fmla="*/ 80 w 1344"/>
                <a:gd name="T31" fmla="*/ 132 h 496"/>
                <a:gd name="T32" fmla="*/ 161 w 1344"/>
                <a:gd name="T33" fmla="*/ 162 h 496"/>
                <a:gd name="T34" fmla="*/ 243 w 1344"/>
                <a:gd name="T35" fmla="*/ 191 h 496"/>
                <a:gd name="T36" fmla="*/ 325 w 1344"/>
                <a:gd name="T37" fmla="*/ 217 h 496"/>
                <a:gd name="T38" fmla="*/ 407 w 1344"/>
                <a:gd name="T39" fmla="*/ 244 h 496"/>
                <a:gd name="T40" fmla="*/ 490 w 1344"/>
                <a:gd name="T41" fmla="*/ 269 h 496"/>
                <a:gd name="T42" fmla="*/ 572 w 1344"/>
                <a:gd name="T43" fmla="*/ 293 h 496"/>
                <a:gd name="T44" fmla="*/ 656 w 1344"/>
                <a:gd name="T45" fmla="*/ 316 h 496"/>
                <a:gd name="T46" fmla="*/ 821 w 1344"/>
                <a:gd name="T47" fmla="*/ 362 h 496"/>
                <a:gd name="T48" fmla="*/ 987 w 1344"/>
                <a:gd name="T49" fmla="*/ 406 h 496"/>
                <a:gd name="T50" fmla="*/ 1151 w 1344"/>
                <a:gd name="T51" fmla="*/ 450 h 496"/>
                <a:gd name="T52" fmla="*/ 1313 w 1344"/>
                <a:gd name="T53" fmla="*/ 496 h 496"/>
                <a:gd name="T54" fmla="*/ 1313 w 1344"/>
                <a:gd name="T55" fmla="*/ 496 h 496"/>
                <a:gd name="T56" fmla="*/ 1344 w 1344"/>
                <a:gd name="T57" fmla="*/ 393 h 4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4"/>
                <a:gd name="T88" fmla="*/ 0 h 496"/>
                <a:gd name="T89" fmla="*/ 1344 w 1344"/>
                <a:gd name="T90" fmla="*/ 496 h 4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4" h="496">
                  <a:moveTo>
                    <a:pt x="1344" y="393"/>
                  </a:moveTo>
                  <a:lnTo>
                    <a:pt x="1344" y="393"/>
                  </a:lnTo>
                  <a:lnTo>
                    <a:pt x="1180" y="346"/>
                  </a:lnTo>
                  <a:lnTo>
                    <a:pt x="1014" y="301"/>
                  </a:lnTo>
                  <a:lnTo>
                    <a:pt x="849" y="257"/>
                  </a:lnTo>
                  <a:lnTo>
                    <a:pt x="685" y="212"/>
                  </a:lnTo>
                  <a:lnTo>
                    <a:pt x="602" y="188"/>
                  </a:lnTo>
                  <a:lnTo>
                    <a:pt x="520" y="165"/>
                  </a:lnTo>
                  <a:lnTo>
                    <a:pt x="439" y="141"/>
                  </a:lnTo>
                  <a:lnTo>
                    <a:pt x="358" y="116"/>
                  </a:lnTo>
                  <a:lnTo>
                    <a:pt x="277" y="88"/>
                  </a:lnTo>
                  <a:lnTo>
                    <a:pt x="198" y="60"/>
                  </a:lnTo>
                  <a:lnTo>
                    <a:pt x="119" y="31"/>
                  </a:lnTo>
                  <a:lnTo>
                    <a:pt x="40" y="0"/>
                  </a:lnTo>
                  <a:lnTo>
                    <a:pt x="0" y="100"/>
                  </a:lnTo>
                  <a:lnTo>
                    <a:pt x="80" y="132"/>
                  </a:lnTo>
                  <a:lnTo>
                    <a:pt x="161" y="162"/>
                  </a:lnTo>
                  <a:lnTo>
                    <a:pt x="243" y="191"/>
                  </a:lnTo>
                  <a:lnTo>
                    <a:pt x="325" y="217"/>
                  </a:lnTo>
                  <a:lnTo>
                    <a:pt x="407" y="244"/>
                  </a:lnTo>
                  <a:lnTo>
                    <a:pt x="490" y="269"/>
                  </a:lnTo>
                  <a:lnTo>
                    <a:pt x="572" y="293"/>
                  </a:lnTo>
                  <a:lnTo>
                    <a:pt x="656" y="316"/>
                  </a:lnTo>
                  <a:lnTo>
                    <a:pt x="821" y="362"/>
                  </a:lnTo>
                  <a:lnTo>
                    <a:pt x="987" y="406"/>
                  </a:lnTo>
                  <a:lnTo>
                    <a:pt x="1151" y="450"/>
                  </a:lnTo>
                  <a:lnTo>
                    <a:pt x="1313" y="496"/>
                  </a:lnTo>
                  <a:lnTo>
                    <a:pt x="1344" y="39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6" name="Freeform 20"/>
            <p:cNvSpPr>
              <a:spLocks/>
            </p:cNvSpPr>
            <p:nvPr/>
          </p:nvSpPr>
          <p:spPr bwMode="auto">
            <a:xfrm>
              <a:off x="3749878" y="4967071"/>
              <a:ext cx="413694" cy="113357"/>
            </a:xfrm>
            <a:custGeom>
              <a:avLst/>
              <a:gdLst>
                <a:gd name="T0" fmla="*/ 2119 w 2119"/>
                <a:gd name="T1" fmla="*/ 473 h 579"/>
                <a:gd name="T2" fmla="*/ 1988 w 2119"/>
                <a:gd name="T3" fmla="*/ 444 h 579"/>
                <a:gd name="T4" fmla="*/ 1858 w 2119"/>
                <a:gd name="T5" fmla="*/ 416 h 579"/>
                <a:gd name="T6" fmla="*/ 1726 w 2119"/>
                <a:gd name="T7" fmla="*/ 388 h 579"/>
                <a:gd name="T8" fmla="*/ 1594 w 2119"/>
                <a:gd name="T9" fmla="*/ 360 h 579"/>
                <a:gd name="T10" fmla="*/ 1331 w 2119"/>
                <a:gd name="T11" fmla="*/ 307 h 579"/>
                <a:gd name="T12" fmla="*/ 1070 w 2119"/>
                <a:gd name="T13" fmla="*/ 253 h 579"/>
                <a:gd name="T14" fmla="*/ 938 w 2119"/>
                <a:gd name="T15" fmla="*/ 225 h 579"/>
                <a:gd name="T16" fmla="*/ 808 w 2119"/>
                <a:gd name="T17" fmla="*/ 196 h 579"/>
                <a:gd name="T18" fmla="*/ 678 w 2119"/>
                <a:gd name="T19" fmla="*/ 167 h 579"/>
                <a:gd name="T20" fmla="*/ 547 w 2119"/>
                <a:gd name="T21" fmla="*/ 137 h 579"/>
                <a:gd name="T22" fmla="*/ 417 w 2119"/>
                <a:gd name="T23" fmla="*/ 104 h 579"/>
                <a:gd name="T24" fmla="*/ 288 w 2119"/>
                <a:gd name="T25" fmla="*/ 71 h 579"/>
                <a:gd name="T26" fmla="*/ 159 w 2119"/>
                <a:gd name="T27" fmla="*/ 36 h 579"/>
                <a:gd name="T28" fmla="*/ 31 w 2119"/>
                <a:gd name="T29" fmla="*/ 0 h 579"/>
                <a:gd name="T30" fmla="*/ 0 w 2119"/>
                <a:gd name="T31" fmla="*/ 103 h 579"/>
                <a:gd name="T32" fmla="*/ 131 w 2119"/>
                <a:gd name="T33" fmla="*/ 140 h 579"/>
                <a:gd name="T34" fmla="*/ 261 w 2119"/>
                <a:gd name="T35" fmla="*/ 176 h 579"/>
                <a:gd name="T36" fmla="*/ 392 w 2119"/>
                <a:gd name="T37" fmla="*/ 210 h 579"/>
                <a:gd name="T38" fmla="*/ 523 w 2119"/>
                <a:gd name="T39" fmla="*/ 241 h 579"/>
                <a:gd name="T40" fmla="*/ 653 w 2119"/>
                <a:gd name="T41" fmla="*/ 272 h 579"/>
                <a:gd name="T42" fmla="*/ 784 w 2119"/>
                <a:gd name="T43" fmla="*/ 301 h 579"/>
                <a:gd name="T44" fmla="*/ 916 w 2119"/>
                <a:gd name="T45" fmla="*/ 330 h 579"/>
                <a:gd name="T46" fmla="*/ 1048 w 2119"/>
                <a:gd name="T47" fmla="*/ 358 h 579"/>
                <a:gd name="T48" fmla="*/ 1311 w 2119"/>
                <a:gd name="T49" fmla="*/ 412 h 579"/>
                <a:gd name="T50" fmla="*/ 1573 w 2119"/>
                <a:gd name="T51" fmla="*/ 467 h 579"/>
                <a:gd name="T52" fmla="*/ 1704 w 2119"/>
                <a:gd name="T53" fmla="*/ 493 h 579"/>
                <a:gd name="T54" fmla="*/ 1835 w 2119"/>
                <a:gd name="T55" fmla="*/ 521 h 579"/>
                <a:gd name="T56" fmla="*/ 1965 w 2119"/>
                <a:gd name="T57" fmla="*/ 550 h 579"/>
                <a:gd name="T58" fmla="*/ 2096 w 2119"/>
                <a:gd name="T59" fmla="*/ 579 h 579"/>
                <a:gd name="T60" fmla="*/ 2119 w 2119"/>
                <a:gd name="T61" fmla="*/ 473 h 57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119"/>
                <a:gd name="T94" fmla="*/ 0 h 579"/>
                <a:gd name="T95" fmla="*/ 2119 w 2119"/>
                <a:gd name="T96" fmla="*/ 579 h 57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119" h="579">
                  <a:moveTo>
                    <a:pt x="2119" y="473"/>
                  </a:moveTo>
                  <a:lnTo>
                    <a:pt x="1988" y="444"/>
                  </a:lnTo>
                  <a:lnTo>
                    <a:pt x="1858" y="416"/>
                  </a:lnTo>
                  <a:lnTo>
                    <a:pt x="1726" y="388"/>
                  </a:lnTo>
                  <a:lnTo>
                    <a:pt x="1594" y="360"/>
                  </a:lnTo>
                  <a:lnTo>
                    <a:pt x="1331" y="307"/>
                  </a:lnTo>
                  <a:lnTo>
                    <a:pt x="1070" y="253"/>
                  </a:lnTo>
                  <a:lnTo>
                    <a:pt x="938" y="225"/>
                  </a:lnTo>
                  <a:lnTo>
                    <a:pt x="808" y="196"/>
                  </a:lnTo>
                  <a:lnTo>
                    <a:pt x="678" y="167"/>
                  </a:lnTo>
                  <a:lnTo>
                    <a:pt x="547" y="137"/>
                  </a:lnTo>
                  <a:lnTo>
                    <a:pt x="417" y="104"/>
                  </a:lnTo>
                  <a:lnTo>
                    <a:pt x="288" y="71"/>
                  </a:lnTo>
                  <a:lnTo>
                    <a:pt x="159" y="36"/>
                  </a:lnTo>
                  <a:lnTo>
                    <a:pt x="31" y="0"/>
                  </a:lnTo>
                  <a:lnTo>
                    <a:pt x="0" y="103"/>
                  </a:lnTo>
                  <a:lnTo>
                    <a:pt x="131" y="140"/>
                  </a:lnTo>
                  <a:lnTo>
                    <a:pt x="261" y="176"/>
                  </a:lnTo>
                  <a:lnTo>
                    <a:pt x="392" y="210"/>
                  </a:lnTo>
                  <a:lnTo>
                    <a:pt x="523" y="241"/>
                  </a:lnTo>
                  <a:lnTo>
                    <a:pt x="653" y="272"/>
                  </a:lnTo>
                  <a:lnTo>
                    <a:pt x="784" y="301"/>
                  </a:lnTo>
                  <a:lnTo>
                    <a:pt x="916" y="330"/>
                  </a:lnTo>
                  <a:lnTo>
                    <a:pt x="1048" y="358"/>
                  </a:lnTo>
                  <a:lnTo>
                    <a:pt x="1311" y="412"/>
                  </a:lnTo>
                  <a:lnTo>
                    <a:pt x="1573" y="467"/>
                  </a:lnTo>
                  <a:lnTo>
                    <a:pt x="1704" y="493"/>
                  </a:lnTo>
                  <a:lnTo>
                    <a:pt x="1835" y="521"/>
                  </a:lnTo>
                  <a:lnTo>
                    <a:pt x="1965" y="550"/>
                  </a:lnTo>
                  <a:lnTo>
                    <a:pt x="2096" y="579"/>
                  </a:lnTo>
                  <a:lnTo>
                    <a:pt x="2119" y="47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7" name="Rectangle 21"/>
            <p:cNvSpPr>
              <a:spLocks noChangeArrowheads="1"/>
            </p:cNvSpPr>
            <p:nvPr/>
          </p:nvSpPr>
          <p:spPr bwMode="auto">
            <a:xfrm>
              <a:off x="1774899" y="5078090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8" name="Rectangle 22"/>
            <p:cNvSpPr>
              <a:spLocks noChangeArrowheads="1"/>
            </p:cNvSpPr>
            <p:nvPr/>
          </p:nvSpPr>
          <p:spPr bwMode="auto">
            <a:xfrm>
              <a:off x="1774899" y="5019659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9" name="Rectangle 23"/>
            <p:cNvSpPr>
              <a:spLocks noChangeArrowheads="1"/>
            </p:cNvSpPr>
            <p:nvPr/>
          </p:nvSpPr>
          <p:spPr bwMode="auto">
            <a:xfrm>
              <a:off x="1774899" y="4960059"/>
              <a:ext cx="19867" cy="3973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0" name="Rectangle 24"/>
            <p:cNvSpPr>
              <a:spLocks noChangeArrowheads="1"/>
            </p:cNvSpPr>
            <p:nvPr/>
          </p:nvSpPr>
          <p:spPr bwMode="auto">
            <a:xfrm>
              <a:off x="1774899" y="4901628"/>
              <a:ext cx="19867" cy="3973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1" name="Rectangle 25"/>
            <p:cNvSpPr>
              <a:spLocks noChangeArrowheads="1"/>
            </p:cNvSpPr>
            <p:nvPr/>
          </p:nvSpPr>
          <p:spPr bwMode="auto">
            <a:xfrm>
              <a:off x="1774899" y="4843197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2" name="Rectangle 26"/>
            <p:cNvSpPr>
              <a:spLocks noChangeArrowheads="1"/>
            </p:cNvSpPr>
            <p:nvPr/>
          </p:nvSpPr>
          <p:spPr bwMode="auto">
            <a:xfrm>
              <a:off x="1774899" y="4784765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3" name="Rectangle 27"/>
            <p:cNvSpPr>
              <a:spLocks noChangeArrowheads="1"/>
            </p:cNvSpPr>
            <p:nvPr/>
          </p:nvSpPr>
          <p:spPr bwMode="auto">
            <a:xfrm>
              <a:off x="1774899" y="4726334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4" name="Rectangle 28"/>
            <p:cNvSpPr>
              <a:spLocks noChangeArrowheads="1"/>
            </p:cNvSpPr>
            <p:nvPr/>
          </p:nvSpPr>
          <p:spPr bwMode="auto">
            <a:xfrm>
              <a:off x="1774899" y="4666734"/>
              <a:ext cx="19867" cy="3973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5" name="Rectangle 29"/>
            <p:cNvSpPr>
              <a:spLocks noChangeArrowheads="1"/>
            </p:cNvSpPr>
            <p:nvPr/>
          </p:nvSpPr>
          <p:spPr bwMode="auto">
            <a:xfrm>
              <a:off x="1774899" y="4608303"/>
              <a:ext cx="19867" cy="3973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6" name="Rectangle 30"/>
            <p:cNvSpPr>
              <a:spLocks noChangeArrowheads="1"/>
            </p:cNvSpPr>
            <p:nvPr/>
          </p:nvSpPr>
          <p:spPr bwMode="auto">
            <a:xfrm>
              <a:off x="1774899" y="4549871"/>
              <a:ext cx="19867" cy="3973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7" name="Rectangle 31"/>
            <p:cNvSpPr>
              <a:spLocks noChangeArrowheads="1"/>
            </p:cNvSpPr>
            <p:nvPr/>
          </p:nvSpPr>
          <p:spPr bwMode="auto">
            <a:xfrm>
              <a:off x="1774899" y="4491440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8" name="Rectangle 32"/>
            <p:cNvSpPr>
              <a:spLocks noChangeArrowheads="1"/>
            </p:cNvSpPr>
            <p:nvPr/>
          </p:nvSpPr>
          <p:spPr bwMode="auto">
            <a:xfrm>
              <a:off x="1774899" y="4433009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59" name="Rectangle 33"/>
            <p:cNvSpPr>
              <a:spLocks noChangeArrowheads="1"/>
            </p:cNvSpPr>
            <p:nvPr/>
          </p:nvSpPr>
          <p:spPr bwMode="auto">
            <a:xfrm>
              <a:off x="1774899" y="4374577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60" name="Rectangle 34"/>
            <p:cNvSpPr>
              <a:spLocks noChangeArrowheads="1"/>
            </p:cNvSpPr>
            <p:nvPr/>
          </p:nvSpPr>
          <p:spPr bwMode="auto">
            <a:xfrm>
              <a:off x="1774899" y="4314977"/>
              <a:ext cx="19867" cy="3973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61" name="Rectangle 35"/>
            <p:cNvSpPr>
              <a:spLocks noChangeArrowheads="1"/>
            </p:cNvSpPr>
            <p:nvPr/>
          </p:nvSpPr>
          <p:spPr bwMode="auto">
            <a:xfrm>
              <a:off x="1774899" y="4256546"/>
              <a:ext cx="19867" cy="3973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62" name="Rectangle 36"/>
            <p:cNvSpPr>
              <a:spLocks noChangeArrowheads="1"/>
            </p:cNvSpPr>
            <p:nvPr/>
          </p:nvSpPr>
          <p:spPr bwMode="auto">
            <a:xfrm>
              <a:off x="1774899" y="4198115"/>
              <a:ext cx="19867" cy="3973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63" name="Rectangle 37"/>
            <p:cNvSpPr>
              <a:spLocks noChangeArrowheads="1"/>
            </p:cNvSpPr>
            <p:nvPr/>
          </p:nvSpPr>
          <p:spPr bwMode="auto">
            <a:xfrm>
              <a:off x="1774899" y="4139683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64" name="Rectangle 38"/>
            <p:cNvSpPr>
              <a:spLocks noChangeArrowheads="1"/>
            </p:cNvSpPr>
            <p:nvPr/>
          </p:nvSpPr>
          <p:spPr bwMode="auto">
            <a:xfrm>
              <a:off x="1774899" y="4081252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65" name="Rectangle 39"/>
            <p:cNvSpPr>
              <a:spLocks noChangeArrowheads="1"/>
            </p:cNvSpPr>
            <p:nvPr/>
          </p:nvSpPr>
          <p:spPr bwMode="auto">
            <a:xfrm>
              <a:off x="1774899" y="4022821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66" name="Rectangle 40"/>
            <p:cNvSpPr>
              <a:spLocks noChangeArrowheads="1"/>
            </p:cNvSpPr>
            <p:nvPr/>
          </p:nvSpPr>
          <p:spPr bwMode="auto">
            <a:xfrm>
              <a:off x="1774899" y="3963221"/>
              <a:ext cx="19867" cy="3973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67" name="Rectangle 41"/>
            <p:cNvSpPr>
              <a:spLocks noChangeArrowheads="1"/>
            </p:cNvSpPr>
            <p:nvPr/>
          </p:nvSpPr>
          <p:spPr bwMode="auto">
            <a:xfrm>
              <a:off x="1774899" y="3904790"/>
              <a:ext cx="19867" cy="3973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68" name="Rectangle 42"/>
            <p:cNvSpPr>
              <a:spLocks noChangeArrowheads="1"/>
            </p:cNvSpPr>
            <p:nvPr/>
          </p:nvSpPr>
          <p:spPr bwMode="auto">
            <a:xfrm>
              <a:off x="1774899" y="3846358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69" name="Rectangle 43"/>
            <p:cNvSpPr>
              <a:spLocks noChangeArrowheads="1"/>
            </p:cNvSpPr>
            <p:nvPr/>
          </p:nvSpPr>
          <p:spPr bwMode="auto">
            <a:xfrm>
              <a:off x="1774899" y="3787927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70" name="Rectangle 44"/>
            <p:cNvSpPr>
              <a:spLocks noChangeArrowheads="1"/>
            </p:cNvSpPr>
            <p:nvPr/>
          </p:nvSpPr>
          <p:spPr bwMode="auto">
            <a:xfrm>
              <a:off x="1774899" y="3729496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71" name="Rectangle 45"/>
            <p:cNvSpPr>
              <a:spLocks noChangeArrowheads="1"/>
            </p:cNvSpPr>
            <p:nvPr/>
          </p:nvSpPr>
          <p:spPr bwMode="auto">
            <a:xfrm>
              <a:off x="1774899" y="3669896"/>
              <a:ext cx="19867" cy="3973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72" name="Rectangle 46"/>
            <p:cNvSpPr>
              <a:spLocks noChangeArrowheads="1"/>
            </p:cNvSpPr>
            <p:nvPr/>
          </p:nvSpPr>
          <p:spPr bwMode="auto">
            <a:xfrm>
              <a:off x="1774899" y="3611464"/>
              <a:ext cx="19867" cy="3973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73" name="Rectangle 47"/>
            <p:cNvSpPr>
              <a:spLocks noChangeArrowheads="1"/>
            </p:cNvSpPr>
            <p:nvPr/>
          </p:nvSpPr>
          <p:spPr bwMode="auto">
            <a:xfrm>
              <a:off x="1774899" y="3553033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74" name="Rectangle 48"/>
            <p:cNvSpPr>
              <a:spLocks noChangeArrowheads="1"/>
            </p:cNvSpPr>
            <p:nvPr/>
          </p:nvSpPr>
          <p:spPr bwMode="auto">
            <a:xfrm>
              <a:off x="1774899" y="3494602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75" name="Rectangle 49"/>
            <p:cNvSpPr>
              <a:spLocks noChangeArrowheads="1"/>
            </p:cNvSpPr>
            <p:nvPr/>
          </p:nvSpPr>
          <p:spPr bwMode="auto">
            <a:xfrm>
              <a:off x="1774899" y="3436170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76" name="Rectangle 50"/>
            <p:cNvSpPr>
              <a:spLocks noChangeArrowheads="1"/>
            </p:cNvSpPr>
            <p:nvPr/>
          </p:nvSpPr>
          <p:spPr bwMode="auto">
            <a:xfrm>
              <a:off x="1774899" y="3376570"/>
              <a:ext cx="19867" cy="3973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77" name="Rectangle 51"/>
            <p:cNvSpPr>
              <a:spLocks noChangeArrowheads="1"/>
            </p:cNvSpPr>
            <p:nvPr/>
          </p:nvSpPr>
          <p:spPr bwMode="auto">
            <a:xfrm>
              <a:off x="1774899" y="3318139"/>
              <a:ext cx="19867" cy="3973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78" name="Rectangle 52"/>
            <p:cNvSpPr>
              <a:spLocks noChangeArrowheads="1"/>
            </p:cNvSpPr>
            <p:nvPr/>
          </p:nvSpPr>
          <p:spPr bwMode="auto">
            <a:xfrm>
              <a:off x="1774899" y="3259708"/>
              <a:ext cx="19867" cy="3973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79" name="Rectangle 53"/>
            <p:cNvSpPr>
              <a:spLocks noChangeArrowheads="1"/>
            </p:cNvSpPr>
            <p:nvPr/>
          </p:nvSpPr>
          <p:spPr bwMode="auto">
            <a:xfrm>
              <a:off x="1774899" y="3201276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80" name="Rectangle 54"/>
            <p:cNvSpPr>
              <a:spLocks noChangeArrowheads="1"/>
            </p:cNvSpPr>
            <p:nvPr/>
          </p:nvSpPr>
          <p:spPr bwMode="auto">
            <a:xfrm>
              <a:off x="1774899" y="3142845"/>
              <a:ext cx="19867" cy="3856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81" name="Freeform 55"/>
            <p:cNvSpPr>
              <a:spLocks/>
            </p:cNvSpPr>
            <p:nvPr/>
          </p:nvSpPr>
          <p:spPr bwMode="auto">
            <a:xfrm>
              <a:off x="1774899" y="3084414"/>
              <a:ext cx="19867" cy="38565"/>
            </a:xfrm>
            <a:custGeom>
              <a:avLst/>
              <a:gdLst>
                <a:gd name="T0" fmla="*/ 51 w 101"/>
                <a:gd name="T1" fmla="*/ 0 h 195"/>
                <a:gd name="T2" fmla="*/ 0 w 101"/>
                <a:gd name="T3" fmla="*/ 0 h 195"/>
                <a:gd name="T4" fmla="*/ 0 w 101"/>
                <a:gd name="T5" fmla="*/ 195 h 195"/>
                <a:gd name="T6" fmla="*/ 101 w 101"/>
                <a:gd name="T7" fmla="*/ 195 h 195"/>
                <a:gd name="T8" fmla="*/ 101 w 101"/>
                <a:gd name="T9" fmla="*/ 0 h 195"/>
                <a:gd name="T10" fmla="*/ 51 w 101"/>
                <a:gd name="T11" fmla="*/ 0 h 1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95"/>
                <a:gd name="T20" fmla="*/ 101 w 101"/>
                <a:gd name="T21" fmla="*/ 195 h 1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95">
                  <a:moveTo>
                    <a:pt x="51" y="0"/>
                  </a:moveTo>
                  <a:lnTo>
                    <a:pt x="0" y="0"/>
                  </a:lnTo>
                  <a:lnTo>
                    <a:pt x="0" y="195"/>
                  </a:lnTo>
                  <a:lnTo>
                    <a:pt x="101" y="195"/>
                  </a:lnTo>
                  <a:lnTo>
                    <a:pt x="10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82" name="Freeform 56"/>
            <p:cNvSpPr>
              <a:spLocks/>
            </p:cNvSpPr>
            <p:nvPr/>
          </p:nvSpPr>
          <p:spPr bwMode="auto">
            <a:xfrm>
              <a:off x="1069049" y="4129166"/>
              <a:ext cx="122706" cy="19867"/>
            </a:xfrm>
            <a:custGeom>
              <a:avLst/>
              <a:gdLst>
                <a:gd name="T0" fmla="*/ 632 w 632"/>
                <a:gd name="T1" fmla="*/ 50 h 101"/>
                <a:gd name="T2" fmla="*/ 632 w 632"/>
                <a:gd name="T3" fmla="*/ 0 h 101"/>
                <a:gd name="T4" fmla="*/ 0 w 632"/>
                <a:gd name="T5" fmla="*/ 0 h 101"/>
                <a:gd name="T6" fmla="*/ 0 w 632"/>
                <a:gd name="T7" fmla="*/ 101 h 101"/>
                <a:gd name="T8" fmla="*/ 632 w 632"/>
                <a:gd name="T9" fmla="*/ 101 h 101"/>
                <a:gd name="T10" fmla="*/ 632 w 632"/>
                <a:gd name="T11" fmla="*/ 50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2"/>
                <a:gd name="T19" fmla="*/ 0 h 101"/>
                <a:gd name="T20" fmla="*/ 632 w 632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2" h="101">
                  <a:moveTo>
                    <a:pt x="632" y="50"/>
                  </a:moveTo>
                  <a:lnTo>
                    <a:pt x="63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632" y="101"/>
                  </a:lnTo>
                  <a:lnTo>
                    <a:pt x="632" y="5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83" name="Rectangle 57"/>
            <p:cNvSpPr>
              <a:spLocks noChangeArrowheads="1"/>
            </p:cNvSpPr>
            <p:nvPr/>
          </p:nvSpPr>
          <p:spPr bwMode="auto">
            <a:xfrm>
              <a:off x="919465" y="4006460"/>
              <a:ext cx="1041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600" b="1" dirty="0">
                  <a:solidFill>
                    <a:srgbClr val="000000"/>
                  </a:solidFill>
                </a:rPr>
                <a:t>1</a:t>
              </a:r>
              <a:endParaRPr lang="fr-FR" sz="1600" b="1" dirty="0"/>
            </a:p>
          </p:txBody>
        </p:sp>
        <p:sp>
          <p:nvSpPr>
            <p:cNvPr id="30784" name="Rectangle 58"/>
            <p:cNvSpPr>
              <a:spLocks noChangeArrowheads="1"/>
            </p:cNvSpPr>
            <p:nvPr/>
          </p:nvSpPr>
          <p:spPr bwMode="auto">
            <a:xfrm>
              <a:off x="1708288" y="5104969"/>
              <a:ext cx="29655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 b="1" dirty="0" err="1">
                  <a:solidFill>
                    <a:srgbClr val="000000"/>
                  </a:solidFill>
                  <a:latin typeface="Symbol" pitchFamily="18" charset="2"/>
                </a:rPr>
                <a:t>r</a:t>
              </a:r>
              <a:r>
                <a:rPr lang="fr-FR" sz="1400" b="1" dirty="0" err="1">
                  <a:solidFill>
                    <a:srgbClr val="000000"/>
                  </a:solidFill>
                </a:rPr>
                <a:t>z</a:t>
              </a:r>
              <a:r>
                <a:rPr lang="fr-FR" sz="1400" b="1" baseline="-25000" dirty="0" err="1">
                  <a:solidFill>
                    <a:srgbClr val="000000"/>
                  </a:solidFill>
                </a:rPr>
                <a:t>M</a:t>
              </a:r>
              <a:endParaRPr lang="fr-FR" sz="1400" b="1" baseline="-25000" dirty="0"/>
            </a:p>
          </p:txBody>
        </p:sp>
        <p:sp>
          <p:nvSpPr>
            <p:cNvPr id="30787" name="Rectangle 61"/>
            <p:cNvSpPr>
              <a:spLocks noChangeArrowheads="1"/>
            </p:cNvSpPr>
            <p:nvPr/>
          </p:nvSpPr>
          <p:spPr bwMode="auto">
            <a:xfrm>
              <a:off x="4037360" y="5111981"/>
              <a:ext cx="178800" cy="23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 b="0">
                  <a:solidFill>
                    <a:srgbClr val="000000"/>
                  </a:solidFill>
                  <a:latin typeface="Symbol" pitchFamily="18" charset="2"/>
                </a:rPr>
                <a:t>r</a:t>
              </a:r>
              <a:endParaRPr lang="fr-FR"/>
            </a:p>
          </p:txBody>
        </p:sp>
        <p:sp>
          <p:nvSpPr>
            <p:cNvPr id="30788" name="Rectangle 62"/>
            <p:cNvSpPr>
              <a:spLocks noChangeArrowheads="1"/>
            </p:cNvSpPr>
            <p:nvPr/>
          </p:nvSpPr>
          <p:spPr bwMode="auto">
            <a:xfrm>
              <a:off x="4122670" y="5128341"/>
              <a:ext cx="188149" cy="211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700">
                  <a:solidFill>
                    <a:srgbClr val="000000"/>
                  </a:solidFill>
                </a:rPr>
                <a:t>R</a:t>
              </a:r>
              <a:endParaRPr lang="fr-FR"/>
            </a:p>
          </p:txBody>
        </p:sp>
        <p:sp>
          <p:nvSpPr>
            <p:cNvPr id="30799" name="Freeform 73"/>
            <p:cNvSpPr>
              <a:spLocks/>
            </p:cNvSpPr>
            <p:nvPr/>
          </p:nvSpPr>
          <p:spPr bwMode="auto">
            <a:xfrm>
              <a:off x="1118131" y="5059392"/>
              <a:ext cx="3179833" cy="18698"/>
            </a:xfrm>
            <a:custGeom>
              <a:avLst/>
              <a:gdLst>
                <a:gd name="T0" fmla="*/ 16329 w 16329"/>
                <a:gd name="T1" fmla="*/ 51 h 101"/>
                <a:gd name="T2" fmla="*/ 16329 w 16329"/>
                <a:gd name="T3" fmla="*/ 0 h 101"/>
                <a:gd name="T4" fmla="*/ 0 w 16329"/>
                <a:gd name="T5" fmla="*/ 0 h 101"/>
                <a:gd name="T6" fmla="*/ 0 w 16329"/>
                <a:gd name="T7" fmla="*/ 101 h 101"/>
                <a:gd name="T8" fmla="*/ 16329 w 16329"/>
                <a:gd name="T9" fmla="*/ 101 h 101"/>
                <a:gd name="T10" fmla="*/ 16329 w 16329"/>
                <a:gd name="T11" fmla="*/ 51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29"/>
                <a:gd name="T19" fmla="*/ 0 h 101"/>
                <a:gd name="T20" fmla="*/ 16329 w 16329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29" h="101">
                  <a:moveTo>
                    <a:pt x="16329" y="51"/>
                  </a:moveTo>
                  <a:lnTo>
                    <a:pt x="16329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6329" y="101"/>
                  </a:lnTo>
                  <a:lnTo>
                    <a:pt x="16329" y="51"/>
                  </a:lnTo>
                  <a:close/>
                </a:path>
              </a:pathLst>
            </a:custGeom>
            <a:solidFill>
              <a:srgbClr val="1F1A1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800" name="Freeform 74"/>
            <p:cNvSpPr>
              <a:spLocks/>
            </p:cNvSpPr>
            <p:nvPr/>
          </p:nvSpPr>
          <p:spPr bwMode="auto">
            <a:xfrm>
              <a:off x="4230184" y="5010310"/>
              <a:ext cx="136729" cy="116863"/>
            </a:xfrm>
            <a:custGeom>
              <a:avLst/>
              <a:gdLst>
                <a:gd name="T0" fmla="*/ 0 w 702"/>
                <a:gd name="T1" fmla="*/ 0 h 603"/>
                <a:gd name="T2" fmla="*/ 7 w 702"/>
                <a:gd name="T3" fmla="*/ 15 h 603"/>
                <a:gd name="T4" fmla="*/ 14 w 702"/>
                <a:gd name="T5" fmla="*/ 29 h 603"/>
                <a:gd name="T6" fmla="*/ 19 w 702"/>
                <a:gd name="T7" fmla="*/ 43 h 603"/>
                <a:gd name="T8" fmla="*/ 25 w 702"/>
                <a:gd name="T9" fmla="*/ 57 h 603"/>
                <a:gd name="T10" fmla="*/ 31 w 702"/>
                <a:gd name="T11" fmla="*/ 70 h 603"/>
                <a:gd name="T12" fmla="*/ 36 w 702"/>
                <a:gd name="T13" fmla="*/ 86 h 603"/>
                <a:gd name="T14" fmla="*/ 41 w 702"/>
                <a:gd name="T15" fmla="*/ 99 h 603"/>
                <a:gd name="T16" fmla="*/ 46 w 702"/>
                <a:gd name="T17" fmla="*/ 113 h 603"/>
                <a:gd name="T18" fmla="*/ 50 w 702"/>
                <a:gd name="T19" fmla="*/ 127 h 603"/>
                <a:gd name="T20" fmla="*/ 54 w 702"/>
                <a:gd name="T21" fmla="*/ 141 h 603"/>
                <a:gd name="T22" fmla="*/ 58 w 702"/>
                <a:gd name="T23" fmla="*/ 156 h 603"/>
                <a:gd name="T24" fmla="*/ 61 w 702"/>
                <a:gd name="T25" fmla="*/ 170 h 603"/>
                <a:gd name="T26" fmla="*/ 63 w 702"/>
                <a:gd name="T27" fmla="*/ 184 h 603"/>
                <a:gd name="T28" fmla="*/ 66 w 702"/>
                <a:gd name="T29" fmla="*/ 198 h 603"/>
                <a:gd name="T30" fmla="*/ 68 w 702"/>
                <a:gd name="T31" fmla="*/ 212 h 603"/>
                <a:gd name="T32" fmla="*/ 70 w 702"/>
                <a:gd name="T33" fmla="*/ 227 h 603"/>
                <a:gd name="T34" fmla="*/ 72 w 702"/>
                <a:gd name="T35" fmla="*/ 241 h 603"/>
                <a:gd name="T36" fmla="*/ 73 w 702"/>
                <a:gd name="T37" fmla="*/ 255 h 603"/>
                <a:gd name="T38" fmla="*/ 74 w 702"/>
                <a:gd name="T39" fmla="*/ 268 h 603"/>
                <a:gd name="T40" fmla="*/ 75 w 702"/>
                <a:gd name="T41" fmla="*/ 282 h 603"/>
                <a:gd name="T42" fmla="*/ 75 w 702"/>
                <a:gd name="T43" fmla="*/ 297 h 603"/>
                <a:gd name="T44" fmla="*/ 75 w 702"/>
                <a:gd name="T45" fmla="*/ 311 h 603"/>
                <a:gd name="T46" fmla="*/ 75 w 702"/>
                <a:gd name="T47" fmla="*/ 325 h 603"/>
                <a:gd name="T48" fmla="*/ 74 w 702"/>
                <a:gd name="T49" fmla="*/ 339 h 603"/>
                <a:gd name="T50" fmla="*/ 73 w 702"/>
                <a:gd name="T51" fmla="*/ 353 h 603"/>
                <a:gd name="T52" fmla="*/ 72 w 702"/>
                <a:gd name="T53" fmla="*/ 368 h 603"/>
                <a:gd name="T54" fmla="*/ 69 w 702"/>
                <a:gd name="T55" fmla="*/ 382 h 603"/>
                <a:gd name="T56" fmla="*/ 68 w 702"/>
                <a:gd name="T57" fmla="*/ 396 h 603"/>
                <a:gd name="T58" fmla="*/ 66 w 702"/>
                <a:gd name="T59" fmla="*/ 410 h 603"/>
                <a:gd name="T60" fmla="*/ 62 w 702"/>
                <a:gd name="T61" fmla="*/ 424 h 603"/>
                <a:gd name="T62" fmla="*/ 60 w 702"/>
                <a:gd name="T63" fmla="*/ 439 h 603"/>
                <a:gd name="T64" fmla="*/ 56 w 702"/>
                <a:gd name="T65" fmla="*/ 452 h 603"/>
                <a:gd name="T66" fmla="*/ 53 w 702"/>
                <a:gd name="T67" fmla="*/ 466 h 603"/>
                <a:gd name="T68" fmla="*/ 48 w 702"/>
                <a:gd name="T69" fmla="*/ 480 h 603"/>
                <a:gd name="T70" fmla="*/ 44 w 702"/>
                <a:gd name="T71" fmla="*/ 494 h 603"/>
                <a:gd name="T72" fmla="*/ 39 w 702"/>
                <a:gd name="T73" fmla="*/ 508 h 603"/>
                <a:gd name="T74" fmla="*/ 34 w 702"/>
                <a:gd name="T75" fmla="*/ 523 h 603"/>
                <a:gd name="T76" fmla="*/ 29 w 702"/>
                <a:gd name="T77" fmla="*/ 537 h 603"/>
                <a:gd name="T78" fmla="*/ 23 w 702"/>
                <a:gd name="T79" fmla="*/ 551 h 603"/>
                <a:gd name="T80" fmla="*/ 17 w 702"/>
                <a:gd name="T81" fmla="*/ 565 h 603"/>
                <a:gd name="T82" fmla="*/ 11 w 702"/>
                <a:gd name="T83" fmla="*/ 579 h 603"/>
                <a:gd name="T84" fmla="*/ 4 w 702"/>
                <a:gd name="T85" fmla="*/ 594 h 603"/>
                <a:gd name="T86" fmla="*/ 702 w 702"/>
                <a:gd name="T87" fmla="*/ 302 h 6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02"/>
                <a:gd name="T133" fmla="*/ 0 h 603"/>
                <a:gd name="T134" fmla="*/ 702 w 702"/>
                <a:gd name="T135" fmla="*/ 603 h 60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02" h="603">
                  <a:moveTo>
                    <a:pt x="702" y="302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0"/>
                  </a:lnTo>
                  <a:lnTo>
                    <a:pt x="7" y="15"/>
                  </a:lnTo>
                  <a:lnTo>
                    <a:pt x="9" y="20"/>
                  </a:lnTo>
                  <a:lnTo>
                    <a:pt x="11" y="24"/>
                  </a:lnTo>
                  <a:lnTo>
                    <a:pt x="14" y="29"/>
                  </a:lnTo>
                  <a:lnTo>
                    <a:pt x="15" y="33"/>
                  </a:lnTo>
                  <a:lnTo>
                    <a:pt x="17" y="38"/>
                  </a:lnTo>
                  <a:lnTo>
                    <a:pt x="19" y="43"/>
                  </a:lnTo>
                  <a:lnTo>
                    <a:pt x="22" y="47"/>
                  </a:lnTo>
                  <a:lnTo>
                    <a:pt x="23" y="52"/>
                  </a:lnTo>
                  <a:lnTo>
                    <a:pt x="25" y="57"/>
                  </a:lnTo>
                  <a:lnTo>
                    <a:pt x="28" y="61"/>
                  </a:lnTo>
                  <a:lnTo>
                    <a:pt x="29" y="66"/>
                  </a:lnTo>
                  <a:lnTo>
                    <a:pt x="31" y="70"/>
                  </a:lnTo>
                  <a:lnTo>
                    <a:pt x="32" y="75"/>
                  </a:lnTo>
                  <a:lnTo>
                    <a:pt x="34" y="81"/>
                  </a:lnTo>
                  <a:lnTo>
                    <a:pt x="36" y="86"/>
                  </a:lnTo>
                  <a:lnTo>
                    <a:pt x="38" y="90"/>
                  </a:lnTo>
                  <a:lnTo>
                    <a:pt x="39" y="95"/>
                  </a:lnTo>
                  <a:lnTo>
                    <a:pt x="41" y="99"/>
                  </a:lnTo>
                  <a:lnTo>
                    <a:pt x="43" y="104"/>
                  </a:lnTo>
                  <a:lnTo>
                    <a:pt x="44" y="109"/>
                  </a:lnTo>
                  <a:lnTo>
                    <a:pt x="46" y="113"/>
                  </a:lnTo>
                  <a:lnTo>
                    <a:pt x="47" y="118"/>
                  </a:lnTo>
                  <a:lnTo>
                    <a:pt x="48" y="123"/>
                  </a:lnTo>
                  <a:lnTo>
                    <a:pt x="50" y="127"/>
                  </a:lnTo>
                  <a:lnTo>
                    <a:pt x="51" y="132"/>
                  </a:lnTo>
                  <a:lnTo>
                    <a:pt x="53" y="136"/>
                  </a:lnTo>
                  <a:lnTo>
                    <a:pt x="54" y="141"/>
                  </a:lnTo>
                  <a:lnTo>
                    <a:pt x="55" y="146"/>
                  </a:lnTo>
                  <a:lnTo>
                    <a:pt x="56" y="152"/>
                  </a:lnTo>
                  <a:lnTo>
                    <a:pt x="58" y="156"/>
                  </a:lnTo>
                  <a:lnTo>
                    <a:pt x="59" y="161"/>
                  </a:lnTo>
                  <a:lnTo>
                    <a:pt x="60" y="165"/>
                  </a:lnTo>
                  <a:lnTo>
                    <a:pt x="61" y="170"/>
                  </a:lnTo>
                  <a:lnTo>
                    <a:pt x="61" y="175"/>
                  </a:lnTo>
                  <a:lnTo>
                    <a:pt x="62" y="179"/>
                  </a:lnTo>
                  <a:lnTo>
                    <a:pt x="63" y="184"/>
                  </a:lnTo>
                  <a:lnTo>
                    <a:pt x="65" y="189"/>
                  </a:lnTo>
                  <a:lnTo>
                    <a:pt x="66" y="193"/>
                  </a:lnTo>
                  <a:lnTo>
                    <a:pt x="66" y="198"/>
                  </a:lnTo>
                  <a:lnTo>
                    <a:pt x="67" y="202"/>
                  </a:lnTo>
                  <a:lnTo>
                    <a:pt x="68" y="207"/>
                  </a:lnTo>
                  <a:lnTo>
                    <a:pt x="68" y="212"/>
                  </a:lnTo>
                  <a:lnTo>
                    <a:pt x="69" y="216"/>
                  </a:lnTo>
                  <a:lnTo>
                    <a:pt x="69" y="222"/>
                  </a:lnTo>
                  <a:lnTo>
                    <a:pt x="70" y="227"/>
                  </a:lnTo>
                  <a:lnTo>
                    <a:pt x="70" y="231"/>
                  </a:lnTo>
                  <a:lnTo>
                    <a:pt x="72" y="236"/>
                  </a:lnTo>
                  <a:lnTo>
                    <a:pt x="72" y="241"/>
                  </a:lnTo>
                  <a:lnTo>
                    <a:pt x="73" y="245"/>
                  </a:lnTo>
                  <a:lnTo>
                    <a:pt x="73" y="250"/>
                  </a:lnTo>
                  <a:lnTo>
                    <a:pt x="73" y="255"/>
                  </a:lnTo>
                  <a:lnTo>
                    <a:pt x="74" y="259"/>
                  </a:lnTo>
                  <a:lnTo>
                    <a:pt x="74" y="264"/>
                  </a:lnTo>
                  <a:lnTo>
                    <a:pt x="74" y="268"/>
                  </a:lnTo>
                  <a:lnTo>
                    <a:pt x="74" y="273"/>
                  </a:lnTo>
                  <a:lnTo>
                    <a:pt x="75" y="278"/>
                  </a:lnTo>
                  <a:lnTo>
                    <a:pt x="75" y="282"/>
                  </a:lnTo>
                  <a:lnTo>
                    <a:pt x="75" y="287"/>
                  </a:lnTo>
                  <a:lnTo>
                    <a:pt x="75" y="292"/>
                  </a:lnTo>
                  <a:lnTo>
                    <a:pt x="75" y="297"/>
                  </a:lnTo>
                  <a:lnTo>
                    <a:pt x="75" y="302"/>
                  </a:lnTo>
                  <a:lnTo>
                    <a:pt x="75" y="307"/>
                  </a:lnTo>
                  <a:lnTo>
                    <a:pt x="75" y="311"/>
                  </a:lnTo>
                  <a:lnTo>
                    <a:pt x="75" y="316"/>
                  </a:lnTo>
                  <a:lnTo>
                    <a:pt x="75" y="320"/>
                  </a:lnTo>
                  <a:lnTo>
                    <a:pt x="75" y="325"/>
                  </a:lnTo>
                  <a:lnTo>
                    <a:pt x="74" y="330"/>
                  </a:lnTo>
                  <a:lnTo>
                    <a:pt x="74" y="334"/>
                  </a:lnTo>
                  <a:lnTo>
                    <a:pt x="74" y="339"/>
                  </a:lnTo>
                  <a:lnTo>
                    <a:pt x="74" y="344"/>
                  </a:lnTo>
                  <a:lnTo>
                    <a:pt x="73" y="348"/>
                  </a:lnTo>
                  <a:lnTo>
                    <a:pt x="73" y="353"/>
                  </a:lnTo>
                  <a:lnTo>
                    <a:pt x="73" y="358"/>
                  </a:lnTo>
                  <a:lnTo>
                    <a:pt x="72" y="362"/>
                  </a:lnTo>
                  <a:lnTo>
                    <a:pt x="72" y="368"/>
                  </a:lnTo>
                  <a:lnTo>
                    <a:pt x="70" y="373"/>
                  </a:lnTo>
                  <a:lnTo>
                    <a:pt x="70" y="377"/>
                  </a:lnTo>
                  <a:lnTo>
                    <a:pt x="69" y="382"/>
                  </a:lnTo>
                  <a:lnTo>
                    <a:pt x="69" y="386"/>
                  </a:lnTo>
                  <a:lnTo>
                    <a:pt x="68" y="391"/>
                  </a:lnTo>
                  <a:lnTo>
                    <a:pt x="68" y="396"/>
                  </a:lnTo>
                  <a:lnTo>
                    <a:pt x="67" y="400"/>
                  </a:lnTo>
                  <a:lnTo>
                    <a:pt x="66" y="405"/>
                  </a:lnTo>
                  <a:lnTo>
                    <a:pt x="66" y="410"/>
                  </a:lnTo>
                  <a:lnTo>
                    <a:pt x="65" y="414"/>
                  </a:lnTo>
                  <a:lnTo>
                    <a:pt x="63" y="419"/>
                  </a:lnTo>
                  <a:lnTo>
                    <a:pt x="62" y="424"/>
                  </a:lnTo>
                  <a:lnTo>
                    <a:pt x="61" y="428"/>
                  </a:lnTo>
                  <a:lnTo>
                    <a:pt x="61" y="433"/>
                  </a:lnTo>
                  <a:lnTo>
                    <a:pt x="60" y="439"/>
                  </a:lnTo>
                  <a:lnTo>
                    <a:pt x="59" y="443"/>
                  </a:lnTo>
                  <a:lnTo>
                    <a:pt x="58" y="448"/>
                  </a:lnTo>
                  <a:lnTo>
                    <a:pt x="56" y="452"/>
                  </a:lnTo>
                  <a:lnTo>
                    <a:pt x="55" y="457"/>
                  </a:lnTo>
                  <a:lnTo>
                    <a:pt x="54" y="462"/>
                  </a:lnTo>
                  <a:lnTo>
                    <a:pt x="53" y="466"/>
                  </a:lnTo>
                  <a:lnTo>
                    <a:pt x="51" y="471"/>
                  </a:lnTo>
                  <a:lnTo>
                    <a:pt x="50" y="476"/>
                  </a:lnTo>
                  <a:lnTo>
                    <a:pt x="48" y="480"/>
                  </a:lnTo>
                  <a:lnTo>
                    <a:pt x="47" y="485"/>
                  </a:lnTo>
                  <a:lnTo>
                    <a:pt x="46" y="489"/>
                  </a:lnTo>
                  <a:lnTo>
                    <a:pt x="44" y="494"/>
                  </a:lnTo>
                  <a:lnTo>
                    <a:pt x="43" y="499"/>
                  </a:lnTo>
                  <a:lnTo>
                    <a:pt x="41" y="503"/>
                  </a:lnTo>
                  <a:lnTo>
                    <a:pt x="39" y="508"/>
                  </a:lnTo>
                  <a:lnTo>
                    <a:pt x="38" y="514"/>
                  </a:lnTo>
                  <a:lnTo>
                    <a:pt x="36" y="518"/>
                  </a:lnTo>
                  <a:lnTo>
                    <a:pt x="34" y="523"/>
                  </a:lnTo>
                  <a:lnTo>
                    <a:pt x="32" y="528"/>
                  </a:lnTo>
                  <a:lnTo>
                    <a:pt x="31" y="532"/>
                  </a:lnTo>
                  <a:lnTo>
                    <a:pt x="29" y="537"/>
                  </a:lnTo>
                  <a:lnTo>
                    <a:pt x="28" y="542"/>
                  </a:lnTo>
                  <a:lnTo>
                    <a:pt x="25" y="546"/>
                  </a:lnTo>
                  <a:lnTo>
                    <a:pt x="23" y="551"/>
                  </a:lnTo>
                  <a:lnTo>
                    <a:pt x="22" y="555"/>
                  </a:lnTo>
                  <a:lnTo>
                    <a:pt x="19" y="560"/>
                  </a:lnTo>
                  <a:lnTo>
                    <a:pt x="17" y="565"/>
                  </a:lnTo>
                  <a:lnTo>
                    <a:pt x="15" y="569"/>
                  </a:lnTo>
                  <a:lnTo>
                    <a:pt x="14" y="574"/>
                  </a:lnTo>
                  <a:lnTo>
                    <a:pt x="11" y="579"/>
                  </a:lnTo>
                  <a:lnTo>
                    <a:pt x="9" y="584"/>
                  </a:lnTo>
                  <a:lnTo>
                    <a:pt x="7" y="589"/>
                  </a:lnTo>
                  <a:lnTo>
                    <a:pt x="4" y="594"/>
                  </a:lnTo>
                  <a:lnTo>
                    <a:pt x="2" y="598"/>
                  </a:lnTo>
                  <a:lnTo>
                    <a:pt x="0" y="603"/>
                  </a:lnTo>
                  <a:lnTo>
                    <a:pt x="702" y="3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29" name="Line 15"/>
            <p:cNvSpPr>
              <a:spLocks noChangeShapeType="1"/>
            </p:cNvSpPr>
            <p:nvPr/>
          </p:nvSpPr>
          <p:spPr bwMode="auto">
            <a:xfrm flipV="1">
              <a:off x="2183586" y="3128122"/>
              <a:ext cx="1512887" cy="14398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3" name="Connecteur droit avec flèche 2"/>
            <p:cNvCxnSpPr/>
            <p:nvPr/>
          </p:nvCxnSpPr>
          <p:spPr>
            <a:xfrm flipH="1" flipV="1">
              <a:off x="1099433" y="2657444"/>
              <a:ext cx="18698" cy="24007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oneTexte 3"/>
            <p:cNvSpPr txBox="1"/>
            <p:nvPr/>
          </p:nvSpPr>
          <p:spPr>
            <a:xfrm>
              <a:off x="630804" y="3676944"/>
              <a:ext cx="521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Symbol" panose="05050102010706020507" pitchFamily="18" charset="2"/>
                </a:rPr>
                <a:t>f</a:t>
              </a:r>
              <a:r>
                <a:rPr lang="fr-FR" sz="1600" b="1" dirty="0"/>
                <a:t>(0)</a:t>
              </a: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1536410" y="2721214"/>
              <a:ext cx="734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Symbol" panose="05050102010706020507" pitchFamily="18" charset="2"/>
                </a:rPr>
                <a:t>f</a:t>
              </a:r>
              <a:r>
                <a:rPr lang="fr-FR" sz="1600" b="1" dirty="0"/>
                <a:t>(</a:t>
              </a:r>
              <a:r>
                <a:rPr lang="fr-FR" sz="1600" b="1" dirty="0" err="1">
                  <a:latin typeface="Symbol" panose="05050102010706020507" pitchFamily="18" charset="2"/>
                </a:rPr>
                <a:t>r</a:t>
              </a:r>
              <a:r>
                <a:rPr lang="fr-FR" sz="1600" b="1" dirty="0" err="1"/>
                <a:t>z</a:t>
              </a:r>
              <a:r>
                <a:rPr lang="fr-FR" sz="1600" b="1" baseline="-25000" dirty="0" err="1"/>
                <a:t>M</a:t>
              </a:r>
              <a:r>
                <a:rPr lang="fr-FR" sz="1600" b="1" dirty="0"/>
                <a:t>)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309939" y="3794894"/>
            <a:ext cx="288862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1936613" y="3900220"/>
            <a:ext cx="288862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727" name="ZoneTexte 13"/>
          <p:cNvSpPr txBox="1">
            <a:spLocks noChangeArrowheads="1"/>
          </p:cNvSpPr>
          <p:nvPr/>
        </p:nvSpPr>
        <p:spPr bwMode="auto">
          <a:xfrm>
            <a:off x="3696473" y="2473028"/>
            <a:ext cx="332232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i="1"/>
              <a:t>Une condition que doivent respecter </a:t>
            </a:r>
          </a:p>
          <a:p>
            <a:pPr algn="ctr"/>
            <a:r>
              <a:rPr lang="fr-FR" sz="1400" b="1" i="1"/>
              <a:t>ces modèles, c’est que l’aire sous la courbe</a:t>
            </a:r>
          </a:p>
          <a:p>
            <a:pPr algn="ctr"/>
            <a:r>
              <a:rPr lang="fr-FR" sz="1400" b="1" i="1"/>
              <a:t>soit égale à l’émission X engendrée </a:t>
            </a:r>
          </a:p>
          <a:p>
            <a:pPr algn="ctr"/>
            <a:r>
              <a:rPr lang="fr-FR" sz="1400" b="1" i="1"/>
              <a:t>(selon la définition de R. Castaing)</a:t>
            </a:r>
          </a:p>
        </p:txBody>
      </p:sp>
    </p:spTree>
    <p:extLst>
      <p:ext uri="{BB962C8B-B14F-4D97-AF65-F5344CB8AC3E}">
        <p14:creationId xmlns:p14="http://schemas.microsoft.com/office/powerpoint/2010/main" val="3564328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4129088" y="3746500"/>
          <a:ext cx="41719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0" name="Equation" r:id="rId3" imgW="3098520" imgH="558720" progId="Equation.3">
                  <p:embed/>
                </p:oleObj>
              </mc:Choice>
              <mc:Fallback>
                <p:oleObj name="Equation" r:id="rId3" imgW="3098520" imgH="558720" progId="Equation.3">
                  <p:embed/>
                  <p:pic>
                    <p:nvPicPr>
                      <p:cNvPr id="153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3746500"/>
                        <a:ext cx="4171950" cy="752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4140200" y="4652963"/>
          <a:ext cx="41449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1" name="Equation" r:id="rId5" imgW="3213000" imgH="533160" progId="Equation.3">
                  <p:embed/>
                </p:oleObj>
              </mc:Choice>
              <mc:Fallback>
                <p:oleObj name="Equation" r:id="rId5" imgW="3213000" imgH="533160" progId="Equation.3">
                  <p:embed/>
                  <p:pic>
                    <p:nvPicPr>
                      <p:cNvPr id="1536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652963"/>
                        <a:ext cx="4144963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864572" y="3337989"/>
            <a:ext cx="4030462" cy="338554"/>
          </a:xfrm>
          <a:prstGeom prst="rect">
            <a:avLst/>
          </a:prstGeom>
          <a:solidFill>
            <a:srgbClr val="FFFF99"/>
          </a:solidFill>
          <a:ln w="9525">
            <a:solidFill>
              <a:srgbClr val="4F622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 i="1"/>
              <a:t>3 - Le modèle gaussien XPHI (C. Merlet, 1994)</a:t>
            </a:r>
          </a:p>
        </p:txBody>
      </p:sp>
      <p:sp>
        <p:nvSpPr>
          <p:cNvPr id="15366" name="Text Box 23"/>
          <p:cNvSpPr txBox="1">
            <a:spLocks noChangeArrowheads="1"/>
          </p:cNvSpPr>
          <p:nvPr/>
        </p:nvSpPr>
        <p:spPr bwMode="auto">
          <a:xfrm>
            <a:off x="323850" y="188913"/>
            <a:ext cx="4223785" cy="338554"/>
          </a:xfrm>
          <a:prstGeom prst="rect">
            <a:avLst/>
          </a:prstGeom>
          <a:solidFill>
            <a:srgbClr val="FFFF99"/>
          </a:solidFill>
          <a:ln w="9525">
            <a:solidFill>
              <a:srgbClr val="4F622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 i="1" dirty="0"/>
              <a:t>1 - Le modèle PAP (JL. </a:t>
            </a:r>
            <a:r>
              <a:rPr lang="fr-FR" sz="1600" b="1" i="1" dirty="0" err="1"/>
              <a:t>Pouchou</a:t>
            </a:r>
            <a:r>
              <a:rPr lang="fr-FR" sz="1600" b="1" i="1" dirty="0"/>
              <a:t>, F. </a:t>
            </a:r>
            <a:r>
              <a:rPr lang="fr-FR" sz="1600" b="1" i="1" dirty="0" err="1"/>
              <a:t>Pichoir</a:t>
            </a:r>
            <a:r>
              <a:rPr lang="fr-FR" sz="1600" b="1" i="1" dirty="0"/>
              <a:t>, 1984)</a:t>
            </a:r>
          </a:p>
        </p:txBody>
      </p:sp>
      <p:graphicFrame>
        <p:nvGraphicFramePr>
          <p:cNvPr id="153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012356"/>
              </p:ext>
            </p:extLst>
          </p:nvPr>
        </p:nvGraphicFramePr>
        <p:xfrm>
          <a:off x="2243329" y="2119128"/>
          <a:ext cx="4608611" cy="63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2" name="Equation" r:id="rId7" imgW="3340080" imgH="457200" progId="Equation.3">
                  <p:embed/>
                </p:oleObj>
              </mc:Choice>
              <mc:Fallback>
                <p:oleObj name="Equation" r:id="rId7" imgW="3340080" imgH="457200" progId="Equation.3">
                  <p:embed/>
                  <p:pic>
                    <p:nvPicPr>
                      <p:cNvPr id="1536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329" y="2119128"/>
                        <a:ext cx="4608611" cy="63087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539675" y="620713"/>
            <a:ext cx="76492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i="1"/>
              <a:t>Constitué de 2 branches paraboliques, il utilise comme paramètres la profondeur totale </a:t>
            </a:r>
          </a:p>
          <a:p>
            <a:r>
              <a:rPr lang="fr-FR" sz="1600" b="1" i="1"/>
              <a:t>d’émission </a:t>
            </a:r>
            <a:r>
              <a:rPr lang="fr-FR" sz="1600" b="1">
                <a:latin typeface="Symbol" pitchFamily="18" charset="2"/>
              </a:rPr>
              <a:t>r</a:t>
            </a:r>
            <a:r>
              <a:rPr lang="fr-FR" sz="1600" b="1" baseline="-25000"/>
              <a:t>R</a:t>
            </a:r>
            <a:r>
              <a:rPr lang="fr-FR" sz="1600" b="1" i="1"/>
              <a:t> la profondeur d’émission maximale </a:t>
            </a:r>
            <a:r>
              <a:rPr lang="fr-FR" sz="1600" b="1">
                <a:latin typeface="Symbol" pitchFamily="18" charset="2"/>
              </a:rPr>
              <a:t>r</a:t>
            </a:r>
            <a:r>
              <a:rPr lang="fr-FR" sz="1600" b="1"/>
              <a:t>z</a:t>
            </a:r>
            <a:r>
              <a:rPr lang="fr-FR" sz="1600" b="1" baseline="-25000"/>
              <a:t>m</a:t>
            </a:r>
            <a:r>
              <a:rPr lang="fr-FR" sz="1600" b="1" i="1"/>
              <a:t> et l’ionisation en surface </a:t>
            </a:r>
            <a:r>
              <a:rPr lang="fr-FR" sz="1600" b="1">
                <a:latin typeface="Symbol" pitchFamily="18" charset="2"/>
              </a:rPr>
              <a:t>f(0)</a:t>
            </a:r>
            <a:endParaRPr lang="fr-FR" sz="1600" b="1" i="1"/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684213" y="1268413"/>
            <a:ext cx="3372911" cy="338554"/>
          </a:xfrm>
          <a:prstGeom prst="rect">
            <a:avLst/>
          </a:prstGeom>
          <a:solidFill>
            <a:srgbClr val="FFFF99"/>
          </a:solidFill>
          <a:ln w="9525">
            <a:solidFill>
              <a:srgbClr val="4F622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 i="1"/>
              <a:t>2 - Le modèle XPP (JL. Pouchou, 1988)</a:t>
            </a: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539750" y="1700213"/>
            <a:ext cx="59298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i="1"/>
              <a:t>Combinaison de fonctions exponentielles et d’une fonction linéaire :</a:t>
            </a: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864572" y="2838828"/>
            <a:ext cx="65290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i="1"/>
              <a:t>Ce modèle a été développé en particulier dans le cas d’échantillons inclinés</a:t>
            </a: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1116013" y="4005263"/>
            <a:ext cx="22451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i="1"/>
              <a:t>Deux demi-gaussiennes</a:t>
            </a:r>
          </a:p>
          <a:p>
            <a:r>
              <a:rPr lang="fr-FR" sz="1600" b="1" i="1"/>
              <a:t>raccordées au niveau de</a:t>
            </a:r>
          </a:p>
          <a:p>
            <a:r>
              <a:rPr lang="fr-FR" sz="1600" b="1" i="1"/>
              <a:t>l’émission maximale</a:t>
            </a:r>
          </a:p>
        </p:txBody>
      </p:sp>
      <p:sp>
        <p:nvSpPr>
          <p:cNvPr id="15372" name="Text Box 9"/>
          <p:cNvSpPr txBox="1">
            <a:spLocks noChangeArrowheads="1"/>
          </p:cNvSpPr>
          <p:nvPr/>
        </p:nvSpPr>
        <p:spPr bwMode="auto">
          <a:xfrm>
            <a:off x="479253" y="5402848"/>
            <a:ext cx="3782830" cy="338554"/>
          </a:xfrm>
          <a:prstGeom prst="rect">
            <a:avLst/>
          </a:prstGeom>
          <a:solidFill>
            <a:srgbClr val="FFFF99"/>
          </a:solidFill>
          <a:ln w="9525">
            <a:solidFill>
              <a:srgbClr val="4F622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 i="1"/>
              <a:t>4 - Le modèle PROZA96 (G. F. Bastin, 1996)</a:t>
            </a:r>
          </a:p>
        </p:txBody>
      </p:sp>
      <p:sp>
        <p:nvSpPr>
          <p:cNvPr id="15373" name="Text Box 15"/>
          <p:cNvSpPr txBox="1">
            <a:spLocks noChangeArrowheads="1"/>
          </p:cNvSpPr>
          <p:nvPr/>
        </p:nvSpPr>
        <p:spPr bwMode="auto">
          <a:xfrm>
            <a:off x="795192" y="5740133"/>
            <a:ext cx="65637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i="1" dirty="0"/>
              <a:t>Gaussienne centrée en surface et déformée au voisinage de celle-ci par une</a:t>
            </a:r>
          </a:p>
          <a:p>
            <a:r>
              <a:rPr lang="fr-FR" sz="1600" b="1" i="1" dirty="0"/>
              <a:t>fonction exponentielle</a:t>
            </a:r>
          </a:p>
        </p:txBody>
      </p:sp>
    </p:spTree>
    <p:extLst>
      <p:ext uri="{BB962C8B-B14F-4D97-AF65-F5344CB8AC3E}">
        <p14:creationId xmlns:p14="http://schemas.microsoft.com/office/powerpoint/2010/main" val="4211500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02E452-C74C-428F-8C8D-8DD250C990DA}" type="slidenum">
              <a:rPr lang="fr-FR" sz="1200" b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fr-FR" sz="1200" b="0">
              <a:latin typeface="+mn-lt"/>
              <a:cs typeface="+mn-cs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809750" y="322263"/>
            <a:ext cx="271734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b="1" i="1"/>
              <a:t>Quelle procédure  choisir ?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15582" y="866775"/>
            <a:ext cx="7358065" cy="1001713"/>
            <a:chOff x="768" y="710"/>
            <a:chExt cx="4635" cy="631"/>
          </a:xfrm>
        </p:grpSpPr>
        <p:sp>
          <p:nvSpPr>
            <p:cNvPr id="18437" name="Text Box 3"/>
            <p:cNvSpPr txBox="1">
              <a:spLocks noChangeArrowheads="1"/>
            </p:cNvSpPr>
            <p:nvPr/>
          </p:nvSpPr>
          <p:spPr bwMode="auto">
            <a:xfrm>
              <a:off x="838" y="901"/>
              <a:ext cx="456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 b="1" dirty="0"/>
                <a:t>- échantillon massif, homogène, Z&gt;10, tension élevée (5 à30kV), faible absorption...</a:t>
              </a:r>
            </a:p>
          </p:txBody>
        </p:sp>
        <p:sp>
          <p:nvSpPr>
            <p:cNvPr id="18438" name="Text Box 4"/>
            <p:cNvSpPr txBox="1">
              <a:spLocks noChangeArrowheads="1"/>
            </p:cNvSpPr>
            <p:nvPr/>
          </p:nvSpPr>
          <p:spPr bwMode="auto">
            <a:xfrm>
              <a:off x="1502" y="1128"/>
              <a:ext cx="323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 b="1" i="1" dirty="0"/>
                <a:t>« ZAF » et les « </a:t>
              </a:r>
              <a:r>
                <a:rPr lang="fr-FR" sz="1600" b="1" i="1" dirty="0" err="1"/>
                <a:t>PhiRoz</a:t>
              </a:r>
              <a:r>
                <a:rPr lang="fr-FR" sz="1600" b="1" i="1" dirty="0"/>
                <a:t> » donnent des résultats similaires...</a:t>
              </a:r>
            </a:p>
          </p:txBody>
        </p:sp>
        <p:sp>
          <p:nvSpPr>
            <p:cNvPr id="18439" name="Text Box 6"/>
            <p:cNvSpPr txBox="1">
              <a:spLocks noChangeArrowheads="1"/>
            </p:cNvSpPr>
            <p:nvPr/>
          </p:nvSpPr>
          <p:spPr bwMode="auto">
            <a:xfrm>
              <a:off x="768" y="710"/>
              <a:ext cx="10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b="1" u="sng" dirty="0"/>
                <a:t>Cas classiques </a:t>
              </a:r>
              <a:r>
                <a:rPr lang="fr-FR" sz="1600" b="1" u="sng" dirty="0"/>
                <a:t>: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7188" y="2454275"/>
            <a:ext cx="6642100" cy="2146300"/>
            <a:chOff x="635" y="1842"/>
            <a:chExt cx="4184" cy="1352"/>
          </a:xfrm>
        </p:grpSpPr>
        <p:sp>
          <p:nvSpPr>
            <p:cNvPr id="18441" name="Text Box 5"/>
            <p:cNvSpPr txBox="1">
              <a:spLocks noChangeArrowheads="1"/>
            </p:cNvSpPr>
            <p:nvPr/>
          </p:nvSpPr>
          <p:spPr bwMode="auto">
            <a:xfrm>
              <a:off x="755" y="2077"/>
              <a:ext cx="2799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 b="1" dirty="0"/>
                <a:t>- échantillons stratifiés</a:t>
              </a:r>
            </a:p>
            <a:p>
              <a:pPr eaLnBrk="0" hangingPunct="0"/>
              <a:r>
                <a:rPr lang="fr-FR" sz="1600" b="1" dirty="0"/>
                <a:t>- faible tension d’accélération (&lt;5 kV)</a:t>
              </a:r>
            </a:p>
            <a:p>
              <a:pPr eaLnBrk="0" hangingPunct="0"/>
              <a:r>
                <a:rPr lang="fr-FR" sz="1600" b="1" dirty="0"/>
                <a:t>- rayonnements X de faible énergie</a:t>
              </a:r>
            </a:p>
            <a:p>
              <a:pPr eaLnBrk="0" hangingPunct="0"/>
              <a:r>
                <a:rPr lang="fr-FR" sz="1600" b="1" dirty="0"/>
                <a:t>	- éléments très légers (Z&lt;10)</a:t>
              </a:r>
            </a:p>
            <a:p>
              <a:pPr eaLnBrk="0" hangingPunct="0"/>
              <a:r>
                <a:rPr lang="fr-FR" sz="1600" b="1" dirty="0"/>
                <a:t>	- spectre L des éléments de transition...</a:t>
              </a:r>
            </a:p>
          </p:txBody>
        </p:sp>
        <p:sp>
          <p:nvSpPr>
            <p:cNvPr id="18442" name="Text Box 7"/>
            <p:cNvSpPr txBox="1">
              <a:spLocks noChangeArrowheads="1"/>
            </p:cNvSpPr>
            <p:nvPr/>
          </p:nvSpPr>
          <p:spPr bwMode="auto">
            <a:xfrm>
              <a:off x="635" y="1842"/>
              <a:ext cx="15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b="1" u="sng" dirty="0"/>
                <a:t>Cas plus « exotiques » :</a:t>
              </a:r>
            </a:p>
          </p:txBody>
        </p:sp>
        <p:sp>
          <p:nvSpPr>
            <p:cNvPr id="18443" name="Text Box 8"/>
            <p:cNvSpPr txBox="1">
              <a:spLocks noChangeArrowheads="1"/>
            </p:cNvSpPr>
            <p:nvPr/>
          </p:nvSpPr>
          <p:spPr bwMode="auto">
            <a:xfrm>
              <a:off x="1371" y="2981"/>
              <a:ext cx="34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600" b="1" i="1" dirty="0"/>
                <a:t>les méthodes « Phi-rho-z » donnent de bien meilleurs résultats</a:t>
              </a:r>
            </a:p>
          </p:txBody>
        </p:sp>
      </p:grpSp>
      <p:grpSp>
        <p:nvGrpSpPr>
          <p:cNvPr id="4" name="Groupe 13"/>
          <p:cNvGrpSpPr>
            <a:grpSpLocks/>
          </p:cNvGrpSpPr>
          <p:nvPr/>
        </p:nvGrpSpPr>
        <p:grpSpPr bwMode="auto">
          <a:xfrm>
            <a:off x="756230" y="4936044"/>
            <a:ext cx="6267257" cy="1084838"/>
            <a:chOff x="806057" y="5072063"/>
            <a:chExt cx="6267257" cy="1084839"/>
          </a:xfrm>
        </p:grpSpPr>
        <p:sp>
          <p:nvSpPr>
            <p:cNvPr id="18445" name="ZoneTexte 11"/>
            <p:cNvSpPr txBox="1">
              <a:spLocks noChangeArrowheads="1"/>
            </p:cNvSpPr>
            <p:nvPr/>
          </p:nvSpPr>
          <p:spPr bwMode="auto">
            <a:xfrm>
              <a:off x="806057" y="5072063"/>
              <a:ext cx="3528209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/>
                <a:t>cas particulier de l’analyse du carbone :</a:t>
              </a:r>
            </a:p>
          </p:txBody>
        </p:sp>
        <p:sp>
          <p:nvSpPr>
            <p:cNvPr id="18446" name="ZoneTexte 7"/>
            <p:cNvSpPr txBox="1">
              <a:spLocks noChangeArrowheads="1"/>
            </p:cNvSpPr>
            <p:nvPr/>
          </p:nvSpPr>
          <p:spPr bwMode="auto">
            <a:xfrm>
              <a:off x="1422985" y="5572126"/>
              <a:ext cx="565032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 b="1" i="1"/>
                <a:t>La norme ISO correspondant à l’analyse quantitative du carbone</a:t>
              </a:r>
            </a:p>
            <a:p>
              <a:pPr algn="ctr"/>
              <a:r>
                <a:rPr lang="fr-FR" sz="1600" b="1" i="1"/>
                <a:t>dans les aciers préconise la courbe d’étalonnage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81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Text Box 3"/>
          <p:cNvSpPr txBox="1">
            <a:spLocks noChangeArrowheads="1"/>
          </p:cNvSpPr>
          <p:nvPr/>
        </p:nvSpPr>
        <p:spPr bwMode="auto">
          <a:xfrm>
            <a:off x="539552" y="4203171"/>
            <a:ext cx="72436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i="1" dirty="0"/>
              <a:t>Dans cette expression, certains termes ne dépendent QUE de la nature de l’élément</a:t>
            </a:r>
          </a:p>
          <a:p>
            <a:r>
              <a:rPr lang="fr-FR" sz="1600" b="1" i="1" dirty="0"/>
              <a:t>et de la raie analysée </a:t>
            </a:r>
            <a:r>
              <a:rPr lang="fr-FR" sz="1800" b="1" dirty="0"/>
              <a:t>:</a:t>
            </a:r>
          </a:p>
          <a:p>
            <a:endParaRPr lang="fr-FR" sz="1800" b="1" dirty="0"/>
          </a:p>
          <a:p>
            <a:r>
              <a:rPr lang="fr-FR" sz="1600" b="1" i="1" dirty="0"/>
              <a:t>et dont la précision est médiocre (</a:t>
            </a:r>
            <a:r>
              <a:rPr lang="fr-FR" sz="1600" b="1" i="1" dirty="0" err="1">
                <a:latin typeface="Symbol" panose="05050102010706020507" pitchFamily="18" charset="2"/>
              </a:rPr>
              <a:t>w</a:t>
            </a:r>
            <a:r>
              <a:rPr lang="fr-FR" sz="1600" b="1" i="1" baseline="-25000" dirty="0" err="1"/>
              <a:t>L</a:t>
            </a:r>
            <a:r>
              <a:rPr lang="fr-FR" sz="1600" b="1" i="1" baseline="-25000" dirty="0"/>
              <a:t> ou M </a:t>
            </a:r>
            <a:r>
              <a:rPr lang="fr-FR" sz="1600" b="1" i="1" dirty="0"/>
              <a:t>, Z) ou inconnue (</a:t>
            </a:r>
            <a:r>
              <a:rPr lang="fr-FR" sz="1600" b="1" i="1" dirty="0">
                <a:latin typeface="Symbol" panose="05050102010706020507" pitchFamily="18" charset="2"/>
              </a:rPr>
              <a:t>W</a:t>
            </a:r>
            <a:r>
              <a:rPr lang="fr-FR" sz="1600" b="1" i="1" dirty="0"/>
              <a:t> et D en WDS)</a:t>
            </a:r>
          </a:p>
          <a:p>
            <a:endParaRPr lang="fr-FR" sz="1600" b="1" i="1" dirty="0"/>
          </a:p>
          <a:p>
            <a:r>
              <a:rPr lang="fr-FR" sz="1600" b="1" i="1" dirty="0"/>
              <a:t>d’autres dépendent en plus de la composition de la cible :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2627784" y="4509120"/>
            <a:ext cx="792163" cy="369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5508104" y="5464500"/>
            <a:ext cx="792162" cy="3698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sz="1800"/>
          </a:p>
        </p:txBody>
      </p:sp>
      <p:pic>
        <p:nvPicPr>
          <p:cNvPr id="19483" name="Picture 27" descr="Captur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614423"/>
            <a:ext cx="7200800" cy="3588748"/>
          </a:xfrm>
          <a:prstGeom prst="rect">
            <a:avLst/>
          </a:prstGeom>
          <a:noFill/>
        </p:spPr>
      </p:pic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857250" y="214313"/>
            <a:ext cx="6425542" cy="40011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C00000"/>
                </a:solidFill>
              </a:rPr>
              <a:t>In fine : expression de l’émission X détectée (ou mesurée) :</a:t>
            </a:r>
          </a:p>
        </p:txBody>
      </p:sp>
    </p:spTree>
    <p:extLst>
      <p:ext uri="{BB962C8B-B14F-4D97-AF65-F5344CB8AC3E}">
        <p14:creationId xmlns:p14="http://schemas.microsoft.com/office/powerpoint/2010/main" val="2343636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Espace réservé du numéro de diapositive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60D44DF-9419-4C52-9546-5397872C7448}" type="slidenum">
              <a:rPr lang="fr-FR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fr-FR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251167" y="55870"/>
            <a:ext cx="74863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/>
              <a:t>En utilisant des étalons de référence, le rapport des l’intensités émise respectivement </a:t>
            </a:r>
          </a:p>
          <a:p>
            <a:r>
              <a:rPr lang="fr-FR" sz="1600" b="1" dirty="0"/>
              <a:t>par l’échantillon inconnu et l’étalon de référence de composition connue ( « k-ratio ») </a:t>
            </a:r>
          </a:p>
          <a:p>
            <a:r>
              <a:rPr lang="fr-FR" sz="1600" b="1" dirty="0"/>
              <a:t>permet d’éliminer tous les paramètres liés uniquement à l’élément :</a:t>
            </a:r>
          </a:p>
        </p:txBody>
      </p:sp>
      <p:pic>
        <p:nvPicPr>
          <p:cNvPr id="20494" name="Picture 14" descr="Capture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0495" y="837750"/>
            <a:ext cx="4104456" cy="1471985"/>
          </a:xfrm>
          <a:prstGeom prst="rect">
            <a:avLst/>
          </a:prstGeom>
          <a:noFill/>
        </p:spPr>
      </p:pic>
      <p:pic>
        <p:nvPicPr>
          <p:cNvPr id="20495" name="Picture 15" descr="Capture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465" y="1174694"/>
            <a:ext cx="1368152" cy="875617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5814954" y="928783"/>
            <a:ext cx="1672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/>
              <a:t>En cas d’étalon pur :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69210" y="2249123"/>
            <a:ext cx="2016224" cy="4000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fr-FR" b="1" dirty="0">
                <a:solidFill>
                  <a:srgbClr val="FF0000"/>
                </a:solidFill>
              </a:rPr>
              <a:t>Choix des témoins</a:t>
            </a:r>
          </a:p>
        </p:txBody>
      </p:sp>
      <p:sp>
        <p:nvSpPr>
          <p:cNvPr id="10" name="ZoneTexte 2"/>
          <p:cNvSpPr txBox="1">
            <a:spLocks noChangeArrowheads="1"/>
          </p:cNvSpPr>
          <p:nvPr/>
        </p:nvSpPr>
        <p:spPr bwMode="auto">
          <a:xfrm>
            <a:off x="559039" y="2742050"/>
            <a:ext cx="7626383" cy="338554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1" dirty="0"/>
              <a:t>1 – Procédure rigoureuse : des témoins réels, analysés simultanément avec l’échantillon</a:t>
            </a:r>
          </a:p>
        </p:txBody>
      </p:sp>
      <p:sp>
        <p:nvSpPr>
          <p:cNvPr id="11" name="ZoneTexte 3"/>
          <p:cNvSpPr txBox="1">
            <a:spLocks noChangeArrowheads="1"/>
          </p:cNvSpPr>
          <p:nvPr/>
        </p:nvSpPr>
        <p:spPr bwMode="auto">
          <a:xfrm>
            <a:off x="724116" y="3094413"/>
            <a:ext cx="8241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fr-FR" sz="1400" b="1" i="1" dirty="0"/>
              <a:t> Méthode classique et obligatoire en WDS (</a:t>
            </a:r>
            <a:r>
              <a:rPr lang="fr-FR" sz="1400" b="1" i="1" dirty="0">
                <a:latin typeface="Symbol" panose="05050102010706020507" pitchFamily="18" charset="2"/>
              </a:rPr>
              <a:t>W</a:t>
            </a:r>
            <a:r>
              <a:rPr lang="fr-FR" sz="1400" b="1" i="1" dirty="0"/>
              <a:t>.D impossible à estimer) et où l’on dispose de « blocs » témoins</a:t>
            </a:r>
          </a:p>
          <a:p>
            <a:pPr>
              <a:buFontTx/>
              <a:buChar char="-"/>
            </a:pPr>
            <a:r>
              <a:rPr lang="fr-FR" sz="1400" b="1" i="1" dirty="0"/>
              <a:t> Plus difficile à mettre en œuvre en MEB-EDS , obligatoire en MEB-WDS</a:t>
            </a:r>
          </a:p>
        </p:txBody>
      </p:sp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545010" y="3743381"/>
            <a:ext cx="7110601" cy="338554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1" dirty="0"/>
              <a:t>2 – Procédure courante en MEB-EDS (et possible en WDS) : les témoins « cachés »</a:t>
            </a:r>
          </a:p>
        </p:txBody>
      </p:sp>
      <p:sp>
        <p:nvSpPr>
          <p:cNvPr id="13" name="ZoneTexte 5"/>
          <p:cNvSpPr txBox="1">
            <a:spLocks noChangeArrowheads="1"/>
          </p:cNvSpPr>
          <p:nvPr/>
        </p:nvSpPr>
        <p:spPr bwMode="auto">
          <a:xfrm>
            <a:off x="1504747" y="4154663"/>
            <a:ext cx="66806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i="1" dirty="0"/>
              <a:t>On fait appel à des bibliothèques de spectres étalons </a:t>
            </a:r>
            <a:r>
              <a:rPr lang="fr-FR" sz="1400" b="1" i="1" dirty="0" err="1"/>
              <a:t>pré-enregistrés</a:t>
            </a:r>
            <a:r>
              <a:rPr lang="fr-FR" sz="1400" b="1" i="1" dirty="0"/>
              <a:t> :</a:t>
            </a:r>
          </a:p>
          <a:p>
            <a:pPr lvl="1">
              <a:buFontTx/>
              <a:buChar char="-"/>
            </a:pPr>
            <a:r>
              <a:rPr lang="fr-FR" sz="1400" b="1" i="1" dirty="0"/>
              <a:t> soit par le constructeur</a:t>
            </a:r>
          </a:p>
          <a:p>
            <a:pPr lvl="1">
              <a:buFontTx/>
              <a:buChar char="-"/>
            </a:pPr>
            <a:r>
              <a:rPr lang="fr-FR" sz="1400" b="1" i="1" dirty="0"/>
              <a:t> soit par l’utilisateur (ce qui revient aux mêmes résultats que des  témoins réels)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50255" y="4968012"/>
            <a:ext cx="5556842" cy="338554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/>
              <a:t>3 - Procédure « sans témoins  » (étalons virtuels ou théoriques)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2340" y="5703123"/>
            <a:ext cx="52032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fr-FR" sz="1400" b="1" i="1" dirty="0"/>
              <a:t>Une normalisation des k-ratio ainsi obtenus est indispensable…</a:t>
            </a: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110950"/>
              </p:ext>
            </p:extLst>
          </p:nvPr>
        </p:nvGraphicFramePr>
        <p:xfrm>
          <a:off x="7180770" y="5607575"/>
          <a:ext cx="878459" cy="72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Equation" r:id="rId5" imgW="634680" imgH="558720" progId="Equation.3">
                  <p:embed/>
                </p:oleObj>
              </mc:Choice>
              <mc:Fallback>
                <p:oleObj name="Equation" r:id="rId5" imgW="634680" imgH="558720" progId="Equation.3">
                  <p:embed/>
                  <p:pic>
                    <p:nvPicPr>
                      <p:cNvPr id="23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770" y="5607575"/>
                        <a:ext cx="878459" cy="7279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043608" y="5414651"/>
            <a:ext cx="4235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/>
              <a:t>Uniquement en EDS, exclu en WDS…   quelle précision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07704" y="5991595"/>
            <a:ext cx="4080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/>
              <a:t>la somme des éléments déclarés est imposée à 100%</a:t>
            </a:r>
          </a:p>
        </p:txBody>
      </p:sp>
    </p:spTree>
    <p:extLst>
      <p:ext uri="{BB962C8B-B14F-4D97-AF65-F5344CB8AC3E}">
        <p14:creationId xmlns:p14="http://schemas.microsoft.com/office/powerpoint/2010/main" val="884375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Espace réservé du numéro de diapositive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3B331D-2E73-4DE3-A80B-9D98B7C81C28}" type="slidenum">
              <a:rPr lang="fr-FR" sz="1200" b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fr-FR" sz="1200" b="0">
              <a:latin typeface="+mn-lt"/>
              <a:cs typeface="+mn-cs"/>
            </a:endParaRPr>
          </a:p>
        </p:txBody>
      </p:sp>
      <p:sp>
        <p:nvSpPr>
          <p:cNvPr id="26628" name="Text Box 17"/>
          <p:cNvSpPr txBox="1">
            <a:spLocks noChangeArrowheads="1"/>
          </p:cNvSpPr>
          <p:nvPr/>
        </p:nvSpPr>
        <p:spPr bwMode="auto">
          <a:xfrm>
            <a:off x="285750" y="554710"/>
            <a:ext cx="87314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 dirty="0"/>
              <a:t>Le k-ratio (mesuré) dépend de la composition (inconnue) par une fonction que l’on ne peut inverser :</a:t>
            </a:r>
          </a:p>
        </p:txBody>
      </p:sp>
      <p:sp>
        <p:nvSpPr>
          <p:cNvPr id="26629" name="Text Box 18"/>
          <p:cNvSpPr txBox="1">
            <a:spLocks noChangeArrowheads="1"/>
          </p:cNvSpPr>
          <p:nvPr/>
        </p:nvSpPr>
        <p:spPr bwMode="auto">
          <a:xfrm>
            <a:off x="1285083" y="1659000"/>
            <a:ext cx="56571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 i="1" dirty="0"/>
              <a:t>Pour obtenir la composition réelle de l’échantillon (C</a:t>
            </a:r>
            <a:r>
              <a:rPr lang="fr-FR" sz="1600" b="1" i="1" baseline="-25000" dirty="0"/>
              <a:t>A</a:t>
            </a:r>
            <a:r>
              <a:rPr lang="fr-FR" sz="1600" b="1" i="1" dirty="0"/>
              <a:t>, C</a:t>
            </a:r>
            <a:r>
              <a:rPr lang="fr-FR" sz="1600" b="1" i="1" baseline="-25000" dirty="0"/>
              <a:t>B</a:t>
            </a:r>
            <a:r>
              <a:rPr lang="fr-FR" sz="1600" b="1" i="1" dirty="0"/>
              <a:t>…)  </a:t>
            </a:r>
          </a:p>
          <a:p>
            <a:pPr algn="ctr" eaLnBrk="0" hangingPunct="0"/>
            <a:r>
              <a:rPr lang="fr-FR" sz="1600" b="1" i="1" dirty="0"/>
              <a:t>il faudra utiliser des approximations successives par itérations... </a:t>
            </a:r>
          </a:p>
        </p:txBody>
      </p:sp>
      <p:sp>
        <p:nvSpPr>
          <p:cNvPr id="26630" name="ZoneTexte 13"/>
          <p:cNvSpPr txBox="1">
            <a:spLocks noChangeArrowheads="1"/>
          </p:cNvSpPr>
          <p:nvPr/>
        </p:nvSpPr>
        <p:spPr bwMode="auto">
          <a:xfrm flipH="1">
            <a:off x="755576" y="111450"/>
            <a:ext cx="700690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Pour terminer, un mot sur la procédure d’itération.</a:t>
            </a:r>
          </a:p>
        </p:txBody>
      </p:sp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398074" y="2344481"/>
            <a:ext cx="7062415" cy="830997"/>
            <a:chOff x="319980" y="2828192"/>
            <a:chExt cx="7062415" cy="830997"/>
          </a:xfrm>
        </p:grpSpPr>
        <p:graphicFrame>
          <p:nvGraphicFramePr>
            <p:cNvPr id="2663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8137666"/>
                </p:ext>
              </p:extLst>
            </p:nvPr>
          </p:nvGraphicFramePr>
          <p:xfrm>
            <a:off x="5083804" y="2874440"/>
            <a:ext cx="2298591" cy="738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61" name="Equation" r:id="rId3" imgW="1739880" imgH="558720" progId="Equation.3">
                    <p:embed/>
                  </p:oleObj>
                </mc:Choice>
                <mc:Fallback>
                  <p:oleObj name="Equation" r:id="rId3" imgW="1739880" imgH="558720" progId="Equation.3">
                    <p:embed/>
                    <p:pic>
                      <p:nvPicPr>
                        <p:cNvPr id="2663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3804" y="2874440"/>
                          <a:ext cx="2298591" cy="73849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319980" y="2828192"/>
              <a:ext cx="460254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 eaLnBrk="0" hangingPunct="0">
                <a:buAutoNum type="arabicParenR"/>
              </a:pPr>
              <a:r>
                <a:rPr lang="fr-FR" sz="1600" b="1" i="1" dirty="0"/>
                <a:t>On calcule une première série de titres « réels » </a:t>
              </a:r>
            </a:p>
            <a:p>
              <a:pPr algn="ctr" eaLnBrk="0" hangingPunct="0"/>
              <a:r>
                <a:rPr lang="fr-FR" sz="1600" b="1" i="1" dirty="0"/>
                <a:t>à partir des k-ratio mesurés, en les normalisant </a:t>
              </a:r>
            </a:p>
            <a:p>
              <a:pPr algn="ctr" eaLnBrk="0" hangingPunct="0"/>
              <a:r>
                <a:rPr lang="fr-FR" sz="1600" b="1" i="1" dirty="0"/>
                <a:t>(pour accélérer la convergence)</a:t>
              </a:r>
            </a:p>
          </p:txBody>
        </p:sp>
      </p:grpSp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655944" y="3319010"/>
            <a:ext cx="39304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 i="1" dirty="0"/>
              <a:t>et on calcule les « k-ratio » correspondants </a:t>
            </a:r>
            <a:r>
              <a:rPr lang="fr-FR" sz="1600" b="1" dirty="0"/>
              <a:t>:</a:t>
            </a:r>
          </a:p>
        </p:txBody>
      </p:sp>
      <p:graphicFrame>
        <p:nvGraphicFramePr>
          <p:cNvPr id="266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089365"/>
              </p:ext>
            </p:extLst>
          </p:nvPr>
        </p:nvGraphicFramePr>
        <p:xfrm>
          <a:off x="5420748" y="1114973"/>
          <a:ext cx="1419859" cy="387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2" name="Equation" r:id="rId5" imgW="838080" imgH="228600" progId="Equation.3">
                  <p:embed/>
                </p:oleObj>
              </mc:Choice>
              <mc:Fallback>
                <p:oleObj name="Equation" r:id="rId5" imgW="838080" imgH="228600" progId="Equation.3">
                  <p:embed/>
                  <p:pic>
                    <p:nvPicPr>
                      <p:cNvPr id="266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748" y="1114973"/>
                        <a:ext cx="1419859" cy="387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0" name="Line 16"/>
          <p:cNvSpPr>
            <a:spLocks noChangeShapeType="1"/>
          </p:cNvSpPr>
          <p:nvPr/>
        </p:nvSpPr>
        <p:spPr bwMode="auto">
          <a:xfrm flipV="1">
            <a:off x="5776348" y="899463"/>
            <a:ext cx="1064259" cy="7169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5723641" y="1068519"/>
            <a:ext cx="1311517" cy="5115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01511" y="3803311"/>
            <a:ext cx="5316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 i="1" dirty="0"/>
              <a:t>2) que l’on compare aux « k-ratio » mesurés </a:t>
            </a:r>
          </a:p>
          <a:p>
            <a:pPr eaLnBrk="0" hangingPunct="0"/>
            <a:r>
              <a:rPr lang="fr-FR" sz="1600" b="1" i="1" dirty="0"/>
              <a:t>(en se donnant une marge d’erreur </a:t>
            </a:r>
            <a:r>
              <a:rPr lang="fr-FR" sz="1600" b="1" i="1" dirty="0">
                <a:latin typeface="Symbol" pitchFamily="18" charset="2"/>
              </a:rPr>
              <a:t>e</a:t>
            </a:r>
            <a:r>
              <a:rPr lang="fr-FR" sz="1600" b="1" i="1" dirty="0"/>
              <a:t> , de 0,001 par exemple )</a:t>
            </a:r>
          </a:p>
        </p:txBody>
      </p:sp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155222"/>
              </p:ext>
            </p:extLst>
          </p:nvPr>
        </p:nvGraphicFramePr>
        <p:xfrm>
          <a:off x="5725321" y="4031303"/>
          <a:ext cx="1481124" cy="339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3" name="Equation" r:id="rId7" imgW="1218960" imgH="279360" progId="Equation.3">
                  <p:embed/>
                </p:oleObj>
              </mc:Choice>
              <mc:Fallback>
                <p:oleObj name="Equation" r:id="rId7" imgW="1218960" imgH="279360" progId="Equation.3">
                  <p:embed/>
                  <p:pic>
                    <p:nvPicPr>
                      <p:cNvPr id="2765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321" y="4031303"/>
                        <a:ext cx="1481124" cy="3391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110545"/>
              </p:ext>
            </p:extLst>
          </p:nvPr>
        </p:nvGraphicFramePr>
        <p:xfrm>
          <a:off x="7376503" y="3991934"/>
          <a:ext cx="1495632" cy="349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4" name="Equation" r:id="rId9" imgW="1193760" imgH="279360" progId="Equation.3">
                  <p:embed/>
                </p:oleObj>
              </mc:Choice>
              <mc:Fallback>
                <p:oleObj name="Equation" r:id="rId9" imgW="1193760" imgH="279360" progId="Equation.3">
                  <p:embed/>
                  <p:pic>
                    <p:nvPicPr>
                      <p:cNvPr id="2765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6503" y="3991934"/>
                        <a:ext cx="1495632" cy="3499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530622"/>
              </p:ext>
            </p:extLst>
          </p:nvPr>
        </p:nvGraphicFramePr>
        <p:xfrm>
          <a:off x="1298135" y="4634172"/>
          <a:ext cx="978382" cy="37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5" name="Equation" r:id="rId11" imgW="723600" imgH="279360" progId="Equation.3">
                  <p:embed/>
                </p:oleObj>
              </mc:Choice>
              <mc:Fallback>
                <p:oleObj name="Equation" r:id="rId11" imgW="723600" imgH="279360" progId="Equation.3">
                  <p:embed/>
                  <p:pic>
                    <p:nvPicPr>
                      <p:cNvPr id="276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135" y="4634172"/>
                        <a:ext cx="978382" cy="3787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891514" y="4610975"/>
            <a:ext cx="3321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 dirty="0"/>
              <a:t>Si</a:t>
            </a:r>
          </a:p>
        </p:txBody>
      </p:sp>
      <p:sp>
        <p:nvSpPr>
          <p:cNvPr id="26" name="ZoneTexte 23"/>
          <p:cNvSpPr txBox="1">
            <a:spLocks noChangeArrowheads="1"/>
          </p:cNvSpPr>
          <p:nvPr/>
        </p:nvSpPr>
        <p:spPr bwMode="auto">
          <a:xfrm>
            <a:off x="159599" y="5315323"/>
            <a:ext cx="3654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1" i="1" dirty="0"/>
              <a:t>et on recalcule un nouveau jeu de k-ratio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4249" y="5876766"/>
            <a:ext cx="3811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i="1" dirty="0"/>
              <a:t>on poursuit cette opération jusqu’à ce que </a:t>
            </a:r>
            <a:endParaRPr lang="fr-FR" sz="1600" b="1" dirty="0"/>
          </a:p>
        </p:txBody>
      </p:sp>
      <p:graphicFrame>
        <p:nvGraphicFramePr>
          <p:cNvPr id="2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842173"/>
              </p:ext>
            </p:extLst>
          </p:nvPr>
        </p:nvGraphicFramePr>
        <p:xfrm>
          <a:off x="4924578" y="5830577"/>
          <a:ext cx="1780894" cy="45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6" name="Equation" r:id="rId13" imgW="1104840" imgH="279360" progId="Equation.3">
                  <p:embed/>
                </p:oleObj>
              </mc:Choice>
              <mc:Fallback>
                <p:oleObj name="Equation" r:id="rId13" imgW="1104840" imgH="279360" progId="Equation.3">
                  <p:embed/>
                  <p:pic>
                    <p:nvPicPr>
                      <p:cNvPr id="2765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578" y="5830577"/>
                        <a:ext cx="1780894" cy="4502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85" y="1030465"/>
            <a:ext cx="3532609" cy="53796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68" y="3234296"/>
            <a:ext cx="3960664" cy="50798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80" y="4475393"/>
            <a:ext cx="4990972" cy="79023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189900"/>
            <a:ext cx="3970635" cy="48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0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Image 2" descr="edax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6" y="912538"/>
            <a:ext cx="1714500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8"/>
          <p:cNvGrpSpPr>
            <a:grpSpLocks/>
          </p:cNvGrpSpPr>
          <p:nvPr/>
        </p:nvGrpSpPr>
        <p:grpSpPr bwMode="auto">
          <a:xfrm>
            <a:off x="2113586" y="449380"/>
            <a:ext cx="6425289" cy="1857375"/>
            <a:chOff x="2076379" y="750946"/>
            <a:chExt cx="6425289" cy="1857375"/>
          </a:xfrm>
        </p:grpSpPr>
        <p:pic>
          <p:nvPicPr>
            <p:cNvPr id="30741" name="Image 5" descr="D5461A.T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5493" y="750946"/>
              <a:ext cx="2416175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2" name="ZoneTexte 6"/>
            <p:cNvSpPr txBox="1">
              <a:spLocks noChangeArrowheads="1"/>
            </p:cNvSpPr>
            <p:nvPr/>
          </p:nvSpPr>
          <p:spPr bwMode="auto">
            <a:xfrm>
              <a:off x="6653190" y="128587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b="1">
                  <a:latin typeface="+mn-lt"/>
                </a:rPr>
                <a:t>+</a:t>
              </a:r>
            </a:p>
          </p:txBody>
        </p:sp>
        <p:sp>
          <p:nvSpPr>
            <p:cNvPr id="30743" name="ZoneTexte 7"/>
            <p:cNvSpPr txBox="1">
              <a:spLocks noChangeArrowheads="1"/>
            </p:cNvSpPr>
            <p:nvPr/>
          </p:nvSpPr>
          <p:spPr bwMode="auto">
            <a:xfrm>
              <a:off x="2076379" y="942243"/>
              <a:ext cx="36195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b="1" dirty="0">
                  <a:latin typeface="+mn-lt"/>
                </a:rPr>
                <a:t>1 – On sélectionne la zone d’analyse</a:t>
              </a:r>
            </a:p>
          </p:txBody>
        </p:sp>
      </p:grpSp>
      <p:sp>
        <p:nvSpPr>
          <p:cNvPr id="24584" name="ZoneTexte 8"/>
          <p:cNvSpPr txBox="1">
            <a:spLocks noChangeArrowheads="1"/>
          </p:cNvSpPr>
          <p:nvPr/>
        </p:nvSpPr>
        <p:spPr bwMode="auto">
          <a:xfrm>
            <a:off x="2103777" y="951069"/>
            <a:ext cx="3888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b="1" dirty="0">
                <a:latin typeface="+mn-lt"/>
              </a:rPr>
              <a:t>2 – On choisit les paramètres d’analyse</a:t>
            </a:r>
          </a:p>
        </p:txBody>
      </p:sp>
      <p:grpSp>
        <p:nvGrpSpPr>
          <p:cNvPr id="3" name="Groupe 19"/>
          <p:cNvGrpSpPr>
            <a:grpSpLocks/>
          </p:cNvGrpSpPr>
          <p:nvPr/>
        </p:nvGrpSpPr>
        <p:grpSpPr bwMode="auto">
          <a:xfrm>
            <a:off x="915396" y="1300291"/>
            <a:ext cx="5468674" cy="2471519"/>
            <a:chOff x="800476" y="1610338"/>
            <a:chExt cx="5468674" cy="2471519"/>
          </a:xfrm>
        </p:grpSpPr>
        <p:pic>
          <p:nvPicPr>
            <p:cNvPr id="30738" name="Image 3" descr="edax001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673" y="2151870"/>
              <a:ext cx="2190477" cy="192998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39" name="ZoneTexte 9"/>
            <p:cNvSpPr txBox="1">
              <a:spLocks noChangeArrowheads="1"/>
            </p:cNvSpPr>
            <p:nvPr/>
          </p:nvSpPr>
          <p:spPr bwMode="auto">
            <a:xfrm>
              <a:off x="2249027" y="1610338"/>
              <a:ext cx="36050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b="1" dirty="0">
                  <a:latin typeface="+mn-lt"/>
                </a:rPr>
                <a:t>3 – On fait l’acquisition d’un spectre</a:t>
              </a:r>
            </a:p>
          </p:txBody>
        </p:sp>
        <p:cxnSp>
          <p:nvCxnSpPr>
            <p:cNvPr id="12" name="Connecteur droit avec flèche 11"/>
            <p:cNvCxnSpPr>
              <a:cxnSpLocks/>
              <a:stCxn id="30739" idx="1"/>
            </p:cNvCxnSpPr>
            <p:nvPr/>
          </p:nvCxnSpPr>
          <p:spPr>
            <a:xfrm flipH="1">
              <a:off x="800476" y="1795004"/>
              <a:ext cx="1448551" cy="110741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20"/>
          <p:cNvGrpSpPr>
            <a:grpSpLocks/>
          </p:cNvGrpSpPr>
          <p:nvPr/>
        </p:nvGrpSpPr>
        <p:grpSpPr bwMode="auto">
          <a:xfrm>
            <a:off x="914076" y="1873780"/>
            <a:ext cx="3220996" cy="646331"/>
            <a:chOff x="893080" y="2264940"/>
            <a:chExt cx="3220996" cy="646331"/>
          </a:xfrm>
        </p:grpSpPr>
        <p:sp>
          <p:nvSpPr>
            <p:cNvPr id="30736" name="ZoneTexte 13"/>
            <p:cNvSpPr txBox="1">
              <a:spLocks noChangeArrowheads="1"/>
            </p:cNvSpPr>
            <p:nvPr/>
          </p:nvSpPr>
          <p:spPr bwMode="auto">
            <a:xfrm>
              <a:off x="2092882" y="2264940"/>
              <a:ext cx="202119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b="1" dirty="0">
                  <a:latin typeface="+mn-lt"/>
                </a:rPr>
                <a:t>4 – On identifie les </a:t>
              </a:r>
            </a:p>
            <a:p>
              <a:pPr algn="ctr" eaLnBrk="1" hangingPunct="1"/>
              <a:r>
                <a:rPr lang="fr-FR" altLang="fr-FR" b="1" dirty="0">
                  <a:latin typeface="+mn-lt"/>
                </a:rPr>
                <a:t>raies du spectre</a:t>
              </a:r>
            </a:p>
          </p:txBody>
        </p:sp>
        <p:cxnSp>
          <p:nvCxnSpPr>
            <p:cNvPr id="16" name="Connecteur droit avec flèche 15"/>
            <p:cNvCxnSpPr>
              <a:cxnSpLocks/>
              <a:stCxn id="30736" idx="1"/>
            </p:cNvCxnSpPr>
            <p:nvPr/>
          </p:nvCxnSpPr>
          <p:spPr>
            <a:xfrm flipH="1">
              <a:off x="893080" y="2588106"/>
              <a:ext cx="1199802" cy="109809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21"/>
          <p:cNvGrpSpPr>
            <a:grpSpLocks/>
          </p:cNvGrpSpPr>
          <p:nvPr/>
        </p:nvGrpSpPr>
        <p:grpSpPr bwMode="auto">
          <a:xfrm>
            <a:off x="984867" y="2662076"/>
            <a:ext cx="3103838" cy="687952"/>
            <a:chOff x="904403" y="3401636"/>
            <a:chExt cx="3103838" cy="687952"/>
          </a:xfrm>
        </p:grpSpPr>
        <p:sp>
          <p:nvSpPr>
            <p:cNvPr id="30734" name="ZoneTexte 14"/>
            <p:cNvSpPr txBox="1">
              <a:spLocks noChangeArrowheads="1"/>
            </p:cNvSpPr>
            <p:nvPr/>
          </p:nvSpPr>
          <p:spPr bwMode="auto">
            <a:xfrm>
              <a:off x="2228653" y="3401636"/>
              <a:ext cx="1779588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 b="1" dirty="0"/>
                <a:t>5 – On soustrait </a:t>
              </a:r>
            </a:p>
            <a:p>
              <a:pPr algn="ctr" eaLnBrk="1" hangingPunct="1"/>
              <a:r>
                <a:rPr lang="fr-FR" altLang="fr-FR" sz="1600" b="1" dirty="0"/>
                <a:t>le fond continu</a:t>
              </a:r>
            </a:p>
          </p:txBody>
        </p:sp>
        <p:cxnSp>
          <p:nvCxnSpPr>
            <p:cNvPr id="18" name="Connecteur droit avec flèche 17"/>
            <p:cNvCxnSpPr>
              <a:cxnSpLocks/>
              <a:stCxn id="30734" idx="1"/>
            </p:cNvCxnSpPr>
            <p:nvPr/>
          </p:nvCxnSpPr>
          <p:spPr>
            <a:xfrm flipH="1">
              <a:off x="904403" y="3692149"/>
              <a:ext cx="1324250" cy="397439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2" name="ZoneTexte 1"/>
          <p:cNvSpPr txBox="1">
            <a:spLocks noChangeArrowheads="1"/>
          </p:cNvSpPr>
          <p:nvPr/>
        </p:nvSpPr>
        <p:spPr bwMode="auto">
          <a:xfrm>
            <a:off x="784001" y="163008"/>
            <a:ext cx="6394699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b="1" dirty="0">
                <a:latin typeface="Arial" charset="0"/>
                <a:cs typeface="Arial" charset="0"/>
              </a:rPr>
              <a:t>Procédure de microanalyse X quantitative en EDS </a:t>
            </a:r>
          </a:p>
        </p:txBody>
      </p:sp>
      <p:sp>
        <p:nvSpPr>
          <p:cNvPr id="27" name="ZoneTexte 23"/>
          <p:cNvSpPr txBox="1">
            <a:spLocks noChangeArrowheads="1"/>
          </p:cNvSpPr>
          <p:nvPr/>
        </p:nvSpPr>
        <p:spPr bwMode="auto">
          <a:xfrm>
            <a:off x="2209826" y="4426846"/>
            <a:ext cx="581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 dirty="0"/>
              <a:t>7 – Acquisition des « témoins » (réels, cachés ou virtuels)</a:t>
            </a:r>
          </a:p>
          <a:p>
            <a:pPr algn="ctr" eaLnBrk="1" hangingPunct="1"/>
            <a:r>
              <a:rPr lang="fr-FR" altLang="fr-FR" sz="1600" b="1" dirty="0">
                <a:sym typeface="Wingdings 3" panose="05040102010807070707" pitchFamily="18" charset="2"/>
              </a:rPr>
              <a:t> </a:t>
            </a:r>
            <a:r>
              <a:rPr lang="fr-FR" altLang="fr-FR" sz="1600" b="1" i="1" dirty="0">
                <a:sym typeface="Wingdings 3" panose="05040102010807070707" pitchFamily="18" charset="2"/>
              </a:rPr>
              <a:t>calcul des « k-ratio »</a:t>
            </a:r>
            <a:endParaRPr lang="fr-FR" altLang="fr-FR" sz="1600" b="1" i="1" dirty="0"/>
          </a:p>
        </p:txBody>
      </p:sp>
      <p:grpSp>
        <p:nvGrpSpPr>
          <p:cNvPr id="24" name="Groupe 23"/>
          <p:cNvGrpSpPr/>
          <p:nvPr/>
        </p:nvGrpSpPr>
        <p:grpSpPr>
          <a:xfrm>
            <a:off x="972628" y="4537636"/>
            <a:ext cx="6576617" cy="1917693"/>
            <a:chOff x="972628" y="4392281"/>
            <a:chExt cx="6576617" cy="1917693"/>
          </a:xfrm>
        </p:grpSpPr>
        <p:grpSp>
          <p:nvGrpSpPr>
            <p:cNvPr id="6" name="Groupe 22"/>
            <p:cNvGrpSpPr>
              <a:grpSpLocks/>
            </p:cNvGrpSpPr>
            <p:nvPr/>
          </p:nvGrpSpPr>
          <p:grpSpPr bwMode="auto">
            <a:xfrm>
              <a:off x="972628" y="4392281"/>
              <a:ext cx="6576413" cy="1917693"/>
              <a:chOff x="1064803" y="4865297"/>
              <a:chExt cx="6576413" cy="1917693"/>
            </a:xfrm>
          </p:grpSpPr>
          <p:sp>
            <p:nvSpPr>
              <p:cNvPr id="30731" name="ZoneTexte 24"/>
              <p:cNvSpPr txBox="1">
                <a:spLocks noChangeArrowheads="1"/>
              </p:cNvSpPr>
              <p:nvPr/>
            </p:nvSpPr>
            <p:spPr bwMode="auto">
              <a:xfrm>
                <a:off x="2170991" y="5354462"/>
                <a:ext cx="3028950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600" b="1" dirty="0"/>
                  <a:t>8 – On lance la quantification</a:t>
                </a:r>
              </a:p>
            </p:txBody>
          </p:sp>
          <p:cxnSp>
            <p:nvCxnSpPr>
              <p:cNvPr id="26" name="Connecteur droit avec flèche 25"/>
              <p:cNvCxnSpPr>
                <a:cxnSpLocks/>
                <a:stCxn id="30731" idx="1"/>
              </p:cNvCxnSpPr>
              <p:nvPr/>
            </p:nvCxnSpPr>
            <p:spPr>
              <a:xfrm flipH="1" flipV="1">
                <a:off x="1064803" y="4865297"/>
                <a:ext cx="1106188" cy="658234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33" name="ZoneTexte 27"/>
              <p:cNvSpPr txBox="1">
                <a:spLocks noChangeArrowheads="1"/>
              </p:cNvSpPr>
              <p:nvPr/>
            </p:nvSpPr>
            <p:spPr bwMode="auto">
              <a:xfrm>
                <a:off x="3277179" y="5613003"/>
                <a:ext cx="4364037" cy="1169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400" b="1" i="1" dirty="0"/>
                  <a:t>en choisissant le cas échéant les options :</a:t>
                </a:r>
              </a:p>
              <a:p>
                <a:pPr eaLnBrk="1" hangingPunct="1">
                  <a:buFontTx/>
                  <a:buChar char="-"/>
                </a:pPr>
                <a:r>
                  <a:rPr lang="fr-FR" altLang="fr-FR" sz="1400" b="1" i="1" dirty="0"/>
                  <a:t> la méthode de correction (ZAF, </a:t>
                </a:r>
                <a:r>
                  <a:rPr lang="fr-FR" altLang="fr-FR" sz="1400" b="1" i="1" dirty="0" err="1"/>
                  <a:t>PhiRoz</a:t>
                </a:r>
                <a:r>
                  <a:rPr lang="fr-FR" altLang="fr-FR" sz="1400" b="1" i="1" dirty="0"/>
                  <a:t>…)</a:t>
                </a:r>
              </a:p>
              <a:p>
                <a:pPr eaLnBrk="1" hangingPunct="1">
                  <a:buFontTx/>
                  <a:buChar char="-"/>
                </a:pPr>
                <a:r>
                  <a:rPr lang="fr-FR" altLang="fr-FR" sz="1400" b="1" i="1" dirty="0"/>
                  <a:t> le type d’analyse :</a:t>
                </a:r>
              </a:p>
              <a:p>
                <a:pPr lvl="1" eaLnBrk="1" hangingPunct="1">
                  <a:buFontTx/>
                  <a:buChar char="-"/>
                </a:pPr>
                <a:r>
                  <a:rPr lang="fr-FR" altLang="fr-FR" sz="1400" b="1" i="1" dirty="0"/>
                  <a:t> avec ou sans témoin</a:t>
                </a:r>
              </a:p>
              <a:p>
                <a:pPr lvl="1" eaLnBrk="1" hangingPunct="1">
                  <a:buFontTx/>
                  <a:buChar char="-"/>
                </a:pPr>
                <a:r>
                  <a:rPr lang="fr-FR" altLang="fr-FR" sz="1400" b="1" i="1" dirty="0"/>
                  <a:t> élémentaire, oxydes, élément non dosé … </a:t>
                </a:r>
              </a:p>
            </p:txBody>
          </p:sp>
        </p:grpSp>
        <p:cxnSp>
          <p:nvCxnSpPr>
            <p:cNvPr id="15" name="Connecteur droit 14"/>
            <p:cNvCxnSpPr/>
            <p:nvPr/>
          </p:nvCxnSpPr>
          <p:spPr>
            <a:xfrm>
              <a:off x="5652120" y="5949280"/>
              <a:ext cx="189692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cxnSpLocks/>
            </p:cNvCxnSpPr>
            <p:nvPr/>
          </p:nvCxnSpPr>
          <p:spPr>
            <a:xfrm flipV="1">
              <a:off x="7549245" y="4573878"/>
              <a:ext cx="0" cy="13754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ZoneTexte 23"/>
          <p:cNvSpPr txBox="1">
            <a:spLocks noChangeArrowheads="1"/>
          </p:cNvSpPr>
          <p:nvPr/>
        </p:nvSpPr>
        <p:spPr bwMode="auto">
          <a:xfrm>
            <a:off x="1907704" y="3773763"/>
            <a:ext cx="709006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 dirty="0"/>
              <a:t>6 – On extrait l’intensité les intensités des raies analysées, en prenant en compte les éventuelles interférences de raies</a:t>
            </a:r>
            <a:endParaRPr lang="fr-FR" altLang="fr-FR" sz="1600" b="1" i="1" dirty="0"/>
          </a:p>
        </p:txBody>
      </p:sp>
    </p:spTree>
    <p:extLst>
      <p:ext uri="{BB962C8B-B14F-4D97-AF65-F5344CB8AC3E}">
        <p14:creationId xmlns:p14="http://schemas.microsoft.com/office/powerpoint/2010/main" val="420989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942849"/>
              </p:ext>
            </p:extLst>
          </p:nvPr>
        </p:nvGraphicFramePr>
        <p:xfrm>
          <a:off x="1863805" y="910451"/>
          <a:ext cx="2298591" cy="738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Equation" r:id="rId3" imgW="1739880" imgH="558720" progId="Equation.3">
                  <p:embed/>
                </p:oleObj>
              </mc:Choice>
              <mc:Fallback>
                <p:oleObj name="Equation" r:id="rId3" imgW="1739880" imgH="558720" progId="Equation.3">
                  <p:embed/>
                  <p:pic>
                    <p:nvPicPr>
                      <p:cNvPr id="266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805" y="910451"/>
                        <a:ext cx="2298591" cy="7384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342885" y="262379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k</a:t>
            </a:r>
            <a:r>
              <a:rPr lang="fr-FR" b="1" baseline="-25000" dirty="0"/>
              <a:t>A</a:t>
            </a:r>
            <a:r>
              <a:rPr lang="fr-FR" b="1" dirty="0"/>
              <a:t>, </a:t>
            </a:r>
            <a:r>
              <a:rPr lang="fr-FR" b="1" dirty="0" err="1"/>
              <a:t>k</a:t>
            </a:r>
            <a:r>
              <a:rPr lang="fr-FR" b="1" baseline="-25000" dirty="0" err="1"/>
              <a:t>B</a:t>
            </a:r>
            <a:r>
              <a:rPr lang="fr-FR" b="1" dirty="0"/>
              <a:t>, … </a:t>
            </a:r>
            <a:r>
              <a:rPr lang="fr-FR" b="1" dirty="0" err="1"/>
              <a:t>k</a:t>
            </a:r>
            <a:r>
              <a:rPr lang="fr-FR" b="1" baseline="-25000" dirty="0" err="1"/>
              <a:t>j</a:t>
            </a:r>
            <a:r>
              <a:rPr lang="fr-FR" b="1" dirty="0"/>
              <a:t>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2685" y="293156"/>
            <a:ext cx="1578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/>
              <a:t>données mesurées</a:t>
            </a:r>
          </a:p>
        </p:txBody>
      </p:sp>
      <p:sp>
        <p:nvSpPr>
          <p:cNvPr id="6" name="Flèche : bas 5"/>
          <p:cNvSpPr/>
          <p:nvPr/>
        </p:nvSpPr>
        <p:spPr>
          <a:xfrm>
            <a:off x="2802959" y="656660"/>
            <a:ext cx="216024" cy="237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89" y="1973073"/>
            <a:ext cx="3384376" cy="434068"/>
          </a:xfrm>
          <a:prstGeom prst="rect">
            <a:avLst/>
          </a:prstGeom>
        </p:spPr>
      </p:pic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96977"/>
              </p:ext>
            </p:extLst>
          </p:nvPr>
        </p:nvGraphicFramePr>
        <p:xfrm>
          <a:off x="1808649" y="2548571"/>
          <a:ext cx="10795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5" name="Équation" r:id="rId6" imgW="888840" imgH="279360" progId="Equation.3">
                  <p:embed/>
                </p:oleObj>
              </mc:Choice>
              <mc:Fallback>
                <p:oleObj name="Équation" r:id="rId6" imgW="888840" imgH="279360" progId="Equation.3">
                  <p:embed/>
                  <p:pic>
                    <p:nvPicPr>
                      <p:cNvPr id="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649" y="2548571"/>
                        <a:ext cx="1079500" cy="339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763286"/>
              </p:ext>
            </p:extLst>
          </p:nvPr>
        </p:nvGraphicFramePr>
        <p:xfrm>
          <a:off x="3073729" y="2548088"/>
          <a:ext cx="104933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Équation" r:id="rId8" imgW="863280" imgH="279360" progId="Equation.3">
                  <p:embed/>
                </p:oleObj>
              </mc:Choice>
              <mc:Fallback>
                <p:oleObj name="Équation" r:id="rId8" imgW="863280" imgH="279360" progId="Equation.3">
                  <p:embed/>
                  <p:pic>
                    <p:nvPicPr>
                      <p:cNvPr id="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729" y="2548088"/>
                        <a:ext cx="1049337" cy="339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228585" y="249962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341689" y="3193116"/>
            <a:ext cx="67678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/>
              <a:t>oui  </a:t>
            </a:r>
            <a:r>
              <a:rPr lang="fr-FR" sz="1400" b="1" dirty="0">
                <a:sym typeface="Symbol" panose="05050102010706020507" pitchFamily="18" charset="2"/>
              </a:rPr>
              <a:t>j</a:t>
            </a:r>
            <a:endParaRPr lang="fr-FR" sz="1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098743" y="3173629"/>
            <a:ext cx="47320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/>
              <a:t>non</a:t>
            </a:r>
          </a:p>
        </p:txBody>
      </p:sp>
      <p:sp>
        <p:nvSpPr>
          <p:cNvPr id="14" name="Accolade fermante 13"/>
          <p:cNvSpPr/>
          <p:nvPr/>
        </p:nvSpPr>
        <p:spPr>
          <a:xfrm rot="5400000">
            <a:off x="2797516" y="1834723"/>
            <a:ext cx="305078" cy="23727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>
            <a:stCxn id="14" idx="1"/>
            <a:endCxn id="12" idx="3"/>
          </p:cNvCxnSpPr>
          <p:nvPr/>
        </p:nvCxnSpPr>
        <p:spPr>
          <a:xfrm flipH="1">
            <a:off x="2018477" y="3173630"/>
            <a:ext cx="931578" cy="1733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cxnSpLocks/>
            <a:stCxn id="14" idx="1"/>
            <a:endCxn id="13" idx="1"/>
          </p:cNvCxnSpPr>
          <p:nvPr/>
        </p:nvCxnSpPr>
        <p:spPr>
          <a:xfrm>
            <a:off x="2950055" y="3173630"/>
            <a:ext cx="1148688" cy="1538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49" y="3601541"/>
            <a:ext cx="4276760" cy="67715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97" y="4368030"/>
            <a:ext cx="3600400" cy="44043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228585" y="4190984"/>
            <a:ext cx="3157624" cy="177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/>
          <p:cNvCxnSpPr>
            <a:cxnSpLocks/>
          </p:cNvCxnSpPr>
          <p:nvPr/>
        </p:nvCxnSpPr>
        <p:spPr>
          <a:xfrm>
            <a:off x="5364088" y="4808467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>
            <a:cxnSpLocks/>
          </p:cNvCxnSpPr>
          <p:nvPr/>
        </p:nvCxnSpPr>
        <p:spPr>
          <a:xfrm flipV="1">
            <a:off x="5364088" y="5168507"/>
            <a:ext cx="2520280" cy="4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863165" y="2724535"/>
            <a:ext cx="2949195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cxnSpLocks/>
          </p:cNvCxnSpPr>
          <p:nvPr/>
        </p:nvCxnSpPr>
        <p:spPr>
          <a:xfrm>
            <a:off x="7812360" y="2724535"/>
            <a:ext cx="72008" cy="24439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1390601" y="3631539"/>
                <a:ext cx="6586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fr-FR" dirty="0"/>
                  <a:t>=C</a:t>
                </a:r>
                <a:r>
                  <a:rPr lang="fr-FR" baseline="-25000" dirty="0"/>
                  <a:t>A</a:t>
                </a:r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01" y="3631539"/>
                <a:ext cx="658679" cy="276999"/>
              </a:xfrm>
              <a:prstGeom prst="rect">
                <a:avLst/>
              </a:prstGeom>
              <a:blipFill>
                <a:blip r:embed="rId12"/>
                <a:stretch>
                  <a:fillRect l="-12037" t="-28889" r="-4630" b="-5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1390601" y="4009869"/>
                <a:ext cx="65867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fr-FR" dirty="0"/>
                  <a:t>=C</a:t>
                </a:r>
                <a:r>
                  <a:rPr lang="fr-FR" baseline="-25000" dirty="0"/>
                  <a:t>B</a:t>
                </a:r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01" y="4009869"/>
                <a:ext cx="658679" cy="276999"/>
              </a:xfrm>
              <a:prstGeom prst="rect">
                <a:avLst/>
              </a:prstGeom>
              <a:blipFill>
                <a:blip r:embed="rId13"/>
                <a:stretch>
                  <a:fillRect l="-12037" t="-28889" r="-4630" b="-5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/>
          <p:cNvSpPr txBox="1"/>
          <p:nvPr/>
        </p:nvSpPr>
        <p:spPr>
          <a:xfrm>
            <a:off x="1496393" y="419236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1393320" y="4561697"/>
                <a:ext cx="658679" cy="3093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fr-FR" dirty="0"/>
                  <a:t>=</a:t>
                </a:r>
                <a:r>
                  <a:rPr lang="fr-FR" dirty="0" err="1"/>
                  <a:t>C</a:t>
                </a:r>
                <a:r>
                  <a:rPr lang="fr-FR" baseline="-25000" dirty="0" err="1"/>
                  <a:t>j</a:t>
                </a:r>
                <a:endParaRPr lang="fr-FR" baseline="-25000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320" y="4561697"/>
                <a:ext cx="658679" cy="309315"/>
              </a:xfrm>
              <a:prstGeom prst="rect">
                <a:avLst/>
              </a:prstGeom>
              <a:blipFill>
                <a:blip r:embed="rId14"/>
                <a:stretch>
                  <a:fillRect l="-12963" t="-23529" b="-372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lèche : bas 42"/>
          <p:cNvSpPr/>
          <p:nvPr/>
        </p:nvSpPr>
        <p:spPr>
          <a:xfrm>
            <a:off x="2797076" y="1700430"/>
            <a:ext cx="216024" cy="237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011470" y="4999324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/>
              <a:t>solution unique</a:t>
            </a:r>
          </a:p>
        </p:txBody>
      </p:sp>
    </p:spTree>
    <p:extLst>
      <p:ext uri="{BB962C8B-B14F-4D97-AF65-F5344CB8AC3E}">
        <p14:creationId xmlns:p14="http://schemas.microsoft.com/office/powerpoint/2010/main" val="1182210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466" y="553488"/>
            <a:ext cx="6340475" cy="2338388"/>
            <a:chOff x="0" y="77"/>
            <a:chExt cx="3994" cy="1473"/>
          </a:xfrm>
        </p:grpSpPr>
        <p:pic>
          <p:nvPicPr>
            <p:cNvPr id="28676" name="Picture 4" descr="fig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7"/>
              <a:ext cx="2632" cy="1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2684" y="320"/>
              <a:ext cx="1082" cy="213"/>
            </a:xfrm>
            <a:prstGeom prst="rect">
              <a:avLst/>
            </a:prstGeom>
            <a:noFill/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dirty="0"/>
                <a:t>1 – Ni-Cr (90-10%)</a:t>
              </a: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2646" y="547"/>
              <a:ext cx="1348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/>
                <a:t>très peu de correction :</a:t>
              </a:r>
            </a:p>
            <a:p>
              <a:pPr>
                <a:buFontTx/>
                <a:buChar char="-"/>
              </a:pPr>
              <a:r>
                <a:rPr lang="fr-FR" sz="1600" b="1" i="1"/>
                <a:t> Ni : absorption</a:t>
              </a:r>
            </a:p>
            <a:p>
              <a:pPr>
                <a:buFontTx/>
                <a:buChar char="-"/>
              </a:pPr>
              <a:r>
                <a:rPr lang="fr-FR" sz="1600" b="1" i="1"/>
                <a:t> Cr : fluorescence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125242" y="2140447"/>
            <a:ext cx="5818187" cy="2246312"/>
            <a:chOff x="1739" y="1606"/>
            <a:chExt cx="3665" cy="1415"/>
          </a:xfrm>
        </p:grpSpPr>
        <p:pic>
          <p:nvPicPr>
            <p:cNvPr id="28680" name="Picture 8" descr="fig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70" y="1606"/>
              <a:ext cx="2534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1830" y="2056"/>
              <a:ext cx="1077" cy="213"/>
            </a:xfrm>
            <a:prstGeom prst="rect">
              <a:avLst/>
            </a:prstGeom>
            <a:noFill/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dirty="0"/>
                <a:t>2 – Ni-Al (70-30%)</a:t>
              </a:r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1739" y="2273"/>
              <a:ext cx="126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 dirty="0"/>
                <a:t>Ni : peu de correction</a:t>
              </a:r>
            </a:p>
            <a:p>
              <a:r>
                <a:rPr lang="fr-FR" sz="1600" b="1" i="1" dirty="0"/>
                <a:t>Al : forte absorption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9250" y="3977184"/>
            <a:ext cx="6324600" cy="2247900"/>
            <a:chOff x="0" y="2904"/>
            <a:chExt cx="3984" cy="1416"/>
          </a:xfrm>
        </p:grpSpPr>
        <p:pic>
          <p:nvPicPr>
            <p:cNvPr id="28684" name="Picture 12" descr="fig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904"/>
              <a:ext cx="2535" cy="1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2561" y="3318"/>
              <a:ext cx="1096" cy="213"/>
            </a:xfrm>
            <a:prstGeom prst="rect">
              <a:avLst/>
            </a:prstGeom>
            <a:noFill/>
            <a:ln w="95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dirty="0"/>
                <a:t>3 – </a:t>
              </a:r>
              <a:r>
                <a:rPr lang="fr-FR" sz="1600" b="1" dirty="0" err="1"/>
                <a:t>Si-C</a:t>
              </a:r>
              <a:r>
                <a:rPr lang="fr-FR" sz="1600" b="1" dirty="0"/>
                <a:t> (70 – 30%)</a:t>
              </a:r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2601" y="3647"/>
              <a:ext cx="1383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 i="1" dirty="0"/>
                <a:t>Si : légère absorption</a:t>
              </a:r>
            </a:p>
            <a:p>
              <a:r>
                <a:rPr lang="fr-FR" sz="1600" b="1" i="1" dirty="0"/>
                <a:t>C : très forte absorption</a:t>
              </a:r>
            </a:p>
          </p:txBody>
        </p:sp>
      </p:grp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881466" y="151335"/>
            <a:ext cx="3558475" cy="369332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 b="1"/>
              <a:t>3 exemples de niveau de correction</a:t>
            </a:r>
          </a:p>
        </p:txBody>
      </p:sp>
    </p:spTree>
    <p:extLst>
      <p:ext uri="{BB962C8B-B14F-4D97-AF65-F5344CB8AC3E}">
        <p14:creationId xmlns:p14="http://schemas.microsoft.com/office/powerpoint/2010/main" val="4346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47864" y="332656"/>
            <a:ext cx="144783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/>
              <a:t>Conclusions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4523" y="921972"/>
            <a:ext cx="7759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fr-FR" sz="2000" b="1" dirty="0"/>
              <a:t>Les procédures correctives, ZAF et Phi(</a:t>
            </a:r>
            <a:r>
              <a:rPr lang="fr-FR" sz="2000" b="1" dirty="0" err="1">
                <a:latin typeface="+mj-lt"/>
              </a:rPr>
              <a:t>rho</a:t>
            </a:r>
            <a:r>
              <a:rPr lang="fr-FR" sz="2000" b="1" dirty="0" err="1"/>
              <a:t>z</a:t>
            </a:r>
            <a:r>
              <a:rPr lang="fr-FR" sz="2000" b="1" dirty="0"/>
              <a:t>), ont atteint un excellent</a:t>
            </a:r>
          </a:p>
          <a:p>
            <a:pPr algn="ctr"/>
            <a:r>
              <a:rPr lang="fr-FR" sz="2000" b="1" dirty="0"/>
              <a:t>niveau de précision.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42561" y="1988840"/>
            <a:ext cx="76033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2) Il existe cependant des domaines où des problèmes subsistent :</a:t>
            </a:r>
          </a:p>
          <a:p>
            <a:r>
              <a:rPr lang="fr-FR" sz="2000" b="1" dirty="0"/>
              <a:t>- microanalyse basse tension,</a:t>
            </a:r>
          </a:p>
          <a:p>
            <a:pPr>
              <a:buFontTx/>
              <a:buChar char="-"/>
            </a:pPr>
            <a:r>
              <a:rPr lang="fr-FR" sz="2000" b="1" dirty="0"/>
              <a:t> les raies d’émission de faibles énergies (par exemple le spectre L des</a:t>
            </a:r>
          </a:p>
          <a:p>
            <a:r>
              <a:rPr lang="fr-FR" sz="2000" b="1" dirty="0"/>
              <a:t>éléments de transition…),</a:t>
            </a:r>
          </a:p>
          <a:p>
            <a:pPr>
              <a:buFontTx/>
              <a:buChar char="-"/>
            </a:pPr>
            <a:r>
              <a:rPr lang="fr-FR" sz="2000" b="1" dirty="0"/>
              <a:t> la valeur de certains coefficients d’absorption (fausse ou inconnue…)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3181" y="3933056"/>
            <a:ext cx="7866642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3) Malgré les progrès informatiques, l’analyse quantitative n’est pas</a:t>
            </a:r>
          </a:p>
          <a:p>
            <a:pPr algn="ctr"/>
            <a:r>
              <a:rPr lang="fr-FR" sz="2000" b="1" dirty="0"/>
              <a:t>une opération « presse-bouton » ! </a:t>
            </a:r>
          </a:p>
          <a:p>
            <a:pPr algn="ctr"/>
            <a:r>
              <a:rPr lang="fr-FR" sz="2000" b="1" i="1" dirty="0"/>
              <a:t>Elle demande de la part de l’utilisateur beaucoup de soins et de rigueur, </a:t>
            </a:r>
          </a:p>
          <a:p>
            <a:pPr algn="ctr"/>
            <a:r>
              <a:rPr lang="fr-FR" sz="2000" b="1" i="1" dirty="0"/>
              <a:t>en particulier pour la préparation de son échantillon, dans le choix des</a:t>
            </a:r>
          </a:p>
          <a:p>
            <a:pPr algn="ctr"/>
            <a:r>
              <a:rPr lang="fr-FR" sz="2000" b="1" i="1" dirty="0"/>
              <a:t>conditions analytiques et la mise en œuvre de son instrument</a:t>
            </a:r>
            <a:r>
              <a:rPr lang="fr-FR" sz="2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381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48575" y="169681"/>
            <a:ext cx="353372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b="1" dirty="0"/>
              <a:t>Procédure quantitative en WDS</a:t>
            </a:r>
          </a:p>
        </p:txBody>
      </p:sp>
      <p:sp>
        <p:nvSpPr>
          <p:cNvPr id="43032" name="ZoneTexte 2"/>
          <p:cNvSpPr txBox="1">
            <a:spLocks noChangeArrowheads="1"/>
          </p:cNvSpPr>
          <p:nvPr/>
        </p:nvSpPr>
        <p:spPr bwMode="auto">
          <a:xfrm>
            <a:off x="679970" y="1082417"/>
            <a:ext cx="61041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 dirty="0">
                <a:latin typeface="+mn-lt"/>
              </a:rPr>
              <a:t>1 – On choisit les raies d’analyse (de préférence les plus énergétiques)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87819" y="645542"/>
            <a:ext cx="8116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Après avoir déterminé les éléments présents dans l’échantillon (spectre EDS ou spectres WDS)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302445" y="1520364"/>
            <a:ext cx="8928992" cy="1751907"/>
            <a:chOff x="107504" y="1131340"/>
            <a:chExt cx="8928992" cy="1751907"/>
          </a:xfrm>
        </p:grpSpPr>
        <p:sp>
          <p:nvSpPr>
            <p:cNvPr id="25" name="ZoneTexte 6"/>
            <p:cNvSpPr txBox="1">
              <a:spLocks noChangeArrowheads="1"/>
            </p:cNvSpPr>
            <p:nvPr/>
          </p:nvSpPr>
          <p:spPr bwMode="auto">
            <a:xfrm>
              <a:off x="627101" y="2298472"/>
              <a:ext cx="74201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 b="1" dirty="0">
                  <a:latin typeface="+mn-lt"/>
                </a:rPr>
                <a:t>3 – On ajuste les différents paramètres du détecteur de RX (compteur proportionnel, </a:t>
              </a:r>
            </a:p>
            <a:p>
              <a:pPr algn="ctr" eaLnBrk="1" hangingPunct="1"/>
              <a:r>
                <a:rPr lang="fr-FR" altLang="fr-FR" sz="1600" b="1" dirty="0">
                  <a:latin typeface="+mn-lt"/>
                </a:rPr>
                <a:t>chaîne de comptage, PHA –</a:t>
              </a:r>
              <a:r>
                <a:rPr lang="fr-FR" altLang="fr-FR" sz="1600" b="1" i="1" dirty="0">
                  <a:latin typeface="+mn-lt"/>
                </a:rPr>
                <a:t>Pulse </a:t>
              </a:r>
              <a:r>
                <a:rPr lang="fr-FR" altLang="fr-FR" sz="1600" b="1" i="1" dirty="0" err="1">
                  <a:latin typeface="+mn-lt"/>
                </a:rPr>
                <a:t>Height</a:t>
              </a:r>
              <a:r>
                <a:rPr lang="fr-FR" altLang="fr-FR" sz="1600" b="1" i="1" dirty="0">
                  <a:latin typeface="+mn-lt"/>
                </a:rPr>
                <a:t> Analyzer</a:t>
              </a:r>
              <a:r>
                <a:rPr lang="fr-FR" altLang="fr-FR" sz="1600" b="1" dirty="0">
                  <a:latin typeface="+mn-lt"/>
                </a:rPr>
                <a:t>) </a:t>
              </a:r>
            </a:p>
          </p:txBody>
        </p:sp>
        <p:sp>
          <p:nvSpPr>
            <p:cNvPr id="26" name="ZoneTexte 3"/>
            <p:cNvSpPr txBox="1">
              <a:spLocks noChangeArrowheads="1"/>
            </p:cNvSpPr>
            <p:nvPr/>
          </p:nvSpPr>
          <p:spPr bwMode="auto">
            <a:xfrm>
              <a:off x="107504" y="1131340"/>
              <a:ext cx="892899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600" b="1" dirty="0">
                  <a:latin typeface="+mn-lt"/>
                </a:rPr>
                <a:t>2 – Pour chaque raie analytique :</a:t>
              </a:r>
            </a:p>
            <a:p>
              <a:pPr marL="531813" indent="-285750" eaLnBrk="1" hangingPunct="1">
                <a:buFont typeface="Arial"/>
                <a:buChar char="•"/>
              </a:pPr>
              <a:r>
                <a:rPr lang="fr-FR" altLang="fr-FR" sz="1600" b="1" dirty="0">
                  <a:latin typeface="+mn-lt"/>
                </a:rPr>
                <a:t>On sélectionne le cristal monochromateur le mieux adapté</a:t>
              </a:r>
            </a:p>
            <a:p>
              <a:pPr marL="531813" indent="-285750" eaLnBrk="1" hangingPunct="1">
                <a:buFont typeface="Arial"/>
                <a:buChar char="•"/>
              </a:pPr>
              <a:r>
                <a:rPr lang="fr-FR" altLang="fr-FR" sz="1600" b="1" dirty="0">
                  <a:latin typeface="+mn-lt"/>
                </a:rPr>
                <a:t>On recherche et met en mémoire la position de son pic mesuré sur un étalon de référence (pur de préférence)</a:t>
              </a:r>
            </a:p>
          </p:txBody>
        </p:sp>
      </p:grpSp>
      <p:sp>
        <p:nvSpPr>
          <p:cNvPr id="27" name="ZoneTexte 8"/>
          <p:cNvSpPr txBox="1">
            <a:spLocks noChangeArrowheads="1"/>
          </p:cNvSpPr>
          <p:nvPr/>
        </p:nvSpPr>
        <p:spPr bwMode="auto">
          <a:xfrm>
            <a:off x="384436" y="3424673"/>
            <a:ext cx="81079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 dirty="0">
                <a:latin typeface="+mn-lt"/>
              </a:rPr>
              <a:t>4 – Acquisition (comptages) des données « étalons de référence » I</a:t>
            </a:r>
            <a:r>
              <a:rPr lang="fr-FR" altLang="fr-FR" sz="1600" b="1" baseline="-25000" dirty="0">
                <a:latin typeface="+mn-lt"/>
              </a:rPr>
              <a:t>(A)</a:t>
            </a:r>
            <a:r>
              <a:rPr lang="fr-FR" altLang="fr-FR" sz="1600" b="1" dirty="0">
                <a:latin typeface="+mn-lt"/>
              </a:rPr>
              <a:t>, I</a:t>
            </a:r>
            <a:r>
              <a:rPr lang="fr-FR" altLang="fr-FR" sz="1600" b="1" baseline="-25000" dirty="0">
                <a:latin typeface="+mn-lt"/>
              </a:rPr>
              <a:t>(B)</a:t>
            </a:r>
            <a:r>
              <a:rPr lang="fr-FR" altLang="fr-FR" sz="1600" b="1" dirty="0">
                <a:latin typeface="+mn-lt"/>
              </a:rPr>
              <a:t>, … [t</a:t>
            </a:r>
            <a:r>
              <a:rPr lang="fr-FR" altLang="fr-FR" sz="1600" b="1" baseline="-25000" dirty="0">
                <a:latin typeface="+mn-lt"/>
              </a:rPr>
              <a:t>(A)</a:t>
            </a:r>
            <a:r>
              <a:rPr lang="fr-FR" altLang="fr-FR" sz="1600" b="1" dirty="0">
                <a:latin typeface="+mn-lt"/>
              </a:rPr>
              <a:t>, t</a:t>
            </a:r>
            <a:r>
              <a:rPr lang="fr-FR" altLang="fr-FR" sz="1600" b="1" baseline="-25000" dirty="0">
                <a:latin typeface="+mn-lt"/>
              </a:rPr>
              <a:t>(B)</a:t>
            </a:r>
            <a:r>
              <a:rPr lang="fr-FR" altLang="fr-FR" sz="1600" b="1" dirty="0">
                <a:latin typeface="+mn-lt"/>
              </a:rPr>
              <a:t>…]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92" y="4617105"/>
            <a:ext cx="3198836" cy="778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29" name="Groupe 28"/>
          <p:cNvGrpSpPr/>
          <p:nvPr/>
        </p:nvGrpSpPr>
        <p:grpSpPr>
          <a:xfrm>
            <a:off x="54839" y="4534582"/>
            <a:ext cx="2578334" cy="1865910"/>
            <a:chOff x="107504" y="4181012"/>
            <a:chExt cx="2578334" cy="1865910"/>
          </a:xfrm>
        </p:grpSpPr>
        <p:pic>
          <p:nvPicPr>
            <p:cNvPr id="30" name="Image 7" descr="porte_ech1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25" y="4564164"/>
              <a:ext cx="2168422" cy="148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Connecteur droit avec flèche 30"/>
            <p:cNvCxnSpPr/>
            <p:nvPr/>
          </p:nvCxnSpPr>
          <p:spPr bwMode="auto">
            <a:xfrm rot="16200000" flipV="1">
              <a:off x="1282513" y="4583960"/>
              <a:ext cx="713984" cy="3024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cxnSpLocks/>
            </p:cNvCxnSpPr>
            <p:nvPr/>
          </p:nvCxnSpPr>
          <p:spPr bwMode="auto">
            <a:xfrm flipV="1">
              <a:off x="1810616" y="4378181"/>
              <a:ext cx="0" cy="56020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 bwMode="auto">
            <a:xfrm flipV="1">
              <a:off x="1942745" y="4652791"/>
              <a:ext cx="544367" cy="4393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17"/>
            <p:cNvSpPr txBox="1">
              <a:spLocks noChangeArrowheads="1"/>
            </p:cNvSpPr>
            <p:nvPr/>
          </p:nvSpPr>
          <p:spPr bwMode="auto">
            <a:xfrm>
              <a:off x="1677420" y="4185393"/>
              <a:ext cx="2792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400" b="1" dirty="0">
                  <a:latin typeface="+mn-lt"/>
                </a:rPr>
                <a:t>C</a:t>
              </a:r>
            </a:p>
          </p:txBody>
        </p:sp>
        <p:sp>
          <p:nvSpPr>
            <p:cNvPr id="35" name="ZoneTexte 18"/>
            <p:cNvSpPr txBox="1">
              <a:spLocks noChangeArrowheads="1"/>
            </p:cNvSpPr>
            <p:nvPr/>
          </p:nvSpPr>
          <p:spPr bwMode="auto">
            <a:xfrm>
              <a:off x="1339131" y="4181012"/>
              <a:ext cx="241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400" b="1" dirty="0">
                  <a:latin typeface="+mn-lt"/>
                </a:rPr>
                <a:t>B</a:t>
              </a:r>
            </a:p>
          </p:txBody>
        </p:sp>
        <p:sp>
          <p:nvSpPr>
            <p:cNvPr id="36" name="ZoneTexte 19"/>
            <p:cNvSpPr txBox="1">
              <a:spLocks noChangeArrowheads="1"/>
            </p:cNvSpPr>
            <p:nvPr/>
          </p:nvSpPr>
          <p:spPr bwMode="auto">
            <a:xfrm>
              <a:off x="2443904" y="4526974"/>
              <a:ext cx="2419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400" b="1" dirty="0">
                  <a:latin typeface="+mn-lt"/>
                </a:rPr>
                <a:t>A</a:t>
              </a:r>
            </a:p>
          </p:txBody>
        </p:sp>
        <p:sp>
          <p:nvSpPr>
            <p:cNvPr id="37" name="ZoneTexte 22"/>
            <p:cNvSpPr txBox="1">
              <a:spLocks noChangeArrowheads="1"/>
            </p:cNvSpPr>
            <p:nvPr/>
          </p:nvSpPr>
          <p:spPr bwMode="auto">
            <a:xfrm>
              <a:off x="107504" y="4341636"/>
              <a:ext cx="1209792" cy="236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400" b="1" dirty="0">
                  <a:latin typeface="+mn-lt"/>
                </a:rPr>
                <a:t>blocs « étalons »</a:t>
              </a:r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2272135" y="5801238"/>
            <a:ext cx="3853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i="1" dirty="0"/>
              <a:t>navette porte- échantillons avec blocs de témoins</a:t>
            </a:r>
          </a:p>
          <a:p>
            <a:pPr algn="ctr"/>
            <a:r>
              <a:rPr lang="fr-FR" sz="1400" b="1" i="1" dirty="0"/>
              <a:t>(document </a:t>
            </a:r>
            <a:r>
              <a:rPr lang="fr-FR" sz="1400" b="1" i="1" dirty="0" err="1"/>
              <a:t>Cameca</a:t>
            </a:r>
            <a:r>
              <a:rPr lang="fr-FR" sz="1400" b="1" i="1" dirty="0"/>
              <a:t>)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655039" y="3804474"/>
            <a:ext cx="460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600" b="1" dirty="0"/>
              <a:t>- Intensités du fond continu de part et d’autre du pic</a:t>
            </a:r>
          </a:p>
          <a:p>
            <a:r>
              <a:rPr lang="fr-FR" altLang="fr-FR" sz="1600" b="1" dirty="0">
                <a:sym typeface="Wingdings 3" panose="05040102010807070707" pitchFamily="18" charset="2"/>
              </a:rPr>
              <a:t>               </a:t>
            </a:r>
            <a:r>
              <a:rPr lang="fr-FR" altLang="fr-FR" sz="1600" b="1" i="1" dirty="0"/>
              <a:t>intensités « Pic - Fond continu »</a:t>
            </a:r>
            <a:endParaRPr lang="fr-FR" sz="1600" dirty="0"/>
          </a:p>
        </p:txBody>
      </p:sp>
      <p:pic>
        <p:nvPicPr>
          <p:cNvPr id="40" name="Image 6" descr="mes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96" y="3907043"/>
            <a:ext cx="2400212" cy="193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/>
          <p:cNvSpPr txBox="1">
            <a:spLocks noChangeArrowheads="1"/>
          </p:cNvSpPr>
          <p:nvPr/>
        </p:nvSpPr>
        <p:spPr bwMode="auto">
          <a:xfrm>
            <a:off x="6774105" y="5659113"/>
            <a:ext cx="17157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 b="1" dirty="0">
                <a:latin typeface="+mn-lt"/>
              </a:rPr>
              <a:t>mesure du fond continu</a:t>
            </a:r>
          </a:p>
        </p:txBody>
      </p:sp>
    </p:spTree>
    <p:extLst>
      <p:ext uri="{BB962C8B-B14F-4D97-AF65-F5344CB8AC3E}">
        <p14:creationId xmlns:p14="http://schemas.microsoft.com/office/powerpoint/2010/main" val="60122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mes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4" y="679304"/>
            <a:ext cx="2364019" cy="190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3"/>
          <p:cNvSpPr txBox="1">
            <a:spLocks noChangeArrowheads="1"/>
          </p:cNvSpPr>
          <p:nvPr/>
        </p:nvSpPr>
        <p:spPr bwMode="auto">
          <a:xfrm>
            <a:off x="179512" y="188640"/>
            <a:ext cx="88569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600" b="1" dirty="0">
                <a:latin typeface="+mn-lt"/>
              </a:rPr>
              <a:t>5 – On acquiert les données « échantillon » pour chaque raie (comptages),</a:t>
            </a:r>
          </a:p>
          <a:p>
            <a:pPr marL="2686050" indent="-285750" eaLnBrk="1" hangingPunct="1">
              <a:buFont typeface="Arial"/>
              <a:buChar char="•"/>
            </a:pPr>
            <a:r>
              <a:rPr lang="fr-FR" altLang="fr-FR" sz="1600" b="1" dirty="0">
                <a:latin typeface="+mn-lt"/>
              </a:rPr>
              <a:t>intensités des raies d’analyse I</a:t>
            </a:r>
            <a:r>
              <a:rPr lang="fr-FR" altLang="fr-FR" sz="1600" b="1" baseline="-25000" dirty="0">
                <a:latin typeface="+mn-lt"/>
              </a:rPr>
              <a:t>A</a:t>
            </a:r>
            <a:r>
              <a:rPr lang="fr-FR" altLang="fr-FR" sz="1600" b="1" dirty="0">
                <a:latin typeface="+mn-lt"/>
              </a:rPr>
              <a:t>, I</a:t>
            </a:r>
            <a:r>
              <a:rPr lang="fr-FR" altLang="fr-FR" sz="1600" b="1" baseline="-25000" dirty="0">
                <a:latin typeface="+mn-lt"/>
              </a:rPr>
              <a:t>B</a:t>
            </a:r>
            <a:r>
              <a:rPr lang="fr-FR" altLang="fr-FR" sz="1600" b="1" dirty="0">
                <a:latin typeface="+mn-lt"/>
              </a:rPr>
              <a:t>, …mesurées au sommet du pic pendant un temps </a:t>
            </a:r>
            <a:r>
              <a:rPr lang="fr-FR" altLang="fr-FR" sz="1600" b="1" dirty="0" err="1">
                <a:latin typeface="+mn-lt"/>
              </a:rPr>
              <a:t>t</a:t>
            </a:r>
            <a:r>
              <a:rPr lang="fr-FR" altLang="fr-FR" sz="1600" b="1" baseline="-25000" dirty="0" err="1">
                <a:latin typeface="+mn-lt"/>
              </a:rPr>
              <a:t>A</a:t>
            </a:r>
            <a:r>
              <a:rPr lang="fr-FR" altLang="fr-FR" sz="1600" b="1" dirty="0">
                <a:latin typeface="+mn-lt"/>
              </a:rPr>
              <a:t>, </a:t>
            </a:r>
            <a:r>
              <a:rPr lang="fr-FR" altLang="fr-FR" sz="1600" b="1" dirty="0" err="1">
                <a:latin typeface="+mn-lt"/>
              </a:rPr>
              <a:t>t</a:t>
            </a:r>
            <a:r>
              <a:rPr lang="fr-FR" altLang="fr-FR" sz="1600" b="1" baseline="-25000" dirty="0" err="1">
                <a:latin typeface="+mn-lt"/>
              </a:rPr>
              <a:t>B</a:t>
            </a:r>
            <a:r>
              <a:rPr lang="fr-FR" altLang="fr-FR" sz="1600" b="1" dirty="0">
                <a:latin typeface="+mn-lt"/>
              </a:rPr>
              <a:t>…</a:t>
            </a:r>
          </a:p>
          <a:p>
            <a:pPr marL="2686050" indent="-285750" eaLnBrk="1" hangingPunct="1">
              <a:buFont typeface="Arial"/>
              <a:buChar char="•"/>
            </a:pPr>
            <a:r>
              <a:rPr lang="fr-FR" altLang="fr-FR" sz="1600" b="1" dirty="0">
                <a:latin typeface="+mn-lt"/>
              </a:rPr>
              <a:t>Intensités du fond continu de part et d’autre du pic</a:t>
            </a:r>
          </a:p>
          <a:p>
            <a:pPr marL="2686050" indent="-285750" eaLnBrk="1" hangingPunct="1">
              <a:buFont typeface="Arial"/>
              <a:buChar char="•"/>
            </a:pPr>
            <a:r>
              <a:rPr lang="fr-FR" altLang="fr-FR" sz="1600" b="1" dirty="0">
                <a:latin typeface="+mn-lt"/>
                <a:sym typeface="Wingdings 3" panose="05040102010807070707" pitchFamily="18" charset="2"/>
              </a:rPr>
              <a:t> </a:t>
            </a:r>
            <a:r>
              <a:rPr lang="fr-FR" altLang="fr-FR" sz="1600" b="1" i="1" dirty="0">
                <a:latin typeface="+mn-lt"/>
              </a:rPr>
              <a:t>intensités « Pic - Fond continu »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999487"/>
              </p:ext>
            </p:extLst>
          </p:nvPr>
        </p:nvGraphicFramePr>
        <p:xfrm>
          <a:off x="4438248" y="1516725"/>
          <a:ext cx="328773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…quation" r:id="rId4" imgW="1943100" imgH="469900" progId="Equation.3">
                  <p:embed/>
                </p:oleObj>
              </mc:Choice>
              <mc:Fallback>
                <p:oleObj name="…quation" r:id="rId4" imgW="1943100" imgH="469900" progId="Equation.3">
                  <p:embed/>
                  <p:pic>
                    <p:nvPicPr>
                      <p:cNvPr id="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248" y="1516725"/>
                        <a:ext cx="3287733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25"/>
          <p:cNvSpPr txBox="1">
            <a:spLocks noChangeArrowheads="1"/>
          </p:cNvSpPr>
          <p:nvPr/>
        </p:nvSpPr>
        <p:spPr bwMode="auto">
          <a:xfrm>
            <a:off x="617670" y="2396314"/>
            <a:ext cx="17157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 b="1" dirty="0">
                <a:latin typeface="+mn-lt"/>
              </a:rPr>
              <a:t>mesure du fond continu</a:t>
            </a:r>
          </a:p>
        </p:txBody>
      </p:sp>
      <p:sp>
        <p:nvSpPr>
          <p:cNvPr id="6" name="Flèche : droite 5"/>
          <p:cNvSpPr/>
          <p:nvPr/>
        </p:nvSpPr>
        <p:spPr>
          <a:xfrm>
            <a:off x="3499938" y="2329089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88868" y="2305634"/>
            <a:ext cx="3737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u="sng" dirty="0"/>
              <a:t>traitements statistiques, tri des données…</a:t>
            </a:r>
          </a:p>
        </p:txBody>
      </p:sp>
      <p:sp>
        <p:nvSpPr>
          <p:cNvPr id="8" name="ZoneTexte 23"/>
          <p:cNvSpPr txBox="1">
            <a:spLocks noChangeArrowheads="1"/>
          </p:cNvSpPr>
          <p:nvPr/>
        </p:nvSpPr>
        <p:spPr bwMode="auto">
          <a:xfrm>
            <a:off x="1104672" y="3087666"/>
            <a:ext cx="22525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 dirty="0">
                <a:latin typeface="+mn-lt"/>
              </a:rPr>
              <a:t>6 – Calcul des « k-ratio »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24" y="2771267"/>
            <a:ext cx="2372196" cy="926772"/>
          </a:xfrm>
          <a:prstGeom prst="rect">
            <a:avLst/>
          </a:prstGeom>
        </p:spPr>
      </p:pic>
      <p:grpSp>
        <p:nvGrpSpPr>
          <p:cNvPr id="10" name="Groupe 22"/>
          <p:cNvGrpSpPr>
            <a:grpSpLocks/>
          </p:cNvGrpSpPr>
          <p:nvPr/>
        </p:nvGrpSpPr>
        <p:grpSpPr bwMode="auto">
          <a:xfrm>
            <a:off x="4182343" y="3252112"/>
            <a:ext cx="3863519" cy="484286"/>
            <a:chOff x="6980955" y="4811897"/>
            <a:chExt cx="3863519" cy="500062"/>
          </a:xfrm>
        </p:grpSpPr>
        <p:sp>
          <p:nvSpPr>
            <p:cNvPr id="11" name="ZoneTexte 21"/>
            <p:cNvSpPr txBox="1">
              <a:spLocks noChangeArrowheads="1"/>
            </p:cNvSpPr>
            <p:nvPr/>
          </p:nvSpPr>
          <p:spPr bwMode="auto">
            <a:xfrm>
              <a:off x="7867569" y="4934213"/>
              <a:ext cx="2976905" cy="349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 b="1" i="1" dirty="0">
                  <a:latin typeface="+mn-lt"/>
                </a:rPr>
                <a:t>(pur ou ramené à un témoin pur)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6980955" y="4811897"/>
              <a:ext cx="714375" cy="50006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3" name="ZoneTexte 28"/>
          <p:cNvSpPr txBox="1">
            <a:spLocks noChangeArrowheads="1"/>
          </p:cNvSpPr>
          <p:nvPr/>
        </p:nvSpPr>
        <p:spPr bwMode="auto">
          <a:xfrm>
            <a:off x="1139966" y="3863219"/>
            <a:ext cx="4092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600" b="1" dirty="0">
                <a:latin typeface="+mn-lt"/>
              </a:rPr>
              <a:t>7 – On applique le programme de correction…</a:t>
            </a:r>
          </a:p>
        </p:txBody>
      </p:sp>
      <p:sp>
        <p:nvSpPr>
          <p:cNvPr id="14" name="ZoneTexte 27"/>
          <p:cNvSpPr txBox="1">
            <a:spLocks noChangeArrowheads="1"/>
          </p:cNvSpPr>
          <p:nvPr/>
        </p:nvSpPr>
        <p:spPr bwMode="auto">
          <a:xfrm>
            <a:off x="2575949" y="4193387"/>
            <a:ext cx="43579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 b="1" i="1" dirty="0">
                <a:latin typeface="+mn-lt"/>
              </a:rPr>
              <a:t>en choisissant le cas échéant les options :</a:t>
            </a:r>
          </a:p>
          <a:p>
            <a:pPr eaLnBrk="1" hangingPunct="1">
              <a:buFontTx/>
              <a:buChar char="-"/>
            </a:pPr>
            <a:r>
              <a:rPr lang="fr-FR" altLang="fr-FR" sz="1400" b="1" i="1" dirty="0">
                <a:latin typeface="+mn-lt"/>
              </a:rPr>
              <a:t> la méthode de correction (ZAF, </a:t>
            </a:r>
            <a:r>
              <a:rPr lang="fr-FR" altLang="fr-FR" sz="1400" b="1" i="1" dirty="0" err="1">
                <a:latin typeface="+mn-lt"/>
              </a:rPr>
              <a:t>PhiRoz</a:t>
            </a:r>
            <a:r>
              <a:rPr lang="fr-FR" altLang="fr-FR" sz="1400" b="1" i="1" dirty="0">
                <a:latin typeface="+mn-lt"/>
              </a:rPr>
              <a:t>…)</a:t>
            </a:r>
          </a:p>
          <a:p>
            <a:pPr eaLnBrk="1" hangingPunct="1">
              <a:buFontTx/>
              <a:buChar char="-"/>
            </a:pPr>
            <a:r>
              <a:rPr lang="fr-FR" altLang="fr-FR" sz="1400" b="1" i="1" dirty="0">
                <a:latin typeface="+mn-lt"/>
              </a:rPr>
              <a:t> le type d’analyse :</a:t>
            </a:r>
          </a:p>
          <a:p>
            <a:pPr lvl="1" eaLnBrk="1" hangingPunct="1">
              <a:buFontTx/>
              <a:buChar char="-"/>
            </a:pPr>
            <a:r>
              <a:rPr lang="fr-FR" altLang="fr-FR" sz="1400" b="1" i="1" dirty="0">
                <a:latin typeface="+mn-lt"/>
              </a:rPr>
              <a:t>  élémentaire, oxydes, élément non dosé, trace …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61069" y="5195885"/>
            <a:ext cx="383290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b="1" i="1" u="sng" dirty="0"/>
              <a:t>Procédure identique pour les WDS sur MEB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263886" y="5777360"/>
            <a:ext cx="71994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EDS, WDS… estimation de l’intervalle de confiance   [C</a:t>
            </a:r>
            <a:r>
              <a:rPr lang="fr-FR" b="1" baseline="-25000" dirty="0"/>
              <a:t>A</a:t>
            </a:r>
            <a:r>
              <a:rPr lang="fr-FR" b="1" dirty="0"/>
              <a:t>-2</a:t>
            </a:r>
            <a:r>
              <a:rPr lang="fr-FR" b="1" dirty="0">
                <a:latin typeface="Symbol" panose="05050102010706020507" pitchFamily="18" charset="2"/>
              </a:rPr>
              <a:t>s</a:t>
            </a:r>
            <a:r>
              <a:rPr lang="fr-FR" b="1" baseline="-25000" dirty="0"/>
              <a:t>A </a:t>
            </a:r>
            <a:r>
              <a:rPr lang="fr-FR" b="1" dirty="0"/>
              <a:t>; C</a:t>
            </a:r>
            <a:r>
              <a:rPr lang="fr-FR" b="1" baseline="-25000" dirty="0"/>
              <a:t>A</a:t>
            </a:r>
            <a:r>
              <a:rPr lang="fr-FR" b="1" dirty="0"/>
              <a:t>+2</a:t>
            </a:r>
            <a:r>
              <a:rPr lang="fr-FR" b="1" dirty="0">
                <a:latin typeface="Symbol" panose="05050102010706020507" pitchFamily="18" charset="2"/>
              </a:rPr>
              <a:t>s</a:t>
            </a:r>
            <a:r>
              <a:rPr lang="fr-FR" b="1" baseline="-25000" dirty="0"/>
              <a:t>A</a:t>
            </a:r>
            <a:r>
              <a:rPr lang="fr-FR" b="1" dirty="0"/>
              <a:t>]</a:t>
            </a:r>
            <a:r>
              <a:rPr lang="fr-FR" b="1" baseline="-25000" dirty="0"/>
              <a:t>95%</a:t>
            </a:r>
            <a:r>
              <a:rPr lang="fr-FR" b="1" dirty="0"/>
              <a:t> …</a:t>
            </a:r>
          </a:p>
        </p:txBody>
      </p:sp>
      <p:sp>
        <p:nvSpPr>
          <p:cNvPr id="17" name="Flèche : droite 16"/>
          <p:cNvSpPr/>
          <p:nvPr/>
        </p:nvSpPr>
        <p:spPr>
          <a:xfrm>
            <a:off x="652964" y="5827316"/>
            <a:ext cx="487002" cy="269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15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6"/>
          <p:cNvSpPr txBox="1">
            <a:spLocks noChangeArrowheads="1"/>
          </p:cNvSpPr>
          <p:nvPr/>
        </p:nvSpPr>
        <p:spPr bwMode="auto">
          <a:xfrm>
            <a:off x="785813" y="214313"/>
            <a:ext cx="74295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000" b="1"/>
              <a:t>Analyse quantitative : quels sont les paramètres influents ?</a:t>
            </a:r>
          </a:p>
        </p:txBody>
      </p:sp>
      <p:grpSp>
        <p:nvGrpSpPr>
          <p:cNvPr id="2" name="Groupe 31"/>
          <p:cNvGrpSpPr>
            <a:grpSpLocks/>
          </p:cNvGrpSpPr>
          <p:nvPr/>
        </p:nvGrpSpPr>
        <p:grpSpPr bwMode="auto">
          <a:xfrm>
            <a:off x="4918071" y="790207"/>
            <a:ext cx="4014124" cy="2431635"/>
            <a:chOff x="4840998" y="1357313"/>
            <a:chExt cx="4014810" cy="2431894"/>
          </a:xfrm>
        </p:grpSpPr>
        <p:sp>
          <p:nvSpPr>
            <p:cNvPr id="8" name="ZoneTexte 32"/>
            <p:cNvSpPr txBox="1">
              <a:spLocks noChangeArrowheads="1"/>
            </p:cNvSpPr>
            <p:nvPr/>
          </p:nvSpPr>
          <p:spPr bwMode="auto">
            <a:xfrm>
              <a:off x="5715122" y="1357313"/>
              <a:ext cx="2480098" cy="64618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réglage et position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du détecteur X (EDS)</a:t>
              </a:r>
            </a:p>
          </p:txBody>
        </p:sp>
        <p:cxnSp>
          <p:nvCxnSpPr>
            <p:cNvPr id="10" name="Connecteur droit avec flèche 9"/>
            <p:cNvCxnSpPr>
              <a:cxnSpLocks/>
            </p:cNvCxnSpPr>
            <p:nvPr/>
          </p:nvCxnSpPr>
          <p:spPr>
            <a:xfrm flipV="1">
              <a:off x="4840998" y="2000321"/>
              <a:ext cx="874124" cy="123023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01" name="ZoneTexte 10"/>
            <p:cNvSpPr txBox="1">
              <a:spLocks noChangeArrowheads="1"/>
            </p:cNvSpPr>
            <p:nvPr/>
          </p:nvSpPr>
          <p:spPr bwMode="auto">
            <a:xfrm>
              <a:off x="5651500" y="1989138"/>
              <a:ext cx="2878202" cy="138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fr-FR" sz="1200" b="1" i="1" dirty="0"/>
                <a:t> distance de travail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fr-FR" sz="1200" b="1" i="1" dirty="0"/>
                <a:t> distance du détecteur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fr-FR" sz="1200" b="1" i="1" dirty="0"/>
                <a:t> résolution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fr-FR" sz="1200" b="1" i="1" dirty="0"/>
                <a:t> efficacité de détection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fr-FR" sz="1200" b="1" i="1" dirty="0"/>
                <a:t> calibration en énergie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fr-FR" sz="1200" b="1" i="1" dirty="0"/>
                <a:t> gamme d’analyse (0-10, 0-20 </a:t>
              </a:r>
              <a:r>
                <a:rPr lang="fr-FR" altLang="fr-FR" sz="1200" b="1" i="1" dirty="0" err="1"/>
                <a:t>keV</a:t>
              </a:r>
              <a:r>
                <a:rPr lang="fr-FR" altLang="fr-FR" sz="1200" b="1" i="1" dirty="0"/>
                <a:t>…)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fr-FR" altLang="fr-FR" sz="1200" b="1" i="1" dirty="0"/>
                <a:t> énergie par canal (10 eV, 20 eV…)</a:t>
              </a:r>
            </a:p>
          </p:txBody>
        </p:sp>
        <p:sp>
          <p:nvSpPr>
            <p:cNvPr id="41" name="ZoneTexte 32"/>
            <p:cNvSpPr txBox="1">
              <a:spLocks noChangeArrowheads="1"/>
            </p:cNvSpPr>
            <p:nvPr/>
          </p:nvSpPr>
          <p:spPr bwMode="auto">
            <a:xfrm>
              <a:off x="5644958" y="3419836"/>
              <a:ext cx="3210850" cy="36937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réglage des spectromètres WDS</a:t>
              </a:r>
            </a:p>
          </p:txBody>
        </p:sp>
      </p:grpSp>
      <p:grpSp>
        <p:nvGrpSpPr>
          <p:cNvPr id="3" name="Groupe 34"/>
          <p:cNvGrpSpPr>
            <a:grpSpLocks/>
          </p:cNvGrpSpPr>
          <p:nvPr/>
        </p:nvGrpSpPr>
        <p:grpSpPr bwMode="auto">
          <a:xfrm>
            <a:off x="258498" y="2948595"/>
            <a:ext cx="3377399" cy="1178651"/>
            <a:chOff x="285750" y="3500441"/>
            <a:chExt cx="3343430" cy="1210960"/>
          </a:xfrm>
        </p:grpSpPr>
        <p:sp>
          <p:nvSpPr>
            <p:cNvPr id="12" name="ZoneTexte 11"/>
            <p:cNvSpPr txBox="1"/>
            <p:nvPr/>
          </p:nvSpPr>
          <p:spPr>
            <a:xfrm>
              <a:off x="285750" y="3500441"/>
              <a:ext cx="2557463" cy="3698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/>
              </a:solidFill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Paramètres d’analyse</a:t>
              </a:r>
            </a:p>
          </p:txBody>
        </p:sp>
        <p:sp>
          <p:nvSpPr>
            <p:cNvPr id="32797" name="ZoneTexte 12"/>
            <p:cNvSpPr txBox="1">
              <a:spLocks noChangeArrowheads="1"/>
            </p:cNvSpPr>
            <p:nvPr/>
          </p:nvSpPr>
          <p:spPr bwMode="auto">
            <a:xfrm>
              <a:off x="285750" y="3857625"/>
              <a:ext cx="2732926" cy="85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Char char="-"/>
              </a:pPr>
              <a:r>
                <a:rPr lang="fr-FR" altLang="fr-FR" sz="1200" b="1" i="1" dirty="0"/>
                <a:t> choix des raies d’analyse </a:t>
              </a:r>
            </a:p>
            <a:p>
              <a:pPr eaLnBrk="1" hangingPunct="1">
                <a:buFontTx/>
                <a:buChar char="-"/>
              </a:pPr>
              <a:r>
                <a:rPr lang="fr-FR" altLang="fr-FR" sz="1200" b="1" i="1" dirty="0"/>
                <a:t> tension d’accélération</a:t>
              </a:r>
            </a:p>
            <a:p>
              <a:pPr eaLnBrk="1" hangingPunct="1">
                <a:buFontTx/>
                <a:buChar char="-"/>
              </a:pPr>
              <a:r>
                <a:rPr lang="fr-FR" altLang="fr-FR" sz="1200" b="1" i="1" dirty="0"/>
                <a:t> intensité du faisceau électronique</a:t>
              </a:r>
            </a:p>
            <a:p>
              <a:pPr eaLnBrk="1" hangingPunct="1">
                <a:buFontTx/>
                <a:buChar char="-"/>
              </a:pPr>
              <a:r>
                <a:rPr lang="fr-FR" altLang="fr-FR" sz="1200" b="1" i="1" dirty="0"/>
                <a:t> temps d’acquisition des données</a:t>
              </a:r>
            </a:p>
          </p:txBody>
        </p:sp>
        <p:cxnSp>
          <p:nvCxnSpPr>
            <p:cNvPr id="20" name="Connecteur droit avec flèche 19"/>
            <p:cNvCxnSpPr>
              <a:cxnSpLocks/>
              <a:endCxn id="12" idx="3"/>
            </p:cNvCxnSpPr>
            <p:nvPr/>
          </p:nvCxnSpPr>
          <p:spPr>
            <a:xfrm flipH="1" flipV="1">
              <a:off x="2843213" y="3685386"/>
              <a:ext cx="785967" cy="2339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35"/>
          <p:cNvGrpSpPr>
            <a:grpSpLocks/>
          </p:cNvGrpSpPr>
          <p:nvPr/>
        </p:nvGrpSpPr>
        <p:grpSpPr bwMode="auto">
          <a:xfrm>
            <a:off x="112758" y="3283023"/>
            <a:ext cx="4035155" cy="2102005"/>
            <a:chOff x="338042" y="3627982"/>
            <a:chExt cx="4035155" cy="2102370"/>
          </a:xfrm>
        </p:grpSpPr>
        <p:sp>
          <p:nvSpPr>
            <p:cNvPr id="14" name="ZoneTexte 13"/>
            <p:cNvSpPr txBox="1"/>
            <p:nvPr/>
          </p:nvSpPr>
          <p:spPr>
            <a:xfrm>
              <a:off x="1489840" y="4632979"/>
              <a:ext cx="1903412" cy="369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2"/>
              </a:solidFill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Mode d’analyse</a:t>
              </a:r>
            </a:p>
          </p:txBody>
        </p:sp>
        <p:sp>
          <p:nvSpPr>
            <p:cNvPr id="32794" name="ZoneTexte 14"/>
            <p:cNvSpPr txBox="1">
              <a:spLocks noChangeArrowheads="1"/>
            </p:cNvSpPr>
            <p:nvPr/>
          </p:nvSpPr>
          <p:spPr bwMode="auto">
            <a:xfrm>
              <a:off x="338042" y="5083909"/>
              <a:ext cx="2820003" cy="646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Char char="-"/>
              </a:pPr>
              <a:r>
                <a:rPr lang="fr-FR" altLang="fr-FR" sz="1200" b="1" i="1" dirty="0"/>
                <a:t> avec ou sans témoin</a:t>
              </a:r>
            </a:p>
            <a:p>
              <a:pPr eaLnBrk="1" hangingPunct="1">
                <a:buFontTx/>
                <a:buChar char="-"/>
              </a:pPr>
              <a:r>
                <a:rPr lang="fr-FR" altLang="fr-FR" sz="1200" b="1" i="1" dirty="0"/>
                <a:t> élément(s) dosé(s) par différence </a:t>
              </a:r>
            </a:p>
            <a:p>
              <a:pPr eaLnBrk="1" hangingPunct="1"/>
              <a:r>
                <a:rPr lang="fr-FR" altLang="fr-FR" sz="1200" b="1" i="1" dirty="0"/>
                <a:t>	ou par stœchiométrie ?</a:t>
              </a:r>
            </a:p>
          </p:txBody>
        </p:sp>
        <p:cxnSp>
          <p:nvCxnSpPr>
            <p:cNvPr id="22" name="Connecteur droit avec flèche 21"/>
            <p:cNvCxnSpPr>
              <a:cxnSpLocks/>
            </p:cNvCxnSpPr>
            <p:nvPr/>
          </p:nvCxnSpPr>
          <p:spPr>
            <a:xfrm flipH="1">
              <a:off x="3422508" y="3627982"/>
              <a:ext cx="950689" cy="97308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36"/>
          <p:cNvGrpSpPr>
            <a:grpSpLocks/>
          </p:cNvGrpSpPr>
          <p:nvPr/>
        </p:nvGrpSpPr>
        <p:grpSpPr bwMode="auto">
          <a:xfrm>
            <a:off x="4793301" y="3090922"/>
            <a:ext cx="3630420" cy="1997132"/>
            <a:chOff x="5021108" y="3229281"/>
            <a:chExt cx="3630420" cy="1997132"/>
          </a:xfrm>
        </p:grpSpPr>
        <p:sp>
          <p:nvSpPr>
            <p:cNvPr id="16" name="ZoneTexte 15"/>
            <p:cNvSpPr txBox="1"/>
            <p:nvPr/>
          </p:nvSpPr>
          <p:spPr>
            <a:xfrm>
              <a:off x="5180966" y="3942201"/>
              <a:ext cx="3216275" cy="37623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Procédure de quantification</a:t>
              </a:r>
            </a:p>
          </p:txBody>
        </p:sp>
        <p:sp>
          <p:nvSpPr>
            <p:cNvPr id="32790" name="ZoneTexte 16"/>
            <p:cNvSpPr txBox="1">
              <a:spLocks noChangeArrowheads="1"/>
            </p:cNvSpPr>
            <p:nvPr/>
          </p:nvSpPr>
          <p:spPr bwMode="auto">
            <a:xfrm>
              <a:off x="5194556" y="4287761"/>
              <a:ext cx="34569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Char char="-"/>
              </a:pPr>
              <a:r>
                <a:rPr lang="fr-FR" altLang="fr-FR" sz="1200" b="1" i="1" dirty="0"/>
                <a:t> suppression du fond continu</a:t>
              </a:r>
            </a:p>
            <a:p>
              <a:pPr eaLnBrk="1" hangingPunct="1">
                <a:buFontTx/>
                <a:buChar char="-"/>
              </a:pPr>
              <a:r>
                <a:rPr lang="fr-FR" altLang="fr-FR" sz="1200" b="1" i="1" dirty="0"/>
                <a:t> méthode de « déconvolution »</a:t>
              </a:r>
            </a:p>
            <a:p>
              <a:pPr eaLnBrk="1" hangingPunct="1">
                <a:buFontTx/>
                <a:buChar char="-"/>
              </a:pPr>
              <a:r>
                <a:rPr lang="fr-FR" altLang="fr-FR" sz="1200" b="1" i="1" dirty="0"/>
                <a:t> choix de la méthode : ZAF, Phi(</a:t>
              </a:r>
              <a:r>
                <a:rPr lang="fr-FR" altLang="fr-FR" sz="1200" b="1" i="1" dirty="0" err="1"/>
                <a:t>roz</a:t>
              </a:r>
              <a:r>
                <a:rPr lang="fr-FR" altLang="fr-FR" sz="1200" b="1" i="1" dirty="0"/>
                <a:t>), autre…</a:t>
              </a:r>
            </a:p>
          </p:txBody>
        </p:sp>
        <p:sp>
          <p:nvSpPr>
            <p:cNvPr id="32791" name="ZoneTexte 17"/>
            <p:cNvSpPr txBox="1">
              <a:spLocks noChangeArrowheads="1"/>
            </p:cNvSpPr>
            <p:nvPr/>
          </p:nvSpPr>
          <p:spPr bwMode="auto">
            <a:xfrm>
              <a:off x="5817218" y="4949414"/>
              <a:ext cx="248818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i="1" dirty="0"/>
                <a:t>Question : avez-vous le choix ?</a:t>
              </a:r>
            </a:p>
          </p:txBody>
        </p:sp>
        <p:cxnSp>
          <p:nvCxnSpPr>
            <p:cNvPr id="28" name="Connecteur droit avec flèche 27"/>
            <p:cNvCxnSpPr>
              <a:cxnSpLocks/>
            </p:cNvCxnSpPr>
            <p:nvPr/>
          </p:nvCxnSpPr>
          <p:spPr>
            <a:xfrm>
              <a:off x="5021108" y="3379183"/>
              <a:ext cx="649804" cy="55812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>
              <a:cxnSpLocks/>
            </p:cNvCxnSpPr>
            <p:nvPr/>
          </p:nvCxnSpPr>
          <p:spPr>
            <a:xfrm flipV="1">
              <a:off x="5142228" y="3229281"/>
              <a:ext cx="803823" cy="726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1219747" y="5882707"/>
            <a:ext cx="6981825" cy="3698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i="1" dirty="0">
                <a:solidFill>
                  <a:srgbClr val="FF0000"/>
                </a:solidFill>
              </a:rPr>
              <a:t>Optimiser ces paramètres, ce n’est pas toujours chose facile !</a:t>
            </a:r>
          </a:p>
        </p:txBody>
      </p:sp>
      <p:grpSp>
        <p:nvGrpSpPr>
          <p:cNvPr id="9" name="Groupe 29"/>
          <p:cNvGrpSpPr>
            <a:grpSpLocks/>
          </p:cNvGrpSpPr>
          <p:nvPr/>
        </p:nvGrpSpPr>
        <p:grpSpPr bwMode="auto">
          <a:xfrm>
            <a:off x="2683856" y="682361"/>
            <a:ext cx="2717411" cy="2144896"/>
            <a:chOff x="2683880" y="682361"/>
            <a:chExt cx="2717735" cy="2144896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786343" y="1143000"/>
              <a:ext cx="1403518" cy="36988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échantillon</a:t>
              </a:r>
            </a:p>
          </p:txBody>
        </p:sp>
        <p:sp>
          <p:nvSpPr>
            <p:cNvPr id="32787" name="Text Box 4"/>
            <p:cNvSpPr txBox="1">
              <a:spLocks noChangeArrowheads="1"/>
            </p:cNvSpPr>
            <p:nvPr/>
          </p:nvSpPr>
          <p:spPr bwMode="auto">
            <a:xfrm>
              <a:off x="2683880" y="682361"/>
              <a:ext cx="271773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Char char="-"/>
              </a:pPr>
              <a:r>
                <a:rPr lang="fr-FR" altLang="fr-FR" sz="1200" b="1" i="1" dirty="0"/>
                <a:t> homogène dans la zone analysée</a:t>
              </a:r>
            </a:p>
            <a:p>
              <a:pPr eaLnBrk="1" hangingPunct="1">
                <a:buFontTx/>
                <a:buChar char="-"/>
              </a:pPr>
              <a:r>
                <a:rPr lang="fr-FR" altLang="fr-FR" sz="1200" b="1" i="1" dirty="0"/>
                <a:t> plan</a:t>
              </a:r>
            </a:p>
            <a:p>
              <a:pPr eaLnBrk="1" hangingPunct="1">
                <a:buFontTx/>
                <a:buChar char="-"/>
              </a:pPr>
              <a:r>
                <a:rPr lang="fr-FR" altLang="fr-FR" sz="1200" b="1" i="1" dirty="0"/>
                <a:t> poli</a:t>
              </a:r>
            </a:p>
            <a:p>
              <a:pPr eaLnBrk="1" hangingPunct="1">
                <a:buFontTx/>
                <a:buChar char="-"/>
              </a:pPr>
              <a:r>
                <a:rPr lang="fr-FR" altLang="fr-FR" sz="1200" b="1" i="1" dirty="0"/>
                <a:t> conducteur</a:t>
              </a:r>
            </a:p>
            <a:p>
              <a:pPr eaLnBrk="1" hangingPunct="1">
                <a:buFontTx/>
                <a:buChar char="-"/>
              </a:pPr>
              <a:r>
                <a:rPr lang="fr-FR" altLang="fr-FR" sz="1200" b="1" i="1" dirty="0"/>
                <a:t> dense …</a:t>
              </a:r>
            </a:p>
          </p:txBody>
        </p:sp>
        <p:cxnSp>
          <p:nvCxnSpPr>
            <p:cNvPr id="21" name="Connecteur droit avec flèche 20"/>
            <p:cNvCxnSpPr>
              <a:cxnSpLocks/>
            </p:cNvCxnSpPr>
            <p:nvPr/>
          </p:nvCxnSpPr>
          <p:spPr>
            <a:xfrm flipH="1" flipV="1">
              <a:off x="4357913" y="1500189"/>
              <a:ext cx="4762" cy="132706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32"/>
          <p:cNvGrpSpPr>
            <a:grpSpLocks/>
          </p:cNvGrpSpPr>
          <p:nvPr/>
        </p:nvGrpSpPr>
        <p:grpSpPr bwMode="auto">
          <a:xfrm>
            <a:off x="215079" y="1289504"/>
            <a:ext cx="3586990" cy="1421800"/>
            <a:chOff x="270746" y="1785938"/>
            <a:chExt cx="3586990" cy="1422380"/>
          </a:xfrm>
        </p:grpSpPr>
        <p:cxnSp>
          <p:nvCxnSpPr>
            <p:cNvPr id="7" name="Connecteur droit avec flèche 6"/>
            <p:cNvCxnSpPr>
              <a:cxnSpLocks/>
            </p:cNvCxnSpPr>
            <p:nvPr/>
          </p:nvCxnSpPr>
          <p:spPr>
            <a:xfrm flipH="1" flipV="1">
              <a:off x="2179188" y="1993950"/>
              <a:ext cx="1678548" cy="121436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1071563" y="1785938"/>
              <a:ext cx="1069975" cy="37003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/>
                <a:t>témoins</a:t>
              </a:r>
            </a:p>
          </p:txBody>
        </p:sp>
        <p:sp>
          <p:nvSpPr>
            <p:cNvPr id="32785" name="ZoneTexte 32"/>
            <p:cNvSpPr txBox="1">
              <a:spLocks noChangeArrowheads="1"/>
            </p:cNvSpPr>
            <p:nvPr/>
          </p:nvSpPr>
          <p:spPr bwMode="auto">
            <a:xfrm>
              <a:off x="270746" y="2236972"/>
              <a:ext cx="2914579" cy="646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i="1" dirty="0"/>
                <a:t>origine et qualité des témoins</a:t>
              </a:r>
            </a:p>
            <a:p>
              <a:pPr algn="ctr" eaLnBrk="1" hangingPunct="1"/>
              <a:r>
                <a:rPr lang="fr-FR" altLang="fr-FR" sz="1200" b="1" i="1" dirty="0"/>
                <a:t>réels ? bibliothèques ? </a:t>
              </a:r>
            </a:p>
            <a:p>
              <a:pPr algn="ctr" eaLnBrk="1" hangingPunct="1"/>
              <a:r>
                <a:rPr lang="fr-FR" altLang="fr-FR" sz="1200" b="1" i="1" dirty="0"/>
                <a:t>« constructeur » ou « personnelle » ?</a:t>
              </a:r>
            </a:p>
          </p:txBody>
        </p:sp>
      </p:grpSp>
      <p:grpSp>
        <p:nvGrpSpPr>
          <p:cNvPr id="13" name="Groupe 37"/>
          <p:cNvGrpSpPr>
            <a:grpSpLocks/>
          </p:cNvGrpSpPr>
          <p:nvPr/>
        </p:nvGrpSpPr>
        <p:grpSpPr bwMode="auto">
          <a:xfrm>
            <a:off x="3118314" y="3287171"/>
            <a:ext cx="3532187" cy="2539799"/>
            <a:chOff x="5214938" y="3452200"/>
            <a:chExt cx="3532187" cy="2539799"/>
          </a:xfrm>
        </p:grpSpPr>
        <p:sp>
          <p:nvSpPr>
            <p:cNvPr id="25" name="ZoneTexte 24"/>
            <p:cNvSpPr txBox="1"/>
            <p:nvPr/>
          </p:nvSpPr>
          <p:spPr>
            <a:xfrm>
              <a:off x="5214938" y="5357813"/>
              <a:ext cx="3532187" cy="369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fr-FR" b="1" dirty="0"/>
                <a:t>Analyse en pression contrôlée</a:t>
              </a:r>
            </a:p>
          </p:txBody>
        </p:sp>
        <p:sp>
          <p:nvSpPr>
            <p:cNvPr id="32781" name="ZoneTexte 25"/>
            <p:cNvSpPr txBox="1">
              <a:spLocks noChangeArrowheads="1"/>
            </p:cNvSpPr>
            <p:nvPr/>
          </p:nvSpPr>
          <p:spPr bwMode="auto">
            <a:xfrm>
              <a:off x="5865263" y="5715000"/>
              <a:ext cx="20505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b="1" i="1" dirty="0"/>
                <a:t>pression et nature du gaz</a:t>
              </a:r>
            </a:p>
          </p:txBody>
        </p:sp>
        <p:cxnSp>
          <p:nvCxnSpPr>
            <p:cNvPr id="29" name="Connecteur droit avec flèche 28"/>
            <p:cNvCxnSpPr>
              <a:cxnSpLocks/>
            </p:cNvCxnSpPr>
            <p:nvPr/>
          </p:nvCxnSpPr>
          <p:spPr>
            <a:xfrm>
              <a:off x="6475492" y="3452200"/>
              <a:ext cx="39782" cy="190561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6" name="Text Box 2"/>
          <p:cNvSpPr txBox="1">
            <a:spLocks noChangeArrowheads="1"/>
          </p:cNvSpPr>
          <p:nvPr/>
        </p:nvSpPr>
        <p:spPr bwMode="auto">
          <a:xfrm>
            <a:off x="3571875" y="2714625"/>
            <a:ext cx="1581150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000" b="1"/>
              <a:t>Paramètres</a:t>
            </a:r>
          </a:p>
          <a:p>
            <a:pPr algn="ctr" eaLnBrk="1" hangingPunct="1"/>
            <a:r>
              <a:rPr lang="fr-FR" altLang="fr-FR" sz="2000" b="1"/>
              <a:t>influents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363271" y="3207669"/>
            <a:ext cx="1337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cristaux, PHA…</a:t>
            </a:r>
          </a:p>
        </p:txBody>
      </p:sp>
    </p:spTree>
    <p:extLst>
      <p:ext uri="{BB962C8B-B14F-4D97-AF65-F5344CB8AC3E}">
        <p14:creationId xmlns:p14="http://schemas.microsoft.com/office/powerpoint/2010/main" val="29322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88640"/>
            <a:ext cx="83744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! En microanalyse on suppose que l’échantillon est </a:t>
            </a:r>
            <a:r>
              <a:rPr lang="fr-FR" b="1" u="sng" dirty="0"/>
              <a:t>homogène</a:t>
            </a:r>
            <a:r>
              <a:rPr lang="fr-FR" b="1" dirty="0"/>
              <a:t> dans le volume analysé </a:t>
            </a:r>
          </a:p>
        </p:txBody>
      </p:sp>
      <p:pic>
        <p:nvPicPr>
          <p:cNvPr id="3" name="Picture 17" descr="phase-an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623" y="778117"/>
            <a:ext cx="3321571" cy="221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ourbe_co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326389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5536" y="877362"/>
            <a:ext cx="2448272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827583" y="1441125"/>
            <a:ext cx="792088" cy="129614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15615" y="2305221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58862" y="1938374"/>
            <a:ext cx="216024" cy="186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135498" y="145690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ym typeface="Symbol" panose="05050102010706020507" pitchFamily="18" charset="2"/>
              </a:rPr>
              <a:t>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96527" y="944223"/>
            <a:ext cx="753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matrice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96527" y="2703484"/>
            <a:ext cx="1435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phase à analyser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355068" y="1528995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/>
              <a:t>sonde ponctuelle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38897" y="1890990"/>
            <a:ext cx="1320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/>
              <a:t>sonde défocalisée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55068" y="227095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/>
              <a:t>sonde balayée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21672" y="887155"/>
            <a:ext cx="2448272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885460" y="1456901"/>
            <a:ext cx="1502964" cy="1407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629451" y="2055877"/>
            <a:ext cx="146741" cy="686214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7127467" y="1570849"/>
            <a:ext cx="398763" cy="141436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7056557" y="1890989"/>
            <a:ext cx="308402" cy="335499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7879966" y="1001366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i="1" dirty="0"/>
              <a:t>sonde </a:t>
            </a:r>
          </a:p>
          <a:p>
            <a:pPr algn="ctr"/>
            <a:r>
              <a:rPr lang="fr-FR" sz="1200" b="1" i="1" dirty="0"/>
              <a:t>balayée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301995" y="283075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oui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435367" y="2781787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non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426077" y="3411384"/>
            <a:ext cx="5280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La microanalyse n’est pas une technique d’analyse chimique</a:t>
            </a:r>
          </a:p>
          <a:p>
            <a:r>
              <a:rPr lang="fr-FR" sz="1600" b="1" i="1" dirty="0"/>
              <a:t>globale… (</a:t>
            </a:r>
            <a:r>
              <a:rPr lang="fr-FR" sz="1600" b="1" i="1" dirty="0">
                <a:sym typeface="Symbol" panose="05050102010706020507" pitchFamily="18" charset="2"/>
              </a:rPr>
              <a:t> spectrométrie d’émission,  de fluorescence X…)</a:t>
            </a:r>
            <a:endParaRPr lang="fr-FR" sz="1600" b="1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3264420" y="4400858"/>
            <a:ext cx="570861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b="1" i="1" dirty="0"/>
              <a:t>« La correction de la moyenne n’est la moyenne des corrections »</a:t>
            </a:r>
          </a:p>
        </p:txBody>
      </p:sp>
      <p:sp>
        <p:nvSpPr>
          <p:cNvPr id="25" name="Ellipse 24"/>
          <p:cNvSpPr/>
          <p:nvPr/>
        </p:nvSpPr>
        <p:spPr>
          <a:xfrm>
            <a:off x="7831578" y="1693990"/>
            <a:ext cx="308402" cy="335499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87" y="4996532"/>
            <a:ext cx="2308792" cy="250482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5027820" y="5300708"/>
            <a:ext cx="2812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n’est pas une relation linéaire !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295571" y="5892781"/>
            <a:ext cx="4708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/>
              <a:t>Dans cet exemple la teneur moyenne de l’élément est de 50%</a:t>
            </a:r>
          </a:p>
        </p:txBody>
      </p:sp>
    </p:spTree>
    <p:extLst>
      <p:ext uri="{BB962C8B-B14F-4D97-AF65-F5344CB8AC3E}">
        <p14:creationId xmlns:p14="http://schemas.microsoft.com/office/powerpoint/2010/main" val="168968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ce réservé du numéro de diapositive 3"/>
          <p:cNvSpPr txBox="1">
            <a:spLocks noGrp="1"/>
          </p:cNvSpPr>
          <p:nvPr/>
        </p:nvSpPr>
        <p:spPr bwMode="auto">
          <a:xfrm>
            <a:off x="7000875" y="6483127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A9FF120-AC46-4680-9F45-F7D37450F5BD}" type="slidenum">
              <a:rPr lang="en-GB" altLang="fr-FR" sz="1400">
                <a:latin typeface="Calibri" panose="020F0502020204030204" pitchFamily="34" charset="0"/>
              </a:rPr>
              <a:pPr algn="r" eaLnBrk="1" hangingPunct="1"/>
              <a:t>8</a:t>
            </a:fld>
            <a:endParaRPr lang="en-GB" altLang="fr-FR" sz="1400">
              <a:latin typeface="Calibri" panose="020F0502020204030204" pitchFamily="34" charset="0"/>
            </a:endParaRPr>
          </a:p>
        </p:txBody>
      </p:sp>
      <p:pic>
        <p:nvPicPr>
          <p:cNvPr id="13317" name="Picture 14" descr="C:\user\stage micro\interaction\trajec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977802"/>
            <a:ext cx="5167312" cy="44386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2" name="Groupe 75"/>
          <p:cNvGrpSpPr>
            <a:grpSpLocks/>
          </p:cNvGrpSpPr>
          <p:nvPr/>
        </p:nvGrpSpPr>
        <p:grpSpPr bwMode="auto">
          <a:xfrm>
            <a:off x="1542451" y="1341215"/>
            <a:ext cx="3329585" cy="593725"/>
            <a:chOff x="1542451" y="1001713"/>
            <a:chExt cx="3329589" cy="593725"/>
          </a:xfrm>
        </p:grpSpPr>
        <p:grpSp>
          <p:nvGrpSpPr>
            <p:cNvPr id="13382" name="Group 54"/>
            <p:cNvGrpSpPr>
              <a:grpSpLocks/>
            </p:cNvGrpSpPr>
            <p:nvPr/>
          </p:nvGrpSpPr>
          <p:grpSpPr bwMode="auto">
            <a:xfrm>
              <a:off x="3267077" y="1001713"/>
              <a:ext cx="1604963" cy="593725"/>
              <a:chOff x="2598" y="499"/>
              <a:chExt cx="1011" cy="374"/>
            </a:xfrm>
          </p:grpSpPr>
          <p:sp>
            <p:nvSpPr>
              <p:cNvPr id="14" name="Text Box 28"/>
              <p:cNvSpPr txBox="1">
                <a:spLocks noChangeArrowheads="1"/>
              </p:cNvSpPr>
              <p:nvPr/>
            </p:nvSpPr>
            <p:spPr bwMode="auto">
              <a:xfrm>
                <a:off x="2886" y="543"/>
                <a:ext cx="723" cy="3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i="1" dirty="0"/>
                  <a:t>émission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00" b="1" i="1" dirty="0"/>
                  <a:t>rétrodiffusée</a:t>
                </a:r>
              </a:p>
            </p:txBody>
          </p:sp>
          <p:sp>
            <p:nvSpPr>
              <p:cNvPr id="13386" name="Text Box 42"/>
              <p:cNvSpPr txBox="1">
                <a:spLocks noChangeArrowheads="1"/>
              </p:cNvSpPr>
              <p:nvPr/>
            </p:nvSpPr>
            <p:spPr bwMode="auto">
              <a:xfrm>
                <a:off x="2598" y="499"/>
                <a:ext cx="19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1400" b="1" dirty="0"/>
                  <a:t>R</a:t>
                </a:r>
              </a:p>
            </p:txBody>
          </p:sp>
        </p:grpSp>
        <p:sp>
          <p:nvSpPr>
            <p:cNvPr id="13383" name="Line 61"/>
            <p:cNvSpPr>
              <a:spLocks noChangeShapeType="1"/>
            </p:cNvSpPr>
            <p:nvPr/>
          </p:nvSpPr>
          <p:spPr bwMode="auto">
            <a:xfrm flipH="1">
              <a:off x="3054350" y="1314451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13384" name="Text Box 62"/>
            <p:cNvSpPr txBox="1">
              <a:spLocks noChangeArrowheads="1"/>
            </p:cNvSpPr>
            <p:nvPr/>
          </p:nvSpPr>
          <p:spPr bwMode="auto">
            <a:xfrm>
              <a:off x="1542451" y="1124938"/>
              <a:ext cx="15664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b="1" i="1" dirty="0"/>
                <a:t>pertes d’énergie</a:t>
              </a:r>
            </a:p>
          </p:txBody>
        </p:sp>
      </p:grpSp>
      <p:sp>
        <p:nvSpPr>
          <p:cNvPr id="13319" name="Text Box 65"/>
          <p:cNvSpPr txBox="1">
            <a:spLocks noChangeArrowheads="1"/>
          </p:cNvSpPr>
          <p:nvPr/>
        </p:nvSpPr>
        <p:spPr bwMode="auto">
          <a:xfrm>
            <a:off x="2051720" y="764704"/>
            <a:ext cx="4786313" cy="400050"/>
          </a:xfrm>
          <a:prstGeom prst="rect">
            <a:avLst/>
          </a:prstGeom>
          <a:solidFill>
            <a:srgbClr val="FFFFCC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000" b="1" dirty="0"/>
              <a:t>les interactions rayonnement-matière</a:t>
            </a:r>
          </a:p>
        </p:txBody>
      </p:sp>
      <p:sp>
        <p:nvSpPr>
          <p:cNvPr id="17" name="Text Box 62"/>
          <p:cNvSpPr txBox="1">
            <a:spLocks noChangeArrowheads="1"/>
          </p:cNvSpPr>
          <p:nvPr/>
        </p:nvSpPr>
        <p:spPr bwMode="auto">
          <a:xfrm>
            <a:off x="1095375" y="2084165"/>
            <a:ext cx="2373313" cy="3079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i="1"/>
              <a:t>électron primaire incident</a:t>
            </a:r>
          </a:p>
        </p:txBody>
      </p:sp>
      <p:sp>
        <p:nvSpPr>
          <p:cNvPr id="18" name="Text Box 63"/>
          <p:cNvSpPr txBox="1">
            <a:spLocks noChangeArrowheads="1"/>
          </p:cNvSpPr>
          <p:nvPr/>
        </p:nvSpPr>
        <p:spPr bwMode="auto">
          <a:xfrm>
            <a:off x="428625" y="2974752"/>
            <a:ext cx="1346200" cy="5238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/>
              <a:t>trajectoires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/>
              <a:t>électroniques</a:t>
            </a:r>
          </a:p>
        </p:txBody>
      </p:sp>
      <p:sp>
        <p:nvSpPr>
          <p:cNvPr id="13322" name="Line 19"/>
          <p:cNvSpPr>
            <a:spLocks noChangeShapeType="1"/>
          </p:cNvSpPr>
          <p:nvPr/>
        </p:nvSpPr>
        <p:spPr bwMode="auto">
          <a:xfrm>
            <a:off x="936625" y="2698527"/>
            <a:ext cx="5948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grpSp>
        <p:nvGrpSpPr>
          <p:cNvPr id="4" name="Groupe 77"/>
          <p:cNvGrpSpPr>
            <a:grpSpLocks/>
          </p:cNvGrpSpPr>
          <p:nvPr/>
        </p:nvGrpSpPr>
        <p:grpSpPr bwMode="auto">
          <a:xfrm>
            <a:off x="3810000" y="1196752"/>
            <a:ext cx="4825536" cy="3305175"/>
            <a:chOff x="3810000" y="857250"/>
            <a:chExt cx="4825536" cy="3305176"/>
          </a:xfrm>
        </p:grpSpPr>
        <p:sp>
          <p:nvSpPr>
            <p:cNvPr id="13374" name="Line 16"/>
            <p:cNvSpPr>
              <a:spLocks noChangeShapeType="1"/>
            </p:cNvSpPr>
            <p:nvPr/>
          </p:nvSpPr>
          <p:spPr bwMode="auto">
            <a:xfrm flipV="1">
              <a:off x="3833813" y="1798638"/>
              <a:ext cx="2647950" cy="236378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3375" name="Rectangle 13"/>
            <p:cNvSpPr>
              <a:spLocks noChangeArrowheads="1"/>
            </p:cNvSpPr>
            <p:nvPr/>
          </p:nvSpPr>
          <p:spPr bwMode="auto">
            <a:xfrm rot="-2568501">
              <a:off x="6256338" y="1050925"/>
              <a:ext cx="795338" cy="51117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latin typeface="Calibri" panose="020F0502020204030204" pitchFamily="34" charset="0"/>
              </a:endParaRPr>
            </a:p>
          </p:txBody>
        </p:sp>
        <p:sp>
          <p:nvSpPr>
            <p:cNvPr id="13376" name="Line 15"/>
            <p:cNvSpPr>
              <a:spLocks noChangeShapeType="1"/>
            </p:cNvSpPr>
            <p:nvPr/>
          </p:nvSpPr>
          <p:spPr bwMode="auto">
            <a:xfrm flipV="1">
              <a:off x="3810000" y="1479550"/>
              <a:ext cx="2316163" cy="26733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13377" name="Oval 17"/>
            <p:cNvSpPr>
              <a:spLocks noChangeArrowheads="1"/>
            </p:cNvSpPr>
            <p:nvPr/>
          </p:nvSpPr>
          <p:spPr bwMode="auto">
            <a:xfrm rot="-2727833">
              <a:off x="5792787" y="1800225"/>
              <a:ext cx="249238" cy="403225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latin typeface="Calibri" panose="020F0502020204030204" pitchFamily="34" charset="0"/>
              </a:endParaRPr>
            </a:p>
          </p:txBody>
        </p:sp>
        <p:sp>
          <p:nvSpPr>
            <p:cNvPr id="13378" name="Text Box 20"/>
            <p:cNvSpPr txBox="1">
              <a:spLocks noChangeArrowheads="1"/>
            </p:cNvSpPr>
            <p:nvPr/>
          </p:nvSpPr>
          <p:spPr bwMode="auto">
            <a:xfrm>
              <a:off x="5292080" y="1124744"/>
              <a:ext cx="989013" cy="3079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b="1"/>
                <a:t>détecteur</a:t>
              </a:r>
            </a:p>
          </p:txBody>
        </p:sp>
        <p:sp>
          <p:nvSpPr>
            <p:cNvPr id="13379" name="Text Box 21"/>
            <p:cNvSpPr txBox="1">
              <a:spLocks noChangeArrowheads="1"/>
            </p:cNvSpPr>
            <p:nvPr/>
          </p:nvSpPr>
          <p:spPr bwMode="auto">
            <a:xfrm>
              <a:off x="5451475" y="1492250"/>
              <a:ext cx="398463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2200">
                  <a:latin typeface="Symbol" panose="05050102010706020507" pitchFamily="18" charset="2"/>
                </a:rPr>
                <a:t>W</a:t>
              </a:r>
            </a:p>
          </p:txBody>
        </p:sp>
        <p:sp>
          <p:nvSpPr>
            <p:cNvPr id="13380" name="Text Box 22"/>
            <p:cNvSpPr txBox="1">
              <a:spLocks noChangeArrowheads="1"/>
            </p:cNvSpPr>
            <p:nvPr/>
          </p:nvSpPr>
          <p:spPr bwMode="auto">
            <a:xfrm>
              <a:off x="6389688" y="1128713"/>
              <a:ext cx="6062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600" b="1" dirty="0"/>
                <a:t>D(E)</a:t>
              </a:r>
            </a:p>
          </p:txBody>
        </p:sp>
        <p:sp>
          <p:nvSpPr>
            <p:cNvPr id="13381" name="ZoneTexte 64"/>
            <p:cNvSpPr txBox="1">
              <a:spLocks noChangeArrowheads="1"/>
            </p:cNvSpPr>
            <p:nvPr/>
          </p:nvSpPr>
          <p:spPr bwMode="auto">
            <a:xfrm>
              <a:off x="7287090" y="857250"/>
              <a:ext cx="1348446" cy="5847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 b="1"/>
                <a:t>Emission X </a:t>
              </a:r>
            </a:p>
            <a:p>
              <a:pPr algn="ctr" eaLnBrk="1" hangingPunct="1"/>
              <a:r>
                <a:rPr lang="fr-FR" altLang="fr-FR" sz="1600" b="1"/>
                <a:t>détectée</a:t>
              </a:r>
            </a:p>
          </p:txBody>
        </p:sp>
      </p:grpSp>
      <p:grpSp>
        <p:nvGrpSpPr>
          <p:cNvPr id="5" name="Groupe 79"/>
          <p:cNvGrpSpPr>
            <a:grpSpLocks/>
          </p:cNvGrpSpPr>
          <p:nvPr/>
        </p:nvGrpSpPr>
        <p:grpSpPr bwMode="auto">
          <a:xfrm>
            <a:off x="158331" y="3176787"/>
            <a:ext cx="5439990" cy="3238502"/>
            <a:chOff x="109913" y="2587628"/>
            <a:chExt cx="5439990" cy="3238502"/>
          </a:xfrm>
        </p:grpSpPr>
        <p:grpSp>
          <p:nvGrpSpPr>
            <p:cNvPr id="13356" name="Groupe 78"/>
            <p:cNvGrpSpPr>
              <a:grpSpLocks/>
            </p:cNvGrpSpPr>
            <p:nvPr/>
          </p:nvGrpSpPr>
          <p:grpSpPr bwMode="auto">
            <a:xfrm>
              <a:off x="152400" y="2587628"/>
              <a:ext cx="5397503" cy="3238502"/>
              <a:chOff x="152400" y="2587628"/>
              <a:chExt cx="5397503" cy="3238502"/>
            </a:xfrm>
          </p:grpSpPr>
          <p:grpSp>
            <p:nvGrpSpPr>
              <p:cNvPr id="13358" name="Group 58"/>
              <p:cNvGrpSpPr>
                <a:grpSpLocks/>
              </p:cNvGrpSpPr>
              <p:nvPr/>
            </p:nvGrpSpPr>
            <p:grpSpPr bwMode="auto">
              <a:xfrm>
                <a:off x="1766889" y="2587628"/>
                <a:ext cx="3783014" cy="3238502"/>
                <a:chOff x="1653" y="1498"/>
                <a:chExt cx="2383" cy="2040"/>
              </a:xfrm>
            </p:grpSpPr>
            <p:grpSp>
              <p:nvGrpSpPr>
                <p:cNvPr id="13370" name="Group 53"/>
                <p:cNvGrpSpPr>
                  <a:grpSpLocks/>
                </p:cNvGrpSpPr>
                <p:nvPr/>
              </p:nvGrpSpPr>
              <p:grpSpPr bwMode="auto">
                <a:xfrm>
                  <a:off x="2222" y="1498"/>
                  <a:ext cx="1814" cy="2040"/>
                  <a:chOff x="2222" y="1498"/>
                  <a:chExt cx="1814" cy="2040"/>
                </a:xfrm>
              </p:grpSpPr>
              <p:sp>
                <p:nvSpPr>
                  <p:cNvPr id="13372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22" y="1550"/>
                    <a:ext cx="1260" cy="1173"/>
                  </a:xfrm>
                  <a:prstGeom prst="line">
                    <a:avLst/>
                  </a:prstGeom>
                  <a:noFill/>
                  <a:ln w="28575">
                    <a:solidFill>
                      <a:srgbClr val="CC0000"/>
                    </a:solidFill>
                    <a:prstDash val="sysDot"/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3373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9" y="1498"/>
                    <a:ext cx="522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fr-FR" altLang="fr-FR" sz="1600" b="1" dirty="0">
                        <a:solidFill>
                          <a:srgbClr val="CC0000"/>
                        </a:solidFill>
                        <a:latin typeface="Calibri" panose="020F0502020204030204" pitchFamily="34" charset="0"/>
                      </a:rPr>
                      <a:t>[A K</a:t>
                    </a:r>
                    <a:r>
                      <a:rPr lang="fr-FR" altLang="fr-FR" sz="1600" b="1" dirty="0">
                        <a:solidFill>
                          <a:srgbClr val="CC0000"/>
                        </a:solidFill>
                        <a:latin typeface="Symbol" panose="05050102010706020507" pitchFamily="18" charset="2"/>
                      </a:rPr>
                      <a:t>a]</a:t>
                    </a:r>
                    <a:r>
                      <a:rPr lang="fr-FR" altLang="fr-FR" sz="1600" b="1" baseline="-25000" dirty="0">
                        <a:solidFill>
                          <a:srgbClr val="CC0000"/>
                        </a:solidFill>
                        <a:latin typeface="+mn-lt"/>
                      </a:rPr>
                      <a:t>F</a:t>
                    </a:r>
                  </a:p>
                </p:txBody>
              </p:sp>
              <p:sp>
                <p:nvSpPr>
                  <p:cNvPr id="78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59" y="3325"/>
                    <a:ext cx="377" cy="2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fr-FR" altLang="fr-FR" sz="1600" b="1" dirty="0">
                        <a:solidFill>
                          <a:srgbClr val="CC0000"/>
                        </a:solidFill>
                        <a:latin typeface="Calibri" panose="020F0502020204030204" pitchFamily="34" charset="0"/>
                      </a:rPr>
                      <a:t>A K</a:t>
                    </a:r>
                    <a:r>
                      <a:rPr lang="fr-FR" altLang="fr-FR" sz="1600" b="1" dirty="0">
                        <a:solidFill>
                          <a:srgbClr val="CC0000"/>
                        </a:solidFill>
                        <a:latin typeface="Symbol" panose="05050102010706020507" pitchFamily="18" charset="2"/>
                      </a:rPr>
                      <a:t>a</a:t>
                    </a:r>
                  </a:p>
                </p:txBody>
              </p:sp>
            </p:grpSp>
            <p:sp>
              <p:nvSpPr>
                <p:cNvPr id="1337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653" y="2061"/>
                  <a:ext cx="891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200" b="1" i="1" dirty="0"/>
                    <a:t>émission X</a:t>
                  </a:r>
                </a:p>
                <a:p>
                  <a:pPr algn="ctr" eaLnBrk="1" hangingPunct="1"/>
                  <a:r>
                    <a:rPr lang="fr-FR" altLang="fr-FR" sz="1200" b="1" i="1" dirty="0"/>
                    <a:t>par fluorescence</a:t>
                  </a:r>
                </a:p>
              </p:txBody>
            </p:sp>
          </p:grpSp>
          <p:grpSp>
            <p:nvGrpSpPr>
              <p:cNvPr id="13359" name="Group 60"/>
              <p:cNvGrpSpPr>
                <a:grpSpLocks/>
              </p:cNvGrpSpPr>
              <p:nvPr/>
            </p:nvGrpSpPr>
            <p:grpSpPr bwMode="auto">
              <a:xfrm>
                <a:off x="152400" y="3381384"/>
                <a:ext cx="3382963" cy="1778005"/>
                <a:chOff x="636" y="1998"/>
                <a:chExt cx="2131" cy="1120"/>
              </a:xfrm>
            </p:grpSpPr>
            <p:grpSp>
              <p:nvGrpSpPr>
                <p:cNvPr id="13360" name="Group 55"/>
                <p:cNvGrpSpPr>
                  <a:grpSpLocks/>
                </p:cNvGrpSpPr>
                <p:nvPr/>
              </p:nvGrpSpPr>
              <p:grpSpPr bwMode="auto">
                <a:xfrm>
                  <a:off x="1299" y="1998"/>
                  <a:ext cx="1468" cy="905"/>
                  <a:chOff x="1299" y="1998"/>
                  <a:chExt cx="1468" cy="905"/>
                </a:xfrm>
              </p:grpSpPr>
              <p:sp>
                <p:nvSpPr>
                  <p:cNvPr id="13362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34" y="2711"/>
                    <a:ext cx="197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fr-FR" altLang="fr-FR" sz="1400">
                        <a:latin typeface="Calibri" panose="020F0502020204030204" pitchFamily="34" charset="0"/>
                      </a:rPr>
                      <a:t>A</a:t>
                    </a:r>
                  </a:p>
                </p:txBody>
              </p:sp>
              <p:grpSp>
                <p:nvGrpSpPr>
                  <p:cNvPr id="13363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1299" y="1998"/>
                    <a:ext cx="1468" cy="891"/>
                    <a:chOff x="1299" y="1998"/>
                    <a:chExt cx="1468" cy="891"/>
                  </a:xfrm>
                </p:grpSpPr>
                <p:sp>
                  <p:nvSpPr>
                    <p:cNvPr id="13364" name="Line 2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20" y="2211"/>
                      <a:ext cx="407" cy="51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13365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3" y="2176"/>
                      <a:ext cx="74" cy="7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366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72" y="2710"/>
                      <a:ext cx="56" cy="56"/>
                    </a:xfrm>
                    <a:prstGeom prst="ellipse">
                      <a:avLst/>
                    </a:prstGeom>
                    <a:solidFill>
                      <a:srgbClr val="CC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fr-FR" altLang="fr-FR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367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9" y="2559"/>
                      <a:ext cx="854" cy="33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fr-FR" altLang="fr-FR" sz="1400" b="1"/>
                        <a:t>ionisation par</a:t>
                      </a:r>
                    </a:p>
                    <a:p>
                      <a:pPr algn="ctr" eaLnBrk="1" hangingPunct="1"/>
                      <a:r>
                        <a:rPr lang="fr-FR" altLang="fr-FR" sz="1400" b="1"/>
                        <a:t>fluorescence</a:t>
                      </a:r>
                    </a:p>
                  </p:txBody>
                </p:sp>
                <p:sp>
                  <p:nvSpPr>
                    <p:cNvPr id="13368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87" y="1998"/>
                      <a:ext cx="180" cy="1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fr-FR" altLang="fr-FR" sz="1400" b="1" dirty="0">
                          <a:latin typeface="Calibri" panose="020F0502020204030204" pitchFamily="34" charset="0"/>
                        </a:rPr>
                        <a:t>B</a:t>
                      </a:r>
                    </a:p>
                  </p:txBody>
                </p:sp>
                <p:sp>
                  <p:nvSpPr>
                    <p:cNvPr id="13369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72" y="2290"/>
                      <a:ext cx="371" cy="2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r>
                        <a:rPr lang="fr-FR" altLang="fr-FR" sz="1600" b="1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a:t>B K</a:t>
                      </a:r>
                      <a:r>
                        <a:rPr lang="fr-FR" altLang="fr-FR" sz="1600" b="1">
                          <a:solidFill>
                            <a:schemeClr val="accent2"/>
                          </a:solidFill>
                          <a:latin typeface="Symbol" panose="05050102010706020507" pitchFamily="18" charset="2"/>
                        </a:rPr>
                        <a:t>a</a:t>
                      </a:r>
                    </a:p>
                  </p:txBody>
                </p:sp>
              </p:grpSp>
            </p:grpSp>
            <p:sp>
              <p:nvSpPr>
                <p:cNvPr id="1336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636" y="2892"/>
                  <a:ext cx="1807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lnSpc>
                      <a:spcPct val="115000"/>
                    </a:lnSpc>
                  </a:pPr>
                  <a:r>
                    <a:rPr lang="fr-FR" altLang="fr-FR" sz="1600" b="1" i="1" dirty="0">
                      <a:latin typeface="Calibri" panose="020F0502020204030204" pitchFamily="34" charset="0"/>
                    </a:rPr>
                    <a:t>si E</a:t>
                  </a:r>
                  <a:r>
                    <a:rPr lang="fr-FR" altLang="fr-FR" sz="1600" b="1" i="1" baseline="-25000" dirty="0">
                      <a:latin typeface="Calibri" panose="020F0502020204030204" pitchFamily="34" charset="0"/>
                    </a:rPr>
                    <a:t>B K</a:t>
                  </a:r>
                  <a:r>
                    <a:rPr lang="fr-FR" altLang="fr-FR" sz="1600" b="1" i="1" baseline="-25000" dirty="0">
                      <a:latin typeface="Symbol" panose="05050102010706020507" pitchFamily="18" charset="2"/>
                    </a:rPr>
                    <a:t>a</a:t>
                  </a:r>
                  <a:r>
                    <a:rPr lang="fr-FR" altLang="fr-FR" sz="1600" b="1" i="1" dirty="0">
                      <a:latin typeface="Calibri" panose="020F0502020204030204" pitchFamily="34" charset="0"/>
                    </a:rPr>
                    <a:t> &gt; seuil d’ionisation de K</a:t>
                  </a:r>
                  <a:r>
                    <a:rPr lang="fr-FR" altLang="fr-FR" sz="1600" b="1" i="1" baseline="-25000" dirty="0">
                      <a:latin typeface="Calibri" panose="020F0502020204030204" pitchFamily="34" charset="0"/>
                    </a:rPr>
                    <a:t>A</a:t>
                  </a:r>
                </a:p>
              </p:txBody>
            </p:sp>
          </p:grpSp>
        </p:grpSp>
        <p:sp>
          <p:nvSpPr>
            <p:cNvPr id="13357" name="ZoneTexte 65"/>
            <p:cNvSpPr txBox="1">
              <a:spLocks noChangeArrowheads="1"/>
            </p:cNvSpPr>
            <p:nvPr/>
          </p:nvSpPr>
          <p:spPr bwMode="auto">
            <a:xfrm>
              <a:off x="109913" y="3629491"/>
              <a:ext cx="1745991" cy="5847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 b="1" dirty="0"/>
                <a:t>Emission X </a:t>
              </a:r>
            </a:p>
            <a:p>
              <a:pPr algn="ctr" eaLnBrk="1" hangingPunct="1"/>
              <a:r>
                <a:rPr lang="fr-FR" altLang="fr-FR" sz="1600" b="1" dirty="0"/>
                <a:t>de fluorescence</a:t>
              </a:r>
            </a:p>
          </p:txBody>
        </p:sp>
      </p:grpSp>
      <p:grpSp>
        <p:nvGrpSpPr>
          <p:cNvPr id="12" name="Groupe 76"/>
          <p:cNvGrpSpPr>
            <a:grpSpLocks/>
          </p:cNvGrpSpPr>
          <p:nvPr/>
        </p:nvGrpSpPr>
        <p:grpSpPr bwMode="auto">
          <a:xfrm>
            <a:off x="4712486" y="5037986"/>
            <a:ext cx="4091328" cy="1005338"/>
            <a:chOff x="4707118" y="4603435"/>
            <a:chExt cx="4091334" cy="1005338"/>
          </a:xfrm>
        </p:grpSpPr>
        <p:sp>
          <p:nvSpPr>
            <p:cNvPr id="13353" name="Text Box 6"/>
            <p:cNvSpPr txBox="1">
              <a:spLocks noChangeArrowheads="1"/>
            </p:cNvSpPr>
            <p:nvPr/>
          </p:nvSpPr>
          <p:spPr bwMode="auto">
            <a:xfrm>
              <a:off x="4707118" y="5300798"/>
              <a:ext cx="1230313" cy="3079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b="1"/>
                <a:t>émissions X</a:t>
              </a:r>
            </a:p>
          </p:txBody>
        </p:sp>
        <p:sp>
          <p:nvSpPr>
            <p:cNvPr id="13350" name="ZoneTexte 62"/>
            <p:cNvSpPr txBox="1">
              <a:spLocks noChangeArrowheads="1"/>
            </p:cNvSpPr>
            <p:nvPr/>
          </p:nvSpPr>
          <p:spPr bwMode="auto">
            <a:xfrm>
              <a:off x="6252559" y="4603435"/>
              <a:ext cx="2545893" cy="3693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 b="1" dirty="0"/>
                <a:t>Emission</a:t>
              </a:r>
              <a:r>
                <a:rPr lang="fr-FR" altLang="fr-FR" b="1" dirty="0"/>
                <a:t> X engendrée</a:t>
              </a:r>
            </a:p>
          </p:txBody>
        </p:sp>
        <p:cxnSp>
          <p:nvCxnSpPr>
            <p:cNvPr id="62" name="Connecteur droit avec flèche 61"/>
            <p:cNvCxnSpPr>
              <a:cxnSpLocks/>
            </p:cNvCxnSpPr>
            <p:nvPr/>
          </p:nvCxnSpPr>
          <p:spPr bwMode="auto">
            <a:xfrm>
              <a:off x="5268917" y="4882913"/>
              <a:ext cx="0" cy="41788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75"/>
          <p:cNvGrpSpPr>
            <a:grpSpLocks/>
          </p:cNvGrpSpPr>
          <p:nvPr/>
        </p:nvGrpSpPr>
        <p:grpSpPr bwMode="auto">
          <a:xfrm>
            <a:off x="4719628" y="4754197"/>
            <a:ext cx="1027093" cy="552547"/>
            <a:chOff x="4494213" y="4424356"/>
            <a:chExt cx="1027112" cy="552443"/>
          </a:xfrm>
        </p:grpSpPr>
        <p:sp>
          <p:nvSpPr>
            <p:cNvPr id="13347" name="Line 7"/>
            <p:cNvSpPr>
              <a:spLocks noChangeShapeType="1"/>
            </p:cNvSpPr>
            <p:nvPr/>
          </p:nvSpPr>
          <p:spPr bwMode="auto">
            <a:xfrm>
              <a:off x="5008563" y="4424356"/>
              <a:ext cx="0" cy="249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13346" name="Text Box 5"/>
            <p:cNvSpPr txBox="1">
              <a:spLocks noChangeArrowheads="1"/>
            </p:cNvSpPr>
            <p:nvPr/>
          </p:nvSpPr>
          <p:spPr bwMode="auto">
            <a:xfrm>
              <a:off x="4494213" y="4668828"/>
              <a:ext cx="1027112" cy="3079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 b="1"/>
                <a:t>ionisation</a:t>
              </a:r>
            </a:p>
          </p:txBody>
        </p:sp>
      </p:grpSp>
      <p:grpSp>
        <p:nvGrpSpPr>
          <p:cNvPr id="16" name="Groupe 80"/>
          <p:cNvGrpSpPr>
            <a:grpSpLocks/>
          </p:cNvGrpSpPr>
          <p:nvPr/>
        </p:nvGrpSpPr>
        <p:grpSpPr bwMode="auto">
          <a:xfrm>
            <a:off x="3798888" y="1938115"/>
            <a:ext cx="4264841" cy="2565400"/>
            <a:chOff x="3798888" y="1598613"/>
            <a:chExt cx="4265205" cy="2565400"/>
          </a:xfrm>
        </p:grpSpPr>
        <p:grpSp>
          <p:nvGrpSpPr>
            <p:cNvPr id="13338" name="Groupe 74"/>
            <p:cNvGrpSpPr>
              <a:grpSpLocks/>
            </p:cNvGrpSpPr>
            <p:nvPr/>
          </p:nvGrpSpPr>
          <p:grpSpPr bwMode="auto">
            <a:xfrm>
              <a:off x="3798888" y="1598613"/>
              <a:ext cx="4265205" cy="2565400"/>
              <a:chOff x="3798888" y="1598613"/>
              <a:chExt cx="4265205" cy="2565400"/>
            </a:xfrm>
          </p:grpSpPr>
          <p:sp>
            <p:nvSpPr>
              <p:cNvPr id="13340" name="Text Box 33"/>
              <p:cNvSpPr txBox="1">
                <a:spLocks noChangeArrowheads="1"/>
              </p:cNvSpPr>
              <p:nvPr/>
            </p:nvSpPr>
            <p:spPr bwMode="auto">
              <a:xfrm>
                <a:off x="5827715" y="2836863"/>
                <a:ext cx="1524000" cy="5238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400" b="1"/>
                  <a:t>absorption</a:t>
                </a:r>
              </a:p>
              <a:p>
                <a:pPr algn="ctr" eaLnBrk="1" hangingPunct="1"/>
                <a:r>
                  <a:rPr lang="fr-FR" altLang="fr-FR" sz="1400" b="1"/>
                  <a:t>photoélectrique</a:t>
                </a:r>
              </a:p>
            </p:txBody>
          </p:sp>
          <p:sp>
            <p:nvSpPr>
              <p:cNvPr id="13341" name="Line 34"/>
              <p:cNvSpPr>
                <a:spLocks noChangeShapeType="1"/>
              </p:cNvSpPr>
              <p:nvPr/>
            </p:nvSpPr>
            <p:spPr bwMode="auto">
              <a:xfrm flipH="1">
                <a:off x="4895852" y="3079751"/>
                <a:ext cx="9271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3342" name="Line 12"/>
              <p:cNvSpPr>
                <a:spLocks noChangeShapeType="1"/>
              </p:cNvSpPr>
              <p:nvPr/>
            </p:nvSpPr>
            <p:spPr bwMode="auto">
              <a:xfrm flipV="1">
                <a:off x="3798888" y="1598613"/>
                <a:ext cx="2576513" cy="256540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13343" name="Text Box 49"/>
              <p:cNvSpPr txBox="1">
                <a:spLocks noChangeArrowheads="1"/>
              </p:cNvSpPr>
              <p:nvPr/>
            </p:nvSpPr>
            <p:spPr bwMode="auto">
              <a:xfrm>
                <a:off x="6357950" y="1857364"/>
                <a:ext cx="34496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fr-FR" altLang="fr-FR" sz="2400">
                    <a:latin typeface="Symbol" panose="05050102010706020507" pitchFamily="18" charset="2"/>
                  </a:rPr>
                  <a:t>q</a:t>
                </a:r>
              </a:p>
            </p:txBody>
          </p:sp>
          <p:sp>
            <p:nvSpPr>
              <p:cNvPr id="13344" name="ZoneTexte 63"/>
              <p:cNvSpPr txBox="1">
                <a:spLocks noChangeArrowheads="1"/>
              </p:cNvSpPr>
              <p:nvPr/>
            </p:nvSpPr>
            <p:spPr bwMode="auto">
              <a:xfrm>
                <a:off x="6715532" y="2143125"/>
                <a:ext cx="1348561" cy="58477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600" b="1"/>
                  <a:t>Emission X </a:t>
                </a:r>
              </a:p>
              <a:p>
                <a:pPr algn="ctr" eaLnBrk="1" hangingPunct="1"/>
                <a:r>
                  <a:rPr lang="fr-FR" altLang="fr-FR" sz="1600" b="1"/>
                  <a:t>émergente</a:t>
                </a:r>
              </a:p>
            </p:txBody>
          </p:sp>
          <p:sp>
            <p:nvSpPr>
              <p:cNvPr id="74" name="Arc 73"/>
              <p:cNvSpPr/>
              <p:nvPr/>
            </p:nvSpPr>
            <p:spPr>
              <a:xfrm>
                <a:off x="5858051" y="1857375"/>
                <a:ext cx="500106" cy="642938"/>
              </a:xfrm>
              <a:prstGeom prst="arc">
                <a:avLst>
                  <a:gd name="adj1" fmla="val 16200000"/>
                  <a:gd name="adj2" fmla="val 2766786"/>
                </a:avLst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13339" name="ZoneTexte 79"/>
            <p:cNvSpPr txBox="1">
              <a:spLocks noChangeArrowheads="1"/>
            </p:cNvSpPr>
            <p:nvPr/>
          </p:nvSpPr>
          <p:spPr bwMode="auto">
            <a:xfrm>
              <a:off x="5000628" y="2500306"/>
              <a:ext cx="4267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 b="1">
                  <a:latin typeface="Symbol" panose="05050102010706020507" pitchFamily="18" charset="2"/>
                </a:rPr>
                <a:t>r</a:t>
              </a:r>
              <a:r>
                <a:rPr lang="fr-FR" altLang="fr-FR" b="1"/>
                <a:t>x</a:t>
              </a:r>
            </a:p>
          </p:txBody>
        </p:sp>
      </p:grpSp>
      <p:grpSp>
        <p:nvGrpSpPr>
          <p:cNvPr id="20" name="Groupe 84"/>
          <p:cNvGrpSpPr>
            <a:grpSpLocks/>
          </p:cNvGrpSpPr>
          <p:nvPr/>
        </p:nvGrpSpPr>
        <p:grpSpPr bwMode="auto">
          <a:xfrm>
            <a:off x="3457576" y="3662226"/>
            <a:ext cx="2574836" cy="1098464"/>
            <a:chOff x="3457575" y="3322744"/>
            <a:chExt cx="2574689" cy="1098246"/>
          </a:xfrm>
        </p:grpSpPr>
        <p:sp>
          <p:nvSpPr>
            <p:cNvPr id="13329" name="Text Box 31"/>
            <p:cNvSpPr txBox="1">
              <a:spLocks noChangeArrowheads="1"/>
            </p:cNvSpPr>
            <p:nvPr/>
          </p:nvSpPr>
          <p:spPr bwMode="auto">
            <a:xfrm>
              <a:off x="3457575" y="4043363"/>
              <a:ext cx="3127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400">
                  <a:latin typeface="Calibri" panose="020F0502020204030204" pitchFamily="34" charset="0"/>
                </a:rPr>
                <a:t>A</a:t>
              </a:r>
            </a:p>
          </p:txBody>
        </p:sp>
        <p:grpSp>
          <p:nvGrpSpPr>
            <p:cNvPr id="13330" name="Groupe 83"/>
            <p:cNvGrpSpPr>
              <a:grpSpLocks/>
            </p:cNvGrpSpPr>
            <p:nvPr/>
          </p:nvGrpSpPr>
          <p:grpSpPr bwMode="auto">
            <a:xfrm>
              <a:off x="3667703" y="3322744"/>
              <a:ext cx="2364561" cy="1098246"/>
              <a:chOff x="3667703" y="3322744"/>
              <a:chExt cx="2364561" cy="1098246"/>
            </a:xfrm>
          </p:grpSpPr>
          <p:grpSp>
            <p:nvGrpSpPr>
              <p:cNvPr id="13331" name="Groupe 77"/>
              <p:cNvGrpSpPr>
                <a:grpSpLocks/>
              </p:cNvGrpSpPr>
              <p:nvPr/>
            </p:nvGrpSpPr>
            <p:grpSpPr bwMode="auto">
              <a:xfrm>
                <a:off x="3695700" y="4113213"/>
                <a:ext cx="2336564" cy="307777"/>
                <a:chOff x="3695700" y="4113213"/>
                <a:chExt cx="2336564" cy="307777"/>
              </a:xfrm>
            </p:grpSpPr>
            <p:sp>
              <p:nvSpPr>
                <p:cNvPr id="13334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4276725" y="4113213"/>
                  <a:ext cx="1755539" cy="30777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fr-FR" altLang="fr-FR" sz="1400" b="1"/>
                    <a:t>transfert d’énergie</a:t>
                  </a:r>
                </a:p>
              </p:txBody>
            </p:sp>
            <p:sp>
              <p:nvSpPr>
                <p:cNvPr id="13335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3751263" y="4235451"/>
                  <a:ext cx="51117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3336" name="Oval 11"/>
                <p:cNvSpPr>
                  <a:spLocks noChangeArrowheads="1"/>
                </p:cNvSpPr>
                <p:nvPr/>
              </p:nvSpPr>
              <p:spPr bwMode="auto">
                <a:xfrm>
                  <a:off x="3695700" y="4203701"/>
                  <a:ext cx="88900" cy="889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fr-FR" altLang="fr-FR"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3332" name="ZoneTexte 78"/>
              <p:cNvSpPr txBox="1">
                <a:spLocks noChangeArrowheads="1"/>
              </p:cNvSpPr>
              <p:nvPr/>
            </p:nvSpPr>
            <p:spPr bwMode="auto">
              <a:xfrm>
                <a:off x="3667703" y="3322744"/>
                <a:ext cx="4267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600" b="1" dirty="0">
                    <a:latin typeface="Symbol" panose="05050102010706020507" pitchFamily="18" charset="2"/>
                  </a:rPr>
                  <a:t>r</a:t>
                </a:r>
                <a:r>
                  <a:rPr lang="fr-FR" altLang="fr-FR" b="1" dirty="0"/>
                  <a:t>z</a:t>
                </a:r>
              </a:p>
            </p:txBody>
          </p:sp>
          <p:cxnSp>
            <p:nvCxnSpPr>
              <p:cNvPr id="83" name="Connecteur droit avec flèche 82"/>
              <p:cNvCxnSpPr>
                <a:endCxn id="13336" idx="0"/>
              </p:cNvCxnSpPr>
              <p:nvPr/>
            </p:nvCxnSpPr>
            <p:spPr>
              <a:xfrm rot="16200000" flipH="1">
                <a:off x="3340161" y="3803573"/>
                <a:ext cx="774546" cy="253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ZoneTexte 7"/>
          <p:cNvSpPr txBox="1"/>
          <p:nvPr/>
        </p:nvSpPr>
        <p:spPr>
          <a:xfrm>
            <a:off x="4436147" y="199706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Symbol" panose="05050102010706020507" pitchFamily="18" charset="2"/>
              </a:rPr>
              <a:t>h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2699792" y="116632"/>
            <a:ext cx="335983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/>
              <a:t>I – Emission X engendrée</a:t>
            </a:r>
          </a:p>
        </p:txBody>
      </p:sp>
    </p:spTree>
    <p:extLst>
      <p:ext uri="{BB962C8B-B14F-4D97-AF65-F5344CB8AC3E}">
        <p14:creationId xmlns:p14="http://schemas.microsoft.com/office/powerpoint/2010/main" val="19405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2095" y="1458602"/>
            <a:ext cx="2347779" cy="215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" name="Connecteur droit 3"/>
          <p:cNvCxnSpPr>
            <a:cxnSpLocks/>
          </p:cNvCxnSpPr>
          <p:nvPr/>
        </p:nvCxnSpPr>
        <p:spPr>
          <a:xfrm>
            <a:off x="1062095" y="1458602"/>
            <a:ext cx="23477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>
            <a:cxnSpLocks/>
          </p:cNvCxnSpPr>
          <p:nvPr/>
        </p:nvCxnSpPr>
        <p:spPr>
          <a:xfrm>
            <a:off x="1062095" y="1674502"/>
            <a:ext cx="23477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2185738" y="916288"/>
            <a:ext cx="0" cy="12969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9"/>
          <p:cNvSpPr txBox="1">
            <a:spLocks noChangeArrowheads="1"/>
          </p:cNvSpPr>
          <p:nvPr/>
        </p:nvSpPr>
        <p:spPr bwMode="auto">
          <a:xfrm>
            <a:off x="570651" y="1345889"/>
            <a:ext cx="413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dx</a:t>
            </a:r>
          </a:p>
        </p:txBody>
      </p:sp>
      <p:sp>
        <p:nvSpPr>
          <p:cNvPr id="8" name="ZoneTexte 10"/>
          <p:cNvSpPr txBox="1">
            <a:spLocks noChangeArrowheads="1"/>
          </p:cNvSpPr>
          <p:nvPr/>
        </p:nvSpPr>
        <p:spPr bwMode="auto">
          <a:xfrm>
            <a:off x="2208988" y="904828"/>
            <a:ext cx="37542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E</a:t>
            </a:r>
            <a:r>
              <a:rPr lang="fr-FR" b="1" baseline="-25000" dirty="0"/>
              <a:t>0</a:t>
            </a:r>
          </a:p>
        </p:txBody>
      </p:sp>
      <p:sp>
        <p:nvSpPr>
          <p:cNvPr id="11" name="ZoneTexte 13"/>
          <p:cNvSpPr txBox="1">
            <a:spLocks noChangeArrowheads="1"/>
          </p:cNvSpPr>
          <p:nvPr/>
        </p:nvSpPr>
        <p:spPr bwMode="auto">
          <a:xfrm>
            <a:off x="2904551" y="2164620"/>
            <a:ext cx="194675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1" dirty="0"/>
              <a:t>nombre d’atome A </a:t>
            </a:r>
          </a:p>
          <a:p>
            <a:pPr algn="ctr"/>
            <a:r>
              <a:rPr lang="fr-FR" sz="1600" b="1" dirty="0"/>
              <a:t>par unité de volume </a:t>
            </a:r>
          </a:p>
        </p:txBody>
      </p:sp>
      <p:sp>
        <p:nvSpPr>
          <p:cNvPr id="16" name="ZoneTexte 19"/>
          <p:cNvSpPr txBox="1">
            <a:spLocks noChangeArrowheads="1"/>
          </p:cNvSpPr>
          <p:nvPr/>
        </p:nvSpPr>
        <p:spPr bwMode="auto">
          <a:xfrm>
            <a:off x="6557502" y="2264836"/>
            <a:ext cx="1547731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 b="1" dirty="0"/>
              <a:t>section efficace </a:t>
            </a:r>
          </a:p>
          <a:p>
            <a:pPr algn="ctr"/>
            <a:r>
              <a:rPr lang="fr-FR" sz="1600" b="1" dirty="0"/>
              <a:t>d’ionisation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463335" y="5419523"/>
            <a:ext cx="792088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cxnSpLocks/>
          </p:cNvCxnSpPr>
          <p:nvPr/>
        </p:nvCxnSpPr>
        <p:spPr>
          <a:xfrm flipH="1">
            <a:off x="4511816" y="1797671"/>
            <a:ext cx="339486" cy="3938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6559651" y="1285144"/>
            <a:ext cx="1346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/>
              <a:t>définition de la </a:t>
            </a:r>
          </a:p>
          <a:p>
            <a:r>
              <a:rPr lang="fr-FR" sz="1400" b="1" i="1" dirty="0"/>
              <a:t>section efficace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91" y="1272232"/>
            <a:ext cx="2655177" cy="603040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>
          <a:xfrm>
            <a:off x="4804176" y="956000"/>
            <a:ext cx="472503" cy="11815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172439" y="1138834"/>
            <a:ext cx="959325" cy="8219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56" y="4895604"/>
            <a:ext cx="3495675" cy="1009650"/>
          </a:xfrm>
          <a:prstGeom prst="rect">
            <a:avLst/>
          </a:prstGeom>
        </p:spPr>
      </p:pic>
      <p:cxnSp>
        <p:nvCxnSpPr>
          <p:cNvPr id="24" name="Connecteur droit avec flèche 23"/>
          <p:cNvCxnSpPr>
            <a:cxnSpLocks/>
          </p:cNvCxnSpPr>
          <p:nvPr/>
        </p:nvCxnSpPr>
        <p:spPr>
          <a:xfrm>
            <a:off x="5986900" y="1857027"/>
            <a:ext cx="553371" cy="4641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988604"/>
              </p:ext>
            </p:extLst>
          </p:nvPr>
        </p:nvGraphicFramePr>
        <p:xfrm>
          <a:off x="4096174" y="3228784"/>
          <a:ext cx="1630607" cy="7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Equation" r:id="rId5" imgW="863280" imgH="419040" progId="Equation.3">
                  <p:embed/>
                </p:oleObj>
              </mc:Choice>
              <mc:Fallback>
                <p:oleObj name="Equation" r:id="rId5" imgW="863280" imgH="419040" progId="Equation.3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174" y="3228784"/>
                        <a:ext cx="1630607" cy="7922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ZoneTexte 15"/>
          <p:cNvSpPr txBox="1">
            <a:spLocks noChangeArrowheads="1"/>
          </p:cNvSpPr>
          <p:nvPr/>
        </p:nvSpPr>
        <p:spPr bwMode="auto">
          <a:xfrm>
            <a:off x="6119267" y="3104962"/>
            <a:ext cx="16499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i="1" dirty="0"/>
              <a:t>nombre d’Avogadro</a:t>
            </a:r>
          </a:p>
        </p:txBody>
      </p:sp>
      <p:cxnSp>
        <p:nvCxnSpPr>
          <p:cNvPr id="30" name="Connecteur droit avec flèche 29"/>
          <p:cNvCxnSpPr>
            <a:cxnSpLocks/>
            <a:endCxn id="27" idx="1"/>
          </p:cNvCxnSpPr>
          <p:nvPr/>
        </p:nvCxnSpPr>
        <p:spPr>
          <a:xfrm flipV="1">
            <a:off x="5660960" y="3258851"/>
            <a:ext cx="458307" cy="1931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cxnSpLocks/>
          </p:cNvCxnSpPr>
          <p:nvPr/>
        </p:nvCxnSpPr>
        <p:spPr>
          <a:xfrm flipH="1">
            <a:off x="4437660" y="3804972"/>
            <a:ext cx="450130" cy="5017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15"/>
          <p:cNvSpPr txBox="1">
            <a:spLocks noChangeArrowheads="1"/>
          </p:cNvSpPr>
          <p:nvPr/>
        </p:nvSpPr>
        <p:spPr bwMode="auto">
          <a:xfrm>
            <a:off x="3598669" y="4224502"/>
            <a:ext cx="12474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 i="1" dirty="0"/>
              <a:t>titre massique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178323" y="4306730"/>
            <a:ext cx="1924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latin typeface="Symbol" panose="05050102010706020507" pitchFamily="18" charset="2"/>
              </a:rPr>
              <a:t>r</a:t>
            </a:r>
            <a:r>
              <a:rPr lang="fr-FR" sz="1600" b="1" i="1" dirty="0"/>
              <a:t> : masse volumique</a:t>
            </a:r>
          </a:p>
        </p:txBody>
      </p:sp>
      <p:cxnSp>
        <p:nvCxnSpPr>
          <p:cNvPr id="37" name="Connecteur droit avec flèche 36"/>
          <p:cNvCxnSpPr>
            <a:cxnSpLocks/>
          </p:cNvCxnSpPr>
          <p:nvPr/>
        </p:nvCxnSpPr>
        <p:spPr>
          <a:xfrm>
            <a:off x="5225450" y="3804972"/>
            <a:ext cx="331441" cy="5899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6557502" y="3338980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6,022 10</a:t>
            </a:r>
            <a:r>
              <a:rPr lang="fr-FR" sz="1400" b="1" baseline="30000" dirty="0"/>
              <a:t>23</a:t>
            </a:r>
          </a:p>
        </p:txBody>
      </p:sp>
      <p:cxnSp>
        <p:nvCxnSpPr>
          <p:cNvPr id="39" name="Connecteur droit avec flèche 38"/>
          <p:cNvCxnSpPr>
            <a:cxnSpLocks/>
          </p:cNvCxnSpPr>
          <p:nvPr/>
        </p:nvCxnSpPr>
        <p:spPr>
          <a:xfrm>
            <a:off x="5660852" y="3818346"/>
            <a:ext cx="669101" cy="1583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6317134" y="3792193"/>
            <a:ext cx="1409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/>
              <a:t>masse atomique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31845" y="3228784"/>
            <a:ext cx="2977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Le titre massique C</a:t>
            </a:r>
            <a:r>
              <a:rPr lang="fr-FR" sz="1600" b="1" i="1" baseline="-25000" dirty="0"/>
              <a:t>A </a:t>
            </a:r>
            <a:r>
              <a:rPr lang="fr-FR" sz="1600" b="1" i="1" dirty="0"/>
              <a:t>et le nombre</a:t>
            </a:r>
          </a:p>
          <a:p>
            <a:r>
              <a:rPr lang="fr-FR" sz="1600" b="1" i="1" dirty="0"/>
              <a:t>d’atome par unité de volume N</a:t>
            </a:r>
            <a:r>
              <a:rPr lang="fr-FR" sz="1600" b="1" i="1" baseline="-25000" dirty="0"/>
              <a:t>A</a:t>
            </a:r>
            <a:r>
              <a:rPr lang="fr-FR" sz="1600" b="1" i="1" dirty="0"/>
              <a:t> </a:t>
            </a:r>
          </a:p>
          <a:p>
            <a:r>
              <a:rPr lang="fr-FR" sz="1600" b="1" i="1" dirty="0"/>
              <a:t>sont reliés par cette relation  </a:t>
            </a:r>
          </a:p>
        </p:txBody>
      </p:sp>
      <p:sp>
        <p:nvSpPr>
          <p:cNvPr id="31" name="ZoneTexte 2"/>
          <p:cNvSpPr txBox="1">
            <a:spLocks noChangeArrowheads="1"/>
          </p:cNvSpPr>
          <p:nvPr/>
        </p:nvSpPr>
        <p:spPr bwMode="auto">
          <a:xfrm>
            <a:off x="629064" y="244537"/>
            <a:ext cx="726654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I1 – Nombre d’Ionisations engendrées dans une couche mince (élément A)</a:t>
            </a:r>
          </a:p>
        </p:txBody>
      </p:sp>
    </p:spTree>
    <p:extLst>
      <p:ext uri="{BB962C8B-B14F-4D97-AF65-F5344CB8AC3E}">
        <p14:creationId xmlns:p14="http://schemas.microsoft.com/office/powerpoint/2010/main" val="38043510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6849</TotalTime>
  <Words>2698</Words>
  <Application>Microsoft Office PowerPoint</Application>
  <PresentationFormat>Affichage à l'écran (4:3)</PresentationFormat>
  <Paragraphs>478</Paragraphs>
  <Slides>32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32</vt:i4>
      </vt:variant>
    </vt:vector>
  </HeadingPairs>
  <TitlesOfParts>
    <vt:vector size="42" baseType="lpstr">
      <vt:lpstr>SimSun</vt:lpstr>
      <vt:lpstr>Arial</vt:lpstr>
      <vt:lpstr>Calibri</vt:lpstr>
      <vt:lpstr>Cambria Math</vt:lpstr>
      <vt:lpstr>Symbol</vt:lpstr>
      <vt:lpstr>Wingdings 3</vt:lpstr>
      <vt:lpstr>Thème Office</vt:lpstr>
      <vt:lpstr>Equation</vt:lpstr>
      <vt:lpstr>…quation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jacky ruste</cp:lastModifiedBy>
  <cp:revision>90</cp:revision>
  <dcterms:created xsi:type="dcterms:W3CDTF">2017-01-16T15:05:59Z</dcterms:created>
  <dcterms:modified xsi:type="dcterms:W3CDTF">2017-05-28T08:44:32Z</dcterms:modified>
</cp:coreProperties>
</file>