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avi" ContentType="video/avi"/>
  <Default Extension="tiff" ContentType="image/tiff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0"/>
  </p:notesMasterIdLst>
  <p:sldIdLst>
    <p:sldId id="256" r:id="rId2"/>
    <p:sldId id="259" r:id="rId3"/>
    <p:sldId id="306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293" r:id="rId37"/>
    <p:sldId id="294" r:id="rId38"/>
    <p:sldId id="295" r:id="rId39"/>
    <p:sldId id="296" r:id="rId40"/>
    <p:sldId id="297" r:id="rId41"/>
    <p:sldId id="298" r:id="rId42"/>
    <p:sldId id="299" r:id="rId43"/>
    <p:sldId id="300" r:id="rId44"/>
    <p:sldId id="301" r:id="rId45"/>
    <p:sldId id="302" r:id="rId46"/>
    <p:sldId id="303" r:id="rId47"/>
    <p:sldId id="304" r:id="rId48"/>
    <p:sldId id="305" r:id="rId49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F8F8"/>
    <a:srgbClr val="5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0" autoAdjust="0"/>
    <p:restoredTop sz="94628" autoAdjust="0"/>
  </p:normalViewPr>
  <p:slideViewPr>
    <p:cSldViewPr snapToGrid="0">
      <p:cViewPr varScale="1">
        <p:scale>
          <a:sx n="103" d="100"/>
          <a:sy n="103" d="100"/>
        </p:scale>
        <p:origin x="-1122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7FB79D-454C-408D-87A3-FA84E61B8E5F}" type="datetimeFigureOut">
              <a:rPr lang="fr-FR" smtClean="0"/>
              <a:t>05/06/2017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7A381F-B023-4E22-A4D3-AA775193FED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819399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Demander à DB: </a:t>
            </a:r>
          </a:p>
          <a:p>
            <a:r>
              <a:rPr lang="fr-FR" dirty="0" smtClean="0"/>
              <a:t>- courbe de stabilité courant de faisceau ?</a:t>
            </a:r>
          </a:p>
          <a:p>
            <a:r>
              <a:rPr lang="fr-FR" dirty="0" smtClean="0"/>
              <a:t>- utilisation du système optique </a:t>
            </a:r>
            <a:r>
              <a:rPr lang="fr-FR" dirty="0" err="1" smtClean="0"/>
              <a:t>newtec</a:t>
            </a:r>
            <a:r>
              <a:rPr lang="fr-FR" dirty="0" smtClean="0"/>
              <a:t> pour positionnement échantillon en Z ?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7A381F-B023-4E22-A4D3-AA775193FED8}" type="slidenum">
              <a:rPr lang="fr-FR" smtClean="0"/>
              <a:t>41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397473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7A381F-B023-4E22-A4D3-AA775193FED8}" type="slidenum">
              <a:rPr lang="fr-FR" smtClean="0"/>
              <a:t>46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586618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91997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6402521"/>
            <a:ext cx="9144000" cy="461665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2" name="Imag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6458819"/>
            <a:ext cx="720080" cy="3645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4" name="ZoneTexte 13"/>
          <p:cNvSpPr txBox="1"/>
          <p:nvPr userDrawn="1"/>
        </p:nvSpPr>
        <p:spPr>
          <a:xfrm>
            <a:off x="1691680" y="6487229"/>
            <a:ext cx="3092641" cy="30777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fr-FR" sz="1400" b="1" dirty="0" smtClean="0">
                <a:solidFill>
                  <a:srgbClr val="C0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Ecole d’été GN-MEBA – Bordeaux  2017</a:t>
            </a:r>
            <a:endParaRPr lang="fr-FR" sz="1400" b="1" dirty="0">
              <a:solidFill>
                <a:srgbClr val="C0000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4"/>
          </p:nvPr>
        </p:nvSpPr>
        <p:spPr>
          <a:xfrm>
            <a:off x="6948264" y="645855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77F839-F3BA-4A12-BBF8-C0A38A149D7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05082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13.png"/><Relationship Id="rId18" Type="http://schemas.openxmlformats.org/officeDocument/2006/relationships/image" Target="../media/image18.jpg"/><Relationship Id="rId26" Type="http://schemas.openxmlformats.org/officeDocument/2006/relationships/image" Target="../media/image25.png"/><Relationship Id="rId3" Type="http://schemas.openxmlformats.org/officeDocument/2006/relationships/image" Target="../media/image3.jpeg"/><Relationship Id="rId21" Type="http://schemas.openxmlformats.org/officeDocument/2006/relationships/image" Target="../media/image21.jpg"/><Relationship Id="rId7" Type="http://schemas.openxmlformats.org/officeDocument/2006/relationships/image" Target="../media/image7.png"/><Relationship Id="rId12" Type="http://schemas.openxmlformats.org/officeDocument/2006/relationships/image" Target="../media/image12.jpeg"/><Relationship Id="rId17" Type="http://schemas.openxmlformats.org/officeDocument/2006/relationships/image" Target="../media/image17.jpeg"/><Relationship Id="rId25" Type="http://schemas.openxmlformats.org/officeDocument/2006/relationships/image" Target="../media/image24.jpeg"/><Relationship Id="rId2" Type="http://schemas.openxmlformats.org/officeDocument/2006/relationships/image" Target="../media/image2.png"/><Relationship Id="rId16" Type="http://schemas.openxmlformats.org/officeDocument/2006/relationships/image" Target="../media/image16.jpeg"/><Relationship Id="rId20" Type="http://schemas.openxmlformats.org/officeDocument/2006/relationships/image" Target="../media/image20.jpg"/><Relationship Id="rId29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jpeg"/><Relationship Id="rId24" Type="http://schemas.openxmlformats.org/officeDocument/2006/relationships/image" Target="../media/image23.jpeg"/><Relationship Id="rId5" Type="http://schemas.openxmlformats.org/officeDocument/2006/relationships/image" Target="../media/image5.gif"/><Relationship Id="rId15" Type="http://schemas.openxmlformats.org/officeDocument/2006/relationships/image" Target="../media/image15.jpg"/><Relationship Id="rId23" Type="http://schemas.openxmlformats.org/officeDocument/2006/relationships/image" Target="../media/image1.gif"/><Relationship Id="rId28" Type="http://schemas.openxmlformats.org/officeDocument/2006/relationships/image" Target="../media/image27.png"/><Relationship Id="rId10" Type="http://schemas.openxmlformats.org/officeDocument/2006/relationships/image" Target="../media/image10.jpeg"/><Relationship Id="rId19" Type="http://schemas.openxmlformats.org/officeDocument/2006/relationships/image" Target="../media/image19.jp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gif"/><Relationship Id="rId22" Type="http://schemas.openxmlformats.org/officeDocument/2006/relationships/image" Target="../media/image22.jpg"/><Relationship Id="rId27" Type="http://schemas.openxmlformats.org/officeDocument/2006/relationships/image" Target="../media/image26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1.png"/><Relationship Id="rId4" Type="http://schemas.openxmlformats.org/officeDocument/2006/relationships/image" Target="../media/image50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wmf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wmf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hyperlink" Target="http://fr.wikipedia.org/wiki/Fichier:Microsonde_castaing_MS85.jpg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w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8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72.jpeg"/><Relationship Id="rId4" Type="http://schemas.openxmlformats.org/officeDocument/2006/relationships/image" Target="../media/image71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1.jpeg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png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83.png"/><Relationship Id="rId7" Type="http://schemas.openxmlformats.org/officeDocument/2006/relationships/image" Target="../media/image72.jpe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6.png"/><Relationship Id="rId11" Type="http://schemas.openxmlformats.org/officeDocument/2006/relationships/image" Target="../media/image89.tiff"/><Relationship Id="rId5" Type="http://schemas.openxmlformats.org/officeDocument/2006/relationships/image" Target="../media/image85.png"/><Relationship Id="rId10" Type="http://schemas.openxmlformats.org/officeDocument/2006/relationships/image" Target="../media/image88.tiff"/><Relationship Id="rId4" Type="http://schemas.openxmlformats.org/officeDocument/2006/relationships/image" Target="../media/image84.png"/><Relationship Id="rId9" Type="http://schemas.openxmlformats.org/officeDocument/2006/relationships/image" Target="../media/image87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5.jpeg"/><Relationship Id="rId4" Type="http://schemas.openxmlformats.org/officeDocument/2006/relationships/image" Target="../media/image94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2.tiff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7" Type="http://schemas.openxmlformats.org/officeDocument/2006/relationships/image" Target="../media/image1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4.png"/><Relationship Id="rId5" Type="http://schemas.openxmlformats.org/officeDocument/2006/relationships/image" Target="../media/image113.jpeg"/><Relationship Id="rId4" Type="http://schemas.openxmlformats.org/officeDocument/2006/relationships/image" Target="../media/image112.tiff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7.ti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840F68"/>
              </a:clrFrom>
              <a:clrTo>
                <a:srgbClr val="840F6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16" b="15441"/>
          <a:stretch/>
        </p:blipFill>
        <p:spPr>
          <a:xfrm>
            <a:off x="6982244" y="4077072"/>
            <a:ext cx="1795337" cy="14174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2" descr="http://olivierboisseau.com/wp-content/uploads/2012/03/bordeaux_place-de-la-bourse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75" t="36545" r="17475" b="38605"/>
          <a:stretch/>
        </p:blipFill>
        <p:spPr bwMode="auto">
          <a:xfrm>
            <a:off x="381226" y="332656"/>
            <a:ext cx="3568950" cy="9055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ZoneTexte 48"/>
          <p:cNvSpPr txBox="1"/>
          <p:nvPr/>
        </p:nvSpPr>
        <p:spPr>
          <a:xfrm>
            <a:off x="4221423" y="462267"/>
            <a:ext cx="45773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b="1" dirty="0" smtClean="0">
                <a:solidFill>
                  <a:srgbClr val="5C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ECOLE D’ÉTÉ GN-MEBA</a:t>
            </a:r>
            <a:endParaRPr lang="fr-FR" sz="3600" b="1" dirty="0">
              <a:solidFill>
                <a:srgbClr val="5C000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50" name="ZoneTexte 49"/>
          <p:cNvSpPr txBox="1"/>
          <p:nvPr/>
        </p:nvSpPr>
        <p:spPr>
          <a:xfrm>
            <a:off x="5105362" y="1089610"/>
            <a:ext cx="27320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5C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Microscopie Electronique à</a:t>
            </a:r>
          </a:p>
          <a:p>
            <a:r>
              <a:rPr lang="fr-FR" dirty="0" smtClean="0">
                <a:solidFill>
                  <a:srgbClr val="5C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Balayage et Microanalyses</a:t>
            </a:r>
            <a:endParaRPr lang="fr-FR" dirty="0">
              <a:solidFill>
                <a:srgbClr val="5C000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51" name="ZoneTexte 50"/>
          <p:cNvSpPr txBox="1"/>
          <p:nvPr/>
        </p:nvSpPr>
        <p:spPr>
          <a:xfrm>
            <a:off x="348399" y="1282502"/>
            <a:ext cx="24515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i="1" dirty="0" smtClean="0"/>
              <a:t>Bordeaux    3-7 juillet 2017</a:t>
            </a:r>
            <a:endParaRPr lang="fr-FR" sz="1600" b="1" i="1" dirty="0"/>
          </a:p>
        </p:txBody>
      </p:sp>
      <p:sp>
        <p:nvSpPr>
          <p:cNvPr id="53" name="Text Box 2"/>
          <p:cNvSpPr txBox="1">
            <a:spLocks noChangeArrowheads="1"/>
          </p:cNvSpPr>
          <p:nvPr/>
        </p:nvSpPr>
        <p:spPr bwMode="auto">
          <a:xfrm>
            <a:off x="466186" y="2636911"/>
            <a:ext cx="8210270" cy="2679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fr-FR" sz="2400" b="1" dirty="0" smtClean="0">
                <a:solidFill>
                  <a:srgbClr val="C0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Calibri" pitchFamily="32" charset="0"/>
              </a:rPr>
              <a:t>TECHNOLOGIE WDS ET TRAITEMENT DES SPECTRES</a:t>
            </a:r>
          </a:p>
          <a:p>
            <a:pPr algn="ctr">
              <a:buClrTx/>
              <a:buFontTx/>
              <a:buNone/>
            </a:pPr>
            <a:endParaRPr lang="fr-FR" sz="2400" b="1" dirty="0" smtClean="0">
              <a:solidFill>
                <a:srgbClr val="C0000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Calibri" pitchFamily="32" charset="0"/>
            </a:endParaRPr>
          </a:p>
          <a:p>
            <a:pPr algn="ctr">
              <a:buClrTx/>
              <a:buFontTx/>
              <a:buNone/>
            </a:pPr>
            <a:r>
              <a:rPr lang="fr-FR" sz="2400" b="1" dirty="0" smtClean="0">
                <a:solidFill>
                  <a:srgbClr val="C0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Calibri" pitchFamily="32" charset="0"/>
              </a:rPr>
              <a:t>Guillaume WILLE</a:t>
            </a:r>
            <a:endParaRPr lang="fr-FR" sz="2400" b="1" dirty="0">
              <a:solidFill>
                <a:srgbClr val="C0000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Calibri" pitchFamily="32" charset="0"/>
            </a:endParaRPr>
          </a:p>
          <a:p>
            <a:pPr algn="ctr">
              <a:buClrTx/>
              <a:buFontTx/>
              <a:buNone/>
            </a:pPr>
            <a:endParaRPr lang="fr-FR" sz="2400" b="1" dirty="0" smtClean="0">
              <a:solidFill>
                <a:srgbClr val="C0000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Calibri" pitchFamily="32" charset="0"/>
            </a:endParaRPr>
          </a:p>
          <a:p>
            <a:pPr algn="ctr">
              <a:buClrTx/>
              <a:buFontTx/>
              <a:buNone/>
            </a:pPr>
            <a:r>
              <a:rPr lang="fr-FR" sz="2400" b="1" i="1" dirty="0" smtClean="0">
                <a:solidFill>
                  <a:srgbClr val="C0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Calibri" pitchFamily="32" charset="0"/>
              </a:rPr>
              <a:t>BRGM</a:t>
            </a:r>
          </a:p>
          <a:p>
            <a:pPr algn="ctr">
              <a:buClrTx/>
              <a:buFontTx/>
              <a:buNone/>
            </a:pPr>
            <a:r>
              <a:rPr lang="fr-FR" sz="2400" b="1" i="1" dirty="0" smtClean="0">
                <a:solidFill>
                  <a:srgbClr val="C0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Calibri" pitchFamily="32" charset="0"/>
              </a:rPr>
              <a:t>45-Orléans</a:t>
            </a:r>
            <a:br>
              <a:rPr lang="fr-FR" sz="2400" b="1" i="1" dirty="0" smtClean="0">
                <a:solidFill>
                  <a:srgbClr val="C0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Calibri" pitchFamily="32" charset="0"/>
              </a:rPr>
            </a:br>
            <a:endParaRPr lang="fr-FR" sz="2400" b="1" i="1" dirty="0">
              <a:solidFill>
                <a:srgbClr val="C0000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Calibri" pitchFamily="32" charset="0"/>
            </a:endParaRPr>
          </a:p>
        </p:txBody>
      </p:sp>
      <p:sp>
        <p:nvSpPr>
          <p:cNvPr id="54" name="ZoneTexte 53"/>
          <p:cNvSpPr txBox="1"/>
          <p:nvPr/>
        </p:nvSpPr>
        <p:spPr>
          <a:xfrm>
            <a:off x="516521" y="1628800"/>
            <a:ext cx="6591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C08</a:t>
            </a:r>
            <a:endParaRPr lang="fr-FR" sz="2400" b="1" u="sng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3" name="Groupe 2"/>
          <p:cNvGrpSpPr/>
          <p:nvPr/>
        </p:nvGrpSpPr>
        <p:grpSpPr>
          <a:xfrm>
            <a:off x="-17996" y="6356495"/>
            <a:ext cx="9180000" cy="501505"/>
            <a:chOff x="-17996" y="6356495"/>
            <a:chExt cx="9180000" cy="501505"/>
          </a:xfrm>
        </p:grpSpPr>
        <p:sp>
          <p:nvSpPr>
            <p:cNvPr id="22" name="Rectangle 21"/>
            <p:cNvSpPr/>
            <p:nvPr/>
          </p:nvSpPr>
          <p:spPr>
            <a:xfrm>
              <a:off x="-17996" y="6356495"/>
              <a:ext cx="9180000" cy="5015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sz="1200" dirty="0" smtClean="0">
                  <a:solidFill>
                    <a:srgbClr val="5C0000"/>
                  </a:solidFill>
                </a:rPr>
                <a:t>Partenaires :</a:t>
              </a:r>
              <a:endParaRPr lang="fr-FR" sz="1200" dirty="0">
                <a:solidFill>
                  <a:srgbClr val="5C0000"/>
                </a:solidFill>
              </a:endParaRPr>
            </a:p>
          </p:txBody>
        </p:sp>
        <p:pic>
          <p:nvPicPr>
            <p:cNvPr id="8" name="Image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1999" y="6481385"/>
              <a:ext cx="856964" cy="22597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Image 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9473"/>
            <a:stretch/>
          </p:blipFill>
          <p:spPr>
            <a:xfrm>
              <a:off x="2757232" y="6502503"/>
              <a:ext cx="673772" cy="1837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Image 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43828" y="6519405"/>
              <a:ext cx="432171" cy="14993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Image 10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000"/>
            <a:stretch/>
          </p:blipFill>
          <p:spPr>
            <a:xfrm>
              <a:off x="5722441" y="6487545"/>
              <a:ext cx="577335" cy="2136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Image 1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24494" y="6490617"/>
              <a:ext cx="662449" cy="20750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Image 1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41812" y="6448126"/>
              <a:ext cx="292096" cy="29248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Image 13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1600" y="6443174"/>
              <a:ext cx="301177" cy="302392"/>
            </a:xfrm>
            <a:prstGeom prst="rect">
              <a:avLst/>
            </a:prstGeom>
          </p:spPr>
        </p:pic>
        <p:pic>
          <p:nvPicPr>
            <p:cNvPr id="15" name="Image 14"/>
            <p:cNvPicPr>
              <a:picLocks noChangeAspect="1"/>
            </p:cNvPicPr>
            <p:nvPr/>
          </p:nvPicPr>
          <p:blipFill>
            <a:blip r:embed="rId11" cstate="print">
              <a:clrChange>
                <a:clrFrom>
                  <a:srgbClr val="F6FCFC"/>
                </a:clrFrom>
                <a:clrTo>
                  <a:srgbClr val="F6FC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7642" y="6453901"/>
              <a:ext cx="680446" cy="280938"/>
            </a:xfrm>
            <a:prstGeom prst="rect">
              <a:avLst/>
            </a:prstGeom>
          </p:spPr>
        </p:pic>
        <p:pic>
          <p:nvPicPr>
            <p:cNvPr id="16" name="Image 15"/>
            <p:cNvPicPr>
              <a:picLocks noChangeAspect="1"/>
            </p:cNvPicPr>
            <p:nvPr/>
          </p:nvPicPr>
          <p:blipFill>
            <a:blip r:embed="rId1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0864" y="6425335"/>
              <a:ext cx="336712" cy="338070"/>
            </a:xfrm>
            <a:prstGeom prst="rect">
              <a:avLst/>
            </a:prstGeom>
          </p:spPr>
        </p:pic>
        <p:pic>
          <p:nvPicPr>
            <p:cNvPr id="17" name="Image 16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5869" y="6496160"/>
              <a:ext cx="391265" cy="196421"/>
            </a:xfrm>
            <a:prstGeom prst="rect">
              <a:avLst/>
            </a:prstGeom>
          </p:spPr>
        </p:pic>
        <p:pic>
          <p:nvPicPr>
            <p:cNvPr id="18" name="Image 17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4641" y="6500238"/>
              <a:ext cx="477613" cy="188264"/>
            </a:xfrm>
            <a:prstGeom prst="rect">
              <a:avLst/>
            </a:prstGeom>
          </p:spPr>
        </p:pic>
        <p:pic>
          <p:nvPicPr>
            <p:cNvPr id="19" name="Image 18"/>
            <p:cNvPicPr>
              <a:picLocks noChangeAspect="1"/>
            </p:cNvPicPr>
            <p:nvPr/>
          </p:nvPicPr>
          <p:blipFill rotWithShape="1">
            <a:blip r:embed="rId1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876" b="-7206"/>
            <a:stretch/>
          </p:blipFill>
          <p:spPr>
            <a:xfrm>
              <a:off x="6887119" y="6416655"/>
              <a:ext cx="328209" cy="355430"/>
            </a:xfrm>
            <a:prstGeom prst="rect">
              <a:avLst/>
            </a:prstGeom>
          </p:spPr>
        </p:pic>
        <p:pic>
          <p:nvPicPr>
            <p:cNvPr id="20" name="Image 19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0193" y="6512774"/>
              <a:ext cx="699436" cy="163192"/>
            </a:xfrm>
            <a:prstGeom prst="rect">
              <a:avLst/>
            </a:prstGeom>
          </p:spPr>
        </p:pic>
        <p:pic>
          <p:nvPicPr>
            <p:cNvPr id="2" name="Image 1"/>
            <p:cNvPicPr>
              <a:picLocks noChangeAspect="1"/>
            </p:cNvPicPr>
            <p:nvPr/>
          </p:nvPicPr>
          <p:blipFill>
            <a:blip r:embed="rId1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2953" y="6368810"/>
              <a:ext cx="639414" cy="451121"/>
            </a:xfrm>
            <a:prstGeom prst="rect">
              <a:avLst/>
            </a:prstGeom>
          </p:spPr>
        </p:pic>
      </p:grpSp>
      <p:grpSp>
        <p:nvGrpSpPr>
          <p:cNvPr id="7" name="Groupe 6"/>
          <p:cNvGrpSpPr/>
          <p:nvPr/>
        </p:nvGrpSpPr>
        <p:grpSpPr>
          <a:xfrm>
            <a:off x="-17996" y="5793557"/>
            <a:ext cx="9180000" cy="576000"/>
            <a:chOff x="-17996" y="5793557"/>
            <a:chExt cx="9180000" cy="576000"/>
          </a:xfrm>
        </p:grpSpPr>
        <p:sp>
          <p:nvSpPr>
            <p:cNvPr id="35" name="Rectangle 34"/>
            <p:cNvSpPr/>
            <p:nvPr/>
          </p:nvSpPr>
          <p:spPr>
            <a:xfrm>
              <a:off x="-17996" y="5793557"/>
              <a:ext cx="9180000" cy="576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sz="1200" dirty="0" smtClean="0">
                  <a:solidFill>
                    <a:srgbClr val="5C0000"/>
                  </a:solidFill>
                </a:rPr>
                <a:t>Organisation :</a:t>
              </a:r>
              <a:endParaRPr lang="fr-FR" sz="1200" dirty="0">
                <a:solidFill>
                  <a:srgbClr val="5C0000"/>
                </a:solidFill>
              </a:endParaRPr>
            </a:p>
          </p:txBody>
        </p:sp>
        <p:pic>
          <p:nvPicPr>
            <p:cNvPr id="25" name="Image 24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93102" y="5945588"/>
              <a:ext cx="720000" cy="211200"/>
            </a:xfrm>
            <a:prstGeom prst="rect">
              <a:avLst/>
            </a:prstGeom>
          </p:spPr>
        </p:pic>
        <p:pic>
          <p:nvPicPr>
            <p:cNvPr id="26" name="Image 25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41728" y="5793558"/>
              <a:ext cx="481398" cy="529538"/>
            </a:xfrm>
            <a:prstGeom prst="rect">
              <a:avLst/>
            </a:prstGeom>
          </p:spPr>
        </p:pic>
        <p:pic>
          <p:nvPicPr>
            <p:cNvPr id="27" name="Image 26"/>
            <p:cNvPicPr>
              <a:picLocks noChangeAspect="1"/>
            </p:cNvPicPr>
            <p:nvPr/>
          </p:nvPicPr>
          <p:blipFill>
            <a:blip r:embed="rId2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3078" y="5875201"/>
              <a:ext cx="756000" cy="336960"/>
            </a:xfrm>
            <a:prstGeom prst="rect">
              <a:avLst/>
            </a:prstGeom>
          </p:spPr>
        </p:pic>
        <p:pic>
          <p:nvPicPr>
            <p:cNvPr id="28" name="Image 27"/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09054" y="5931588"/>
              <a:ext cx="648000" cy="228431"/>
            </a:xfrm>
            <a:prstGeom prst="rect">
              <a:avLst/>
            </a:prstGeom>
          </p:spPr>
        </p:pic>
        <p:pic>
          <p:nvPicPr>
            <p:cNvPr id="29" name="Image 28"/>
            <p:cNvPicPr>
              <a:picLocks noChangeAspect="1"/>
            </p:cNvPicPr>
            <p:nvPr/>
          </p:nvPicPr>
          <p:blipFill rotWithShape="1"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8971"/>
            <a:stretch/>
          </p:blipFill>
          <p:spPr>
            <a:xfrm>
              <a:off x="8527033" y="5959522"/>
              <a:ext cx="510683" cy="197610"/>
            </a:xfrm>
            <a:prstGeom prst="rect">
              <a:avLst/>
            </a:prstGeom>
          </p:spPr>
        </p:pic>
        <p:pic>
          <p:nvPicPr>
            <p:cNvPr id="30" name="Image 29"/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1858" y="5897572"/>
              <a:ext cx="710353" cy="359673"/>
            </a:xfrm>
            <a:prstGeom prst="rect">
              <a:avLst/>
            </a:prstGeom>
          </p:spPr>
        </p:pic>
        <p:pic>
          <p:nvPicPr>
            <p:cNvPr id="31" name="Image 30"/>
            <p:cNvPicPr>
              <a:picLocks noChangeAspect="1"/>
            </p:cNvPicPr>
            <p:nvPr/>
          </p:nvPicPr>
          <p:blipFill>
            <a:blip r:embed="rId2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27848" y="6041172"/>
              <a:ext cx="576000" cy="187827"/>
            </a:xfrm>
            <a:prstGeom prst="rect">
              <a:avLst/>
            </a:prstGeom>
          </p:spPr>
        </p:pic>
        <p:pic>
          <p:nvPicPr>
            <p:cNvPr id="32" name="Image 31"/>
            <p:cNvPicPr>
              <a:picLocks noChangeAspect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01776" y="5899362"/>
              <a:ext cx="468000" cy="260657"/>
            </a:xfrm>
            <a:prstGeom prst="rect">
              <a:avLst/>
            </a:prstGeom>
          </p:spPr>
        </p:pic>
        <p:pic>
          <p:nvPicPr>
            <p:cNvPr id="33" name="Image 32"/>
            <p:cNvPicPr>
              <a:picLocks noChangeAspect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75800" y="6096116"/>
              <a:ext cx="756000" cy="175892"/>
            </a:xfrm>
            <a:prstGeom prst="rect">
              <a:avLst/>
            </a:prstGeom>
          </p:spPr>
        </p:pic>
        <p:pic>
          <p:nvPicPr>
            <p:cNvPr id="36" name="Image 35"/>
            <p:cNvPicPr>
              <a:picLocks noChangeAspect="1"/>
            </p:cNvPicPr>
            <p:nvPr/>
          </p:nvPicPr>
          <p:blipFill rotWithShape="1"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79" t="14930" r="8191" b="5048"/>
            <a:stretch/>
          </p:blipFill>
          <p:spPr>
            <a:xfrm>
              <a:off x="1744449" y="5833520"/>
              <a:ext cx="792000" cy="323268"/>
            </a:xfrm>
            <a:prstGeom prst="rect">
              <a:avLst/>
            </a:prstGeom>
          </p:spPr>
        </p:pic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39752" y="5805264"/>
              <a:ext cx="432000" cy="520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3824" y="5852643"/>
              <a:ext cx="432000" cy="3403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730009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0" y="0"/>
            <a:ext cx="84822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i="1" dirty="0" smtClean="0">
                <a:solidFill>
                  <a:srgbClr val="0070C0"/>
                </a:solidFill>
              </a:rPr>
              <a:t>Raies de basse énergie - développements récents</a:t>
            </a:r>
            <a:endParaRPr lang="fr-FR" sz="3200" b="1" i="1" dirty="0">
              <a:solidFill>
                <a:srgbClr val="0070C0"/>
              </a:solidFill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4473280"/>
            <a:ext cx="3755004" cy="147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2313040"/>
            <a:ext cx="3777005" cy="21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5516771" y="5949280"/>
            <a:ext cx="36458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>
                <a:solidFill>
                  <a:srgbClr val="002060"/>
                </a:solidFill>
              </a:rPr>
              <a:t>A. </a:t>
            </a:r>
            <a:r>
              <a:rPr lang="en-US" sz="1200" i="1" dirty="0" err="1" smtClean="0">
                <a:solidFill>
                  <a:srgbClr val="002060"/>
                </a:solidFill>
              </a:rPr>
              <a:t>Erko</a:t>
            </a:r>
            <a:r>
              <a:rPr lang="en-US" sz="1200" i="1" dirty="0" smtClean="0">
                <a:solidFill>
                  <a:srgbClr val="002060"/>
                </a:solidFill>
              </a:rPr>
              <a:t> et al., </a:t>
            </a:r>
            <a:r>
              <a:rPr lang="en-US" sz="1200" i="1" dirty="0">
                <a:solidFill>
                  <a:srgbClr val="002060"/>
                </a:solidFill>
              </a:rPr>
              <a:t>Opt Express 2014 Jul;22(14):</a:t>
            </a:r>
            <a:r>
              <a:rPr lang="en-US" sz="1200" i="1" dirty="0" smtClean="0">
                <a:solidFill>
                  <a:srgbClr val="002060"/>
                </a:solidFill>
              </a:rPr>
              <a:t>16897-902</a:t>
            </a:r>
          </a:p>
          <a:p>
            <a:r>
              <a:rPr lang="en-US" sz="1200" i="1" dirty="0" smtClean="0">
                <a:solidFill>
                  <a:srgbClr val="002060"/>
                </a:solidFill>
              </a:rPr>
              <a:t>A. </a:t>
            </a:r>
            <a:r>
              <a:rPr lang="en-US" sz="1200" i="1" dirty="0" err="1" smtClean="0">
                <a:solidFill>
                  <a:srgbClr val="002060"/>
                </a:solidFill>
              </a:rPr>
              <a:t>Hafner</a:t>
            </a:r>
            <a:r>
              <a:rPr lang="en-US" sz="1200" i="1" dirty="0">
                <a:solidFill>
                  <a:srgbClr val="002060"/>
                </a:solidFill>
              </a:rPr>
              <a:t> et al., Opt Express 2015 Nov;23(23):29476-83</a:t>
            </a:r>
            <a:endParaRPr lang="fr-FR" sz="1200" i="1" dirty="0">
              <a:solidFill>
                <a:srgbClr val="002060"/>
              </a:solidFill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2" t="13226" r="16472" b="11651"/>
          <a:stretch/>
        </p:blipFill>
        <p:spPr bwMode="auto">
          <a:xfrm>
            <a:off x="3127" y="4509120"/>
            <a:ext cx="2381311" cy="16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97" t="14059" r="12287" b="16154"/>
          <a:stretch/>
        </p:blipFill>
        <p:spPr bwMode="auto">
          <a:xfrm>
            <a:off x="2483768" y="4581128"/>
            <a:ext cx="2392516" cy="151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ZoneTexte 8"/>
          <p:cNvSpPr txBox="1"/>
          <p:nvPr/>
        </p:nvSpPr>
        <p:spPr>
          <a:xfrm>
            <a:off x="0" y="6165304"/>
            <a:ext cx="34592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>
                <a:solidFill>
                  <a:srgbClr val="002060"/>
                </a:solidFill>
              </a:rPr>
              <a:t>P. </a:t>
            </a:r>
            <a:r>
              <a:rPr lang="en-US" sz="1200" i="1" dirty="0" err="1" smtClean="0">
                <a:solidFill>
                  <a:srgbClr val="002060"/>
                </a:solidFill>
              </a:rPr>
              <a:t>Jonnard</a:t>
            </a:r>
            <a:r>
              <a:rPr lang="en-US" sz="1200" i="1" dirty="0" smtClean="0">
                <a:solidFill>
                  <a:srgbClr val="002060"/>
                </a:solidFill>
              </a:rPr>
              <a:t> et al., X-Ray </a:t>
            </a:r>
            <a:r>
              <a:rPr lang="en-US" sz="1200" i="1" dirty="0" err="1">
                <a:solidFill>
                  <a:srgbClr val="002060"/>
                </a:solidFill>
              </a:rPr>
              <a:t>Spectrom</a:t>
            </a:r>
            <a:r>
              <a:rPr lang="en-US" sz="1200" i="1" dirty="0">
                <a:solidFill>
                  <a:srgbClr val="002060"/>
                </a:solidFill>
              </a:rPr>
              <a:t>. 2012, 41, 308–312</a:t>
            </a:r>
            <a:endParaRPr lang="fr-FR" sz="1200" i="1" dirty="0">
              <a:solidFill>
                <a:srgbClr val="002060"/>
              </a:solidFill>
            </a:endParaRP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62" t="47939" r="14226" b="6495"/>
          <a:stretch/>
        </p:blipFill>
        <p:spPr bwMode="auto">
          <a:xfrm>
            <a:off x="107504" y="2564904"/>
            <a:ext cx="4654705" cy="18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ZoneTexte 10"/>
          <p:cNvSpPr txBox="1"/>
          <p:nvPr/>
        </p:nvSpPr>
        <p:spPr>
          <a:xfrm>
            <a:off x="395537" y="764704"/>
            <a:ext cx="432048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u="sng" dirty="0" smtClean="0">
                <a:solidFill>
                  <a:srgbClr val="002060"/>
                </a:solidFill>
              </a:rPr>
              <a:t>Gravure de cristaux</a:t>
            </a:r>
          </a:p>
          <a:p>
            <a:r>
              <a:rPr lang="fr-FR" dirty="0" smtClean="0">
                <a:solidFill>
                  <a:srgbClr val="002060"/>
                </a:solidFill>
              </a:rPr>
              <a:t>La mauvaise résolution des multicouches est liée au faible nombre de bicouches </a:t>
            </a:r>
            <a:r>
              <a:rPr lang="fr-FR" dirty="0" err="1" smtClean="0">
                <a:solidFill>
                  <a:srgbClr val="002060"/>
                </a:solidFill>
              </a:rPr>
              <a:t>diffractantes</a:t>
            </a:r>
            <a:r>
              <a:rPr lang="fr-FR" dirty="0" smtClean="0">
                <a:solidFill>
                  <a:srgbClr val="002060"/>
                </a:solidFill>
              </a:rPr>
              <a:t>. </a:t>
            </a:r>
            <a:endParaRPr lang="fr-FR" dirty="0">
              <a:solidFill>
                <a:srgbClr val="002060"/>
              </a:solidFill>
            </a:endParaRPr>
          </a:p>
          <a:p>
            <a:r>
              <a:rPr lang="fr-FR" dirty="0">
                <a:solidFill>
                  <a:srgbClr val="002060"/>
                </a:solidFill>
                <a:sym typeface="Symbol"/>
              </a:rPr>
              <a:t>gravure des </a:t>
            </a:r>
            <a:r>
              <a:rPr lang="fr-FR" dirty="0" smtClean="0">
                <a:solidFill>
                  <a:srgbClr val="002060"/>
                </a:solidFill>
                <a:sym typeface="Symbol"/>
              </a:rPr>
              <a:t>cristaux</a:t>
            </a:r>
            <a:r>
              <a:rPr lang="fr-FR" dirty="0">
                <a:solidFill>
                  <a:srgbClr val="002060"/>
                </a:solidFill>
                <a:sym typeface="Symbol"/>
              </a:rPr>
              <a:t> </a:t>
            </a:r>
            <a:r>
              <a:rPr lang="fr-FR" dirty="0" smtClean="0">
                <a:solidFill>
                  <a:srgbClr val="002060"/>
                </a:solidFill>
                <a:sym typeface="Symbol"/>
              </a:rPr>
              <a:t> </a:t>
            </a:r>
            <a:r>
              <a:rPr lang="fr-FR" dirty="0" smtClean="0">
                <a:solidFill>
                  <a:srgbClr val="002060"/>
                </a:solidFill>
              </a:rPr>
              <a:t>augmentation </a:t>
            </a:r>
            <a:r>
              <a:rPr lang="fr-FR" dirty="0">
                <a:solidFill>
                  <a:srgbClr val="002060"/>
                </a:solidFill>
              </a:rPr>
              <a:t>du nombre de bicouches </a:t>
            </a:r>
            <a:r>
              <a:rPr lang="fr-FR" dirty="0" err="1" smtClean="0">
                <a:solidFill>
                  <a:srgbClr val="002060"/>
                </a:solidFill>
              </a:rPr>
              <a:t>diffractantes</a:t>
            </a:r>
            <a:endParaRPr lang="fr-FR" dirty="0">
              <a:solidFill>
                <a:srgbClr val="002060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5202268" y="764704"/>
            <a:ext cx="39267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u="sng" dirty="0" err="1" smtClean="0">
                <a:solidFill>
                  <a:srgbClr val="002060"/>
                </a:solidFill>
                <a:sym typeface="Symbol"/>
              </a:rPr>
              <a:t>Reflexion</a:t>
            </a:r>
            <a:r>
              <a:rPr lang="fr-FR" u="sng" dirty="0" smtClean="0">
                <a:solidFill>
                  <a:srgbClr val="002060"/>
                </a:solidFill>
                <a:sym typeface="Symbol"/>
              </a:rPr>
              <a:t> Zone Plate</a:t>
            </a:r>
          </a:p>
          <a:p>
            <a:r>
              <a:rPr lang="fr-FR" dirty="0" smtClean="0">
                <a:solidFill>
                  <a:srgbClr val="002060"/>
                </a:solidFill>
                <a:sym typeface="Symbol"/>
              </a:rPr>
              <a:t>Utilisation de la diffraction par </a:t>
            </a:r>
            <a:r>
              <a:rPr lang="fr-FR" dirty="0">
                <a:solidFill>
                  <a:srgbClr val="002060"/>
                </a:solidFill>
                <a:sym typeface="Symbol"/>
              </a:rPr>
              <a:t>un </a:t>
            </a:r>
            <a:r>
              <a:rPr lang="fr-FR" dirty="0" smtClean="0">
                <a:solidFill>
                  <a:srgbClr val="002060"/>
                </a:solidFill>
                <a:sym typeface="Symbol"/>
              </a:rPr>
              <a:t>réseau 2D à pas variable appelé "</a:t>
            </a:r>
            <a:r>
              <a:rPr lang="fr-FR" dirty="0" err="1" smtClean="0">
                <a:solidFill>
                  <a:srgbClr val="002060"/>
                </a:solidFill>
                <a:sym typeface="Symbol"/>
              </a:rPr>
              <a:t>reflexion</a:t>
            </a:r>
            <a:r>
              <a:rPr lang="fr-FR" dirty="0" smtClean="0">
                <a:solidFill>
                  <a:srgbClr val="002060"/>
                </a:solidFill>
                <a:sym typeface="Symbol"/>
              </a:rPr>
              <a:t> </a:t>
            </a:r>
            <a:r>
              <a:rPr lang="fr-FR" dirty="0">
                <a:solidFill>
                  <a:srgbClr val="002060"/>
                </a:solidFill>
                <a:sym typeface="Symbol"/>
              </a:rPr>
              <a:t>zone </a:t>
            </a:r>
            <a:r>
              <a:rPr lang="fr-FR" dirty="0" smtClean="0">
                <a:solidFill>
                  <a:srgbClr val="002060"/>
                </a:solidFill>
                <a:sym typeface="Symbol"/>
              </a:rPr>
              <a:t>plate"</a:t>
            </a:r>
            <a:endParaRPr lang="fr-FR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6012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496235" y="691004"/>
            <a:ext cx="3859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002060"/>
                </a:solidFill>
              </a:rPr>
              <a:t>Diffraction des rayons X par un réseau*</a:t>
            </a:r>
            <a:endParaRPr lang="fr-FR" dirty="0">
              <a:solidFill>
                <a:srgbClr val="002060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6899283" y="6072551"/>
            <a:ext cx="22447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i="1" dirty="0" smtClean="0">
                <a:solidFill>
                  <a:srgbClr val="002060"/>
                </a:solidFill>
              </a:rPr>
              <a:t>D'après des documents JEOL</a:t>
            </a:r>
            <a:endParaRPr lang="fr-FR" sz="1400" i="1" dirty="0">
              <a:solidFill>
                <a:srgbClr val="002060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5199797" y="5364665"/>
            <a:ext cx="39442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i="1" dirty="0" smtClean="0">
                <a:solidFill>
                  <a:srgbClr val="002060"/>
                </a:solidFill>
              </a:rPr>
              <a:t>* Un </a:t>
            </a:r>
            <a:r>
              <a:rPr lang="fr-FR" sz="1200" i="1" dirty="0">
                <a:solidFill>
                  <a:srgbClr val="002060"/>
                </a:solidFill>
              </a:rPr>
              <a:t>réseau est une série de fentes parallèles (réseau en transmission) ou de rayures réfléchissantes (réseau en réflexion, espacés de manière régulière (« pas » du réseau</a:t>
            </a:r>
            <a:r>
              <a:rPr lang="fr-FR" sz="1200" i="1" dirty="0" smtClean="0">
                <a:solidFill>
                  <a:srgbClr val="002060"/>
                </a:solidFill>
              </a:rPr>
              <a:t>).</a:t>
            </a:r>
            <a:endParaRPr lang="fr-FR" sz="1200" i="1" dirty="0"/>
          </a:p>
        </p:txBody>
      </p:sp>
      <p:sp>
        <p:nvSpPr>
          <p:cNvPr id="9" name="ZoneTexte 8"/>
          <p:cNvSpPr txBox="1"/>
          <p:nvPr/>
        </p:nvSpPr>
        <p:spPr>
          <a:xfrm>
            <a:off x="0" y="0"/>
            <a:ext cx="84822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i="1" dirty="0" smtClean="0">
                <a:solidFill>
                  <a:srgbClr val="0070C0"/>
                </a:solidFill>
              </a:rPr>
              <a:t>Raies de basse énergie - développements récents</a:t>
            </a:r>
            <a:endParaRPr lang="fr-FR" sz="3200" b="1" i="1" dirty="0">
              <a:solidFill>
                <a:srgbClr val="0070C0"/>
              </a:solidFill>
            </a:endParaRPr>
          </a:p>
        </p:txBody>
      </p:sp>
      <p:pic>
        <p:nvPicPr>
          <p:cNvPr id="11" name="図 8" descr="SXES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0278" y="1124739"/>
            <a:ext cx="4320000" cy="233349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2" name="Rectangle 11"/>
          <p:cNvSpPr/>
          <p:nvPr/>
        </p:nvSpPr>
        <p:spPr>
          <a:xfrm>
            <a:off x="4572000" y="1075858"/>
            <a:ext cx="4572000" cy="480131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dirty="0">
                <a:solidFill>
                  <a:srgbClr val="002060"/>
                </a:solidFill>
              </a:rPr>
              <a:t>Les rayons X caractéristiques provenant de l'échantillon sont focalisés par un </a:t>
            </a:r>
            <a:r>
              <a:rPr lang="fr-FR" dirty="0" smtClean="0">
                <a:solidFill>
                  <a:srgbClr val="002060"/>
                </a:solidFill>
              </a:rPr>
              <a:t>miroir</a:t>
            </a:r>
            <a:r>
              <a:rPr lang="fr-FR" dirty="0">
                <a:solidFill>
                  <a:srgbClr val="002060"/>
                </a:solidFill>
              </a:rPr>
              <a:t>, puis sont dispersés par un réseau de diffraction </a:t>
            </a:r>
            <a:r>
              <a:rPr lang="fr-FR" dirty="0" smtClean="0">
                <a:solidFill>
                  <a:srgbClr val="002060"/>
                </a:solidFill>
              </a:rPr>
              <a:t>à pas </a:t>
            </a:r>
            <a:r>
              <a:rPr lang="fr-FR" dirty="0">
                <a:solidFill>
                  <a:srgbClr val="002060"/>
                </a:solidFill>
              </a:rPr>
              <a:t>variable </a:t>
            </a:r>
            <a:r>
              <a:rPr lang="fr-FR" dirty="0" smtClean="0">
                <a:solidFill>
                  <a:srgbClr val="002060"/>
                </a:solidFill>
              </a:rPr>
              <a:t>spécifique, selon leur </a:t>
            </a:r>
            <a:r>
              <a:rPr lang="fr-FR" dirty="0">
                <a:solidFill>
                  <a:srgbClr val="002060"/>
                </a:solidFill>
              </a:rPr>
              <a:t>longueur </a:t>
            </a:r>
            <a:r>
              <a:rPr lang="fr-FR" dirty="0" smtClean="0">
                <a:solidFill>
                  <a:srgbClr val="002060"/>
                </a:solidFill>
              </a:rPr>
              <a:t>d'onde. Les rayons X caractéristiques sont détecté de manière parallèle par </a:t>
            </a:r>
            <a:r>
              <a:rPr lang="fr-FR" dirty="0">
                <a:solidFill>
                  <a:srgbClr val="002060"/>
                </a:solidFill>
              </a:rPr>
              <a:t>un </a:t>
            </a:r>
            <a:r>
              <a:rPr lang="fr-FR" dirty="0" smtClean="0">
                <a:solidFill>
                  <a:srgbClr val="002060"/>
                </a:solidFill>
              </a:rPr>
              <a:t>CCD.</a:t>
            </a:r>
          </a:p>
          <a:p>
            <a:endParaRPr lang="fr-FR" dirty="0">
              <a:solidFill>
                <a:srgbClr val="002060"/>
              </a:solidFill>
            </a:endParaRPr>
          </a:p>
          <a:p>
            <a:r>
              <a:rPr lang="fr-FR" dirty="0" smtClean="0">
                <a:solidFill>
                  <a:srgbClr val="002060"/>
                </a:solidFill>
              </a:rPr>
              <a:t>Principales caractéristiques / utilisations:</a:t>
            </a:r>
          </a:p>
          <a:p>
            <a:endParaRPr lang="fr-FR" dirty="0" smtClean="0">
              <a:solidFill>
                <a:srgbClr val="00206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srgbClr val="002060"/>
                </a:solidFill>
              </a:rPr>
              <a:t>Détection des éléments de </a:t>
            </a:r>
            <a:r>
              <a:rPr lang="fr-FR" u="sng" dirty="0" smtClean="0">
                <a:solidFill>
                  <a:srgbClr val="002060"/>
                </a:solidFill>
              </a:rPr>
              <a:t>Li</a:t>
            </a:r>
            <a:r>
              <a:rPr lang="fr-FR" dirty="0" smtClean="0">
                <a:solidFill>
                  <a:srgbClr val="002060"/>
                </a:solidFill>
              </a:rPr>
              <a:t> à 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srgbClr val="002060"/>
                </a:solidFill>
              </a:rPr>
              <a:t>Résolution meilleure que le WDS conventionnel ( 0.3 eV @ </a:t>
            </a:r>
            <a:r>
              <a:rPr lang="fr-FR" dirty="0" err="1" smtClean="0">
                <a:solidFill>
                  <a:srgbClr val="002060"/>
                </a:solidFill>
              </a:rPr>
              <a:t>Al-L</a:t>
            </a:r>
            <a:r>
              <a:rPr lang="fr-FR" dirty="0" smtClean="0">
                <a:solidFill>
                  <a:srgbClr val="002060"/>
                </a:solidFill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srgbClr val="002060"/>
                </a:solidFill>
              </a:rPr>
              <a:t>Analyse élémentaire des éléments très légers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srgbClr val="002060"/>
                </a:solidFill>
              </a:rPr>
              <a:t>Analyse de l'état de liaison chimique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 smtClean="0">
              <a:solidFill>
                <a:srgbClr val="00206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solidFill>
                <a:srgbClr val="00206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477" y="3654000"/>
            <a:ext cx="4320000" cy="2748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138574" y="3205804"/>
            <a:ext cx="44435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400" b="1" i="1" dirty="0" smtClean="0">
                <a:solidFill>
                  <a:srgbClr val="002060"/>
                </a:solidFill>
              </a:rPr>
              <a:t>JEOL SXES (</a:t>
            </a:r>
            <a:r>
              <a:rPr lang="fr-FR" sz="1400" b="1" i="1" dirty="0">
                <a:solidFill>
                  <a:srgbClr val="002060"/>
                </a:solidFill>
              </a:rPr>
              <a:t>Soft X-ray Emission </a:t>
            </a:r>
            <a:r>
              <a:rPr lang="fr-FR" sz="1400" b="1" i="1" dirty="0" err="1">
                <a:solidFill>
                  <a:srgbClr val="002060"/>
                </a:solidFill>
              </a:rPr>
              <a:t>Spectroscopy</a:t>
            </a:r>
            <a:r>
              <a:rPr lang="fr-FR" sz="1400" b="1" i="1" dirty="0" smtClean="0">
                <a:solidFill>
                  <a:srgbClr val="002060"/>
                </a:solidFill>
              </a:rPr>
              <a:t>)</a:t>
            </a:r>
            <a:endParaRPr lang="fr-FR" sz="1400" b="1" i="1" dirty="0">
              <a:solidFill>
                <a:srgbClr val="002060"/>
              </a:solidFill>
            </a:endParaRPr>
          </a:p>
          <a:p>
            <a:pPr algn="r"/>
            <a:endParaRPr lang="fr-FR" sz="1400" b="1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7860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0" y="0"/>
            <a:ext cx="53026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i="1" dirty="0" smtClean="0">
                <a:solidFill>
                  <a:srgbClr val="0070C0"/>
                </a:solidFill>
              </a:rPr>
              <a:t>Compteur proportionnel à gaz</a:t>
            </a:r>
            <a:endParaRPr lang="fr-FR" sz="3200" b="1" i="1" dirty="0">
              <a:solidFill>
                <a:srgbClr val="0070C0"/>
              </a:solidFill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09" t="35149" r="17935" b="19952"/>
          <a:stretch>
            <a:fillRect/>
          </a:stretch>
        </p:blipFill>
        <p:spPr bwMode="auto">
          <a:xfrm>
            <a:off x="0" y="1026833"/>
            <a:ext cx="4238625" cy="1897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ZoneTexte 7"/>
          <p:cNvSpPr txBox="1">
            <a:spLocks noChangeArrowheads="1"/>
          </p:cNvSpPr>
          <p:nvPr/>
        </p:nvSpPr>
        <p:spPr bwMode="auto">
          <a:xfrm>
            <a:off x="4284834" y="1193599"/>
            <a:ext cx="4859166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sz="1400" i="1" dirty="0">
                <a:solidFill>
                  <a:srgbClr val="002060"/>
                </a:solidFill>
                <a:latin typeface="+mn-lt"/>
              </a:rPr>
              <a:t>Anode : fil de tungstène (20-100 mm)</a:t>
            </a:r>
          </a:p>
          <a:p>
            <a:pPr eaLnBrk="1" hangingPunct="1"/>
            <a:r>
              <a:rPr lang="fr-FR" sz="1400" i="1" dirty="0">
                <a:solidFill>
                  <a:srgbClr val="002060"/>
                </a:solidFill>
                <a:latin typeface="+mn-lt"/>
              </a:rPr>
              <a:t>tension de polarisation : quelques kV</a:t>
            </a:r>
          </a:p>
          <a:p>
            <a:pPr eaLnBrk="1" hangingPunct="1"/>
            <a:r>
              <a:rPr lang="fr-FR" sz="1400" i="1" dirty="0">
                <a:solidFill>
                  <a:srgbClr val="002060"/>
                </a:solidFill>
                <a:latin typeface="+mn-lt"/>
              </a:rPr>
              <a:t>Fenêtre de sortie : </a:t>
            </a:r>
            <a:r>
              <a:rPr lang="fr-FR" sz="1400" i="1" dirty="0" err="1">
                <a:solidFill>
                  <a:srgbClr val="002060"/>
                </a:solidFill>
                <a:latin typeface="+mn-lt"/>
              </a:rPr>
              <a:t>mylar</a:t>
            </a:r>
            <a:r>
              <a:rPr lang="fr-FR" sz="1400" i="1" dirty="0">
                <a:solidFill>
                  <a:srgbClr val="002060"/>
                </a:solidFill>
                <a:latin typeface="+mn-lt"/>
              </a:rPr>
              <a:t> (polyéthylène téréphtalate - BO-PET)</a:t>
            </a:r>
          </a:p>
          <a:p>
            <a:pPr eaLnBrk="1" hangingPunct="1"/>
            <a:r>
              <a:rPr lang="fr-FR" sz="1400" i="1" dirty="0">
                <a:solidFill>
                  <a:srgbClr val="002060"/>
                </a:solidFill>
                <a:latin typeface="+mn-lt"/>
              </a:rPr>
              <a:t>Fenêtre d'entrée : polypropylène ou </a:t>
            </a:r>
            <a:r>
              <a:rPr lang="fr-FR" sz="1400" i="1" dirty="0" err="1">
                <a:solidFill>
                  <a:srgbClr val="002060"/>
                </a:solidFill>
                <a:latin typeface="+mn-lt"/>
              </a:rPr>
              <a:t>mylar</a:t>
            </a:r>
            <a:r>
              <a:rPr lang="fr-FR" sz="1400" i="1" dirty="0">
                <a:solidFill>
                  <a:srgbClr val="002060"/>
                </a:solidFill>
                <a:latin typeface="+mn-lt"/>
              </a:rPr>
              <a:t> (détecteurs Haute Pression)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02" y="3943557"/>
            <a:ext cx="2880000" cy="2159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D:\Travail\analyses internes\2012-06-27 fenetre spectro sx\fenetre 01.tif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29"/>
          <a:stretch/>
        </p:blipFill>
        <p:spPr bwMode="auto">
          <a:xfrm>
            <a:off x="2213452" y="2916299"/>
            <a:ext cx="2160000" cy="146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ZoneTexte 6"/>
          <p:cNvSpPr txBox="1"/>
          <p:nvPr/>
        </p:nvSpPr>
        <p:spPr>
          <a:xfrm>
            <a:off x="98241" y="6128034"/>
            <a:ext cx="21952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i="1" dirty="0" smtClean="0">
                <a:solidFill>
                  <a:srgbClr val="002060"/>
                </a:solidFill>
              </a:rPr>
              <a:t>Compteur (CAMECA SX100)</a:t>
            </a:r>
            <a:endParaRPr lang="fr-FR" sz="1400" i="1" dirty="0">
              <a:solidFill>
                <a:srgbClr val="002060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2993840" y="4391177"/>
            <a:ext cx="13664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i="1" dirty="0">
                <a:solidFill>
                  <a:srgbClr val="002060"/>
                </a:solidFill>
              </a:rPr>
              <a:t>F</a:t>
            </a:r>
            <a:r>
              <a:rPr lang="fr-FR" sz="1400" i="1" dirty="0" smtClean="0">
                <a:solidFill>
                  <a:srgbClr val="002060"/>
                </a:solidFill>
              </a:rPr>
              <a:t>enêtre d’entrée</a:t>
            </a:r>
          </a:p>
          <a:p>
            <a:pPr algn="ctr"/>
            <a:r>
              <a:rPr lang="fr-FR" sz="1400" i="1" dirty="0" smtClean="0">
                <a:solidFill>
                  <a:srgbClr val="002060"/>
                </a:solidFill>
              </a:rPr>
              <a:t>(CAMECA SX50)</a:t>
            </a:r>
            <a:endParaRPr lang="fr-FR" sz="1400" i="1" dirty="0">
              <a:solidFill>
                <a:srgbClr val="002060"/>
              </a:solidFill>
            </a:endParaRPr>
          </a:p>
        </p:txBody>
      </p:sp>
      <p:cxnSp>
        <p:nvCxnSpPr>
          <p:cNvPr id="9" name="Connecteur droit avec flèche 8"/>
          <p:cNvCxnSpPr/>
          <p:nvPr/>
        </p:nvCxnSpPr>
        <p:spPr>
          <a:xfrm flipH="1">
            <a:off x="1964826" y="3573760"/>
            <a:ext cx="1163782" cy="119401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oneTexte 9"/>
          <p:cNvSpPr txBox="1"/>
          <p:nvPr/>
        </p:nvSpPr>
        <p:spPr>
          <a:xfrm>
            <a:off x="4617342" y="3112781"/>
            <a:ext cx="452665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002060"/>
                </a:solidFill>
              </a:rPr>
              <a:t>Le compteur a pour fonction de mesurer le signal (rayons X) diffracté par le cristal.</a:t>
            </a:r>
          </a:p>
          <a:p>
            <a:endParaRPr lang="fr-FR" dirty="0">
              <a:solidFill>
                <a:srgbClr val="002060"/>
              </a:solidFill>
            </a:endParaRPr>
          </a:p>
          <a:p>
            <a:r>
              <a:rPr lang="fr-FR" dirty="0" smtClean="0">
                <a:solidFill>
                  <a:srgbClr val="002060"/>
                </a:solidFill>
              </a:rPr>
              <a:t>Il est constitué de 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fr-FR" dirty="0" smtClean="0">
                <a:solidFill>
                  <a:srgbClr val="002060"/>
                </a:solidFill>
              </a:rPr>
              <a:t>une enceinte (reliée à la masse) contenant un gaz (statique ou flux gazeux)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fr-FR" dirty="0">
                <a:solidFill>
                  <a:srgbClr val="002060"/>
                </a:solidFill>
              </a:rPr>
              <a:t>u</a:t>
            </a:r>
            <a:r>
              <a:rPr lang="fr-FR" dirty="0" smtClean="0">
                <a:solidFill>
                  <a:srgbClr val="002060"/>
                </a:solidFill>
              </a:rPr>
              <a:t>n filament central polarisé positivement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fr-FR" dirty="0" smtClean="0">
                <a:solidFill>
                  <a:srgbClr val="002060"/>
                </a:solidFill>
              </a:rPr>
              <a:t>une fenêtre d’entrée permettant le passage des rayons X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fr-FR" dirty="0" smtClean="0">
                <a:solidFill>
                  <a:srgbClr val="002060"/>
                </a:solidFill>
              </a:rPr>
              <a:t>éventuellement une fenêtre de sortie</a:t>
            </a:r>
          </a:p>
        </p:txBody>
      </p:sp>
    </p:spTree>
    <p:extLst>
      <p:ext uri="{BB962C8B-B14F-4D97-AF65-F5344CB8AC3E}">
        <p14:creationId xmlns:p14="http://schemas.microsoft.com/office/powerpoint/2010/main" val="1373457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0" y="0"/>
            <a:ext cx="53026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i="1" dirty="0" smtClean="0">
                <a:solidFill>
                  <a:srgbClr val="0070C0"/>
                </a:solidFill>
              </a:rPr>
              <a:t>Compteur proportionnel à gaz</a:t>
            </a:r>
            <a:endParaRPr lang="fr-FR" sz="3200" b="1" i="1" dirty="0">
              <a:solidFill>
                <a:srgbClr val="0070C0"/>
              </a:solidFill>
            </a:endParaRPr>
          </a:p>
        </p:txBody>
      </p:sp>
      <p:grpSp>
        <p:nvGrpSpPr>
          <p:cNvPr id="3" name="Groupe 2"/>
          <p:cNvGrpSpPr>
            <a:grpSpLocks/>
          </p:cNvGrpSpPr>
          <p:nvPr/>
        </p:nvGrpSpPr>
        <p:grpSpPr bwMode="auto">
          <a:xfrm>
            <a:off x="229662" y="4343277"/>
            <a:ext cx="3779838" cy="2047875"/>
            <a:chOff x="521562" y="917484"/>
            <a:chExt cx="3779837" cy="2047875"/>
          </a:xfrm>
        </p:grpSpPr>
        <p:pic>
          <p:nvPicPr>
            <p:cNvPr id="4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1562" y="917484"/>
              <a:ext cx="3779837" cy="2047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Rectangle 4"/>
            <p:cNvSpPr>
              <a:spLocks noChangeArrowheads="1"/>
            </p:cNvSpPr>
            <p:nvPr/>
          </p:nvSpPr>
          <p:spPr bwMode="auto">
            <a:xfrm>
              <a:off x="566057" y="2107474"/>
              <a:ext cx="2560320" cy="121920"/>
            </a:xfrm>
            <a:prstGeom prst="rect">
              <a:avLst/>
            </a:prstGeom>
            <a:noFill/>
            <a:ln w="9525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fr-FR" sz="1200" b="1"/>
            </a:p>
          </p:txBody>
        </p:sp>
        <p:sp>
          <p:nvSpPr>
            <p:cNvPr id="6" name="Rectangle 5"/>
            <p:cNvSpPr>
              <a:spLocks noChangeArrowheads="1"/>
            </p:cNvSpPr>
            <p:nvPr/>
          </p:nvSpPr>
          <p:spPr bwMode="auto">
            <a:xfrm>
              <a:off x="579113" y="2346964"/>
              <a:ext cx="2560320" cy="121920"/>
            </a:xfrm>
            <a:prstGeom prst="rect">
              <a:avLst/>
            </a:prstGeom>
            <a:noFill/>
            <a:ln w="9525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fr-FR" sz="1200" b="1"/>
            </a:p>
          </p:txBody>
        </p:sp>
      </p:grpSp>
      <p:sp>
        <p:nvSpPr>
          <p:cNvPr id="8" name="ZoneTexte 7"/>
          <p:cNvSpPr txBox="1"/>
          <p:nvPr/>
        </p:nvSpPr>
        <p:spPr>
          <a:xfrm>
            <a:off x="4347689" y="568464"/>
            <a:ext cx="452665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b="1" u="sng" dirty="0" smtClean="0">
                <a:solidFill>
                  <a:srgbClr val="002060"/>
                </a:solidFill>
              </a:rPr>
              <a:t>Processus</a:t>
            </a:r>
          </a:p>
          <a:p>
            <a:pPr algn="just"/>
            <a:endParaRPr lang="fr-FR" dirty="0">
              <a:solidFill>
                <a:srgbClr val="002060"/>
              </a:solidFill>
            </a:endParaRPr>
          </a:p>
          <a:p>
            <a:pPr algn="just"/>
            <a:r>
              <a:rPr lang="fr-FR" dirty="0" smtClean="0">
                <a:solidFill>
                  <a:srgbClr val="002060"/>
                </a:solidFill>
              </a:rPr>
              <a:t>1 - Un photon d'énergie E est absorbé par un atome du gaz (ionisation photoélectrique) </a:t>
            </a:r>
          </a:p>
          <a:p>
            <a:pPr algn="just"/>
            <a:r>
              <a:rPr lang="fr-FR" dirty="0" smtClean="0">
                <a:solidFill>
                  <a:srgbClr val="002060"/>
                </a:solidFill>
                <a:sym typeface="Symbol"/>
              </a:rPr>
              <a:t> émission d'un ion Ar</a:t>
            </a:r>
            <a:r>
              <a:rPr lang="fr-FR" baseline="30000" dirty="0" smtClean="0">
                <a:solidFill>
                  <a:srgbClr val="002060"/>
                </a:solidFill>
                <a:sym typeface="Symbol"/>
              </a:rPr>
              <a:t>+</a:t>
            </a:r>
            <a:r>
              <a:rPr lang="fr-FR" dirty="0" smtClean="0">
                <a:solidFill>
                  <a:srgbClr val="002060"/>
                </a:solidFill>
                <a:sym typeface="Symbol"/>
              </a:rPr>
              <a:t> qui migre lentement vers la cathode (enceinte) et d'un </a:t>
            </a:r>
            <a:r>
              <a:rPr lang="fr-FR" dirty="0" err="1" smtClean="0">
                <a:solidFill>
                  <a:srgbClr val="002060"/>
                </a:solidFill>
                <a:sym typeface="Symbol"/>
              </a:rPr>
              <a:t>photo-électron</a:t>
            </a:r>
            <a:r>
              <a:rPr lang="fr-FR" dirty="0" smtClean="0">
                <a:solidFill>
                  <a:srgbClr val="002060"/>
                </a:solidFill>
                <a:sym typeface="Symbol"/>
              </a:rPr>
              <a:t> ayant (en 1</a:t>
            </a:r>
            <a:r>
              <a:rPr lang="fr-FR" baseline="30000" dirty="0" smtClean="0">
                <a:solidFill>
                  <a:srgbClr val="002060"/>
                </a:solidFill>
                <a:sym typeface="Symbol"/>
              </a:rPr>
              <a:t>ère</a:t>
            </a:r>
            <a:r>
              <a:rPr lang="fr-FR" dirty="0" smtClean="0">
                <a:solidFill>
                  <a:srgbClr val="002060"/>
                </a:solidFill>
                <a:sym typeface="Symbol"/>
              </a:rPr>
              <a:t> </a:t>
            </a:r>
            <a:r>
              <a:rPr lang="fr-FR" dirty="0" err="1" smtClean="0">
                <a:solidFill>
                  <a:srgbClr val="002060"/>
                </a:solidFill>
                <a:sym typeface="Symbol"/>
              </a:rPr>
              <a:t>approx</a:t>
            </a:r>
            <a:r>
              <a:rPr lang="fr-FR" dirty="0" smtClean="0">
                <a:solidFill>
                  <a:srgbClr val="002060"/>
                </a:solidFill>
                <a:sym typeface="Symbol"/>
              </a:rPr>
              <a:t>.) l'énergie E du rayon X</a:t>
            </a:r>
          </a:p>
          <a:p>
            <a:pPr algn="just"/>
            <a:endParaRPr lang="fr-FR" dirty="0">
              <a:solidFill>
                <a:srgbClr val="002060"/>
              </a:solidFill>
              <a:sym typeface="Symbol"/>
            </a:endParaRPr>
          </a:p>
          <a:p>
            <a:pPr algn="just"/>
            <a:r>
              <a:rPr lang="fr-FR" dirty="0" smtClean="0">
                <a:solidFill>
                  <a:srgbClr val="002060"/>
                </a:solidFill>
                <a:sym typeface="Symbol"/>
              </a:rPr>
              <a:t>2 - Le </a:t>
            </a:r>
            <a:r>
              <a:rPr lang="fr-FR" dirty="0" err="1" smtClean="0">
                <a:solidFill>
                  <a:srgbClr val="002060"/>
                </a:solidFill>
                <a:sym typeface="Symbol"/>
              </a:rPr>
              <a:t>photo-électron</a:t>
            </a:r>
            <a:r>
              <a:rPr lang="fr-FR" dirty="0" smtClean="0">
                <a:solidFill>
                  <a:srgbClr val="002060"/>
                </a:solidFill>
                <a:sym typeface="Symbol"/>
              </a:rPr>
              <a:t> cède son énergie par collisions successives avec création d'ionisations secondaires</a:t>
            </a:r>
          </a:p>
          <a:p>
            <a:pPr algn="just"/>
            <a:endParaRPr lang="fr-FR" dirty="0">
              <a:solidFill>
                <a:srgbClr val="002060"/>
              </a:solidFill>
              <a:sym typeface="Symbol"/>
            </a:endParaRPr>
          </a:p>
          <a:p>
            <a:pPr algn="just"/>
            <a:r>
              <a:rPr lang="fr-FR" dirty="0" smtClean="0">
                <a:solidFill>
                  <a:srgbClr val="002060"/>
                </a:solidFill>
                <a:sym typeface="Symbol"/>
              </a:rPr>
              <a:t>3 - Les </a:t>
            </a:r>
            <a:r>
              <a:rPr lang="fr-FR" dirty="0" err="1" smtClean="0">
                <a:solidFill>
                  <a:srgbClr val="002060"/>
                </a:solidFill>
                <a:sym typeface="Symbol"/>
              </a:rPr>
              <a:t>photo-électrons</a:t>
            </a:r>
            <a:r>
              <a:rPr lang="fr-FR" dirty="0" smtClean="0">
                <a:solidFill>
                  <a:srgbClr val="002060"/>
                </a:solidFill>
                <a:sym typeface="Symbol"/>
              </a:rPr>
              <a:t> issus des ionisations secondaires créent à leur tour des ionisations</a:t>
            </a:r>
          </a:p>
          <a:p>
            <a:pPr algn="just"/>
            <a:r>
              <a:rPr lang="fr-FR" b="1" i="1" dirty="0" smtClean="0">
                <a:solidFill>
                  <a:srgbClr val="002060"/>
                </a:solidFill>
                <a:sym typeface="Symbol"/>
              </a:rPr>
              <a:t> </a:t>
            </a:r>
            <a:r>
              <a:rPr lang="fr-FR" b="1" i="1" u="sng" dirty="0" smtClean="0">
                <a:solidFill>
                  <a:srgbClr val="002060"/>
                </a:solidFill>
                <a:sym typeface="Symbol"/>
              </a:rPr>
              <a:t>Avalanches de Townsend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ZoneTexte 8"/>
              <p:cNvSpPr txBox="1"/>
              <p:nvPr/>
            </p:nvSpPr>
            <p:spPr>
              <a:xfrm>
                <a:off x="4600850" y="5340722"/>
                <a:ext cx="838691" cy="61087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1" i="1" smtClean="0">
                          <a:solidFill>
                            <a:srgbClr val="002060"/>
                          </a:solidFill>
                          <a:latin typeface="Cambria Math"/>
                        </a:rPr>
                        <m:t>𝒏</m:t>
                      </m:r>
                      <m:r>
                        <a:rPr lang="fr-FR" b="1" i="1" smtClean="0">
                          <a:solidFill>
                            <a:srgbClr val="002060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fr-FR" b="1" i="1" smtClean="0">
                              <a:solidFill>
                                <a:srgbClr val="00206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fr-FR" b="1" i="1" smtClean="0">
                              <a:solidFill>
                                <a:srgbClr val="002060"/>
                              </a:solidFill>
                              <a:latin typeface="Cambria Math"/>
                            </a:rPr>
                            <m:t>𝑬</m:t>
                          </m:r>
                        </m:num>
                        <m:den>
                          <m:r>
                            <a:rPr lang="fr-FR" b="1" i="1" smtClean="0">
                              <a:solidFill>
                                <a:srgbClr val="002060"/>
                              </a:solidFill>
                              <a:latin typeface="Cambria Math"/>
                              <a:ea typeface="Cambria Math"/>
                            </a:rPr>
                            <m:t>𝜺</m:t>
                          </m:r>
                        </m:den>
                      </m:f>
                    </m:oMath>
                  </m:oMathPara>
                </a14:m>
                <a:endParaRPr lang="fr-FR" b="1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9" name="ZoneTexte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00850" y="5340722"/>
                <a:ext cx="838691" cy="610873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ZoneTexte 9"/>
          <p:cNvSpPr txBox="1"/>
          <p:nvPr/>
        </p:nvSpPr>
        <p:spPr>
          <a:xfrm>
            <a:off x="5843979" y="5284045"/>
            <a:ext cx="263482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>
                <a:solidFill>
                  <a:srgbClr val="002060"/>
                </a:solidFill>
              </a:rPr>
              <a:t>n : nombre moyen d'ionisations</a:t>
            </a:r>
          </a:p>
          <a:p>
            <a:r>
              <a:rPr lang="fr-FR" sz="1400" dirty="0" smtClean="0">
                <a:solidFill>
                  <a:srgbClr val="002060"/>
                </a:solidFill>
              </a:rPr>
              <a:t>E : énergie du photon</a:t>
            </a:r>
          </a:p>
          <a:p>
            <a:r>
              <a:rPr lang="el-GR" sz="1400" dirty="0" smtClean="0">
                <a:solidFill>
                  <a:srgbClr val="002060"/>
                </a:solidFill>
              </a:rPr>
              <a:t>ε</a:t>
            </a:r>
            <a:r>
              <a:rPr lang="fr-FR" sz="1400" dirty="0" smtClean="0">
                <a:solidFill>
                  <a:srgbClr val="002060"/>
                </a:solidFill>
              </a:rPr>
              <a:t> : énergie moyenne d'ionisations</a:t>
            </a:r>
            <a:endParaRPr lang="fr-FR" sz="1400" dirty="0">
              <a:solidFill>
                <a:srgbClr val="00206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196549" y="5125351"/>
            <a:ext cx="4821382" cy="102775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80" y="553313"/>
            <a:ext cx="4232576" cy="3741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11964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0" y="0"/>
            <a:ext cx="82147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i="1" dirty="0" smtClean="0">
                <a:solidFill>
                  <a:srgbClr val="0070C0"/>
                </a:solidFill>
              </a:rPr>
              <a:t>Régime de fonctionnement du compteur à gaz</a:t>
            </a:r>
            <a:endParaRPr lang="fr-FR" sz="3200" b="1" i="1" dirty="0">
              <a:solidFill>
                <a:srgbClr val="0070C0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4320989" y="1227745"/>
            <a:ext cx="4710313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u="sng" dirty="0" smtClean="0">
                <a:solidFill>
                  <a:srgbClr val="002060"/>
                </a:solidFill>
              </a:rPr>
              <a:t>I : tension de filament trop faible </a:t>
            </a:r>
          </a:p>
          <a:p>
            <a:r>
              <a:rPr lang="fr-FR" sz="1400" dirty="0" smtClean="0">
                <a:solidFill>
                  <a:srgbClr val="002060"/>
                </a:solidFill>
              </a:rPr>
              <a:t>une partie des ionisations se recombine avant d'atteindre le filament</a:t>
            </a:r>
          </a:p>
          <a:p>
            <a:endParaRPr lang="fr-FR" sz="1400" dirty="0">
              <a:solidFill>
                <a:srgbClr val="002060"/>
              </a:solidFill>
            </a:endParaRPr>
          </a:p>
          <a:p>
            <a:r>
              <a:rPr lang="fr-FR" sz="1400" u="sng" dirty="0" smtClean="0">
                <a:solidFill>
                  <a:srgbClr val="002060"/>
                </a:solidFill>
              </a:rPr>
              <a:t>II : Chambre d'ionisation</a:t>
            </a:r>
          </a:p>
          <a:p>
            <a:r>
              <a:rPr lang="fr-FR" sz="1400" dirty="0" smtClean="0">
                <a:solidFill>
                  <a:srgbClr val="002060"/>
                </a:solidFill>
              </a:rPr>
              <a:t>les ionisations primaires sont détectées, mais absence d'ionisations secondaires</a:t>
            </a:r>
          </a:p>
          <a:p>
            <a:endParaRPr lang="fr-FR" sz="1400" dirty="0">
              <a:solidFill>
                <a:srgbClr val="002060"/>
              </a:solidFill>
            </a:endParaRPr>
          </a:p>
          <a:p>
            <a:r>
              <a:rPr lang="fr-FR" sz="1400" u="sng" dirty="0" smtClean="0">
                <a:solidFill>
                  <a:srgbClr val="002060"/>
                </a:solidFill>
              </a:rPr>
              <a:t>Régime proportionnel</a:t>
            </a:r>
          </a:p>
          <a:p>
            <a:r>
              <a:rPr lang="fr-FR" sz="1400" dirty="0" smtClean="0">
                <a:solidFill>
                  <a:srgbClr val="002060"/>
                </a:solidFill>
              </a:rPr>
              <a:t>Régime d'avalanche dans lequel le nombre d'ionisations secondaires est constant et proportionnel à l'énergie du photon incident</a:t>
            </a:r>
          </a:p>
          <a:p>
            <a:endParaRPr lang="fr-FR" sz="1400" dirty="0">
              <a:solidFill>
                <a:srgbClr val="002060"/>
              </a:solidFill>
            </a:endParaRPr>
          </a:p>
          <a:p>
            <a:r>
              <a:rPr lang="fr-FR" sz="1400" u="sng" dirty="0" smtClean="0">
                <a:solidFill>
                  <a:srgbClr val="002060"/>
                </a:solidFill>
              </a:rPr>
              <a:t>Régime "Geiger-Müller"</a:t>
            </a:r>
          </a:p>
          <a:p>
            <a:r>
              <a:rPr lang="fr-FR" sz="1400" dirty="0">
                <a:solidFill>
                  <a:srgbClr val="002060"/>
                </a:solidFill>
              </a:rPr>
              <a:t>Régime d'avalanche dans lequel le nombre d'ionisations secondaires est </a:t>
            </a:r>
            <a:r>
              <a:rPr lang="fr-FR" sz="1400" dirty="0" smtClean="0">
                <a:solidFill>
                  <a:srgbClr val="002060"/>
                </a:solidFill>
              </a:rPr>
              <a:t>élevé </a:t>
            </a:r>
            <a:r>
              <a:rPr lang="fr-FR" sz="1400" dirty="0">
                <a:solidFill>
                  <a:srgbClr val="002060"/>
                </a:solidFill>
              </a:rPr>
              <a:t>et </a:t>
            </a:r>
            <a:r>
              <a:rPr lang="fr-FR" sz="1400" dirty="0" smtClean="0">
                <a:solidFill>
                  <a:srgbClr val="002060"/>
                </a:solidFill>
              </a:rPr>
              <a:t>indépendant de l'énergie </a:t>
            </a:r>
            <a:r>
              <a:rPr lang="fr-FR" sz="1400" dirty="0">
                <a:solidFill>
                  <a:srgbClr val="002060"/>
                </a:solidFill>
              </a:rPr>
              <a:t>du photon incident</a:t>
            </a:r>
          </a:p>
          <a:p>
            <a:endParaRPr lang="fr-FR" sz="1400" dirty="0" smtClean="0">
              <a:solidFill>
                <a:srgbClr val="002060"/>
              </a:solidFill>
            </a:endParaRPr>
          </a:p>
          <a:p>
            <a:r>
              <a:rPr lang="fr-FR" sz="1400" u="sng" dirty="0" smtClean="0">
                <a:solidFill>
                  <a:srgbClr val="002060"/>
                </a:solidFill>
              </a:rPr>
              <a:t>Régime de décharge : tension trop élevée</a:t>
            </a:r>
          </a:p>
          <a:p>
            <a:r>
              <a:rPr lang="fr-FR" sz="1400" dirty="0" smtClean="0">
                <a:solidFill>
                  <a:srgbClr val="002060"/>
                </a:solidFill>
              </a:rPr>
              <a:t>Formation d'un arc électrique (destruction du compteur)</a:t>
            </a:r>
            <a:endParaRPr lang="fr-FR" sz="1400" dirty="0">
              <a:solidFill>
                <a:srgbClr val="002060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778615" y="5625426"/>
            <a:ext cx="30076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i="1" dirty="0" smtClean="0">
                <a:solidFill>
                  <a:srgbClr val="002060"/>
                </a:solidFill>
              </a:rPr>
              <a:t>Nombre d'ions collectés en fonction de la tension de polarisation du compteur</a:t>
            </a:r>
            <a:endParaRPr lang="fr-FR" sz="1400" i="1" dirty="0">
              <a:solidFill>
                <a:srgbClr val="002060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92485" y="604450"/>
            <a:ext cx="89172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002060"/>
                </a:solidFill>
              </a:rPr>
              <a:t>L'existence et l'importance des avalanches de Townsend dépendent directement de la tension de polarisation du compteur.</a:t>
            </a:r>
            <a:endParaRPr lang="fr-FR" dirty="0">
              <a:solidFill>
                <a:srgbClr val="00206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286181" y="2943058"/>
            <a:ext cx="4446954" cy="96129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074" name="Picture 2" descr="D:\Documents\wille\Travail\GN-MEBA\2017-07 ecole ete bordeaux\donnees\images jr\compteur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4"/>
          <a:stretch/>
        </p:blipFill>
        <p:spPr bwMode="auto">
          <a:xfrm>
            <a:off x="-1" y="1532521"/>
            <a:ext cx="4239491" cy="3666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0240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/>
          <p:cNvSpPr txBox="1"/>
          <p:nvPr/>
        </p:nvSpPr>
        <p:spPr>
          <a:xfrm>
            <a:off x="4177158" y="703291"/>
            <a:ext cx="4865243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dirty="0">
                <a:solidFill>
                  <a:srgbClr val="002060"/>
                </a:solidFill>
              </a:rPr>
              <a:t>les impulsions électriques associées à l’énergie </a:t>
            </a:r>
            <a:r>
              <a:rPr lang="fr-FR" dirty="0" smtClean="0">
                <a:solidFill>
                  <a:srgbClr val="002060"/>
                </a:solidFill>
              </a:rPr>
              <a:t>E, </a:t>
            </a:r>
            <a:r>
              <a:rPr lang="fr-FR" dirty="0">
                <a:solidFill>
                  <a:srgbClr val="002060"/>
                </a:solidFill>
              </a:rPr>
              <a:t>présentent également une dispersion statistique, selon une distribution gaussienne d’écart-type </a:t>
            </a:r>
            <a:r>
              <a:rPr lang="el-GR" dirty="0" smtClean="0">
                <a:solidFill>
                  <a:srgbClr val="002060"/>
                </a:solidFill>
              </a:rPr>
              <a:t>δ</a:t>
            </a:r>
            <a:r>
              <a:rPr lang="fr-FR" dirty="0" smtClean="0">
                <a:solidFill>
                  <a:srgbClr val="002060"/>
                </a:solidFill>
              </a:rPr>
              <a:t>v </a:t>
            </a:r>
            <a:r>
              <a:rPr lang="fr-FR" dirty="0">
                <a:solidFill>
                  <a:srgbClr val="002060"/>
                </a:solidFill>
              </a:rPr>
              <a:t>(due à la dispersion de n) et de largeur à mi-hauteur </a:t>
            </a:r>
            <a:r>
              <a:rPr lang="el-GR" dirty="0" smtClean="0">
                <a:solidFill>
                  <a:srgbClr val="002060"/>
                </a:solidFill>
              </a:rPr>
              <a:t>Δ</a:t>
            </a:r>
            <a:r>
              <a:rPr lang="fr-FR" dirty="0" smtClean="0">
                <a:solidFill>
                  <a:srgbClr val="002060"/>
                </a:solidFill>
              </a:rPr>
              <a:t>v.</a:t>
            </a:r>
          </a:p>
          <a:p>
            <a:pPr algn="just"/>
            <a:endParaRPr lang="fr-FR" dirty="0">
              <a:solidFill>
                <a:srgbClr val="002060"/>
              </a:solidFill>
            </a:endParaRPr>
          </a:p>
          <a:p>
            <a:pPr algn="just"/>
            <a:r>
              <a:rPr lang="fr-FR" dirty="0" smtClean="0">
                <a:solidFill>
                  <a:srgbClr val="002060"/>
                </a:solidFill>
              </a:rPr>
              <a:t>La résolution énergétique du compteur est définie par R, en %, ou par la largeur à mi-hauteur de la distribution énergétique (</a:t>
            </a:r>
            <a:r>
              <a:rPr lang="en-US" dirty="0">
                <a:solidFill>
                  <a:srgbClr val="002060"/>
                </a:solidFill>
              </a:rPr>
              <a:t>FWHM : full-width at half maximum </a:t>
            </a:r>
            <a:r>
              <a:rPr lang="en-US" dirty="0" smtClean="0">
                <a:solidFill>
                  <a:srgbClr val="002060"/>
                </a:solidFill>
              </a:rPr>
              <a:t>).</a:t>
            </a:r>
          </a:p>
          <a:p>
            <a:pPr algn="just"/>
            <a:endParaRPr lang="en-US" dirty="0">
              <a:solidFill>
                <a:srgbClr val="002060"/>
              </a:solidFill>
            </a:endParaRPr>
          </a:p>
          <a:p>
            <a:pPr algn="just"/>
            <a:endParaRPr lang="en-US" dirty="0" smtClean="0">
              <a:solidFill>
                <a:srgbClr val="002060"/>
              </a:solidFill>
            </a:endParaRPr>
          </a:p>
          <a:p>
            <a:pPr algn="just"/>
            <a:endParaRPr lang="en-US" dirty="0">
              <a:solidFill>
                <a:srgbClr val="002060"/>
              </a:solidFill>
            </a:endParaRPr>
          </a:p>
          <a:p>
            <a:pPr algn="just"/>
            <a:endParaRPr lang="en-US" dirty="0" smtClean="0">
              <a:solidFill>
                <a:srgbClr val="002060"/>
              </a:solidFill>
            </a:endParaRPr>
          </a:p>
          <a:p>
            <a:pPr algn="just"/>
            <a:endParaRPr lang="en-US" dirty="0">
              <a:solidFill>
                <a:srgbClr val="002060"/>
              </a:solidFill>
            </a:endParaRPr>
          </a:p>
          <a:p>
            <a:pPr algn="just"/>
            <a:endParaRPr lang="en-US" dirty="0" smtClean="0">
              <a:solidFill>
                <a:srgbClr val="002060"/>
              </a:solidFill>
            </a:endParaRPr>
          </a:p>
          <a:p>
            <a:pPr algn="just"/>
            <a:r>
              <a:rPr lang="fr-FR" dirty="0" smtClean="0">
                <a:solidFill>
                  <a:srgbClr val="002060"/>
                </a:solidFill>
              </a:rPr>
              <a:t>La résolution spectrale du compteur est donc mauvaise, mais la sélection des rayons X se fait en amont, par la diffraction sur le cristal (résolution de quelques eV à quelques dizaines d'eV)</a:t>
            </a:r>
            <a:r>
              <a:rPr lang="en-US" dirty="0" smtClean="0">
                <a:solidFill>
                  <a:srgbClr val="002060"/>
                </a:solidFill>
              </a:rPr>
              <a:t>.</a:t>
            </a:r>
            <a:endParaRPr lang="fr-FR" dirty="0">
              <a:solidFill>
                <a:srgbClr val="00206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1985" y="756190"/>
            <a:ext cx="4095907" cy="550907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ZoneTexte 10"/>
          <p:cNvSpPr txBox="1"/>
          <p:nvPr/>
        </p:nvSpPr>
        <p:spPr>
          <a:xfrm>
            <a:off x="0" y="0"/>
            <a:ext cx="80207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i="1" dirty="0">
                <a:solidFill>
                  <a:srgbClr val="0070C0"/>
                </a:solidFill>
              </a:rPr>
              <a:t>Régime de fonctionnement du compteur à gaz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ZoneTexte 11"/>
              <p:cNvSpPr txBox="1"/>
              <p:nvPr/>
            </p:nvSpPr>
            <p:spPr>
              <a:xfrm>
                <a:off x="200683" y="888437"/>
                <a:ext cx="2964594" cy="9106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i="1" smtClean="0">
                          <a:solidFill>
                            <a:srgbClr val="002060"/>
                          </a:solidFill>
                          <a:latin typeface="Cambria Math"/>
                          <a:ea typeface="Cambria Math"/>
                        </a:rPr>
                        <m:t>𝛿</m:t>
                      </m:r>
                      <m:r>
                        <a:rPr lang="fr-FR" b="0" i="1" smtClean="0">
                          <a:solidFill>
                            <a:srgbClr val="002060"/>
                          </a:solidFill>
                          <a:latin typeface="Cambria Math"/>
                          <a:ea typeface="Cambria Math"/>
                        </a:rPr>
                        <m:t>𝑣</m:t>
                      </m:r>
                      <m:r>
                        <a:rPr lang="fr-FR" b="0" i="1" smtClean="0">
                          <a:solidFill>
                            <a:srgbClr val="002060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fr-FR" b="0" i="1" smtClean="0">
                          <a:solidFill>
                            <a:srgbClr val="002060"/>
                          </a:solidFill>
                          <a:latin typeface="Cambria Math"/>
                          <a:ea typeface="Cambria Math"/>
                        </a:rPr>
                        <m:t>𝐴</m:t>
                      </m:r>
                      <m:r>
                        <a:rPr lang="fr-FR" b="0" i="1" smtClean="0">
                          <a:solidFill>
                            <a:srgbClr val="002060"/>
                          </a:solidFill>
                          <a:latin typeface="Cambria Math"/>
                          <a:ea typeface="Cambria Math"/>
                        </a:rPr>
                        <m:t>.</m:t>
                      </m:r>
                      <m:r>
                        <a:rPr lang="fr-FR" b="0" i="1" smtClean="0">
                          <a:solidFill>
                            <a:srgbClr val="002060"/>
                          </a:solidFill>
                          <a:latin typeface="Cambria Math"/>
                          <a:ea typeface="Cambria Math"/>
                        </a:rPr>
                        <m:t>𝑒</m:t>
                      </m:r>
                      <m:r>
                        <a:rPr lang="fr-FR" b="0" i="1" smtClean="0">
                          <a:solidFill>
                            <a:srgbClr val="002060"/>
                          </a:solidFill>
                          <a:latin typeface="Cambria Math"/>
                          <a:ea typeface="Cambria Math"/>
                        </a:rPr>
                        <m:t>.∆</m:t>
                      </m:r>
                      <m:r>
                        <a:rPr lang="fr-FR" b="0" i="1" smtClean="0">
                          <a:solidFill>
                            <a:srgbClr val="002060"/>
                          </a:solidFill>
                          <a:latin typeface="Cambria Math"/>
                          <a:ea typeface="Cambria Math"/>
                        </a:rPr>
                        <m:t>𝑛</m:t>
                      </m:r>
                      <m:r>
                        <a:rPr lang="fr-FR" b="0" i="1" smtClean="0">
                          <a:solidFill>
                            <a:srgbClr val="002060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fr-FR" b="0" i="1" smtClean="0">
                              <a:solidFill>
                                <a:srgbClr val="00206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fr-FR" b="0" i="1" smtClean="0">
                              <a:solidFill>
                                <a:srgbClr val="002060"/>
                              </a:solidFill>
                              <a:latin typeface="Cambria Math"/>
                              <a:ea typeface="Cambria Math"/>
                            </a:rPr>
                            <m:t>𝐴</m:t>
                          </m:r>
                          <m:r>
                            <a:rPr lang="fr-FR" b="0" i="1" smtClean="0">
                              <a:solidFill>
                                <a:srgbClr val="002060"/>
                              </a:solidFill>
                              <a:latin typeface="Cambria Math"/>
                              <a:ea typeface="Cambria Math"/>
                            </a:rPr>
                            <m:t>.</m:t>
                          </m:r>
                          <m:r>
                            <a:rPr lang="fr-FR" b="0" i="1" smtClean="0">
                              <a:solidFill>
                                <a:srgbClr val="002060"/>
                              </a:solidFill>
                              <a:latin typeface="Cambria Math"/>
                              <a:ea typeface="Cambria Math"/>
                            </a:rPr>
                            <m:t>𝑒</m:t>
                          </m:r>
                        </m:num>
                        <m:den>
                          <m:r>
                            <a:rPr lang="fr-FR" b="0" i="1" smtClean="0">
                              <a:solidFill>
                                <a:srgbClr val="002060"/>
                              </a:solidFill>
                              <a:latin typeface="Cambria Math"/>
                              <a:ea typeface="Cambria Math"/>
                            </a:rPr>
                            <m:t>𝐶</m:t>
                          </m:r>
                        </m:den>
                      </m:f>
                      <m:r>
                        <a:rPr lang="fr-FR" dirty="0">
                          <a:solidFill>
                            <a:srgbClr val="002060"/>
                          </a:solidFill>
                          <a:latin typeface="Cambria Math"/>
                        </a:rPr>
                        <m:t>∙</m:t>
                      </m:r>
                      <m:rad>
                        <m:radPr>
                          <m:degHide m:val="on"/>
                          <m:ctrlPr>
                            <a:rPr lang="fr-FR" i="1" dirty="0" smtClean="0">
                              <a:solidFill>
                                <a:srgbClr val="002060"/>
                              </a:solidFill>
                              <a:latin typeface="Cambria Math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fr-FR" i="1" dirty="0" smtClean="0">
                                  <a:solidFill>
                                    <a:srgbClr val="002060"/>
                                  </a:solidFill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fr-FR" b="0" i="1" dirty="0" smtClean="0">
                                  <a:solidFill>
                                    <a:srgbClr val="002060"/>
                                  </a:solidFill>
                                  <a:latin typeface="Cambria Math"/>
                                </a:rPr>
                                <m:t>𝐸</m:t>
                              </m:r>
                            </m:num>
                            <m:den>
                              <m:r>
                                <a:rPr lang="fr-FR" i="1" dirty="0" smtClean="0">
                                  <a:solidFill>
                                    <a:srgbClr val="002060"/>
                                  </a:solidFill>
                                  <a:latin typeface="Cambria Math"/>
                                  <a:ea typeface="Cambria Math"/>
                                </a:rPr>
                                <m:t>𝜀</m:t>
                              </m:r>
                            </m:den>
                          </m:f>
                          <m:r>
                            <a:rPr lang="fr-FR" i="1" dirty="0" smtClean="0">
                              <a:solidFill>
                                <a:srgbClr val="002060"/>
                              </a:solidFill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fr-FR" b="0" i="1" dirty="0" smtClean="0">
                              <a:solidFill>
                                <a:srgbClr val="002060"/>
                              </a:solidFill>
                              <a:latin typeface="Cambria Math"/>
                              <a:ea typeface="Cambria Math"/>
                            </a:rPr>
                            <m:t>𝐹</m:t>
                          </m:r>
                        </m:e>
                      </m:rad>
                    </m:oMath>
                  </m:oMathPara>
                </a14:m>
                <a:endParaRPr lang="fr-FR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12" name="ZoneTexte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0683" y="888437"/>
                <a:ext cx="2964594" cy="910699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ZoneTexte 12"/>
          <p:cNvSpPr txBox="1"/>
          <p:nvPr/>
        </p:nvSpPr>
        <p:spPr>
          <a:xfrm>
            <a:off x="59768" y="1818237"/>
            <a:ext cx="40648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>
                <a:solidFill>
                  <a:srgbClr val="002060"/>
                </a:solidFill>
              </a:rPr>
              <a:t>F : Facteur de Fano (écart à la normale car </a:t>
            </a:r>
            <a:r>
              <a:rPr lang="el-GR" sz="1400" dirty="0" smtClean="0">
                <a:solidFill>
                  <a:srgbClr val="002060"/>
                </a:solidFill>
              </a:rPr>
              <a:t>Δ</a:t>
            </a:r>
            <a:r>
              <a:rPr lang="fr-FR" sz="1400" dirty="0" smtClean="0">
                <a:solidFill>
                  <a:srgbClr val="002060"/>
                </a:solidFill>
              </a:rPr>
              <a:t>n n'est pas une distribution totalement poissonienne)</a:t>
            </a:r>
            <a:endParaRPr lang="fr-FR" sz="1400" dirty="0">
              <a:solidFill>
                <a:srgbClr val="002060"/>
              </a:solidFill>
            </a:endParaRPr>
          </a:p>
        </p:txBody>
      </p:sp>
      <p:pic>
        <p:nvPicPr>
          <p:cNvPr id="14" name="Picture 2" descr="pha_0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810" y="2389476"/>
            <a:ext cx="2160000" cy="1757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ZoneTexte 14"/>
              <p:cNvSpPr txBox="1"/>
              <p:nvPr/>
            </p:nvSpPr>
            <p:spPr>
              <a:xfrm>
                <a:off x="2430292" y="2742353"/>
                <a:ext cx="171136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i="1" smtClean="0">
                          <a:solidFill>
                            <a:srgbClr val="002060"/>
                          </a:solidFill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fr-FR" b="0" i="1" smtClean="0">
                          <a:solidFill>
                            <a:srgbClr val="002060"/>
                          </a:solidFill>
                          <a:latin typeface="Cambria Math"/>
                          <a:ea typeface="Cambria Math"/>
                        </a:rPr>
                        <m:t>𝑣</m:t>
                      </m:r>
                      <m:r>
                        <a:rPr lang="fr-FR" b="0" i="1" smtClean="0">
                          <a:solidFill>
                            <a:srgbClr val="002060"/>
                          </a:solidFill>
                          <a:latin typeface="Cambria Math"/>
                          <a:ea typeface="Cambria Math"/>
                        </a:rPr>
                        <m:t>=2.355.</m:t>
                      </m:r>
                      <m:r>
                        <a:rPr lang="fr-FR" b="0" i="1" smtClean="0">
                          <a:solidFill>
                            <a:srgbClr val="002060"/>
                          </a:solidFill>
                          <a:latin typeface="Cambria Math"/>
                          <a:ea typeface="Cambria Math"/>
                        </a:rPr>
                        <m:t>𝛿</m:t>
                      </m:r>
                      <m:r>
                        <a:rPr lang="fr-FR" b="0" i="1" smtClean="0">
                          <a:solidFill>
                            <a:srgbClr val="002060"/>
                          </a:solidFill>
                          <a:latin typeface="Cambria Math"/>
                          <a:ea typeface="Cambria Math"/>
                        </a:rPr>
                        <m:t>𝑣</m:t>
                      </m:r>
                    </m:oMath>
                  </m:oMathPara>
                </a14:m>
                <a:endParaRPr lang="fr-FR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15" name="ZoneTexte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0292" y="2742353"/>
                <a:ext cx="1711366" cy="369332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6" name="Tableau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5312017"/>
              </p:ext>
            </p:extLst>
          </p:nvPr>
        </p:nvGraphicFramePr>
        <p:xfrm>
          <a:off x="4961608" y="3614238"/>
          <a:ext cx="3083265" cy="1260418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1027755"/>
                <a:gridCol w="1027755"/>
                <a:gridCol w="1027755"/>
              </a:tblGrid>
              <a:tr h="417130">
                <a:tc>
                  <a:txBody>
                    <a:bodyPr/>
                    <a:lstStyle/>
                    <a:p>
                      <a:pPr algn="ctr"/>
                      <a:endParaRPr lang="fr-FR" sz="14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>
                          <a:solidFill>
                            <a:srgbClr val="002060"/>
                          </a:solidFill>
                        </a:rPr>
                        <a:t>R(%)</a:t>
                      </a:r>
                      <a:endParaRPr lang="fr-FR" sz="14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>
                          <a:solidFill>
                            <a:srgbClr val="002060"/>
                          </a:solidFill>
                        </a:rPr>
                        <a:t>FWHM</a:t>
                      </a:r>
                    </a:p>
                    <a:p>
                      <a:pPr algn="ctr"/>
                      <a:r>
                        <a:rPr lang="fr-FR" sz="1400" dirty="0" smtClean="0">
                          <a:solidFill>
                            <a:srgbClr val="002060"/>
                          </a:solidFill>
                        </a:rPr>
                        <a:t>(eV)</a:t>
                      </a:r>
                      <a:endParaRPr lang="fr-FR" sz="14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</a:tr>
              <a:tr h="371129"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>
                          <a:solidFill>
                            <a:srgbClr val="002060"/>
                          </a:solidFill>
                        </a:rPr>
                        <a:t>Si K</a:t>
                      </a:r>
                      <a:r>
                        <a:rPr lang="el-GR" sz="1400" dirty="0" smtClean="0">
                          <a:solidFill>
                            <a:srgbClr val="002060"/>
                          </a:solidFill>
                        </a:rPr>
                        <a:t>α</a:t>
                      </a:r>
                      <a:endParaRPr lang="fr-FR" sz="14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>
                          <a:solidFill>
                            <a:srgbClr val="002060"/>
                          </a:solidFill>
                        </a:rPr>
                        <a:t>13.6</a:t>
                      </a:r>
                      <a:endParaRPr lang="fr-FR" sz="14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>
                          <a:solidFill>
                            <a:srgbClr val="002060"/>
                          </a:solidFill>
                        </a:rPr>
                        <a:t>240</a:t>
                      </a:r>
                      <a:endParaRPr lang="fr-FR" sz="14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</a:tr>
              <a:tr h="371129"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>
                          <a:solidFill>
                            <a:srgbClr val="002060"/>
                          </a:solidFill>
                        </a:rPr>
                        <a:t>C  K</a:t>
                      </a:r>
                      <a:r>
                        <a:rPr lang="el-GR" sz="1400" dirty="0" smtClean="0">
                          <a:solidFill>
                            <a:srgbClr val="002060"/>
                          </a:solidFill>
                        </a:rPr>
                        <a:t>α</a:t>
                      </a:r>
                      <a:endParaRPr lang="fr-FR" sz="14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>
                          <a:solidFill>
                            <a:srgbClr val="002060"/>
                          </a:solidFill>
                        </a:rPr>
                        <a:t>6.3</a:t>
                      </a:r>
                      <a:endParaRPr lang="fr-FR" sz="14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>
                          <a:solidFill>
                            <a:srgbClr val="002060"/>
                          </a:solidFill>
                        </a:rPr>
                        <a:t>510</a:t>
                      </a:r>
                      <a:endParaRPr lang="fr-FR" sz="14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7" name="ZoneTexte 16"/>
              <p:cNvSpPr txBox="1"/>
              <p:nvPr/>
            </p:nvSpPr>
            <p:spPr>
              <a:xfrm>
                <a:off x="64656" y="4372226"/>
                <a:ext cx="3528081" cy="9106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solidFill>
                            <a:srgbClr val="002060"/>
                          </a:solidFill>
                          <a:latin typeface="Cambria Math"/>
                        </a:rPr>
                        <m:t>𝑅</m:t>
                      </m:r>
                      <m:r>
                        <a:rPr lang="fr-FR" b="0" i="1" smtClean="0">
                          <a:solidFill>
                            <a:srgbClr val="002060"/>
                          </a:solidFill>
                          <a:latin typeface="Cambria Math"/>
                        </a:rPr>
                        <m:t>(%)=100∙</m:t>
                      </m:r>
                      <m:f>
                        <m:fPr>
                          <m:ctrlPr>
                            <a:rPr lang="fr-FR" b="0" i="1" smtClean="0">
                              <a:solidFill>
                                <a:srgbClr val="00206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fr-FR" b="0" i="1" smtClean="0">
                              <a:solidFill>
                                <a:srgbClr val="002060"/>
                              </a:solidFill>
                              <a:latin typeface="Cambria Math"/>
                              <a:ea typeface="Cambria Math"/>
                            </a:rPr>
                            <m:t>∆</m:t>
                          </m:r>
                          <m:r>
                            <a:rPr lang="fr-FR" b="0" i="1" smtClean="0">
                              <a:solidFill>
                                <a:srgbClr val="002060"/>
                              </a:solidFill>
                              <a:latin typeface="Cambria Math"/>
                              <a:ea typeface="Cambria Math"/>
                            </a:rPr>
                            <m:t>𝑣</m:t>
                          </m:r>
                        </m:num>
                        <m:den>
                          <m:r>
                            <a:rPr lang="fr-FR" b="0" i="1" smtClean="0">
                              <a:solidFill>
                                <a:srgbClr val="002060"/>
                              </a:solidFill>
                              <a:latin typeface="Cambria Math"/>
                            </a:rPr>
                            <m:t>𝑣</m:t>
                          </m:r>
                        </m:den>
                      </m:f>
                      <m:r>
                        <a:rPr lang="fr-FR" b="0" i="1" smtClean="0">
                          <a:solidFill>
                            <a:srgbClr val="002060"/>
                          </a:solidFill>
                          <a:latin typeface="Cambria Math"/>
                        </a:rPr>
                        <m:t>=235.5</m:t>
                      </m:r>
                      <m:r>
                        <a:rPr lang="fr-FR" b="0" i="1" smtClean="0">
                          <a:solidFill>
                            <a:srgbClr val="002060"/>
                          </a:solidFill>
                          <a:latin typeface="Cambria Math"/>
                          <a:ea typeface="Cambria Math"/>
                        </a:rPr>
                        <m:t>∙</m:t>
                      </m:r>
                      <m:rad>
                        <m:radPr>
                          <m:degHide m:val="on"/>
                          <m:ctrlPr>
                            <a:rPr lang="fr-FR" b="0" i="1" smtClean="0">
                              <a:solidFill>
                                <a:srgbClr val="00206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fr-FR" b="0" i="1" smtClean="0">
                                  <a:solidFill>
                                    <a:srgbClr val="002060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fr-FR" b="0" i="1" smtClean="0">
                                  <a:solidFill>
                                    <a:srgbClr val="002060"/>
                                  </a:solidFill>
                                  <a:latin typeface="Cambria Math"/>
                                  <a:ea typeface="Cambria Math"/>
                                </a:rPr>
                                <m:t>𝐹</m:t>
                              </m:r>
                              <m:r>
                                <a:rPr lang="fr-FR" b="0" i="1" smtClean="0">
                                  <a:solidFill>
                                    <a:srgbClr val="002060"/>
                                  </a:solidFill>
                                  <a:latin typeface="Cambria Math"/>
                                  <a:ea typeface="Cambria Math"/>
                                </a:rPr>
                                <m:t>∙</m:t>
                              </m:r>
                              <m:r>
                                <a:rPr lang="fr-FR" b="0" i="1" smtClean="0">
                                  <a:solidFill>
                                    <a:srgbClr val="002060"/>
                                  </a:solidFill>
                                  <a:latin typeface="Cambria Math"/>
                                  <a:ea typeface="Cambria Math"/>
                                </a:rPr>
                                <m:t>𝜀</m:t>
                              </m:r>
                            </m:num>
                            <m:den>
                              <m:r>
                                <a:rPr lang="fr-FR" b="0" i="1" smtClean="0">
                                  <a:solidFill>
                                    <a:srgbClr val="002060"/>
                                  </a:solidFill>
                                  <a:latin typeface="Cambria Math"/>
                                  <a:ea typeface="Cambria Math"/>
                                </a:rPr>
                                <m:t>𝐸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fr-FR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17" name="ZoneTexte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656" y="4372226"/>
                <a:ext cx="3528081" cy="910699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ZoneTexte 17"/>
              <p:cNvSpPr txBox="1"/>
              <p:nvPr/>
            </p:nvSpPr>
            <p:spPr>
              <a:xfrm>
                <a:off x="65916" y="5386124"/>
                <a:ext cx="276017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solidFill>
                            <a:srgbClr val="002060"/>
                          </a:solidFill>
                          <a:latin typeface="Cambria Math"/>
                        </a:rPr>
                        <m:t>𝑅</m:t>
                      </m:r>
                      <m:d>
                        <m:dPr>
                          <m:ctrlPr>
                            <a:rPr lang="fr-FR" b="0" i="1" smtClean="0">
                              <a:solidFill>
                                <a:srgbClr val="002060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fr-FR" b="0" i="1" smtClean="0">
                              <a:solidFill>
                                <a:srgbClr val="002060"/>
                              </a:solidFill>
                              <a:latin typeface="Cambria Math"/>
                            </a:rPr>
                            <m:t>𝑒𝑉</m:t>
                          </m:r>
                        </m:e>
                      </m:d>
                      <m:r>
                        <a:rPr lang="fr-FR" b="0" i="1" smtClean="0">
                          <a:solidFill>
                            <a:srgbClr val="002060"/>
                          </a:solidFill>
                          <a:latin typeface="Cambria Math"/>
                        </a:rPr>
                        <m:t>=</m:t>
                      </m:r>
                      <m:r>
                        <a:rPr lang="fr-FR" b="0" i="1" smtClean="0">
                          <a:solidFill>
                            <a:srgbClr val="002060"/>
                          </a:solidFill>
                          <a:latin typeface="Cambria Math"/>
                          <a:ea typeface="Cambria Math"/>
                        </a:rPr>
                        <m:t>2.355∙</m:t>
                      </m:r>
                      <m:rad>
                        <m:radPr>
                          <m:degHide m:val="on"/>
                          <m:ctrlPr>
                            <a:rPr lang="fr-FR" b="0" i="1" smtClean="0">
                              <a:solidFill>
                                <a:srgbClr val="00206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radPr>
                        <m:deg/>
                        <m:e>
                          <m:r>
                            <a:rPr lang="fr-FR" b="0" i="1" smtClean="0">
                              <a:solidFill>
                                <a:srgbClr val="002060"/>
                              </a:solidFill>
                              <a:latin typeface="Cambria Math"/>
                              <a:ea typeface="Cambria Math"/>
                            </a:rPr>
                            <m:t>𝐹</m:t>
                          </m:r>
                          <m:r>
                            <a:rPr lang="fr-FR" b="0" i="1" smtClean="0">
                              <a:solidFill>
                                <a:srgbClr val="002060"/>
                              </a:solidFill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fr-FR" b="0" i="1" smtClean="0">
                              <a:solidFill>
                                <a:srgbClr val="002060"/>
                              </a:solidFill>
                              <a:latin typeface="Cambria Math"/>
                              <a:ea typeface="Cambria Math"/>
                            </a:rPr>
                            <m:t>𝜀</m:t>
                          </m:r>
                          <m:r>
                            <a:rPr lang="fr-FR" b="0" i="1" smtClean="0">
                              <a:solidFill>
                                <a:srgbClr val="002060"/>
                              </a:solidFill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fr-FR" b="0" i="1" smtClean="0">
                              <a:solidFill>
                                <a:srgbClr val="002060"/>
                              </a:solidFill>
                              <a:latin typeface="Cambria Math"/>
                              <a:ea typeface="Cambria Math"/>
                            </a:rPr>
                            <m:t>𝐸</m:t>
                          </m:r>
                        </m:e>
                      </m:rad>
                    </m:oMath>
                  </m:oMathPara>
                </a14:m>
                <a:endParaRPr lang="fr-FR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18" name="ZoneTexte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916" y="5386124"/>
                <a:ext cx="2760178" cy="400110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68912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/>
          <p:cNvSpPr txBox="1"/>
          <p:nvPr/>
        </p:nvSpPr>
        <p:spPr>
          <a:xfrm>
            <a:off x="0" y="0"/>
            <a:ext cx="34836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i="1" dirty="0" smtClean="0">
                <a:solidFill>
                  <a:srgbClr val="0070C0"/>
                </a:solidFill>
              </a:rPr>
              <a:t>Gaz de remplissage</a:t>
            </a:r>
            <a:endParaRPr lang="fr-FR" sz="3200" b="1" i="1" dirty="0">
              <a:solidFill>
                <a:srgbClr val="0070C0"/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0" y="3809810"/>
            <a:ext cx="91440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u="sng" dirty="0" smtClean="0">
                <a:solidFill>
                  <a:srgbClr val="002060"/>
                </a:solidFill>
              </a:rPr>
              <a:t>Xénon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fr-FR" dirty="0" smtClean="0">
                <a:solidFill>
                  <a:srgbClr val="002060"/>
                </a:solidFill>
              </a:rPr>
              <a:t>meilleure efficacité de détection pour les rayons X les plus durs (</a:t>
            </a:r>
            <a:r>
              <a:rPr lang="fr-FR" dirty="0" smtClean="0">
                <a:solidFill>
                  <a:srgbClr val="002060"/>
                </a:solidFill>
                <a:sym typeface="Symbol"/>
              </a:rPr>
              <a:t> &lt; 0.3 nm)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fr-FR" dirty="0" smtClean="0">
                <a:solidFill>
                  <a:srgbClr val="002060"/>
                </a:solidFill>
                <a:sym typeface="Symbol"/>
              </a:rPr>
              <a:t>coût élevé  compteur scellé</a:t>
            </a:r>
          </a:p>
          <a:p>
            <a:r>
              <a:rPr lang="fr-FR" u="sng" dirty="0" smtClean="0">
                <a:solidFill>
                  <a:srgbClr val="002060"/>
                </a:solidFill>
                <a:sym typeface="Symbol"/>
              </a:rPr>
              <a:t>Argon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fr-FR" dirty="0">
                <a:solidFill>
                  <a:srgbClr val="002060"/>
                </a:solidFill>
              </a:rPr>
              <a:t>meilleure efficacité de détection pour les rayons X les </a:t>
            </a:r>
            <a:r>
              <a:rPr lang="fr-FR" dirty="0" smtClean="0">
                <a:solidFill>
                  <a:srgbClr val="002060"/>
                </a:solidFill>
              </a:rPr>
              <a:t>moins </a:t>
            </a:r>
            <a:r>
              <a:rPr lang="fr-FR" dirty="0">
                <a:solidFill>
                  <a:srgbClr val="002060"/>
                </a:solidFill>
              </a:rPr>
              <a:t>durs (</a:t>
            </a:r>
            <a:r>
              <a:rPr lang="fr-FR" dirty="0">
                <a:solidFill>
                  <a:srgbClr val="002060"/>
                </a:solidFill>
                <a:sym typeface="Symbol"/>
              </a:rPr>
              <a:t> &gt;</a:t>
            </a:r>
            <a:r>
              <a:rPr lang="fr-FR" dirty="0" smtClean="0">
                <a:solidFill>
                  <a:srgbClr val="002060"/>
                </a:solidFill>
                <a:sym typeface="Symbol"/>
              </a:rPr>
              <a:t> </a:t>
            </a:r>
            <a:r>
              <a:rPr lang="fr-FR" dirty="0">
                <a:solidFill>
                  <a:srgbClr val="002060"/>
                </a:solidFill>
                <a:sym typeface="Symbol"/>
              </a:rPr>
              <a:t>0.3 nm</a:t>
            </a:r>
            <a:r>
              <a:rPr lang="fr-FR" dirty="0" smtClean="0">
                <a:solidFill>
                  <a:srgbClr val="002060"/>
                </a:solidFill>
                <a:sym typeface="Symbol"/>
              </a:rPr>
              <a:t>)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fr-FR" dirty="0">
                <a:solidFill>
                  <a:srgbClr val="002060"/>
                </a:solidFill>
                <a:sym typeface="Symbol"/>
              </a:rPr>
              <a:t>A</a:t>
            </a:r>
            <a:r>
              <a:rPr lang="fr-FR" dirty="0" smtClean="0">
                <a:solidFill>
                  <a:srgbClr val="002060"/>
                </a:solidFill>
                <a:sym typeface="Symbol"/>
              </a:rPr>
              <a:t>ugmentation de pression </a:t>
            </a:r>
            <a:r>
              <a:rPr lang="fr-FR" dirty="0">
                <a:solidFill>
                  <a:srgbClr val="002060"/>
                </a:solidFill>
              </a:rPr>
              <a:t>pour les rayons X les plus durs (</a:t>
            </a:r>
            <a:r>
              <a:rPr lang="fr-FR" dirty="0">
                <a:solidFill>
                  <a:srgbClr val="002060"/>
                </a:solidFill>
                <a:sym typeface="Symbol"/>
              </a:rPr>
              <a:t> &lt; 0.3 nm</a:t>
            </a:r>
            <a:r>
              <a:rPr lang="fr-FR" dirty="0" smtClean="0">
                <a:solidFill>
                  <a:srgbClr val="002060"/>
                </a:solidFill>
                <a:sym typeface="Symbol"/>
              </a:rPr>
              <a:t>)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fr-FR" dirty="0" smtClean="0">
                <a:solidFill>
                  <a:srgbClr val="002060"/>
                </a:solidFill>
                <a:sym typeface="Symbol"/>
              </a:rPr>
              <a:t>coût modéré  compteur à flux gazeux</a:t>
            </a:r>
          </a:p>
          <a:p>
            <a:pPr marL="171450" indent="-171450">
              <a:buFont typeface="Arial" pitchFamily="34" charset="0"/>
              <a:buChar char="•"/>
            </a:pPr>
            <a:endParaRPr lang="fr-FR" dirty="0">
              <a:solidFill>
                <a:srgbClr val="002060"/>
              </a:solidFill>
              <a:sym typeface="Symbol"/>
            </a:endParaRPr>
          </a:p>
          <a:p>
            <a:r>
              <a:rPr lang="fr-FR" dirty="0" smtClean="0">
                <a:solidFill>
                  <a:srgbClr val="002060"/>
                </a:solidFill>
                <a:sym typeface="Symbol"/>
              </a:rPr>
              <a:t>Dans certains spectromètres (MEB), on peut trouver 2 compteurs (Ar/CH</a:t>
            </a:r>
            <a:r>
              <a:rPr lang="fr-FR" baseline="-25000" dirty="0" smtClean="0">
                <a:solidFill>
                  <a:srgbClr val="002060"/>
                </a:solidFill>
                <a:sym typeface="Symbol"/>
              </a:rPr>
              <a:t>4</a:t>
            </a:r>
            <a:r>
              <a:rPr lang="fr-FR" dirty="0" smtClean="0">
                <a:solidFill>
                  <a:srgbClr val="002060"/>
                </a:solidFill>
                <a:sym typeface="Symbol"/>
              </a:rPr>
              <a:t> + Xe/CO</a:t>
            </a:r>
            <a:r>
              <a:rPr lang="fr-FR" baseline="-25000" dirty="0" smtClean="0">
                <a:solidFill>
                  <a:srgbClr val="002060"/>
                </a:solidFill>
                <a:sym typeface="Symbol"/>
              </a:rPr>
              <a:t>2</a:t>
            </a:r>
            <a:r>
              <a:rPr lang="fr-FR" dirty="0" smtClean="0">
                <a:solidFill>
                  <a:srgbClr val="002060"/>
                </a:solidFill>
                <a:sym typeface="Symbol"/>
              </a:rPr>
              <a:t>)</a:t>
            </a:r>
            <a:endParaRPr lang="fr-FR" dirty="0">
              <a:solidFill>
                <a:srgbClr val="002060"/>
              </a:solidFill>
            </a:endParaRPr>
          </a:p>
        </p:txBody>
      </p:sp>
      <p:grpSp>
        <p:nvGrpSpPr>
          <p:cNvPr id="14" name="Groupe 13"/>
          <p:cNvGrpSpPr>
            <a:grpSpLocks/>
          </p:cNvGrpSpPr>
          <p:nvPr/>
        </p:nvGrpSpPr>
        <p:grpSpPr bwMode="auto">
          <a:xfrm>
            <a:off x="295275" y="642063"/>
            <a:ext cx="3779838" cy="2047875"/>
            <a:chOff x="521562" y="917484"/>
            <a:chExt cx="3779837" cy="2047875"/>
          </a:xfrm>
        </p:grpSpPr>
        <p:pic>
          <p:nvPicPr>
            <p:cNvPr id="15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1562" y="917484"/>
              <a:ext cx="3779837" cy="2047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6" name="Rectangle 15"/>
            <p:cNvSpPr>
              <a:spLocks noChangeArrowheads="1"/>
            </p:cNvSpPr>
            <p:nvPr/>
          </p:nvSpPr>
          <p:spPr bwMode="auto">
            <a:xfrm>
              <a:off x="566057" y="2107474"/>
              <a:ext cx="2560320" cy="121920"/>
            </a:xfrm>
            <a:prstGeom prst="rect">
              <a:avLst/>
            </a:prstGeom>
            <a:noFill/>
            <a:ln w="9525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fr-FR" sz="1200" b="1"/>
            </a:p>
          </p:txBody>
        </p:sp>
        <p:sp>
          <p:nvSpPr>
            <p:cNvPr id="17" name="Rectangle 16"/>
            <p:cNvSpPr>
              <a:spLocks noChangeArrowheads="1"/>
            </p:cNvSpPr>
            <p:nvPr/>
          </p:nvSpPr>
          <p:spPr bwMode="auto">
            <a:xfrm>
              <a:off x="579113" y="2346964"/>
              <a:ext cx="2560320" cy="121920"/>
            </a:xfrm>
            <a:prstGeom prst="rect">
              <a:avLst/>
            </a:prstGeom>
            <a:noFill/>
            <a:ln w="9525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fr-FR" sz="1200" b="1"/>
            </a:p>
          </p:txBody>
        </p:sp>
      </p:grpSp>
      <p:pic>
        <p:nvPicPr>
          <p:cNvPr id="18" name="Picture 2" descr="rend_gaz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3790" y="551432"/>
            <a:ext cx="3779837" cy="231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0" y="2887901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smtClean="0">
                <a:solidFill>
                  <a:srgbClr val="002060"/>
                </a:solidFill>
              </a:rPr>
              <a:t>Gaz utilisé: mélange [gaz </a:t>
            </a:r>
            <a:r>
              <a:rPr lang="fr-FR" dirty="0">
                <a:solidFill>
                  <a:srgbClr val="002060"/>
                </a:solidFill>
              </a:rPr>
              <a:t>rare (</a:t>
            </a:r>
            <a:r>
              <a:rPr lang="fr-FR" dirty="0" smtClean="0">
                <a:solidFill>
                  <a:srgbClr val="002060"/>
                </a:solidFill>
              </a:rPr>
              <a:t>Ar, Kr, Xe) + gaz </a:t>
            </a:r>
            <a:r>
              <a:rPr lang="fr-FR" dirty="0" err="1">
                <a:solidFill>
                  <a:srgbClr val="002060"/>
                </a:solidFill>
              </a:rPr>
              <a:t>polyatomique</a:t>
            </a:r>
            <a:r>
              <a:rPr lang="fr-FR" dirty="0">
                <a:solidFill>
                  <a:srgbClr val="002060"/>
                </a:solidFill>
              </a:rPr>
              <a:t>  </a:t>
            </a:r>
            <a:r>
              <a:rPr lang="fr-FR" dirty="0" smtClean="0">
                <a:solidFill>
                  <a:srgbClr val="002060"/>
                </a:solidFill>
              </a:rPr>
              <a:t>(CH</a:t>
            </a:r>
            <a:r>
              <a:rPr lang="fr-FR" baseline="-25000" dirty="0" smtClean="0">
                <a:solidFill>
                  <a:srgbClr val="002060"/>
                </a:solidFill>
              </a:rPr>
              <a:t>4</a:t>
            </a:r>
            <a:r>
              <a:rPr lang="fr-FR" dirty="0" smtClean="0">
                <a:solidFill>
                  <a:srgbClr val="002060"/>
                </a:solidFill>
              </a:rPr>
              <a:t>, CO</a:t>
            </a:r>
            <a:r>
              <a:rPr lang="fr-FR" baseline="-25000" dirty="0" smtClean="0">
                <a:solidFill>
                  <a:srgbClr val="002060"/>
                </a:solidFill>
              </a:rPr>
              <a:t>2</a:t>
            </a:r>
            <a:r>
              <a:rPr lang="fr-FR" dirty="0" smtClean="0">
                <a:solidFill>
                  <a:srgbClr val="002060"/>
                </a:solidFill>
              </a:rPr>
              <a:t>)]. Les </a:t>
            </a:r>
            <a:r>
              <a:rPr lang="fr-FR" dirty="0">
                <a:solidFill>
                  <a:srgbClr val="002060"/>
                </a:solidFill>
              </a:rPr>
              <a:t>mélange le plus courant </a:t>
            </a:r>
            <a:r>
              <a:rPr lang="fr-FR" dirty="0" smtClean="0">
                <a:solidFill>
                  <a:srgbClr val="002060"/>
                </a:solidFill>
              </a:rPr>
              <a:t>sont (P</a:t>
            </a:r>
            <a:r>
              <a:rPr lang="fr-FR" baseline="-25000" dirty="0" smtClean="0">
                <a:solidFill>
                  <a:srgbClr val="002060"/>
                </a:solidFill>
              </a:rPr>
              <a:t>10</a:t>
            </a:r>
            <a:r>
              <a:rPr lang="fr-FR" dirty="0" smtClean="0">
                <a:solidFill>
                  <a:srgbClr val="002060"/>
                </a:solidFill>
              </a:rPr>
              <a:t> = Ar + 10% CH</a:t>
            </a:r>
            <a:r>
              <a:rPr lang="fr-FR" baseline="-25000" dirty="0" smtClean="0">
                <a:solidFill>
                  <a:srgbClr val="002060"/>
                </a:solidFill>
              </a:rPr>
              <a:t>4</a:t>
            </a:r>
            <a:r>
              <a:rPr lang="fr-FR" dirty="0">
                <a:solidFill>
                  <a:srgbClr val="002060"/>
                </a:solidFill>
              </a:rPr>
              <a:t>) </a:t>
            </a:r>
            <a:r>
              <a:rPr lang="fr-FR" dirty="0" smtClean="0">
                <a:solidFill>
                  <a:srgbClr val="002060"/>
                </a:solidFill>
              </a:rPr>
              <a:t>et (Xe + CO</a:t>
            </a:r>
            <a:r>
              <a:rPr lang="fr-FR" baseline="-25000" dirty="0" smtClean="0">
                <a:solidFill>
                  <a:srgbClr val="002060"/>
                </a:solidFill>
              </a:rPr>
              <a:t>2</a:t>
            </a:r>
            <a:r>
              <a:rPr lang="fr-FR" dirty="0" smtClean="0">
                <a:solidFill>
                  <a:srgbClr val="002060"/>
                </a:solidFill>
              </a:rPr>
              <a:t>).</a:t>
            </a:r>
            <a:endParaRPr lang="fr-FR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2965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0" y="0"/>
            <a:ext cx="34836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i="1" dirty="0" smtClean="0">
                <a:solidFill>
                  <a:srgbClr val="0070C0"/>
                </a:solidFill>
              </a:rPr>
              <a:t>Gaz de remplissage</a:t>
            </a:r>
            <a:endParaRPr lang="fr-FR" sz="3200" b="1" i="1" dirty="0">
              <a:solidFill>
                <a:srgbClr val="0070C0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639469" y="3749036"/>
            <a:ext cx="3656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i="1" dirty="0" smtClean="0">
                <a:solidFill>
                  <a:srgbClr val="002060"/>
                </a:solidFill>
              </a:rPr>
              <a:t>Intensité du fond continu  mesuré sur Al</a:t>
            </a:r>
            <a:r>
              <a:rPr lang="fr-FR" sz="1400" i="1" baseline="-25000" dirty="0" smtClean="0">
                <a:solidFill>
                  <a:srgbClr val="002060"/>
                </a:solidFill>
              </a:rPr>
              <a:t>2</a:t>
            </a:r>
            <a:r>
              <a:rPr lang="fr-FR" sz="1400" i="1" dirty="0" smtClean="0">
                <a:solidFill>
                  <a:srgbClr val="002060"/>
                </a:solidFill>
              </a:rPr>
              <a:t>O</a:t>
            </a:r>
            <a:r>
              <a:rPr lang="fr-FR" sz="1400" i="1" baseline="-25000" dirty="0" smtClean="0">
                <a:solidFill>
                  <a:srgbClr val="002060"/>
                </a:solidFill>
              </a:rPr>
              <a:t>3</a:t>
            </a:r>
            <a:r>
              <a:rPr lang="fr-FR" sz="1400" i="1" dirty="0" smtClean="0">
                <a:solidFill>
                  <a:srgbClr val="002060"/>
                </a:solidFill>
              </a:rPr>
              <a:t> </a:t>
            </a:r>
          </a:p>
          <a:p>
            <a:pPr algn="ctr"/>
            <a:r>
              <a:rPr lang="fr-FR" sz="1400" i="1" dirty="0" smtClean="0">
                <a:solidFill>
                  <a:srgbClr val="002060"/>
                </a:solidFill>
              </a:rPr>
              <a:t>autour du saut d'absorption Ar K</a:t>
            </a:r>
            <a:endParaRPr lang="fr-FR" sz="1400" i="1" dirty="0">
              <a:solidFill>
                <a:srgbClr val="002060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4431187" y="3768161"/>
            <a:ext cx="36524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i="1" dirty="0" smtClean="0">
                <a:solidFill>
                  <a:srgbClr val="002060"/>
                </a:solidFill>
              </a:rPr>
              <a:t>Raies M</a:t>
            </a:r>
            <a:r>
              <a:rPr lang="el-GR" sz="1400" i="1" baseline="-25000" dirty="0" smtClean="0">
                <a:solidFill>
                  <a:srgbClr val="002060"/>
                </a:solidFill>
              </a:rPr>
              <a:t>α</a:t>
            </a:r>
            <a:r>
              <a:rPr lang="fr-FR" sz="1400" i="1" dirty="0" smtClean="0">
                <a:solidFill>
                  <a:srgbClr val="002060"/>
                </a:solidFill>
              </a:rPr>
              <a:t> et M</a:t>
            </a:r>
            <a:r>
              <a:rPr lang="el-GR" sz="1400" i="1" baseline="-25000" dirty="0" smtClean="0">
                <a:solidFill>
                  <a:srgbClr val="002060"/>
                </a:solidFill>
              </a:rPr>
              <a:t>β</a:t>
            </a:r>
            <a:r>
              <a:rPr lang="fr-FR" sz="1400" i="1" dirty="0" smtClean="0">
                <a:solidFill>
                  <a:srgbClr val="002060"/>
                </a:solidFill>
              </a:rPr>
              <a:t> de U et Th (cristal PET)</a:t>
            </a:r>
            <a:endParaRPr lang="fr-FR" sz="1400" i="1" dirty="0">
              <a:solidFill>
                <a:srgbClr val="002060"/>
              </a:solidFill>
            </a:endParaRPr>
          </a:p>
        </p:txBody>
      </p:sp>
      <p:graphicFrame>
        <p:nvGraphicFramePr>
          <p:cNvPr id="5" name="Tableau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6556229"/>
              </p:ext>
            </p:extLst>
          </p:nvPr>
        </p:nvGraphicFramePr>
        <p:xfrm>
          <a:off x="791419" y="4597896"/>
          <a:ext cx="6858000" cy="1560195"/>
        </p:xfrm>
        <a:graphic>
          <a:graphicData uri="http://schemas.openxmlformats.org/drawingml/2006/table">
            <a:tbl>
              <a:tblPr/>
              <a:tblGrid>
                <a:gridCol w="762000"/>
                <a:gridCol w="762000"/>
                <a:gridCol w="762000"/>
                <a:gridCol w="762000"/>
                <a:gridCol w="762000"/>
                <a:gridCol w="762000"/>
                <a:gridCol w="762000"/>
                <a:gridCol w="762000"/>
                <a:gridCol w="762000"/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1" i="0" u="sng" strike="noStrike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Xenon</a:t>
                      </a:r>
                      <a:endParaRPr lang="fr-FR" sz="1400" b="1" i="0" u="sng" strike="noStrike" dirty="0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400" b="0" i="0" u="none" strike="noStrike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400" b="0" i="0" u="none" strike="noStrike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400" b="0" i="0" u="none" strike="noStrike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400" b="0" i="0" u="none" strike="noStrike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1" i="0" u="sng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Argon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400" b="0" i="0" u="none" strike="noStrike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400" b="0" i="0" u="none" strike="noStrike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400" b="0" i="0" u="none" strike="noStrike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Seuil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E (keV)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400" b="0" i="0" u="none" strike="noStrike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λ (</a:t>
                      </a:r>
                      <a:r>
                        <a:rPr lang="fr-FR" sz="1400" b="0" i="0" u="none" strike="noStrike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Å)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Pr L</a:t>
                      </a:r>
                      <a:r>
                        <a:rPr lang="el-GR" sz="1400" b="0" i="0" u="none" strike="noStrike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β (</a:t>
                      </a:r>
                      <a:r>
                        <a:rPr lang="fr-FR" sz="1400" b="0" i="0" u="none" strike="noStrike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Å)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400" b="0" i="0" u="none" strike="noStrike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Seuil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E (keV)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400" b="0" i="0" u="none" strike="noStrike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λ (</a:t>
                      </a:r>
                      <a:r>
                        <a:rPr lang="fr-FR" sz="1400" b="0" i="0" u="none" strike="noStrike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Å)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U M</a:t>
                      </a:r>
                      <a:r>
                        <a:rPr lang="el-GR" sz="1400" b="0" i="0" u="none" strike="noStrike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α (</a:t>
                      </a:r>
                      <a:r>
                        <a:rPr lang="fr-FR" sz="1400" b="0" i="0" u="none" strike="noStrike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Å)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K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34.5614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0.3587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400" b="0" i="0" u="none" strike="noStrike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400" b="0" i="0" u="none" strike="noStrike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K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3.2029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3.871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3.91021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L-I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5.4528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2.2738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2.25858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400" b="0" i="0" u="none" strike="noStrike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400" b="0" i="0" u="none" strike="noStrike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400" b="0" i="0" u="none" strike="noStrike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400" b="0" i="0" u="none" strike="noStrike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400" b="0" i="0" u="none" strike="noStrike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L-II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5.1037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2.4293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400" b="0" i="0" u="none" strike="noStrike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400" b="0" i="0" u="none" strike="noStrike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400" b="0" i="0" u="none" strike="noStrike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400" b="0" i="0" u="none" strike="noStrike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400" b="0" i="0" u="none" strike="noStrike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400" b="0" i="0" u="none" strike="noStrike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L-III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4.7822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2.5926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400" b="0" i="0" u="none" strike="noStrike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400" b="0" i="0" u="none" strike="noStrike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400" b="0" i="0" u="none" strike="noStrike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400" b="0" i="0" u="none" strike="noStrike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400" b="0" i="0" u="none" strike="noStrike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400" b="0" i="0" u="none" strike="noStrike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M1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1.1446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10.8321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400" b="0" i="0" u="none" strike="noStrike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400" b="0" i="0" u="none" strike="noStrike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400" b="0" i="0" u="none" strike="noStrike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400" b="0" i="0" u="none" strike="noStrike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400" b="0" i="0" u="none" strike="noStrike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400" b="0" i="0" u="none" strike="noStrike" dirty="0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8386" y="123515"/>
            <a:ext cx="3600000" cy="36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205" y="906270"/>
            <a:ext cx="3600000" cy="2881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ZoneTexte 7"/>
          <p:cNvSpPr txBox="1"/>
          <p:nvPr/>
        </p:nvSpPr>
        <p:spPr>
          <a:xfrm>
            <a:off x="5824189" y="1137808"/>
            <a:ext cx="7136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0070C0"/>
                </a:solidFill>
              </a:rPr>
              <a:t>U M</a:t>
            </a:r>
            <a:r>
              <a:rPr lang="el-GR" dirty="0" smtClean="0">
                <a:solidFill>
                  <a:srgbClr val="0070C0"/>
                </a:solidFill>
                <a:latin typeface="Calibri"/>
                <a:cs typeface="Calibri"/>
              </a:rPr>
              <a:t>α</a:t>
            </a:r>
            <a:endParaRPr lang="fr-FR" dirty="0">
              <a:solidFill>
                <a:srgbClr val="0070C0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6438407" y="71009"/>
            <a:ext cx="705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0070C0"/>
                </a:solidFill>
              </a:rPr>
              <a:t>U M</a:t>
            </a:r>
            <a:r>
              <a:rPr lang="el-GR" dirty="0" smtClean="0">
                <a:solidFill>
                  <a:srgbClr val="0070C0"/>
                </a:solidFill>
                <a:latin typeface="Calibri"/>
                <a:cs typeface="Calibri"/>
              </a:rPr>
              <a:t>β</a:t>
            </a:r>
            <a:endParaRPr lang="fr-FR" dirty="0">
              <a:solidFill>
                <a:srgbClr val="0070C0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5500916" y="1608863"/>
            <a:ext cx="792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FF0000"/>
                </a:solidFill>
              </a:rPr>
              <a:t>Th M</a:t>
            </a:r>
            <a:r>
              <a:rPr lang="el-GR" dirty="0" smtClean="0">
                <a:solidFill>
                  <a:srgbClr val="FF0000"/>
                </a:solidFill>
                <a:latin typeface="Calibri"/>
                <a:cs typeface="Calibri"/>
              </a:rPr>
              <a:t>β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5016008" y="699081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FF0000"/>
                </a:solidFill>
              </a:rPr>
              <a:t>Th M</a:t>
            </a:r>
            <a:r>
              <a:rPr lang="el-GR" dirty="0" smtClean="0">
                <a:solidFill>
                  <a:srgbClr val="FF0000"/>
                </a:solidFill>
                <a:latin typeface="Calibri"/>
                <a:cs typeface="Calibri"/>
              </a:rPr>
              <a:t>α</a:t>
            </a:r>
            <a:endParaRPr lang="fr-F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0789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0" y="0"/>
            <a:ext cx="34836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i="1" dirty="0" smtClean="0">
                <a:solidFill>
                  <a:srgbClr val="0070C0"/>
                </a:solidFill>
              </a:rPr>
              <a:t>Gaz de remplissage</a:t>
            </a:r>
            <a:endParaRPr lang="fr-FR" sz="3200" b="1" i="1" dirty="0">
              <a:solidFill>
                <a:srgbClr val="0070C0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5537660" y="1992128"/>
            <a:ext cx="3040162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i="1" dirty="0" smtClean="0">
                <a:solidFill>
                  <a:srgbClr val="002060"/>
                </a:solidFill>
              </a:rPr>
              <a:t>rapport d'intensité des pics K, L ou M de différents éléments sur cristal LPET</a:t>
            </a:r>
          </a:p>
          <a:p>
            <a:pPr algn="ctr"/>
            <a:endParaRPr lang="fr-FR" sz="1400" i="1" dirty="0">
              <a:solidFill>
                <a:srgbClr val="002060"/>
              </a:solidFill>
            </a:endParaRPr>
          </a:p>
          <a:p>
            <a:r>
              <a:rPr lang="fr-FR" sz="1400" i="1" dirty="0">
                <a:solidFill>
                  <a:srgbClr val="002060"/>
                </a:solidFill>
              </a:rPr>
              <a:t> </a:t>
            </a:r>
            <a:r>
              <a:rPr lang="fr-FR" sz="1400" i="1" dirty="0" smtClean="0">
                <a:solidFill>
                  <a:srgbClr val="002060"/>
                </a:solidFill>
                <a:sym typeface="Symbol"/>
              </a:rPr>
              <a:t> </a:t>
            </a:r>
            <a:r>
              <a:rPr lang="fr-FR" sz="1400" i="1" dirty="0" smtClean="0">
                <a:solidFill>
                  <a:srgbClr val="002060"/>
                </a:solidFill>
              </a:rPr>
              <a:t>le </a:t>
            </a:r>
            <a:r>
              <a:rPr lang="fr-FR" sz="1400" i="1" dirty="0">
                <a:solidFill>
                  <a:srgbClr val="002060"/>
                </a:solidFill>
              </a:rPr>
              <a:t>PET associé au compteur haute pression est privilégié pour les énergies supérieures à 2.60 </a:t>
            </a:r>
            <a:r>
              <a:rPr lang="fr-FR" sz="1400" i="1" dirty="0" err="1">
                <a:solidFill>
                  <a:srgbClr val="002060"/>
                </a:solidFill>
              </a:rPr>
              <a:t>KeV</a:t>
            </a:r>
            <a:endParaRPr lang="fr-FR" sz="1400" i="1" dirty="0">
              <a:solidFill>
                <a:srgbClr val="002060"/>
              </a:solidFill>
            </a:endParaRPr>
          </a:p>
          <a:p>
            <a:endParaRPr lang="fr-FR" sz="1400" i="1" dirty="0" smtClean="0">
              <a:solidFill>
                <a:srgbClr val="002060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105370" y="565513"/>
            <a:ext cx="87218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dirty="0" smtClean="0">
                <a:solidFill>
                  <a:srgbClr val="002060"/>
                </a:solidFill>
                <a:sym typeface="Symbol"/>
              </a:rPr>
              <a:t>L'efficacité de détection d'un compteur (Ar + CH</a:t>
            </a:r>
            <a:r>
              <a:rPr lang="fr-FR" sz="1800" baseline="-25000" dirty="0" smtClean="0">
                <a:solidFill>
                  <a:srgbClr val="002060"/>
                </a:solidFill>
                <a:sym typeface="Symbol"/>
              </a:rPr>
              <a:t>4</a:t>
            </a:r>
            <a:r>
              <a:rPr lang="fr-FR" sz="1800" dirty="0" smtClean="0">
                <a:solidFill>
                  <a:srgbClr val="002060"/>
                </a:solidFill>
                <a:sym typeface="Symbol"/>
              </a:rPr>
              <a:t>) pour les rayons X de </a:t>
            </a:r>
            <a:r>
              <a:rPr lang="fr-FR" dirty="0">
                <a:solidFill>
                  <a:srgbClr val="002060"/>
                </a:solidFill>
              </a:rPr>
              <a:t>(</a:t>
            </a:r>
            <a:r>
              <a:rPr lang="fr-FR" dirty="0">
                <a:solidFill>
                  <a:srgbClr val="002060"/>
                </a:solidFill>
                <a:sym typeface="Symbol"/>
              </a:rPr>
              <a:t> &lt; 0.3 </a:t>
            </a:r>
            <a:r>
              <a:rPr lang="fr-FR" dirty="0" smtClean="0">
                <a:solidFill>
                  <a:srgbClr val="002060"/>
                </a:solidFill>
                <a:sym typeface="Symbol"/>
              </a:rPr>
              <a:t>nm) </a:t>
            </a:r>
            <a:r>
              <a:rPr lang="fr-FR" sz="1800" dirty="0" smtClean="0">
                <a:solidFill>
                  <a:srgbClr val="002060"/>
                </a:solidFill>
                <a:sym typeface="Symbol"/>
              </a:rPr>
              <a:t>est améliorée en augmentant la pression de gaz: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fr-FR" dirty="0" smtClean="0">
                <a:solidFill>
                  <a:srgbClr val="002060"/>
                </a:solidFill>
                <a:sym typeface="Symbol"/>
              </a:rPr>
              <a:t>compteur basse pression (</a:t>
            </a:r>
            <a:r>
              <a:rPr lang="fr-FR" dirty="0" err="1" smtClean="0">
                <a:solidFill>
                  <a:srgbClr val="002060"/>
                </a:solidFill>
                <a:sym typeface="Symbol"/>
              </a:rPr>
              <a:t>P</a:t>
            </a:r>
            <a:r>
              <a:rPr lang="fr-FR" baseline="-25000" dirty="0" err="1" smtClean="0">
                <a:solidFill>
                  <a:srgbClr val="002060"/>
                </a:solidFill>
                <a:sym typeface="Symbol"/>
              </a:rPr>
              <a:t>atmosphérique</a:t>
            </a:r>
            <a:r>
              <a:rPr lang="fr-FR" dirty="0" smtClean="0">
                <a:solidFill>
                  <a:srgbClr val="002060"/>
                </a:solidFill>
                <a:sym typeface="Symbol"/>
              </a:rPr>
              <a:t>) : TAP, multicouche et PET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fr-FR" dirty="0">
                <a:solidFill>
                  <a:srgbClr val="002060"/>
                </a:solidFill>
                <a:sym typeface="Symbol"/>
              </a:rPr>
              <a:t>compteur </a:t>
            </a:r>
            <a:r>
              <a:rPr lang="fr-FR" dirty="0" smtClean="0">
                <a:solidFill>
                  <a:srgbClr val="002060"/>
                </a:solidFill>
                <a:sym typeface="Symbol"/>
              </a:rPr>
              <a:t>haute </a:t>
            </a:r>
            <a:r>
              <a:rPr lang="fr-FR" dirty="0">
                <a:solidFill>
                  <a:srgbClr val="002060"/>
                </a:solidFill>
                <a:sym typeface="Symbol"/>
              </a:rPr>
              <a:t>pression (</a:t>
            </a:r>
            <a:r>
              <a:rPr lang="fr-FR" dirty="0" err="1" smtClean="0">
                <a:solidFill>
                  <a:srgbClr val="002060"/>
                </a:solidFill>
                <a:sym typeface="Symbol"/>
              </a:rPr>
              <a:t>P</a:t>
            </a:r>
            <a:r>
              <a:rPr lang="fr-FR" baseline="-25000" dirty="0" err="1" smtClean="0">
                <a:solidFill>
                  <a:srgbClr val="002060"/>
                </a:solidFill>
                <a:sym typeface="Symbol"/>
              </a:rPr>
              <a:t>atmosphérique</a:t>
            </a:r>
            <a:r>
              <a:rPr lang="fr-FR" dirty="0" smtClean="0">
                <a:solidFill>
                  <a:srgbClr val="002060"/>
                </a:solidFill>
                <a:sym typeface="Symbol"/>
              </a:rPr>
              <a:t> &lt; P &lt; 3 bar) : PET et </a:t>
            </a:r>
            <a:r>
              <a:rPr lang="fr-FR" dirty="0" err="1" smtClean="0">
                <a:solidFill>
                  <a:srgbClr val="002060"/>
                </a:solidFill>
                <a:sym typeface="Symbol"/>
              </a:rPr>
              <a:t>LiF</a:t>
            </a:r>
            <a:endParaRPr lang="fr-FR" sz="1800" dirty="0" smtClean="0">
              <a:solidFill>
                <a:srgbClr val="002060"/>
              </a:solidFill>
              <a:sym typeface="Symbol"/>
            </a:endParaRPr>
          </a:p>
        </p:txBody>
      </p:sp>
      <p:grpSp>
        <p:nvGrpSpPr>
          <p:cNvPr id="5" name="Groupe 4"/>
          <p:cNvGrpSpPr/>
          <p:nvPr/>
        </p:nvGrpSpPr>
        <p:grpSpPr>
          <a:xfrm>
            <a:off x="105059" y="1982542"/>
            <a:ext cx="5400000" cy="4322093"/>
            <a:chOff x="119574" y="2387206"/>
            <a:chExt cx="5400000" cy="4322093"/>
          </a:xfrm>
        </p:grpSpPr>
        <p:grpSp>
          <p:nvGrpSpPr>
            <p:cNvPr id="6" name="Groupe 5"/>
            <p:cNvGrpSpPr/>
            <p:nvPr/>
          </p:nvGrpSpPr>
          <p:grpSpPr>
            <a:xfrm>
              <a:off x="119574" y="2387206"/>
              <a:ext cx="5400000" cy="4322093"/>
              <a:chOff x="119574" y="2198281"/>
              <a:chExt cx="5400000" cy="4322093"/>
            </a:xfrm>
          </p:grpSpPr>
          <p:pic>
            <p:nvPicPr>
              <p:cNvPr id="8" name="Picture 3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9574" y="2198281"/>
                <a:ext cx="5400000" cy="432209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" name="ZoneTexte 8"/>
                  <p:cNvSpPr txBox="1"/>
                  <p:nvPr/>
                </p:nvSpPr>
                <p:spPr>
                  <a:xfrm>
                    <a:off x="2750685" y="2327671"/>
                    <a:ext cx="2586446" cy="65627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fr-FR" sz="1800" b="1" i="1" smtClean="0">
                              <a:solidFill>
                                <a:srgbClr val="002060"/>
                              </a:solidFill>
                              <a:latin typeface="Cambria Math"/>
                            </a:rPr>
                            <m:t>𝒓𝒂𝒑𝒑𝒐𝒓𝒕</m:t>
                          </m:r>
                          <m:r>
                            <a:rPr lang="fr-FR" sz="1800" b="1" i="1" smtClean="0">
                              <a:solidFill>
                                <a:srgbClr val="002060"/>
                              </a:solidFill>
                              <a:latin typeface="Cambria Math"/>
                            </a:rPr>
                            <m:t>= </m:t>
                          </m:r>
                          <m:f>
                            <m:fPr>
                              <m:ctrlPr>
                                <a:rPr lang="fr-FR" sz="1800" b="1" i="1" smtClean="0">
                                  <a:solidFill>
                                    <a:srgbClr val="002060"/>
                                  </a:solidFill>
                                  <a:latin typeface="Cambria Math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fr-FR" sz="1800" b="1" i="1" smtClean="0">
                                      <a:solidFill>
                                        <a:srgbClr val="002060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fr-FR" sz="1800" b="1" i="1" smtClean="0">
                                      <a:solidFill>
                                        <a:srgbClr val="002060"/>
                                      </a:solidFill>
                                      <a:latin typeface="Cambria Math"/>
                                    </a:rPr>
                                    <m:t>𝑰</m:t>
                                  </m:r>
                                </m:e>
                                <m:sub>
                                  <m:r>
                                    <a:rPr lang="fr-FR" sz="1800" b="1" i="1" smtClean="0">
                                      <a:solidFill>
                                        <a:srgbClr val="002060"/>
                                      </a:solidFill>
                                      <a:latin typeface="Cambria Math"/>
                                    </a:rPr>
                                    <m:t>𝑳𝑷𝑬𝑻</m:t>
                                  </m:r>
                                  <m:r>
                                    <a:rPr lang="fr-FR" sz="1800" b="1" i="1" smtClean="0">
                                      <a:solidFill>
                                        <a:srgbClr val="002060"/>
                                      </a:solidFill>
                                      <a:latin typeface="Cambria Math"/>
                                    </a:rPr>
                                    <m:t> </m:t>
                                  </m:r>
                                  <m:r>
                                    <a:rPr lang="fr-FR" sz="1800" b="1" i="1" smtClean="0">
                                      <a:solidFill>
                                        <a:srgbClr val="002060"/>
                                      </a:solidFill>
                                      <a:latin typeface="Cambria Math"/>
                                    </a:rPr>
                                    <m:t>𝑯𝑷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fr-FR" sz="1800" i="1">
                                      <a:solidFill>
                                        <a:srgbClr val="002060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fr-FR" sz="1800" i="1">
                                      <a:solidFill>
                                        <a:srgbClr val="002060"/>
                                      </a:solidFill>
                                      <a:latin typeface="Cambria Math"/>
                                    </a:rPr>
                                    <m:t>𝑰</m:t>
                                  </m:r>
                                </m:e>
                                <m:sub>
                                  <m:r>
                                    <a:rPr lang="fr-FR" sz="1800" i="1">
                                      <a:solidFill>
                                        <a:srgbClr val="002060"/>
                                      </a:solidFill>
                                      <a:latin typeface="Cambria Math"/>
                                    </a:rPr>
                                    <m:t>𝑳𝑷𝑬𝑻</m:t>
                                  </m:r>
                                  <m:r>
                                    <a:rPr lang="fr-FR" sz="1800" i="1">
                                      <a:solidFill>
                                        <a:srgbClr val="002060"/>
                                      </a:solidFill>
                                      <a:latin typeface="Cambria Math"/>
                                    </a:rPr>
                                    <m:t> </m:t>
                                  </m:r>
                                  <m:r>
                                    <a:rPr lang="fr-FR" sz="1800" b="1" i="1" smtClean="0">
                                      <a:solidFill>
                                        <a:srgbClr val="002060"/>
                                      </a:solidFill>
                                      <a:latin typeface="Cambria Math"/>
                                    </a:rPr>
                                    <m:t>𝑩</m:t>
                                  </m:r>
                                  <m:r>
                                    <a:rPr lang="fr-FR" sz="1800" i="1">
                                      <a:solidFill>
                                        <a:srgbClr val="002060"/>
                                      </a:solidFill>
                                      <a:latin typeface="Cambria Math"/>
                                    </a:rPr>
                                    <m:t>𝑷</m:t>
                                  </m:r>
                                </m:sub>
                              </m:sSub>
                            </m:den>
                          </m:f>
                        </m:oMath>
                      </m:oMathPara>
                    </a14:m>
                    <a:endParaRPr lang="fr-FR" sz="1800" dirty="0">
                      <a:solidFill>
                        <a:srgbClr val="00206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0" name="ZoneTexte 9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750685" y="2327671"/>
                    <a:ext cx="2586446" cy="656270"/>
                  </a:xfrm>
                  <a:prstGeom prst="rect">
                    <a:avLst/>
                  </a:prstGeom>
                  <a:blipFill rotWithShape="1">
                    <a:blip r:embed="rId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fr-FR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0" name="ZoneTexte 9"/>
              <p:cNvSpPr txBox="1"/>
              <p:nvPr/>
            </p:nvSpPr>
            <p:spPr>
              <a:xfrm>
                <a:off x="4516997" y="3721798"/>
                <a:ext cx="91717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fr-FR" sz="1400" i="1" u="sng" dirty="0" smtClean="0">
                    <a:solidFill>
                      <a:srgbClr val="002060"/>
                    </a:solidFill>
                  </a:rPr>
                  <a:t>Tb L</a:t>
                </a:r>
                <a:r>
                  <a:rPr lang="el-GR" sz="1400" i="1" u="sng" dirty="0" smtClean="0">
                    <a:solidFill>
                      <a:srgbClr val="002060"/>
                    </a:solidFill>
                  </a:rPr>
                  <a:t>α</a:t>
                </a:r>
                <a:endParaRPr lang="fr-FR" sz="1400" i="1" u="sng" dirty="0" smtClean="0">
                  <a:solidFill>
                    <a:srgbClr val="002060"/>
                  </a:solidFill>
                </a:endParaRPr>
              </a:p>
              <a:p>
                <a:pPr algn="ctr"/>
                <a:r>
                  <a:rPr lang="fr-FR" sz="1400" i="1" dirty="0" smtClean="0">
                    <a:solidFill>
                      <a:srgbClr val="002060"/>
                    </a:solidFill>
                  </a:rPr>
                  <a:t>6.272 </a:t>
                </a:r>
                <a:r>
                  <a:rPr lang="fr-FR" sz="1400" i="1" dirty="0" err="1" smtClean="0">
                    <a:solidFill>
                      <a:srgbClr val="002060"/>
                    </a:solidFill>
                  </a:rPr>
                  <a:t>KeV</a:t>
                </a:r>
                <a:endParaRPr lang="fr-FR" sz="1400" i="1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11" name="ZoneTexte 10"/>
              <p:cNvSpPr txBox="1"/>
              <p:nvPr/>
            </p:nvSpPr>
            <p:spPr>
              <a:xfrm>
                <a:off x="1349845" y="5357030"/>
                <a:ext cx="91717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fr-FR" sz="1400" i="1" u="sng" dirty="0" smtClean="0">
                    <a:solidFill>
                      <a:srgbClr val="002060"/>
                    </a:solidFill>
                  </a:rPr>
                  <a:t>Si K</a:t>
                </a:r>
                <a:r>
                  <a:rPr lang="el-GR" sz="1400" i="1" u="sng" dirty="0" smtClean="0">
                    <a:solidFill>
                      <a:srgbClr val="002060"/>
                    </a:solidFill>
                  </a:rPr>
                  <a:t>α</a:t>
                </a:r>
                <a:endParaRPr lang="fr-FR" sz="1400" i="1" u="sng" dirty="0" smtClean="0">
                  <a:solidFill>
                    <a:srgbClr val="002060"/>
                  </a:solidFill>
                </a:endParaRPr>
              </a:p>
              <a:p>
                <a:pPr algn="ctr"/>
                <a:r>
                  <a:rPr lang="fr-FR" sz="1400" i="1" dirty="0" smtClean="0">
                    <a:solidFill>
                      <a:srgbClr val="002060"/>
                    </a:solidFill>
                  </a:rPr>
                  <a:t>1.740 </a:t>
                </a:r>
                <a:r>
                  <a:rPr lang="fr-FR" sz="1400" i="1" dirty="0" err="1" smtClean="0">
                    <a:solidFill>
                      <a:srgbClr val="002060"/>
                    </a:solidFill>
                  </a:rPr>
                  <a:t>KeV</a:t>
                </a:r>
                <a:endParaRPr lang="fr-FR" sz="1400" i="1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12" name="ZoneTexte 11"/>
              <p:cNvSpPr txBox="1"/>
              <p:nvPr/>
            </p:nvSpPr>
            <p:spPr>
              <a:xfrm>
                <a:off x="2156790" y="2658272"/>
                <a:ext cx="91717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fr-FR" sz="1400" i="1" u="sng" dirty="0" smtClean="0">
                    <a:solidFill>
                      <a:srgbClr val="002060"/>
                    </a:solidFill>
                  </a:rPr>
                  <a:t>U M</a:t>
                </a:r>
                <a:r>
                  <a:rPr lang="el-GR" sz="1400" i="1" u="sng" dirty="0" smtClean="0">
                    <a:solidFill>
                      <a:srgbClr val="002060"/>
                    </a:solidFill>
                  </a:rPr>
                  <a:t>α</a:t>
                </a:r>
                <a:endParaRPr lang="fr-FR" sz="1400" i="1" u="sng" dirty="0" smtClean="0">
                  <a:solidFill>
                    <a:srgbClr val="002060"/>
                  </a:solidFill>
                </a:endParaRPr>
              </a:p>
              <a:p>
                <a:pPr algn="ctr"/>
                <a:r>
                  <a:rPr lang="fr-FR" sz="1400" i="1" dirty="0" smtClean="0">
                    <a:solidFill>
                      <a:srgbClr val="002060"/>
                    </a:solidFill>
                  </a:rPr>
                  <a:t>3.165 </a:t>
                </a:r>
                <a:r>
                  <a:rPr lang="fr-FR" sz="1400" i="1" dirty="0" err="1" smtClean="0">
                    <a:solidFill>
                      <a:srgbClr val="002060"/>
                    </a:solidFill>
                  </a:rPr>
                  <a:t>KeV</a:t>
                </a:r>
                <a:endParaRPr lang="fr-FR" sz="1400" i="1" dirty="0">
                  <a:solidFill>
                    <a:srgbClr val="002060"/>
                  </a:solidFill>
                </a:endParaRPr>
              </a:p>
            </p:txBody>
          </p:sp>
          <p:cxnSp>
            <p:nvCxnSpPr>
              <p:cNvPr id="13" name="Connecteur droit avec flèche 12"/>
              <p:cNvCxnSpPr/>
              <p:nvPr/>
            </p:nvCxnSpPr>
            <p:spPr bwMode="auto">
              <a:xfrm flipV="1">
                <a:off x="5025421" y="3226851"/>
                <a:ext cx="98242" cy="476091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002060"/>
                </a:solidFill>
                <a:prstDash val="solid"/>
                <a:round/>
                <a:headEnd type="none" w="med" len="med"/>
                <a:tailEnd type="arrow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4" name="Connecteur droit avec flèche 13"/>
              <p:cNvCxnSpPr/>
              <p:nvPr/>
            </p:nvCxnSpPr>
            <p:spPr bwMode="auto">
              <a:xfrm flipH="1">
                <a:off x="2299855" y="3119828"/>
                <a:ext cx="252549" cy="383177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002060"/>
                </a:solidFill>
                <a:prstDash val="solid"/>
                <a:round/>
                <a:headEnd type="none" w="med" len="med"/>
                <a:tailEnd type="arrow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5" name="Connecteur droit avec flèche 14"/>
              <p:cNvCxnSpPr>
                <a:stCxn id="18" idx="0"/>
              </p:cNvCxnSpPr>
              <p:nvPr/>
            </p:nvCxnSpPr>
            <p:spPr bwMode="auto">
              <a:xfrm flipH="1" flipV="1">
                <a:off x="2395577" y="4579557"/>
                <a:ext cx="388105" cy="707663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002060"/>
                </a:solidFill>
                <a:prstDash val="solid"/>
                <a:round/>
                <a:headEnd type="none" w="med" len="med"/>
                <a:tailEnd type="arrow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6" name="Connecteur droit avec flèche 15"/>
              <p:cNvCxnSpPr/>
              <p:nvPr/>
            </p:nvCxnSpPr>
            <p:spPr bwMode="auto">
              <a:xfrm flipH="1">
                <a:off x="1021207" y="5704979"/>
                <a:ext cx="313509" cy="209005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002060"/>
                </a:solidFill>
                <a:prstDash val="solid"/>
                <a:round/>
                <a:headEnd type="none" w="med" len="med"/>
                <a:tailEnd type="arrow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17" name="ZoneTexte 16"/>
              <p:cNvSpPr txBox="1"/>
              <p:nvPr/>
            </p:nvSpPr>
            <p:spPr>
              <a:xfrm>
                <a:off x="814484" y="3224762"/>
                <a:ext cx="91717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fr-FR" sz="1400" i="1" u="sng" dirty="0" smtClean="0">
                    <a:solidFill>
                      <a:srgbClr val="002060"/>
                    </a:solidFill>
                  </a:rPr>
                  <a:t>Cl K</a:t>
                </a:r>
                <a:r>
                  <a:rPr lang="el-GR" sz="1400" i="1" u="sng" dirty="0" smtClean="0">
                    <a:solidFill>
                      <a:srgbClr val="002060"/>
                    </a:solidFill>
                  </a:rPr>
                  <a:t>α</a:t>
                </a:r>
                <a:endParaRPr lang="fr-FR" sz="1400" i="1" u="sng" dirty="0" smtClean="0">
                  <a:solidFill>
                    <a:srgbClr val="002060"/>
                  </a:solidFill>
                </a:endParaRPr>
              </a:p>
              <a:p>
                <a:pPr algn="ctr"/>
                <a:r>
                  <a:rPr lang="fr-FR" sz="1400" i="1" dirty="0" smtClean="0">
                    <a:solidFill>
                      <a:srgbClr val="002060"/>
                    </a:solidFill>
                  </a:rPr>
                  <a:t>2.662 </a:t>
                </a:r>
                <a:r>
                  <a:rPr lang="fr-FR" sz="1400" i="1" dirty="0" err="1" smtClean="0">
                    <a:solidFill>
                      <a:srgbClr val="002060"/>
                    </a:solidFill>
                  </a:rPr>
                  <a:t>KeV</a:t>
                </a:r>
                <a:endParaRPr lang="fr-FR" sz="1400" i="1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18" name="ZoneTexte 17"/>
              <p:cNvSpPr txBox="1"/>
              <p:nvPr/>
            </p:nvSpPr>
            <p:spPr>
              <a:xfrm>
                <a:off x="2325095" y="5287220"/>
                <a:ext cx="91717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fr-FR" sz="1400" i="1" u="sng" dirty="0" smtClean="0">
                    <a:solidFill>
                      <a:srgbClr val="002060"/>
                    </a:solidFill>
                  </a:rPr>
                  <a:t>K K</a:t>
                </a:r>
                <a:r>
                  <a:rPr lang="el-GR" sz="1400" i="1" u="sng" dirty="0" smtClean="0">
                    <a:solidFill>
                      <a:srgbClr val="002060"/>
                    </a:solidFill>
                  </a:rPr>
                  <a:t>α</a:t>
                </a:r>
                <a:endParaRPr lang="fr-FR" sz="1400" i="1" u="sng" dirty="0" smtClean="0">
                  <a:solidFill>
                    <a:srgbClr val="002060"/>
                  </a:solidFill>
                </a:endParaRPr>
              </a:p>
              <a:p>
                <a:pPr algn="ctr"/>
                <a:r>
                  <a:rPr lang="fr-FR" sz="1400" i="1" dirty="0" smtClean="0">
                    <a:solidFill>
                      <a:srgbClr val="002060"/>
                    </a:solidFill>
                  </a:rPr>
                  <a:t>3.313 </a:t>
                </a:r>
                <a:r>
                  <a:rPr lang="fr-FR" sz="1400" i="1" dirty="0" err="1" smtClean="0">
                    <a:solidFill>
                      <a:srgbClr val="002060"/>
                    </a:solidFill>
                  </a:rPr>
                  <a:t>KeV</a:t>
                </a:r>
                <a:endParaRPr lang="fr-FR" sz="1400" i="1" dirty="0">
                  <a:solidFill>
                    <a:srgbClr val="002060"/>
                  </a:solidFill>
                </a:endParaRPr>
              </a:p>
            </p:txBody>
          </p:sp>
          <p:cxnSp>
            <p:nvCxnSpPr>
              <p:cNvPr id="19" name="Connecteur droit avec flèche 18"/>
              <p:cNvCxnSpPr>
                <a:stCxn id="17" idx="2"/>
              </p:cNvCxnSpPr>
              <p:nvPr/>
            </p:nvCxnSpPr>
            <p:spPr bwMode="auto">
              <a:xfrm>
                <a:off x="1273071" y="3747982"/>
                <a:ext cx="442374" cy="612421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002060"/>
                </a:solidFill>
                <a:prstDash val="solid"/>
                <a:round/>
                <a:headEnd type="none" w="med" len="med"/>
                <a:tailEnd type="arrow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20" name="ZoneTexte 19"/>
              <p:cNvSpPr txBox="1"/>
              <p:nvPr/>
            </p:nvSpPr>
            <p:spPr>
              <a:xfrm>
                <a:off x="673560" y="4081583"/>
                <a:ext cx="91717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fr-FR" sz="1400" i="1" u="sng" dirty="0" smtClean="0">
                    <a:solidFill>
                      <a:srgbClr val="002060"/>
                    </a:solidFill>
                  </a:rPr>
                  <a:t>Bi M</a:t>
                </a:r>
                <a:r>
                  <a:rPr lang="el-GR" sz="1400" i="1" u="sng" dirty="0" smtClean="0">
                    <a:solidFill>
                      <a:srgbClr val="002060"/>
                    </a:solidFill>
                  </a:rPr>
                  <a:t>α</a:t>
                </a:r>
                <a:endParaRPr lang="fr-FR" sz="1400" i="1" u="sng" dirty="0" smtClean="0">
                  <a:solidFill>
                    <a:srgbClr val="002060"/>
                  </a:solidFill>
                </a:endParaRPr>
              </a:p>
              <a:p>
                <a:pPr algn="ctr"/>
                <a:r>
                  <a:rPr lang="fr-FR" sz="1400" i="1" dirty="0" smtClean="0">
                    <a:solidFill>
                      <a:srgbClr val="002060"/>
                    </a:solidFill>
                  </a:rPr>
                  <a:t>2.419 </a:t>
                </a:r>
                <a:r>
                  <a:rPr lang="fr-FR" sz="1400" i="1" dirty="0" err="1" smtClean="0">
                    <a:solidFill>
                      <a:srgbClr val="002060"/>
                    </a:solidFill>
                  </a:rPr>
                  <a:t>KeV</a:t>
                </a:r>
                <a:endParaRPr lang="fr-FR" sz="1400" i="1" dirty="0">
                  <a:solidFill>
                    <a:srgbClr val="002060"/>
                  </a:solidFill>
                </a:endParaRPr>
              </a:p>
            </p:txBody>
          </p:sp>
          <p:cxnSp>
            <p:nvCxnSpPr>
              <p:cNvPr id="21" name="Connecteur droit avec flèche 20"/>
              <p:cNvCxnSpPr>
                <a:stCxn id="20" idx="2"/>
              </p:cNvCxnSpPr>
              <p:nvPr/>
            </p:nvCxnSpPr>
            <p:spPr bwMode="auto">
              <a:xfrm>
                <a:off x="1132147" y="4604803"/>
                <a:ext cx="421902" cy="184874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002060"/>
                </a:solidFill>
                <a:prstDash val="solid"/>
                <a:round/>
                <a:headEnd type="none" w="med" len="med"/>
                <a:tailEnd type="arrow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7" name="ZoneTexte 6"/>
            <p:cNvSpPr txBox="1"/>
            <p:nvPr/>
          </p:nvSpPr>
          <p:spPr>
            <a:xfrm>
              <a:off x="2002611" y="2410691"/>
              <a:ext cx="66095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b="1" i="1" dirty="0" smtClean="0">
                  <a:solidFill>
                    <a:srgbClr val="FF0000"/>
                  </a:solidFill>
                </a:rPr>
                <a:t>Ar </a:t>
              </a:r>
              <a:r>
                <a:rPr lang="fr-FR" sz="1400" b="1" i="1" dirty="0" err="1" smtClean="0">
                  <a:solidFill>
                    <a:srgbClr val="FF0000"/>
                  </a:solidFill>
                </a:rPr>
                <a:t>K</a:t>
              </a:r>
              <a:r>
                <a:rPr lang="fr-FR" sz="1400" b="1" i="1" baseline="-25000" dirty="0" err="1" smtClean="0">
                  <a:solidFill>
                    <a:srgbClr val="FF0000"/>
                  </a:solidFill>
                </a:rPr>
                <a:t>abs</a:t>
              </a:r>
              <a:endParaRPr lang="fr-FR" sz="1400" b="1" i="1" baseline="-25000" dirty="0">
                <a:solidFill>
                  <a:srgbClr val="FF0000"/>
                </a:solidFill>
              </a:endParaRPr>
            </a:p>
          </p:txBody>
        </p:sp>
      </p:grpSp>
      <p:cxnSp>
        <p:nvCxnSpPr>
          <p:cNvPr id="23" name="Connecteur droit 22"/>
          <p:cNvCxnSpPr/>
          <p:nvPr/>
        </p:nvCxnSpPr>
        <p:spPr>
          <a:xfrm flipV="1">
            <a:off x="674255" y="4294909"/>
            <a:ext cx="4812145" cy="9236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5585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0" y="0"/>
            <a:ext cx="20646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i="1" dirty="0" smtClean="0">
                <a:solidFill>
                  <a:srgbClr val="0070C0"/>
                </a:solidFill>
              </a:rPr>
              <a:t>Pic de fuite</a:t>
            </a:r>
            <a:endParaRPr lang="fr-FR" sz="3200" b="1" i="1" dirty="0">
              <a:solidFill>
                <a:srgbClr val="0070C0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113355" y="706219"/>
            <a:ext cx="89097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dirty="0" smtClean="0">
                <a:solidFill>
                  <a:srgbClr val="002060"/>
                </a:solidFill>
              </a:rPr>
              <a:t>Si l'énergie E du photon incident est supérieure à l'énergie d'ionisation du seuil K de Ar, une partie de l'énergie peut être dissipée dans le compteur sous forme d'un rayonnement Ar K</a:t>
            </a:r>
            <a:r>
              <a:rPr lang="el-GR" baseline="-25000" dirty="0" smtClean="0">
                <a:solidFill>
                  <a:srgbClr val="002060"/>
                </a:solidFill>
              </a:rPr>
              <a:t>α</a:t>
            </a:r>
            <a:r>
              <a:rPr lang="fr-FR" dirty="0" smtClean="0">
                <a:solidFill>
                  <a:srgbClr val="002060"/>
                </a:solidFill>
              </a:rPr>
              <a:t> (</a:t>
            </a:r>
            <a:r>
              <a:rPr lang="fr-FR" dirty="0" err="1" smtClean="0">
                <a:solidFill>
                  <a:srgbClr val="002060"/>
                </a:solidFill>
              </a:rPr>
              <a:t>E</a:t>
            </a:r>
            <a:r>
              <a:rPr lang="fr-FR" baseline="-25000" dirty="0" err="1" smtClean="0">
                <a:solidFill>
                  <a:srgbClr val="002060"/>
                </a:solidFill>
              </a:rPr>
              <a:t>ar</a:t>
            </a:r>
            <a:r>
              <a:rPr lang="fr-FR" dirty="0" smtClean="0">
                <a:solidFill>
                  <a:srgbClr val="002060"/>
                </a:solidFill>
              </a:rPr>
              <a:t> = 2.957 </a:t>
            </a:r>
            <a:r>
              <a:rPr lang="fr-FR" dirty="0" err="1" smtClean="0">
                <a:solidFill>
                  <a:srgbClr val="002060"/>
                </a:solidFill>
              </a:rPr>
              <a:t>keV</a:t>
            </a:r>
            <a:r>
              <a:rPr lang="fr-FR" dirty="0" smtClean="0">
                <a:solidFill>
                  <a:srgbClr val="002060"/>
                </a:solidFill>
              </a:rPr>
              <a:t>) . on observe alors dans le spectre énergétique des impulsions un pic d'énergie E' = E-</a:t>
            </a:r>
            <a:r>
              <a:rPr lang="fr-FR" dirty="0" err="1" smtClean="0">
                <a:solidFill>
                  <a:srgbClr val="002060"/>
                </a:solidFill>
              </a:rPr>
              <a:t>E</a:t>
            </a:r>
            <a:r>
              <a:rPr lang="fr-FR" baseline="-25000" dirty="0" err="1" smtClean="0">
                <a:solidFill>
                  <a:srgbClr val="002060"/>
                </a:solidFill>
              </a:rPr>
              <a:t>ar</a:t>
            </a:r>
            <a:r>
              <a:rPr lang="fr-FR" dirty="0" smtClean="0">
                <a:solidFill>
                  <a:srgbClr val="002060"/>
                </a:solidFill>
              </a:rPr>
              <a:t> appelé </a:t>
            </a:r>
            <a:r>
              <a:rPr lang="fr-FR" u="sng" dirty="0" smtClean="0">
                <a:solidFill>
                  <a:srgbClr val="002060"/>
                </a:solidFill>
              </a:rPr>
              <a:t>pic de fuite </a:t>
            </a:r>
            <a:r>
              <a:rPr lang="fr-FR" dirty="0" smtClean="0">
                <a:solidFill>
                  <a:srgbClr val="002060"/>
                </a:solidFill>
              </a:rPr>
              <a:t>(similaire au pic d'échappement observé en EDS)</a:t>
            </a:r>
            <a:endParaRPr lang="fr-FR" dirty="0">
              <a:solidFill>
                <a:srgbClr val="002060"/>
              </a:solidFill>
            </a:endParaRPr>
          </a:p>
        </p:txBody>
      </p:sp>
      <p:pic>
        <p:nvPicPr>
          <p:cNvPr id="4" name="Picture 12" descr="D:\Travail\Probe\Users\images\phaaltap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1" t="11256" r="1865" b="2074"/>
          <a:stretch>
            <a:fillRect/>
          </a:stretch>
        </p:blipFill>
        <p:spPr bwMode="auto">
          <a:xfrm>
            <a:off x="2191735" y="2435161"/>
            <a:ext cx="2325687" cy="216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3" descr="D:\Travail\Probe\Users\images\phacr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" t="11256" r="1877" b="2074"/>
          <a:stretch>
            <a:fillRect/>
          </a:stretch>
        </p:blipFill>
        <p:spPr bwMode="auto">
          <a:xfrm>
            <a:off x="4568222" y="2435161"/>
            <a:ext cx="2325688" cy="216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ZoneTexte 1"/>
          <p:cNvSpPr txBox="1">
            <a:spLocks noChangeArrowheads="1"/>
          </p:cNvSpPr>
          <p:nvPr/>
        </p:nvSpPr>
        <p:spPr bwMode="auto">
          <a:xfrm>
            <a:off x="3704622" y="2435161"/>
            <a:ext cx="57612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sz="1400" b="1" dirty="0">
                <a:solidFill>
                  <a:srgbClr val="002060"/>
                </a:solidFill>
                <a:latin typeface="+mn-lt"/>
              </a:rPr>
              <a:t>Al Ka</a:t>
            </a:r>
          </a:p>
          <a:p>
            <a:pPr eaLnBrk="1" hangingPunct="1"/>
            <a:r>
              <a:rPr lang="fr-FR" sz="1400" b="1" dirty="0">
                <a:solidFill>
                  <a:srgbClr val="002060"/>
                </a:solidFill>
                <a:latin typeface="+mn-lt"/>
              </a:rPr>
              <a:t>(TAP)</a:t>
            </a:r>
          </a:p>
        </p:txBody>
      </p:sp>
      <p:sp>
        <p:nvSpPr>
          <p:cNvPr id="7" name="ZoneTexte 13"/>
          <p:cNvSpPr txBox="1">
            <a:spLocks noChangeArrowheads="1"/>
          </p:cNvSpPr>
          <p:nvPr/>
        </p:nvSpPr>
        <p:spPr bwMode="auto">
          <a:xfrm>
            <a:off x="6152547" y="2435161"/>
            <a:ext cx="56938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sz="1400" b="1" dirty="0">
                <a:solidFill>
                  <a:srgbClr val="002060"/>
                </a:solidFill>
                <a:latin typeface="+mn-lt"/>
              </a:rPr>
              <a:t>Cr Ka</a:t>
            </a:r>
          </a:p>
          <a:p>
            <a:pPr eaLnBrk="1" hangingPunct="1"/>
            <a:r>
              <a:rPr lang="fr-FR" sz="1400" b="1" dirty="0">
                <a:solidFill>
                  <a:srgbClr val="002060"/>
                </a:solidFill>
                <a:latin typeface="+mn-lt"/>
              </a:rPr>
              <a:t>(PET)</a:t>
            </a:r>
          </a:p>
        </p:txBody>
      </p:sp>
      <p:sp>
        <p:nvSpPr>
          <p:cNvPr id="8" name="ZoneTexte 2"/>
          <p:cNvSpPr txBox="1">
            <a:spLocks noChangeArrowheads="1"/>
          </p:cNvSpPr>
          <p:nvPr/>
        </p:nvSpPr>
        <p:spPr bwMode="auto">
          <a:xfrm>
            <a:off x="5444292" y="3011423"/>
            <a:ext cx="83548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fr-FR" sz="1400" b="1" dirty="0">
                <a:solidFill>
                  <a:srgbClr val="002060"/>
                </a:solidFill>
                <a:latin typeface="+mn-lt"/>
              </a:rPr>
              <a:t>pic</a:t>
            </a:r>
          </a:p>
          <a:p>
            <a:pPr algn="ctr" eaLnBrk="1" hangingPunct="1"/>
            <a:r>
              <a:rPr lang="fr-FR" sz="1400" b="1" dirty="0">
                <a:solidFill>
                  <a:srgbClr val="002060"/>
                </a:solidFill>
                <a:latin typeface="+mn-lt"/>
              </a:rPr>
              <a:t>principal</a:t>
            </a:r>
          </a:p>
        </p:txBody>
      </p:sp>
      <p:sp>
        <p:nvSpPr>
          <p:cNvPr id="9" name="ZoneTexte 15"/>
          <p:cNvSpPr txBox="1">
            <a:spLocks noChangeArrowheads="1"/>
          </p:cNvSpPr>
          <p:nvPr/>
        </p:nvSpPr>
        <p:spPr bwMode="auto">
          <a:xfrm>
            <a:off x="4907584" y="3587686"/>
            <a:ext cx="75796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fr-FR" sz="1400" b="1" dirty="0">
                <a:solidFill>
                  <a:srgbClr val="002060"/>
                </a:solidFill>
                <a:latin typeface="+mn-lt"/>
              </a:rPr>
              <a:t>pic</a:t>
            </a:r>
          </a:p>
          <a:p>
            <a:pPr algn="ctr" eaLnBrk="1" hangingPunct="1"/>
            <a:r>
              <a:rPr lang="fr-FR" sz="1400" b="1" dirty="0">
                <a:solidFill>
                  <a:srgbClr val="002060"/>
                </a:solidFill>
                <a:latin typeface="+mn-lt"/>
              </a:rPr>
              <a:t>de fuite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2193716" y="4613197"/>
            <a:ext cx="46929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 smtClean="0">
                <a:solidFill>
                  <a:srgbClr val="002060"/>
                </a:solidFill>
              </a:rPr>
              <a:t>Spectre de distribution énergétique des impulsions 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fr-FR" sz="1400" i="1" dirty="0" smtClean="0">
                <a:solidFill>
                  <a:srgbClr val="002060"/>
                </a:solidFill>
              </a:rPr>
              <a:t>Al </a:t>
            </a:r>
            <a:r>
              <a:rPr lang="fr-FR" sz="1400" dirty="0">
                <a:solidFill>
                  <a:srgbClr val="002060"/>
                </a:solidFill>
              </a:rPr>
              <a:t>K</a:t>
            </a:r>
            <a:r>
              <a:rPr lang="el-GR" sz="1400" baseline="-25000" dirty="0">
                <a:solidFill>
                  <a:srgbClr val="002060"/>
                </a:solidFill>
              </a:rPr>
              <a:t>α</a:t>
            </a:r>
            <a:r>
              <a:rPr lang="fr-FR" sz="1400" i="1" dirty="0" smtClean="0">
                <a:solidFill>
                  <a:srgbClr val="002060"/>
                </a:solidFill>
              </a:rPr>
              <a:t> (E = 1.487 </a:t>
            </a:r>
            <a:r>
              <a:rPr lang="fr-FR" sz="1400" i="1" dirty="0" err="1" smtClean="0">
                <a:solidFill>
                  <a:srgbClr val="002060"/>
                </a:solidFill>
              </a:rPr>
              <a:t>keV</a:t>
            </a:r>
            <a:r>
              <a:rPr lang="fr-FR" sz="1400" i="1" dirty="0" smtClean="0">
                <a:solidFill>
                  <a:srgbClr val="002060"/>
                </a:solidFill>
              </a:rPr>
              <a:t> &lt; </a:t>
            </a:r>
            <a:r>
              <a:rPr lang="fr-FR" sz="1400" dirty="0" err="1">
                <a:solidFill>
                  <a:srgbClr val="002060"/>
                </a:solidFill>
              </a:rPr>
              <a:t>E</a:t>
            </a:r>
            <a:r>
              <a:rPr lang="fr-FR" sz="1400" baseline="-25000" dirty="0" err="1">
                <a:solidFill>
                  <a:srgbClr val="002060"/>
                </a:solidFill>
              </a:rPr>
              <a:t>ar</a:t>
            </a:r>
            <a:r>
              <a:rPr lang="fr-FR" sz="1400" dirty="0">
                <a:solidFill>
                  <a:srgbClr val="002060"/>
                </a:solidFill>
              </a:rPr>
              <a:t> </a:t>
            </a:r>
            <a:r>
              <a:rPr lang="fr-FR" sz="1400" i="1" dirty="0" smtClean="0">
                <a:solidFill>
                  <a:srgbClr val="002060"/>
                </a:solidFill>
              </a:rPr>
              <a:t>)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fr-FR" sz="1400" i="1" dirty="0" smtClean="0">
                <a:solidFill>
                  <a:srgbClr val="002060"/>
                </a:solidFill>
              </a:rPr>
              <a:t>Cr</a:t>
            </a:r>
            <a:r>
              <a:rPr lang="fr-FR" sz="1400" dirty="0" smtClean="0">
                <a:solidFill>
                  <a:srgbClr val="002060"/>
                </a:solidFill>
              </a:rPr>
              <a:t> </a:t>
            </a:r>
            <a:r>
              <a:rPr lang="fr-FR" sz="1400" dirty="0">
                <a:solidFill>
                  <a:srgbClr val="002060"/>
                </a:solidFill>
              </a:rPr>
              <a:t>K</a:t>
            </a:r>
            <a:r>
              <a:rPr lang="el-GR" sz="1400" baseline="-25000" dirty="0" smtClean="0">
                <a:solidFill>
                  <a:srgbClr val="002060"/>
                </a:solidFill>
              </a:rPr>
              <a:t>α</a:t>
            </a:r>
            <a:r>
              <a:rPr lang="fr-FR" sz="1400" baseline="-25000" dirty="0" smtClean="0">
                <a:solidFill>
                  <a:srgbClr val="002060"/>
                </a:solidFill>
              </a:rPr>
              <a:t> </a:t>
            </a:r>
            <a:r>
              <a:rPr lang="fr-FR" sz="1400" dirty="0" smtClean="0">
                <a:solidFill>
                  <a:srgbClr val="002060"/>
                </a:solidFill>
              </a:rPr>
              <a:t>(5.411 </a:t>
            </a:r>
            <a:r>
              <a:rPr lang="fr-FR" sz="1400" dirty="0" err="1" smtClean="0">
                <a:solidFill>
                  <a:srgbClr val="002060"/>
                </a:solidFill>
              </a:rPr>
              <a:t>keV</a:t>
            </a:r>
            <a:r>
              <a:rPr lang="fr-FR" sz="1400" dirty="0" smtClean="0">
                <a:solidFill>
                  <a:srgbClr val="002060"/>
                </a:solidFill>
              </a:rPr>
              <a:t> &gt; </a:t>
            </a:r>
            <a:r>
              <a:rPr lang="fr-FR" sz="1400" dirty="0" err="1">
                <a:solidFill>
                  <a:srgbClr val="002060"/>
                </a:solidFill>
              </a:rPr>
              <a:t>E</a:t>
            </a:r>
            <a:r>
              <a:rPr lang="fr-FR" sz="1400" baseline="-25000" dirty="0" err="1">
                <a:solidFill>
                  <a:srgbClr val="002060"/>
                </a:solidFill>
              </a:rPr>
              <a:t>ar</a:t>
            </a:r>
            <a:r>
              <a:rPr lang="fr-FR" sz="1400" dirty="0">
                <a:solidFill>
                  <a:srgbClr val="002060"/>
                </a:solidFill>
              </a:rPr>
              <a:t> </a:t>
            </a:r>
            <a:r>
              <a:rPr lang="fr-FR" sz="1400" dirty="0" smtClean="0">
                <a:solidFill>
                  <a:srgbClr val="002060"/>
                </a:solidFill>
              </a:rPr>
              <a:t>)</a:t>
            </a:r>
            <a:endParaRPr lang="fr-FR" sz="1400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6551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0" y="0"/>
            <a:ext cx="30880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i="1" dirty="0" smtClean="0">
                <a:solidFill>
                  <a:srgbClr val="0070C0"/>
                </a:solidFill>
              </a:rPr>
              <a:t>Un peu d’histoire</a:t>
            </a:r>
            <a:endParaRPr lang="fr-FR" sz="3200" b="1" i="1" dirty="0">
              <a:solidFill>
                <a:srgbClr val="0070C0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168392" y="871597"/>
            <a:ext cx="856895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002060"/>
                </a:solidFill>
              </a:rPr>
              <a:t>1940 :  spectromètre de RX par dispersion de longueur d’onde (A. </a:t>
            </a:r>
            <a:r>
              <a:rPr lang="fr-FR" dirty="0" err="1" smtClean="0">
                <a:solidFill>
                  <a:srgbClr val="002060"/>
                </a:solidFill>
              </a:rPr>
              <a:t>Guinier</a:t>
            </a:r>
            <a:r>
              <a:rPr lang="fr-FR" dirty="0" smtClean="0">
                <a:solidFill>
                  <a:srgbClr val="002060"/>
                </a:solidFill>
              </a:rPr>
              <a:t>, Y. Cauchois)</a:t>
            </a:r>
          </a:p>
          <a:p>
            <a:r>
              <a:rPr lang="fr-FR" dirty="0" smtClean="0">
                <a:solidFill>
                  <a:srgbClr val="002060"/>
                </a:solidFill>
              </a:rPr>
              <a:t>1947 :  brevet pour un spectromètre WDS pour la microanalyse (J. </a:t>
            </a:r>
            <a:r>
              <a:rPr lang="fr-FR" dirty="0" err="1" smtClean="0">
                <a:solidFill>
                  <a:srgbClr val="002060"/>
                </a:solidFill>
              </a:rPr>
              <a:t>Hillier</a:t>
            </a:r>
            <a:r>
              <a:rPr lang="fr-FR" dirty="0" smtClean="0">
                <a:solidFill>
                  <a:srgbClr val="002060"/>
                </a:solidFill>
              </a:rPr>
              <a:t>)</a:t>
            </a:r>
          </a:p>
          <a:p>
            <a:r>
              <a:rPr lang="fr-FR" dirty="0" smtClean="0">
                <a:solidFill>
                  <a:srgbClr val="002060"/>
                </a:solidFill>
              </a:rPr>
              <a:t>1949 - 1951 : Thèse de R. </a:t>
            </a:r>
            <a:r>
              <a:rPr lang="fr-FR" dirty="0" err="1" smtClean="0">
                <a:solidFill>
                  <a:srgbClr val="002060"/>
                </a:solidFill>
              </a:rPr>
              <a:t>Castaing</a:t>
            </a:r>
            <a:r>
              <a:rPr lang="fr-FR" dirty="0" smtClean="0">
                <a:solidFill>
                  <a:srgbClr val="002060"/>
                </a:solidFill>
              </a:rPr>
              <a:t> (direction A. </a:t>
            </a:r>
            <a:r>
              <a:rPr lang="fr-FR" dirty="0" err="1" smtClean="0">
                <a:solidFill>
                  <a:srgbClr val="002060"/>
                </a:solidFill>
              </a:rPr>
              <a:t>Guinier</a:t>
            </a:r>
            <a:r>
              <a:rPr lang="fr-FR" dirty="0" smtClean="0">
                <a:solidFill>
                  <a:srgbClr val="002060"/>
                </a:solidFill>
              </a:rPr>
              <a:t>) </a:t>
            </a:r>
          </a:p>
          <a:p>
            <a:r>
              <a:rPr lang="fr-FR" dirty="0" smtClean="0">
                <a:solidFill>
                  <a:srgbClr val="002060"/>
                </a:solidFill>
              </a:rPr>
              <a:t>1949 : 1</a:t>
            </a:r>
            <a:r>
              <a:rPr lang="fr-FR" baseline="30000" dirty="0" smtClean="0">
                <a:solidFill>
                  <a:srgbClr val="002060"/>
                </a:solidFill>
              </a:rPr>
              <a:t>er</a:t>
            </a:r>
            <a:r>
              <a:rPr lang="fr-FR" dirty="0" smtClean="0">
                <a:solidFill>
                  <a:srgbClr val="002060"/>
                </a:solidFill>
              </a:rPr>
              <a:t> spectre WDS (R. </a:t>
            </a:r>
            <a:r>
              <a:rPr lang="fr-FR" dirty="0" err="1" smtClean="0">
                <a:solidFill>
                  <a:srgbClr val="002060"/>
                </a:solidFill>
              </a:rPr>
              <a:t>Castaing</a:t>
            </a:r>
            <a:r>
              <a:rPr lang="fr-FR" dirty="0" smtClean="0">
                <a:solidFill>
                  <a:srgbClr val="002060"/>
                </a:solidFill>
              </a:rPr>
              <a:t>)</a:t>
            </a:r>
          </a:p>
          <a:p>
            <a:r>
              <a:rPr lang="fr-FR" dirty="0" smtClean="0">
                <a:solidFill>
                  <a:srgbClr val="002060"/>
                </a:solidFill>
              </a:rPr>
              <a:t>1951 : 1</a:t>
            </a:r>
            <a:r>
              <a:rPr lang="fr-FR" baseline="30000" dirty="0" smtClean="0">
                <a:solidFill>
                  <a:srgbClr val="002060"/>
                </a:solidFill>
              </a:rPr>
              <a:t>er</a:t>
            </a:r>
            <a:r>
              <a:rPr lang="fr-FR" dirty="0" smtClean="0">
                <a:solidFill>
                  <a:srgbClr val="002060"/>
                </a:solidFill>
              </a:rPr>
              <a:t> prototype de microsonde électronique (R. </a:t>
            </a:r>
            <a:r>
              <a:rPr lang="fr-FR" dirty="0" err="1" smtClean="0">
                <a:solidFill>
                  <a:srgbClr val="002060"/>
                </a:solidFill>
              </a:rPr>
              <a:t>Castaing</a:t>
            </a:r>
            <a:r>
              <a:rPr lang="fr-FR" dirty="0" smtClean="0">
                <a:solidFill>
                  <a:srgbClr val="002060"/>
                </a:solidFill>
              </a:rPr>
              <a:t>)</a:t>
            </a:r>
          </a:p>
          <a:p>
            <a:r>
              <a:rPr lang="fr-FR" dirty="0" smtClean="0">
                <a:solidFill>
                  <a:srgbClr val="002060"/>
                </a:solidFill>
              </a:rPr>
              <a:t>1958 : Commercialisation de la microsonde électronique MS85 (</a:t>
            </a:r>
            <a:r>
              <a:rPr lang="fr-FR" dirty="0" err="1" smtClean="0">
                <a:solidFill>
                  <a:srgbClr val="002060"/>
                </a:solidFill>
              </a:rPr>
              <a:t>Cameca</a:t>
            </a:r>
            <a:r>
              <a:rPr lang="fr-FR" dirty="0" smtClean="0">
                <a:solidFill>
                  <a:srgbClr val="002060"/>
                </a:solidFill>
              </a:rPr>
              <a:t>)</a:t>
            </a:r>
          </a:p>
          <a:p>
            <a:r>
              <a:rPr lang="fr-FR" dirty="0" smtClean="0">
                <a:solidFill>
                  <a:srgbClr val="002060"/>
                </a:solidFill>
              </a:rPr>
              <a:t>1964 : Détecteur EDS refroidi par azote liquide, commercialisé en tant que système de microanalyse sur un microscope électronique en 1968 (</a:t>
            </a:r>
            <a:r>
              <a:rPr lang="fr-FR" dirty="0" err="1" smtClean="0">
                <a:solidFill>
                  <a:srgbClr val="002060"/>
                </a:solidFill>
              </a:rPr>
              <a:t>Nuclear</a:t>
            </a:r>
            <a:r>
              <a:rPr lang="fr-FR" dirty="0" smtClean="0">
                <a:solidFill>
                  <a:srgbClr val="002060"/>
                </a:solidFill>
              </a:rPr>
              <a:t> Diodes)</a:t>
            </a:r>
          </a:p>
          <a:p>
            <a:endParaRPr lang="fr-FR" dirty="0">
              <a:solidFill>
                <a:srgbClr val="002060"/>
              </a:solidFill>
            </a:endParaRPr>
          </a:p>
        </p:txBody>
      </p:sp>
      <p:pic>
        <p:nvPicPr>
          <p:cNvPr id="4" name="Picture 9" descr="250px-Microsonde_castaing_MS85">
            <a:hlinkClick r:id="rId2" tooltip="Prototype de la microsonde de Castaing fabriquée pour l'ONERA et dupliquée par la société CAMECA sous le nom de MS85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08" y="3284984"/>
            <a:ext cx="2039157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13" r="16869" b="46770"/>
          <a:stretch>
            <a:fillRect/>
          </a:stretch>
        </p:blipFill>
        <p:spPr bwMode="auto">
          <a:xfrm>
            <a:off x="168392" y="3068960"/>
            <a:ext cx="869950" cy="1138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568" y="5517232"/>
            <a:ext cx="1544630" cy="7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ZoneTexte 6"/>
          <p:cNvSpPr txBox="1"/>
          <p:nvPr/>
        </p:nvSpPr>
        <p:spPr>
          <a:xfrm>
            <a:off x="2400641" y="3288591"/>
            <a:ext cx="266429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 smtClean="0">
                <a:solidFill>
                  <a:srgbClr val="0070C0"/>
                </a:solidFill>
              </a:rPr>
              <a:t>1</a:t>
            </a:r>
            <a:r>
              <a:rPr lang="fr-FR" sz="1400" i="1" baseline="30000" dirty="0" smtClean="0">
                <a:solidFill>
                  <a:srgbClr val="0070C0"/>
                </a:solidFill>
              </a:rPr>
              <a:t>er</a:t>
            </a:r>
            <a:r>
              <a:rPr lang="fr-FR" sz="1400" i="1" dirty="0" smtClean="0">
                <a:solidFill>
                  <a:srgbClr val="0070C0"/>
                </a:solidFill>
              </a:rPr>
              <a:t> prototype de </a:t>
            </a:r>
          </a:p>
          <a:p>
            <a:r>
              <a:rPr lang="fr-FR" sz="1400" i="1" dirty="0" smtClean="0">
                <a:solidFill>
                  <a:srgbClr val="0070C0"/>
                </a:solidFill>
              </a:rPr>
              <a:t>microsonde électronique </a:t>
            </a:r>
          </a:p>
          <a:p>
            <a:r>
              <a:rPr lang="fr-FR" sz="1400" i="1" dirty="0" smtClean="0">
                <a:solidFill>
                  <a:srgbClr val="0070C0"/>
                </a:solidFill>
              </a:rPr>
              <a:t>(R. </a:t>
            </a:r>
            <a:r>
              <a:rPr lang="fr-FR" sz="1400" i="1" dirty="0" err="1" smtClean="0">
                <a:solidFill>
                  <a:srgbClr val="0070C0"/>
                </a:solidFill>
              </a:rPr>
              <a:t>Castaing</a:t>
            </a:r>
            <a:r>
              <a:rPr lang="fr-FR" sz="1400" i="1" dirty="0" smtClean="0">
                <a:solidFill>
                  <a:srgbClr val="0070C0"/>
                </a:solidFill>
              </a:rPr>
              <a:t> - ONERA - 1949)</a:t>
            </a:r>
            <a:endParaRPr lang="fr-FR" sz="1400" i="1" dirty="0">
              <a:solidFill>
                <a:srgbClr val="0070C0"/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5555" y="3250882"/>
            <a:ext cx="2313150" cy="28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ZoneTexte 8"/>
          <p:cNvSpPr txBox="1"/>
          <p:nvPr/>
        </p:nvSpPr>
        <p:spPr>
          <a:xfrm>
            <a:off x="3834389" y="5168019"/>
            <a:ext cx="230116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400" i="1" dirty="0" smtClean="0">
                <a:solidFill>
                  <a:srgbClr val="0070C0"/>
                </a:solidFill>
              </a:rPr>
              <a:t>« </a:t>
            </a:r>
            <a:r>
              <a:rPr lang="fr-FR" sz="1400" i="1" dirty="0" err="1" smtClean="0">
                <a:solidFill>
                  <a:srgbClr val="0070C0"/>
                </a:solidFill>
              </a:rPr>
              <a:t>Micro-analyseur</a:t>
            </a:r>
            <a:r>
              <a:rPr lang="fr-FR" sz="1400" i="1" dirty="0" smtClean="0">
                <a:solidFill>
                  <a:srgbClr val="0070C0"/>
                </a:solidFill>
              </a:rPr>
              <a:t> à </a:t>
            </a:r>
          </a:p>
          <a:p>
            <a:pPr algn="r"/>
            <a:r>
              <a:rPr lang="fr-FR" sz="1400" i="1" dirty="0" smtClean="0">
                <a:solidFill>
                  <a:srgbClr val="0070C0"/>
                </a:solidFill>
              </a:rPr>
              <a:t>sonde électronique »</a:t>
            </a:r>
          </a:p>
          <a:p>
            <a:pPr algn="r"/>
            <a:r>
              <a:rPr lang="fr-FR" sz="1400" i="1" dirty="0" smtClean="0">
                <a:solidFill>
                  <a:srgbClr val="0070C0"/>
                </a:solidFill>
              </a:rPr>
              <a:t>CAMECA MS85</a:t>
            </a:r>
          </a:p>
          <a:p>
            <a:pPr algn="r"/>
            <a:r>
              <a:rPr lang="fr-FR" sz="1200" i="1" dirty="0" smtClean="0">
                <a:solidFill>
                  <a:srgbClr val="0070C0"/>
                </a:solidFill>
              </a:rPr>
              <a:t>(BRGM - 1959)</a:t>
            </a:r>
            <a:r>
              <a:rPr lang="fr-FR" sz="1400" i="1" dirty="0" smtClean="0">
                <a:solidFill>
                  <a:srgbClr val="0070C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2124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0" y="3060595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chaine de traitement</a:t>
            </a:r>
            <a:endParaRPr lang="fr-FR" sz="4000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1801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55" t="26147" r="17824" b="12344"/>
          <a:stretch>
            <a:fillRect/>
          </a:stretch>
        </p:blipFill>
        <p:spPr bwMode="auto">
          <a:xfrm>
            <a:off x="337467" y="979855"/>
            <a:ext cx="7199313" cy="441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0" y="0"/>
            <a:ext cx="37872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i="1" dirty="0" smtClean="0">
                <a:solidFill>
                  <a:srgbClr val="0070C0"/>
                </a:solidFill>
              </a:rPr>
              <a:t>Chaîne de traitement</a:t>
            </a:r>
            <a:endParaRPr lang="fr-FR" sz="3200" b="1" i="1" dirty="0">
              <a:solidFill>
                <a:srgbClr val="0070C0"/>
              </a:solidFill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331210" y="5456776"/>
            <a:ext cx="693109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fr-FR" sz="1400" i="1" dirty="0" smtClean="0">
                <a:solidFill>
                  <a:srgbClr val="002060"/>
                </a:solidFill>
              </a:rPr>
              <a:t>extrait de J</a:t>
            </a:r>
            <a:r>
              <a:rPr lang="fr-FR" sz="1400" i="1" dirty="0">
                <a:solidFill>
                  <a:srgbClr val="002060"/>
                </a:solidFill>
              </a:rPr>
              <a:t>. </a:t>
            </a:r>
            <a:r>
              <a:rPr lang="fr-FR" sz="1400" i="1" dirty="0" err="1">
                <a:solidFill>
                  <a:srgbClr val="002060"/>
                </a:solidFill>
              </a:rPr>
              <a:t>Ruste</a:t>
            </a:r>
            <a:r>
              <a:rPr lang="fr-FR" sz="1400" i="1" dirty="0">
                <a:solidFill>
                  <a:srgbClr val="002060"/>
                </a:solidFill>
              </a:rPr>
              <a:t> Techniques de l'ingénieur  </a:t>
            </a:r>
            <a:r>
              <a:rPr lang="fr-FR" sz="1400" i="1" dirty="0" smtClean="0">
                <a:solidFill>
                  <a:srgbClr val="002060"/>
                </a:solidFill>
              </a:rPr>
              <a:t>vol. p885 - microanalyse </a:t>
            </a:r>
            <a:r>
              <a:rPr lang="fr-FR" sz="1400" i="1" dirty="0">
                <a:solidFill>
                  <a:srgbClr val="002060"/>
                </a:solidFill>
              </a:rPr>
              <a:t>par sonde électronique" </a:t>
            </a:r>
            <a:r>
              <a:rPr lang="fr-FR" sz="1400" i="1" dirty="0" smtClean="0">
                <a:solidFill>
                  <a:srgbClr val="002060"/>
                </a:solidFill>
              </a:rPr>
              <a:t>-</a:t>
            </a:r>
            <a:endParaRPr lang="fr-FR" sz="1400" i="1" dirty="0">
              <a:solidFill>
                <a:srgbClr val="00206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20915" y="2351315"/>
            <a:ext cx="3106056" cy="2830285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/>
          <p:cNvSpPr/>
          <p:nvPr/>
        </p:nvSpPr>
        <p:spPr>
          <a:xfrm>
            <a:off x="5827487" y="1037773"/>
            <a:ext cx="1632856" cy="1516742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3730171" y="2612571"/>
            <a:ext cx="2307772" cy="113211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41527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0" y="0"/>
            <a:ext cx="8820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i="1" dirty="0" smtClean="0">
                <a:solidFill>
                  <a:srgbClr val="0070C0"/>
                </a:solidFill>
              </a:rPr>
              <a:t>Analyseur </a:t>
            </a:r>
            <a:r>
              <a:rPr lang="fr-FR" sz="3200" b="1" i="1" dirty="0">
                <a:solidFill>
                  <a:srgbClr val="0070C0"/>
                </a:solidFill>
              </a:rPr>
              <a:t>monocanal (Pulse </a:t>
            </a:r>
            <a:r>
              <a:rPr lang="fr-FR" sz="3200" b="1" i="1" dirty="0" err="1">
                <a:solidFill>
                  <a:srgbClr val="0070C0"/>
                </a:solidFill>
              </a:rPr>
              <a:t>Height</a:t>
            </a:r>
            <a:r>
              <a:rPr lang="fr-FR" sz="3200" b="1" i="1" dirty="0">
                <a:solidFill>
                  <a:srgbClr val="0070C0"/>
                </a:solidFill>
              </a:rPr>
              <a:t> Analyzer </a:t>
            </a:r>
            <a:r>
              <a:rPr lang="fr-FR" sz="3200" b="1" i="1" dirty="0" smtClean="0">
                <a:solidFill>
                  <a:srgbClr val="0070C0"/>
                </a:solidFill>
              </a:rPr>
              <a:t>PHA)</a:t>
            </a:r>
            <a:endParaRPr lang="fr-FR" sz="3200" b="1" i="1" dirty="0">
              <a:solidFill>
                <a:srgbClr val="0070C0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404720" y="85735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>
              <a:solidFill>
                <a:srgbClr val="002060"/>
              </a:solidFill>
            </a:endParaRP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0" y="576411"/>
            <a:ext cx="5588840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dirty="0" smtClean="0">
                <a:solidFill>
                  <a:srgbClr val="002060"/>
                </a:solidFill>
                <a:latin typeface="+mn-lt"/>
              </a:rPr>
              <a:t>Son rôle est de filtrer les impulsions générées dans le compteur, sur le principe du filtre "passe-bande"</a:t>
            </a:r>
          </a:p>
          <a:p>
            <a:pPr eaLnBrk="1" hangingPunct="1"/>
            <a:endParaRPr lang="fr-FR" dirty="0" smtClean="0">
              <a:solidFill>
                <a:srgbClr val="002060"/>
              </a:solidFill>
              <a:latin typeface="+mn-lt"/>
            </a:endParaRPr>
          </a:p>
          <a:p>
            <a:pPr eaLnBrk="1" hangingPunct="1"/>
            <a:r>
              <a:rPr lang="fr-FR" u="sng" dirty="0" smtClean="0">
                <a:solidFill>
                  <a:srgbClr val="002060"/>
                </a:solidFill>
                <a:latin typeface="+mn-lt"/>
              </a:rPr>
              <a:t>Seuil </a:t>
            </a:r>
            <a:r>
              <a:rPr lang="fr-FR" u="sng" dirty="0">
                <a:solidFill>
                  <a:srgbClr val="002060"/>
                </a:solidFill>
                <a:latin typeface="+mn-lt"/>
              </a:rPr>
              <a:t>bas</a:t>
            </a:r>
            <a:r>
              <a:rPr lang="fr-FR" dirty="0">
                <a:solidFill>
                  <a:srgbClr val="002060"/>
                </a:solidFill>
                <a:latin typeface="+mn-lt"/>
              </a:rPr>
              <a:t> </a:t>
            </a:r>
            <a:r>
              <a:rPr lang="fr-FR" dirty="0" smtClean="0">
                <a:solidFill>
                  <a:srgbClr val="002060"/>
                </a:solidFill>
                <a:latin typeface="+mn-lt"/>
              </a:rPr>
              <a:t>élimination </a:t>
            </a:r>
            <a:r>
              <a:rPr lang="fr-FR" dirty="0">
                <a:solidFill>
                  <a:srgbClr val="002060"/>
                </a:solidFill>
                <a:latin typeface="+mn-lt"/>
              </a:rPr>
              <a:t>du bruit électronique </a:t>
            </a:r>
          </a:p>
          <a:p>
            <a:pPr eaLnBrk="1" hangingPunct="1"/>
            <a:r>
              <a:rPr lang="fr-FR" u="sng" dirty="0">
                <a:solidFill>
                  <a:srgbClr val="002060"/>
                </a:solidFill>
                <a:latin typeface="+mn-lt"/>
              </a:rPr>
              <a:t>Seuil </a:t>
            </a:r>
            <a:r>
              <a:rPr lang="fr-FR" u="sng" dirty="0" smtClean="0">
                <a:solidFill>
                  <a:srgbClr val="002060"/>
                </a:solidFill>
                <a:latin typeface="+mn-lt"/>
              </a:rPr>
              <a:t>haut</a:t>
            </a:r>
            <a:r>
              <a:rPr lang="fr-FR" dirty="0" smtClean="0">
                <a:solidFill>
                  <a:srgbClr val="002060"/>
                </a:solidFill>
                <a:latin typeface="+mn-lt"/>
              </a:rPr>
              <a:t> élimination </a:t>
            </a:r>
            <a:r>
              <a:rPr lang="fr-FR" dirty="0">
                <a:solidFill>
                  <a:srgbClr val="002060"/>
                </a:solidFill>
                <a:latin typeface="+mn-lt"/>
              </a:rPr>
              <a:t>des ordres multiples de diffraction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736977" y="2338535"/>
            <a:ext cx="3056413" cy="92333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fr-FR" b="1" u="sng" dirty="0" smtClean="0">
                <a:solidFill>
                  <a:srgbClr val="002060"/>
                </a:solidFill>
              </a:rPr>
              <a:t>loi de Bragg</a:t>
            </a:r>
          </a:p>
          <a:p>
            <a:pPr algn="ctr"/>
            <a:r>
              <a:rPr lang="fr-FR" b="1" dirty="0" smtClean="0">
                <a:solidFill>
                  <a:srgbClr val="002060"/>
                </a:solidFill>
              </a:rPr>
              <a:t>2d. sin </a:t>
            </a:r>
            <a:r>
              <a:rPr lang="fr-FR" b="1" dirty="0" smtClean="0">
                <a:solidFill>
                  <a:srgbClr val="002060"/>
                </a:solidFill>
                <a:sym typeface="Symbol"/>
              </a:rPr>
              <a:t> = n.</a:t>
            </a:r>
            <a:r>
              <a:rPr lang="el-GR" b="1" dirty="0" smtClean="0">
                <a:solidFill>
                  <a:srgbClr val="002060"/>
                </a:solidFill>
                <a:sym typeface="Symbol"/>
              </a:rPr>
              <a:t>λ</a:t>
            </a:r>
            <a:endParaRPr lang="fr-FR" b="1" dirty="0" smtClean="0">
              <a:solidFill>
                <a:srgbClr val="002060"/>
              </a:solidFill>
              <a:sym typeface="Symbol"/>
            </a:endParaRPr>
          </a:p>
          <a:p>
            <a:pPr algn="ctr"/>
            <a:r>
              <a:rPr lang="fr-FR" dirty="0" smtClean="0">
                <a:solidFill>
                  <a:srgbClr val="002060"/>
                </a:solidFill>
                <a:sym typeface="Symbol"/>
              </a:rPr>
              <a:t>n : ordre de diffraction (entier)</a:t>
            </a:r>
            <a:endParaRPr lang="fr-FR" dirty="0">
              <a:solidFill>
                <a:srgbClr val="002060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-93959" y="3517432"/>
            <a:ext cx="2201308" cy="1754326"/>
          </a:xfrm>
          <a:prstGeom prst="rect">
            <a:avLst/>
          </a:prstGeom>
          <a:noFill/>
          <a:ln>
            <a:solidFill>
              <a:srgbClr val="002060"/>
            </a:solidFill>
            <a:prstDash val="sysDot"/>
          </a:ln>
        </p:spPr>
        <p:txBody>
          <a:bodyPr wrap="none" rtlCol="0">
            <a:spAutoFit/>
          </a:bodyPr>
          <a:lstStyle/>
          <a:p>
            <a:pPr algn="ctr"/>
            <a:r>
              <a:rPr lang="fr-FR" dirty="0" smtClean="0">
                <a:solidFill>
                  <a:srgbClr val="002060"/>
                </a:solidFill>
              </a:rPr>
              <a:t>n = 1</a:t>
            </a:r>
          </a:p>
          <a:p>
            <a:pPr algn="ctr"/>
            <a:r>
              <a:rPr lang="fr-FR" dirty="0" smtClean="0">
                <a:solidFill>
                  <a:srgbClr val="002060"/>
                </a:solidFill>
                <a:sym typeface="Symbol"/>
              </a:rPr>
              <a:t> = </a:t>
            </a:r>
            <a:r>
              <a:rPr lang="fr-FR" baseline="-25000" dirty="0" smtClean="0">
                <a:solidFill>
                  <a:srgbClr val="002060"/>
                </a:solidFill>
                <a:sym typeface="Symbol"/>
              </a:rPr>
              <a:t>0</a:t>
            </a:r>
            <a:endParaRPr lang="fr-FR" dirty="0">
              <a:solidFill>
                <a:srgbClr val="002060"/>
              </a:solidFill>
            </a:endParaRPr>
          </a:p>
          <a:p>
            <a:pPr algn="ctr"/>
            <a:r>
              <a:rPr lang="fr-FR" dirty="0">
                <a:solidFill>
                  <a:srgbClr val="002060"/>
                </a:solidFill>
              </a:rPr>
              <a:t>2d. sin </a:t>
            </a:r>
            <a:r>
              <a:rPr lang="fr-FR" dirty="0" smtClean="0">
                <a:solidFill>
                  <a:srgbClr val="002060"/>
                </a:solidFill>
                <a:sym typeface="Symbol"/>
              </a:rPr>
              <a:t></a:t>
            </a:r>
            <a:r>
              <a:rPr lang="fr-FR" baseline="-25000" dirty="0" smtClean="0">
                <a:solidFill>
                  <a:srgbClr val="002060"/>
                </a:solidFill>
                <a:sym typeface="Symbol"/>
              </a:rPr>
              <a:t>0</a:t>
            </a:r>
            <a:r>
              <a:rPr lang="fr-FR" dirty="0" smtClean="0">
                <a:solidFill>
                  <a:srgbClr val="002060"/>
                </a:solidFill>
                <a:sym typeface="Symbol"/>
              </a:rPr>
              <a:t> </a:t>
            </a:r>
            <a:r>
              <a:rPr lang="fr-FR" dirty="0">
                <a:solidFill>
                  <a:srgbClr val="002060"/>
                </a:solidFill>
                <a:sym typeface="Symbol"/>
              </a:rPr>
              <a:t>= </a:t>
            </a:r>
            <a:r>
              <a:rPr lang="fr-FR" baseline="-25000" dirty="0" smtClean="0">
                <a:solidFill>
                  <a:srgbClr val="002060"/>
                </a:solidFill>
                <a:sym typeface="Symbol"/>
              </a:rPr>
              <a:t>0</a:t>
            </a:r>
            <a:endParaRPr lang="fr-FR" dirty="0" smtClean="0">
              <a:solidFill>
                <a:srgbClr val="002060"/>
              </a:solidFill>
              <a:sym typeface="Symbol"/>
            </a:endParaRPr>
          </a:p>
          <a:p>
            <a:pPr algn="ctr"/>
            <a:endParaRPr lang="fr-FR" dirty="0">
              <a:solidFill>
                <a:srgbClr val="002060"/>
              </a:solidFill>
              <a:sym typeface="Symbol"/>
            </a:endParaRPr>
          </a:p>
          <a:p>
            <a:pPr algn="ctr"/>
            <a:r>
              <a:rPr lang="fr-FR" dirty="0" smtClean="0">
                <a:solidFill>
                  <a:srgbClr val="002060"/>
                </a:solidFill>
                <a:sym typeface="Symbol"/>
              </a:rPr>
              <a:t>1</a:t>
            </a:r>
            <a:r>
              <a:rPr lang="fr-FR" baseline="30000" dirty="0" smtClean="0">
                <a:solidFill>
                  <a:srgbClr val="002060"/>
                </a:solidFill>
                <a:sym typeface="Symbol"/>
              </a:rPr>
              <a:t>er</a:t>
            </a:r>
            <a:r>
              <a:rPr lang="fr-FR" dirty="0" smtClean="0">
                <a:solidFill>
                  <a:srgbClr val="002060"/>
                </a:solidFill>
                <a:sym typeface="Symbol"/>
              </a:rPr>
              <a:t> ordre</a:t>
            </a:r>
          </a:p>
          <a:p>
            <a:pPr algn="ctr"/>
            <a:r>
              <a:rPr lang="fr-FR" dirty="0" smtClean="0">
                <a:solidFill>
                  <a:srgbClr val="002060"/>
                </a:solidFill>
                <a:sym typeface="Symbol"/>
              </a:rPr>
              <a:t>rayonnement analysé</a:t>
            </a:r>
            <a:endParaRPr lang="fr-FR" dirty="0">
              <a:solidFill>
                <a:srgbClr val="002060"/>
              </a:solidFill>
              <a:sym typeface="Symbol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2381228" y="3517432"/>
            <a:ext cx="1893467" cy="2862322"/>
          </a:xfrm>
          <a:prstGeom prst="rect">
            <a:avLst/>
          </a:prstGeom>
          <a:noFill/>
          <a:ln>
            <a:solidFill>
              <a:srgbClr val="002060"/>
            </a:solidFill>
            <a:prstDash val="sysDot"/>
          </a:ln>
        </p:spPr>
        <p:txBody>
          <a:bodyPr wrap="none" rtlCol="0">
            <a:spAutoFit/>
          </a:bodyPr>
          <a:lstStyle/>
          <a:p>
            <a:pPr algn="ctr"/>
            <a:r>
              <a:rPr lang="fr-FR" dirty="0" smtClean="0">
                <a:solidFill>
                  <a:srgbClr val="002060"/>
                </a:solidFill>
              </a:rPr>
              <a:t>n = 2</a:t>
            </a:r>
          </a:p>
          <a:p>
            <a:pPr algn="ctr"/>
            <a:r>
              <a:rPr lang="fr-FR" dirty="0" smtClean="0">
                <a:solidFill>
                  <a:srgbClr val="002060"/>
                </a:solidFill>
                <a:sym typeface="Symbol"/>
              </a:rPr>
              <a:t> = </a:t>
            </a:r>
            <a:r>
              <a:rPr lang="fr-FR" baseline="-25000" dirty="0" smtClean="0">
                <a:solidFill>
                  <a:srgbClr val="002060"/>
                </a:solidFill>
                <a:sym typeface="Symbol"/>
              </a:rPr>
              <a:t>0</a:t>
            </a:r>
            <a:r>
              <a:rPr lang="fr-FR" dirty="0" smtClean="0">
                <a:solidFill>
                  <a:srgbClr val="002060"/>
                </a:solidFill>
                <a:sym typeface="Symbol"/>
              </a:rPr>
              <a:t>/2</a:t>
            </a:r>
            <a:endParaRPr lang="fr-FR" dirty="0">
              <a:solidFill>
                <a:srgbClr val="002060"/>
              </a:solidFill>
            </a:endParaRPr>
          </a:p>
          <a:p>
            <a:pPr algn="ctr"/>
            <a:r>
              <a:rPr lang="fr-FR" dirty="0">
                <a:solidFill>
                  <a:srgbClr val="002060"/>
                </a:solidFill>
              </a:rPr>
              <a:t>2d. sin </a:t>
            </a:r>
            <a:r>
              <a:rPr lang="fr-FR" dirty="0" smtClean="0">
                <a:solidFill>
                  <a:srgbClr val="002060"/>
                </a:solidFill>
                <a:sym typeface="Symbol"/>
              </a:rPr>
              <a:t></a:t>
            </a:r>
            <a:r>
              <a:rPr lang="fr-FR" baseline="-25000" dirty="0">
                <a:solidFill>
                  <a:srgbClr val="002060"/>
                </a:solidFill>
                <a:sym typeface="Symbol"/>
              </a:rPr>
              <a:t> 0</a:t>
            </a:r>
            <a:r>
              <a:rPr lang="fr-FR" dirty="0" smtClean="0">
                <a:solidFill>
                  <a:srgbClr val="002060"/>
                </a:solidFill>
                <a:sym typeface="Symbol"/>
              </a:rPr>
              <a:t> </a:t>
            </a:r>
            <a:r>
              <a:rPr lang="fr-FR" dirty="0">
                <a:solidFill>
                  <a:srgbClr val="002060"/>
                </a:solidFill>
                <a:sym typeface="Symbol"/>
              </a:rPr>
              <a:t>= </a:t>
            </a:r>
            <a:r>
              <a:rPr lang="fr-FR" dirty="0" smtClean="0">
                <a:solidFill>
                  <a:srgbClr val="002060"/>
                </a:solidFill>
                <a:sym typeface="Symbol"/>
              </a:rPr>
              <a:t>2.</a:t>
            </a:r>
            <a:r>
              <a:rPr lang="fr-FR" baseline="-25000" dirty="0" smtClean="0">
                <a:solidFill>
                  <a:srgbClr val="002060"/>
                </a:solidFill>
                <a:sym typeface="Symbol"/>
              </a:rPr>
              <a:t>0</a:t>
            </a:r>
            <a:r>
              <a:rPr lang="fr-FR" dirty="0" smtClean="0">
                <a:solidFill>
                  <a:srgbClr val="002060"/>
                </a:solidFill>
                <a:sym typeface="Symbol"/>
              </a:rPr>
              <a:t>/2</a:t>
            </a:r>
          </a:p>
          <a:p>
            <a:pPr algn="ctr"/>
            <a:endParaRPr lang="fr-FR" dirty="0">
              <a:solidFill>
                <a:srgbClr val="002060"/>
              </a:solidFill>
              <a:sym typeface="Symbol"/>
            </a:endParaRPr>
          </a:p>
          <a:p>
            <a:pPr algn="ctr"/>
            <a:r>
              <a:rPr lang="fr-FR" dirty="0">
                <a:solidFill>
                  <a:srgbClr val="002060"/>
                </a:solidFill>
              </a:rPr>
              <a:t>n = </a:t>
            </a:r>
            <a:r>
              <a:rPr lang="fr-FR" dirty="0" smtClean="0">
                <a:solidFill>
                  <a:srgbClr val="002060"/>
                </a:solidFill>
              </a:rPr>
              <a:t>3</a:t>
            </a:r>
            <a:endParaRPr lang="fr-FR" dirty="0">
              <a:solidFill>
                <a:srgbClr val="002060"/>
              </a:solidFill>
            </a:endParaRPr>
          </a:p>
          <a:p>
            <a:pPr algn="ctr"/>
            <a:r>
              <a:rPr lang="fr-FR" dirty="0">
                <a:solidFill>
                  <a:srgbClr val="002060"/>
                </a:solidFill>
                <a:sym typeface="Symbol"/>
              </a:rPr>
              <a:t> = </a:t>
            </a:r>
            <a:r>
              <a:rPr lang="fr-FR" baseline="-25000" dirty="0" smtClean="0">
                <a:solidFill>
                  <a:srgbClr val="002060"/>
                </a:solidFill>
                <a:sym typeface="Symbol"/>
              </a:rPr>
              <a:t>0</a:t>
            </a:r>
            <a:r>
              <a:rPr lang="fr-FR" dirty="0" smtClean="0">
                <a:solidFill>
                  <a:srgbClr val="002060"/>
                </a:solidFill>
                <a:sym typeface="Symbol"/>
              </a:rPr>
              <a:t>/3</a:t>
            </a:r>
            <a:endParaRPr lang="fr-FR" dirty="0">
              <a:solidFill>
                <a:srgbClr val="002060"/>
              </a:solidFill>
            </a:endParaRPr>
          </a:p>
          <a:p>
            <a:pPr algn="ctr"/>
            <a:r>
              <a:rPr lang="fr-FR" dirty="0">
                <a:solidFill>
                  <a:srgbClr val="002060"/>
                </a:solidFill>
              </a:rPr>
              <a:t>2d. sin </a:t>
            </a:r>
            <a:r>
              <a:rPr lang="fr-FR" dirty="0" smtClean="0">
                <a:solidFill>
                  <a:srgbClr val="002060"/>
                </a:solidFill>
                <a:sym typeface="Symbol"/>
              </a:rPr>
              <a:t></a:t>
            </a:r>
            <a:r>
              <a:rPr lang="fr-FR" baseline="-25000" dirty="0">
                <a:solidFill>
                  <a:srgbClr val="002060"/>
                </a:solidFill>
                <a:sym typeface="Symbol"/>
              </a:rPr>
              <a:t> 0</a:t>
            </a:r>
            <a:r>
              <a:rPr lang="fr-FR" dirty="0" smtClean="0">
                <a:solidFill>
                  <a:srgbClr val="002060"/>
                </a:solidFill>
                <a:sym typeface="Symbol"/>
              </a:rPr>
              <a:t> </a:t>
            </a:r>
            <a:r>
              <a:rPr lang="fr-FR" dirty="0">
                <a:solidFill>
                  <a:srgbClr val="002060"/>
                </a:solidFill>
                <a:sym typeface="Symbol"/>
              </a:rPr>
              <a:t>= </a:t>
            </a:r>
            <a:r>
              <a:rPr lang="fr-FR" dirty="0" smtClean="0">
                <a:solidFill>
                  <a:srgbClr val="002060"/>
                </a:solidFill>
                <a:sym typeface="Symbol"/>
              </a:rPr>
              <a:t>3.</a:t>
            </a:r>
            <a:r>
              <a:rPr lang="fr-FR" dirty="0">
                <a:solidFill>
                  <a:srgbClr val="002060"/>
                </a:solidFill>
                <a:sym typeface="Symbol"/>
              </a:rPr>
              <a:t></a:t>
            </a:r>
            <a:r>
              <a:rPr lang="fr-FR" baseline="-25000" dirty="0" smtClean="0">
                <a:solidFill>
                  <a:srgbClr val="002060"/>
                </a:solidFill>
                <a:sym typeface="Symbol"/>
              </a:rPr>
              <a:t>0</a:t>
            </a:r>
            <a:r>
              <a:rPr lang="fr-FR" dirty="0" smtClean="0">
                <a:solidFill>
                  <a:srgbClr val="002060"/>
                </a:solidFill>
                <a:sym typeface="Symbol"/>
              </a:rPr>
              <a:t>/3</a:t>
            </a:r>
            <a:endParaRPr lang="fr-FR" dirty="0">
              <a:solidFill>
                <a:srgbClr val="002060"/>
              </a:solidFill>
            </a:endParaRPr>
          </a:p>
          <a:p>
            <a:pPr algn="ctr"/>
            <a:r>
              <a:rPr lang="fr-FR" dirty="0" smtClean="0">
                <a:solidFill>
                  <a:srgbClr val="002060"/>
                </a:solidFill>
              </a:rPr>
              <a:t>etc...</a:t>
            </a:r>
          </a:p>
          <a:p>
            <a:pPr algn="ctr"/>
            <a:endParaRPr lang="fr-FR" dirty="0">
              <a:solidFill>
                <a:srgbClr val="002060"/>
              </a:solidFill>
            </a:endParaRPr>
          </a:p>
          <a:p>
            <a:pPr algn="ctr"/>
            <a:r>
              <a:rPr lang="fr-FR" dirty="0" smtClean="0">
                <a:solidFill>
                  <a:srgbClr val="002060"/>
                </a:solidFill>
              </a:rPr>
              <a:t>ordres multiples</a:t>
            </a: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8912" y="842243"/>
            <a:ext cx="3600000" cy="3954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5384799" y="4637454"/>
            <a:ext cx="36576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+mj-lt"/>
              <a:buAutoNum type="alphaLcParenR"/>
            </a:pPr>
            <a:r>
              <a:rPr lang="fr-FR" sz="1400" dirty="0" smtClean="0">
                <a:solidFill>
                  <a:srgbClr val="002060"/>
                </a:solidFill>
              </a:rPr>
              <a:t>spectre </a:t>
            </a:r>
            <a:r>
              <a:rPr lang="fr-FR" sz="1400" dirty="0">
                <a:solidFill>
                  <a:srgbClr val="002060"/>
                </a:solidFill>
              </a:rPr>
              <a:t>de rayons X</a:t>
            </a:r>
          </a:p>
          <a:p>
            <a:pPr marL="342900" indent="-342900" algn="just">
              <a:buFont typeface="+mj-lt"/>
              <a:buAutoNum type="alphaLcParenR"/>
            </a:pPr>
            <a:r>
              <a:rPr lang="fr-FR" sz="1400" dirty="0" smtClean="0">
                <a:solidFill>
                  <a:srgbClr val="002060"/>
                </a:solidFill>
              </a:rPr>
              <a:t>spectre </a:t>
            </a:r>
            <a:r>
              <a:rPr lang="fr-FR" sz="1400" dirty="0">
                <a:solidFill>
                  <a:srgbClr val="002060"/>
                </a:solidFill>
              </a:rPr>
              <a:t>diffracté par le cristal </a:t>
            </a:r>
            <a:r>
              <a:rPr lang="fr-FR" sz="1400" dirty="0" smtClean="0">
                <a:solidFill>
                  <a:srgbClr val="002060"/>
                </a:solidFill>
              </a:rPr>
              <a:t>à </a:t>
            </a:r>
            <a:r>
              <a:rPr lang="fr-FR" sz="1400" dirty="0" smtClean="0">
                <a:solidFill>
                  <a:srgbClr val="002060"/>
                </a:solidFill>
                <a:sym typeface="Symbol"/>
              </a:rPr>
              <a:t> </a:t>
            </a:r>
            <a:r>
              <a:rPr lang="fr-FR" sz="1400" dirty="0" smtClean="0">
                <a:solidFill>
                  <a:srgbClr val="002060"/>
                </a:solidFill>
              </a:rPr>
              <a:t>= </a:t>
            </a:r>
            <a:r>
              <a:rPr lang="fr-FR" sz="1400" dirty="0">
                <a:solidFill>
                  <a:srgbClr val="002060"/>
                </a:solidFill>
                <a:sym typeface="Symbol"/>
              </a:rPr>
              <a:t></a:t>
            </a:r>
            <a:r>
              <a:rPr lang="fr-FR" sz="1400" baseline="-25000" dirty="0">
                <a:solidFill>
                  <a:srgbClr val="002060"/>
                </a:solidFill>
                <a:sym typeface="Symbol"/>
              </a:rPr>
              <a:t>0</a:t>
            </a:r>
            <a:r>
              <a:rPr lang="fr-FR" sz="1400" dirty="0" smtClean="0">
                <a:solidFill>
                  <a:srgbClr val="002060"/>
                </a:solidFill>
              </a:rPr>
              <a:t> (</a:t>
            </a:r>
            <a:r>
              <a:rPr lang="fr-FR" sz="1400" dirty="0">
                <a:solidFill>
                  <a:srgbClr val="002060"/>
                </a:solidFill>
                <a:sym typeface="Symbol"/>
              </a:rPr>
              <a:t></a:t>
            </a:r>
            <a:r>
              <a:rPr lang="fr-FR" sz="1400" baseline="-25000" dirty="0" smtClean="0">
                <a:solidFill>
                  <a:srgbClr val="002060"/>
                </a:solidFill>
                <a:sym typeface="Symbol"/>
              </a:rPr>
              <a:t>0</a:t>
            </a:r>
            <a:r>
              <a:rPr lang="fr-FR" sz="1400" dirty="0" smtClean="0">
                <a:solidFill>
                  <a:srgbClr val="002060"/>
                </a:solidFill>
              </a:rPr>
              <a:t>) et </a:t>
            </a:r>
            <a:r>
              <a:rPr lang="fr-FR" sz="1400" dirty="0">
                <a:solidFill>
                  <a:srgbClr val="002060"/>
                </a:solidFill>
              </a:rPr>
              <a:t>comportant des ordres de diffraction multiples</a:t>
            </a:r>
          </a:p>
          <a:p>
            <a:pPr marL="342900" indent="-342900" algn="just">
              <a:buFont typeface="+mj-lt"/>
              <a:buAutoNum type="alphaLcParenR"/>
            </a:pPr>
            <a:r>
              <a:rPr lang="fr-FR" sz="1400" dirty="0" smtClean="0">
                <a:solidFill>
                  <a:srgbClr val="002060"/>
                </a:solidFill>
              </a:rPr>
              <a:t>conversion </a:t>
            </a:r>
            <a:r>
              <a:rPr lang="fr-FR" sz="1400" dirty="0">
                <a:solidFill>
                  <a:srgbClr val="002060"/>
                </a:solidFill>
              </a:rPr>
              <a:t>longueur d’onde –énergie par le compteur proportionnel</a:t>
            </a:r>
          </a:p>
          <a:p>
            <a:pPr marL="342900" indent="-342900" algn="just">
              <a:buFont typeface="+mj-lt"/>
              <a:buAutoNum type="alphaLcParenR"/>
            </a:pPr>
            <a:r>
              <a:rPr lang="fr-FR" sz="1400" dirty="0" smtClean="0">
                <a:solidFill>
                  <a:srgbClr val="002060"/>
                </a:solidFill>
              </a:rPr>
              <a:t>spectre </a:t>
            </a:r>
            <a:r>
              <a:rPr lang="fr-FR" sz="1400" dirty="0">
                <a:solidFill>
                  <a:srgbClr val="002060"/>
                </a:solidFill>
              </a:rPr>
              <a:t>énergétique à la sortie du compteur proportionnel </a:t>
            </a:r>
          </a:p>
        </p:txBody>
      </p:sp>
    </p:spTree>
    <p:extLst>
      <p:ext uri="{BB962C8B-B14F-4D97-AF65-F5344CB8AC3E}">
        <p14:creationId xmlns:p14="http://schemas.microsoft.com/office/powerpoint/2010/main" val="152685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ordre_mult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505" y="945368"/>
            <a:ext cx="3660775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1000045" y="1041249"/>
            <a:ext cx="11607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i="1" dirty="0" smtClean="0">
                <a:solidFill>
                  <a:srgbClr val="002060"/>
                </a:solidFill>
              </a:rPr>
              <a:t>rayonnement</a:t>
            </a:r>
          </a:p>
          <a:p>
            <a:pPr algn="ctr"/>
            <a:r>
              <a:rPr lang="fr-FR" sz="1400" i="1" dirty="0" smtClean="0">
                <a:solidFill>
                  <a:srgbClr val="002060"/>
                </a:solidFill>
              </a:rPr>
              <a:t>analysé</a:t>
            </a:r>
            <a:endParaRPr lang="fr-FR" sz="1400" i="1" dirty="0">
              <a:solidFill>
                <a:srgbClr val="002060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2177851" y="1026134"/>
            <a:ext cx="11629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i="1" dirty="0" smtClean="0">
                <a:solidFill>
                  <a:srgbClr val="002060"/>
                </a:solidFill>
              </a:rPr>
              <a:t>2</a:t>
            </a:r>
            <a:r>
              <a:rPr lang="fr-FR" sz="1400" i="1" baseline="30000" dirty="0" smtClean="0">
                <a:solidFill>
                  <a:srgbClr val="002060"/>
                </a:solidFill>
              </a:rPr>
              <a:t>ème</a:t>
            </a:r>
            <a:r>
              <a:rPr lang="fr-FR" sz="1400" i="1" dirty="0" smtClean="0">
                <a:solidFill>
                  <a:srgbClr val="002060"/>
                </a:solidFill>
              </a:rPr>
              <a:t> ordre</a:t>
            </a:r>
          </a:p>
          <a:p>
            <a:pPr algn="ctr"/>
            <a:r>
              <a:rPr lang="fr-FR" sz="1400" i="1" dirty="0" smtClean="0">
                <a:solidFill>
                  <a:srgbClr val="002060"/>
                </a:solidFill>
              </a:rPr>
              <a:t>de diffraction</a:t>
            </a:r>
            <a:endParaRPr lang="fr-FR" sz="1400" i="1" dirty="0">
              <a:solidFill>
                <a:srgbClr val="002060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513879" y="615536"/>
            <a:ext cx="15058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i="1" dirty="0" smtClean="0">
                <a:solidFill>
                  <a:srgbClr val="002060"/>
                </a:solidFill>
              </a:rPr>
              <a:t>bruit électronique</a:t>
            </a:r>
            <a:endParaRPr lang="fr-FR" sz="1400" i="1" dirty="0">
              <a:solidFill>
                <a:srgbClr val="002060"/>
              </a:solidFill>
            </a:endParaRPr>
          </a:p>
        </p:txBody>
      </p:sp>
      <p:cxnSp>
        <p:nvCxnSpPr>
          <p:cNvPr id="6" name="Connecteur droit avec flèche 5"/>
          <p:cNvCxnSpPr/>
          <p:nvPr/>
        </p:nvCxnSpPr>
        <p:spPr>
          <a:xfrm flipH="1">
            <a:off x="551664" y="902703"/>
            <a:ext cx="445863" cy="1209124"/>
          </a:xfrm>
          <a:prstGeom prst="straightConnector1">
            <a:avLst/>
          </a:prstGeom>
          <a:ln w="1905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ZoneTexte 6"/>
          <p:cNvSpPr txBox="1"/>
          <p:nvPr/>
        </p:nvSpPr>
        <p:spPr>
          <a:xfrm>
            <a:off x="0" y="0"/>
            <a:ext cx="72561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i="1" dirty="0" smtClean="0">
                <a:solidFill>
                  <a:srgbClr val="0070C0"/>
                </a:solidFill>
              </a:rPr>
              <a:t>Analyseur </a:t>
            </a:r>
            <a:r>
              <a:rPr lang="fr-FR" sz="3200" b="1" i="1" dirty="0">
                <a:solidFill>
                  <a:srgbClr val="0070C0"/>
                </a:solidFill>
              </a:rPr>
              <a:t>monocanal </a:t>
            </a:r>
            <a:r>
              <a:rPr lang="fr-FR" sz="3200" b="1" i="1" dirty="0" smtClean="0">
                <a:solidFill>
                  <a:srgbClr val="0070C0"/>
                </a:solidFill>
              </a:rPr>
              <a:t>- fonctionnement</a:t>
            </a:r>
            <a:endParaRPr lang="fr-FR" sz="3200" b="1" i="1" dirty="0">
              <a:solidFill>
                <a:srgbClr val="0070C0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0" y="4341147"/>
            <a:ext cx="564509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u="sng" dirty="0" smtClean="0">
                <a:solidFill>
                  <a:srgbClr val="002060"/>
                </a:solidFill>
              </a:rPr>
              <a:t>Mode intégral</a:t>
            </a:r>
            <a:r>
              <a:rPr lang="fr-FR" dirty="0" smtClean="0">
                <a:solidFill>
                  <a:srgbClr val="002060"/>
                </a:solidFill>
              </a:rPr>
              <a:t> : seuil inférieur </a:t>
            </a:r>
          </a:p>
          <a:p>
            <a:r>
              <a:rPr lang="fr-FR" dirty="0" smtClean="0">
                <a:solidFill>
                  <a:srgbClr val="002060"/>
                </a:solidFill>
              </a:rPr>
              <a:t>Elimination du bruit électronique du compteur</a:t>
            </a:r>
          </a:p>
          <a:p>
            <a:endParaRPr lang="fr-FR" dirty="0" smtClean="0">
              <a:solidFill>
                <a:srgbClr val="002060"/>
              </a:solidFill>
            </a:endParaRPr>
          </a:p>
          <a:p>
            <a:r>
              <a:rPr lang="fr-FR" u="sng" dirty="0" smtClean="0">
                <a:solidFill>
                  <a:srgbClr val="002060"/>
                </a:solidFill>
              </a:rPr>
              <a:t>Mode différentiel</a:t>
            </a:r>
            <a:r>
              <a:rPr lang="fr-FR" dirty="0" smtClean="0">
                <a:solidFill>
                  <a:srgbClr val="002060"/>
                </a:solidFill>
              </a:rPr>
              <a:t> : seuils inférieur + seuil supérieur </a:t>
            </a:r>
          </a:p>
          <a:p>
            <a:r>
              <a:rPr lang="fr-FR" dirty="0" smtClean="0">
                <a:solidFill>
                  <a:srgbClr val="002060"/>
                </a:solidFill>
              </a:rPr>
              <a:t>Elimination </a:t>
            </a:r>
            <a:r>
              <a:rPr lang="fr-FR" dirty="0">
                <a:solidFill>
                  <a:srgbClr val="002060"/>
                </a:solidFill>
              </a:rPr>
              <a:t>du bruit électronique du </a:t>
            </a:r>
            <a:r>
              <a:rPr lang="fr-FR" dirty="0" smtClean="0">
                <a:solidFill>
                  <a:srgbClr val="002060"/>
                </a:solidFill>
              </a:rPr>
              <a:t>compteur et des ordres multiples de diffraction</a:t>
            </a:r>
            <a:endParaRPr lang="fr-FR" dirty="0">
              <a:solidFill>
                <a:srgbClr val="002060"/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0513" y="3846400"/>
            <a:ext cx="2160000" cy="2179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0513" y="819641"/>
            <a:ext cx="2160000" cy="2387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ZoneTexte 10"/>
          <p:cNvSpPr txBox="1"/>
          <p:nvPr/>
        </p:nvSpPr>
        <p:spPr>
          <a:xfrm>
            <a:off x="6267872" y="3094239"/>
            <a:ext cx="20252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i="1" dirty="0" smtClean="0">
                <a:solidFill>
                  <a:srgbClr val="002060"/>
                </a:solidFill>
              </a:rPr>
              <a:t>Mode intégral</a:t>
            </a:r>
            <a:endParaRPr lang="fr-FR" sz="1400" i="1" dirty="0">
              <a:solidFill>
                <a:srgbClr val="002060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6267872" y="5989839"/>
            <a:ext cx="20252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i="1" dirty="0" smtClean="0">
                <a:solidFill>
                  <a:srgbClr val="002060"/>
                </a:solidFill>
              </a:rPr>
              <a:t>Mode différentiel</a:t>
            </a:r>
            <a:endParaRPr lang="fr-FR" sz="1400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533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9684" y="701247"/>
            <a:ext cx="2072284" cy="41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5370" y="701687"/>
            <a:ext cx="2068630" cy="41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7973940" y="809239"/>
            <a:ext cx="8018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C00000"/>
                </a:solidFill>
              </a:rPr>
              <a:t>Sn L</a:t>
            </a:r>
            <a:r>
              <a:rPr lang="el-GR" dirty="0" smtClean="0">
                <a:solidFill>
                  <a:srgbClr val="C00000"/>
                </a:solidFill>
              </a:rPr>
              <a:t>α</a:t>
            </a:r>
            <a:r>
              <a:rPr lang="fr-FR" dirty="0" smtClean="0">
                <a:solidFill>
                  <a:srgbClr val="C00000"/>
                </a:solidFill>
              </a:rPr>
              <a:t>(2)</a:t>
            </a:r>
            <a:endParaRPr lang="fr-FR" dirty="0">
              <a:solidFill>
                <a:srgbClr val="C00000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5813700" y="809239"/>
            <a:ext cx="6142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C00000"/>
                </a:solidFill>
              </a:rPr>
              <a:t>Sn L</a:t>
            </a:r>
            <a:r>
              <a:rPr lang="el-GR" dirty="0" smtClean="0">
                <a:solidFill>
                  <a:srgbClr val="C00000"/>
                </a:solidFill>
              </a:rPr>
              <a:t>α</a:t>
            </a:r>
            <a:endParaRPr lang="fr-FR" dirty="0">
              <a:solidFill>
                <a:srgbClr val="C00000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0" y="0"/>
            <a:ext cx="8820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i="1" dirty="0" smtClean="0">
                <a:solidFill>
                  <a:srgbClr val="0070C0"/>
                </a:solidFill>
              </a:rPr>
              <a:t>Analyseur </a:t>
            </a:r>
            <a:r>
              <a:rPr lang="fr-FR" sz="3200" b="1" i="1" dirty="0">
                <a:solidFill>
                  <a:srgbClr val="0070C0"/>
                </a:solidFill>
              </a:rPr>
              <a:t>monocanal </a:t>
            </a:r>
            <a:r>
              <a:rPr lang="fr-FR" sz="3200" b="1" i="1" dirty="0" smtClean="0">
                <a:solidFill>
                  <a:srgbClr val="0070C0"/>
                </a:solidFill>
              </a:rPr>
              <a:t>- fenêtre de discrimination</a:t>
            </a:r>
            <a:endParaRPr lang="fr-FR" sz="3200" b="1" i="1" dirty="0">
              <a:solidFill>
                <a:srgbClr val="0070C0"/>
              </a:solidFill>
            </a:endParaRP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-9709" y="3419400"/>
            <a:ext cx="4224377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fr-FR" sz="1400" i="1" dirty="0">
                <a:solidFill>
                  <a:srgbClr val="002060"/>
                </a:solidFill>
              </a:rPr>
              <a:t>Spectre </a:t>
            </a:r>
            <a:r>
              <a:rPr lang="fr-FR" sz="1400" i="1" dirty="0" smtClean="0">
                <a:solidFill>
                  <a:srgbClr val="002060"/>
                </a:solidFill>
              </a:rPr>
              <a:t>WDS </a:t>
            </a:r>
          </a:p>
          <a:p>
            <a:pPr algn="ctr" eaLnBrk="1" hangingPunct="1"/>
            <a:r>
              <a:rPr lang="fr-FR" sz="1400" i="1" dirty="0" smtClean="0">
                <a:solidFill>
                  <a:srgbClr val="002060"/>
                </a:solidFill>
              </a:rPr>
              <a:t>d'une apatite (phosphate de calcium) </a:t>
            </a:r>
          </a:p>
          <a:p>
            <a:pPr algn="ctr" eaLnBrk="1" hangingPunct="1"/>
            <a:r>
              <a:rPr lang="fr-FR" sz="1400" i="1" dirty="0" smtClean="0">
                <a:solidFill>
                  <a:srgbClr val="002060"/>
                </a:solidFill>
              </a:rPr>
              <a:t>sur </a:t>
            </a:r>
            <a:r>
              <a:rPr lang="fr-FR" sz="1400" i="1" dirty="0">
                <a:solidFill>
                  <a:srgbClr val="002060"/>
                </a:solidFill>
              </a:rPr>
              <a:t>cristal </a:t>
            </a:r>
            <a:r>
              <a:rPr lang="fr-FR" sz="1400" i="1" dirty="0" smtClean="0">
                <a:solidFill>
                  <a:srgbClr val="002060"/>
                </a:solidFill>
              </a:rPr>
              <a:t>TAP</a:t>
            </a:r>
            <a:endParaRPr lang="fr-FR" sz="1400" i="1" dirty="0">
              <a:solidFill>
                <a:srgbClr val="002060"/>
              </a:solidFill>
            </a:endParaRP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6217"/>
            <a:ext cx="4320000" cy="2696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ZoneTexte 1"/>
          <p:cNvSpPr txBox="1">
            <a:spLocks noChangeArrowheads="1"/>
          </p:cNvSpPr>
          <p:nvPr/>
        </p:nvSpPr>
        <p:spPr bwMode="auto">
          <a:xfrm>
            <a:off x="635735" y="1007332"/>
            <a:ext cx="843436" cy="30777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sz="1400" i="1" dirty="0">
                <a:solidFill>
                  <a:srgbClr val="FF0000"/>
                </a:solidFill>
              </a:rPr>
              <a:t>P K</a:t>
            </a:r>
            <a:r>
              <a:rPr lang="el-GR" sz="1400" i="1" dirty="0">
                <a:solidFill>
                  <a:srgbClr val="FF0000"/>
                </a:solidFill>
              </a:rPr>
              <a:t>α</a:t>
            </a:r>
            <a:r>
              <a:rPr lang="fr-FR" sz="1400" i="1" dirty="0">
                <a:solidFill>
                  <a:srgbClr val="FF0000"/>
                </a:solidFill>
              </a:rPr>
              <a:t> (3)</a:t>
            </a:r>
          </a:p>
        </p:txBody>
      </p:sp>
      <p:sp>
        <p:nvSpPr>
          <p:cNvPr id="12" name="ZoneTexte 7"/>
          <p:cNvSpPr txBox="1">
            <a:spLocks noChangeArrowheads="1"/>
          </p:cNvSpPr>
          <p:nvPr/>
        </p:nvSpPr>
        <p:spPr bwMode="auto">
          <a:xfrm>
            <a:off x="833543" y="2315470"/>
            <a:ext cx="567784" cy="30777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sz="1400" i="1" dirty="0">
                <a:solidFill>
                  <a:srgbClr val="002060"/>
                </a:solidFill>
              </a:rPr>
              <a:t>F K</a:t>
            </a:r>
            <a:r>
              <a:rPr lang="el-GR" sz="1400" i="1" dirty="0">
                <a:solidFill>
                  <a:srgbClr val="002060"/>
                </a:solidFill>
              </a:rPr>
              <a:t>α</a:t>
            </a:r>
            <a:endParaRPr lang="fr-FR" sz="1400" i="1" dirty="0">
              <a:solidFill>
                <a:srgbClr val="002060"/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5405" y="4318477"/>
            <a:ext cx="522946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dirty="0" smtClean="0">
                <a:solidFill>
                  <a:srgbClr val="002060"/>
                </a:solidFill>
              </a:rPr>
              <a:t>L'utilisation du mode différentiel permet l'élimination des ordres multiples de diffraction.</a:t>
            </a:r>
          </a:p>
          <a:p>
            <a:pPr algn="just"/>
            <a:r>
              <a:rPr lang="fr-FR" dirty="0" smtClean="0">
                <a:solidFill>
                  <a:srgbClr val="002060"/>
                </a:solidFill>
              </a:rPr>
              <a:t>Cependant, la largeur de la fenêtre de discrimination peut avoir une influence plus ou moins importante sur l'intensité du pic </a:t>
            </a:r>
            <a:endParaRPr lang="fr-FR" dirty="0">
              <a:solidFill>
                <a:srgbClr val="002060"/>
              </a:solidFill>
            </a:endParaRPr>
          </a:p>
        </p:txBody>
      </p:sp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5820229" y="4936143"/>
            <a:ext cx="3323771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fr-FR" sz="1400" i="1" dirty="0" smtClean="0">
                <a:solidFill>
                  <a:srgbClr val="002060"/>
                </a:solidFill>
              </a:rPr>
              <a:t>Suppression des raies Sn L de 2ème ordre en fonction de la largeur de fenêtre en mode différentiel</a:t>
            </a:r>
            <a:endParaRPr lang="fr-FR" sz="1400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1768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0" y="3060595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Les différents types de spectromètres</a:t>
            </a:r>
            <a:endParaRPr lang="fr-FR" sz="4000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50201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0" y="0"/>
            <a:ext cx="91196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i="1" dirty="0" smtClean="0">
                <a:solidFill>
                  <a:srgbClr val="0070C0"/>
                </a:solidFill>
              </a:rPr>
              <a:t>La spectrométrie WDS en microscopie électronique</a:t>
            </a:r>
            <a:endParaRPr lang="fr-FR" sz="3200" b="1" i="1" dirty="0">
              <a:solidFill>
                <a:srgbClr val="0070C0"/>
              </a:solidFill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2137" y="1586609"/>
            <a:ext cx="1732967" cy="18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 descr="OPEN LEXS ON White BK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0016" y="1586609"/>
            <a:ext cx="2109083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0384" y="4153675"/>
            <a:ext cx="1849315" cy="18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2562379" y="620688"/>
            <a:ext cx="40978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solidFill>
                  <a:srgbClr val="002060"/>
                </a:solidFill>
              </a:rPr>
              <a:t>2 types de spectromètres WDS</a:t>
            </a:r>
            <a:endParaRPr lang="fr-FR" sz="2400" b="1" dirty="0">
              <a:solidFill>
                <a:srgbClr val="002060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3666190" y="3799116"/>
            <a:ext cx="19139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solidFill>
                  <a:srgbClr val="002060"/>
                </a:solidFill>
              </a:rPr>
              <a:t>Appareillages</a:t>
            </a:r>
            <a:endParaRPr lang="fr-FR" sz="2400" b="1" dirty="0">
              <a:solidFill>
                <a:srgbClr val="002060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1618758" y="5919653"/>
            <a:ext cx="27356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002060"/>
                </a:solidFill>
              </a:rPr>
              <a:t>Microsonde électronique</a:t>
            </a:r>
            <a:endParaRPr lang="fr-FR" b="1" dirty="0">
              <a:solidFill>
                <a:srgbClr val="002060"/>
              </a:solidFill>
            </a:endParaRPr>
          </a:p>
        </p:txBody>
      </p:sp>
      <p:sp>
        <p:nvSpPr>
          <p:cNvPr id="12" name="Flèche angle droit à deux pointes 11"/>
          <p:cNvSpPr/>
          <p:nvPr/>
        </p:nvSpPr>
        <p:spPr>
          <a:xfrm rot="13500000">
            <a:off x="4202538" y="1030284"/>
            <a:ext cx="720000" cy="720082"/>
          </a:xfrm>
          <a:prstGeom prst="leftUpArrow">
            <a:avLst>
              <a:gd name="adj1" fmla="val 12405"/>
              <a:gd name="adj2" fmla="val 25000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ZoneTexte 12"/>
          <p:cNvSpPr txBox="1"/>
          <p:nvPr/>
        </p:nvSpPr>
        <p:spPr>
          <a:xfrm>
            <a:off x="5551485" y="5836329"/>
            <a:ext cx="211320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1" dirty="0" smtClean="0">
                <a:solidFill>
                  <a:srgbClr val="002060"/>
                </a:solidFill>
              </a:rPr>
              <a:t>MEB – (EDS) – WDS</a:t>
            </a:r>
          </a:p>
          <a:p>
            <a:pPr algn="ctr"/>
            <a:r>
              <a:rPr lang="fr-FR" sz="1200" b="1" i="1" dirty="0" smtClean="0">
                <a:solidFill>
                  <a:srgbClr val="002060"/>
                </a:solidFill>
              </a:rPr>
              <a:t>(doc. D. Boivin - ONERA)</a:t>
            </a:r>
            <a:endParaRPr lang="fr-FR" sz="1200" b="1" i="1" dirty="0">
              <a:solidFill>
                <a:srgbClr val="002060"/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1331640" y="3098577"/>
            <a:ext cx="19498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002060"/>
                </a:solidFill>
              </a:rPr>
              <a:t>Cercle de Rowland</a:t>
            </a:r>
            <a:endParaRPr lang="fr-FR" b="1" dirty="0">
              <a:solidFill>
                <a:srgbClr val="002060"/>
              </a:solidFill>
            </a:endParaRPr>
          </a:p>
        </p:txBody>
      </p:sp>
      <p:sp>
        <p:nvSpPr>
          <p:cNvPr id="15" name="Flèche angle droit à deux pointes 14"/>
          <p:cNvSpPr/>
          <p:nvPr/>
        </p:nvSpPr>
        <p:spPr>
          <a:xfrm rot="13500000">
            <a:off x="4254783" y="4215997"/>
            <a:ext cx="720000" cy="720082"/>
          </a:xfrm>
          <a:prstGeom prst="leftUpArrow">
            <a:avLst>
              <a:gd name="adj1" fmla="val 12405"/>
              <a:gd name="adj2" fmla="val 25000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ZoneTexte 16"/>
          <p:cNvSpPr txBox="1"/>
          <p:nvPr/>
        </p:nvSpPr>
        <p:spPr>
          <a:xfrm>
            <a:off x="5796136" y="3170585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solidFill>
                  <a:srgbClr val="002060"/>
                </a:solidFill>
              </a:rPr>
              <a:t>Faisceau parallèle</a:t>
            </a:r>
            <a:endParaRPr lang="fr-FR" b="1" dirty="0">
              <a:solidFill>
                <a:srgbClr val="002060"/>
              </a:solidFill>
            </a:endParaRPr>
          </a:p>
        </p:txBody>
      </p:sp>
      <p:pic>
        <p:nvPicPr>
          <p:cNvPr id="2050" name="Picture 2" descr="D:\Documents\wille\Travail\GN-MEBA\2017-07 ecole ete bordeaux\donnees\photo5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1138"/>
          <a:stretch/>
        </p:blipFill>
        <p:spPr bwMode="auto">
          <a:xfrm>
            <a:off x="5837071" y="4203321"/>
            <a:ext cx="1440000" cy="1706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6050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0" y="0"/>
            <a:ext cx="53515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i="1" dirty="0" smtClean="0">
                <a:solidFill>
                  <a:srgbClr val="0070C0"/>
                </a:solidFill>
              </a:rPr>
              <a:t>2 types de spectromètres WDS</a:t>
            </a:r>
            <a:endParaRPr lang="fr-FR" sz="3200" b="1" i="1" dirty="0">
              <a:solidFill>
                <a:srgbClr val="0070C0"/>
              </a:solidFill>
            </a:endParaRPr>
          </a:p>
        </p:txBody>
      </p:sp>
      <p:sp>
        <p:nvSpPr>
          <p:cNvPr id="3" name="Cylindre 2"/>
          <p:cNvSpPr/>
          <p:nvPr/>
        </p:nvSpPr>
        <p:spPr bwMode="auto">
          <a:xfrm>
            <a:off x="574699" y="3436920"/>
            <a:ext cx="1314994" cy="522515"/>
          </a:xfrm>
          <a:prstGeom prst="can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611789" y="3572156"/>
            <a:ext cx="12293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002060"/>
                </a:solidFill>
              </a:rPr>
              <a:t>échantillon</a:t>
            </a:r>
            <a:endParaRPr lang="fr-FR" dirty="0">
              <a:solidFill>
                <a:srgbClr val="002060"/>
              </a:solidFill>
            </a:endParaRPr>
          </a:p>
        </p:txBody>
      </p:sp>
      <p:sp>
        <p:nvSpPr>
          <p:cNvPr id="5" name="Flèche vers le bas 4"/>
          <p:cNvSpPr/>
          <p:nvPr/>
        </p:nvSpPr>
        <p:spPr bwMode="auto">
          <a:xfrm>
            <a:off x="1145110" y="2818612"/>
            <a:ext cx="178527" cy="696685"/>
          </a:xfrm>
          <a:prstGeom prst="downArrow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1620000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6" name="Groupe 5"/>
          <p:cNvGrpSpPr/>
          <p:nvPr/>
        </p:nvGrpSpPr>
        <p:grpSpPr>
          <a:xfrm>
            <a:off x="807007" y="3069780"/>
            <a:ext cx="832961" cy="473276"/>
            <a:chOff x="2873103" y="2480563"/>
            <a:chExt cx="832961" cy="473276"/>
          </a:xfrm>
        </p:grpSpPr>
        <p:cxnSp>
          <p:nvCxnSpPr>
            <p:cNvPr id="7" name="Connecteur droit avec flèche 6"/>
            <p:cNvCxnSpPr/>
            <p:nvPr/>
          </p:nvCxnSpPr>
          <p:spPr bwMode="auto">
            <a:xfrm flipV="1">
              <a:off x="3291115" y="2480563"/>
              <a:ext cx="8709" cy="444137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" name="Connecteur droit avec flèche 7"/>
            <p:cNvCxnSpPr/>
            <p:nvPr/>
          </p:nvCxnSpPr>
          <p:spPr bwMode="auto">
            <a:xfrm rot="1800000" flipV="1">
              <a:off x="3405147" y="2509432"/>
              <a:ext cx="8709" cy="444137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" name="Connecteur droit avec flèche 8"/>
            <p:cNvCxnSpPr/>
            <p:nvPr/>
          </p:nvCxnSpPr>
          <p:spPr bwMode="auto">
            <a:xfrm rot="19800000" flipH="1" flipV="1">
              <a:off x="3170350" y="2509702"/>
              <a:ext cx="8709" cy="444137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" name="Connecteur droit avec flèche 9"/>
            <p:cNvCxnSpPr/>
            <p:nvPr/>
          </p:nvCxnSpPr>
          <p:spPr bwMode="auto">
            <a:xfrm rot="3600000" flipV="1">
              <a:off x="3479641" y="2598644"/>
              <a:ext cx="8709" cy="444137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1" name="Connecteur droit avec flèche 10"/>
            <p:cNvCxnSpPr/>
            <p:nvPr/>
          </p:nvCxnSpPr>
          <p:spPr bwMode="auto">
            <a:xfrm rot="18000000" flipH="1" flipV="1">
              <a:off x="3090817" y="2596535"/>
              <a:ext cx="8709" cy="444137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12" name="ZoneTexte 11"/>
          <p:cNvSpPr txBox="1"/>
          <p:nvPr/>
        </p:nvSpPr>
        <p:spPr>
          <a:xfrm>
            <a:off x="1480390" y="3018909"/>
            <a:ext cx="364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>
                <a:solidFill>
                  <a:srgbClr val="FF0000"/>
                </a:solidFill>
              </a:rPr>
              <a:t>rx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14" name="Virage 13"/>
          <p:cNvSpPr/>
          <p:nvPr/>
        </p:nvSpPr>
        <p:spPr bwMode="auto">
          <a:xfrm flipV="1">
            <a:off x="1086327" y="4111835"/>
            <a:ext cx="1175657" cy="1323703"/>
          </a:xfrm>
          <a:prstGeom prst="ben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4" name="Ellipse 23"/>
          <p:cNvSpPr/>
          <p:nvPr/>
        </p:nvSpPr>
        <p:spPr bwMode="auto">
          <a:xfrm>
            <a:off x="3718494" y="3889789"/>
            <a:ext cx="2160000" cy="2160000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25" name="Connecteur droit avec flèche 24"/>
          <p:cNvCxnSpPr/>
          <p:nvPr/>
        </p:nvCxnSpPr>
        <p:spPr bwMode="auto">
          <a:xfrm rot="1140000" flipV="1">
            <a:off x="3950548" y="4072670"/>
            <a:ext cx="1518371" cy="145240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6" name="Connecteur droit avec flèche 25"/>
          <p:cNvCxnSpPr/>
          <p:nvPr/>
        </p:nvCxnSpPr>
        <p:spPr bwMode="auto">
          <a:xfrm flipV="1">
            <a:off x="3763545" y="4285892"/>
            <a:ext cx="1854915" cy="94673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7" name="Connecteur droit avec flèche 26"/>
          <p:cNvCxnSpPr/>
          <p:nvPr/>
        </p:nvCxnSpPr>
        <p:spPr bwMode="auto">
          <a:xfrm flipV="1">
            <a:off x="3763545" y="4435143"/>
            <a:ext cx="1918490" cy="79748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8" name="Lune 27"/>
          <p:cNvSpPr/>
          <p:nvPr/>
        </p:nvSpPr>
        <p:spPr bwMode="auto">
          <a:xfrm rot="8640000">
            <a:off x="5605603" y="4007164"/>
            <a:ext cx="123417" cy="644434"/>
          </a:xfrm>
          <a:prstGeom prst="moon">
            <a:avLst/>
          </a:prstGeom>
          <a:pattFill prst="dkDnDiag">
            <a:fgClr>
              <a:schemeClr val="accent1"/>
            </a:fgClr>
            <a:bgClr>
              <a:schemeClr val="bg1"/>
            </a:bgClr>
          </a:patt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29" name="Connecteur droit avec flèche 28"/>
          <p:cNvCxnSpPr/>
          <p:nvPr/>
        </p:nvCxnSpPr>
        <p:spPr bwMode="auto">
          <a:xfrm flipH="1">
            <a:off x="5416172" y="4371620"/>
            <a:ext cx="230862" cy="144150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" name="Connecteur droit avec flèche 29"/>
          <p:cNvCxnSpPr/>
          <p:nvPr/>
        </p:nvCxnSpPr>
        <p:spPr bwMode="auto">
          <a:xfrm flipH="1">
            <a:off x="5418434" y="4447819"/>
            <a:ext cx="261937" cy="137636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1" name="Cube 30"/>
          <p:cNvSpPr/>
          <p:nvPr/>
        </p:nvSpPr>
        <p:spPr bwMode="auto">
          <a:xfrm rot="462751">
            <a:off x="5160512" y="5786295"/>
            <a:ext cx="489751" cy="205563"/>
          </a:xfrm>
          <a:prstGeom prst="cube">
            <a:avLst/>
          </a:prstGeom>
          <a:gradFill>
            <a:gsLst>
              <a:gs pos="0">
                <a:srgbClr val="7D8496"/>
              </a:gs>
              <a:gs pos="47000">
                <a:srgbClr val="E6E6E6"/>
              </a:gs>
              <a:gs pos="100000">
                <a:srgbClr val="7D8496"/>
              </a:gs>
            </a:gsLst>
            <a:path path="rect">
              <a:fillToRect l="100000" t="100000"/>
            </a:path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32" name="Connecteur droit avec flèche 31"/>
          <p:cNvCxnSpPr/>
          <p:nvPr/>
        </p:nvCxnSpPr>
        <p:spPr bwMode="auto">
          <a:xfrm flipH="1">
            <a:off x="5408909" y="4284625"/>
            <a:ext cx="178993" cy="153479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3" name="ZoneTexte 32"/>
          <p:cNvSpPr txBox="1"/>
          <p:nvPr/>
        </p:nvSpPr>
        <p:spPr>
          <a:xfrm rot="493388">
            <a:off x="5564368" y="5782562"/>
            <a:ext cx="11001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smtClean="0">
                <a:solidFill>
                  <a:srgbClr val="002060"/>
                </a:solidFill>
              </a:rPr>
              <a:t>détecteur</a:t>
            </a:r>
            <a:endParaRPr lang="fr-FR" dirty="0">
              <a:solidFill>
                <a:srgbClr val="002060"/>
              </a:solidFill>
            </a:endParaRPr>
          </a:p>
        </p:txBody>
      </p:sp>
      <p:sp>
        <p:nvSpPr>
          <p:cNvPr id="34" name="ZoneTexte 33"/>
          <p:cNvSpPr txBox="1"/>
          <p:nvPr/>
        </p:nvSpPr>
        <p:spPr>
          <a:xfrm rot="3215561">
            <a:off x="5539931" y="3796217"/>
            <a:ext cx="8415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smtClean="0">
                <a:solidFill>
                  <a:srgbClr val="002060"/>
                </a:solidFill>
              </a:rPr>
              <a:t>cristal </a:t>
            </a:r>
          </a:p>
          <a:p>
            <a:pPr algn="ctr"/>
            <a:r>
              <a:rPr lang="fr-FR" dirty="0" smtClean="0">
                <a:solidFill>
                  <a:srgbClr val="002060"/>
                </a:solidFill>
              </a:rPr>
              <a:t>courbe</a:t>
            </a:r>
            <a:endParaRPr lang="fr-FR" dirty="0">
              <a:solidFill>
                <a:srgbClr val="002060"/>
              </a:solidFill>
            </a:endParaRPr>
          </a:p>
        </p:txBody>
      </p:sp>
      <p:sp>
        <p:nvSpPr>
          <p:cNvPr id="36" name="ZoneTexte 35"/>
          <p:cNvSpPr txBox="1"/>
          <p:nvPr/>
        </p:nvSpPr>
        <p:spPr>
          <a:xfrm>
            <a:off x="1088504" y="2524174"/>
            <a:ext cx="3465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FF0000"/>
                </a:solidFill>
              </a:rPr>
              <a:t>e</a:t>
            </a:r>
            <a:r>
              <a:rPr lang="fr-FR" baseline="30000" dirty="0" smtClean="0">
                <a:solidFill>
                  <a:srgbClr val="FF0000"/>
                </a:solidFill>
              </a:rPr>
              <a:t>-</a:t>
            </a:r>
            <a:endParaRPr lang="fr-FR" baseline="30000" dirty="0">
              <a:solidFill>
                <a:srgbClr val="FF0000"/>
              </a:solidFill>
            </a:endParaRPr>
          </a:p>
        </p:txBody>
      </p:sp>
      <p:sp>
        <p:nvSpPr>
          <p:cNvPr id="40" name="ZoneTexte 39"/>
          <p:cNvSpPr txBox="1"/>
          <p:nvPr/>
        </p:nvSpPr>
        <p:spPr>
          <a:xfrm>
            <a:off x="6861779" y="4084738"/>
            <a:ext cx="2158411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u="sng" dirty="0" smtClean="0">
                <a:solidFill>
                  <a:srgbClr val="002060"/>
                </a:solidFill>
              </a:rPr>
              <a:t>Microsondes</a:t>
            </a:r>
            <a:endParaRPr lang="fr-FR" dirty="0" smtClean="0">
              <a:solidFill>
                <a:srgbClr val="002060"/>
              </a:solidFill>
            </a:endParaRPr>
          </a:p>
          <a:p>
            <a:r>
              <a:rPr lang="fr-FR" dirty="0" smtClean="0">
                <a:solidFill>
                  <a:srgbClr val="002060"/>
                </a:solidFill>
              </a:rPr>
              <a:t>CAMECA</a:t>
            </a:r>
          </a:p>
          <a:p>
            <a:r>
              <a:rPr lang="fr-FR" dirty="0" smtClean="0">
                <a:solidFill>
                  <a:srgbClr val="002060"/>
                </a:solidFill>
              </a:rPr>
              <a:t>JEOL</a:t>
            </a:r>
          </a:p>
          <a:p>
            <a:r>
              <a:rPr lang="fr-FR" dirty="0" smtClean="0">
                <a:solidFill>
                  <a:srgbClr val="002060"/>
                </a:solidFill>
              </a:rPr>
              <a:t>SHIMADZU</a:t>
            </a:r>
          </a:p>
          <a:p>
            <a:endParaRPr lang="fr-FR" dirty="0">
              <a:solidFill>
                <a:srgbClr val="002060"/>
              </a:solidFill>
            </a:endParaRPr>
          </a:p>
          <a:p>
            <a:r>
              <a:rPr lang="fr-FR" u="sng" dirty="0" smtClean="0">
                <a:solidFill>
                  <a:srgbClr val="002060"/>
                </a:solidFill>
              </a:rPr>
              <a:t>WDS sur MEB</a:t>
            </a:r>
          </a:p>
          <a:p>
            <a:r>
              <a:rPr lang="fr-FR" dirty="0" smtClean="0">
                <a:solidFill>
                  <a:srgbClr val="002060"/>
                </a:solidFill>
              </a:rPr>
              <a:t>OXFORD Instruments</a:t>
            </a:r>
            <a:endParaRPr lang="fr-FR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8832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0" y="0"/>
            <a:ext cx="33145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i="1" dirty="0" smtClean="0">
                <a:solidFill>
                  <a:srgbClr val="0070C0"/>
                </a:solidFill>
              </a:rPr>
              <a:t>Cercle de Rowland</a:t>
            </a:r>
            <a:endParaRPr lang="fr-FR" sz="3200" b="1" i="1" dirty="0">
              <a:solidFill>
                <a:srgbClr val="0070C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024488" y="680233"/>
            <a:ext cx="4837289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dirty="0">
                <a:solidFill>
                  <a:srgbClr val="002060"/>
                </a:solidFill>
              </a:rPr>
              <a:t>L’analyse d’un faisceau de rayons X divergent impose l’utilisation d’un </a:t>
            </a:r>
            <a:r>
              <a:rPr lang="fr-FR" dirty="0" err="1" smtClean="0">
                <a:solidFill>
                  <a:srgbClr val="002060"/>
                </a:solidFill>
              </a:rPr>
              <a:t>diffracteur</a:t>
            </a:r>
            <a:r>
              <a:rPr lang="fr-FR" dirty="0" smtClean="0">
                <a:solidFill>
                  <a:srgbClr val="002060"/>
                </a:solidFill>
              </a:rPr>
              <a:t> </a:t>
            </a:r>
            <a:r>
              <a:rPr lang="fr-FR" dirty="0">
                <a:solidFill>
                  <a:srgbClr val="002060"/>
                </a:solidFill>
              </a:rPr>
              <a:t>courbe et d’un géométrie spécifique appelée </a:t>
            </a:r>
            <a:r>
              <a:rPr lang="fr-FR" u="sng" dirty="0">
                <a:solidFill>
                  <a:srgbClr val="002060"/>
                </a:solidFill>
              </a:rPr>
              <a:t>Cercle de Rowland</a:t>
            </a:r>
            <a:r>
              <a:rPr lang="fr-FR" dirty="0">
                <a:solidFill>
                  <a:srgbClr val="002060"/>
                </a:solidFill>
              </a:rPr>
              <a:t>.</a:t>
            </a:r>
          </a:p>
          <a:p>
            <a:pPr algn="just"/>
            <a:endParaRPr lang="fr-FR" dirty="0" smtClean="0">
              <a:solidFill>
                <a:srgbClr val="002060"/>
              </a:solidFill>
            </a:endParaRPr>
          </a:p>
          <a:p>
            <a:pPr algn="just"/>
            <a:r>
              <a:rPr lang="fr-FR" dirty="0" smtClean="0">
                <a:solidFill>
                  <a:srgbClr val="002060"/>
                </a:solidFill>
              </a:rPr>
              <a:t>Dans le montage de ce type, tous les éléments doivent être placés sur le cercle :</a:t>
            </a:r>
          </a:p>
          <a:p>
            <a:pPr algn="just"/>
            <a:endParaRPr lang="fr-FR" dirty="0" smtClean="0">
              <a:solidFill>
                <a:srgbClr val="002060"/>
              </a:solidFill>
            </a:endParaRPr>
          </a:p>
          <a:p>
            <a:pPr marL="285750" indent="-285750" algn="just">
              <a:buFont typeface="Arial" pitchFamily="34" charset="0"/>
              <a:buChar char="•"/>
            </a:pPr>
            <a:r>
              <a:rPr lang="fr-FR" dirty="0" smtClean="0">
                <a:solidFill>
                  <a:srgbClr val="002060"/>
                </a:solidFill>
              </a:rPr>
              <a:t>la source ponctuelle (point d’émission des rayons X)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fr-FR" dirty="0" smtClean="0">
                <a:solidFill>
                  <a:srgbClr val="002060"/>
                </a:solidFill>
              </a:rPr>
              <a:t>Le monochromateur (cristal ou multicouche)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fr-FR" dirty="0" smtClean="0">
                <a:solidFill>
                  <a:srgbClr val="002060"/>
                </a:solidFill>
              </a:rPr>
              <a:t>Le détecteur</a:t>
            </a:r>
          </a:p>
          <a:p>
            <a:pPr marL="285750" indent="-285750" algn="just">
              <a:buFont typeface="Arial" pitchFamily="34" charset="0"/>
              <a:buChar char="•"/>
            </a:pPr>
            <a:endParaRPr lang="fr-FR" dirty="0">
              <a:solidFill>
                <a:srgbClr val="002060"/>
              </a:solidFill>
            </a:endParaRPr>
          </a:p>
          <a:p>
            <a:pPr algn="just"/>
            <a:r>
              <a:rPr lang="fr-FR" u="sng" dirty="0">
                <a:solidFill>
                  <a:srgbClr val="002060"/>
                </a:solidFill>
              </a:rPr>
              <a:t>Valeur de </a:t>
            </a:r>
            <a:r>
              <a:rPr lang="fr-FR" u="sng" dirty="0" err="1">
                <a:solidFill>
                  <a:srgbClr val="002060"/>
                </a:solidFill>
              </a:rPr>
              <a:t>R</a:t>
            </a:r>
            <a:r>
              <a:rPr lang="fr-FR" u="sng" baseline="-25000" dirty="0" err="1">
                <a:solidFill>
                  <a:srgbClr val="002060"/>
                </a:solidFill>
              </a:rPr>
              <a:t>Rowland</a:t>
            </a:r>
            <a:endParaRPr lang="fr-FR" u="sng" baseline="-25000" dirty="0">
              <a:solidFill>
                <a:srgbClr val="002060"/>
              </a:solidFill>
            </a:endParaRPr>
          </a:p>
          <a:p>
            <a:pPr algn="just"/>
            <a:r>
              <a:rPr lang="fr-FR" dirty="0">
                <a:solidFill>
                  <a:srgbClr val="002060"/>
                </a:solidFill>
              </a:rPr>
              <a:t>Microsondes : 100 – 160 mm</a:t>
            </a:r>
          </a:p>
          <a:p>
            <a:pPr algn="just"/>
            <a:r>
              <a:rPr lang="fr-FR" dirty="0">
                <a:solidFill>
                  <a:srgbClr val="002060"/>
                </a:solidFill>
              </a:rPr>
              <a:t>WDS sur MEB : 210 mm (doit s’adapter à différents MEB)</a:t>
            </a:r>
          </a:p>
          <a:p>
            <a:pPr algn="just"/>
            <a:endParaRPr lang="fr-FR" dirty="0" smtClean="0">
              <a:solidFill>
                <a:srgbClr val="002060"/>
              </a:solidFill>
            </a:endParaRPr>
          </a:p>
        </p:txBody>
      </p:sp>
      <p:pic>
        <p:nvPicPr>
          <p:cNvPr id="4" name="Picture 2" descr="F:\CACE3I\docs diverses\Focalisation_reseau_courb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880" y="1002972"/>
            <a:ext cx="2868680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17008" y="3598504"/>
            <a:ext cx="377310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u="sng" dirty="0" smtClean="0">
                <a:solidFill>
                  <a:srgbClr val="002060"/>
                </a:solidFill>
              </a:rPr>
              <a:t>Distance cristal – échantillon </a:t>
            </a:r>
          </a:p>
          <a:p>
            <a:pPr algn="ctr"/>
            <a:r>
              <a:rPr lang="fr-FR" dirty="0" smtClean="0">
                <a:solidFill>
                  <a:srgbClr val="002060"/>
                </a:solidFill>
              </a:rPr>
              <a:t>L = n</a:t>
            </a:r>
            <a:r>
              <a:rPr lang="el-GR" dirty="0" smtClean="0">
                <a:solidFill>
                  <a:srgbClr val="002060"/>
                </a:solidFill>
              </a:rPr>
              <a:t>λ.</a:t>
            </a:r>
            <a:r>
              <a:rPr lang="fr-FR" dirty="0" smtClean="0">
                <a:solidFill>
                  <a:srgbClr val="002060"/>
                </a:solidFill>
              </a:rPr>
              <a:t>R/d</a:t>
            </a:r>
          </a:p>
          <a:p>
            <a:pPr algn="ctr"/>
            <a:endParaRPr lang="fr-FR" dirty="0" smtClean="0">
              <a:solidFill>
                <a:srgbClr val="002060"/>
              </a:solidFill>
            </a:endParaRPr>
          </a:p>
          <a:p>
            <a:pPr algn="ctr"/>
            <a:r>
              <a:rPr lang="fr-FR" u="sng" dirty="0" smtClean="0">
                <a:solidFill>
                  <a:srgbClr val="002060"/>
                </a:solidFill>
                <a:sym typeface="Symbol"/>
              </a:rPr>
              <a:t>CAMECA </a:t>
            </a:r>
            <a:r>
              <a:rPr lang="fr-FR" u="sng" dirty="0" err="1" smtClean="0">
                <a:solidFill>
                  <a:srgbClr val="002060"/>
                </a:solidFill>
                <a:sym typeface="Symbol"/>
              </a:rPr>
              <a:t>SXFive</a:t>
            </a:r>
            <a:r>
              <a:rPr lang="fr-FR" u="sng" dirty="0" smtClean="0">
                <a:solidFill>
                  <a:srgbClr val="002060"/>
                </a:solidFill>
                <a:sym typeface="Symbol"/>
              </a:rPr>
              <a:t> (</a:t>
            </a:r>
            <a:r>
              <a:rPr lang="fr-FR" u="sng" dirty="0" smtClean="0">
                <a:solidFill>
                  <a:srgbClr val="002060"/>
                </a:solidFill>
              </a:rPr>
              <a:t>R </a:t>
            </a:r>
            <a:r>
              <a:rPr lang="fr-FR" u="sng" dirty="0">
                <a:solidFill>
                  <a:srgbClr val="002060"/>
                </a:solidFill>
              </a:rPr>
              <a:t>= 160 </a:t>
            </a:r>
            <a:r>
              <a:rPr lang="fr-FR" u="sng" dirty="0" smtClean="0">
                <a:solidFill>
                  <a:srgbClr val="002060"/>
                </a:solidFill>
              </a:rPr>
              <a:t>mm)</a:t>
            </a:r>
          </a:p>
          <a:p>
            <a:pPr algn="ctr"/>
            <a:r>
              <a:rPr lang="fr-FR" dirty="0" smtClean="0">
                <a:solidFill>
                  <a:srgbClr val="002060"/>
                </a:solidFill>
              </a:rPr>
              <a:t>0.22 &lt; sin </a:t>
            </a:r>
            <a:r>
              <a:rPr lang="fr-FR" dirty="0" smtClean="0">
                <a:solidFill>
                  <a:srgbClr val="002060"/>
                </a:solidFill>
                <a:sym typeface="Symbol"/>
              </a:rPr>
              <a:t> &lt; </a:t>
            </a:r>
            <a:r>
              <a:rPr lang="fr-FR" dirty="0" smtClean="0">
                <a:solidFill>
                  <a:srgbClr val="002060"/>
                </a:solidFill>
              </a:rPr>
              <a:t>0.84</a:t>
            </a:r>
          </a:p>
          <a:p>
            <a:pPr algn="ctr"/>
            <a:r>
              <a:rPr lang="fr-FR" dirty="0" smtClean="0">
                <a:solidFill>
                  <a:srgbClr val="002060"/>
                </a:solidFill>
              </a:rPr>
              <a:t>70 &lt; L &lt; 270 mm</a:t>
            </a:r>
            <a:endParaRPr lang="fr-FR" dirty="0">
              <a:solidFill>
                <a:srgbClr val="002060"/>
              </a:solidFill>
            </a:endParaRPr>
          </a:p>
          <a:p>
            <a:pPr algn="ctr"/>
            <a:endParaRPr lang="fr-FR" dirty="0">
              <a:solidFill>
                <a:srgbClr val="002060"/>
              </a:solidFill>
            </a:endParaRPr>
          </a:p>
          <a:p>
            <a:pPr algn="ctr"/>
            <a:r>
              <a:rPr lang="fr-FR" u="sng" dirty="0" smtClean="0">
                <a:solidFill>
                  <a:srgbClr val="002060"/>
                </a:solidFill>
              </a:rPr>
              <a:t>Fe K</a:t>
            </a:r>
            <a:r>
              <a:rPr lang="el-GR" u="sng" dirty="0" smtClean="0">
                <a:solidFill>
                  <a:srgbClr val="002060"/>
                </a:solidFill>
              </a:rPr>
              <a:t>α</a:t>
            </a:r>
            <a:r>
              <a:rPr lang="fr-FR" u="sng" dirty="0" smtClean="0">
                <a:solidFill>
                  <a:srgbClr val="002060"/>
                </a:solidFill>
              </a:rPr>
              <a:t> (</a:t>
            </a:r>
            <a:r>
              <a:rPr lang="el-GR" u="sng" dirty="0" smtClean="0">
                <a:solidFill>
                  <a:srgbClr val="002060"/>
                </a:solidFill>
              </a:rPr>
              <a:t>λ</a:t>
            </a:r>
            <a:r>
              <a:rPr lang="fr-FR" u="sng" dirty="0" smtClean="0">
                <a:solidFill>
                  <a:srgbClr val="002060"/>
                </a:solidFill>
              </a:rPr>
              <a:t> = 1.93612 Å) 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fr-FR" dirty="0" smtClean="0">
                <a:solidFill>
                  <a:srgbClr val="002060"/>
                </a:solidFill>
              </a:rPr>
              <a:t>en </a:t>
            </a:r>
            <a:r>
              <a:rPr lang="fr-FR" dirty="0" err="1" smtClean="0">
                <a:solidFill>
                  <a:srgbClr val="002060"/>
                </a:solidFill>
              </a:rPr>
              <a:t>LiF</a:t>
            </a:r>
            <a:r>
              <a:rPr lang="fr-FR" dirty="0">
                <a:solidFill>
                  <a:srgbClr val="002060"/>
                </a:solidFill>
              </a:rPr>
              <a:t> : </a:t>
            </a:r>
            <a:r>
              <a:rPr lang="fr-FR" dirty="0" smtClean="0">
                <a:solidFill>
                  <a:srgbClr val="002060"/>
                </a:solidFill>
              </a:rPr>
              <a:t>L ~ 153.863 mm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fr-FR" dirty="0">
                <a:solidFill>
                  <a:srgbClr val="002060"/>
                </a:solidFill>
              </a:rPr>
              <a:t>en PET : </a:t>
            </a:r>
            <a:r>
              <a:rPr lang="fr-FR" dirty="0" smtClean="0">
                <a:solidFill>
                  <a:srgbClr val="002060"/>
                </a:solidFill>
              </a:rPr>
              <a:t>L </a:t>
            </a:r>
            <a:r>
              <a:rPr lang="fr-FR" dirty="0">
                <a:solidFill>
                  <a:srgbClr val="002060"/>
                </a:solidFill>
              </a:rPr>
              <a:t>~</a:t>
            </a:r>
            <a:r>
              <a:rPr lang="fr-FR" dirty="0" smtClean="0">
                <a:solidFill>
                  <a:srgbClr val="002060"/>
                </a:solidFill>
              </a:rPr>
              <a:t> 70.888 mm</a:t>
            </a:r>
          </a:p>
        </p:txBody>
      </p:sp>
    </p:spTree>
    <p:extLst>
      <p:ext uri="{BB962C8B-B14F-4D97-AF65-F5344CB8AC3E}">
        <p14:creationId xmlns:p14="http://schemas.microsoft.com/office/powerpoint/2010/main" val="1418087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0" y="0"/>
            <a:ext cx="29749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i="1" dirty="0" smtClean="0">
                <a:solidFill>
                  <a:srgbClr val="0070C0"/>
                </a:solidFill>
              </a:rPr>
              <a:t>Cristaux courbes</a:t>
            </a:r>
            <a:endParaRPr lang="fr-FR" sz="3200" b="1" i="1" dirty="0">
              <a:solidFill>
                <a:srgbClr val="0070C0"/>
              </a:solidFill>
            </a:endParaRPr>
          </a:p>
        </p:txBody>
      </p:sp>
      <p:pic>
        <p:nvPicPr>
          <p:cNvPr id="3" name="Picture 5"/>
          <p:cNvPicPr preferRelativeResize="0"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3" r="10776" b="12477"/>
          <a:stretch>
            <a:fillRect/>
          </a:stretch>
        </p:blipFill>
        <p:spPr bwMode="auto">
          <a:xfrm>
            <a:off x="4605867" y="3743110"/>
            <a:ext cx="3718646" cy="2600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574" y="982863"/>
            <a:ext cx="3240000" cy="2647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235" y="3704721"/>
            <a:ext cx="3240000" cy="2513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3860800" y="861786"/>
            <a:ext cx="508643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u="sng" dirty="0" smtClean="0">
                <a:solidFill>
                  <a:srgbClr val="002060"/>
                </a:solidFill>
              </a:rPr>
              <a:t>2 types de montage</a:t>
            </a:r>
          </a:p>
          <a:p>
            <a:pPr algn="just"/>
            <a:endParaRPr lang="fr-FR" u="sng" dirty="0" smtClean="0">
              <a:solidFill>
                <a:srgbClr val="002060"/>
              </a:solidFill>
            </a:endParaRPr>
          </a:p>
          <a:p>
            <a:pPr marL="285750" indent="-285750" algn="just">
              <a:buFont typeface="Arial" pitchFamily="34" charset="0"/>
              <a:buChar char="•"/>
            </a:pPr>
            <a:r>
              <a:rPr lang="fr-FR" u="sng" dirty="0" smtClean="0">
                <a:solidFill>
                  <a:srgbClr val="002060"/>
                </a:solidFill>
              </a:rPr>
              <a:t>Cristal de Johann </a:t>
            </a:r>
            <a:r>
              <a:rPr lang="fr-FR" dirty="0" smtClean="0">
                <a:solidFill>
                  <a:srgbClr val="002060"/>
                </a:solidFill>
              </a:rPr>
              <a:t>: cristal courbé au rayon 2R. l’angle de diffraction est correct au centre du faisceau et diverge de plus en plus lorsqu’on s’écarte du centre du cristal.</a:t>
            </a:r>
          </a:p>
          <a:p>
            <a:pPr algn="just"/>
            <a:endParaRPr lang="fr-FR" dirty="0">
              <a:solidFill>
                <a:srgbClr val="002060"/>
              </a:solidFill>
            </a:endParaRPr>
          </a:p>
          <a:p>
            <a:pPr marL="285750" indent="-285750" algn="just">
              <a:buFont typeface="Arial" pitchFamily="34" charset="0"/>
              <a:buChar char="•"/>
            </a:pPr>
            <a:r>
              <a:rPr lang="fr-FR" u="sng" dirty="0" smtClean="0">
                <a:solidFill>
                  <a:srgbClr val="002060"/>
                </a:solidFill>
              </a:rPr>
              <a:t>Cristal de </a:t>
            </a:r>
            <a:r>
              <a:rPr lang="fr-FR" u="sng" dirty="0" err="1" smtClean="0">
                <a:solidFill>
                  <a:srgbClr val="002060"/>
                </a:solidFill>
              </a:rPr>
              <a:t>Johannson</a:t>
            </a:r>
            <a:r>
              <a:rPr lang="fr-FR" u="sng" dirty="0" smtClean="0">
                <a:solidFill>
                  <a:srgbClr val="002060"/>
                </a:solidFill>
              </a:rPr>
              <a:t> </a:t>
            </a:r>
            <a:r>
              <a:rPr lang="fr-FR" dirty="0" smtClean="0">
                <a:solidFill>
                  <a:srgbClr val="002060"/>
                </a:solidFill>
              </a:rPr>
              <a:t>: cristal courbé au rayon 2R et creusé au rayon R.  corrige le défaut d’angle de diffraction.</a:t>
            </a:r>
            <a:endParaRPr lang="fr-FR" dirty="0">
              <a:solidFill>
                <a:srgbClr val="002060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6493398" y="6007967"/>
            <a:ext cx="19112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i="1" dirty="0" smtClean="0">
                <a:solidFill>
                  <a:srgbClr val="002060"/>
                </a:solidFill>
              </a:rPr>
              <a:t>Cristaux (doc. CAMECA)</a:t>
            </a:r>
            <a:endParaRPr lang="fr-FR" sz="1400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0628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0532" y="0"/>
            <a:ext cx="39521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3200" b="1" i="1" dirty="0" smtClean="0">
                <a:solidFill>
                  <a:srgbClr val="0070C0"/>
                </a:solidFill>
              </a:rPr>
              <a:t>La spectrométrie WDS</a:t>
            </a:r>
            <a:endParaRPr lang="fr-FR" sz="3200" b="1" i="1" dirty="0">
              <a:solidFill>
                <a:srgbClr val="0070C0"/>
              </a:solidFill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55" t="26147" r="17824" b="12344"/>
          <a:stretch>
            <a:fillRect/>
          </a:stretch>
        </p:blipFill>
        <p:spPr bwMode="auto">
          <a:xfrm>
            <a:off x="392058" y="742209"/>
            <a:ext cx="8410749" cy="5155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Rectangle 2"/>
          <p:cNvSpPr>
            <a:spLocks noChangeArrowheads="1"/>
          </p:cNvSpPr>
          <p:nvPr/>
        </p:nvSpPr>
        <p:spPr bwMode="auto">
          <a:xfrm>
            <a:off x="276618" y="6084584"/>
            <a:ext cx="693109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fr-FR" sz="1400" i="1" dirty="0" smtClean="0">
                <a:solidFill>
                  <a:srgbClr val="002060"/>
                </a:solidFill>
              </a:rPr>
              <a:t>extrait de J</a:t>
            </a:r>
            <a:r>
              <a:rPr lang="fr-FR" sz="1400" i="1" dirty="0">
                <a:solidFill>
                  <a:srgbClr val="002060"/>
                </a:solidFill>
              </a:rPr>
              <a:t>. </a:t>
            </a:r>
            <a:r>
              <a:rPr lang="fr-FR" sz="1400" i="1" dirty="0" err="1">
                <a:solidFill>
                  <a:srgbClr val="002060"/>
                </a:solidFill>
              </a:rPr>
              <a:t>Ruste</a:t>
            </a:r>
            <a:r>
              <a:rPr lang="fr-FR" sz="1400" i="1" dirty="0">
                <a:solidFill>
                  <a:srgbClr val="002060"/>
                </a:solidFill>
              </a:rPr>
              <a:t> Techniques de l'ingénieur  </a:t>
            </a:r>
            <a:r>
              <a:rPr lang="fr-FR" sz="1400" i="1" dirty="0" smtClean="0">
                <a:solidFill>
                  <a:srgbClr val="002060"/>
                </a:solidFill>
              </a:rPr>
              <a:t>vol. p885 - microanalyse </a:t>
            </a:r>
            <a:r>
              <a:rPr lang="fr-FR" sz="1400" i="1" dirty="0">
                <a:solidFill>
                  <a:srgbClr val="002060"/>
                </a:solidFill>
              </a:rPr>
              <a:t>par sonde électronique" </a:t>
            </a:r>
          </a:p>
        </p:txBody>
      </p:sp>
      <p:cxnSp>
        <p:nvCxnSpPr>
          <p:cNvPr id="5" name="Connecteur droit avec flèche 4"/>
          <p:cNvCxnSpPr/>
          <p:nvPr/>
        </p:nvCxnSpPr>
        <p:spPr>
          <a:xfrm>
            <a:off x="2205261" y="4293096"/>
            <a:ext cx="0" cy="432048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ZoneTexte 7"/>
          <p:cNvSpPr txBox="1"/>
          <p:nvPr/>
        </p:nvSpPr>
        <p:spPr>
          <a:xfrm>
            <a:off x="2065190" y="3933056"/>
            <a:ext cx="3465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0070C0"/>
                </a:solidFill>
              </a:rPr>
              <a:t>e</a:t>
            </a:r>
            <a:r>
              <a:rPr lang="fr-FR" b="1" baseline="30000" dirty="0" smtClean="0">
                <a:solidFill>
                  <a:srgbClr val="0070C0"/>
                </a:solidFill>
              </a:rPr>
              <a:t>-</a:t>
            </a:r>
            <a:endParaRPr lang="fr-FR" b="1" baseline="30000" dirty="0">
              <a:solidFill>
                <a:srgbClr val="0070C0"/>
              </a:solidFill>
            </a:endParaRPr>
          </a:p>
        </p:txBody>
      </p:sp>
      <p:cxnSp>
        <p:nvCxnSpPr>
          <p:cNvPr id="11" name="Connecteur droit avec flèche 10"/>
          <p:cNvCxnSpPr/>
          <p:nvPr/>
        </p:nvCxnSpPr>
        <p:spPr>
          <a:xfrm flipV="1">
            <a:off x="2676749" y="4462463"/>
            <a:ext cx="418876" cy="249733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ZoneTexte 12"/>
          <p:cNvSpPr txBox="1"/>
          <p:nvPr/>
        </p:nvSpPr>
        <p:spPr>
          <a:xfrm>
            <a:off x="2303314" y="4595043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0070C0"/>
                </a:solidFill>
              </a:rPr>
              <a:t>RX</a:t>
            </a:r>
            <a:endParaRPr lang="fr-FR" b="1" baseline="30000" dirty="0">
              <a:solidFill>
                <a:srgbClr val="0070C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381125" y="3700461"/>
            <a:ext cx="738188" cy="304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15"/>
          <p:cNvSpPr/>
          <p:nvPr/>
        </p:nvSpPr>
        <p:spPr>
          <a:xfrm>
            <a:off x="3267074" y="4486275"/>
            <a:ext cx="1166813" cy="304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Rectangle 17"/>
          <p:cNvSpPr/>
          <p:nvPr/>
        </p:nvSpPr>
        <p:spPr>
          <a:xfrm>
            <a:off x="1924049" y="3090863"/>
            <a:ext cx="938213" cy="32384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/>
          <p:cNvSpPr/>
          <p:nvPr/>
        </p:nvSpPr>
        <p:spPr>
          <a:xfrm>
            <a:off x="2162171" y="5005388"/>
            <a:ext cx="80963" cy="80962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40000"/>
                  <a:lumOff val="60000"/>
                </a:scheme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ZoneTexte 18"/>
          <p:cNvSpPr txBox="1"/>
          <p:nvPr/>
        </p:nvSpPr>
        <p:spPr>
          <a:xfrm>
            <a:off x="413860" y="4872038"/>
            <a:ext cx="14422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Point source</a:t>
            </a:r>
          </a:p>
          <a:p>
            <a:pPr algn="ctr"/>
            <a:r>
              <a:rPr lang="fr-FR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(faisceau divergent)</a:t>
            </a:r>
            <a:endParaRPr lang="fr-FR" sz="1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21" name="Connecteur droit avec flèche 20"/>
          <p:cNvCxnSpPr/>
          <p:nvPr/>
        </p:nvCxnSpPr>
        <p:spPr>
          <a:xfrm>
            <a:off x="1590675" y="5043488"/>
            <a:ext cx="557213" cy="19050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4914899" y="3529013"/>
            <a:ext cx="1543051" cy="32384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ZoneTexte 22"/>
          <p:cNvSpPr txBox="1"/>
          <p:nvPr/>
        </p:nvSpPr>
        <p:spPr>
          <a:xfrm>
            <a:off x="3153641" y="4782416"/>
            <a:ext cx="1393138" cy="276999"/>
          </a:xfrm>
          <a:prstGeom prst="rect">
            <a:avLst/>
          </a:prstGeom>
          <a:solidFill>
            <a:srgbClr val="F8F8F8">
              <a:alpha val="69804"/>
            </a:srgbClr>
          </a:solidFill>
        </p:spPr>
        <p:txBody>
          <a:bodyPr wrap="none" rtlCol="0">
            <a:spAutoFit/>
          </a:bodyPr>
          <a:lstStyle/>
          <a:p>
            <a:r>
              <a:rPr lang="fr-FR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Sélection de la raie</a:t>
            </a:r>
            <a:endParaRPr lang="fr-FR" sz="1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24" name="Connecteur droit avec flèche 23"/>
          <p:cNvCxnSpPr/>
          <p:nvPr/>
        </p:nvCxnSpPr>
        <p:spPr>
          <a:xfrm flipH="1" flipV="1">
            <a:off x="3114672" y="3652839"/>
            <a:ext cx="71441" cy="385761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ZoneTexte 26"/>
          <p:cNvSpPr txBox="1"/>
          <p:nvPr/>
        </p:nvSpPr>
        <p:spPr>
          <a:xfrm>
            <a:off x="2965304" y="3956868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0070C0"/>
                </a:solidFill>
              </a:rPr>
              <a:t>RX</a:t>
            </a:r>
            <a:endParaRPr lang="fr-FR" b="1" baseline="30000" dirty="0">
              <a:solidFill>
                <a:srgbClr val="0070C0"/>
              </a:solidFill>
            </a:endParaRPr>
          </a:p>
        </p:txBody>
      </p:sp>
      <p:sp>
        <p:nvSpPr>
          <p:cNvPr id="28" name="ZoneTexte 27"/>
          <p:cNvSpPr txBox="1"/>
          <p:nvPr/>
        </p:nvSpPr>
        <p:spPr>
          <a:xfrm>
            <a:off x="1537427" y="2833112"/>
            <a:ext cx="1654235" cy="276999"/>
          </a:xfrm>
          <a:prstGeom prst="rect">
            <a:avLst/>
          </a:prstGeom>
          <a:solidFill>
            <a:srgbClr val="F8F8F8">
              <a:alpha val="69804"/>
            </a:srgbClr>
          </a:solidFill>
        </p:spPr>
        <p:txBody>
          <a:bodyPr wrap="none" rtlCol="0">
            <a:spAutoFit/>
          </a:bodyPr>
          <a:lstStyle/>
          <a:p>
            <a:r>
              <a:rPr lang="fr-FR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Comptage des photons</a:t>
            </a:r>
            <a:endParaRPr lang="fr-FR" sz="1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9" name="ZoneTexte 28"/>
          <p:cNvSpPr txBox="1"/>
          <p:nvPr/>
        </p:nvSpPr>
        <p:spPr>
          <a:xfrm>
            <a:off x="4938714" y="3867153"/>
            <a:ext cx="1490986" cy="276999"/>
          </a:xfrm>
          <a:prstGeom prst="rect">
            <a:avLst/>
          </a:prstGeom>
          <a:solidFill>
            <a:srgbClr val="F8F8F8">
              <a:alpha val="69804"/>
            </a:srgbClr>
          </a:solidFill>
        </p:spPr>
        <p:txBody>
          <a:bodyPr wrap="none" rtlCol="0">
            <a:spAutoFit/>
          </a:bodyPr>
          <a:lstStyle/>
          <a:p>
            <a:r>
              <a:rPr lang="fr-FR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Traitement du signal</a:t>
            </a:r>
            <a:endParaRPr lang="fr-FR" sz="1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3" name="ZoneTexte 32"/>
          <p:cNvSpPr txBox="1"/>
          <p:nvPr/>
        </p:nvSpPr>
        <p:spPr>
          <a:xfrm>
            <a:off x="6963636" y="1415761"/>
            <a:ext cx="1624098" cy="646331"/>
          </a:xfrm>
          <a:prstGeom prst="rect">
            <a:avLst/>
          </a:prstGeom>
          <a:solidFill>
            <a:srgbClr val="F8F8F8">
              <a:alpha val="69804"/>
            </a:srgbClr>
          </a:solidFill>
        </p:spPr>
        <p:txBody>
          <a:bodyPr wrap="none" rtlCol="0">
            <a:spAutoFit/>
          </a:bodyPr>
          <a:lstStyle/>
          <a:p>
            <a:pPr algn="ctr"/>
            <a:r>
              <a:rPr lang="fr-FR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Affichage des données</a:t>
            </a:r>
          </a:p>
          <a:p>
            <a:pPr algn="ctr"/>
            <a:r>
              <a:rPr lang="fr-FR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Calculs</a:t>
            </a:r>
          </a:p>
          <a:p>
            <a:pPr algn="ctr"/>
            <a:r>
              <a:rPr lang="fr-FR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Pilotage du système</a:t>
            </a:r>
            <a:endParaRPr lang="fr-FR" sz="1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0317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  <p:bldP spid="10" grpId="0" animBg="1"/>
      <p:bldP spid="16" grpId="0" animBg="1"/>
      <p:bldP spid="18" grpId="0" animBg="1"/>
      <p:bldP spid="14" grpId="0" animBg="1"/>
      <p:bldP spid="19" grpId="0"/>
      <p:bldP spid="22" grpId="0" animBg="1"/>
      <p:bldP spid="23" grpId="0" animBg="1"/>
      <p:bldP spid="27" grpId="0"/>
      <p:bldP spid="28" grpId="0" animBg="1"/>
      <p:bldP spid="29" grpId="0" animBg="1"/>
      <p:bldP spid="3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5197211" y="588536"/>
            <a:ext cx="3600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dirty="0" smtClean="0">
                <a:solidFill>
                  <a:srgbClr val="002060"/>
                </a:solidFill>
              </a:rPr>
              <a:t>Déplacement cristal / compteur synchronisé de façon à respecter la géométrie de Rowland.</a:t>
            </a:r>
            <a:endParaRPr lang="fr-FR" dirty="0">
              <a:solidFill>
                <a:srgbClr val="002060"/>
              </a:solidFill>
            </a:endParaRPr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01"/>
          <a:stretch/>
        </p:blipFill>
        <p:spPr bwMode="auto">
          <a:xfrm>
            <a:off x="5019783" y="1651172"/>
            <a:ext cx="3992715" cy="298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0" y="0"/>
            <a:ext cx="7738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i="1" dirty="0" smtClean="0">
                <a:solidFill>
                  <a:srgbClr val="0070C0"/>
                </a:solidFill>
              </a:rPr>
              <a:t>Spectromètre semi / parfaitement focalisant</a:t>
            </a:r>
            <a:endParaRPr lang="fr-FR" sz="3200" b="1" i="1" dirty="0">
              <a:solidFill>
                <a:srgbClr val="0070C0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5182097" y="4818012"/>
            <a:ext cx="3600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dirty="0" smtClean="0">
                <a:solidFill>
                  <a:srgbClr val="002060"/>
                </a:solidFill>
              </a:rPr>
              <a:t>Le mécanisme se déplace de telle sorte que la source, le cristal et le détecteur soient toujours parfaitement positionnés sur le cercle de Rowland.</a:t>
            </a:r>
            <a:endParaRPr lang="fr-FR" dirty="0">
              <a:solidFill>
                <a:srgbClr val="002060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272955" y="790651"/>
            <a:ext cx="4696179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002060"/>
                </a:solidFill>
              </a:rPr>
              <a:t>Distance échantillon – cristal </a:t>
            </a:r>
            <a:r>
              <a:rPr lang="fr-FR" dirty="0">
                <a:solidFill>
                  <a:srgbClr val="002060"/>
                </a:solidFill>
              </a:rPr>
              <a:t>fixe </a:t>
            </a:r>
            <a:r>
              <a:rPr lang="fr-FR" dirty="0" smtClean="0">
                <a:solidFill>
                  <a:srgbClr val="002060"/>
                </a:solidFill>
              </a:rPr>
              <a:t>(simple </a:t>
            </a:r>
            <a:r>
              <a:rPr lang="fr-FR" dirty="0">
                <a:solidFill>
                  <a:srgbClr val="002060"/>
                </a:solidFill>
              </a:rPr>
              <a:t>mouvement du </a:t>
            </a:r>
            <a:r>
              <a:rPr lang="fr-FR" dirty="0" smtClean="0">
                <a:solidFill>
                  <a:srgbClr val="002060"/>
                </a:solidFill>
              </a:rPr>
              <a:t>cristal) </a:t>
            </a:r>
            <a:r>
              <a:rPr lang="fr-FR" dirty="0" smtClean="0">
                <a:solidFill>
                  <a:srgbClr val="002060"/>
                </a:solidFill>
                <a:sym typeface="Wingdings"/>
              </a:rPr>
              <a:t></a:t>
            </a:r>
            <a:r>
              <a:rPr lang="fr-FR" dirty="0" smtClean="0">
                <a:solidFill>
                  <a:srgbClr val="002060"/>
                </a:solidFill>
              </a:rPr>
              <a:t> Source décalée par rapport au cercle Rowland </a:t>
            </a:r>
          </a:p>
          <a:p>
            <a:endParaRPr lang="fr-FR" dirty="0">
              <a:solidFill>
                <a:srgbClr val="002060"/>
              </a:solidFill>
            </a:endParaRPr>
          </a:p>
          <a:p>
            <a:r>
              <a:rPr lang="fr-FR" dirty="0" smtClean="0">
                <a:solidFill>
                  <a:srgbClr val="002060"/>
                </a:solidFill>
                <a:sym typeface="Wingdings"/>
              </a:rPr>
              <a:t> </a:t>
            </a:r>
            <a:r>
              <a:rPr lang="fr-FR" dirty="0" smtClean="0">
                <a:solidFill>
                  <a:srgbClr val="002060"/>
                </a:solidFill>
              </a:rPr>
              <a:t>spectromètre </a:t>
            </a:r>
            <a:r>
              <a:rPr lang="fr-FR" b="1" i="1" u="sng" dirty="0" smtClean="0">
                <a:solidFill>
                  <a:srgbClr val="002060"/>
                </a:solidFill>
              </a:rPr>
              <a:t>semi-focalisant</a:t>
            </a:r>
            <a:r>
              <a:rPr lang="fr-FR" dirty="0">
                <a:solidFill>
                  <a:srgbClr val="002060"/>
                </a:solidFill>
              </a:rPr>
              <a:t> </a:t>
            </a:r>
            <a:r>
              <a:rPr lang="fr-FR" dirty="0" smtClean="0">
                <a:solidFill>
                  <a:srgbClr val="002060"/>
                </a:solidFill>
              </a:rPr>
              <a:t>- perte </a:t>
            </a:r>
            <a:r>
              <a:rPr lang="fr-FR" dirty="0">
                <a:solidFill>
                  <a:srgbClr val="002060"/>
                </a:solidFill>
              </a:rPr>
              <a:t>de </a:t>
            </a:r>
            <a:r>
              <a:rPr lang="fr-FR" dirty="0" smtClean="0">
                <a:solidFill>
                  <a:srgbClr val="002060"/>
                </a:solidFill>
              </a:rPr>
              <a:t>résolution</a:t>
            </a:r>
          </a:p>
          <a:p>
            <a:endParaRPr lang="fr-FR" dirty="0" smtClean="0">
              <a:solidFill>
                <a:srgbClr val="002060"/>
              </a:solidFill>
            </a:endParaRPr>
          </a:p>
          <a:p>
            <a:endParaRPr lang="fr-FR" dirty="0">
              <a:solidFill>
                <a:srgbClr val="002060"/>
              </a:solidFill>
            </a:endParaRPr>
          </a:p>
          <a:p>
            <a:r>
              <a:rPr lang="fr-FR" u="sng" dirty="0" smtClean="0">
                <a:solidFill>
                  <a:srgbClr val="002060"/>
                </a:solidFill>
              </a:rPr>
              <a:t>Solution</a:t>
            </a:r>
            <a:r>
              <a:rPr lang="fr-FR" dirty="0" smtClean="0">
                <a:solidFill>
                  <a:srgbClr val="002060"/>
                </a:solidFill>
              </a:rPr>
              <a:t>: effectuer différents mouvements simultanés pour conserver la géométrie.</a:t>
            </a:r>
          </a:p>
          <a:p>
            <a:endParaRPr lang="fr-FR" dirty="0">
              <a:solidFill>
                <a:srgbClr val="002060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fr-FR" dirty="0" smtClean="0">
                <a:solidFill>
                  <a:srgbClr val="002060"/>
                </a:solidFill>
              </a:rPr>
              <a:t>Le cristal pivote sur un axe de rotation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fr-FR" dirty="0" smtClean="0">
                <a:solidFill>
                  <a:srgbClr val="002060"/>
                </a:solidFill>
              </a:rPr>
              <a:t>Le cristal coulisse le long d’un axe passant par le point source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fr-FR" dirty="0" smtClean="0">
                <a:solidFill>
                  <a:srgbClr val="002060"/>
                </a:solidFill>
              </a:rPr>
              <a:t>Le détecteur se déplace de façon coordonnée avec le cristal</a:t>
            </a:r>
          </a:p>
          <a:p>
            <a:pPr marL="285750" indent="-285750">
              <a:buFont typeface="Arial" pitchFamily="34" charset="0"/>
              <a:buChar char="•"/>
            </a:pPr>
            <a:endParaRPr lang="fr-FR" dirty="0">
              <a:solidFill>
                <a:srgbClr val="002060"/>
              </a:solidFill>
            </a:endParaRPr>
          </a:p>
          <a:p>
            <a:r>
              <a:rPr lang="fr-FR" dirty="0" smtClean="0">
                <a:solidFill>
                  <a:srgbClr val="002060"/>
                </a:solidFill>
                <a:sym typeface="Wingdings"/>
              </a:rPr>
              <a:t> S</a:t>
            </a:r>
            <a:r>
              <a:rPr lang="fr-FR" dirty="0" smtClean="0">
                <a:solidFill>
                  <a:srgbClr val="002060"/>
                </a:solidFill>
              </a:rPr>
              <a:t>pectromètre </a:t>
            </a:r>
            <a:r>
              <a:rPr lang="fr-FR" b="1" i="1" u="sng" dirty="0" smtClean="0">
                <a:solidFill>
                  <a:srgbClr val="002060"/>
                </a:solidFill>
              </a:rPr>
              <a:t>parfaitement focalisant</a:t>
            </a:r>
            <a:r>
              <a:rPr lang="fr-FR" dirty="0" smtClean="0">
                <a:solidFill>
                  <a:srgbClr val="002060"/>
                </a:solidFill>
              </a:rPr>
              <a:t>.</a:t>
            </a:r>
            <a:endParaRPr lang="fr-FR" b="1" i="1" u="sng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56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0" y="0"/>
            <a:ext cx="58400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i="1" dirty="0" smtClean="0">
                <a:solidFill>
                  <a:srgbClr val="0070C0"/>
                </a:solidFill>
              </a:rPr>
              <a:t>Fonctionnement du spectromètre</a:t>
            </a:r>
            <a:endParaRPr lang="fr-FR" sz="3200" b="1" i="1" dirty="0">
              <a:solidFill>
                <a:srgbClr val="0070C0"/>
              </a:solidFill>
            </a:endParaRPr>
          </a:p>
        </p:txBody>
      </p:sp>
      <p:pic>
        <p:nvPicPr>
          <p:cNvPr id="3" name="film-spectro-SX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487608"/>
            <a:ext cx="4406413" cy="3420000"/>
          </a:xfrm>
          <a:prstGeom prst="rect">
            <a:avLst/>
          </a:prstGeom>
          <a:ln w="12700" cmpd="dbl"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</p:pic>
      <p:sp>
        <p:nvSpPr>
          <p:cNvPr id="4" name="ZoneTexte 3"/>
          <p:cNvSpPr txBox="1"/>
          <p:nvPr/>
        </p:nvSpPr>
        <p:spPr>
          <a:xfrm>
            <a:off x="237438" y="5497459"/>
            <a:ext cx="36688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i="1" dirty="0" smtClean="0">
                <a:solidFill>
                  <a:srgbClr val="002060"/>
                </a:solidFill>
              </a:rPr>
              <a:t>Mouvements dans un spectromètre parfaitement focalisant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5128769" y="5637427"/>
            <a:ext cx="366886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i="1" dirty="0" smtClean="0">
                <a:solidFill>
                  <a:srgbClr val="002060"/>
                </a:solidFill>
              </a:rPr>
              <a:t>Mouvements dans un spectromètre parfaitement focalisant</a:t>
            </a:r>
          </a:p>
          <a:p>
            <a:pPr algn="ctr"/>
            <a:r>
              <a:rPr lang="fr-FR" sz="1400" i="1" dirty="0" smtClean="0">
                <a:solidFill>
                  <a:srgbClr val="002060"/>
                </a:solidFill>
              </a:rPr>
              <a:t>(CAMECA SX50 - BRGM)</a:t>
            </a:r>
          </a:p>
        </p:txBody>
      </p:sp>
      <p:pic>
        <p:nvPicPr>
          <p:cNvPr id="6" name="Picture 2" descr="E:\CACE3I\docs diverses\photos sx50\IMG_2559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12" t="8371" r="9897"/>
          <a:stretch/>
        </p:blipFill>
        <p:spPr bwMode="auto">
          <a:xfrm>
            <a:off x="4498110" y="2026894"/>
            <a:ext cx="1440000" cy="2380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E:\CACE3I\docs diverses\photos sx50\IMG_256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5400" y="997328"/>
            <a:ext cx="2399807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E:\CACE3I\docs diverses\photos sx50\IMG_256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9477" y="3065120"/>
            <a:ext cx="2399807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ZoneTexte 8"/>
          <p:cNvSpPr txBox="1"/>
          <p:nvPr/>
        </p:nvSpPr>
        <p:spPr>
          <a:xfrm>
            <a:off x="6363855" y="687622"/>
            <a:ext cx="10166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>
                <a:solidFill>
                  <a:srgbClr val="002060"/>
                </a:solidFill>
              </a:rPr>
              <a:t>sin </a:t>
            </a:r>
            <a:r>
              <a:rPr lang="el-GR" sz="1400" dirty="0" smtClean="0">
                <a:solidFill>
                  <a:srgbClr val="002060"/>
                </a:solidFill>
                <a:cs typeface="Calibri"/>
              </a:rPr>
              <a:t>θ</a:t>
            </a:r>
            <a:r>
              <a:rPr lang="fr-FR" sz="1400" dirty="0" smtClean="0">
                <a:solidFill>
                  <a:srgbClr val="002060"/>
                </a:solidFill>
                <a:cs typeface="Calibri"/>
              </a:rPr>
              <a:t> = 0.25</a:t>
            </a:r>
            <a:endParaRPr lang="fr-FR" sz="1400" dirty="0">
              <a:solidFill>
                <a:srgbClr val="002060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7827818" y="4848604"/>
            <a:ext cx="10198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>
                <a:solidFill>
                  <a:srgbClr val="002060"/>
                </a:solidFill>
              </a:rPr>
              <a:t>sin </a:t>
            </a:r>
            <a:r>
              <a:rPr lang="el-GR" sz="1400" dirty="0" smtClean="0">
                <a:solidFill>
                  <a:srgbClr val="002060"/>
                </a:solidFill>
                <a:cs typeface="Calibri"/>
              </a:rPr>
              <a:t>θ</a:t>
            </a:r>
            <a:r>
              <a:rPr lang="fr-FR" sz="1400" dirty="0" smtClean="0">
                <a:solidFill>
                  <a:srgbClr val="002060"/>
                </a:solidFill>
                <a:cs typeface="Calibri"/>
              </a:rPr>
              <a:t> = 0.80</a:t>
            </a:r>
            <a:endParaRPr lang="fr-FR" sz="1400" dirty="0">
              <a:solidFill>
                <a:srgbClr val="002060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4909128" y="4396022"/>
            <a:ext cx="10166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>
                <a:solidFill>
                  <a:srgbClr val="002060"/>
                </a:solidFill>
              </a:rPr>
              <a:t>sin </a:t>
            </a:r>
            <a:r>
              <a:rPr lang="el-GR" sz="1400" dirty="0" smtClean="0">
                <a:solidFill>
                  <a:srgbClr val="002060"/>
                </a:solidFill>
                <a:cs typeface="Calibri"/>
              </a:rPr>
              <a:t>θ</a:t>
            </a:r>
            <a:r>
              <a:rPr lang="fr-FR" sz="1400" dirty="0" smtClean="0">
                <a:solidFill>
                  <a:srgbClr val="002060"/>
                </a:solidFill>
                <a:cs typeface="Calibri"/>
              </a:rPr>
              <a:t> = 0.48</a:t>
            </a:r>
            <a:endParaRPr lang="fr-FR" sz="1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9436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0" y="0"/>
            <a:ext cx="46027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i="1" dirty="0" smtClean="0">
                <a:solidFill>
                  <a:srgbClr val="0070C0"/>
                </a:solidFill>
              </a:rPr>
              <a:t>Position du spectromètre</a:t>
            </a:r>
            <a:endParaRPr lang="fr-FR" sz="3200" b="1" i="1" dirty="0">
              <a:solidFill>
                <a:srgbClr val="0070C0"/>
              </a:solidFill>
            </a:endParaRPr>
          </a:p>
        </p:txBody>
      </p:sp>
      <p:pic>
        <p:nvPicPr>
          <p:cNvPr id="3" name="Picture 2" descr="wds_incl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097" y="1002724"/>
            <a:ext cx="2160000" cy="1261741"/>
          </a:xfrm>
          <a:prstGeom prst="rect">
            <a:avLst/>
          </a:prstGeom>
          <a:solidFill>
            <a:schemeClr val="bg1"/>
          </a:solidFill>
          <a:ln w="9525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4" name="Picture 3" descr="wds_verti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00" y="2376923"/>
            <a:ext cx="2160000" cy="1942814"/>
          </a:xfrm>
          <a:prstGeom prst="rect">
            <a:avLst/>
          </a:prstGeom>
          <a:solidFill>
            <a:schemeClr val="bg1"/>
          </a:solidFill>
          <a:ln w="9525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863" y="4403858"/>
            <a:ext cx="2160000" cy="1809114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oneTexte 5"/>
          <p:cNvSpPr txBox="1">
            <a:spLocks noChangeArrowheads="1"/>
          </p:cNvSpPr>
          <p:nvPr/>
        </p:nvSpPr>
        <p:spPr bwMode="auto">
          <a:xfrm>
            <a:off x="7249816" y="5880743"/>
            <a:ext cx="189418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fr-FR" sz="1400" i="1" dirty="0" smtClean="0">
                <a:solidFill>
                  <a:srgbClr val="002060"/>
                </a:solidFill>
                <a:latin typeface="+mn-lt"/>
              </a:rPr>
              <a:t>configurations</a:t>
            </a:r>
            <a:endParaRPr lang="fr-FR" sz="1400" i="1" dirty="0">
              <a:solidFill>
                <a:srgbClr val="002060"/>
              </a:solidFill>
              <a:latin typeface="+mn-lt"/>
            </a:endParaRPr>
          </a:p>
          <a:p>
            <a:pPr algn="ctr" eaLnBrk="1" hangingPunct="1"/>
            <a:r>
              <a:rPr lang="fr-FR" sz="1400" i="1" dirty="0" smtClean="0">
                <a:solidFill>
                  <a:srgbClr val="002060"/>
                </a:solidFill>
                <a:latin typeface="+mn-lt"/>
              </a:rPr>
              <a:t>spectromètres</a:t>
            </a:r>
            <a:endParaRPr lang="fr-FR" sz="1400" i="1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2799" y="3673135"/>
            <a:ext cx="884238" cy="107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3714" y="4696046"/>
            <a:ext cx="974749" cy="1079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ZoneTexte 12"/>
          <p:cNvSpPr txBox="1">
            <a:spLocks noChangeArrowheads="1"/>
          </p:cNvSpPr>
          <p:nvPr/>
        </p:nvSpPr>
        <p:spPr bwMode="auto">
          <a:xfrm>
            <a:off x="2900218" y="5268728"/>
            <a:ext cx="4137891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fr-FR" sz="1400" i="1" dirty="0">
                <a:solidFill>
                  <a:srgbClr val="002060"/>
                </a:solidFill>
                <a:latin typeface="+mn-lt"/>
              </a:rPr>
              <a:t>mousse de fibres de </a:t>
            </a:r>
            <a:r>
              <a:rPr lang="fr-FR" sz="1400" i="1" dirty="0" smtClean="0">
                <a:solidFill>
                  <a:srgbClr val="002060"/>
                </a:solidFill>
                <a:latin typeface="+mn-lt"/>
              </a:rPr>
              <a:t>zircone (isolant thermique de four)</a:t>
            </a:r>
          </a:p>
          <a:p>
            <a:pPr algn="ctr" eaLnBrk="1" hangingPunct="1"/>
            <a:r>
              <a:rPr lang="fr-FR" sz="1400" i="1" dirty="0" smtClean="0">
                <a:solidFill>
                  <a:srgbClr val="002060"/>
                </a:solidFill>
                <a:latin typeface="+mn-lt"/>
              </a:rPr>
              <a:t>(a) image SE (b)(c) Cartographie Zr L</a:t>
            </a:r>
            <a:r>
              <a:rPr lang="el-GR" sz="1400" i="1" dirty="0" smtClean="0">
                <a:solidFill>
                  <a:srgbClr val="002060"/>
                </a:solidFill>
                <a:latin typeface="Calibri"/>
                <a:cs typeface="Calibri"/>
              </a:rPr>
              <a:t>α</a:t>
            </a:r>
            <a:r>
              <a:rPr lang="fr-FR" sz="1400" i="1" dirty="0" smtClean="0">
                <a:solidFill>
                  <a:srgbClr val="002060"/>
                </a:solidFill>
                <a:latin typeface="Calibri"/>
                <a:cs typeface="Calibri"/>
              </a:rPr>
              <a:t> (TAP)</a:t>
            </a:r>
            <a:endParaRPr lang="fr-FR" sz="1400" i="1" dirty="0">
              <a:solidFill>
                <a:srgbClr val="002060"/>
              </a:solidFill>
              <a:latin typeface="+mn-lt"/>
            </a:endParaRPr>
          </a:p>
          <a:p>
            <a:pPr algn="ctr" eaLnBrk="1" hangingPunct="1"/>
            <a:r>
              <a:rPr lang="fr-FR" sz="1400" i="1" dirty="0" smtClean="0">
                <a:solidFill>
                  <a:srgbClr val="002060"/>
                </a:solidFill>
                <a:latin typeface="+mn-lt"/>
              </a:rPr>
              <a:t>Comparaison spectromètres incliné (a) </a:t>
            </a:r>
            <a:r>
              <a:rPr lang="fr-FR" sz="1400" i="1" dirty="0">
                <a:solidFill>
                  <a:srgbClr val="002060"/>
                </a:solidFill>
                <a:latin typeface="+mn-lt"/>
              </a:rPr>
              <a:t>/ </a:t>
            </a:r>
            <a:r>
              <a:rPr lang="fr-FR" sz="1400" i="1" dirty="0" smtClean="0">
                <a:solidFill>
                  <a:srgbClr val="002060"/>
                </a:solidFill>
                <a:latin typeface="+mn-lt"/>
              </a:rPr>
              <a:t>vertical (c)</a:t>
            </a:r>
          </a:p>
          <a:p>
            <a:pPr algn="ctr" eaLnBrk="1" hangingPunct="1"/>
            <a:r>
              <a:rPr lang="fr-FR" sz="1400" i="1" dirty="0" smtClean="0">
                <a:solidFill>
                  <a:srgbClr val="002060"/>
                </a:solidFill>
                <a:latin typeface="+mn-lt"/>
              </a:rPr>
              <a:t>Cartographies 256x256 pixels (pas de 2µm)</a:t>
            </a:r>
          </a:p>
          <a:p>
            <a:pPr algn="ctr" eaLnBrk="1" hangingPunct="1"/>
            <a:r>
              <a:rPr lang="fr-FR" sz="1400" i="1" dirty="0">
                <a:solidFill>
                  <a:srgbClr val="002060"/>
                </a:solidFill>
                <a:latin typeface="+mn-lt"/>
              </a:rPr>
              <a:t>(doc. J-L Longuet - CEA</a:t>
            </a:r>
            <a:r>
              <a:rPr lang="fr-FR" sz="1400" i="1" dirty="0" smtClean="0">
                <a:solidFill>
                  <a:srgbClr val="002060"/>
                </a:solidFill>
                <a:latin typeface="+mn-lt"/>
              </a:rPr>
              <a:t>)</a:t>
            </a:r>
            <a:endParaRPr lang="fr-FR" sz="1400" i="1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12" name="Picture 2" descr="D:\Documents\wille\Travail\GN-MEBA\2017-07 ecole ete bordeaux\donnees\photo5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600" b="27487"/>
          <a:stretch/>
        </p:blipFill>
        <p:spPr bwMode="auto">
          <a:xfrm>
            <a:off x="7274463" y="395786"/>
            <a:ext cx="1440000" cy="900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ZoneTexte 12"/>
          <p:cNvSpPr txBox="1">
            <a:spLocks noChangeArrowheads="1"/>
          </p:cNvSpPr>
          <p:nvPr/>
        </p:nvSpPr>
        <p:spPr bwMode="auto">
          <a:xfrm>
            <a:off x="7047371" y="2962397"/>
            <a:ext cx="1894184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fr-FR" sz="1400" i="1" dirty="0" smtClean="0">
                <a:solidFill>
                  <a:srgbClr val="002060"/>
                </a:solidFill>
                <a:latin typeface="+mn-lt"/>
              </a:rPr>
              <a:t>Spectromètres</a:t>
            </a:r>
          </a:p>
          <a:p>
            <a:pPr algn="ctr" eaLnBrk="1" hangingPunct="1"/>
            <a:r>
              <a:rPr lang="fr-FR" sz="1400" i="1" dirty="0" smtClean="0">
                <a:solidFill>
                  <a:srgbClr val="002060"/>
                </a:solidFill>
                <a:latin typeface="+mn-lt"/>
              </a:rPr>
              <a:t>a) incliné</a:t>
            </a:r>
          </a:p>
          <a:p>
            <a:pPr algn="ctr" eaLnBrk="1" hangingPunct="1"/>
            <a:r>
              <a:rPr lang="fr-FR" sz="1400" i="1" dirty="0" smtClean="0">
                <a:solidFill>
                  <a:srgbClr val="002060"/>
                </a:solidFill>
                <a:latin typeface="+mn-lt"/>
              </a:rPr>
              <a:t>b) vertical</a:t>
            </a:r>
            <a:endParaRPr lang="fr-FR" sz="1400" i="1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3074" name="Picture 2" descr="\\Res002\Applications\Mma\MIN\Divers\images MEB et MSE\SX50-spectros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3" r="18763"/>
          <a:stretch/>
        </p:blipFill>
        <p:spPr bwMode="auto">
          <a:xfrm>
            <a:off x="7366666" y="1454354"/>
            <a:ext cx="1255594" cy="1350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ZoneTexte 13"/>
          <p:cNvSpPr txBox="1"/>
          <p:nvPr/>
        </p:nvSpPr>
        <p:spPr>
          <a:xfrm>
            <a:off x="8674290" y="368489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i="1" dirty="0" smtClean="0">
                <a:solidFill>
                  <a:srgbClr val="002060"/>
                </a:solidFill>
              </a:rPr>
              <a:t>a</a:t>
            </a:r>
            <a:endParaRPr lang="fr-FR" b="1" i="1" dirty="0">
              <a:solidFill>
                <a:srgbClr val="002060"/>
              </a:solidFill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8674290" y="1476232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i="1" dirty="0" smtClean="0">
                <a:solidFill>
                  <a:srgbClr val="002060"/>
                </a:solidFill>
              </a:rPr>
              <a:t>b</a:t>
            </a:r>
            <a:endParaRPr lang="fr-FR" b="1" i="1" dirty="0">
              <a:solidFill>
                <a:srgbClr val="002060"/>
              </a:solidFill>
            </a:endParaRPr>
          </a:p>
        </p:txBody>
      </p:sp>
      <p:pic>
        <p:nvPicPr>
          <p:cNvPr id="17" name="Picture 2" descr="C:\Users\K5717\Documents\Analyse Microsonde\2017\2017-xxxx Ecole Ete GN-MEBA\gn-ecole2017-SE-incline.1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614" y="788452"/>
            <a:ext cx="2160000" cy="2078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K5717\Documents\Analyse Microsonde\2017\2017-xxxx Ecole Ete GN-MEBA\gn-ecole2017-cartoinclin.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3234" y="2992581"/>
            <a:ext cx="4320000" cy="2063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ZoneTexte 14"/>
          <p:cNvSpPr txBox="1"/>
          <p:nvPr/>
        </p:nvSpPr>
        <p:spPr>
          <a:xfrm>
            <a:off x="2807854" y="868217"/>
            <a:ext cx="2464136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</a:p>
          <a:p>
            <a:endParaRPr lang="fr-FR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fr-FR" b="1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fr-FR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fr-FR" b="1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fr-FR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fr-FR" b="1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fr-FR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fr-FR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                                       c</a:t>
            </a:r>
          </a:p>
        </p:txBody>
      </p:sp>
      <p:sp>
        <p:nvSpPr>
          <p:cNvPr id="21" name="ZoneTexte 20"/>
          <p:cNvSpPr txBox="1">
            <a:spLocks noChangeArrowheads="1"/>
          </p:cNvSpPr>
          <p:nvPr/>
        </p:nvSpPr>
        <p:spPr bwMode="auto">
          <a:xfrm>
            <a:off x="5139307" y="1211760"/>
            <a:ext cx="1894184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pl-PL" sz="1400" i="1" dirty="0" smtClean="0">
                <a:solidFill>
                  <a:srgbClr val="002060"/>
                </a:solidFill>
                <a:latin typeface="+mn-lt"/>
              </a:rPr>
              <a:t>Z</a:t>
            </a:r>
            <a:r>
              <a:rPr lang="pl-PL" sz="1400" i="1" baseline="-25000" dirty="0" smtClean="0">
                <a:solidFill>
                  <a:srgbClr val="002060"/>
                </a:solidFill>
                <a:latin typeface="+mn-lt"/>
              </a:rPr>
              <a:t>min</a:t>
            </a:r>
            <a:r>
              <a:rPr lang="pl-PL" sz="1400" i="1" dirty="0" smtClean="0">
                <a:solidFill>
                  <a:srgbClr val="002060"/>
                </a:solidFill>
                <a:latin typeface="+mn-lt"/>
              </a:rPr>
              <a:t> </a:t>
            </a:r>
            <a:r>
              <a:rPr lang="pl-PL" sz="1400" i="1" dirty="0">
                <a:solidFill>
                  <a:srgbClr val="002060"/>
                </a:solidFill>
                <a:latin typeface="+mn-lt"/>
              </a:rPr>
              <a:t>: 50 </a:t>
            </a:r>
            <a:r>
              <a:rPr lang="pl-PL" sz="1400" i="1" dirty="0" smtClean="0">
                <a:solidFill>
                  <a:srgbClr val="002060"/>
                </a:solidFill>
                <a:latin typeface="+mn-lt"/>
              </a:rPr>
              <a:t>µm</a:t>
            </a:r>
            <a:endParaRPr lang="fr-FR" sz="1400" i="1" dirty="0" smtClean="0">
              <a:solidFill>
                <a:srgbClr val="002060"/>
              </a:solidFill>
              <a:latin typeface="+mn-lt"/>
            </a:endParaRPr>
          </a:p>
          <a:p>
            <a:pPr algn="ctr" eaLnBrk="1" hangingPunct="1"/>
            <a:endParaRPr lang="fr-FR" sz="1400" i="1" dirty="0">
              <a:solidFill>
                <a:srgbClr val="002060"/>
              </a:solidFill>
              <a:latin typeface="+mn-lt"/>
            </a:endParaRPr>
          </a:p>
          <a:p>
            <a:pPr algn="ctr" eaLnBrk="1" hangingPunct="1"/>
            <a:r>
              <a:rPr lang="pl-PL" sz="1400" i="1" dirty="0">
                <a:solidFill>
                  <a:srgbClr val="002060"/>
                </a:solidFill>
                <a:latin typeface="+mn-lt"/>
              </a:rPr>
              <a:t>Z</a:t>
            </a:r>
            <a:r>
              <a:rPr lang="pl-PL" sz="1400" i="1" baseline="-25000" dirty="0">
                <a:solidFill>
                  <a:srgbClr val="002060"/>
                </a:solidFill>
                <a:latin typeface="+mn-lt"/>
              </a:rPr>
              <a:t>max</a:t>
            </a:r>
            <a:r>
              <a:rPr lang="pl-PL" sz="1400" i="1" dirty="0">
                <a:solidFill>
                  <a:srgbClr val="002060"/>
                </a:solidFill>
                <a:latin typeface="+mn-lt"/>
              </a:rPr>
              <a:t> : 136 µm </a:t>
            </a:r>
            <a:endParaRPr lang="fr-FR" sz="1400" i="1" dirty="0" smtClean="0">
              <a:solidFill>
                <a:srgbClr val="002060"/>
              </a:solidFill>
              <a:latin typeface="+mn-lt"/>
            </a:endParaRPr>
          </a:p>
          <a:p>
            <a:pPr algn="ctr" eaLnBrk="1" hangingPunct="1"/>
            <a:endParaRPr lang="pl-PL" sz="1400" i="1" dirty="0">
              <a:solidFill>
                <a:srgbClr val="002060"/>
              </a:solidFill>
              <a:latin typeface="+mn-lt"/>
            </a:endParaRPr>
          </a:p>
          <a:p>
            <a:pPr algn="ctr" eaLnBrk="1" hangingPunct="1"/>
            <a:r>
              <a:rPr lang="el-GR" sz="1400" i="1" dirty="0" smtClean="0">
                <a:solidFill>
                  <a:srgbClr val="FF0000"/>
                </a:solidFill>
                <a:latin typeface="+mn-lt"/>
                <a:sym typeface="Wingdings"/>
              </a:rPr>
              <a:t></a:t>
            </a:r>
            <a:r>
              <a:rPr lang="fr-FR" sz="1400" i="1" dirty="0" smtClean="0">
                <a:solidFill>
                  <a:srgbClr val="FF0000"/>
                </a:solidFill>
                <a:latin typeface="+mn-lt"/>
                <a:sym typeface="Wingdings"/>
              </a:rPr>
              <a:t> </a:t>
            </a:r>
            <a:r>
              <a:rPr lang="el-GR" sz="1400" i="1" u="sng" dirty="0" smtClean="0">
                <a:solidFill>
                  <a:srgbClr val="FF0000"/>
                </a:solidFill>
                <a:latin typeface="+mn-lt"/>
              </a:rPr>
              <a:t>Δ</a:t>
            </a:r>
            <a:r>
              <a:rPr lang="pl-PL" sz="1400" i="1" u="sng" dirty="0" smtClean="0">
                <a:solidFill>
                  <a:srgbClr val="FF0000"/>
                </a:solidFill>
                <a:latin typeface="+mn-lt"/>
              </a:rPr>
              <a:t>Z </a:t>
            </a:r>
            <a:r>
              <a:rPr lang="pl-PL" sz="1400" i="1" u="sng" dirty="0">
                <a:solidFill>
                  <a:srgbClr val="FF0000"/>
                </a:solidFill>
                <a:latin typeface="+mn-lt"/>
              </a:rPr>
              <a:t>: 86 µm</a:t>
            </a:r>
          </a:p>
        </p:txBody>
      </p:sp>
      <p:cxnSp>
        <p:nvCxnSpPr>
          <p:cNvPr id="22" name="Connecteur droit avec flèche 21"/>
          <p:cNvCxnSpPr/>
          <p:nvPr/>
        </p:nvCxnSpPr>
        <p:spPr>
          <a:xfrm flipH="1" flipV="1">
            <a:off x="4313382" y="1791855"/>
            <a:ext cx="1209963" cy="27709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avec flèche 23"/>
          <p:cNvCxnSpPr/>
          <p:nvPr/>
        </p:nvCxnSpPr>
        <p:spPr>
          <a:xfrm flipH="1">
            <a:off x="4590473" y="1380861"/>
            <a:ext cx="1020621" cy="106194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2838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0" y="0"/>
            <a:ext cx="53515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i="1" dirty="0" smtClean="0">
                <a:solidFill>
                  <a:srgbClr val="0070C0"/>
                </a:solidFill>
              </a:rPr>
              <a:t>2 types de spectromètres WDS</a:t>
            </a:r>
            <a:endParaRPr lang="fr-FR" sz="3200" b="1" i="1" dirty="0">
              <a:solidFill>
                <a:srgbClr val="0070C0"/>
              </a:solidFill>
            </a:endParaRPr>
          </a:p>
        </p:txBody>
      </p:sp>
      <p:sp>
        <p:nvSpPr>
          <p:cNvPr id="3" name="Cylindre 2"/>
          <p:cNvSpPr/>
          <p:nvPr/>
        </p:nvSpPr>
        <p:spPr bwMode="auto">
          <a:xfrm>
            <a:off x="574699" y="3368680"/>
            <a:ext cx="1314994" cy="522515"/>
          </a:xfrm>
          <a:prstGeom prst="can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611789" y="3503916"/>
            <a:ext cx="12293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002060"/>
                </a:solidFill>
              </a:rPr>
              <a:t>échantillon</a:t>
            </a:r>
            <a:endParaRPr lang="fr-FR" dirty="0">
              <a:solidFill>
                <a:srgbClr val="002060"/>
              </a:solidFill>
            </a:endParaRPr>
          </a:p>
        </p:txBody>
      </p:sp>
      <p:sp>
        <p:nvSpPr>
          <p:cNvPr id="5" name="Flèche vers le bas 4"/>
          <p:cNvSpPr/>
          <p:nvPr/>
        </p:nvSpPr>
        <p:spPr bwMode="auto">
          <a:xfrm>
            <a:off x="1145110" y="2750372"/>
            <a:ext cx="178527" cy="696685"/>
          </a:xfrm>
          <a:prstGeom prst="downArrow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1620000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6" name="Groupe 5"/>
          <p:cNvGrpSpPr/>
          <p:nvPr/>
        </p:nvGrpSpPr>
        <p:grpSpPr>
          <a:xfrm>
            <a:off x="807007" y="3001540"/>
            <a:ext cx="832961" cy="473276"/>
            <a:chOff x="2873103" y="2480563"/>
            <a:chExt cx="832961" cy="473276"/>
          </a:xfrm>
        </p:grpSpPr>
        <p:cxnSp>
          <p:nvCxnSpPr>
            <p:cNvPr id="7" name="Connecteur droit avec flèche 6"/>
            <p:cNvCxnSpPr/>
            <p:nvPr/>
          </p:nvCxnSpPr>
          <p:spPr bwMode="auto">
            <a:xfrm flipV="1">
              <a:off x="3291115" y="2480563"/>
              <a:ext cx="8709" cy="444137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" name="Connecteur droit avec flèche 7"/>
            <p:cNvCxnSpPr/>
            <p:nvPr/>
          </p:nvCxnSpPr>
          <p:spPr bwMode="auto">
            <a:xfrm rot="1800000" flipV="1">
              <a:off x="3405147" y="2509432"/>
              <a:ext cx="8709" cy="444137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" name="Connecteur droit avec flèche 8"/>
            <p:cNvCxnSpPr/>
            <p:nvPr/>
          </p:nvCxnSpPr>
          <p:spPr bwMode="auto">
            <a:xfrm rot="19800000" flipH="1" flipV="1">
              <a:off x="3170350" y="2509702"/>
              <a:ext cx="8709" cy="444137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" name="Connecteur droit avec flèche 9"/>
            <p:cNvCxnSpPr/>
            <p:nvPr/>
          </p:nvCxnSpPr>
          <p:spPr bwMode="auto">
            <a:xfrm rot="3600000" flipV="1">
              <a:off x="3479641" y="2598644"/>
              <a:ext cx="8709" cy="444137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1" name="Connecteur droit avec flèche 10"/>
            <p:cNvCxnSpPr/>
            <p:nvPr/>
          </p:nvCxnSpPr>
          <p:spPr bwMode="auto">
            <a:xfrm rot="18000000" flipH="1" flipV="1">
              <a:off x="3090817" y="2596535"/>
              <a:ext cx="8709" cy="444137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12" name="ZoneTexte 11"/>
          <p:cNvSpPr txBox="1"/>
          <p:nvPr/>
        </p:nvSpPr>
        <p:spPr>
          <a:xfrm>
            <a:off x="1480390" y="2950669"/>
            <a:ext cx="364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>
                <a:solidFill>
                  <a:srgbClr val="FF0000"/>
                </a:solidFill>
              </a:rPr>
              <a:t>rx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13" name="Virage 12"/>
          <p:cNvSpPr/>
          <p:nvPr/>
        </p:nvSpPr>
        <p:spPr bwMode="auto">
          <a:xfrm>
            <a:off x="1077618" y="1200246"/>
            <a:ext cx="1175657" cy="1323703"/>
          </a:xfrm>
          <a:prstGeom prst="ben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5" name="Cube 14"/>
          <p:cNvSpPr/>
          <p:nvPr/>
        </p:nvSpPr>
        <p:spPr bwMode="auto">
          <a:xfrm rot="20700000">
            <a:off x="5261825" y="2441820"/>
            <a:ext cx="489751" cy="205563"/>
          </a:xfrm>
          <a:prstGeom prst="cube">
            <a:avLst/>
          </a:prstGeom>
          <a:gradFill>
            <a:gsLst>
              <a:gs pos="0">
                <a:srgbClr val="7D8496"/>
              </a:gs>
              <a:gs pos="47000">
                <a:srgbClr val="E6E6E6"/>
              </a:gs>
              <a:gs pos="100000">
                <a:srgbClr val="7D8496"/>
              </a:gs>
            </a:gsLst>
            <a:path path="rect">
              <a:fillToRect l="100000" t="100000"/>
            </a:path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16" name="Groupe 15"/>
          <p:cNvGrpSpPr/>
          <p:nvPr/>
        </p:nvGrpSpPr>
        <p:grpSpPr>
          <a:xfrm>
            <a:off x="3611507" y="2406306"/>
            <a:ext cx="463864" cy="470331"/>
            <a:chOff x="5134216" y="2080738"/>
            <a:chExt cx="463864" cy="470331"/>
          </a:xfrm>
        </p:grpSpPr>
        <p:cxnSp>
          <p:nvCxnSpPr>
            <p:cNvPr id="17" name="Connecteur droit avec flèche 16"/>
            <p:cNvCxnSpPr/>
            <p:nvPr/>
          </p:nvCxnSpPr>
          <p:spPr bwMode="auto">
            <a:xfrm rot="1800000" flipV="1">
              <a:off x="5294782" y="2080738"/>
              <a:ext cx="8709" cy="444137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8" name="Connecteur droit avec flèche 17"/>
            <p:cNvCxnSpPr/>
            <p:nvPr/>
          </p:nvCxnSpPr>
          <p:spPr bwMode="auto">
            <a:xfrm rot="3600000" flipV="1">
              <a:off x="5371657" y="2167569"/>
              <a:ext cx="8709" cy="444137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9" name="Connecteur droit avec flèche 18"/>
            <p:cNvCxnSpPr/>
            <p:nvPr/>
          </p:nvCxnSpPr>
          <p:spPr bwMode="auto">
            <a:xfrm rot="2400000" flipV="1">
              <a:off x="5325738" y="2106932"/>
              <a:ext cx="8709" cy="444137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0" name="Connecteur droit avec flèche 19"/>
            <p:cNvCxnSpPr/>
            <p:nvPr/>
          </p:nvCxnSpPr>
          <p:spPr bwMode="auto">
            <a:xfrm rot="3000000" flipV="1">
              <a:off x="5351930" y="2133126"/>
              <a:ext cx="8709" cy="444137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21" name="Cylindre 20"/>
          <p:cNvSpPr/>
          <p:nvPr/>
        </p:nvSpPr>
        <p:spPr bwMode="auto">
          <a:xfrm rot="2700000">
            <a:off x="4171335" y="1679205"/>
            <a:ext cx="269966" cy="1001486"/>
          </a:xfrm>
          <a:prstGeom prst="can">
            <a:avLst/>
          </a:prstGeom>
          <a:gradFill flip="none" rotWithShape="1">
            <a:gsLst>
              <a:gs pos="0">
                <a:srgbClr val="7D8496"/>
              </a:gs>
              <a:gs pos="47000">
                <a:srgbClr val="E6E6E6"/>
              </a:gs>
              <a:gs pos="100000">
                <a:srgbClr val="7D8496"/>
              </a:gs>
            </a:gsLst>
            <a:path path="rect">
              <a:fillToRect l="100000" t="100000"/>
            </a:path>
            <a:tileRect r="-100000" b="-10000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2" name="ZoneTexte 21"/>
          <p:cNvSpPr txBox="1"/>
          <p:nvPr/>
        </p:nvSpPr>
        <p:spPr>
          <a:xfrm rot="18904102">
            <a:off x="3998366" y="2118091"/>
            <a:ext cx="11943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smtClean="0">
                <a:solidFill>
                  <a:srgbClr val="002060"/>
                </a:solidFill>
              </a:rPr>
              <a:t>optique</a:t>
            </a:r>
          </a:p>
          <a:p>
            <a:pPr algn="ctr"/>
            <a:r>
              <a:rPr lang="fr-FR" dirty="0" err="1" smtClean="0">
                <a:solidFill>
                  <a:srgbClr val="002060"/>
                </a:solidFill>
              </a:rPr>
              <a:t>focalisante</a:t>
            </a:r>
            <a:endParaRPr lang="fr-FR" dirty="0">
              <a:solidFill>
                <a:srgbClr val="002060"/>
              </a:solidFill>
            </a:endParaRPr>
          </a:p>
        </p:txBody>
      </p:sp>
      <p:sp>
        <p:nvSpPr>
          <p:cNvPr id="23" name="ZoneTexte 22"/>
          <p:cNvSpPr txBox="1"/>
          <p:nvPr/>
        </p:nvSpPr>
        <p:spPr>
          <a:xfrm rot="20700000">
            <a:off x="5050922" y="2641421"/>
            <a:ext cx="11001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smtClean="0">
                <a:solidFill>
                  <a:srgbClr val="002060"/>
                </a:solidFill>
              </a:rPr>
              <a:t>détecteur</a:t>
            </a:r>
            <a:endParaRPr lang="fr-FR" dirty="0">
              <a:solidFill>
                <a:srgbClr val="002060"/>
              </a:solidFill>
            </a:endParaRPr>
          </a:p>
        </p:txBody>
      </p:sp>
      <p:sp>
        <p:nvSpPr>
          <p:cNvPr id="35" name="ZoneTexte 34"/>
          <p:cNvSpPr txBox="1"/>
          <p:nvPr/>
        </p:nvSpPr>
        <p:spPr>
          <a:xfrm rot="886151">
            <a:off x="4865534" y="824113"/>
            <a:ext cx="12003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smtClean="0">
                <a:solidFill>
                  <a:srgbClr val="002060"/>
                </a:solidFill>
              </a:rPr>
              <a:t>cristal plan</a:t>
            </a:r>
            <a:endParaRPr lang="fr-FR" dirty="0">
              <a:solidFill>
                <a:srgbClr val="002060"/>
              </a:solidFill>
            </a:endParaRPr>
          </a:p>
        </p:txBody>
      </p:sp>
      <p:sp>
        <p:nvSpPr>
          <p:cNvPr id="37" name="ZoneTexte 36"/>
          <p:cNvSpPr txBox="1"/>
          <p:nvPr/>
        </p:nvSpPr>
        <p:spPr>
          <a:xfrm>
            <a:off x="1088504" y="2455934"/>
            <a:ext cx="3465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FF0000"/>
                </a:solidFill>
              </a:rPr>
              <a:t>e</a:t>
            </a:r>
            <a:r>
              <a:rPr lang="fr-FR" baseline="30000" dirty="0" smtClean="0">
                <a:solidFill>
                  <a:srgbClr val="FF0000"/>
                </a:solidFill>
              </a:rPr>
              <a:t>-</a:t>
            </a:r>
            <a:endParaRPr lang="fr-FR" baseline="30000" dirty="0">
              <a:solidFill>
                <a:srgbClr val="FF0000"/>
              </a:solidFill>
            </a:endParaRPr>
          </a:p>
        </p:txBody>
      </p:sp>
      <p:pic>
        <p:nvPicPr>
          <p:cNvPr id="38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047" b="64091"/>
          <a:stretch/>
        </p:blipFill>
        <p:spPr bwMode="auto">
          <a:xfrm rot="-2640000">
            <a:off x="4522267" y="1447039"/>
            <a:ext cx="795182" cy="233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047" b="64091"/>
          <a:stretch/>
        </p:blipFill>
        <p:spPr bwMode="auto">
          <a:xfrm rot="-6240000">
            <a:off x="4724140" y="1744374"/>
            <a:ext cx="1202963" cy="233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" name="Bande diagonale 39"/>
          <p:cNvSpPr/>
          <p:nvPr/>
        </p:nvSpPr>
        <p:spPr bwMode="auto">
          <a:xfrm rot="19800000" flipH="1">
            <a:off x="4807002" y="844593"/>
            <a:ext cx="1079500" cy="1081088"/>
          </a:xfrm>
          <a:prstGeom prst="diagStripe">
            <a:avLst>
              <a:gd name="adj" fmla="val 82802"/>
            </a:avLst>
          </a:prstGeom>
          <a:pattFill prst="dkDnDiag">
            <a:fgClr>
              <a:schemeClr val="accent1"/>
            </a:fgClr>
            <a:bgClr>
              <a:schemeClr val="bg1"/>
            </a:bgClr>
          </a:patt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 eaLnBrk="0" hangingPunct="0">
              <a:defRPr/>
            </a:pPr>
            <a:endParaRPr lang="fr-FR" sz="1200" b="1"/>
          </a:p>
        </p:txBody>
      </p:sp>
      <p:sp>
        <p:nvSpPr>
          <p:cNvPr id="41" name="ZoneTexte 40"/>
          <p:cNvSpPr txBox="1"/>
          <p:nvPr/>
        </p:nvSpPr>
        <p:spPr>
          <a:xfrm>
            <a:off x="6672853" y="978574"/>
            <a:ext cx="147027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u="sng" dirty="0" smtClean="0">
                <a:solidFill>
                  <a:srgbClr val="002060"/>
                </a:solidFill>
              </a:rPr>
              <a:t>WDS sur MEB</a:t>
            </a:r>
          </a:p>
          <a:p>
            <a:r>
              <a:rPr lang="fr-FR" dirty="0" smtClean="0">
                <a:solidFill>
                  <a:srgbClr val="002060"/>
                </a:solidFill>
              </a:rPr>
              <a:t>EDAX</a:t>
            </a:r>
          </a:p>
          <a:p>
            <a:r>
              <a:rPr lang="fr-FR" dirty="0" smtClean="0">
                <a:solidFill>
                  <a:srgbClr val="002060"/>
                </a:solidFill>
              </a:rPr>
              <a:t>THERMO</a:t>
            </a:r>
          </a:p>
          <a:p>
            <a:r>
              <a:rPr lang="fr-FR" dirty="0" smtClean="0">
                <a:solidFill>
                  <a:srgbClr val="002060"/>
                </a:solidFill>
              </a:rPr>
              <a:t>BRUKER</a:t>
            </a:r>
            <a:endParaRPr lang="fr-FR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5548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135" y="914156"/>
            <a:ext cx="4038600" cy="3781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ZoneTexte 7"/>
          <p:cNvSpPr txBox="1">
            <a:spLocks noChangeArrowheads="1"/>
          </p:cNvSpPr>
          <p:nvPr/>
        </p:nvSpPr>
        <p:spPr bwMode="auto">
          <a:xfrm>
            <a:off x="3502606" y="725243"/>
            <a:ext cx="149284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fr-FR" dirty="0">
                <a:solidFill>
                  <a:srgbClr val="002060"/>
                </a:solidFill>
                <a:latin typeface="+mn-lt"/>
              </a:rPr>
              <a:t>tourelle </a:t>
            </a:r>
          </a:p>
          <a:p>
            <a:pPr algn="ctr" eaLnBrk="1" hangingPunct="1"/>
            <a:r>
              <a:rPr lang="fr-FR" dirty="0">
                <a:solidFill>
                  <a:srgbClr val="002060"/>
                </a:solidFill>
                <a:latin typeface="+mn-lt"/>
              </a:rPr>
              <a:t>porte-cristaux</a:t>
            </a:r>
          </a:p>
        </p:txBody>
      </p:sp>
      <p:sp>
        <p:nvSpPr>
          <p:cNvPr id="4" name="ZoneTexte 9"/>
          <p:cNvSpPr txBox="1">
            <a:spLocks noChangeArrowheads="1"/>
          </p:cNvSpPr>
          <p:nvPr/>
        </p:nvSpPr>
        <p:spPr bwMode="auto">
          <a:xfrm>
            <a:off x="3529915" y="4174881"/>
            <a:ext cx="1492204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fr-FR" dirty="0">
                <a:solidFill>
                  <a:srgbClr val="002060"/>
                </a:solidFill>
                <a:latin typeface="+mn-lt"/>
              </a:rPr>
              <a:t>compteur </a:t>
            </a:r>
          </a:p>
          <a:p>
            <a:pPr algn="ctr" eaLnBrk="1" hangingPunct="1"/>
            <a:r>
              <a:rPr lang="fr-FR" dirty="0">
                <a:solidFill>
                  <a:srgbClr val="002060"/>
                </a:solidFill>
                <a:latin typeface="+mn-lt"/>
              </a:rPr>
              <a:t>proportionnel</a:t>
            </a:r>
          </a:p>
          <a:p>
            <a:pPr algn="ctr" eaLnBrk="1" hangingPunct="1"/>
            <a:r>
              <a:rPr lang="fr-FR" dirty="0">
                <a:solidFill>
                  <a:srgbClr val="002060"/>
                </a:solidFill>
                <a:latin typeface="+mn-lt"/>
              </a:rPr>
              <a:t>à gaz </a:t>
            </a:r>
          </a:p>
        </p:txBody>
      </p:sp>
      <p:sp>
        <p:nvSpPr>
          <p:cNvPr id="5" name="ZoneTexte 10"/>
          <p:cNvSpPr txBox="1">
            <a:spLocks noChangeArrowheads="1"/>
          </p:cNvSpPr>
          <p:nvPr/>
        </p:nvSpPr>
        <p:spPr bwMode="auto">
          <a:xfrm>
            <a:off x="280849" y="4109793"/>
            <a:ext cx="18288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fr-FR" dirty="0">
                <a:solidFill>
                  <a:srgbClr val="002060"/>
                </a:solidFill>
                <a:latin typeface="+mn-lt"/>
              </a:rPr>
              <a:t>optique </a:t>
            </a:r>
          </a:p>
          <a:p>
            <a:pPr algn="ctr" eaLnBrk="1" hangingPunct="1"/>
            <a:r>
              <a:rPr lang="fr-FR" dirty="0">
                <a:solidFill>
                  <a:srgbClr val="002060"/>
                </a:solidFill>
                <a:latin typeface="+mn-lt"/>
              </a:rPr>
              <a:t>de focalisation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i="1" dirty="0" smtClean="0">
                <a:solidFill>
                  <a:srgbClr val="0070C0"/>
                </a:solidFill>
              </a:rPr>
              <a:t>Spectromètre cristaux plans/optique de focalisation</a:t>
            </a:r>
            <a:endParaRPr lang="fr-FR" sz="3200" b="1" i="1" dirty="0">
              <a:solidFill>
                <a:srgbClr val="0070C0"/>
              </a:solidFill>
            </a:endParaRPr>
          </a:p>
        </p:txBody>
      </p:sp>
      <p:cxnSp>
        <p:nvCxnSpPr>
          <p:cNvPr id="7" name="Connecteur droit avec flèche 6"/>
          <p:cNvCxnSpPr/>
          <p:nvPr/>
        </p:nvCxnSpPr>
        <p:spPr>
          <a:xfrm flipH="1">
            <a:off x="2631084" y="1305219"/>
            <a:ext cx="1307365" cy="9144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avec flèche 7"/>
          <p:cNvCxnSpPr>
            <a:stCxn id="4" idx="0"/>
          </p:cNvCxnSpPr>
          <p:nvPr/>
        </p:nvCxnSpPr>
        <p:spPr>
          <a:xfrm flipH="1" flipV="1">
            <a:off x="3545484" y="3202032"/>
            <a:ext cx="730533" cy="972849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avec flèche 8"/>
          <p:cNvCxnSpPr>
            <a:stCxn id="5" idx="0"/>
          </p:cNvCxnSpPr>
          <p:nvPr/>
        </p:nvCxnSpPr>
        <p:spPr>
          <a:xfrm flipH="1" flipV="1">
            <a:off x="1180135" y="3761252"/>
            <a:ext cx="15114" cy="348541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8"/>
          <p:cNvSpPr txBox="1">
            <a:spLocks noChangeArrowheads="1"/>
          </p:cNvSpPr>
          <p:nvPr/>
        </p:nvSpPr>
        <p:spPr bwMode="auto">
          <a:xfrm>
            <a:off x="149670" y="6025829"/>
            <a:ext cx="118096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sz="1400" i="1" dirty="0">
                <a:solidFill>
                  <a:srgbClr val="002060"/>
                </a:solidFill>
                <a:latin typeface="+mn-lt"/>
              </a:rPr>
              <a:t>source : EDAX</a:t>
            </a:r>
          </a:p>
        </p:txBody>
      </p:sp>
      <p:cxnSp>
        <p:nvCxnSpPr>
          <p:cNvPr id="12" name="Connecteur droit avec flèche 11"/>
          <p:cNvCxnSpPr/>
          <p:nvPr/>
        </p:nvCxnSpPr>
        <p:spPr>
          <a:xfrm flipV="1">
            <a:off x="885411" y="851797"/>
            <a:ext cx="2259551" cy="1481177"/>
          </a:xfrm>
          <a:prstGeom prst="straightConnector1">
            <a:avLst/>
          </a:prstGeom>
          <a:ln w="38100"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ZoneTexte 12"/>
          <p:cNvSpPr txBox="1"/>
          <p:nvPr/>
        </p:nvSpPr>
        <p:spPr>
          <a:xfrm rot="-1980000">
            <a:off x="1512644" y="1380789"/>
            <a:ext cx="7873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i="1" dirty="0" smtClean="0">
                <a:solidFill>
                  <a:srgbClr val="002060"/>
                </a:solidFill>
              </a:rPr>
              <a:t>250 mm</a:t>
            </a:r>
            <a:endParaRPr lang="fr-FR" sz="1400" i="1" dirty="0">
              <a:solidFill>
                <a:srgbClr val="002060"/>
              </a:solidFill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5410356" y="1031129"/>
            <a:ext cx="375480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002060"/>
                </a:solidFill>
              </a:rPr>
              <a:t>Utilisation d'une </a:t>
            </a:r>
            <a:r>
              <a:rPr lang="fr-FR" u="sng" dirty="0" smtClean="0">
                <a:solidFill>
                  <a:srgbClr val="002060"/>
                </a:solidFill>
              </a:rPr>
              <a:t>optique de focalisation </a:t>
            </a:r>
            <a:r>
              <a:rPr lang="fr-FR" dirty="0" smtClean="0">
                <a:solidFill>
                  <a:srgbClr val="002060"/>
                </a:solidFill>
                <a:sym typeface="Symbol"/>
              </a:rPr>
              <a:t> faisceau de rayons X parallèle</a:t>
            </a:r>
          </a:p>
          <a:p>
            <a:endParaRPr lang="fr-FR" dirty="0" smtClean="0">
              <a:solidFill>
                <a:srgbClr val="002060"/>
              </a:solidFill>
              <a:sym typeface="Symbol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fr-FR" dirty="0">
                <a:solidFill>
                  <a:srgbClr val="002060"/>
                </a:solidFill>
              </a:rPr>
              <a:t>1 optique de focalisation (différents </a:t>
            </a:r>
            <a:r>
              <a:rPr lang="fr-FR" dirty="0" smtClean="0">
                <a:solidFill>
                  <a:srgbClr val="002060"/>
                </a:solidFill>
              </a:rPr>
              <a:t>types)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fr-FR" dirty="0" smtClean="0">
                <a:solidFill>
                  <a:srgbClr val="002060"/>
                </a:solidFill>
                <a:sym typeface="Symbol"/>
              </a:rPr>
              <a:t>Cristaux plats (5-6)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fr-FR" dirty="0" smtClean="0">
                <a:solidFill>
                  <a:srgbClr val="002060"/>
                </a:solidFill>
                <a:sym typeface="Symbol"/>
              </a:rPr>
              <a:t>Mécanisme simplifié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fr-FR" dirty="0" smtClean="0">
                <a:solidFill>
                  <a:srgbClr val="002060"/>
                </a:solidFill>
                <a:sym typeface="Symbol"/>
              </a:rPr>
              <a:t>Encombrement réduit ( MEB)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fr-FR" dirty="0">
                <a:solidFill>
                  <a:srgbClr val="002060"/>
                </a:solidFill>
              </a:rPr>
              <a:t>D</a:t>
            </a:r>
            <a:r>
              <a:rPr lang="fr-FR" dirty="0" smtClean="0">
                <a:solidFill>
                  <a:srgbClr val="002060"/>
                </a:solidFill>
              </a:rPr>
              <a:t>istance </a:t>
            </a:r>
            <a:r>
              <a:rPr lang="fr-FR" dirty="0">
                <a:solidFill>
                  <a:srgbClr val="002060"/>
                </a:solidFill>
              </a:rPr>
              <a:t>fixe </a:t>
            </a:r>
            <a:r>
              <a:rPr lang="fr-FR" dirty="0" smtClean="0">
                <a:solidFill>
                  <a:srgbClr val="002060"/>
                </a:solidFill>
              </a:rPr>
              <a:t>cristal / échantillon </a:t>
            </a:r>
            <a:r>
              <a:rPr lang="fr-FR" dirty="0">
                <a:solidFill>
                  <a:srgbClr val="002060"/>
                </a:solidFill>
              </a:rPr>
              <a:t>et </a:t>
            </a:r>
            <a:r>
              <a:rPr lang="fr-FR" dirty="0" smtClean="0">
                <a:solidFill>
                  <a:srgbClr val="002060"/>
                </a:solidFill>
              </a:rPr>
              <a:t>cristal / compteur </a:t>
            </a:r>
            <a:endParaRPr lang="fr-FR" dirty="0">
              <a:solidFill>
                <a:srgbClr val="002060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fr-FR" dirty="0">
                <a:solidFill>
                  <a:srgbClr val="002060"/>
                </a:solidFill>
              </a:rPr>
              <a:t>Optique proche de l’échantillon (= angle de collection plus important) </a:t>
            </a:r>
          </a:p>
          <a:p>
            <a:pPr marL="285750" indent="-285750">
              <a:buFont typeface="Arial" pitchFamily="34" charset="0"/>
              <a:buChar char="•"/>
            </a:pPr>
            <a:endParaRPr lang="fr-FR" dirty="0" smtClean="0">
              <a:solidFill>
                <a:srgbClr val="002060"/>
              </a:solidFill>
              <a:sym typeface="Symbol"/>
            </a:endParaRPr>
          </a:p>
          <a:p>
            <a:r>
              <a:rPr lang="fr-FR" i="1" dirty="0" smtClean="0">
                <a:solidFill>
                  <a:srgbClr val="002060"/>
                </a:solidFill>
                <a:sym typeface="Symbol"/>
              </a:rPr>
              <a:t>Mais</a:t>
            </a:r>
          </a:p>
          <a:p>
            <a:endParaRPr lang="fr-FR" i="1" dirty="0" smtClean="0">
              <a:solidFill>
                <a:srgbClr val="002060"/>
              </a:solidFill>
              <a:sym typeface="Symbol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fr-FR" dirty="0" smtClean="0">
                <a:solidFill>
                  <a:srgbClr val="002060"/>
                </a:solidFill>
              </a:rPr>
              <a:t>Gamme spectrale plus limitée (~ 0.1 à 10 </a:t>
            </a:r>
            <a:r>
              <a:rPr lang="fr-FR" dirty="0" err="1" smtClean="0">
                <a:solidFill>
                  <a:srgbClr val="002060"/>
                </a:solidFill>
              </a:rPr>
              <a:t>keV</a:t>
            </a:r>
            <a:r>
              <a:rPr lang="fr-FR" dirty="0" smtClean="0">
                <a:solidFill>
                  <a:srgbClr val="002060"/>
                </a:solidFill>
              </a:rPr>
              <a:t> contre 15 </a:t>
            </a:r>
            <a:r>
              <a:rPr lang="fr-FR" dirty="0" err="1" smtClean="0">
                <a:solidFill>
                  <a:srgbClr val="002060"/>
                </a:solidFill>
              </a:rPr>
              <a:t>KeV</a:t>
            </a:r>
            <a:r>
              <a:rPr lang="fr-FR" dirty="0" smtClean="0">
                <a:solidFill>
                  <a:srgbClr val="002060"/>
                </a:solidFill>
              </a:rPr>
              <a:t> en WDS conventionnel)</a:t>
            </a:r>
            <a:endParaRPr lang="fr-FR" dirty="0">
              <a:solidFill>
                <a:srgbClr val="00206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397853" y="5086779"/>
            <a:ext cx="284141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1400" i="1" dirty="0" smtClean="0">
                <a:solidFill>
                  <a:srgbClr val="002060"/>
                </a:solidFill>
              </a:rPr>
              <a:t>Exemple de spectromètre </a:t>
            </a:r>
          </a:p>
          <a:p>
            <a:pPr algn="ctr"/>
            <a:r>
              <a:rPr lang="fr-FR" sz="1400" i="1" dirty="0" smtClean="0">
                <a:solidFill>
                  <a:srgbClr val="002060"/>
                </a:solidFill>
              </a:rPr>
              <a:t>EDAX </a:t>
            </a:r>
            <a:r>
              <a:rPr lang="fr-FR" sz="1400" i="1" dirty="0" err="1">
                <a:solidFill>
                  <a:srgbClr val="002060"/>
                </a:solidFill>
              </a:rPr>
              <a:t>Lambdaspec</a:t>
            </a:r>
            <a:r>
              <a:rPr lang="fr-FR" sz="1400" i="1" dirty="0">
                <a:solidFill>
                  <a:srgbClr val="002060"/>
                </a:solidFill>
              </a:rPr>
              <a:t> </a:t>
            </a:r>
            <a:r>
              <a:rPr lang="fr-FR" sz="1400" i="1" dirty="0" smtClean="0">
                <a:solidFill>
                  <a:srgbClr val="002060"/>
                </a:solidFill>
              </a:rPr>
              <a:t> (25 </a:t>
            </a:r>
            <a:r>
              <a:rPr lang="fr-FR" sz="1400" i="1" dirty="0">
                <a:solidFill>
                  <a:srgbClr val="002060"/>
                </a:solidFill>
              </a:rPr>
              <a:t>x 25 x 15 </a:t>
            </a:r>
            <a:r>
              <a:rPr lang="fr-FR" sz="1400" i="1" dirty="0" smtClean="0">
                <a:solidFill>
                  <a:srgbClr val="002060"/>
                </a:solidFill>
              </a:rPr>
              <a:t>cm)</a:t>
            </a:r>
            <a:endParaRPr lang="fr-FR" sz="1400" i="1" dirty="0"/>
          </a:p>
        </p:txBody>
      </p:sp>
    </p:spTree>
    <p:extLst>
      <p:ext uri="{BB962C8B-B14F-4D97-AF65-F5344CB8AC3E}">
        <p14:creationId xmlns:p14="http://schemas.microsoft.com/office/powerpoint/2010/main" val="3922229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WDS_HCO_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97"/>
          <a:stretch>
            <a:fillRect/>
          </a:stretch>
        </p:blipFill>
        <p:spPr bwMode="auto">
          <a:xfrm>
            <a:off x="766763" y="644329"/>
            <a:ext cx="3263900" cy="27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 descr="WDS_HCO_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02" t="6451" r="22363" b="7504"/>
          <a:stretch>
            <a:fillRect/>
          </a:stretch>
        </p:blipFill>
        <p:spPr bwMode="auto">
          <a:xfrm>
            <a:off x="2708275" y="661792"/>
            <a:ext cx="1296988" cy="137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368490" y="3454204"/>
            <a:ext cx="378042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fr-FR" sz="1400" i="1" dirty="0">
                <a:solidFill>
                  <a:srgbClr val="002060"/>
                </a:solidFill>
                <a:latin typeface="+mn-lt"/>
              </a:rPr>
              <a:t>optique de </a:t>
            </a:r>
            <a:r>
              <a:rPr lang="fr-FR" sz="1400" i="1" dirty="0" smtClean="0">
                <a:solidFill>
                  <a:srgbClr val="002060"/>
                </a:solidFill>
                <a:latin typeface="+mn-lt"/>
              </a:rPr>
              <a:t>focalisation à 3 miroirs </a:t>
            </a:r>
            <a:r>
              <a:rPr lang="fr-FR" sz="1400" i="1" dirty="0">
                <a:solidFill>
                  <a:srgbClr val="002060"/>
                </a:solidFill>
                <a:latin typeface="+mn-lt"/>
              </a:rPr>
              <a:t>concentriques</a:t>
            </a:r>
          </a:p>
          <a:p>
            <a:pPr algn="ctr" eaLnBrk="1" hangingPunct="1"/>
            <a:r>
              <a:rPr lang="fr-FR" sz="1400" i="1" dirty="0" smtClean="0">
                <a:solidFill>
                  <a:srgbClr val="002060"/>
                </a:solidFill>
                <a:latin typeface="+mn-lt"/>
              </a:rPr>
              <a:t>(0.08 à </a:t>
            </a:r>
            <a:r>
              <a:rPr lang="fr-FR" sz="1400" i="1" dirty="0">
                <a:solidFill>
                  <a:srgbClr val="002060"/>
                </a:solidFill>
                <a:latin typeface="+mn-lt"/>
              </a:rPr>
              <a:t>2.5 </a:t>
            </a:r>
            <a:r>
              <a:rPr lang="fr-FR" sz="1400" i="1" dirty="0" err="1" smtClean="0">
                <a:solidFill>
                  <a:srgbClr val="002060"/>
                </a:solidFill>
                <a:latin typeface="+mn-lt"/>
              </a:rPr>
              <a:t>keV</a:t>
            </a:r>
            <a:r>
              <a:rPr lang="fr-FR" sz="1400" i="1" dirty="0" smtClean="0">
                <a:solidFill>
                  <a:srgbClr val="002060"/>
                </a:solidFill>
                <a:latin typeface="+mn-lt"/>
              </a:rPr>
              <a:t> </a:t>
            </a:r>
            <a:r>
              <a:rPr lang="fr-FR" sz="1400" i="1" dirty="0">
                <a:solidFill>
                  <a:srgbClr val="002060"/>
                </a:solidFill>
                <a:latin typeface="+mn-lt"/>
              </a:rPr>
              <a:t>environ)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29" r="14317" b="18765"/>
          <a:stretch>
            <a:fillRect/>
          </a:stretch>
        </p:blipFill>
        <p:spPr bwMode="auto">
          <a:xfrm>
            <a:off x="5033963" y="1042792"/>
            <a:ext cx="3240087" cy="238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capillary optic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5013" y="537967"/>
            <a:ext cx="12954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5551345" y="3458967"/>
            <a:ext cx="1946559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fr-FR" sz="1400" i="1" dirty="0">
                <a:solidFill>
                  <a:srgbClr val="002060"/>
                </a:solidFill>
                <a:latin typeface="+mn-lt"/>
              </a:rPr>
              <a:t>optique de focalisation </a:t>
            </a:r>
          </a:p>
          <a:p>
            <a:pPr algn="ctr" eaLnBrk="1" hangingPunct="1"/>
            <a:r>
              <a:rPr lang="fr-FR" sz="1400" i="1" dirty="0" err="1">
                <a:solidFill>
                  <a:srgbClr val="002060"/>
                </a:solidFill>
                <a:latin typeface="+mn-lt"/>
              </a:rPr>
              <a:t>polycapillaire</a:t>
            </a:r>
            <a:endParaRPr lang="fr-FR" sz="1400" i="1" dirty="0">
              <a:solidFill>
                <a:srgbClr val="002060"/>
              </a:solidFill>
              <a:latin typeface="+mn-lt"/>
            </a:endParaRPr>
          </a:p>
          <a:p>
            <a:pPr algn="ctr" eaLnBrk="1" hangingPunct="1"/>
            <a:r>
              <a:rPr lang="fr-FR" sz="1400" i="1" dirty="0" smtClean="0">
                <a:solidFill>
                  <a:srgbClr val="002060"/>
                </a:solidFill>
                <a:latin typeface="+mn-lt"/>
              </a:rPr>
              <a:t>(0.18 à 10 </a:t>
            </a:r>
            <a:r>
              <a:rPr lang="fr-FR" sz="1400" i="1" dirty="0" err="1" smtClean="0">
                <a:solidFill>
                  <a:srgbClr val="002060"/>
                </a:solidFill>
                <a:latin typeface="+mn-lt"/>
              </a:rPr>
              <a:t>keV</a:t>
            </a:r>
            <a:r>
              <a:rPr lang="fr-FR" sz="1400" i="1" dirty="0" smtClean="0">
                <a:solidFill>
                  <a:srgbClr val="002060"/>
                </a:solidFill>
                <a:latin typeface="+mn-lt"/>
              </a:rPr>
              <a:t> </a:t>
            </a:r>
            <a:r>
              <a:rPr lang="fr-FR" sz="1400" i="1" dirty="0">
                <a:solidFill>
                  <a:srgbClr val="002060"/>
                </a:solidFill>
                <a:latin typeface="+mn-lt"/>
              </a:rPr>
              <a:t>environ)</a:t>
            </a:r>
          </a:p>
        </p:txBody>
      </p:sp>
      <p:sp>
        <p:nvSpPr>
          <p:cNvPr id="8" name="ZoneTexte 8"/>
          <p:cNvSpPr txBox="1">
            <a:spLocks noChangeArrowheads="1"/>
          </p:cNvSpPr>
          <p:nvPr/>
        </p:nvSpPr>
        <p:spPr bwMode="auto">
          <a:xfrm>
            <a:off x="774084" y="3103288"/>
            <a:ext cx="118096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sz="1400" i="1" dirty="0">
                <a:solidFill>
                  <a:srgbClr val="002060"/>
                </a:solidFill>
                <a:latin typeface="+mn-lt"/>
              </a:rPr>
              <a:t>source : EDAX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0" y="0"/>
            <a:ext cx="41378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i="1" dirty="0" smtClean="0">
                <a:solidFill>
                  <a:srgbClr val="0070C0"/>
                </a:solidFill>
              </a:rPr>
              <a:t>Optique de focalisation</a:t>
            </a:r>
            <a:endParaRPr lang="fr-FR" sz="3200" b="1" i="1" dirty="0">
              <a:solidFill>
                <a:srgbClr val="0070C0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634790" y="4107968"/>
            <a:ext cx="354424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002060"/>
                </a:solidFill>
              </a:rPr>
              <a:t>Optique à 3 miroirs concentriques (alliage de Al + 20 µm de Ni) :</a:t>
            </a:r>
          </a:p>
          <a:p>
            <a:endParaRPr lang="fr-FR" dirty="0" smtClean="0">
              <a:solidFill>
                <a:srgbClr val="002060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fr-FR" dirty="0" smtClean="0">
                <a:solidFill>
                  <a:srgbClr val="002060"/>
                </a:solidFill>
              </a:rPr>
              <a:t>Externe pour E &lt; 500 eV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fr-FR" dirty="0" smtClean="0">
                <a:solidFill>
                  <a:srgbClr val="002060"/>
                </a:solidFill>
              </a:rPr>
              <a:t>Central pour 500 &lt; E &lt; 1500 eV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fr-FR" dirty="0" smtClean="0">
                <a:solidFill>
                  <a:srgbClr val="002060"/>
                </a:solidFill>
              </a:rPr>
              <a:t>Interne pour 1500 </a:t>
            </a:r>
            <a:r>
              <a:rPr lang="fr-FR" dirty="0">
                <a:solidFill>
                  <a:srgbClr val="002060"/>
                </a:solidFill>
              </a:rPr>
              <a:t>&lt; E &lt; </a:t>
            </a:r>
            <a:r>
              <a:rPr lang="fr-FR" dirty="0" smtClean="0">
                <a:solidFill>
                  <a:srgbClr val="002060"/>
                </a:solidFill>
              </a:rPr>
              <a:t>2400 eV</a:t>
            </a:r>
          </a:p>
          <a:p>
            <a:pPr marL="285750" indent="-285750">
              <a:buFont typeface="Arial" pitchFamily="34" charset="0"/>
              <a:buChar char="•"/>
            </a:pPr>
            <a:endParaRPr lang="fr-FR" dirty="0">
              <a:solidFill>
                <a:srgbClr val="002060"/>
              </a:solidFill>
            </a:endParaRPr>
          </a:p>
          <a:p>
            <a:r>
              <a:rPr lang="fr-FR" dirty="0" smtClean="0">
                <a:solidFill>
                  <a:srgbClr val="002060"/>
                </a:solidFill>
              </a:rPr>
              <a:t>Angle de collection : 3 à 150 </a:t>
            </a:r>
            <a:r>
              <a:rPr lang="fr-FR" dirty="0" err="1" smtClean="0">
                <a:solidFill>
                  <a:srgbClr val="002060"/>
                </a:solidFill>
              </a:rPr>
              <a:t>msr</a:t>
            </a:r>
            <a:endParaRPr lang="fr-FR" dirty="0">
              <a:solidFill>
                <a:srgbClr val="002060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5132479" y="4197207"/>
            <a:ext cx="35442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002060"/>
                </a:solidFill>
              </a:rPr>
              <a:t>Optique </a:t>
            </a:r>
            <a:r>
              <a:rPr lang="fr-FR" dirty="0" err="1" smtClean="0">
                <a:solidFill>
                  <a:srgbClr val="002060"/>
                </a:solidFill>
              </a:rPr>
              <a:t>polycapillaire</a:t>
            </a:r>
            <a:r>
              <a:rPr lang="fr-FR" dirty="0" smtClean="0">
                <a:solidFill>
                  <a:srgbClr val="002060"/>
                </a:solidFill>
              </a:rPr>
              <a:t> constituée de tubes de verre creux (Ø 8 – 50 µm)</a:t>
            </a:r>
          </a:p>
          <a:p>
            <a:endParaRPr lang="fr-FR" dirty="0" smtClean="0">
              <a:solidFill>
                <a:srgbClr val="002060"/>
              </a:solidFill>
            </a:endParaRPr>
          </a:p>
          <a:p>
            <a:r>
              <a:rPr lang="fr-FR" dirty="0" smtClean="0">
                <a:solidFill>
                  <a:srgbClr val="002060"/>
                </a:solidFill>
              </a:rPr>
              <a:t>Angle de collection 12 </a:t>
            </a:r>
            <a:r>
              <a:rPr lang="fr-FR" dirty="0" err="1" smtClean="0">
                <a:solidFill>
                  <a:srgbClr val="002060"/>
                </a:solidFill>
              </a:rPr>
              <a:t>msr</a:t>
            </a:r>
            <a:endParaRPr lang="fr-FR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4894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0" y="3060595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WDS en MEB et Microsonde</a:t>
            </a:r>
            <a:endParaRPr lang="fr-FR" sz="4000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14203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Documents\wille\Travail\Probe\SX-five\sxfiv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814" y="1448872"/>
            <a:ext cx="7200000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0" y="0"/>
            <a:ext cx="44085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i="1" dirty="0" smtClean="0">
                <a:solidFill>
                  <a:srgbClr val="0070C0"/>
                </a:solidFill>
              </a:rPr>
              <a:t>Microsonde électronique</a:t>
            </a:r>
            <a:endParaRPr lang="fr-FR" sz="3200" b="1" i="1" dirty="0">
              <a:solidFill>
                <a:srgbClr val="0070C0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622801" y="906521"/>
            <a:ext cx="20280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solidFill>
                  <a:srgbClr val="002060"/>
                </a:solidFill>
              </a:rPr>
              <a:t>poste informatique</a:t>
            </a:r>
            <a:endParaRPr lang="fr-FR" sz="1400" dirty="0">
              <a:solidFill>
                <a:srgbClr val="002060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2631711" y="1058921"/>
            <a:ext cx="15009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solidFill>
                  <a:srgbClr val="002060"/>
                </a:solidFill>
              </a:rPr>
              <a:t>image optique</a:t>
            </a:r>
            <a:endParaRPr lang="fr-FR" sz="1400" dirty="0">
              <a:solidFill>
                <a:srgbClr val="002060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3338293" y="740267"/>
            <a:ext cx="18657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solidFill>
                  <a:srgbClr val="002060"/>
                </a:solidFill>
              </a:rPr>
              <a:t>image électronique</a:t>
            </a:r>
            <a:endParaRPr lang="fr-FR" sz="1400" dirty="0">
              <a:solidFill>
                <a:srgbClr val="002060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5924473" y="620193"/>
            <a:ext cx="15009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solidFill>
                  <a:srgbClr val="002060"/>
                </a:solidFill>
              </a:rPr>
              <a:t>Colonne électronique</a:t>
            </a:r>
            <a:endParaRPr lang="fr-FR" sz="1400" dirty="0">
              <a:solidFill>
                <a:srgbClr val="002060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7231418" y="615574"/>
            <a:ext cx="16262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solidFill>
                  <a:srgbClr val="002060"/>
                </a:solidFill>
              </a:rPr>
              <a:t>Spectromètre WDS</a:t>
            </a:r>
            <a:endParaRPr lang="fr-FR" sz="1400" dirty="0">
              <a:solidFill>
                <a:srgbClr val="002060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6367820" y="5792528"/>
            <a:ext cx="15009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solidFill>
                  <a:srgbClr val="002060"/>
                </a:solidFill>
              </a:rPr>
              <a:t>Sas et Chambre</a:t>
            </a:r>
          </a:p>
          <a:p>
            <a:pPr algn="ctr"/>
            <a:r>
              <a:rPr lang="fr-FR" sz="1400" dirty="0" smtClean="0">
                <a:solidFill>
                  <a:srgbClr val="002060"/>
                </a:solidFill>
              </a:rPr>
              <a:t>échantillon</a:t>
            </a:r>
            <a:endParaRPr lang="fr-FR" sz="1400" dirty="0">
              <a:solidFill>
                <a:srgbClr val="002060"/>
              </a:solidFill>
            </a:endParaRPr>
          </a:p>
        </p:txBody>
      </p:sp>
      <p:cxnSp>
        <p:nvCxnSpPr>
          <p:cNvPr id="10" name="Connecteur droit avec flèche 9"/>
          <p:cNvCxnSpPr/>
          <p:nvPr/>
        </p:nvCxnSpPr>
        <p:spPr>
          <a:xfrm>
            <a:off x="4261930" y="1091225"/>
            <a:ext cx="32979" cy="1624266"/>
          </a:xfrm>
          <a:prstGeom prst="straightConnector1">
            <a:avLst/>
          </a:prstGeom>
          <a:ln w="38100">
            <a:solidFill>
              <a:schemeClr val="accent1">
                <a:lumMod val="40000"/>
                <a:lumOff val="6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/>
          <p:cNvCxnSpPr/>
          <p:nvPr/>
        </p:nvCxnSpPr>
        <p:spPr>
          <a:xfrm>
            <a:off x="3444512" y="1354461"/>
            <a:ext cx="83779" cy="1296375"/>
          </a:xfrm>
          <a:prstGeom prst="straightConnector1">
            <a:avLst/>
          </a:prstGeom>
          <a:ln w="38100">
            <a:solidFill>
              <a:schemeClr val="accent1">
                <a:lumMod val="40000"/>
                <a:lumOff val="6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/>
          <p:cNvCxnSpPr/>
          <p:nvPr/>
        </p:nvCxnSpPr>
        <p:spPr>
          <a:xfrm flipH="1">
            <a:off x="7222836" y="929589"/>
            <a:ext cx="756731" cy="1545756"/>
          </a:xfrm>
          <a:prstGeom prst="straightConnector1">
            <a:avLst/>
          </a:prstGeom>
          <a:ln w="38100">
            <a:solidFill>
              <a:schemeClr val="accent1">
                <a:lumMod val="40000"/>
                <a:lumOff val="6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/>
          <p:cNvCxnSpPr/>
          <p:nvPr/>
        </p:nvCxnSpPr>
        <p:spPr>
          <a:xfrm flipH="1">
            <a:off x="6687127" y="1105079"/>
            <a:ext cx="54766" cy="594412"/>
          </a:xfrm>
          <a:prstGeom prst="straightConnector1">
            <a:avLst/>
          </a:prstGeom>
          <a:ln w="38100">
            <a:solidFill>
              <a:schemeClr val="accent1">
                <a:lumMod val="40000"/>
                <a:lumOff val="6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/>
          <p:cNvCxnSpPr>
            <a:stCxn id="9" idx="0"/>
          </p:cNvCxnSpPr>
          <p:nvPr/>
        </p:nvCxnSpPr>
        <p:spPr>
          <a:xfrm flipH="1" flipV="1">
            <a:off x="6567055" y="3389745"/>
            <a:ext cx="551220" cy="2402783"/>
          </a:xfrm>
          <a:prstGeom prst="straightConnector1">
            <a:avLst/>
          </a:prstGeom>
          <a:ln w="38100">
            <a:solidFill>
              <a:schemeClr val="accent1">
                <a:lumMod val="40000"/>
                <a:lumOff val="6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ZoneTexte 14"/>
          <p:cNvSpPr txBox="1"/>
          <p:nvPr/>
        </p:nvSpPr>
        <p:spPr>
          <a:xfrm>
            <a:off x="659746" y="5746345"/>
            <a:ext cx="38557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i="1" dirty="0" smtClean="0">
                <a:solidFill>
                  <a:srgbClr val="002060"/>
                </a:solidFill>
              </a:rPr>
              <a:t>microsonde CAMECA </a:t>
            </a:r>
            <a:r>
              <a:rPr lang="fr-FR" sz="1400" i="1" dirty="0" err="1" smtClean="0">
                <a:solidFill>
                  <a:srgbClr val="002060"/>
                </a:solidFill>
              </a:rPr>
              <a:t>SXFive</a:t>
            </a:r>
            <a:r>
              <a:rPr lang="fr-FR" sz="1400" i="1" dirty="0" smtClean="0">
                <a:solidFill>
                  <a:srgbClr val="002060"/>
                </a:solidFill>
              </a:rPr>
              <a:t> (BRGM / CNRS - 2012)</a:t>
            </a:r>
          </a:p>
          <a:p>
            <a:r>
              <a:rPr lang="fr-FR" sz="1400" i="1" dirty="0" smtClean="0">
                <a:solidFill>
                  <a:srgbClr val="002060"/>
                </a:solidFill>
              </a:rPr>
              <a:t>canon tungstène - 5 spectromètres WDS</a:t>
            </a:r>
            <a:endParaRPr lang="fr-FR" sz="1400" i="1" dirty="0">
              <a:solidFill>
                <a:srgbClr val="002060"/>
              </a:solidFill>
            </a:endParaRPr>
          </a:p>
        </p:txBody>
      </p:sp>
      <p:cxnSp>
        <p:nvCxnSpPr>
          <p:cNvPr id="22" name="Connecteur droit avec flèche 21"/>
          <p:cNvCxnSpPr/>
          <p:nvPr/>
        </p:nvCxnSpPr>
        <p:spPr>
          <a:xfrm>
            <a:off x="1758875" y="1202061"/>
            <a:ext cx="208470" cy="1411830"/>
          </a:xfrm>
          <a:prstGeom prst="straightConnector1">
            <a:avLst/>
          </a:prstGeom>
          <a:ln w="38100">
            <a:solidFill>
              <a:schemeClr val="accent1">
                <a:lumMod val="40000"/>
                <a:lumOff val="6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6791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539" y="1447510"/>
            <a:ext cx="4696066" cy="36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683491" y="4969162"/>
            <a:ext cx="31403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i="1" dirty="0" smtClean="0">
                <a:solidFill>
                  <a:srgbClr val="002060"/>
                </a:solidFill>
              </a:rPr>
              <a:t>Schéma de principe </a:t>
            </a:r>
          </a:p>
          <a:p>
            <a:pPr algn="ctr"/>
            <a:r>
              <a:rPr lang="fr-FR" sz="1400" b="1" i="1" dirty="0" smtClean="0">
                <a:solidFill>
                  <a:srgbClr val="002060"/>
                </a:solidFill>
              </a:rPr>
              <a:t>microsonde CAMECA </a:t>
            </a:r>
            <a:r>
              <a:rPr lang="fr-FR" sz="1400" b="1" i="1" dirty="0" err="1" smtClean="0">
                <a:solidFill>
                  <a:srgbClr val="002060"/>
                </a:solidFill>
              </a:rPr>
              <a:t>SXFive</a:t>
            </a:r>
            <a:endParaRPr lang="fr-FR" sz="1400" b="1" i="1" dirty="0">
              <a:solidFill>
                <a:srgbClr val="002060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5015345" y="1330640"/>
            <a:ext cx="4128655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fr-FR" dirty="0" smtClean="0">
                <a:solidFill>
                  <a:srgbClr val="002060"/>
                </a:solidFill>
              </a:rPr>
              <a:t>Jusqu'à 5 spectromètres WDS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fr-FR" dirty="0" smtClean="0">
                <a:solidFill>
                  <a:srgbClr val="002060"/>
                </a:solidFill>
              </a:rPr>
              <a:t>1 spectromètre EDS possible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fr-FR" dirty="0" smtClean="0">
                <a:solidFill>
                  <a:srgbClr val="002060"/>
                </a:solidFill>
              </a:rPr>
              <a:t>Système de mesure du courant de faisceau (cage de faraday + pico-ampèremètre) systématiquement intégré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fr-FR" dirty="0" smtClean="0">
                <a:solidFill>
                  <a:srgbClr val="002060"/>
                </a:solidFill>
              </a:rPr>
              <a:t>Système de régulation du courant de faisceau (garantie de stabilité dans le temps)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fr-FR" dirty="0" smtClean="0">
                <a:solidFill>
                  <a:srgbClr val="002060"/>
                </a:solidFill>
              </a:rPr>
              <a:t>Système d'observation en microscopie optique à très faible profondeur de champ (positionnement </a:t>
            </a:r>
            <a:r>
              <a:rPr lang="fr-FR" dirty="0">
                <a:solidFill>
                  <a:srgbClr val="002060"/>
                </a:solidFill>
              </a:rPr>
              <a:t> en Z</a:t>
            </a:r>
            <a:r>
              <a:rPr lang="fr-FR" dirty="0" smtClean="0">
                <a:solidFill>
                  <a:srgbClr val="002060"/>
                </a:solidFill>
              </a:rPr>
              <a:t> de l'échantillon)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fr-FR" dirty="0" smtClean="0">
                <a:solidFill>
                  <a:srgbClr val="002060"/>
                </a:solidFill>
              </a:rPr>
              <a:t>possibilité de dispositif d'</a:t>
            </a:r>
            <a:r>
              <a:rPr lang="fr-FR" dirty="0" err="1" smtClean="0">
                <a:solidFill>
                  <a:srgbClr val="002060"/>
                </a:solidFill>
              </a:rPr>
              <a:t>anti-contamination</a:t>
            </a:r>
            <a:endParaRPr lang="fr-FR" dirty="0">
              <a:solidFill>
                <a:srgbClr val="002060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0" y="0"/>
            <a:ext cx="66011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i="1" dirty="0" smtClean="0">
                <a:solidFill>
                  <a:srgbClr val="0070C0"/>
                </a:solidFill>
              </a:rPr>
              <a:t>Microsonde électronique - Spécificités</a:t>
            </a:r>
            <a:endParaRPr lang="fr-FR" sz="3200" b="1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8522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\\Res002\Applications\Mma\MIN\250000\Hubert_fete_sciences\PHOTOS\250000grenat1ln.bm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460" y="776067"/>
            <a:ext cx="2160000" cy="1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\\Res002\Applications\Mma\MIN\250000\Hubert_fete_sciences\PHOTOS\250000grenat1lp.b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1142" y="776067"/>
            <a:ext cx="2160000" cy="1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344344" y="4905299"/>
            <a:ext cx="859010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i="1" dirty="0" smtClean="0">
                <a:solidFill>
                  <a:srgbClr val="002060"/>
                </a:solidFill>
              </a:rPr>
              <a:t>Visualisation de l'échantillon à la microsonde électronique</a:t>
            </a:r>
          </a:p>
          <a:p>
            <a:pPr lvl="5"/>
            <a:r>
              <a:rPr lang="fr-FR" sz="1400" i="1" dirty="0" smtClean="0">
                <a:solidFill>
                  <a:srgbClr val="002060"/>
                </a:solidFill>
              </a:rPr>
              <a:t>a) microscopie optique - lumière naturelle transmise (réglage Z fait en réflexion)</a:t>
            </a:r>
          </a:p>
          <a:p>
            <a:pPr lvl="5"/>
            <a:r>
              <a:rPr lang="fr-FR" sz="1400" i="1" dirty="0" smtClean="0">
                <a:solidFill>
                  <a:srgbClr val="002060"/>
                </a:solidFill>
              </a:rPr>
              <a:t>b</a:t>
            </a:r>
            <a:r>
              <a:rPr lang="fr-FR" sz="1400" i="1" dirty="0">
                <a:solidFill>
                  <a:srgbClr val="002060"/>
                </a:solidFill>
              </a:rPr>
              <a:t>) microscopie optique - lumière </a:t>
            </a:r>
            <a:r>
              <a:rPr lang="fr-FR" sz="1400" i="1" dirty="0" smtClean="0">
                <a:solidFill>
                  <a:srgbClr val="002060"/>
                </a:solidFill>
              </a:rPr>
              <a:t>polarisée transmise</a:t>
            </a:r>
          </a:p>
          <a:p>
            <a:pPr lvl="5"/>
            <a:r>
              <a:rPr lang="fr-FR" sz="1400" i="1" dirty="0" smtClean="0">
                <a:solidFill>
                  <a:srgbClr val="002060"/>
                </a:solidFill>
              </a:rPr>
              <a:t>c) microscopie électronique </a:t>
            </a:r>
            <a:r>
              <a:rPr lang="fr-FR" sz="1400" i="1" dirty="0">
                <a:solidFill>
                  <a:srgbClr val="002060"/>
                </a:solidFill>
              </a:rPr>
              <a:t>- </a:t>
            </a:r>
            <a:r>
              <a:rPr lang="fr-FR" sz="1400" i="1" dirty="0" smtClean="0">
                <a:solidFill>
                  <a:srgbClr val="002060"/>
                </a:solidFill>
              </a:rPr>
              <a:t>électrons rétrodiffusés</a:t>
            </a:r>
          </a:p>
          <a:p>
            <a:pPr lvl="5"/>
            <a:r>
              <a:rPr lang="fr-FR" sz="1400" i="1" dirty="0" smtClean="0">
                <a:solidFill>
                  <a:srgbClr val="002060"/>
                </a:solidFill>
              </a:rPr>
              <a:t>d) </a:t>
            </a:r>
            <a:r>
              <a:rPr lang="fr-FR" sz="1400" i="1" dirty="0">
                <a:solidFill>
                  <a:srgbClr val="002060"/>
                </a:solidFill>
              </a:rPr>
              <a:t>microscopie électronique - électrons </a:t>
            </a:r>
            <a:r>
              <a:rPr lang="fr-FR" sz="1400" i="1" dirty="0" smtClean="0">
                <a:solidFill>
                  <a:srgbClr val="002060"/>
                </a:solidFill>
              </a:rPr>
              <a:t>secondaires</a:t>
            </a:r>
          </a:p>
          <a:p>
            <a:pPr lvl="5"/>
            <a:r>
              <a:rPr lang="fr-FR" sz="1400" i="1" dirty="0">
                <a:solidFill>
                  <a:srgbClr val="002060"/>
                </a:solidFill>
              </a:rPr>
              <a:t>e) </a:t>
            </a:r>
            <a:r>
              <a:rPr lang="fr-FR" sz="1400" i="1" dirty="0" smtClean="0">
                <a:solidFill>
                  <a:srgbClr val="002060"/>
                </a:solidFill>
              </a:rPr>
              <a:t>microanalyse WDS - cartographie Fe K</a:t>
            </a:r>
            <a:r>
              <a:rPr lang="el-GR" sz="1400" i="1" dirty="0" smtClean="0">
                <a:solidFill>
                  <a:srgbClr val="002060"/>
                </a:solidFill>
                <a:latin typeface="Calibri"/>
                <a:cs typeface="Calibri"/>
              </a:rPr>
              <a:t>α</a:t>
            </a:r>
            <a:endParaRPr lang="fr-FR" sz="1400" i="1" dirty="0">
              <a:solidFill>
                <a:srgbClr val="002060"/>
              </a:solidFill>
            </a:endParaRPr>
          </a:p>
        </p:txBody>
      </p:sp>
      <p:pic>
        <p:nvPicPr>
          <p:cNvPr id="7" name="Picture 4" descr="\\Ana2315\ana2315\MEB\mebapres01jan08\250000\250000-02x5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2213" y="2746154"/>
            <a:ext cx="2160000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\\Ana2315\ana2315\MEB\mebapres01jan08\250000\250000-02x50retr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600" y="2746154"/>
            <a:ext cx="2160000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D:\Travail\divers\fete de la science 2008\250000e lame\lam1fe.t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960000">
            <a:off x="6496050" y="1738092"/>
            <a:ext cx="2160000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ZoneTexte 9"/>
          <p:cNvSpPr txBox="1"/>
          <p:nvPr/>
        </p:nvSpPr>
        <p:spPr>
          <a:xfrm>
            <a:off x="2828925" y="776067"/>
            <a:ext cx="295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002060"/>
                </a:solidFill>
              </a:rPr>
              <a:t>a</a:t>
            </a:r>
            <a:endParaRPr lang="fr-FR" dirty="0">
              <a:solidFill>
                <a:srgbClr val="002060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5886450" y="776067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002060"/>
                </a:solidFill>
              </a:rPr>
              <a:t>b</a:t>
            </a:r>
            <a:endParaRPr lang="fr-FR" dirty="0">
              <a:solidFill>
                <a:srgbClr val="002060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2971800" y="2746154"/>
            <a:ext cx="282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002060"/>
                </a:solidFill>
              </a:rPr>
              <a:t>c</a:t>
            </a:r>
            <a:endParaRPr lang="fr-FR" dirty="0">
              <a:solidFill>
                <a:srgbClr val="002060"/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5934075" y="2746154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002060"/>
                </a:solidFill>
              </a:rPr>
              <a:t>d</a:t>
            </a:r>
            <a:endParaRPr lang="fr-FR" dirty="0">
              <a:solidFill>
                <a:srgbClr val="002060"/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8724900" y="1738092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002060"/>
                </a:solidFill>
              </a:rPr>
              <a:t>e</a:t>
            </a:r>
            <a:endParaRPr lang="fr-FR" dirty="0">
              <a:solidFill>
                <a:srgbClr val="002060"/>
              </a:solidFill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190500" y="4976592"/>
            <a:ext cx="141570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i="1" dirty="0" smtClean="0">
                <a:solidFill>
                  <a:srgbClr val="002060"/>
                </a:solidFill>
              </a:rPr>
              <a:t>       oxydes de fer</a:t>
            </a:r>
          </a:p>
          <a:p>
            <a:endParaRPr lang="fr-FR" sz="1400" i="1" dirty="0">
              <a:solidFill>
                <a:srgbClr val="002060"/>
              </a:solidFill>
            </a:endParaRPr>
          </a:p>
          <a:p>
            <a:r>
              <a:rPr lang="fr-FR" sz="1400" i="1" dirty="0" smtClean="0">
                <a:solidFill>
                  <a:srgbClr val="002060"/>
                </a:solidFill>
              </a:rPr>
              <a:t>pyrite (FeS</a:t>
            </a:r>
            <a:r>
              <a:rPr lang="fr-FR" sz="1400" i="1" baseline="-25000" dirty="0" smtClean="0">
                <a:solidFill>
                  <a:srgbClr val="002060"/>
                </a:solidFill>
              </a:rPr>
              <a:t>2</a:t>
            </a:r>
            <a:r>
              <a:rPr lang="fr-FR" sz="1400" i="1" dirty="0" smtClean="0">
                <a:solidFill>
                  <a:srgbClr val="002060"/>
                </a:solidFill>
              </a:rPr>
              <a:t>)</a:t>
            </a:r>
          </a:p>
        </p:txBody>
      </p:sp>
      <p:cxnSp>
        <p:nvCxnSpPr>
          <p:cNvPr id="16" name="Connecteur droit avec flèche 15"/>
          <p:cNvCxnSpPr/>
          <p:nvPr/>
        </p:nvCxnSpPr>
        <p:spPr>
          <a:xfrm flipV="1">
            <a:off x="314325" y="3576417"/>
            <a:ext cx="771525" cy="192405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/>
          <p:cNvCxnSpPr/>
          <p:nvPr/>
        </p:nvCxnSpPr>
        <p:spPr>
          <a:xfrm flipV="1">
            <a:off x="1247775" y="3805017"/>
            <a:ext cx="104775" cy="123825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avec flèche 17"/>
          <p:cNvCxnSpPr/>
          <p:nvPr/>
        </p:nvCxnSpPr>
        <p:spPr>
          <a:xfrm flipV="1">
            <a:off x="1257300" y="4081242"/>
            <a:ext cx="352425" cy="942975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ZoneTexte 18"/>
          <p:cNvSpPr txBox="1"/>
          <p:nvPr/>
        </p:nvSpPr>
        <p:spPr>
          <a:xfrm>
            <a:off x="0" y="0"/>
            <a:ext cx="77941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i="1" dirty="0" smtClean="0">
                <a:solidFill>
                  <a:srgbClr val="0070C0"/>
                </a:solidFill>
              </a:rPr>
              <a:t>Microsonde électronique - Modes d'imagerie</a:t>
            </a:r>
            <a:endParaRPr lang="fr-FR" sz="3200" b="1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7378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0" y="3060595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 spectromètre WDS</a:t>
            </a:r>
            <a:endParaRPr lang="fr-FR" sz="4000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44473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154" y="761800"/>
            <a:ext cx="2880000" cy="3822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8507" y="3609053"/>
            <a:ext cx="1800000" cy="25605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365242" y="5406536"/>
            <a:ext cx="1763623" cy="738664"/>
          </a:xfrm>
          <a:prstGeom prst="rect">
            <a:avLst/>
          </a:prstGeom>
          <a:solidFill>
            <a:schemeClr val="bg1"/>
          </a:solidFill>
          <a:ln w="12700">
            <a:solidFill>
              <a:srgbClr val="0000FF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defTabSz="762000">
              <a:defRPr sz="15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762000">
              <a:defRPr sz="15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762000">
              <a:defRPr sz="15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762000">
              <a:defRPr sz="15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762000">
              <a:defRPr sz="1500" b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fr-FR" sz="1400" dirty="0">
                <a:solidFill>
                  <a:srgbClr val="002060"/>
                </a:solidFill>
                <a:latin typeface="+mn-lt"/>
              </a:rPr>
              <a:t>Schéma du dispositif </a:t>
            </a:r>
          </a:p>
          <a:p>
            <a:pPr algn="ctr"/>
            <a:r>
              <a:rPr lang="fr-FR" sz="1400" dirty="0">
                <a:solidFill>
                  <a:srgbClr val="002060"/>
                </a:solidFill>
                <a:latin typeface="+mn-lt"/>
              </a:rPr>
              <a:t>d’anticontamination</a:t>
            </a:r>
          </a:p>
          <a:p>
            <a:pPr algn="ctr"/>
            <a:r>
              <a:rPr lang="fr-FR" sz="1400" dirty="0">
                <a:solidFill>
                  <a:srgbClr val="002060"/>
                </a:solidFill>
                <a:latin typeface="+mn-lt"/>
              </a:rPr>
              <a:t>(</a:t>
            </a:r>
            <a:r>
              <a:rPr lang="fr-FR" sz="1400" dirty="0" err="1">
                <a:solidFill>
                  <a:srgbClr val="002060"/>
                </a:solidFill>
                <a:latin typeface="+mn-lt"/>
              </a:rPr>
              <a:t>Cameca</a:t>
            </a:r>
            <a:r>
              <a:rPr lang="fr-FR" sz="1400" dirty="0">
                <a:solidFill>
                  <a:srgbClr val="002060"/>
                </a:solidFill>
                <a:latin typeface="+mn-lt"/>
              </a:rPr>
              <a:t> SX100)</a:t>
            </a:r>
          </a:p>
        </p:txBody>
      </p:sp>
      <p:pic>
        <p:nvPicPr>
          <p:cNvPr id="6" name="Picture 4" descr="000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0058" y="741882"/>
            <a:ext cx="5103942" cy="36000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4033310" y="4362827"/>
            <a:ext cx="511069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762000">
              <a:defRPr sz="15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762000">
              <a:defRPr sz="15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762000">
              <a:defRPr sz="15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762000">
              <a:defRPr sz="15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762000">
              <a:defRPr sz="1500" b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fr-FR" sz="1400" i="1" dirty="0">
                <a:solidFill>
                  <a:srgbClr val="002060"/>
                </a:solidFill>
                <a:latin typeface="+mn-lt"/>
              </a:rPr>
              <a:t>Évolution de la contamination en carbone sans </a:t>
            </a:r>
          </a:p>
          <a:p>
            <a:pPr algn="ctr"/>
            <a:r>
              <a:rPr lang="fr-FR" sz="1400" i="1" dirty="0">
                <a:solidFill>
                  <a:srgbClr val="002060"/>
                </a:solidFill>
                <a:latin typeface="+mn-lt"/>
              </a:rPr>
              <a:t>et avec les dispositifs d’anticontamination</a:t>
            </a:r>
          </a:p>
          <a:p>
            <a:pPr algn="ctr"/>
            <a:r>
              <a:rPr lang="fr-FR" sz="1400" i="1" dirty="0">
                <a:solidFill>
                  <a:srgbClr val="002060"/>
                </a:solidFill>
                <a:latin typeface="+mn-lt"/>
              </a:rPr>
              <a:t>(sonde ponctuelle sur une cible de Cu pur)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6779491" y="6018156"/>
            <a:ext cx="13580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 smtClean="0">
                <a:solidFill>
                  <a:srgbClr val="002060"/>
                </a:solidFill>
              </a:rPr>
              <a:t>doc. J. </a:t>
            </a:r>
            <a:r>
              <a:rPr lang="fr-FR" i="1" dirty="0" err="1" smtClean="0">
                <a:solidFill>
                  <a:srgbClr val="002060"/>
                </a:solidFill>
              </a:rPr>
              <a:t>Ruste</a:t>
            </a:r>
            <a:endParaRPr lang="fr-FR" i="1" dirty="0">
              <a:solidFill>
                <a:srgbClr val="002060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0" y="0"/>
            <a:ext cx="79126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i="1" dirty="0" smtClean="0">
                <a:solidFill>
                  <a:srgbClr val="0070C0"/>
                </a:solidFill>
              </a:rPr>
              <a:t>Microsonde électronique - Anticontamination</a:t>
            </a:r>
            <a:endParaRPr lang="fr-FR" sz="3200" b="1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5272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0" y="0"/>
            <a:ext cx="42703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i="1" dirty="0" smtClean="0">
                <a:solidFill>
                  <a:srgbClr val="0070C0"/>
                </a:solidFill>
              </a:rPr>
              <a:t>MEB - WDS - spécificités</a:t>
            </a:r>
            <a:endParaRPr lang="fr-FR" sz="3200" b="1" i="1" dirty="0">
              <a:solidFill>
                <a:srgbClr val="0070C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447"/>
          <a:stretch/>
        </p:blipFill>
        <p:spPr bwMode="auto">
          <a:xfrm rot="5400000">
            <a:off x="-973989" y="1598000"/>
            <a:ext cx="5760000" cy="3695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4667002" y="885371"/>
            <a:ext cx="4128655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fr-FR" dirty="0" smtClean="0">
                <a:solidFill>
                  <a:srgbClr val="002060"/>
                </a:solidFill>
              </a:rPr>
              <a:t>1 seul spectromètre WDS généralement couplé à un spectromètre EDS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fr-FR" dirty="0" smtClean="0">
                <a:solidFill>
                  <a:srgbClr val="002060"/>
                </a:solidFill>
              </a:rPr>
              <a:t>Système de mesure du courant de faisceau (cage de faraday + pico-ampèremètre) non systématiquement intégré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fr-FR" dirty="0" smtClean="0">
                <a:solidFill>
                  <a:srgbClr val="002060"/>
                </a:solidFill>
              </a:rPr>
              <a:t>Pas de système de régulation du courant de faisceau </a:t>
            </a:r>
            <a:r>
              <a:rPr lang="fr-FR" dirty="0">
                <a:solidFill>
                  <a:srgbClr val="002060"/>
                </a:solidFill>
                <a:sym typeface="Wingdings"/>
              </a:rPr>
              <a:t> </a:t>
            </a:r>
            <a:r>
              <a:rPr lang="fr-FR" dirty="0" smtClean="0">
                <a:solidFill>
                  <a:srgbClr val="002060"/>
                </a:solidFill>
                <a:sym typeface="Wingdings"/>
              </a:rPr>
              <a:t>Stabilité "intrinsèque" du canon + "stratégie" analytique à mettre en place selon la stabilité du MEB</a:t>
            </a:r>
            <a:endParaRPr lang="fr-FR" dirty="0">
              <a:solidFill>
                <a:srgbClr val="002060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fr-FR" dirty="0" smtClean="0">
                <a:solidFill>
                  <a:srgbClr val="002060"/>
                </a:solidFill>
              </a:rPr>
              <a:t>Positionnement  </a:t>
            </a:r>
            <a:r>
              <a:rPr lang="fr-FR" dirty="0">
                <a:solidFill>
                  <a:srgbClr val="002060"/>
                </a:solidFill>
              </a:rPr>
              <a:t>en Z</a:t>
            </a:r>
            <a:r>
              <a:rPr lang="fr-FR" dirty="0" smtClean="0">
                <a:solidFill>
                  <a:srgbClr val="002060"/>
                </a:solidFill>
              </a:rPr>
              <a:t> de l'échantillon </a:t>
            </a:r>
            <a:r>
              <a:rPr lang="fr-FR" dirty="0" smtClean="0">
                <a:solidFill>
                  <a:srgbClr val="002060"/>
                </a:solidFill>
                <a:sym typeface="Wingdings"/>
              </a:rPr>
              <a:t> différentes solutions selon les MEB et les systèmes WDS</a:t>
            </a:r>
            <a:endParaRPr lang="fr-FR" dirty="0" smtClean="0">
              <a:solidFill>
                <a:srgbClr val="002060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3781637" y="5737109"/>
            <a:ext cx="42273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i="1" dirty="0" smtClean="0">
                <a:solidFill>
                  <a:srgbClr val="002060"/>
                </a:solidFill>
              </a:rPr>
              <a:t>MEB ZEISS Merlin (ONERA - 2013) - canon FEG Schottky </a:t>
            </a:r>
          </a:p>
          <a:p>
            <a:r>
              <a:rPr lang="fr-FR" sz="1400" i="1" dirty="0" smtClean="0">
                <a:solidFill>
                  <a:srgbClr val="002060"/>
                </a:solidFill>
              </a:rPr>
              <a:t>1 spectromètre WDS - système EDS / WDS </a:t>
            </a:r>
            <a:r>
              <a:rPr lang="fr-FR" sz="1400" i="1" dirty="0" err="1" smtClean="0">
                <a:solidFill>
                  <a:srgbClr val="002060"/>
                </a:solidFill>
              </a:rPr>
              <a:t>SAMx</a:t>
            </a:r>
            <a:r>
              <a:rPr lang="fr-FR" sz="1400" i="1" dirty="0" smtClean="0">
                <a:solidFill>
                  <a:srgbClr val="002060"/>
                </a:solidFill>
              </a:rPr>
              <a:t> Plus</a:t>
            </a:r>
            <a:endParaRPr lang="fr-FR" sz="1400" i="1" dirty="0">
              <a:solidFill>
                <a:srgbClr val="002060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3292111" y="1008120"/>
            <a:ext cx="1500909" cy="523220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solidFill>
                  <a:srgbClr val="002060"/>
                </a:solidFill>
              </a:rPr>
              <a:t>Colonne électronique</a:t>
            </a:r>
            <a:endParaRPr lang="fr-FR" sz="1400" dirty="0">
              <a:solidFill>
                <a:srgbClr val="002060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9236" y="670989"/>
            <a:ext cx="1579419" cy="307777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solidFill>
                  <a:srgbClr val="002060"/>
                </a:solidFill>
              </a:rPr>
              <a:t>Spectromètre WDS</a:t>
            </a:r>
            <a:endParaRPr lang="fr-FR" sz="1400" dirty="0">
              <a:solidFill>
                <a:srgbClr val="002060"/>
              </a:solidFill>
            </a:endParaRPr>
          </a:p>
        </p:txBody>
      </p:sp>
      <p:cxnSp>
        <p:nvCxnSpPr>
          <p:cNvPr id="8" name="Connecteur droit avec flèche 7"/>
          <p:cNvCxnSpPr/>
          <p:nvPr/>
        </p:nvCxnSpPr>
        <p:spPr>
          <a:xfrm flipH="1">
            <a:off x="1884220" y="1256145"/>
            <a:ext cx="1422398" cy="563419"/>
          </a:xfrm>
          <a:prstGeom prst="straightConnector1">
            <a:avLst/>
          </a:prstGeom>
          <a:ln w="38100">
            <a:solidFill>
              <a:schemeClr val="accent1">
                <a:lumMod val="40000"/>
                <a:lumOff val="6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avec flèche 8"/>
          <p:cNvCxnSpPr/>
          <p:nvPr/>
        </p:nvCxnSpPr>
        <p:spPr>
          <a:xfrm flipH="1">
            <a:off x="609601" y="997527"/>
            <a:ext cx="175490" cy="1126837"/>
          </a:xfrm>
          <a:prstGeom prst="straightConnector1">
            <a:avLst/>
          </a:prstGeom>
          <a:ln w="38100">
            <a:solidFill>
              <a:schemeClr val="accent1">
                <a:lumMod val="40000"/>
                <a:lumOff val="6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0"/>
          <p:cNvSpPr txBox="1"/>
          <p:nvPr/>
        </p:nvSpPr>
        <p:spPr>
          <a:xfrm>
            <a:off x="1213928" y="444701"/>
            <a:ext cx="1626255" cy="307777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solidFill>
                  <a:srgbClr val="002060"/>
                </a:solidFill>
              </a:rPr>
              <a:t>Spectromètre EDS</a:t>
            </a:r>
            <a:endParaRPr lang="fr-FR" sz="1400" dirty="0">
              <a:solidFill>
                <a:srgbClr val="002060"/>
              </a:solidFill>
            </a:endParaRPr>
          </a:p>
        </p:txBody>
      </p:sp>
      <p:cxnSp>
        <p:nvCxnSpPr>
          <p:cNvPr id="12" name="Connecteur droit avec flèche 11"/>
          <p:cNvCxnSpPr/>
          <p:nvPr/>
        </p:nvCxnSpPr>
        <p:spPr>
          <a:xfrm flipH="1">
            <a:off x="1126836" y="758715"/>
            <a:ext cx="872185" cy="1365649"/>
          </a:xfrm>
          <a:prstGeom prst="straightConnector1">
            <a:avLst/>
          </a:prstGeom>
          <a:ln w="38100">
            <a:solidFill>
              <a:schemeClr val="accent1">
                <a:lumMod val="40000"/>
                <a:lumOff val="6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ZoneTexte 16"/>
          <p:cNvSpPr txBox="1"/>
          <p:nvPr/>
        </p:nvSpPr>
        <p:spPr>
          <a:xfrm>
            <a:off x="119421" y="3977611"/>
            <a:ext cx="1099780" cy="307777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solidFill>
                  <a:srgbClr val="002060"/>
                </a:solidFill>
              </a:rPr>
              <a:t>Chambre</a:t>
            </a:r>
            <a:endParaRPr lang="fr-FR" sz="1400" dirty="0">
              <a:solidFill>
                <a:srgbClr val="002060"/>
              </a:solidFill>
            </a:endParaRPr>
          </a:p>
        </p:txBody>
      </p:sp>
      <p:cxnSp>
        <p:nvCxnSpPr>
          <p:cNvPr id="18" name="Connecteur droit avec flèche 17"/>
          <p:cNvCxnSpPr>
            <a:stCxn id="17" idx="0"/>
          </p:cNvCxnSpPr>
          <p:nvPr/>
        </p:nvCxnSpPr>
        <p:spPr>
          <a:xfrm flipV="1">
            <a:off x="669311" y="3297382"/>
            <a:ext cx="993234" cy="680229"/>
          </a:xfrm>
          <a:prstGeom prst="straightConnector1">
            <a:avLst/>
          </a:prstGeom>
          <a:ln w="38100">
            <a:solidFill>
              <a:schemeClr val="accent1">
                <a:lumMod val="40000"/>
                <a:lumOff val="6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ZoneTexte 21"/>
          <p:cNvSpPr txBox="1"/>
          <p:nvPr/>
        </p:nvSpPr>
        <p:spPr>
          <a:xfrm>
            <a:off x="2451603" y="3815975"/>
            <a:ext cx="1099780" cy="523220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solidFill>
                  <a:srgbClr val="002060"/>
                </a:solidFill>
              </a:rPr>
              <a:t>Plasma </a:t>
            </a:r>
            <a:r>
              <a:rPr lang="fr-FR" sz="1400" dirty="0" err="1" smtClean="0">
                <a:solidFill>
                  <a:srgbClr val="002060"/>
                </a:solidFill>
              </a:rPr>
              <a:t>cleaner</a:t>
            </a:r>
            <a:endParaRPr lang="fr-FR" sz="1400" dirty="0">
              <a:solidFill>
                <a:srgbClr val="002060"/>
              </a:solidFill>
            </a:endParaRPr>
          </a:p>
        </p:txBody>
      </p:sp>
      <p:cxnSp>
        <p:nvCxnSpPr>
          <p:cNvPr id="23" name="Connecteur droit avec flèche 22"/>
          <p:cNvCxnSpPr>
            <a:stCxn id="22" idx="0"/>
          </p:cNvCxnSpPr>
          <p:nvPr/>
        </p:nvCxnSpPr>
        <p:spPr>
          <a:xfrm flipH="1" flipV="1">
            <a:off x="2595418" y="2623127"/>
            <a:ext cx="406075" cy="1192848"/>
          </a:xfrm>
          <a:prstGeom prst="straightConnector1">
            <a:avLst/>
          </a:prstGeom>
          <a:ln w="38100">
            <a:solidFill>
              <a:schemeClr val="accent1">
                <a:lumMod val="40000"/>
                <a:lumOff val="6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1108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0" y="3060595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Apports et limitations du WDS</a:t>
            </a:r>
          </a:p>
          <a:p>
            <a:pPr algn="ctr"/>
            <a:r>
              <a:rPr lang="fr-FR" sz="4000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 MEB et Microsonde électronique</a:t>
            </a:r>
            <a:endParaRPr lang="fr-FR" sz="4000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46228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0" y="0"/>
            <a:ext cx="36315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i="1" dirty="0" smtClean="0">
                <a:solidFill>
                  <a:srgbClr val="0070C0"/>
                </a:solidFill>
              </a:rPr>
              <a:t>Résolution spectrale</a:t>
            </a:r>
            <a:endParaRPr lang="fr-FR" sz="3200" b="1" i="1" dirty="0">
              <a:solidFill>
                <a:srgbClr val="0070C0"/>
              </a:solidFill>
            </a:endParaRPr>
          </a:p>
        </p:txBody>
      </p:sp>
      <p:graphicFrame>
        <p:nvGraphicFramePr>
          <p:cNvPr id="3" name="Tableau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7530855"/>
              </p:ext>
            </p:extLst>
          </p:nvPr>
        </p:nvGraphicFramePr>
        <p:xfrm>
          <a:off x="381433" y="3844416"/>
          <a:ext cx="8229600" cy="2324100"/>
        </p:xfrm>
        <a:graphic>
          <a:graphicData uri="http://schemas.openxmlformats.org/drawingml/2006/table">
            <a:tbl>
              <a:tblPr firstRow="1" firstCol="1" bandRow="1">
                <a:tableStyleId>{5FD0F851-EC5A-4D38-B0AD-8093EC10F338}</a:tableStyleId>
              </a:tblPr>
              <a:tblGrid>
                <a:gridCol w="1259633"/>
                <a:gridCol w="923731"/>
                <a:gridCol w="2281132"/>
                <a:gridCol w="1728192"/>
                <a:gridCol w="2036912"/>
              </a:tblGrid>
              <a:tr h="20193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400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Cristal </a:t>
                      </a:r>
                      <a:endParaRPr lang="fr-FR" sz="1400" dirty="0">
                        <a:solidFill>
                          <a:srgbClr val="002060"/>
                        </a:solidFill>
                        <a:effectLst/>
                        <a:latin typeface="+mn-lt"/>
                        <a:ea typeface="Calibri"/>
                        <a:cs typeface="Arial" pitchFamily="34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40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Raie </a:t>
                      </a:r>
                      <a:endParaRPr lang="fr-FR" sz="1400">
                        <a:solidFill>
                          <a:srgbClr val="002060"/>
                        </a:solidFill>
                        <a:effectLst/>
                        <a:latin typeface="+mn-lt"/>
                        <a:ea typeface="Calibri"/>
                        <a:cs typeface="Arial" pitchFamily="34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400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Energie</a:t>
                      </a:r>
                      <a:r>
                        <a:rPr lang="fr-FR" sz="1400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de la raie </a:t>
                      </a:r>
                      <a:r>
                        <a:rPr lang="fr-FR" sz="14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(</a:t>
                      </a:r>
                      <a:r>
                        <a:rPr lang="fr-FR" sz="1400" dirty="0" err="1" smtClean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keV</a:t>
                      </a:r>
                      <a:r>
                        <a:rPr lang="fr-FR" sz="14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) </a:t>
                      </a:r>
                      <a:endParaRPr lang="fr-FR" sz="1400" dirty="0">
                        <a:solidFill>
                          <a:srgbClr val="002060"/>
                        </a:solidFill>
                        <a:effectLst/>
                        <a:latin typeface="+mn-lt"/>
                        <a:ea typeface="Calibri"/>
                        <a:cs typeface="Arial" pitchFamily="34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400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FWHM </a:t>
                      </a:r>
                      <a:r>
                        <a:rPr lang="fr-FR" sz="14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(</a:t>
                      </a:r>
                      <a:r>
                        <a:rPr lang="fr-FR" sz="1400" dirty="0" err="1" smtClean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ev</a:t>
                      </a:r>
                      <a:r>
                        <a:rPr lang="fr-FR" sz="14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)</a:t>
                      </a:r>
                      <a:r>
                        <a:rPr lang="fr-FR" sz="1400" baseline="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fr-FR" sz="14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(WDS)</a:t>
                      </a:r>
                      <a:endParaRPr lang="fr-FR" sz="1400" dirty="0">
                        <a:solidFill>
                          <a:srgbClr val="002060"/>
                        </a:solidFill>
                        <a:effectLst/>
                        <a:latin typeface="+mn-lt"/>
                        <a:ea typeface="Calibri"/>
                        <a:cs typeface="Arial" pitchFamily="34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FWHM (</a:t>
                      </a:r>
                      <a:r>
                        <a:rPr lang="fr-FR" sz="1400" dirty="0" err="1" smtClean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ev</a:t>
                      </a:r>
                      <a:r>
                        <a:rPr lang="fr-FR" sz="14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) </a:t>
                      </a:r>
                      <a:r>
                        <a:rPr lang="fr-FR" sz="1400" baseline="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(EDS)</a:t>
                      </a:r>
                      <a:endParaRPr lang="fr-FR" sz="1400" dirty="0" smtClean="0">
                        <a:solidFill>
                          <a:srgbClr val="002060"/>
                        </a:solidFill>
                        <a:effectLst/>
                        <a:latin typeface="+mn-lt"/>
                        <a:ea typeface="Calibri"/>
                        <a:cs typeface="Arial" pitchFamily="34" charset="0"/>
                      </a:endParaRPr>
                    </a:p>
                  </a:txBody>
                  <a:tcPr marL="9525" marR="9525" marT="9525" marB="9525"/>
                </a:tc>
              </a:tr>
              <a:tr h="20193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40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PC2 </a:t>
                      </a:r>
                      <a:endParaRPr lang="fr-FR" sz="1400">
                        <a:solidFill>
                          <a:srgbClr val="002060"/>
                        </a:solidFill>
                        <a:effectLst/>
                        <a:latin typeface="+mn-lt"/>
                        <a:ea typeface="Calibri"/>
                        <a:cs typeface="Arial" pitchFamily="34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4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C </a:t>
                      </a:r>
                      <a:r>
                        <a:rPr lang="fr-FR" sz="1400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Ka </a:t>
                      </a:r>
                      <a:endParaRPr lang="fr-FR" sz="1400" dirty="0">
                        <a:solidFill>
                          <a:srgbClr val="002060"/>
                        </a:solidFill>
                        <a:effectLst/>
                        <a:latin typeface="+mn-lt"/>
                        <a:ea typeface="Calibri"/>
                        <a:cs typeface="Arial" pitchFamily="34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40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 0.278 </a:t>
                      </a:r>
                      <a:endParaRPr lang="fr-FR" sz="1400">
                        <a:solidFill>
                          <a:srgbClr val="002060"/>
                        </a:solidFill>
                        <a:effectLst/>
                        <a:latin typeface="+mn-lt"/>
                        <a:ea typeface="Calibri"/>
                        <a:cs typeface="Arial" pitchFamily="34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400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14.2 </a:t>
                      </a:r>
                      <a:endParaRPr lang="fr-FR" sz="1400" dirty="0">
                        <a:solidFill>
                          <a:srgbClr val="002060"/>
                        </a:solidFill>
                        <a:effectLst/>
                        <a:latin typeface="+mn-lt"/>
                        <a:ea typeface="Calibri"/>
                        <a:cs typeface="Arial" pitchFamily="34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4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~ 55</a:t>
                      </a:r>
                      <a:endParaRPr lang="fr-FR" sz="1400" dirty="0">
                        <a:solidFill>
                          <a:srgbClr val="002060"/>
                        </a:solidFill>
                        <a:effectLst/>
                        <a:latin typeface="+mn-lt"/>
                        <a:ea typeface="Calibri"/>
                        <a:cs typeface="Arial" pitchFamily="34" charset="0"/>
                      </a:endParaRPr>
                    </a:p>
                  </a:txBody>
                  <a:tcPr marL="9525" marR="9525" marT="9525" marB="9525"/>
                </a:tc>
              </a:tr>
              <a:tr h="20193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40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TAP </a:t>
                      </a:r>
                      <a:endParaRPr lang="fr-FR" sz="1400">
                        <a:solidFill>
                          <a:srgbClr val="002060"/>
                        </a:solidFill>
                        <a:effectLst/>
                        <a:latin typeface="+mn-lt"/>
                        <a:ea typeface="Calibri"/>
                        <a:cs typeface="Arial" pitchFamily="34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40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Mg Ka </a:t>
                      </a:r>
                      <a:endParaRPr lang="fr-FR" sz="1400">
                        <a:solidFill>
                          <a:srgbClr val="002060"/>
                        </a:solidFill>
                        <a:effectLst/>
                        <a:latin typeface="+mn-lt"/>
                        <a:ea typeface="Calibri"/>
                        <a:cs typeface="Arial" pitchFamily="34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40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1.255 </a:t>
                      </a:r>
                      <a:endParaRPr lang="fr-FR" sz="1400">
                        <a:solidFill>
                          <a:srgbClr val="002060"/>
                        </a:solidFill>
                        <a:effectLst/>
                        <a:latin typeface="+mn-lt"/>
                        <a:ea typeface="Calibri"/>
                        <a:cs typeface="Arial" pitchFamily="34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400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4.6 </a:t>
                      </a:r>
                      <a:endParaRPr lang="fr-FR" sz="1400" dirty="0">
                        <a:solidFill>
                          <a:srgbClr val="002060"/>
                        </a:solidFill>
                        <a:effectLst/>
                        <a:latin typeface="+mn-lt"/>
                        <a:ea typeface="Calibri"/>
                        <a:cs typeface="Arial" pitchFamily="34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fr-FR" sz="1400" dirty="0">
                        <a:solidFill>
                          <a:srgbClr val="002060"/>
                        </a:solidFill>
                        <a:effectLst/>
                        <a:latin typeface="+mn-lt"/>
                        <a:ea typeface="Calibri"/>
                        <a:cs typeface="Arial" pitchFamily="34" charset="0"/>
                      </a:endParaRPr>
                    </a:p>
                  </a:txBody>
                  <a:tcPr marL="9525" marR="9525" marT="9525" marB="9525"/>
                </a:tc>
              </a:tr>
              <a:tr h="20193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40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TAP </a:t>
                      </a:r>
                      <a:endParaRPr lang="fr-FR" sz="1400">
                        <a:solidFill>
                          <a:srgbClr val="002060"/>
                        </a:solidFill>
                        <a:effectLst/>
                        <a:latin typeface="+mn-lt"/>
                        <a:ea typeface="Calibri"/>
                        <a:cs typeface="Arial" pitchFamily="34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400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Al Ka </a:t>
                      </a:r>
                      <a:endParaRPr lang="fr-FR" sz="1400" dirty="0">
                        <a:solidFill>
                          <a:srgbClr val="002060"/>
                        </a:solidFill>
                        <a:effectLst/>
                        <a:latin typeface="+mn-lt"/>
                        <a:ea typeface="Calibri"/>
                        <a:cs typeface="Arial" pitchFamily="34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40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1.488 </a:t>
                      </a:r>
                      <a:endParaRPr lang="fr-FR" sz="1400">
                        <a:solidFill>
                          <a:srgbClr val="002060"/>
                        </a:solidFill>
                        <a:effectLst/>
                        <a:latin typeface="+mn-lt"/>
                        <a:ea typeface="Calibri"/>
                        <a:cs typeface="Arial" pitchFamily="34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400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6.4 </a:t>
                      </a:r>
                      <a:endParaRPr lang="fr-FR" sz="1400" dirty="0">
                        <a:solidFill>
                          <a:srgbClr val="002060"/>
                        </a:solidFill>
                        <a:effectLst/>
                        <a:latin typeface="+mn-lt"/>
                        <a:ea typeface="Calibri"/>
                        <a:cs typeface="Arial" pitchFamily="34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fr-FR" sz="1400" dirty="0">
                        <a:solidFill>
                          <a:srgbClr val="002060"/>
                        </a:solidFill>
                        <a:effectLst/>
                        <a:latin typeface="+mn-lt"/>
                        <a:ea typeface="Calibri"/>
                        <a:cs typeface="Arial" pitchFamily="34" charset="0"/>
                      </a:endParaRPr>
                    </a:p>
                  </a:txBody>
                  <a:tcPr marL="9525" marR="9525" marT="9525" marB="9525"/>
                </a:tc>
              </a:tr>
              <a:tr h="20193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40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PET </a:t>
                      </a:r>
                      <a:endParaRPr lang="fr-FR" sz="1400">
                        <a:solidFill>
                          <a:srgbClr val="002060"/>
                        </a:solidFill>
                        <a:effectLst/>
                        <a:latin typeface="+mn-lt"/>
                        <a:ea typeface="Calibri"/>
                        <a:cs typeface="Arial" pitchFamily="34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40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Mo La </a:t>
                      </a:r>
                      <a:endParaRPr lang="fr-FR" sz="1400">
                        <a:solidFill>
                          <a:srgbClr val="002060"/>
                        </a:solidFill>
                        <a:effectLst/>
                        <a:latin typeface="+mn-lt"/>
                        <a:ea typeface="Calibri"/>
                        <a:cs typeface="Arial" pitchFamily="34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40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2.29 </a:t>
                      </a:r>
                      <a:endParaRPr lang="fr-FR" sz="1400">
                        <a:solidFill>
                          <a:srgbClr val="002060"/>
                        </a:solidFill>
                        <a:effectLst/>
                        <a:latin typeface="+mn-lt"/>
                        <a:ea typeface="Calibri"/>
                        <a:cs typeface="Arial" pitchFamily="34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400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5.3 </a:t>
                      </a:r>
                      <a:endParaRPr lang="fr-FR" sz="1400" dirty="0">
                        <a:solidFill>
                          <a:srgbClr val="002060"/>
                        </a:solidFill>
                        <a:effectLst/>
                        <a:latin typeface="+mn-lt"/>
                        <a:ea typeface="Calibri"/>
                        <a:cs typeface="Arial" pitchFamily="34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fr-FR" sz="1400" dirty="0">
                        <a:solidFill>
                          <a:srgbClr val="002060"/>
                        </a:solidFill>
                        <a:effectLst/>
                        <a:latin typeface="+mn-lt"/>
                        <a:ea typeface="Calibri"/>
                        <a:cs typeface="Arial" pitchFamily="34" charset="0"/>
                      </a:endParaRPr>
                    </a:p>
                  </a:txBody>
                  <a:tcPr marL="9525" marR="9525" marT="9525" marB="9525"/>
                </a:tc>
              </a:tr>
              <a:tr h="20193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40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PET </a:t>
                      </a:r>
                      <a:endParaRPr lang="fr-FR" sz="1400">
                        <a:solidFill>
                          <a:srgbClr val="002060"/>
                        </a:solidFill>
                        <a:effectLst/>
                        <a:latin typeface="+mn-lt"/>
                        <a:ea typeface="Calibri"/>
                        <a:cs typeface="Arial" pitchFamily="34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40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Th Ma </a:t>
                      </a:r>
                      <a:endParaRPr lang="fr-FR" sz="1400">
                        <a:solidFill>
                          <a:srgbClr val="002060"/>
                        </a:solidFill>
                        <a:effectLst/>
                        <a:latin typeface="+mn-lt"/>
                        <a:ea typeface="Calibri"/>
                        <a:cs typeface="Arial" pitchFamily="34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40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3 </a:t>
                      </a:r>
                      <a:endParaRPr lang="fr-FR" sz="1400">
                        <a:solidFill>
                          <a:srgbClr val="002060"/>
                        </a:solidFill>
                        <a:effectLst/>
                        <a:latin typeface="+mn-lt"/>
                        <a:ea typeface="Calibri"/>
                        <a:cs typeface="Arial" pitchFamily="34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400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10.3 </a:t>
                      </a:r>
                      <a:endParaRPr lang="fr-FR" sz="1400" dirty="0">
                        <a:solidFill>
                          <a:srgbClr val="002060"/>
                        </a:solidFill>
                        <a:effectLst/>
                        <a:latin typeface="+mn-lt"/>
                        <a:ea typeface="Calibri"/>
                        <a:cs typeface="Arial" pitchFamily="34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fr-FR" sz="1400" dirty="0">
                        <a:solidFill>
                          <a:srgbClr val="002060"/>
                        </a:solidFill>
                        <a:effectLst/>
                        <a:latin typeface="+mn-lt"/>
                        <a:ea typeface="Calibri"/>
                        <a:cs typeface="Arial" pitchFamily="34" charset="0"/>
                      </a:endParaRPr>
                    </a:p>
                  </a:txBody>
                  <a:tcPr marL="9525" marR="9525" marT="9525" marB="9525"/>
                </a:tc>
              </a:tr>
              <a:tr h="20193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400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PET </a:t>
                      </a:r>
                      <a:endParaRPr lang="fr-FR" sz="1400" dirty="0">
                        <a:solidFill>
                          <a:srgbClr val="002060"/>
                        </a:solidFill>
                        <a:effectLst/>
                        <a:latin typeface="+mn-lt"/>
                        <a:ea typeface="Calibri"/>
                        <a:cs typeface="Arial" pitchFamily="34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40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Cr Ka </a:t>
                      </a:r>
                      <a:endParaRPr lang="fr-FR" sz="1400">
                        <a:solidFill>
                          <a:srgbClr val="002060"/>
                        </a:solidFill>
                        <a:effectLst/>
                        <a:latin typeface="+mn-lt"/>
                        <a:ea typeface="Calibri"/>
                        <a:cs typeface="Arial" pitchFamily="34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40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5.42 </a:t>
                      </a:r>
                      <a:endParaRPr lang="fr-FR" sz="1400">
                        <a:solidFill>
                          <a:srgbClr val="002060"/>
                        </a:solidFill>
                        <a:effectLst/>
                        <a:latin typeface="+mn-lt"/>
                        <a:ea typeface="Calibri"/>
                        <a:cs typeface="Arial" pitchFamily="34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400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35.9 </a:t>
                      </a:r>
                      <a:endParaRPr lang="fr-FR" sz="1400" dirty="0">
                        <a:solidFill>
                          <a:srgbClr val="002060"/>
                        </a:solidFill>
                        <a:effectLst/>
                        <a:latin typeface="+mn-lt"/>
                        <a:ea typeface="Calibri"/>
                        <a:cs typeface="Arial" pitchFamily="34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fr-FR" sz="1400" dirty="0">
                        <a:solidFill>
                          <a:srgbClr val="002060"/>
                        </a:solidFill>
                        <a:effectLst/>
                        <a:latin typeface="+mn-lt"/>
                        <a:ea typeface="Calibri"/>
                        <a:cs typeface="Arial" pitchFamily="34" charset="0"/>
                      </a:endParaRPr>
                    </a:p>
                  </a:txBody>
                  <a:tcPr marL="9525" marR="9525" marT="9525" marB="9525"/>
                </a:tc>
              </a:tr>
              <a:tr h="20193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40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LiF </a:t>
                      </a:r>
                      <a:endParaRPr lang="fr-FR" sz="1400">
                        <a:solidFill>
                          <a:srgbClr val="002060"/>
                        </a:solidFill>
                        <a:effectLst/>
                        <a:latin typeface="+mn-lt"/>
                        <a:ea typeface="Calibri"/>
                        <a:cs typeface="Arial" pitchFamily="34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40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Mn Ka </a:t>
                      </a:r>
                      <a:endParaRPr lang="fr-FR" sz="1400">
                        <a:solidFill>
                          <a:srgbClr val="002060"/>
                        </a:solidFill>
                        <a:effectLst/>
                        <a:latin typeface="+mn-lt"/>
                        <a:ea typeface="Calibri"/>
                        <a:cs typeface="Arial" pitchFamily="34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40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5.9 </a:t>
                      </a:r>
                      <a:endParaRPr lang="fr-FR" sz="1400">
                        <a:solidFill>
                          <a:srgbClr val="002060"/>
                        </a:solidFill>
                        <a:effectLst/>
                        <a:latin typeface="+mn-lt"/>
                        <a:ea typeface="Calibri"/>
                        <a:cs typeface="Arial" pitchFamily="34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400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19.3 </a:t>
                      </a:r>
                      <a:endParaRPr lang="fr-FR" sz="1400" dirty="0">
                        <a:solidFill>
                          <a:srgbClr val="002060"/>
                        </a:solidFill>
                        <a:effectLst/>
                        <a:latin typeface="+mn-lt"/>
                        <a:ea typeface="Calibri"/>
                        <a:cs typeface="Arial" pitchFamily="34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4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~ 125</a:t>
                      </a:r>
                      <a:endParaRPr lang="fr-FR" sz="1400" dirty="0">
                        <a:solidFill>
                          <a:srgbClr val="002060"/>
                        </a:solidFill>
                        <a:effectLst/>
                        <a:latin typeface="+mn-lt"/>
                        <a:ea typeface="Calibri"/>
                        <a:cs typeface="Arial" pitchFamily="34" charset="0"/>
                      </a:endParaRPr>
                    </a:p>
                  </a:txBody>
                  <a:tcPr marL="9525" marR="9525" marT="9525" marB="9525"/>
                </a:tc>
              </a:tr>
              <a:tr h="20193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40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LiF </a:t>
                      </a:r>
                      <a:endParaRPr lang="fr-FR" sz="1400">
                        <a:solidFill>
                          <a:srgbClr val="002060"/>
                        </a:solidFill>
                        <a:effectLst/>
                        <a:latin typeface="+mn-lt"/>
                        <a:ea typeface="Calibri"/>
                        <a:cs typeface="Arial" pitchFamily="34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40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Cu Ka </a:t>
                      </a:r>
                      <a:endParaRPr lang="fr-FR" sz="1400">
                        <a:solidFill>
                          <a:srgbClr val="002060"/>
                        </a:solidFill>
                        <a:effectLst/>
                        <a:latin typeface="+mn-lt"/>
                        <a:ea typeface="Calibri"/>
                        <a:cs typeface="Arial" pitchFamily="34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40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7.48 </a:t>
                      </a:r>
                      <a:endParaRPr lang="fr-FR" sz="1400">
                        <a:solidFill>
                          <a:srgbClr val="002060"/>
                        </a:solidFill>
                        <a:effectLst/>
                        <a:latin typeface="+mn-lt"/>
                        <a:ea typeface="Calibri"/>
                        <a:cs typeface="Arial" pitchFamily="34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400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33.4 </a:t>
                      </a:r>
                      <a:endParaRPr lang="fr-FR" sz="1400" dirty="0">
                        <a:solidFill>
                          <a:srgbClr val="002060"/>
                        </a:solidFill>
                        <a:effectLst/>
                        <a:latin typeface="+mn-lt"/>
                        <a:ea typeface="Calibri"/>
                        <a:cs typeface="Arial" pitchFamily="34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fr-FR" sz="1400" dirty="0">
                        <a:solidFill>
                          <a:srgbClr val="002060"/>
                        </a:solidFill>
                        <a:effectLst/>
                        <a:latin typeface="+mn-lt"/>
                        <a:ea typeface="Calibri"/>
                        <a:cs typeface="Arial" pitchFamily="34" charset="0"/>
                      </a:endParaRPr>
                    </a:p>
                  </a:txBody>
                  <a:tcPr marL="9525" marR="9525" marT="9525" marB="9525"/>
                </a:tc>
              </a:tr>
              <a:tr h="20193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40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LiF </a:t>
                      </a:r>
                      <a:endParaRPr lang="fr-FR" sz="1400">
                        <a:solidFill>
                          <a:srgbClr val="002060"/>
                        </a:solidFill>
                        <a:effectLst/>
                        <a:latin typeface="+mn-lt"/>
                        <a:ea typeface="Calibri"/>
                        <a:cs typeface="Arial" pitchFamily="34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40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Ge Ka </a:t>
                      </a:r>
                      <a:endParaRPr lang="fr-FR" sz="1400">
                        <a:solidFill>
                          <a:srgbClr val="002060"/>
                        </a:solidFill>
                        <a:effectLst/>
                        <a:latin typeface="+mn-lt"/>
                        <a:ea typeface="Calibri"/>
                        <a:cs typeface="Arial" pitchFamily="34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400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9.9 </a:t>
                      </a:r>
                      <a:endParaRPr lang="fr-FR" sz="1400" dirty="0">
                        <a:solidFill>
                          <a:srgbClr val="002060"/>
                        </a:solidFill>
                        <a:effectLst/>
                        <a:latin typeface="+mn-lt"/>
                        <a:ea typeface="Calibri"/>
                        <a:cs typeface="Arial" pitchFamily="34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400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69.4</a:t>
                      </a:r>
                      <a:endParaRPr lang="fr-FR" sz="1400" dirty="0">
                        <a:solidFill>
                          <a:srgbClr val="002060"/>
                        </a:solidFill>
                        <a:effectLst/>
                        <a:latin typeface="+mn-lt"/>
                        <a:ea typeface="Calibri"/>
                        <a:cs typeface="Arial" pitchFamily="34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fr-FR" sz="1400" dirty="0">
                        <a:solidFill>
                          <a:srgbClr val="002060"/>
                        </a:solidFill>
                        <a:effectLst/>
                        <a:latin typeface="+mn-lt"/>
                        <a:ea typeface="Calibri"/>
                        <a:cs typeface="Arial" pitchFamily="34" charset="0"/>
                      </a:endParaRPr>
                    </a:p>
                  </a:txBody>
                  <a:tcPr marL="9525" marR="9525" marT="9525" marB="9525"/>
                </a:tc>
              </a:tr>
            </a:tbl>
          </a:graphicData>
        </a:graphic>
      </p:graphicFrame>
      <p:sp>
        <p:nvSpPr>
          <p:cNvPr id="4" name="ZoneTexte 3"/>
          <p:cNvSpPr txBox="1"/>
          <p:nvPr/>
        </p:nvSpPr>
        <p:spPr>
          <a:xfrm>
            <a:off x="4047101" y="6135311"/>
            <a:ext cx="46570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i="1" dirty="0" smtClean="0">
                <a:solidFill>
                  <a:srgbClr val="002060"/>
                </a:solidFill>
              </a:rPr>
              <a:t>Exemples de résolutions spectrales (d'après données </a:t>
            </a:r>
            <a:r>
              <a:rPr lang="fr-FR" sz="1400" i="1" dirty="0" err="1" smtClean="0">
                <a:solidFill>
                  <a:srgbClr val="002060"/>
                </a:solidFill>
              </a:rPr>
              <a:t>Cameca</a:t>
            </a:r>
            <a:r>
              <a:rPr lang="fr-FR" sz="1400" i="1" dirty="0" smtClean="0">
                <a:solidFill>
                  <a:srgbClr val="002060"/>
                </a:solidFill>
              </a:rPr>
              <a:t>)</a:t>
            </a:r>
            <a:endParaRPr lang="fr-FR" sz="1400" i="1" dirty="0">
              <a:solidFill>
                <a:srgbClr val="002060"/>
              </a:solidFill>
            </a:endParaRPr>
          </a:p>
        </p:txBody>
      </p:sp>
      <p:sp>
        <p:nvSpPr>
          <p:cNvPr id="6" name="ZoneTexte 1"/>
          <p:cNvSpPr txBox="1">
            <a:spLocks noChangeArrowheads="1"/>
          </p:cNvSpPr>
          <p:nvPr/>
        </p:nvSpPr>
        <p:spPr bwMode="auto">
          <a:xfrm>
            <a:off x="3288891" y="3253618"/>
            <a:ext cx="446876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sz="1400" i="1" dirty="0" smtClean="0">
                <a:solidFill>
                  <a:srgbClr val="002060"/>
                </a:solidFill>
                <a:latin typeface="+mn-lt"/>
              </a:rPr>
              <a:t>Spectre  des raies L des lanthanides  en EDS (bleu) et WDS (rouge) dans une monazite (phosphate de terres rares)</a:t>
            </a:r>
            <a:endParaRPr lang="fr-FR" sz="1400" i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3642853" y="944365"/>
            <a:ext cx="539790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002060"/>
                </a:solidFill>
              </a:rPr>
              <a:t>Résolution du WDS nettement supérieure à celle de l'EDS</a:t>
            </a:r>
          </a:p>
          <a:p>
            <a:endParaRPr lang="fr-FR" dirty="0">
              <a:solidFill>
                <a:srgbClr val="00206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ð"/>
            </a:pPr>
            <a:r>
              <a:rPr lang="fr-FR" dirty="0" smtClean="0">
                <a:solidFill>
                  <a:srgbClr val="002060"/>
                </a:solidFill>
              </a:rPr>
              <a:t>Résolution de la quasi-totalité des interférence  problématiques en EDS</a:t>
            </a:r>
          </a:p>
          <a:p>
            <a:pPr marL="285750" indent="-285750">
              <a:buFont typeface="Wingdings" panose="05000000000000000000" pitchFamily="2" charset="2"/>
              <a:buChar char="ð"/>
            </a:pPr>
            <a:r>
              <a:rPr lang="fr-FR" dirty="0" smtClean="0">
                <a:solidFill>
                  <a:srgbClr val="002060"/>
                </a:solidFill>
              </a:rPr>
              <a:t>Meilleur rapport pic / fond continu</a:t>
            </a:r>
          </a:p>
          <a:p>
            <a:pPr marL="285750" indent="-285750">
              <a:buFont typeface="Wingdings" panose="05000000000000000000" pitchFamily="2" charset="2"/>
              <a:buChar char="ð"/>
            </a:pPr>
            <a:r>
              <a:rPr lang="fr-FR" dirty="0" smtClean="0">
                <a:solidFill>
                  <a:srgbClr val="002060"/>
                </a:solidFill>
              </a:rPr>
              <a:t>Meilleure sensibilité en détection et  quantification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206" y="840300"/>
            <a:ext cx="2880000" cy="28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ZoneTexte 7"/>
          <p:cNvSpPr txBox="1"/>
          <p:nvPr/>
        </p:nvSpPr>
        <p:spPr>
          <a:xfrm>
            <a:off x="678425" y="2684205"/>
            <a:ext cx="4700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i="1" dirty="0" smtClean="0">
                <a:solidFill>
                  <a:srgbClr val="0070C0"/>
                </a:solidFill>
              </a:rPr>
              <a:t>EDS</a:t>
            </a:r>
            <a:endParaRPr lang="fr-FR" sz="1400" b="1" i="1" dirty="0">
              <a:solidFill>
                <a:srgbClr val="0070C0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565361" y="3028329"/>
            <a:ext cx="5453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i="1" dirty="0">
                <a:solidFill>
                  <a:srgbClr val="C00000"/>
                </a:solidFill>
              </a:rPr>
              <a:t>W</a:t>
            </a:r>
            <a:r>
              <a:rPr lang="fr-FR" sz="1400" b="1" i="1" dirty="0" smtClean="0">
                <a:solidFill>
                  <a:srgbClr val="C00000"/>
                </a:solidFill>
              </a:rPr>
              <a:t>DS</a:t>
            </a:r>
            <a:endParaRPr lang="fr-FR" sz="1400" b="1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4808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0" y="0"/>
            <a:ext cx="36315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i="1" dirty="0" smtClean="0">
                <a:solidFill>
                  <a:srgbClr val="0070C0"/>
                </a:solidFill>
              </a:rPr>
              <a:t>Résolution spectrale</a:t>
            </a:r>
            <a:endParaRPr lang="fr-FR" sz="3200" b="1" i="1" dirty="0">
              <a:solidFill>
                <a:srgbClr val="0070C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977" y="2787064"/>
            <a:ext cx="2880000" cy="28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223462" y="718807"/>
            <a:ext cx="362586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dirty="0" smtClean="0">
                <a:solidFill>
                  <a:srgbClr val="002060"/>
                </a:solidFill>
              </a:rPr>
              <a:t>La meilleure résolution spectrale du WDS est un avantage indéniable pour la microanalyse. Mais elle peut parfois poser quelques problèmes (éléments légers, </a:t>
            </a:r>
            <a:r>
              <a:rPr lang="fr-FR" dirty="0">
                <a:solidFill>
                  <a:srgbClr val="002060"/>
                </a:solidFill>
              </a:rPr>
              <a:t>rayonnements de faible </a:t>
            </a:r>
            <a:r>
              <a:rPr lang="fr-FR" dirty="0" smtClean="0">
                <a:solidFill>
                  <a:srgbClr val="002060"/>
                </a:solidFill>
              </a:rPr>
              <a:t>énergie d'éléments plus lourds)</a:t>
            </a:r>
            <a:endParaRPr lang="fr-FR" dirty="0">
              <a:solidFill>
                <a:srgbClr val="002060"/>
              </a:solidFill>
            </a:endParaRPr>
          </a:p>
        </p:txBody>
      </p:sp>
      <p:sp>
        <p:nvSpPr>
          <p:cNvPr id="5" name="ZoneTexte 1"/>
          <p:cNvSpPr txBox="1">
            <a:spLocks noChangeArrowheads="1"/>
          </p:cNvSpPr>
          <p:nvPr/>
        </p:nvSpPr>
        <p:spPr bwMode="auto">
          <a:xfrm>
            <a:off x="368710" y="5687078"/>
            <a:ext cx="287593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fr-FR" sz="1400" i="1" dirty="0" smtClean="0">
                <a:solidFill>
                  <a:srgbClr val="002060"/>
                </a:solidFill>
                <a:latin typeface="+mn-lt"/>
              </a:rPr>
              <a:t>Raie S K</a:t>
            </a:r>
            <a:r>
              <a:rPr lang="el-GR" sz="1400" i="1" dirty="0" smtClean="0">
                <a:solidFill>
                  <a:srgbClr val="002060"/>
                </a:solidFill>
                <a:latin typeface="+mn-lt"/>
              </a:rPr>
              <a:t>α</a:t>
            </a:r>
            <a:r>
              <a:rPr lang="fr-FR" sz="1400" i="1" dirty="0" smtClean="0">
                <a:solidFill>
                  <a:srgbClr val="002060"/>
                </a:solidFill>
                <a:latin typeface="+mn-lt"/>
              </a:rPr>
              <a:t> dans un sulfure (</a:t>
            </a:r>
            <a:r>
              <a:rPr lang="fr-FR" sz="1400" i="1" dirty="0" err="1" smtClean="0">
                <a:solidFill>
                  <a:srgbClr val="002060"/>
                </a:solidFill>
                <a:latin typeface="+mn-lt"/>
              </a:rPr>
              <a:t>PbS</a:t>
            </a:r>
            <a:r>
              <a:rPr lang="fr-FR" sz="1400" i="1" dirty="0" smtClean="0">
                <a:solidFill>
                  <a:srgbClr val="002060"/>
                </a:solidFill>
                <a:latin typeface="+mn-lt"/>
              </a:rPr>
              <a:t>)</a:t>
            </a:r>
          </a:p>
          <a:p>
            <a:pPr algn="ctr" eaLnBrk="1" hangingPunct="1"/>
            <a:r>
              <a:rPr lang="fr-FR" sz="1400" i="1" dirty="0" smtClean="0">
                <a:solidFill>
                  <a:srgbClr val="002060"/>
                </a:solidFill>
                <a:latin typeface="+mn-lt"/>
              </a:rPr>
              <a:t> et un sulfate (BaSO</a:t>
            </a:r>
            <a:r>
              <a:rPr lang="fr-FR" sz="1400" i="1" baseline="-25000" dirty="0" smtClean="0">
                <a:solidFill>
                  <a:srgbClr val="002060"/>
                </a:solidFill>
                <a:latin typeface="+mn-lt"/>
              </a:rPr>
              <a:t>4</a:t>
            </a:r>
            <a:r>
              <a:rPr lang="fr-FR" sz="1400" i="1" dirty="0" smtClean="0">
                <a:solidFill>
                  <a:srgbClr val="002060"/>
                </a:solidFill>
                <a:latin typeface="+mn-lt"/>
              </a:rPr>
              <a:t>)</a:t>
            </a:r>
            <a:endParaRPr lang="fr-FR" sz="1400" i="1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0597" y="646390"/>
            <a:ext cx="4956535" cy="43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ZoneTexte 6"/>
          <p:cNvSpPr txBox="1"/>
          <p:nvPr/>
        </p:nvSpPr>
        <p:spPr>
          <a:xfrm>
            <a:off x="3986838" y="4967657"/>
            <a:ext cx="4950683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i="1" dirty="0" smtClean="0">
                <a:solidFill>
                  <a:srgbClr val="002060"/>
                </a:solidFill>
              </a:rPr>
              <a:t>Raie K du Bore dans différents composés</a:t>
            </a:r>
          </a:p>
          <a:p>
            <a:pPr algn="ctr"/>
            <a:endParaRPr lang="fr-FR" sz="1400" i="1" dirty="0" smtClean="0">
              <a:solidFill>
                <a:srgbClr val="00206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ð"/>
            </a:pPr>
            <a:r>
              <a:rPr lang="fr-FR" sz="1400" i="1" dirty="0" smtClean="0">
                <a:solidFill>
                  <a:srgbClr val="002060"/>
                </a:solidFill>
              </a:rPr>
              <a:t>La raie B K</a:t>
            </a:r>
            <a:r>
              <a:rPr lang="el-GR" sz="1400" i="1" dirty="0" smtClean="0">
                <a:solidFill>
                  <a:srgbClr val="002060"/>
                </a:solidFill>
              </a:rPr>
              <a:t>α</a:t>
            </a:r>
            <a:r>
              <a:rPr lang="fr-FR" sz="1400" i="1" dirty="0" smtClean="0">
                <a:solidFill>
                  <a:srgbClr val="002060"/>
                </a:solidFill>
              </a:rPr>
              <a:t> est décalée de quelques eV dans BN par rapport à B et BN</a:t>
            </a:r>
          </a:p>
          <a:p>
            <a:pPr marL="285750" indent="-285750">
              <a:buFont typeface="Wingdings" panose="05000000000000000000" pitchFamily="2" charset="2"/>
              <a:buChar char="ð"/>
            </a:pPr>
            <a:r>
              <a:rPr lang="fr-FR" sz="1400" i="1" dirty="0" smtClean="0">
                <a:solidFill>
                  <a:srgbClr val="002060"/>
                </a:solidFill>
              </a:rPr>
              <a:t>2 satellites apparaissent autour de la raie, dans BN = liés à la structure moléculaire du BN hexagonal</a:t>
            </a:r>
          </a:p>
          <a:p>
            <a:pPr marL="285750" indent="-285750">
              <a:buFont typeface="Wingdings" panose="05000000000000000000" pitchFamily="2" charset="2"/>
              <a:buChar char="ð"/>
            </a:pPr>
            <a:endParaRPr lang="fr-FR" sz="1400" i="1" dirty="0">
              <a:solidFill>
                <a:srgbClr val="002060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6609956" y="3492262"/>
            <a:ext cx="8531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i="1" dirty="0" smtClean="0">
                <a:solidFill>
                  <a:srgbClr val="002060"/>
                </a:solidFill>
              </a:rPr>
              <a:t>satellites</a:t>
            </a:r>
            <a:endParaRPr lang="fr-FR" sz="1400" i="1" dirty="0">
              <a:solidFill>
                <a:srgbClr val="002060"/>
              </a:solidFill>
            </a:endParaRPr>
          </a:p>
        </p:txBody>
      </p:sp>
      <p:cxnSp>
        <p:nvCxnSpPr>
          <p:cNvPr id="9" name="Connecteur droit avec flèche 8"/>
          <p:cNvCxnSpPr/>
          <p:nvPr/>
        </p:nvCxnSpPr>
        <p:spPr>
          <a:xfrm flipH="1">
            <a:off x="6360576" y="3676989"/>
            <a:ext cx="323273" cy="32327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/>
          <p:cNvCxnSpPr/>
          <p:nvPr/>
        </p:nvCxnSpPr>
        <p:spPr>
          <a:xfrm flipH="1">
            <a:off x="5381521" y="3667753"/>
            <a:ext cx="1293091" cy="19396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0"/>
          <p:cNvSpPr txBox="1"/>
          <p:nvPr/>
        </p:nvSpPr>
        <p:spPr>
          <a:xfrm>
            <a:off x="5435927" y="1135402"/>
            <a:ext cx="8980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i="1" dirty="0" err="1" smtClean="0">
                <a:solidFill>
                  <a:srgbClr val="002060"/>
                </a:solidFill>
              </a:rPr>
              <a:t>peak</a:t>
            </a:r>
            <a:r>
              <a:rPr lang="fr-FR" sz="1400" i="1" dirty="0" smtClean="0">
                <a:solidFill>
                  <a:srgbClr val="002060"/>
                </a:solidFill>
              </a:rPr>
              <a:t> shift</a:t>
            </a:r>
            <a:endParaRPr lang="fr-FR" sz="1400" i="1" dirty="0">
              <a:solidFill>
                <a:srgbClr val="002060"/>
              </a:solidFill>
            </a:endParaRPr>
          </a:p>
        </p:txBody>
      </p:sp>
      <p:cxnSp>
        <p:nvCxnSpPr>
          <p:cNvPr id="12" name="Connecteur droit avec flèche 11"/>
          <p:cNvCxnSpPr/>
          <p:nvPr/>
        </p:nvCxnSpPr>
        <p:spPr>
          <a:xfrm>
            <a:off x="5711144" y="1519721"/>
            <a:ext cx="180975" cy="4763"/>
          </a:xfrm>
          <a:prstGeom prst="straightConnector1">
            <a:avLst/>
          </a:prstGeom>
          <a:ln>
            <a:headEnd type="arrow" w="sm" len="sm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9838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0" y="0"/>
            <a:ext cx="53830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i="1" dirty="0" smtClean="0">
                <a:solidFill>
                  <a:srgbClr val="0070C0"/>
                </a:solidFill>
              </a:rPr>
              <a:t>Ordres multiples de diffraction</a:t>
            </a:r>
            <a:endParaRPr lang="fr-FR" sz="3200" b="1" i="1" dirty="0">
              <a:solidFill>
                <a:srgbClr val="0070C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915" y="1223771"/>
            <a:ext cx="3600000" cy="3604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ZoneTexte 1"/>
          <p:cNvSpPr txBox="1">
            <a:spLocks noChangeArrowheads="1"/>
          </p:cNvSpPr>
          <p:nvPr/>
        </p:nvSpPr>
        <p:spPr bwMode="auto">
          <a:xfrm>
            <a:off x="324473" y="4875954"/>
            <a:ext cx="358385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fr-FR" sz="1400" i="1" dirty="0" smtClean="0">
                <a:solidFill>
                  <a:srgbClr val="002060"/>
                </a:solidFill>
                <a:latin typeface="+mn-lt"/>
              </a:rPr>
              <a:t>Spectre WDS de Fe pur en mode intégral</a:t>
            </a:r>
            <a:endParaRPr lang="fr-FR" sz="1400" i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2772704" y="1401111"/>
            <a:ext cx="5756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Fe K</a:t>
            </a:r>
            <a:endParaRPr lang="fr-FR" dirty="0"/>
          </a:p>
        </p:txBody>
      </p:sp>
      <p:sp>
        <p:nvSpPr>
          <p:cNvPr id="12" name="ZoneTexte 11"/>
          <p:cNvSpPr txBox="1"/>
          <p:nvPr/>
        </p:nvSpPr>
        <p:spPr>
          <a:xfrm>
            <a:off x="1140550" y="3116837"/>
            <a:ext cx="12829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smtClean="0"/>
              <a:t>Fe K</a:t>
            </a:r>
          </a:p>
          <a:p>
            <a:pPr algn="ctr"/>
            <a:r>
              <a:rPr lang="fr-FR" dirty="0" smtClean="0"/>
              <a:t>2ème ordre</a:t>
            </a:r>
            <a:endParaRPr lang="fr-FR" dirty="0"/>
          </a:p>
        </p:txBody>
      </p:sp>
      <p:sp>
        <p:nvSpPr>
          <p:cNvPr id="13" name="ZoneTexte 12"/>
          <p:cNvSpPr txBox="1"/>
          <p:nvPr/>
        </p:nvSpPr>
        <p:spPr>
          <a:xfrm>
            <a:off x="5233480" y="1194605"/>
            <a:ext cx="3056413" cy="92333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fr-FR" b="1" u="sng" dirty="0" smtClean="0">
                <a:solidFill>
                  <a:srgbClr val="002060"/>
                </a:solidFill>
              </a:rPr>
              <a:t>loi de Bragg</a:t>
            </a:r>
          </a:p>
          <a:p>
            <a:pPr algn="ctr"/>
            <a:r>
              <a:rPr lang="fr-FR" b="1" dirty="0" smtClean="0">
                <a:solidFill>
                  <a:srgbClr val="002060"/>
                </a:solidFill>
              </a:rPr>
              <a:t>2d. sin </a:t>
            </a:r>
            <a:r>
              <a:rPr lang="fr-FR" b="1" dirty="0" smtClean="0">
                <a:solidFill>
                  <a:srgbClr val="002060"/>
                </a:solidFill>
                <a:sym typeface="Symbol"/>
              </a:rPr>
              <a:t> = n.</a:t>
            </a:r>
            <a:r>
              <a:rPr lang="el-GR" b="1" dirty="0" smtClean="0">
                <a:solidFill>
                  <a:srgbClr val="002060"/>
                </a:solidFill>
                <a:sym typeface="Symbol"/>
              </a:rPr>
              <a:t>λ</a:t>
            </a:r>
            <a:endParaRPr lang="fr-FR" b="1" dirty="0" smtClean="0">
              <a:solidFill>
                <a:srgbClr val="002060"/>
              </a:solidFill>
              <a:sym typeface="Symbol"/>
            </a:endParaRPr>
          </a:p>
          <a:p>
            <a:pPr algn="ctr"/>
            <a:r>
              <a:rPr lang="fr-FR" dirty="0" smtClean="0">
                <a:solidFill>
                  <a:srgbClr val="002060"/>
                </a:solidFill>
                <a:sym typeface="Symbol"/>
              </a:rPr>
              <a:t>n : ordre de diffraction (entier)</a:t>
            </a:r>
            <a:endParaRPr lang="fr-FR" dirty="0">
              <a:solidFill>
                <a:srgbClr val="002060"/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4402544" y="2373502"/>
            <a:ext cx="2201308" cy="1754326"/>
          </a:xfrm>
          <a:prstGeom prst="rect">
            <a:avLst/>
          </a:prstGeom>
          <a:noFill/>
          <a:ln>
            <a:solidFill>
              <a:srgbClr val="002060"/>
            </a:solidFill>
            <a:prstDash val="sysDot"/>
          </a:ln>
        </p:spPr>
        <p:txBody>
          <a:bodyPr wrap="none" rtlCol="0">
            <a:spAutoFit/>
          </a:bodyPr>
          <a:lstStyle/>
          <a:p>
            <a:pPr algn="ctr"/>
            <a:r>
              <a:rPr lang="fr-FR" dirty="0" smtClean="0">
                <a:solidFill>
                  <a:srgbClr val="002060"/>
                </a:solidFill>
              </a:rPr>
              <a:t>n = 1</a:t>
            </a:r>
          </a:p>
          <a:p>
            <a:pPr algn="ctr"/>
            <a:r>
              <a:rPr lang="fr-FR" dirty="0" smtClean="0">
                <a:solidFill>
                  <a:srgbClr val="002060"/>
                </a:solidFill>
                <a:sym typeface="Symbol"/>
              </a:rPr>
              <a:t> = </a:t>
            </a:r>
            <a:r>
              <a:rPr lang="fr-FR" baseline="-25000" dirty="0" smtClean="0">
                <a:solidFill>
                  <a:srgbClr val="002060"/>
                </a:solidFill>
                <a:sym typeface="Symbol"/>
              </a:rPr>
              <a:t>0</a:t>
            </a:r>
            <a:endParaRPr lang="fr-FR" dirty="0">
              <a:solidFill>
                <a:srgbClr val="002060"/>
              </a:solidFill>
            </a:endParaRPr>
          </a:p>
          <a:p>
            <a:pPr algn="ctr"/>
            <a:r>
              <a:rPr lang="fr-FR" dirty="0">
                <a:solidFill>
                  <a:srgbClr val="002060"/>
                </a:solidFill>
              </a:rPr>
              <a:t>2d. sin </a:t>
            </a:r>
            <a:r>
              <a:rPr lang="fr-FR" dirty="0" smtClean="0">
                <a:solidFill>
                  <a:srgbClr val="002060"/>
                </a:solidFill>
                <a:sym typeface="Symbol"/>
              </a:rPr>
              <a:t></a:t>
            </a:r>
            <a:r>
              <a:rPr lang="fr-FR" baseline="-25000" dirty="0" smtClean="0">
                <a:solidFill>
                  <a:srgbClr val="002060"/>
                </a:solidFill>
                <a:sym typeface="Symbol"/>
              </a:rPr>
              <a:t>0</a:t>
            </a:r>
            <a:r>
              <a:rPr lang="fr-FR" dirty="0" smtClean="0">
                <a:solidFill>
                  <a:srgbClr val="002060"/>
                </a:solidFill>
                <a:sym typeface="Symbol"/>
              </a:rPr>
              <a:t> </a:t>
            </a:r>
            <a:r>
              <a:rPr lang="fr-FR" dirty="0">
                <a:solidFill>
                  <a:srgbClr val="002060"/>
                </a:solidFill>
                <a:sym typeface="Symbol"/>
              </a:rPr>
              <a:t>= </a:t>
            </a:r>
            <a:r>
              <a:rPr lang="fr-FR" baseline="-25000" dirty="0" smtClean="0">
                <a:solidFill>
                  <a:srgbClr val="002060"/>
                </a:solidFill>
                <a:sym typeface="Symbol"/>
              </a:rPr>
              <a:t>0</a:t>
            </a:r>
            <a:endParaRPr lang="fr-FR" dirty="0" smtClean="0">
              <a:solidFill>
                <a:srgbClr val="002060"/>
              </a:solidFill>
              <a:sym typeface="Symbol"/>
            </a:endParaRPr>
          </a:p>
          <a:p>
            <a:pPr algn="ctr"/>
            <a:endParaRPr lang="fr-FR" dirty="0">
              <a:solidFill>
                <a:srgbClr val="002060"/>
              </a:solidFill>
              <a:sym typeface="Symbol"/>
            </a:endParaRPr>
          </a:p>
          <a:p>
            <a:pPr algn="ctr"/>
            <a:r>
              <a:rPr lang="fr-FR" dirty="0" smtClean="0">
                <a:solidFill>
                  <a:srgbClr val="002060"/>
                </a:solidFill>
                <a:sym typeface="Symbol"/>
              </a:rPr>
              <a:t>1</a:t>
            </a:r>
            <a:r>
              <a:rPr lang="fr-FR" baseline="30000" dirty="0" smtClean="0">
                <a:solidFill>
                  <a:srgbClr val="002060"/>
                </a:solidFill>
                <a:sym typeface="Symbol"/>
              </a:rPr>
              <a:t>er</a:t>
            </a:r>
            <a:r>
              <a:rPr lang="fr-FR" dirty="0" smtClean="0">
                <a:solidFill>
                  <a:srgbClr val="002060"/>
                </a:solidFill>
                <a:sym typeface="Symbol"/>
              </a:rPr>
              <a:t> ordre</a:t>
            </a:r>
          </a:p>
          <a:p>
            <a:pPr algn="ctr"/>
            <a:r>
              <a:rPr lang="fr-FR" dirty="0" smtClean="0">
                <a:solidFill>
                  <a:srgbClr val="002060"/>
                </a:solidFill>
                <a:sym typeface="Symbol"/>
              </a:rPr>
              <a:t>rayonnement analysé</a:t>
            </a:r>
            <a:endParaRPr lang="fr-FR" dirty="0">
              <a:solidFill>
                <a:srgbClr val="002060"/>
              </a:solidFill>
              <a:sym typeface="Symbol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6877731" y="2373502"/>
            <a:ext cx="1893467" cy="2862322"/>
          </a:xfrm>
          <a:prstGeom prst="rect">
            <a:avLst/>
          </a:prstGeom>
          <a:noFill/>
          <a:ln>
            <a:solidFill>
              <a:srgbClr val="002060"/>
            </a:solidFill>
            <a:prstDash val="sysDot"/>
          </a:ln>
        </p:spPr>
        <p:txBody>
          <a:bodyPr wrap="none" rtlCol="0">
            <a:spAutoFit/>
          </a:bodyPr>
          <a:lstStyle/>
          <a:p>
            <a:pPr algn="ctr"/>
            <a:r>
              <a:rPr lang="fr-FR" dirty="0" smtClean="0">
                <a:solidFill>
                  <a:srgbClr val="002060"/>
                </a:solidFill>
              </a:rPr>
              <a:t>n = 2</a:t>
            </a:r>
          </a:p>
          <a:p>
            <a:pPr algn="ctr"/>
            <a:r>
              <a:rPr lang="fr-FR" dirty="0" smtClean="0">
                <a:solidFill>
                  <a:srgbClr val="002060"/>
                </a:solidFill>
                <a:sym typeface="Symbol"/>
              </a:rPr>
              <a:t> = </a:t>
            </a:r>
            <a:r>
              <a:rPr lang="fr-FR" baseline="-25000" dirty="0" smtClean="0">
                <a:solidFill>
                  <a:srgbClr val="002060"/>
                </a:solidFill>
                <a:sym typeface="Symbol"/>
              </a:rPr>
              <a:t>0</a:t>
            </a:r>
            <a:r>
              <a:rPr lang="fr-FR" dirty="0" smtClean="0">
                <a:solidFill>
                  <a:srgbClr val="002060"/>
                </a:solidFill>
                <a:sym typeface="Symbol"/>
              </a:rPr>
              <a:t>/2</a:t>
            </a:r>
            <a:endParaRPr lang="fr-FR" dirty="0">
              <a:solidFill>
                <a:srgbClr val="002060"/>
              </a:solidFill>
            </a:endParaRPr>
          </a:p>
          <a:p>
            <a:pPr algn="ctr"/>
            <a:r>
              <a:rPr lang="fr-FR" dirty="0">
                <a:solidFill>
                  <a:srgbClr val="002060"/>
                </a:solidFill>
              </a:rPr>
              <a:t>2d. sin </a:t>
            </a:r>
            <a:r>
              <a:rPr lang="fr-FR" dirty="0" smtClean="0">
                <a:solidFill>
                  <a:srgbClr val="002060"/>
                </a:solidFill>
                <a:sym typeface="Symbol"/>
              </a:rPr>
              <a:t></a:t>
            </a:r>
            <a:r>
              <a:rPr lang="fr-FR" baseline="-25000" dirty="0">
                <a:solidFill>
                  <a:srgbClr val="002060"/>
                </a:solidFill>
                <a:sym typeface="Symbol"/>
              </a:rPr>
              <a:t> 0</a:t>
            </a:r>
            <a:r>
              <a:rPr lang="fr-FR" dirty="0" smtClean="0">
                <a:solidFill>
                  <a:srgbClr val="002060"/>
                </a:solidFill>
                <a:sym typeface="Symbol"/>
              </a:rPr>
              <a:t> </a:t>
            </a:r>
            <a:r>
              <a:rPr lang="fr-FR" dirty="0">
                <a:solidFill>
                  <a:srgbClr val="002060"/>
                </a:solidFill>
                <a:sym typeface="Symbol"/>
              </a:rPr>
              <a:t>= </a:t>
            </a:r>
            <a:r>
              <a:rPr lang="fr-FR" dirty="0" smtClean="0">
                <a:solidFill>
                  <a:srgbClr val="002060"/>
                </a:solidFill>
                <a:sym typeface="Symbol"/>
              </a:rPr>
              <a:t>2.</a:t>
            </a:r>
            <a:r>
              <a:rPr lang="fr-FR" baseline="-25000" dirty="0" smtClean="0">
                <a:solidFill>
                  <a:srgbClr val="002060"/>
                </a:solidFill>
                <a:sym typeface="Symbol"/>
              </a:rPr>
              <a:t>0</a:t>
            </a:r>
            <a:r>
              <a:rPr lang="fr-FR" dirty="0" smtClean="0">
                <a:solidFill>
                  <a:srgbClr val="002060"/>
                </a:solidFill>
                <a:sym typeface="Symbol"/>
              </a:rPr>
              <a:t>/2</a:t>
            </a:r>
          </a:p>
          <a:p>
            <a:pPr algn="ctr"/>
            <a:endParaRPr lang="fr-FR" dirty="0">
              <a:solidFill>
                <a:srgbClr val="002060"/>
              </a:solidFill>
              <a:sym typeface="Symbol"/>
            </a:endParaRPr>
          </a:p>
          <a:p>
            <a:pPr algn="ctr"/>
            <a:r>
              <a:rPr lang="fr-FR" dirty="0">
                <a:solidFill>
                  <a:srgbClr val="002060"/>
                </a:solidFill>
              </a:rPr>
              <a:t>n = </a:t>
            </a:r>
            <a:r>
              <a:rPr lang="fr-FR" dirty="0" smtClean="0">
                <a:solidFill>
                  <a:srgbClr val="002060"/>
                </a:solidFill>
              </a:rPr>
              <a:t>3</a:t>
            </a:r>
            <a:endParaRPr lang="fr-FR" dirty="0">
              <a:solidFill>
                <a:srgbClr val="002060"/>
              </a:solidFill>
            </a:endParaRPr>
          </a:p>
          <a:p>
            <a:pPr algn="ctr"/>
            <a:r>
              <a:rPr lang="fr-FR" dirty="0">
                <a:solidFill>
                  <a:srgbClr val="002060"/>
                </a:solidFill>
                <a:sym typeface="Symbol"/>
              </a:rPr>
              <a:t> = </a:t>
            </a:r>
            <a:r>
              <a:rPr lang="fr-FR" baseline="-25000" dirty="0" smtClean="0">
                <a:solidFill>
                  <a:srgbClr val="002060"/>
                </a:solidFill>
                <a:sym typeface="Symbol"/>
              </a:rPr>
              <a:t>0</a:t>
            </a:r>
            <a:r>
              <a:rPr lang="fr-FR" dirty="0" smtClean="0">
                <a:solidFill>
                  <a:srgbClr val="002060"/>
                </a:solidFill>
                <a:sym typeface="Symbol"/>
              </a:rPr>
              <a:t>/3</a:t>
            </a:r>
            <a:endParaRPr lang="fr-FR" dirty="0">
              <a:solidFill>
                <a:srgbClr val="002060"/>
              </a:solidFill>
            </a:endParaRPr>
          </a:p>
          <a:p>
            <a:pPr algn="ctr"/>
            <a:r>
              <a:rPr lang="fr-FR" dirty="0">
                <a:solidFill>
                  <a:srgbClr val="002060"/>
                </a:solidFill>
              </a:rPr>
              <a:t>2d. sin </a:t>
            </a:r>
            <a:r>
              <a:rPr lang="fr-FR" dirty="0" smtClean="0">
                <a:solidFill>
                  <a:srgbClr val="002060"/>
                </a:solidFill>
                <a:sym typeface="Symbol"/>
              </a:rPr>
              <a:t></a:t>
            </a:r>
            <a:r>
              <a:rPr lang="fr-FR" baseline="-25000" dirty="0">
                <a:solidFill>
                  <a:srgbClr val="002060"/>
                </a:solidFill>
                <a:sym typeface="Symbol"/>
              </a:rPr>
              <a:t> 0</a:t>
            </a:r>
            <a:r>
              <a:rPr lang="fr-FR" dirty="0" smtClean="0">
                <a:solidFill>
                  <a:srgbClr val="002060"/>
                </a:solidFill>
                <a:sym typeface="Symbol"/>
              </a:rPr>
              <a:t> </a:t>
            </a:r>
            <a:r>
              <a:rPr lang="fr-FR" dirty="0">
                <a:solidFill>
                  <a:srgbClr val="002060"/>
                </a:solidFill>
                <a:sym typeface="Symbol"/>
              </a:rPr>
              <a:t>= </a:t>
            </a:r>
            <a:r>
              <a:rPr lang="fr-FR" dirty="0" smtClean="0">
                <a:solidFill>
                  <a:srgbClr val="002060"/>
                </a:solidFill>
                <a:sym typeface="Symbol"/>
              </a:rPr>
              <a:t>3.</a:t>
            </a:r>
            <a:r>
              <a:rPr lang="fr-FR" dirty="0">
                <a:solidFill>
                  <a:srgbClr val="002060"/>
                </a:solidFill>
                <a:sym typeface="Symbol"/>
              </a:rPr>
              <a:t></a:t>
            </a:r>
            <a:r>
              <a:rPr lang="fr-FR" baseline="-25000" dirty="0" smtClean="0">
                <a:solidFill>
                  <a:srgbClr val="002060"/>
                </a:solidFill>
                <a:sym typeface="Symbol"/>
              </a:rPr>
              <a:t>0</a:t>
            </a:r>
            <a:r>
              <a:rPr lang="fr-FR" dirty="0" smtClean="0">
                <a:solidFill>
                  <a:srgbClr val="002060"/>
                </a:solidFill>
                <a:sym typeface="Symbol"/>
              </a:rPr>
              <a:t>/3</a:t>
            </a:r>
            <a:endParaRPr lang="fr-FR" dirty="0">
              <a:solidFill>
                <a:srgbClr val="002060"/>
              </a:solidFill>
            </a:endParaRPr>
          </a:p>
          <a:p>
            <a:pPr algn="ctr"/>
            <a:r>
              <a:rPr lang="fr-FR" dirty="0" smtClean="0">
                <a:solidFill>
                  <a:srgbClr val="002060"/>
                </a:solidFill>
              </a:rPr>
              <a:t>etc...</a:t>
            </a:r>
          </a:p>
          <a:p>
            <a:pPr algn="ctr"/>
            <a:endParaRPr lang="fr-FR" dirty="0">
              <a:solidFill>
                <a:srgbClr val="002060"/>
              </a:solidFill>
            </a:endParaRPr>
          </a:p>
          <a:p>
            <a:pPr algn="ctr"/>
            <a:r>
              <a:rPr lang="fr-FR" dirty="0" smtClean="0">
                <a:solidFill>
                  <a:srgbClr val="002060"/>
                </a:solidFill>
              </a:rPr>
              <a:t>ordres multiples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1" y="5585758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i="1" dirty="0" smtClean="0">
                <a:solidFill>
                  <a:srgbClr val="002060"/>
                </a:solidFill>
                <a:sym typeface="Wingdings"/>
              </a:rPr>
              <a:t>Elimination des ordres multiples   Mode Différentiel</a:t>
            </a:r>
            <a:endParaRPr lang="fr-FR" sz="2400" b="1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7597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7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E:\CACE3I\docs diverses\valodem\valodem cacemi\Quest-2 cart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054" y="2368438"/>
            <a:ext cx="2160000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884800" y="3587107"/>
            <a:ext cx="304800" cy="360218"/>
          </a:xfrm>
          <a:prstGeom prst="rect">
            <a:avLst/>
          </a:prstGeom>
          <a:noFill/>
          <a:ln>
            <a:solidFill>
              <a:srgbClr val="92D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" name="Picture 3" descr="D:\travail\Probe\Users\images\cace3i\brut couleur\valcSbKa.t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7316" y="4574889"/>
            <a:ext cx="2125461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e 10"/>
          <p:cNvGrpSpPr/>
          <p:nvPr/>
        </p:nvGrpSpPr>
        <p:grpSpPr>
          <a:xfrm>
            <a:off x="189533" y="4557765"/>
            <a:ext cx="1816151" cy="1792996"/>
            <a:chOff x="6063673" y="4775596"/>
            <a:chExt cx="1816151" cy="1792996"/>
          </a:xfrm>
        </p:grpSpPr>
        <p:pic>
          <p:nvPicPr>
            <p:cNvPr id="12" name="Picture 5" descr="E:\CACE3I\docs diverses\valodem\valodem cacemi\carto\sb la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79824" y="4775596"/>
              <a:ext cx="1800000" cy="17929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ZoneTexte 12"/>
            <p:cNvSpPr txBox="1"/>
            <p:nvPr/>
          </p:nvSpPr>
          <p:spPr>
            <a:xfrm>
              <a:off x="6063673" y="6248398"/>
              <a:ext cx="58221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b="1" i="1" dirty="0" smtClean="0">
                  <a:solidFill>
                    <a:srgbClr val="FF0000"/>
                  </a:solidFill>
                </a:rPr>
                <a:t>Sb L</a:t>
              </a:r>
              <a:r>
                <a:rPr lang="el-GR" sz="1400" b="1" i="1" dirty="0" smtClean="0">
                  <a:solidFill>
                    <a:srgbClr val="FF0000"/>
                  </a:solidFill>
                </a:rPr>
                <a:t>α</a:t>
              </a:r>
              <a:endParaRPr lang="fr-FR" sz="1400" b="1" i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14" name="Rectangle 13"/>
          <p:cNvSpPr/>
          <p:nvPr/>
        </p:nvSpPr>
        <p:spPr>
          <a:xfrm>
            <a:off x="929296" y="5569090"/>
            <a:ext cx="304800" cy="360218"/>
          </a:xfrm>
          <a:prstGeom prst="rect">
            <a:avLst/>
          </a:prstGeom>
          <a:noFill/>
          <a:ln>
            <a:solidFill>
              <a:srgbClr val="92D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/>
          <p:cNvSpPr txBox="1"/>
          <p:nvPr/>
        </p:nvSpPr>
        <p:spPr>
          <a:xfrm>
            <a:off x="0" y="501432"/>
            <a:ext cx="41255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u="sng" dirty="0" smtClean="0">
                <a:solidFill>
                  <a:srgbClr val="002060"/>
                </a:solidFill>
              </a:rPr>
              <a:t>Exemple</a:t>
            </a:r>
            <a:r>
              <a:rPr lang="fr-FR" dirty="0" smtClean="0">
                <a:solidFill>
                  <a:srgbClr val="002060"/>
                </a:solidFill>
              </a:rPr>
              <a:t> : analyse d'un minerai de plomb argentifère de la mine de Pontgibaud (63)</a:t>
            </a:r>
          </a:p>
          <a:p>
            <a:r>
              <a:rPr lang="fr-FR" i="1" dirty="0" smtClean="0">
                <a:solidFill>
                  <a:srgbClr val="002060"/>
                </a:solidFill>
              </a:rPr>
              <a:t>(projet VALODEM - F. Bodenan, C. Lerouge - BRGM)</a:t>
            </a:r>
            <a:r>
              <a:rPr lang="fr-FR" dirty="0" smtClean="0">
                <a:solidFill>
                  <a:srgbClr val="002060"/>
                </a:solidFill>
              </a:rPr>
              <a:t> </a:t>
            </a:r>
          </a:p>
          <a:p>
            <a:endParaRPr lang="fr-FR" dirty="0" smtClean="0">
              <a:solidFill>
                <a:srgbClr val="002060"/>
              </a:solidFill>
            </a:endParaRPr>
          </a:p>
          <a:p>
            <a:r>
              <a:rPr lang="fr-FR" dirty="0" smtClean="0">
                <a:solidFill>
                  <a:srgbClr val="002060"/>
                </a:solidFill>
                <a:sym typeface="Wingdings"/>
              </a:rPr>
              <a:t> </a:t>
            </a:r>
            <a:r>
              <a:rPr lang="fr-FR" dirty="0" smtClean="0">
                <a:solidFill>
                  <a:srgbClr val="002060"/>
                </a:solidFill>
              </a:rPr>
              <a:t>Interférence Sb L</a:t>
            </a:r>
            <a:r>
              <a:rPr lang="el-GR" dirty="0" smtClean="0">
                <a:solidFill>
                  <a:srgbClr val="002060"/>
                </a:solidFill>
              </a:rPr>
              <a:t>α</a:t>
            </a:r>
            <a:r>
              <a:rPr lang="fr-FR" dirty="0" smtClean="0">
                <a:solidFill>
                  <a:srgbClr val="002060"/>
                </a:solidFill>
              </a:rPr>
              <a:t> / Ca K</a:t>
            </a:r>
            <a:r>
              <a:rPr lang="el-GR" dirty="0">
                <a:solidFill>
                  <a:srgbClr val="002060"/>
                </a:solidFill>
              </a:rPr>
              <a:t> </a:t>
            </a:r>
            <a:r>
              <a:rPr lang="el-GR" dirty="0" smtClean="0">
                <a:solidFill>
                  <a:srgbClr val="002060"/>
                </a:solidFill>
              </a:rPr>
              <a:t>α</a:t>
            </a:r>
            <a:r>
              <a:rPr lang="fr-FR" dirty="0" smtClean="0">
                <a:solidFill>
                  <a:srgbClr val="002060"/>
                </a:solidFill>
              </a:rPr>
              <a:t> en EDS</a:t>
            </a:r>
            <a:endParaRPr lang="fr-FR" dirty="0">
              <a:solidFill>
                <a:srgbClr val="002060"/>
              </a:solidFill>
            </a:endParaRPr>
          </a:p>
        </p:txBody>
      </p:sp>
      <p:pic>
        <p:nvPicPr>
          <p:cNvPr id="1027" name="Image 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4504" y="4026313"/>
            <a:ext cx="4680000" cy="2349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ZoneTexte 15"/>
          <p:cNvSpPr txBox="1"/>
          <p:nvPr/>
        </p:nvSpPr>
        <p:spPr>
          <a:xfrm>
            <a:off x="0" y="0"/>
            <a:ext cx="25879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i="1" dirty="0" smtClean="0">
                <a:solidFill>
                  <a:srgbClr val="0070C0"/>
                </a:solidFill>
              </a:rPr>
              <a:t>Cartographies</a:t>
            </a:r>
            <a:endParaRPr lang="fr-FR" sz="3200" b="1" i="1" dirty="0">
              <a:solidFill>
                <a:srgbClr val="0070C0"/>
              </a:solidFill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1076611" y="2418740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i="1" dirty="0" smtClean="0">
                <a:solidFill>
                  <a:schemeClr val="bg1"/>
                </a:solidFill>
              </a:rPr>
              <a:t>BSE</a:t>
            </a:r>
            <a:endParaRPr lang="fr-FR" b="1" i="1" dirty="0">
              <a:solidFill>
                <a:schemeClr val="bg1"/>
              </a:solidFill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240869" y="4547424"/>
            <a:ext cx="24945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i="1" dirty="0" smtClean="0">
                <a:solidFill>
                  <a:schemeClr val="bg1"/>
                </a:solidFill>
              </a:rPr>
              <a:t>EDS                            WDS</a:t>
            </a:r>
            <a:endParaRPr lang="fr-FR" b="1" i="1" dirty="0">
              <a:solidFill>
                <a:schemeClr val="bg1"/>
              </a:solidFill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4901380" y="501432"/>
            <a:ext cx="412552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u="sng" dirty="0" smtClean="0">
                <a:solidFill>
                  <a:srgbClr val="002060"/>
                </a:solidFill>
              </a:rPr>
              <a:t>Exemple</a:t>
            </a:r>
            <a:r>
              <a:rPr lang="fr-FR" dirty="0" smtClean="0">
                <a:solidFill>
                  <a:srgbClr val="002060"/>
                </a:solidFill>
              </a:rPr>
              <a:t> : Cartographie d'une monazite (phosphate de terres rares)</a:t>
            </a:r>
          </a:p>
          <a:p>
            <a:endParaRPr lang="fr-FR" dirty="0" smtClean="0">
              <a:solidFill>
                <a:srgbClr val="002060"/>
              </a:solidFill>
            </a:endParaRPr>
          </a:p>
          <a:p>
            <a:r>
              <a:rPr lang="fr-FR" dirty="0" smtClean="0">
                <a:solidFill>
                  <a:srgbClr val="002060"/>
                </a:solidFill>
                <a:sym typeface="Wingdings"/>
              </a:rPr>
              <a:t> </a:t>
            </a:r>
            <a:r>
              <a:rPr lang="fr-FR" dirty="0" smtClean="0">
                <a:solidFill>
                  <a:srgbClr val="002060"/>
                </a:solidFill>
              </a:rPr>
              <a:t>La teneur moyenne en U est de l'ordre de 0.3% dans l'échantillon</a:t>
            </a:r>
            <a:endParaRPr lang="fr-FR" dirty="0">
              <a:solidFill>
                <a:srgbClr val="002060"/>
              </a:solidFill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4419579" y="3991901"/>
            <a:ext cx="47244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i="1" dirty="0" smtClean="0">
                <a:solidFill>
                  <a:schemeClr val="bg1"/>
                </a:solidFill>
              </a:rPr>
              <a:t>BSE                       U M</a:t>
            </a:r>
            <a:r>
              <a:rPr lang="fr-FR" b="1" i="1" dirty="0" smtClean="0">
                <a:solidFill>
                  <a:schemeClr val="bg1"/>
                </a:solidFill>
                <a:sym typeface="Symbol"/>
              </a:rPr>
              <a:t>                  Th M</a:t>
            </a:r>
            <a:endParaRPr lang="fr-FR" b="1" i="1" dirty="0">
              <a:solidFill>
                <a:schemeClr val="bg1"/>
              </a:solidFill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4409747" y="5147191"/>
            <a:ext cx="40115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i="1" dirty="0" err="1" smtClean="0">
                <a:solidFill>
                  <a:schemeClr val="bg1"/>
                </a:solidFill>
                <a:sym typeface="Symbol"/>
              </a:rPr>
              <a:t>Nd</a:t>
            </a:r>
            <a:r>
              <a:rPr lang="fr-FR" b="1" i="1" dirty="0" smtClean="0">
                <a:solidFill>
                  <a:schemeClr val="bg1"/>
                </a:solidFill>
                <a:sym typeface="Symbol"/>
              </a:rPr>
              <a:t> L                 Y </a:t>
            </a:r>
            <a:r>
              <a:rPr lang="fr-FR" b="1" i="1" dirty="0">
                <a:solidFill>
                  <a:schemeClr val="bg1"/>
                </a:solidFill>
                <a:sym typeface="Symbol"/>
              </a:rPr>
              <a:t>L</a:t>
            </a:r>
            <a:r>
              <a:rPr lang="fr-FR" b="1" i="1" dirty="0" smtClean="0">
                <a:solidFill>
                  <a:schemeClr val="bg1"/>
                </a:solidFill>
                <a:sym typeface="Symbol"/>
              </a:rPr>
              <a:t>                       Pb M</a:t>
            </a:r>
            <a:endParaRPr lang="fr-FR" b="1" i="1" dirty="0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2264" y="1934496"/>
            <a:ext cx="2721078" cy="201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ZoneTexte 23"/>
          <p:cNvSpPr txBox="1"/>
          <p:nvPr/>
        </p:nvSpPr>
        <p:spPr>
          <a:xfrm>
            <a:off x="5574870" y="1946797"/>
            <a:ext cx="2374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i="1" dirty="0" smtClean="0">
                <a:solidFill>
                  <a:schemeClr val="bg1"/>
                </a:solidFill>
              </a:rPr>
              <a:t>U M</a:t>
            </a:r>
            <a:r>
              <a:rPr lang="fr-FR" b="1" i="1" dirty="0" smtClean="0">
                <a:solidFill>
                  <a:schemeClr val="bg1"/>
                </a:solidFill>
                <a:sym typeface="Symbol"/>
              </a:rPr>
              <a:t> </a:t>
            </a:r>
            <a:endParaRPr lang="fr-FR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4372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3820" y="35964"/>
            <a:ext cx="8820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i="1" dirty="0" smtClean="0">
                <a:solidFill>
                  <a:srgbClr val="0070C0"/>
                </a:solidFill>
              </a:rPr>
              <a:t>Microanalyse par WDS</a:t>
            </a:r>
            <a:endParaRPr lang="fr-FR" sz="3200" b="1" i="1" dirty="0">
              <a:solidFill>
                <a:srgbClr val="0070C0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121516" y="581660"/>
            <a:ext cx="8856229" cy="5909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fr-FR" dirty="0" smtClean="0">
                <a:solidFill>
                  <a:srgbClr val="002060"/>
                </a:solidFill>
              </a:rPr>
              <a:t>Moins répandu que l'EDS, le WDS est principalement présent dans les laboratoires mis en œuvre dans des microsondes électroniques. Cependant l'amélioration des performances des colonnes FEG et l'intérêt pour l'analyse à basse tension entraînent une apparition croissante de spectromètres WDS installés sur des MEB (en couplage avec l'EDS).</a:t>
            </a:r>
          </a:p>
          <a:p>
            <a:pPr marL="285750" indent="-285750" algn="just">
              <a:buFont typeface="Arial" pitchFamily="34" charset="0"/>
              <a:buChar char="•"/>
              <a:defRPr/>
            </a:pPr>
            <a:endParaRPr lang="fr-FR" dirty="0" smtClean="0">
              <a:solidFill>
                <a:srgbClr val="002060"/>
              </a:solidFill>
            </a:endParaRPr>
          </a:p>
          <a:p>
            <a:pPr algn="just">
              <a:defRPr/>
            </a:pPr>
            <a:r>
              <a:rPr lang="fr-FR" u="sng" dirty="0" smtClean="0">
                <a:solidFill>
                  <a:srgbClr val="002060"/>
                </a:solidFill>
              </a:rPr>
              <a:t>Ses avantages</a:t>
            </a:r>
            <a:endParaRPr lang="fr-FR" u="sng" dirty="0">
              <a:solidFill>
                <a:srgbClr val="002060"/>
              </a:solidFill>
            </a:endParaRPr>
          </a:p>
          <a:p>
            <a:pPr marL="285750" indent="-285750" algn="just">
              <a:buFont typeface="Arial" pitchFamily="34" charset="0"/>
              <a:buChar char="•"/>
              <a:defRPr/>
            </a:pPr>
            <a:r>
              <a:rPr lang="fr-FR" dirty="0" smtClean="0">
                <a:solidFill>
                  <a:srgbClr val="002060"/>
                </a:solidFill>
              </a:rPr>
              <a:t>parfaitement </a:t>
            </a:r>
            <a:r>
              <a:rPr lang="fr-FR" dirty="0">
                <a:solidFill>
                  <a:srgbClr val="002060"/>
                </a:solidFill>
              </a:rPr>
              <a:t>adapté à l'analyse quantitative précise à l'échelle </a:t>
            </a:r>
            <a:r>
              <a:rPr lang="fr-FR" dirty="0" smtClean="0">
                <a:solidFill>
                  <a:srgbClr val="002060"/>
                </a:solidFill>
              </a:rPr>
              <a:t>micrométrique</a:t>
            </a:r>
          </a:p>
          <a:p>
            <a:pPr marL="742950" lvl="1" indent="-285750" algn="just">
              <a:buFont typeface="Arial" pitchFamily="34" charset="0"/>
              <a:buChar char="•"/>
              <a:defRPr/>
            </a:pPr>
            <a:r>
              <a:rPr lang="fr-FR" dirty="0" smtClean="0">
                <a:solidFill>
                  <a:srgbClr val="002060"/>
                </a:solidFill>
              </a:rPr>
              <a:t>résolution spectrale</a:t>
            </a:r>
          </a:p>
          <a:p>
            <a:pPr marL="742950" lvl="1" indent="-285750" algn="just">
              <a:buFont typeface="Arial" pitchFamily="34" charset="0"/>
              <a:buChar char="•"/>
              <a:defRPr/>
            </a:pPr>
            <a:r>
              <a:rPr lang="fr-FR" dirty="0" smtClean="0">
                <a:solidFill>
                  <a:srgbClr val="002060"/>
                </a:solidFill>
              </a:rPr>
              <a:t>rapport pic / fond (limite de détection, analyse de traces)</a:t>
            </a:r>
          </a:p>
          <a:p>
            <a:pPr marL="742950" lvl="1" indent="-285750" algn="just">
              <a:buFont typeface="Arial" pitchFamily="34" charset="0"/>
              <a:buChar char="•"/>
              <a:defRPr/>
            </a:pPr>
            <a:r>
              <a:rPr lang="fr-FR" dirty="0" smtClean="0">
                <a:solidFill>
                  <a:srgbClr val="002060"/>
                </a:solidFill>
              </a:rPr>
              <a:t>détection des éléments légers et raies de basse énergie</a:t>
            </a:r>
            <a:endParaRPr lang="fr-FR" dirty="0">
              <a:solidFill>
                <a:srgbClr val="002060"/>
              </a:solidFill>
            </a:endParaRPr>
          </a:p>
          <a:p>
            <a:pPr marL="285750" indent="-285750" algn="just">
              <a:buFont typeface="Arial" pitchFamily="34" charset="0"/>
              <a:buChar char="•"/>
              <a:defRPr/>
            </a:pPr>
            <a:r>
              <a:rPr lang="fr-FR" dirty="0" smtClean="0">
                <a:solidFill>
                  <a:srgbClr val="002060"/>
                </a:solidFill>
              </a:rPr>
              <a:t>outil </a:t>
            </a:r>
            <a:r>
              <a:rPr lang="fr-FR" dirty="0">
                <a:solidFill>
                  <a:srgbClr val="002060"/>
                </a:solidFill>
              </a:rPr>
              <a:t>très efficace en analyse qualitative et en cartographie </a:t>
            </a:r>
            <a:r>
              <a:rPr lang="fr-FR" dirty="0" smtClean="0">
                <a:solidFill>
                  <a:srgbClr val="002060"/>
                </a:solidFill>
              </a:rPr>
              <a:t>élémentaire (interférences, faibles teneurs...)</a:t>
            </a:r>
            <a:endParaRPr lang="fr-FR" dirty="0">
              <a:solidFill>
                <a:srgbClr val="002060"/>
              </a:solidFill>
            </a:endParaRPr>
          </a:p>
          <a:p>
            <a:pPr marL="285750" indent="-285750" algn="just">
              <a:buFont typeface="Arial" pitchFamily="34" charset="0"/>
              <a:buChar char="•"/>
              <a:defRPr/>
            </a:pPr>
            <a:r>
              <a:rPr lang="fr-FR" dirty="0" smtClean="0">
                <a:solidFill>
                  <a:srgbClr val="002060"/>
                </a:solidFill>
              </a:rPr>
              <a:t>outil </a:t>
            </a:r>
            <a:r>
              <a:rPr lang="fr-FR" dirty="0">
                <a:solidFill>
                  <a:srgbClr val="002060"/>
                </a:solidFill>
              </a:rPr>
              <a:t>indispensable </a:t>
            </a:r>
            <a:r>
              <a:rPr lang="fr-FR" dirty="0" smtClean="0">
                <a:solidFill>
                  <a:srgbClr val="002060"/>
                </a:solidFill>
              </a:rPr>
              <a:t>pour </a:t>
            </a:r>
            <a:r>
              <a:rPr lang="fr-FR" dirty="0">
                <a:solidFill>
                  <a:srgbClr val="002060"/>
                </a:solidFill>
              </a:rPr>
              <a:t>l'analyse des éléments </a:t>
            </a:r>
            <a:r>
              <a:rPr lang="fr-FR" dirty="0" smtClean="0">
                <a:solidFill>
                  <a:srgbClr val="002060"/>
                </a:solidFill>
              </a:rPr>
              <a:t>légers et des raies de basse énergie, (indispensable notamment pour l'analyse à basse tension sur MEB-FEG)</a:t>
            </a:r>
            <a:endParaRPr lang="fr-FR" dirty="0">
              <a:solidFill>
                <a:srgbClr val="002060"/>
              </a:solidFill>
            </a:endParaRPr>
          </a:p>
          <a:p>
            <a:pPr algn="just">
              <a:defRPr/>
            </a:pPr>
            <a:endParaRPr lang="fr-FR" dirty="0">
              <a:solidFill>
                <a:srgbClr val="002060"/>
              </a:solidFill>
            </a:endParaRPr>
          </a:p>
          <a:p>
            <a:pPr algn="just">
              <a:defRPr/>
            </a:pPr>
            <a:r>
              <a:rPr lang="fr-FR" u="sng" dirty="0" smtClean="0">
                <a:solidFill>
                  <a:srgbClr val="002060"/>
                </a:solidFill>
              </a:rPr>
              <a:t>Ses inconvénients</a:t>
            </a:r>
            <a:endParaRPr lang="fr-FR" u="sng" dirty="0">
              <a:solidFill>
                <a:srgbClr val="002060"/>
              </a:solidFill>
            </a:endParaRPr>
          </a:p>
          <a:p>
            <a:pPr marL="285750" indent="-285750" algn="just">
              <a:buFont typeface="Arial" pitchFamily="34" charset="0"/>
              <a:buChar char="•"/>
              <a:defRPr/>
            </a:pPr>
            <a:r>
              <a:rPr lang="fr-FR" dirty="0" smtClean="0">
                <a:solidFill>
                  <a:srgbClr val="002060"/>
                </a:solidFill>
              </a:rPr>
              <a:t>complexité </a:t>
            </a:r>
            <a:r>
              <a:rPr lang="fr-FR" dirty="0">
                <a:solidFill>
                  <a:srgbClr val="002060"/>
                </a:solidFill>
              </a:rPr>
              <a:t>apparente et </a:t>
            </a:r>
            <a:r>
              <a:rPr lang="fr-FR" dirty="0" smtClean="0">
                <a:solidFill>
                  <a:srgbClr val="002060"/>
                </a:solidFill>
              </a:rPr>
              <a:t>coût </a:t>
            </a:r>
            <a:r>
              <a:rPr lang="fr-FR" dirty="0">
                <a:solidFill>
                  <a:srgbClr val="002060"/>
                </a:solidFill>
              </a:rPr>
              <a:t>élevé de </a:t>
            </a:r>
            <a:r>
              <a:rPr lang="fr-FR" dirty="0" smtClean="0">
                <a:solidFill>
                  <a:srgbClr val="002060"/>
                </a:solidFill>
              </a:rPr>
              <a:t>l'appareillage, temps de mise en </a:t>
            </a:r>
            <a:r>
              <a:rPr lang="fr-FR" dirty="0" err="1" smtClean="0">
                <a:solidFill>
                  <a:srgbClr val="002060"/>
                </a:solidFill>
              </a:rPr>
              <a:t>oeuvre</a:t>
            </a:r>
            <a:r>
              <a:rPr lang="fr-FR" dirty="0" smtClean="0">
                <a:solidFill>
                  <a:srgbClr val="002060"/>
                </a:solidFill>
              </a:rPr>
              <a:t>  </a:t>
            </a:r>
            <a:endParaRPr lang="fr-FR" dirty="0">
              <a:solidFill>
                <a:srgbClr val="002060"/>
              </a:solidFill>
            </a:endParaRPr>
          </a:p>
          <a:p>
            <a:pPr marL="285750" indent="-285750" algn="just">
              <a:buFont typeface="Arial" pitchFamily="34" charset="0"/>
              <a:buChar char="•"/>
              <a:defRPr/>
            </a:pPr>
            <a:r>
              <a:rPr lang="fr-FR" dirty="0" smtClean="0">
                <a:solidFill>
                  <a:srgbClr val="002060"/>
                </a:solidFill>
              </a:rPr>
              <a:t>Traitement de l'analyse </a:t>
            </a:r>
            <a:r>
              <a:rPr lang="fr-FR" dirty="0">
                <a:solidFill>
                  <a:srgbClr val="002060"/>
                </a:solidFill>
              </a:rPr>
              <a:t>qualitative par WDS </a:t>
            </a:r>
            <a:r>
              <a:rPr lang="fr-FR" dirty="0" smtClean="0">
                <a:solidFill>
                  <a:srgbClr val="002060"/>
                </a:solidFill>
              </a:rPr>
              <a:t>moins </a:t>
            </a:r>
            <a:r>
              <a:rPr lang="fr-FR" dirty="0">
                <a:solidFill>
                  <a:srgbClr val="002060"/>
                </a:solidFill>
              </a:rPr>
              <a:t>aisée </a:t>
            </a:r>
            <a:r>
              <a:rPr lang="fr-FR" dirty="0" smtClean="0">
                <a:solidFill>
                  <a:srgbClr val="002060"/>
                </a:solidFill>
              </a:rPr>
              <a:t>qu'en EDS : indexation </a:t>
            </a:r>
            <a:r>
              <a:rPr lang="fr-FR" dirty="0">
                <a:solidFill>
                  <a:srgbClr val="002060"/>
                </a:solidFill>
              </a:rPr>
              <a:t>des pics (ordres multiples, </a:t>
            </a:r>
            <a:r>
              <a:rPr lang="fr-FR" dirty="0" err="1">
                <a:solidFill>
                  <a:srgbClr val="002060"/>
                </a:solidFill>
              </a:rPr>
              <a:t>peak</a:t>
            </a:r>
            <a:r>
              <a:rPr lang="fr-FR" dirty="0">
                <a:solidFill>
                  <a:srgbClr val="002060"/>
                </a:solidFill>
              </a:rPr>
              <a:t> </a:t>
            </a:r>
            <a:r>
              <a:rPr lang="fr-FR" dirty="0" smtClean="0">
                <a:solidFill>
                  <a:srgbClr val="002060"/>
                </a:solidFill>
              </a:rPr>
              <a:t>shift...)</a:t>
            </a:r>
            <a:endParaRPr lang="fr-FR" dirty="0">
              <a:solidFill>
                <a:srgbClr val="002060"/>
              </a:solidFill>
            </a:endParaRPr>
          </a:p>
          <a:p>
            <a:pPr marL="285750" indent="-285750" algn="just">
              <a:buFont typeface="Arial" pitchFamily="34" charset="0"/>
              <a:buChar char="•"/>
              <a:defRPr/>
            </a:pPr>
            <a:r>
              <a:rPr lang="fr-FR" dirty="0" smtClean="0">
                <a:solidFill>
                  <a:srgbClr val="002060"/>
                </a:solidFill>
              </a:rPr>
              <a:t>courants </a:t>
            </a:r>
            <a:r>
              <a:rPr lang="fr-FR" dirty="0">
                <a:solidFill>
                  <a:srgbClr val="002060"/>
                </a:solidFill>
              </a:rPr>
              <a:t>de </a:t>
            </a:r>
            <a:r>
              <a:rPr lang="fr-FR" dirty="0" smtClean="0">
                <a:solidFill>
                  <a:srgbClr val="002060"/>
                </a:solidFill>
              </a:rPr>
              <a:t>sonde </a:t>
            </a:r>
            <a:r>
              <a:rPr lang="fr-FR" dirty="0">
                <a:solidFill>
                  <a:srgbClr val="002060"/>
                </a:solidFill>
              </a:rPr>
              <a:t>plus élevés qu'en </a:t>
            </a:r>
            <a:r>
              <a:rPr lang="fr-FR" dirty="0" smtClean="0">
                <a:solidFill>
                  <a:srgbClr val="002060"/>
                </a:solidFill>
              </a:rPr>
              <a:t>EDS</a:t>
            </a:r>
          </a:p>
          <a:p>
            <a:pPr marL="285750" indent="-285750" algn="just">
              <a:buFont typeface="Arial" pitchFamily="34" charset="0"/>
              <a:buChar char="•"/>
              <a:defRPr/>
            </a:pPr>
            <a:r>
              <a:rPr lang="fr-FR" dirty="0" smtClean="0">
                <a:solidFill>
                  <a:srgbClr val="002060"/>
                </a:solidFill>
              </a:rPr>
              <a:t>Analyse quantitative uniquement avec témoins</a:t>
            </a:r>
            <a:endParaRPr lang="fr-FR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801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Documents\wille\Travail\projets\2014 - 2016 BIOMEB\donnees\biofilms sur sable\2016-04-12 biofilm sur sable coupes microprep\point interrogation.ti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831" b="14577"/>
          <a:stretch/>
        </p:blipFill>
        <p:spPr bwMode="auto">
          <a:xfrm>
            <a:off x="-14751" y="-1"/>
            <a:ext cx="9170773" cy="64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-14748" y="324456"/>
            <a:ext cx="9144000" cy="1107996"/>
          </a:xfrm>
          <a:prstGeom prst="rect">
            <a:avLst/>
          </a:prstGeom>
          <a:noFill/>
          <a:effectLst/>
        </p:spPr>
        <p:txBody>
          <a:bodyPr wrap="square" lIns="91440" tIns="45720" rIns="91440" bIns="45720">
            <a:spAutoFit/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 algn="ctr"/>
            <a:r>
              <a:rPr lang="fr-FR" sz="6600" b="1" cap="none" spc="0" dirty="0" smtClean="0"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Avez-vous des questions</a:t>
            </a:r>
            <a:endParaRPr lang="fr-FR" sz="6600" b="1" cap="none" spc="0" dirty="0">
              <a:blipFill dpi="0"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26575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0" y="0"/>
            <a:ext cx="84969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i="1" dirty="0" smtClean="0">
                <a:solidFill>
                  <a:srgbClr val="0070C0"/>
                </a:solidFill>
              </a:rPr>
              <a:t>Séparation par dispersion de longueurs d'onde</a:t>
            </a:r>
            <a:endParaRPr lang="fr-FR" sz="3200" b="1" i="1" dirty="0">
              <a:solidFill>
                <a:srgbClr val="0070C0"/>
              </a:solidFill>
            </a:endParaRPr>
          </a:p>
        </p:txBody>
      </p:sp>
      <p:sp>
        <p:nvSpPr>
          <p:cNvPr id="3" name="ZoneTexte 89"/>
          <p:cNvSpPr txBox="1">
            <a:spLocks noChangeArrowheads="1"/>
          </p:cNvSpPr>
          <p:nvPr/>
        </p:nvSpPr>
        <p:spPr bwMode="auto">
          <a:xfrm>
            <a:off x="827584" y="4509120"/>
            <a:ext cx="2983509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sz="1400" i="1" dirty="0">
                <a:solidFill>
                  <a:srgbClr val="002060"/>
                </a:solidFill>
              </a:rPr>
              <a:t>d : distance </a:t>
            </a:r>
            <a:r>
              <a:rPr lang="fr-FR" sz="1400" i="1" dirty="0" err="1">
                <a:solidFill>
                  <a:srgbClr val="002060"/>
                </a:solidFill>
              </a:rPr>
              <a:t>interréticulaire</a:t>
            </a:r>
            <a:endParaRPr lang="fr-FR" sz="1400" i="1" dirty="0">
              <a:solidFill>
                <a:srgbClr val="002060"/>
              </a:solidFill>
            </a:endParaRPr>
          </a:p>
          <a:p>
            <a:pPr eaLnBrk="1" hangingPunct="1"/>
            <a:r>
              <a:rPr lang="fr-FR" sz="1400" i="1" dirty="0">
                <a:solidFill>
                  <a:srgbClr val="002060"/>
                </a:solidFill>
              </a:rPr>
              <a:t>λ : longueur d'onde de la radiation</a:t>
            </a:r>
          </a:p>
          <a:p>
            <a:pPr eaLnBrk="1" hangingPunct="1"/>
            <a:r>
              <a:rPr lang="el-GR" sz="1400" i="1" dirty="0">
                <a:solidFill>
                  <a:srgbClr val="002060"/>
                </a:solidFill>
              </a:rPr>
              <a:t>θ</a:t>
            </a:r>
            <a:r>
              <a:rPr lang="fr-FR" sz="1400" i="1" dirty="0">
                <a:solidFill>
                  <a:srgbClr val="002060"/>
                </a:solidFill>
              </a:rPr>
              <a:t> : angle d'incidence de la radiation</a:t>
            </a:r>
          </a:p>
          <a:p>
            <a:pPr eaLnBrk="1" hangingPunct="1"/>
            <a:r>
              <a:rPr lang="fr-FR" sz="1400" i="1" dirty="0">
                <a:solidFill>
                  <a:srgbClr val="002060"/>
                </a:solidFill>
              </a:rPr>
              <a:t>n : ordre de la réflexion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988840"/>
            <a:ext cx="2541587" cy="2182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4572000" y="1052736"/>
            <a:ext cx="432048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u="sng" dirty="0" smtClean="0">
                <a:solidFill>
                  <a:srgbClr val="002060"/>
                </a:solidFill>
              </a:rPr>
              <a:t>Diffusion élastique d’un faisceau de rayons X par un réseau périodique </a:t>
            </a:r>
            <a:r>
              <a:rPr lang="fr-FR" dirty="0" smtClean="0">
                <a:solidFill>
                  <a:srgbClr val="002060"/>
                </a:solidFill>
              </a:rPr>
              <a:t>formé par les plans d’atomes d’un cristal </a:t>
            </a:r>
            <a:r>
              <a:rPr lang="fr-FR" dirty="0" smtClean="0">
                <a:solidFill>
                  <a:srgbClr val="002060"/>
                </a:solidFill>
                <a:sym typeface="Symbol"/>
              </a:rPr>
              <a:t> les ondes diffusés interfèrent entre elles</a:t>
            </a:r>
          </a:p>
          <a:p>
            <a:pPr algn="just"/>
            <a:endParaRPr lang="fr-FR" dirty="0">
              <a:solidFill>
                <a:srgbClr val="002060"/>
              </a:solidFill>
              <a:sym typeface="Symbol"/>
            </a:endParaRPr>
          </a:p>
          <a:p>
            <a:pPr marL="285750" indent="-285750" algn="just">
              <a:buFont typeface="Symbol" pitchFamily="18" charset="2"/>
              <a:buChar char="Þ"/>
            </a:pPr>
            <a:r>
              <a:rPr lang="fr-FR" dirty="0" smtClean="0">
                <a:solidFill>
                  <a:srgbClr val="002060"/>
                </a:solidFill>
                <a:sym typeface="Symbol"/>
              </a:rPr>
              <a:t>Interférences destructives si les ondes ne sont pas en phase</a:t>
            </a:r>
          </a:p>
          <a:p>
            <a:pPr marL="285750" indent="-285750" algn="just">
              <a:buFont typeface="Symbol" pitchFamily="18" charset="2"/>
              <a:buChar char="Þ"/>
            </a:pPr>
            <a:r>
              <a:rPr lang="fr-FR" dirty="0" smtClean="0">
                <a:solidFill>
                  <a:srgbClr val="002060"/>
                </a:solidFill>
                <a:sym typeface="Symbol"/>
              </a:rPr>
              <a:t>Interférences constructives si les ondes  sont en phase</a:t>
            </a:r>
          </a:p>
          <a:p>
            <a:pPr marL="285750" indent="-285750" algn="just">
              <a:buFont typeface="Symbol" pitchFamily="18" charset="2"/>
              <a:buChar char="Þ"/>
            </a:pPr>
            <a:endParaRPr lang="fr-FR" dirty="0">
              <a:solidFill>
                <a:srgbClr val="002060"/>
              </a:solidFill>
              <a:sym typeface="Symbol"/>
            </a:endParaRPr>
          </a:p>
          <a:p>
            <a:pPr algn="just"/>
            <a:r>
              <a:rPr lang="fr-FR" dirty="0" smtClean="0">
                <a:solidFill>
                  <a:srgbClr val="002060"/>
                </a:solidFill>
                <a:sym typeface="Symbol"/>
              </a:rPr>
              <a:t>Les ondes diffusées sont en phase si le chemin optique supplémentaire est un nombre entier de fois la longueur d’onde </a:t>
            </a:r>
          </a:p>
          <a:p>
            <a:pPr algn="just"/>
            <a:endParaRPr lang="fr-FR" dirty="0">
              <a:solidFill>
                <a:srgbClr val="002060"/>
              </a:solidFill>
              <a:sym typeface="Symbol"/>
            </a:endParaRPr>
          </a:p>
          <a:p>
            <a:pPr marL="285750" indent="-285750" algn="just">
              <a:buFont typeface="Symbol" pitchFamily="18" charset="2"/>
              <a:buChar char="Þ"/>
            </a:pPr>
            <a:r>
              <a:rPr lang="fr-FR" dirty="0" smtClean="0">
                <a:solidFill>
                  <a:srgbClr val="002060"/>
                </a:solidFill>
                <a:sym typeface="Symbol"/>
              </a:rPr>
              <a:t>condition exprimée par la loi de Bragg</a:t>
            </a:r>
          </a:p>
          <a:p>
            <a:pPr marL="285750" indent="-285750" algn="just">
              <a:buFont typeface="Symbol" pitchFamily="18" charset="2"/>
              <a:buChar char="Þ"/>
            </a:pPr>
            <a:endParaRPr lang="fr-FR" dirty="0">
              <a:solidFill>
                <a:srgbClr val="002060"/>
              </a:solidFill>
              <a:sym typeface="Symbol"/>
            </a:endParaRPr>
          </a:p>
          <a:p>
            <a:pPr algn="ctr"/>
            <a:r>
              <a:rPr lang="fr-FR" sz="3600" b="1" dirty="0" smtClean="0">
                <a:solidFill>
                  <a:srgbClr val="002060"/>
                </a:solidFill>
                <a:sym typeface="Symbol"/>
              </a:rPr>
              <a:t>2d. Sin  = n.</a:t>
            </a:r>
          </a:p>
          <a:p>
            <a:pPr marL="285750" indent="-285750" algn="just">
              <a:buFont typeface="Symbol" pitchFamily="18" charset="2"/>
              <a:buChar char="Þ"/>
            </a:pPr>
            <a:endParaRPr lang="fr-FR" dirty="0" smtClean="0">
              <a:solidFill>
                <a:srgbClr val="002060"/>
              </a:solidFill>
            </a:endParaRPr>
          </a:p>
          <a:p>
            <a:pPr algn="just"/>
            <a:endParaRPr lang="fr-FR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6595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0" y="0"/>
            <a:ext cx="84249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i="1" dirty="0" smtClean="0">
                <a:solidFill>
                  <a:srgbClr val="0070C0"/>
                </a:solidFill>
              </a:rPr>
              <a:t>Faisceau de rayons X et diffraction</a:t>
            </a:r>
            <a:endParaRPr lang="fr-FR" sz="3200" b="1" i="1" dirty="0">
              <a:solidFill>
                <a:srgbClr val="0070C0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211596" y="5077450"/>
            <a:ext cx="60305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002060"/>
                </a:solidFill>
              </a:rPr>
              <a:t>Formation d’un faisceau de rayons X parallèles par l’utilisation d’un dispositif optique adapté</a:t>
            </a:r>
          </a:p>
          <a:p>
            <a:r>
              <a:rPr lang="fr-FR" dirty="0" smtClean="0">
                <a:solidFill>
                  <a:srgbClr val="002060"/>
                </a:solidFill>
                <a:sym typeface="Symbol"/>
              </a:rPr>
              <a:t> </a:t>
            </a:r>
            <a:r>
              <a:rPr lang="fr-FR" i="1" dirty="0">
                <a:solidFill>
                  <a:srgbClr val="002060"/>
                </a:solidFill>
                <a:sym typeface="Symbol"/>
              </a:rPr>
              <a:t>sur un cristal plan, </a:t>
            </a:r>
            <a:r>
              <a:rPr lang="fr-FR" i="1" dirty="0" smtClean="0">
                <a:solidFill>
                  <a:srgbClr val="002060"/>
                </a:solidFill>
                <a:sym typeface="Symbol"/>
              </a:rPr>
              <a:t>même angle d’incidence pour tous les rayons</a:t>
            </a:r>
            <a:endParaRPr lang="fr-FR" i="1" u="sng" dirty="0">
              <a:solidFill>
                <a:srgbClr val="002060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2357792" y="692696"/>
            <a:ext cx="657461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u="sng" dirty="0" smtClean="0">
                <a:solidFill>
                  <a:srgbClr val="002060"/>
                </a:solidFill>
              </a:rPr>
              <a:t>En microanalyse X par sonde électronique</a:t>
            </a:r>
          </a:p>
          <a:p>
            <a:pPr algn="ctr"/>
            <a:endParaRPr lang="fr-FR" sz="2400" dirty="0" smtClean="0">
              <a:solidFill>
                <a:srgbClr val="002060"/>
              </a:solidFill>
            </a:endParaRPr>
          </a:p>
          <a:p>
            <a:pPr algn="ctr"/>
            <a:r>
              <a:rPr lang="fr-FR" sz="2400" dirty="0" smtClean="0">
                <a:solidFill>
                  <a:srgbClr val="002060"/>
                </a:solidFill>
              </a:rPr>
              <a:t>La source de rayons X est</a:t>
            </a:r>
          </a:p>
          <a:p>
            <a:pPr algn="ctr"/>
            <a:r>
              <a:rPr lang="fr-FR" sz="2400" b="1" u="sng" dirty="0" smtClean="0">
                <a:solidFill>
                  <a:srgbClr val="002060"/>
                </a:solidFill>
              </a:rPr>
              <a:t>ponctuelle et divergente</a:t>
            </a:r>
            <a:r>
              <a:rPr lang="fr-FR" sz="2400" dirty="0" smtClean="0">
                <a:solidFill>
                  <a:srgbClr val="002060"/>
                </a:solidFill>
              </a:rPr>
              <a:t> </a:t>
            </a:r>
          </a:p>
          <a:p>
            <a:pPr algn="ctr"/>
            <a:endParaRPr lang="fr-FR" sz="2400" dirty="0" smtClean="0">
              <a:solidFill>
                <a:srgbClr val="002060"/>
              </a:solidFill>
            </a:endParaRPr>
          </a:p>
          <a:p>
            <a:pPr algn="ctr"/>
            <a:r>
              <a:rPr lang="fr-FR" sz="2400" dirty="0" smtClean="0">
                <a:solidFill>
                  <a:srgbClr val="002060"/>
                </a:solidFill>
                <a:sym typeface="Symbol"/>
              </a:rPr>
              <a:t> Rayons X émis dans toutes les directions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190185" y="3596823"/>
            <a:ext cx="60305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002060"/>
                </a:solidFill>
              </a:rPr>
              <a:t>Utilisation du faisceau de rayons X divergent issu de la source ponctuelle (volume d'interaction électrons / échantillon) </a:t>
            </a:r>
          </a:p>
          <a:p>
            <a:r>
              <a:rPr lang="fr-FR" dirty="0" smtClean="0">
                <a:solidFill>
                  <a:srgbClr val="002060"/>
                </a:solidFill>
                <a:sym typeface="Symbol"/>
              </a:rPr>
              <a:t> </a:t>
            </a:r>
            <a:r>
              <a:rPr lang="fr-FR" i="1" dirty="0" smtClean="0">
                <a:solidFill>
                  <a:srgbClr val="002060"/>
                </a:solidFill>
                <a:sym typeface="Symbol"/>
              </a:rPr>
              <a:t>sur un cristal plan, l’incidence de Bragg n’est pas respectée pour l’ensemble du faisceau</a:t>
            </a:r>
            <a:endParaRPr lang="fr-FR" i="1" u="sng" dirty="0">
              <a:solidFill>
                <a:srgbClr val="002060"/>
              </a:solidFill>
            </a:endParaRPr>
          </a:p>
        </p:txBody>
      </p:sp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0138" y="4797152"/>
            <a:ext cx="2232000" cy="1522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0059" y="3345037"/>
            <a:ext cx="2232158" cy="12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D:\Documents\wille\Travail\GN-MEBA\2017-07 ecole ete bordeaux\donnees\images jr\source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760" y="683636"/>
            <a:ext cx="2340000" cy="2865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9080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au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2011984"/>
              </p:ext>
            </p:extLst>
          </p:nvPr>
        </p:nvGraphicFramePr>
        <p:xfrm>
          <a:off x="179512" y="938128"/>
          <a:ext cx="8712968" cy="4867136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858143"/>
                <a:gridCol w="1662137"/>
                <a:gridCol w="925452"/>
                <a:gridCol w="1055420"/>
                <a:gridCol w="1058706"/>
                <a:gridCol w="1121182"/>
                <a:gridCol w="1094876"/>
                <a:gridCol w="937052"/>
              </a:tblGrid>
              <a:tr h="504056">
                <a:tc rowSpan="2"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Cristal</a:t>
                      </a:r>
                      <a:endParaRPr lang="fr-FR" sz="1400" dirty="0"/>
                    </a:p>
                  </a:txBody>
                  <a:tcPr marL="36000" marR="36000" marT="36000" marB="36000"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Formule chimique</a:t>
                      </a:r>
                      <a:endParaRPr lang="fr-FR" sz="1400" dirty="0"/>
                    </a:p>
                  </a:txBody>
                  <a:tcPr marL="36000" marR="36000" marT="36000" marB="36000"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2d (Å)</a:t>
                      </a:r>
                      <a:endParaRPr lang="fr-FR" sz="1400" dirty="0"/>
                    </a:p>
                  </a:txBody>
                  <a:tcPr marL="36000" marR="36000" marT="36000" marB="36000" anchor="ctr"/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Domaine</a:t>
                      </a:r>
                    </a:p>
                    <a:p>
                      <a:pPr algn="ctr"/>
                      <a:r>
                        <a:rPr lang="fr-FR" sz="1400" dirty="0" smtClean="0"/>
                        <a:t>(peut varier légèrement)</a:t>
                      </a:r>
                      <a:endParaRPr lang="fr-FR" sz="1400" dirty="0"/>
                    </a:p>
                  </a:txBody>
                  <a:tcPr marL="36000" marR="36000" marT="36000" marB="36000" anchor="ctr"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</a:tr>
              <a:tr h="360040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 </a:t>
                      </a:r>
                      <a:r>
                        <a:rPr lang="fr-FR" sz="1400" dirty="0" smtClean="0">
                          <a:sym typeface="Symbol"/>
                        </a:rPr>
                        <a:t></a:t>
                      </a:r>
                      <a:r>
                        <a:rPr lang="fr-FR" sz="1400" dirty="0" smtClean="0"/>
                        <a:t> (Å)</a:t>
                      </a:r>
                      <a:endParaRPr lang="fr-FR" sz="1400" dirty="0"/>
                    </a:p>
                  </a:txBody>
                  <a:tcPr marL="36000" marR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E (</a:t>
                      </a:r>
                      <a:r>
                        <a:rPr lang="fr-FR" sz="1400" dirty="0" err="1" smtClean="0"/>
                        <a:t>KeV</a:t>
                      </a:r>
                      <a:r>
                        <a:rPr lang="fr-FR" sz="1400" dirty="0" smtClean="0"/>
                        <a:t>)</a:t>
                      </a:r>
                      <a:endParaRPr lang="fr-FR" sz="1400" dirty="0"/>
                    </a:p>
                  </a:txBody>
                  <a:tcPr marL="36000" marR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K</a:t>
                      </a:r>
                      <a:endParaRPr lang="fr-FR" sz="1400" dirty="0"/>
                    </a:p>
                  </a:txBody>
                  <a:tcPr marL="36000" marR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L</a:t>
                      </a:r>
                      <a:endParaRPr lang="fr-FR" sz="1400" dirty="0"/>
                    </a:p>
                  </a:txBody>
                  <a:tcPr marL="36000" marR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M</a:t>
                      </a:r>
                      <a:endParaRPr lang="fr-FR" sz="1400" dirty="0"/>
                    </a:p>
                  </a:txBody>
                  <a:tcPr marL="36000" marR="36000"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1400" baseline="0" dirty="0" err="1" smtClean="0"/>
                        <a:t>LiF</a:t>
                      </a:r>
                      <a:r>
                        <a:rPr lang="fr-FR" sz="1400" baseline="0" dirty="0" smtClean="0"/>
                        <a:t> (2 0 0)</a:t>
                      </a:r>
                      <a:endParaRPr lang="fr-FR" sz="1400" baseline="0" dirty="0"/>
                    </a:p>
                  </a:txBody>
                  <a:tcPr marL="36000" marR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aseline="0" dirty="0" smtClean="0"/>
                        <a:t>Fluorure de lithium</a:t>
                      </a:r>
                      <a:endParaRPr lang="fr-FR" sz="1400" baseline="0" dirty="0"/>
                    </a:p>
                  </a:txBody>
                  <a:tcPr marL="36000" marR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aseline="0" dirty="0" smtClean="0"/>
                        <a:t>4.0267</a:t>
                      </a:r>
                      <a:endParaRPr lang="fr-FR" sz="1400" baseline="0" dirty="0"/>
                    </a:p>
                  </a:txBody>
                  <a:tcPr marL="36000" marR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aseline="0" dirty="0" smtClean="0"/>
                        <a:t>0.84 - 3.30</a:t>
                      </a:r>
                      <a:endParaRPr lang="fr-FR" sz="1400" baseline="0" dirty="0"/>
                    </a:p>
                  </a:txBody>
                  <a:tcPr marL="36000" marR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aseline="0" dirty="0" smtClean="0"/>
                        <a:t>3.75 - 14.76</a:t>
                      </a:r>
                      <a:endParaRPr lang="fr-FR" sz="1400" baseline="0" dirty="0"/>
                    </a:p>
                  </a:txBody>
                  <a:tcPr marL="36000" marR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aseline="0" dirty="0" err="1" smtClean="0"/>
                        <a:t>Sc</a:t>
                      </a:r>
                      <a:r>
                        <a:rPr lang="fr-FR" sz="1400" baseline="0" dirty="0" smtClean="0"/>
                        <a:t> - Sr</a:t>
                      </a:r>
                      <a:endParaRPr lang="fr-FR" sz="1400" baseline="0" dirty="0"/>
                    </a:p>
                  </a:txBody>
                  <a:tcPr marL="36000" marR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aseline="0" dirty="0" smtClean="0"/>
                        <a:t>Te - U</a:t>
                      </a:r>
                      <a:endParaRPr lang="fr-FR" sz="1400" baseline="0" dirty="0"/>
                    </a:p>
                  </a:txBody>
                  <a:tcPr marL="36000" marR="36000" anchor="ctr"/>
                </a:tc>
                <a:tc>
                  <a:txBody>
                    <a:bodyPr/>
                    <a:lstStyle/>
                    <a:p>
                      <a:pPr algn="ctr"/>
                      <a:endParaRPr lang="fr-FR" sz="1400" baseline="0" dirty="0"/>
                    </a:p>
                  </a:txBody>
                  <a:tcPr marL="36000" marR="36000"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1400" baseline="0" dirty="0" smtClean="0"/>
                        <a:t>PET</a:t>
                      </a:r>
                      <a:endParaRPr lang="fr-FR" sz="1400" baseline="0" dirty="0"/>
                    </a:p>
                  </a:txBody>
                  <a:tcPr marL="36000" marR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aseline="0" dirty="0" smtClean="0"/>
                        <a:t>C</a:t>
                      </a:r>
                      <a:r>
                        <a:rPr lang="fr-FR" sz="1400" baseline="-25000" dirty="0" smtClean="0"/>
                        <a:t>5</a:t>
                      </a:r>
                      <a:r>
                        <a:rPr lang="fr-FR" sz="1400" baseline="0" dirty="0" smtClean="0"/>
                        <a:t>H</a:t>
                      </a:r>
                      <a:r>
                        <a:rPr lang="fr-FR" sz="1400" baseline="-25000" dirty="0" smtClean="0"/>
                        <a:t>12</a:t>
                      </a:r>
                      <a:r>
                        <a:rPr lang="fr-FR" sz="1400" baseline="0" dirty="0" smtClean="0"/>
                        <a:t>0</a:t>
                      </a:r>
                      <a:r>
                        <a:rPr lang="fr-FR" sz="1400" baseline="-25000" dirty="0" smtClean="0"/>
                        <a:t>4</a:t>
                      </a:r>
                    </a:p>
                    <a:p>
                      <a:pPr algn="ctr"/>
                      <a:r>
                        <a:rPr lang="fr-FR" sz="1400" baseline="0" dirty="0" err="1" smtClean="0"/>
                        <a:t>Pentaerythritol</a:t>
                      </a:r>
                      <a:endParaRPr lang="fr-FR" sz="1400" baseline="0" dirty="0"/>
                    </a:p>
                  </a:txBody>
                  <a:tcPr marL="36000" marR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aseline="0" dirty="0" smtClean="0"/>
                        <a:t>8.74</a:t>
                      </a:r>
                      <a:endParaRPr lang="fr-FR" sz="1400" baseline="0" dirty="0"/>
                    </a:p>
                  </a:txBody>
                  <a:tcPr marL="36000" marR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aseline="0" dirty="0" smtClean="0"/>
                        <a:t>1.82 - 7.16</a:t>
                      </a:r>
                      <a:endParaRPr lang="fr-FR" sz="1400" baseline="0" dirty="0"/>
                    </a:p>
                  </a:txBody>
                  <a:tcPr marL="36000" marR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aseline="0" dirty="0" smtClean="0"/>
                        <a:t>1.73 - 6.81</a:t>
                      </a:r>
                      <a:endParaRPr lang="fr-FR" sz="1400" baseline="0" dirty="0"/>
                    </a:p>
                  </a:txBody>
                  <a:tcPr marL="36000" marR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aseline="0" dirty="0" smtClean="0"/>
                        <a:t>Si - Fe</a:t>
                      </a:r>
                      <a:endParaRPr lang="fr-FR" sz="1400" baseline="0" dirty="0"/>
                    </a:p>
                  </a:txBody>
                  <a:tcPr marL="36000" marR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aseline="0" dirty="0" smtClean="0"/>
                        <a:t>Sr - Ho</a:t>
                      </a:r>
                      <a:endParaRPr lang="fr-FR" sz="1400" baseline="0" dirty="0"/>
                    </a:p>
                  </a:txBody>
                  <a:tcPr marL="36000" marR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aseline="0" dirty="0" smtClean="0"/>
                        <a:t>W - U</a:t>
                      </a:r>
                      <a:endParaRPr lang="fr-FR" sz="1400" baseline="0" dirty="0"/>
                    </a:p>
                  </a:txBody>
                  <a:tcPr marL="36000" marR="36000"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1400" baseline="0" dirty="0" smtClean="0"/>
                        <a:t>TAP</a:t>
                      </a:r>
                      <a:endParaRPr lang="fr-FR" sz="1400" baseline="0" dirty="0"/>
                    </a:p>
                  </a:txBody>
                  <a:tcPr marL="36000" marR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aseline="0" dirty="0" smtClean="0"/>
                        <a:t>C8H</a:t>
                      </a:r>
                      <a:r>
                        <a:rPr lang="fr-FR" sz="1400" baseline="-25000" dirty="0" smtClean="0"/>
                        <a:t>5</a:t>
                      </a:r>
                      <a:r>
                        <a:rPr lang="fr-FR" sz="1400" baseline="0" dirty="0" smtClean="0"/>
                        <a:t>0</a:t>
                      </a:r>
                      <a:r>
                        <a:rPr lang="fr-FR" sz="1400" baseline="-25000" dirty="0" smtClean="0"/>
                        <a:t>4</a:t>
                      </a:r>
                      <a:r>
                        <a:rPr lang="fr-FR" sz="1400" baseline="0" dirty="0" smtClean="0"/>
                        <a:t>Tl</a:t>
                      </a:r>
                      <a:endParaRPr lang="fr-FR" sz="1400" baseline="-25000" dirty="0" smtClean="0"/>
                    </a:p>
                    <a:p>
                      <a:pPr algn="ctr"/>
                      <a:r>
                        <a:rPr lang="fr-FR" sz="1400" baseline="0" dirty="0" smtClean="0"/>
                        <a:t>Tl-</a:t>
                      </a:r>
                      <a:r>
                        <a:rPr lang="fr-FR" sz="1400" baseline="0" dirty="0" err="1" smtClean="0"/>
                        <a:t>acid</a:t>
                      </a:r>
                      <a:r>
                        <a:rPr lang="fr-FR" sz="1400" baseline="0" dirty="0" smtClean="0"/>
                        <a:t> </a:t>
                      </a:r>
                      <a:r>
                        <a:rPr lang="fr-FR" sz="1400" baseline="0" dirty="0" err="1" smtClean="0"/>
                        <a:t>phtalate</a:t>
                      </a:r>
                      <a:endParaRPr lang="fr-FR" sz="1400" baseline="0" dirty="0"/>
                    </a:p>
                  </a:txBody>
                  <a:tcPr marL="36000" marR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aseline="0" dirty="0" smtClean="0"/>
                        <a:t>25.75</a:t>
                      </a:r>
                      <a:endParaRPr lang="fr-FR" sz="1400" baseline="0" dirty="0"/>
                    </a:p>
                  </a:txBody>
                  <a:tcPr marL="36000" marR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aseline="0" dirty="0" smtClean="0"/>
                        <a:t>5.36 - 21.10</a:t>
                      </a:r>
                      <a:endParaRPr lang="fr-FR" sz="1400" baseline="0" dirty="0"/>
                    </a:p>
                  </a:txBody>
                  <a:tcPr marL="36000" marR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aseline="0" dirty="0" smtClean="0"/>
                        <a:t>0.59 - 2.31</a:t>
                      </a:r>
                      <a:endParaRPr lang="fr-FR" sz="1400" baseline="0" dirty="0"/>
                    </a:p>
                  </a:txBody>
                  <a:tcPr marL="36000" marR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aseline="0" dirty="0" smtClean="0"/>
                        <a:t>F - P</a:t>
                      </a:r>
                      <a:endParaRPr lang="fr-FR" sz="1400" baseline="0" dirty="0"/>
                    </a:p>
                  </a:txBody>
                  <a:tcPr marL="36000" marR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aseline="0" dirty="0" smtClean="0"/>
                        <a:t>Mn - Mo</a:t>
                      </a:r>
                      <a:endParaRPr lang="fr-FR" sz="1400" baseline="0" dirty="0"/>
                    </a:p>
                  </a:txBody>
                  <a:tcPr marL="36000" marR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aseline="0" dirty="0" smtClean="0"/>
                        <a:t>La - Hg</a:t>
                      </a:r>
                      <a:endParaRPr lang="fr-FR" sz="1400" baseline="0" dirty="0"/>
                    </a:p>
                  </a:txBody>
                  <a:tcPr marL="36000" marR="36000"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ODPb</a:t>
                      </a:r>
                      <a:r>
                        <a:rPr lang="fr-FR" sz="1400" baseline="30000" dirty="0" smtClean="0"/>
                        <a:t>1</a:t>
                      </a:r>
                      <a:endParaRPr lang="fr-FR" sz="1400" baseline="30000" dirty="0"/>
                    </a:p>
                  </a:txBody>
                  <a:tcPr marL="36000" marR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smtClean="0"/>
                        <a:t>(C18H35O2</a:t>
                      </a:r>
                      <a:r>
                        <a:rPr lang="fr-FR" sz="1400" dirty="0" smtClean="0"/>
                        <a:t>)</a:t>
                      </a:r>
                      <a:r>
                        <a:rPr lang="fr-FR" sz="1400" baseline="30000" dirty="0" smtClean="0"/>
                        <a:t>-</a:t>
                      </a:r>
                      <a:r>
                        <a:rPr lang="fr-FR" sz="1400" baseline="-25000" dirty="0" smtClean="0"/>
                        <a:t>2</a:t>
                      </a:r>
                      <a:r>
                        <a:rPr lang="fr-FR" sz="1400" dirty="0" smtClean="0"/>
                        <a:t>Pb</a:t>
                      </a:r>
                      <a:r>
                        <a:rPr lang="fr-FR" sz="1400" baseline="30000" dirty="0" smtClean="0"/>
                        <a:t>2+</a:t>
                      </a:r>
                      <a:endParaRPr lang="fr-FR" sz="1400" baseline="30000" dirty="0"/>
                    </a:p>
                  </a:txBody>
                  <a:tcPr marL="36000" marR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100</a:t>
                      </a:r>
                      <a:endParaRPr lang="fr-FR" sz="1400" dirty="0"/>
                    </a:p>
                  </a:txBody>
                  <a:tcPr marL="36000" marR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22-82</a:t>
                      </a:r>
                      <a:endParaRPr lang="fr-FR" sz="1400" dirty="0"/>
                    </a:p>
                  </a:txBody>
                  <a:tcPr marL="36000" marR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0.15-0.56</a:t>
                      </a:r>
                      <a:endParaRPr lang="fr-FR" sz="1400" dirty="0"/>
                    </a:p>
                  </a:txBody>
                  <a:tcPr marL="36000" marR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B-O</a:t>
                      </a:r>
                      <a:endParaRPr lang="fr-FR" sz="1400" dirty="0"/>
                    </a:p>
                  </a:txBody>
                  <a:tcPr marL="36000" marR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Ca-V</a:t>
                      </a:r>
                      <a:endParaRPr lang="fr-FR" sz="1400" dirty="0"/>
                    </a:p>
                  </a:txBody>
                  <a:tcPr marL="36000" marR="36000" anchor="ctr"/>
                </a:tc>
                <a:tc>
                  <a:txBody>
                    <a:bodyPr/>
                    <a:lstStyle/>
                    <a:p>
                      <a:pPr algn="ctr"/>
                      <a:endParaRPr lang="fr-FR" sz="1400" dirty="0"/>
                    </a:p>
                  </a:txBody>
                  <a:tcPr marL="36000" marR="36000"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1400" baseline="30000" dirty="0" smtClean="0"/>
                        <a:t>2</a:t>
                      </a:r>
                      <a:endParaRPr lang="fr-FR" sz="1400" baseline="30000" dirty="0"/>
                    </a:p>
                  </a:txBody>
                  <a:tcPr marL="36000" marR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W / Si</a:t>
                      </a:r>
                      <a:endParaRPr lang="fr-FR" sz="1400" dirty="0"/>
                    </a:p>
                  </a:txBody>
                  <a:tcPr marL="36000" marR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45</a:t>
                      </a:r>
                      <a:endParaRPr lang="fr-FR" sz="1400" dirty="0"/>
                    </a:p>
                  </a:txBody>
                  <a:tcPr marL="36000" marR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9-36</a:t>
                      </a:r>
                      <a:endParaRPr lang="fr-FR" sz="1400" dirty="0"/>
                    </a:p>
                  </a:txBody>
                  <a:tcPr marL="36000" marR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0.34-1.38</a:t>
                      </a:r>
                      <a:endParaRPr lang="fr-FR" sz="1400" dirty="0"/>
                    </a:p>
                  </a:txBody>
                  <a:tcPr marL="36000" marR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N-F</a:t>
                      </a:r>
                      <a:endParaRPr lang="fr-FR" sz="1400" dirty="0"/>
                    </a:p>
                  </a:txBody>
                  <a:tcPr marL="36000" marR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err="1" smtClean="0"/>
                        <a:t>Sc</a:t>
                      </a:r>
                      <a:r>
                        <a:rPr lang="fr-FR" sz="1400" dirty="0" smtClean="0"/>
                        <a:t>-Se</a:t>
                      </a:r>
                      <a:endParaRPr lang="fr-FR" sz="1400" dirty="0"/>
                    </a:p>
                  </a:txBody>
                  <a:tcPr marL="36000" marR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err="1" smtClean="0"/>
                        <a:t>La-Ho</a:t>
                      </a:r>
                      <a:endParaRPr lang="fr-FR" sz="1400" dirty="0"/>
                    </a:p>
                  </a:txBody>
                  <a:tcPr marL="36000" marR="36000"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1400" baseline="30000" dirty="0" smtClean="0"/>
                        <a:t>2</a:t>
                      </a:r>
                      <a:endParaRPr lang="fr-FR" sz="1400" dirty="0"/>
                    </a:p>
                  </a:txBody>
                  <a:tcPr marL="36000" marR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W / Si</a:t>
                      </a:r>
                      <a:endParaRPr lang="fr-FR" sz="1400" dirty="0"/>
                    </a:p>
                  </a:txBody>
                  <a:tcPr marL="36000" marR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60</a:t>
                      </a:r>
                      <a:endParaRPr lang="fr-FR" sz="1400" dirty="0"/>
                    </a:p>
                  </a:txBody>
                  <a:tcPr marL="36000" marR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12-48</a:t>
                      </a:r>
                      <a:endParaRPr lang="fr-FR" sz="1400" dirty="0"/>
                    </a:p>
                  </a:txBody>
                  <a:tcPr marL="36000" marR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0.26-1.03</a:t>
                      </a:r>
                      <a:endParaRPr lang="fr-FR" sz="1400" dirty="0"/>
                    </a:p>
                  </a:txBody>
                  <a:tcPr marL="36000" marR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C-F</a:t>
                      </a:r>
                      <a:endParaRPr lang="fr-FR" sz="1400" dirty="0"/>
                    </a:p>
                  </a:txBody>
                  <a:tcPr marL="36000" marR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Ca-Zn</a:t>
                      </a:r>
                      <a:endParaRPr lang="fr-FR" sz="1400" dirty="0"/>
                    </a:p>
                  </a:txBody>
                  <a:tcPr marL="36000" marR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err="1" smtClean="0"/>
                        <a:t>La-Nd</a:t>
                      </a:r>
                      <a:endParaRPr lang="fr-FR" sz="1400" dirty="0"/>
                    </a:p>
                  </a:txBody>
                  <a:tcPr marL="36000" marR="36000"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1400" baseline="30000" dirty="0" smtClean="0"/>
                        <a:t>2</a:t>
                      </a:r>
                      <a:endParaRPr lang="fr-FR" sz="1400" dirty="0"/>
                    </a:p>
                  </a:txBody>
                  <a:tcPr marL="36000" marR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Ni / C</a:t>
                      </a:r>
                      <a:endParaRPr lang="fr-FR" sz="1400" dirty="0"/>
                    </a:p>
                  </a:txBody>
                  <a:tcPr marL="36000" marR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95</a:t>
                      </a:r>
                      <a:endParaRPr lang="fr-FR" sz="1400" dirty="0"/>
                    </a:p>
                  </a:txBody>
                  <a:tcPr marL="36000" marR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19-76</a:t>
                      </a:r>
                      <a:endParaRPr lang="fr-FR" sz="1400" dirty="0"/>
                    </a:p>
                  </a:txBody>
                  <a:tcPr marL="36000" marR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0.16-0.65</a:t>
                      </a:r>
                      <a:endParaRPr lang="fr-FR" sz="1400" dirty="0"/>
                    </a:p>
                  </a:txBody>
                  <a:tcPr marL="36000" marR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B-O</a:t>
                      </a:r>
                      <a:endParaRPr lang="fr-FR" sz="1400" dirty="0"/>
                    </a:p>
                  </a:txBody>
                  <a:tcPr marL="36000" marR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Ca-Mn</a:t>
                      </a:r>
                      <a:endParaRPr lang="fr-FR" sz="1400" dirty="0"/>
                    </a:p>
                  </a:txBody>
                  <a:tcPr marL="36000" marR="36000" anchor="ctr"/>
                </a:tc>
                <a:tc>
                  <a:txBody>
                    <a:bodyPr/>
                    <a:lstStyle/>
                    <a:p>
                      <a:pPr algn="ctr"/>
                      <a:endParaRPr lang="fr-FR" sz="1400" dirty="0"/>
                    </a:p>
                  </a:txBody>
                  <a:tcPr marL="36000" marR="36000"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1400" baseline="30000" dirty="0" smtClean="0"/>
                        <a:t>2</a:t>
                      </a:r>
                      <a:endParaRPr lang="fr-FR" sz="1400" dirty="0"/>
                    </a:p>
                  </a:txBody>
                  <a:tcPr marL="36000" marR="3600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dirty="0" smtClean="0"/>
                        <a:t>Mo / B</a:t>
                      </a:r>
                      <a:r>
                        <a:rPr lang="fr-FR" sz="1400" baseline="-25000" dirty="0" smtClean="0"/>
                        <a:t>4</a:t>
                      </a:r>
                      <a:r>
                        <a:rPr lang="fr-FR" sz="1400" dirty="0" smtClean="0"/>
                        <a:t>C</a:t>
                      </a:r>
                    </a:p>
                  </a:txBody>
                  <a:tcPr marL="36000" marR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150</a:t>
                      </a:r>
                      <a:endParaRPr lang="fr-FR" sz="1400" dirty="0"/>
                    </a:p>
                  </a:txBody>
                  <a:tcPr marL="36000" marR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30-120</a:t>
                      </a:r>
                      <a:endParaRPr lang="fr-FR" sz="1400" dirty="0"/>
                    </a:p>
                  </a:txBody>
                  <a:tcPr marL="36000" marR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0.10-0.41</a:t>
                      </a:r>
                      <a:endParaRPr lang="fr-FR" sz="1400" dirty="0"/>
                    </a:p>
                  </a:txBody>
                  <a:tcPr marL="36000" marR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err="1" smtClean="0"/>
                        <a:t>Be-B</a:t>
                      </a:r>
                      <a:endParaRPr lang="fr-FR" sz="1400" dirty="0"/>
                    </a:p>
                  </a:txBody>
                  <a:tcPr marL="36000" marR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err="1" smtClean="0"/>
                        <a:t>Ca-Sc</a:t>
                      </a:r>
                      <a:endParaRPr lang="fr-FR" sz="1400" dirty="0"/>
                    </a:p>
                  </a:txBody>
                  <a:tcPr marL="36000" marR="36000" anchor="ctr"/>
                </a:tc>
                <a:tc>
                  <a:txBody>
                    <a:bodyPr/>
                    <a:lstStyle/>
                    <a:p>
                      <a:pPr algn="ctr"/>
                      <a:endParaRPr lang="fr-FR" sz="1400" dirty="0"/>
                    </a:p>
                  </a:txBody>
                  <a:tcPr marL="36000" marR="36000"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1400" baseline="30000" dirty="0" smtClean="0"/>
                        <a:t>2</a:t>
                      </a:r>
                      <a:endParaRPr lang="fr-FR" sz="1400" dirty="0"/>
                    </a:p>
                  </a:txBody>
                  <a:tcPr marL="36000" marR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W / Si</a:t>
                      </a:r>
                      <a:endParaRPr lang="fr-FR" sz="1400" dirty="0"/>
                    </a:p>
                  </a:txBody>
                  <a:tcPr marL="36000" marR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30</a:t>
                      </a:r>
                      <a:endParaRPr lang="fr-FR" sz="1400" dirty="0"/>
                    </a:p>
                  </a:txBody>
                  <a:tcPr marL="36000" marR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7-11</a:t>
                      </a:r>
                      <a:endParaRPr lang="fr-FR" sz="1400" dirty="0"/>
                    </a:p>
                  </a:txBody>
                  <a:tcPr marL="36000" marR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1.10-1.70</a:t>
                      </a:r>
                      <a:endParaRPr lang="fr-FR" sz="1400" dirty="0"/>
                    </a:p>
                  </a:txBody>
                  <a:tcPr marL="36000" marR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Mg-Al</a:t>
                      </a:r>
                      <a:endParaRPr lang="fr-FR" sz="1400" dirty="0"/>
                    </a:p>
                  </a:txBody>
                  <a:tcPr marL="36000" marR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Ga-Rb</a:t>
                      </a:r>
                      <a:endParaRPr lang="fr-FR" sz="1400" dirty="0"/>
                    </a:p>
                  </a:txBody>
                  <a:tcPr marL="36000" marR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Eu-Lu</a:t>
                      </a:r>
                      <a:endParaRPr lang="fr-FR" sz="1400" dirty="0"/>
                    </a:p>
                  </a:txBody>
                  <a:tcPr marL="36000" marR="36000"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1400" baseline="30000" dirty="0" smtClean="0"/>
                        <a:t>2</a:t>
                      </a:r>
                      <a:endParaRPr lang="fr-FR" sz="1400" dirty="0"/>
                    </a:p>
                  </a:txBody>
                  <a:tcPr marL="36000" marR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Cr/</a:t>
                      </a:r>
                      <a:r>
                        <a:rPr lang="fr-FR" sz="1400" dirty="0" err="1" smtClean="0"/>
                        <a:t>Sc</a:t>
                      </a:r>
                      <a:endParaRPr lang="fr-FR" sz="1400" dirty="0"/>
                    </a:p>
                  </a:txBody>
                  <a:tcPr marL="36000" marR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80</a:t>
                      </a:r>
                      <a:endParaRPr lang="fr-FR" sz="1400" dirty="0"/>
                    </a:p>
                  </a:txBody>
                  <a:tcPr marL="36000" marR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25-69</a:t>
                      </a:r>
                      <a:endParaRPr lang="fr-FR" sz="1400" dirty="0"/>
                    </a:p>
                  </a:txBody>
                  <a:tcPr marL="36000" marR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0.18-0.50</a:t>
                      </a:r>
                      <a:endParaRPr lang="fr-FR" sz="1400" dirty="0"/>
                    </a:p>
                  </a:txBody>
                  <a:tcPr marL="36000" marR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(B)-C-N</a:t>
                      </a:r>
                      <a:endParaRPr lang="fr-FR" sz="1400" dirty="0"/>
                    </a:p>
                  </a:txBody>
                  <a:tcPr marL="36000" marR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err="1" smtClean="0"/>
                        <a:t>Ca-Ti</a:t>
                      </a:r>
                      <a:endParaRPr lang="fr-FR" sz="1400" dirty="0"/>
                    </a:p>
                  </a:txBody>
                  <a:tcPr marL="36000" marR="36000" anchor="ctr"/>
                </a:tc>
                <a:tc>
                  <a:txBody>
                    <a:bodyPr/>
                    <a:lstStyle/>
                    <a:p>
                      <a:pPr algn="ctr"/>
                      <a:endParaRPr lang="fr-FR" sz="1400" dirty="0"/>
                    </a:p>
                  </a:txBody>
                  <a:tcPr marL="36000" marR="36000" anchor="ctr"/>
                </a:tc>
              </a:tr>
            </a:tbl>
          </a:graphicData>
        </a:graphic>
      </p:graphicFrame>
      <p:sp>
        <p:nvSpPr>
          <p:cNvPr id="7" name="ZoneTexte 3"/>
          <p:cNvSpPr txBox="1">
            <a:spLocks noChangeArrowheads="1"/>
          </p:cNvSpPr>
          <p:nvPr/>
        </p:nvSpPr>
        <p:spPr bwMode="auto">
          <a:xfrm>
            <a:off x="7807" y="5877272"/>
            <a:ext cx="8712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sz="1400" i="1" baseline="30000" dirty="0"/>
              <a:t>1</a:t>
            </a:r>
            <a:r>
              <a:rPr lang="fr-FR" sz="1400" i="1" dirty="0"/>
              <a:t>- stéarate de plomb (C</a:t>
            </a:r>
            <a:r>
              <a:rPr lang="fr-FR" sz="1400" i="1" baseline="-25000" dirty="0"/>
              <a:t>8</a:t>
            </a:r>
            <a:r>
              <a:rPr lang="fr-FR" sz="1400" i="1" dirty="0"/>
              <a:t>H</a:t>
            </a:r>
            <a:r>
              <a:rPr lang="fr-FR" sz="1400" i="1" baseline="-25000" dirty="0"/>
              <a:t>16</a:t>
            </a:r>
            <a:r>
              <a:rPr lang="fr-FR" sz="1400" i="1" dirty="0"/>
              <a:t>/COO-Pb-COO/C</a:t>
            </a:r>
            <a:r>
              <a:rPr lang="fr-FR" sz="1400" i="1" baseline="-25000" dirty="0"/>
              <a:t>8</a:t>
            </a:r>
            <a:r>
              <a:rPr lang="fr-FR" sz="1400" i="1" dirty="0"/>
              <a:t>H</a:t>
            </a:r>
            <a:r>
              <a:rPr lang="fr-FR" sz="1400" i="1" baseline="-25000" dirty="0"/>
              <a:t>16</a:t>
            </a:r>
            <a:r>
              <a:rPr lang="fr-FR" sz="1400" i="1" dirty="0"/>
              <a:t>) obtenu par </a:t>
            </a:r>
            <a:r>
              <a:rPr lang="fr-FR" sz="1400" i="1" dirty="0" smtClean="0"/>
              <a:t>technique </a:t>
            </a:r>
            <a:r>
              <a:rPr lang="fr-FR" sz="1400" i="1" dirty="0"/>
              <a:t>de </a:t>
            </a:r>
            <a:r>
              <a:rPr lang="fr-FR" sz="1400" i="1" dirty="0" err="1"/>
              <a:t>Blodgett</a:t>
            </a:r>
            <a:r>
              <a:rPr lang="fr-FR" sz="1400" i="1" dirty="0"/>
              <a:t>-Langmuir</a:t>
            </a:r>
          </a:p>
          <a:p>
            <a:pPr eaLnBrk="1" hangingPunct="1"/>
            <a:r>
              <a:rPr lang="fr-FR" sz="1400" i="1" baseline="30000" dirty="0"/>
              <a:t>2</a:t>
            </a:r>
            <a:r>
              <a:rPr lang="fr-FR" sz="1400" i="1" dirty="0"/>
              <a:t>-multicouche </a:t>
            </a:r>
            <a:r>
              <a:rPr lang="fr-FR" sz="1400" i="1" dirty="0" smtClean="0"/>
              <a:t>(lourd/léger</a:t>
            </a:r>
            <a:r>
              <a:rPr lang="fr-FR" sz="1400" i="1" dirty="0"/>
              <a:t>) obtenu par dépôts </a:t>
            </a:r>
            <a:r>
              <a:rPr lang="fr-FR" sz="1400" i="1" dirty="0" smtClean="0"/>
              <a:t>successifs = "pseudo-cristaux"</a:t>
            </a:r>
            <a:endParaRPr lang="fr-FR" sz="1400" i="1" dirty="0"/>
          </a:p>
        </p:txBody>
      </p:sp>
      <p:sp>
        <p:nvSpPr>
          <p:cNvPr id="9" name="ZoneTexte 8"/>
          <p:cNvSpPr txBox="1"/>
          <p:nvPr/>
        </p:nvSpPr>
        <p:spPr>
          <a:xfrm>
            <a:off x="0" y="0"/>
            <a:ext cx="85689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i="1" dirty="0" smtClean="0">
                <a:solidFill>
                  <a:srgbClr val="0070C0"/>
                </a:solidFill>
              </a:rPr>
              <a:t>Cristaux monochromateurs</a:t>
            </a:r>
            <a:endParaRPr lang="fr-FR" sz="3200" b="1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0788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7" y="1274618"/>
            <a:ext cx="9140773" cy="43133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ZoneTexte 10"/>
          <p:cNvSpPr txBox="1"/>
          <p:nvPr/>
        </p:nvSpPr>
        <p:spPr>
          <a:xfrm>
            <a:off x="0" y="0"/>
            <a:ext cx="84249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i="1" dirty="0" smtClean="0">
                <a:solidFill>
                  <a:srgbClr val="0070C0"/>
                </a:solidFill>
              </a:rPr>
              <a:t>Cristaux monochromateurs</a:t>
            </a:r>
            <a:endParaRPr lang="fr-FR" sz="3200" b="1" i="1" dirty="0">
              <a:solidFill>
                <a:srgbClr val="0070C0"/>
              </a:solidFill>
            </a:endParaRPr>
          </a:p>
        </p:txBody>
      </p:sp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7795018" y="6075347"/>
            <a:ext cx="134898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fr-FR" sz="1400" i="1" dirty="0" smtClean="0">
                <a:solidFill>
                  <a:srgbClr val="002060"/>
                </a:solidFill>
              </a:rPr>
              <a:t>Document JEOL</a:t>
            </a:r>
            <a:endParaRPr lang="fr-FR" sz="1400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3713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0" y="0"/>
            <a:ext cx="84249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i="1" dirty="0" smtClean="0">
                <a:solidFill>
                  <a:srgbClr val="0070C0"/>
                </a:solidFill>
              </a:rPr>
              <a:t>Cristaux monochromateurs</a:t>
            </a:r>
            <a:endParaRPr lang="fr-FR" sz="3200" b="1" i="1" dirty="0">
              <a:solidFill>
                <a:srgbClr val="0070C0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445864" y="789060"/>
            <a:ext cx="361813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002060"/>
                </a:solidFill>
              </a:rPr>
              <a:t>Certains éléments peuvent être analysés sur plusieurs cristaux, mais avec des caractéristiques différentes.</a:t>
            </a:r>
          </a:p>
          <a:p>
            <a:endParaRPr lang="fr-FR" dirty="0">
              <a:solidFill>
                <a:srgbClr val="002060"/>
              </a:solidFill>
            </a:endParaRPr>
          </a:p>
          <a:p>
            <a:r>
              <a:rPr lang="fr-FR" dirty="0" smtClean="0">
                <a:solidFill>
                  <a:srgbClr val="002060"/>
                </a:solidFill>
              </a:rPr>
              <a:t>En fonction du besoin, on peut privilégier l'une ou l'autre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5090201" y="5643674"/>
            <a:ext cx="405379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>
                <a:solidFill>
                  <a:srgbClr val="002060"/>
                </a:solidFill>
              </a:rPr>
              <a:t>Comparaison du pic P K</a:t>
            </a:r>
            <a:r>
              <a:rPr lang="el-GR" sz="1400" dirty="0" smtClean="0">
                <a:solidFill>
                  <a:srgbClr val="002060"/>
                </a:solidFill>
                <a:cs typeface="Arial"/>
              </a:rPr>
              <a:t>α</a:t>
            </a:r>
            <a:r>
              <a:rPr lang="fr-FR" sz="1400" dirty="0" smtClean="0">
                <a:solidFill>
                  <a:srgbClr val="002060"/>
                </a:solidFill>
                <a:cs typeface="Arial"/>
              </a:rPr>
              <a:t> sur cristaux PET et TAP Echantillon : Monazite (phosphate de terres rares)</a:t>
            </a:r>
          </a:p>
          <a:p>
            <a:r>
              <a:rPr lang="fr-FR" sz="1400" dirty="0">
                <a:solidFill>
                  <a:srgbClr val="002060"/>
                </a:solidFill>
                <a:cs typeface="Arial"/>
              </a:rPr>
              <a:t>C</a:t>
            </a:r>
            <a:r>
              <a:rPr lang="fr-FR" sz="1400" dirty="0" smtClean="0">
                <a:solidFill>
                  <a:srgbClr val="002060"/>
                </a:solidFill>
                <a:cs typeface="Arial"/>
              </a:rPr>
              <a:t>onditions : 20 kV, 100 </a:t>
            </a:r>
            <a:r>
              <a:rPr lang="fr-FR" sz="1400" dirty="0" err="1" smtClean="0">
                <a:solidFill>
                  <a:srgbClr val="002060"/>
                </a:solidFill>
                <a:cs typeface="Arial"/>
              </a:rPr>
              <a:t>nA</a:t>
            </a:r>
            <a:endParaRPr lang="fr-FR" sz="1400" i="1" dirty="0" smtClean="0">
              <a:solidFill>
                <a:srgbClr val="002060"/>
              </a:solidFill>
              <a:cs typeface="Arial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153559" y="2795442"/>
            <a:ext cx="3766224" cy="1384995"/>
          </a:xfrm>
          <a:prstGeom prst="rect">
            <a:avLst/>
          </a:prstGeom>
          <a:solidFill>
            <a:srgbClr val="FFFFFF">
              <a:alpha val="40000"/>
            </a:srgbClr>
          </a:solidFill>
        </p:spPr>
        <p:txBody>
          <a:bodyPr wrap="none" rtlCol="0">
            <a:spAutoFit/>
          </a:bodyPr>
          <a:lstStyle/>
          <a:p>
            <a:pPr algn="ctr"/>
            <a:r>
              <a:rPr lang="fr-FR" sz="2400" b="1" i="1" u="sng" dirty="0" smtClean="0">
                <a:solidFill>
                  <a:srgbClr val="002060"/>
                </a:solidFill>
              </a:rPr>
              <a:t>Intensité</a:t>
            </a:r>
            <a:r>
              <a:rPr lang="fr-FR" sz="2400" b="1" i="1" dirty="0" smtClean="0">
                <a:solidFill>
                  <a:srgbClr val="002060"/>
                </a:solidFill>
              </a:rPr>
              <a:t>  (L)TAP &gt; (L)PET</a:t>
            </a:r>
          </a:p>
          <a:p>
            <a:pPr algn="ctr"/>
            <a:endParaRPr lang="fr-FR" sz="2400" i="1" dirty="0" smtClean="0">
              <a:solidFill>
                <a:srgbClr val="00206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i="1" dirty="0" smtClean="0">
                <a:solidFill>
                  <a:srgbClr val="002060"/>
                </a:solidFill>
              </a:rPr>
              <a:t>Dosage d'éléments en faible teneur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i="1" dirty="0" smtClean="0">
                <a:solidFill>
                  <a:srgbClr val="002060"/>
                </a:solidFill>
              </a:rPr>
              <a:t>Réduction du temps de comptage</a:t>
            </a:r>
            <a:endParaRPr lang="fr-FR" i="1" dirty="0">
              <a:solidFill>
                <a:srgbClr val="002060"/>
              </a:solidFill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260544" y="4377498"/>
            <a:ext cx="3552256" cy="1015663"/>
          </a:xfrm>
          <a:prstGeom prst="rect">
            <a:avLst/>
          </a:prstGeom>
          <a:solidFill>
            <a:srgbClr val="FFFFFF">
              <a:alpha val="40000"/>
            </a:srgbClr>
          </a:solidFill>
        </p:spPr>
        <p:txBody>
          <a:bodyPr wrap="none" rtlCol="0">
            <a:spAutoFit/>
          </a:bodyPr>
          <a:lstStyle/>
          <a:p>
            <a:pPr algn="ctr"/>
            <a:r>
              <a:rPr lang="fr-FR" sz="2400" b="1" i="1" u="sng" dirty="0" smtClean="0">
                <a:solidFill>
                  <a:srgbClr val="002060"/>
                </a:solidFill>
              </a:rPr>
              <a:t>Résolution</a:t>
            </a:r>
            <a:r>
              <a:rPr lang="fr-FR" sz="2400" b="1" i="1" dirty="0" smtClean="0">
                <a:solidFill>
                  <a:srgbClr val="002060"/>
                </a:solidFill>
              </a:rPr>
              <a:t>  (L)PET &gt; (L)TAP</a:t>
            </a:r>
          </a:p>
          <a:p>
            <a:pPr algn="ctr"/>
            <a:endParaRPr lang="fr-FR" i="1" dirty="0">
              <a:solidFill>
                <a:srgbClr val="00206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i="1" dirty="0" smtClean="0">
                <a:solidFill>
                  <a:srgbClr val="002060"/>
                </a:solidFill>
              </a:rPr>
              <a:t>Résolution des interférences</a:t>
            </a:r>
            <a:endParaRPr lang="fr-FR" i="1" dirty="0">
              <a:solidFill>
                <a:srgbClr val="00206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6962" y="870857"/>
            <a:ext cx="4767038" cy="476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4963885" y="4328887"/>
            <a:ext cx="5432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002060"/>
                </a:solidFill>
              </a:rPr>
              <a:t>TAP</a:t>
            </a:r>
            <a:endParaRPr lang="fr-FR" b="1" dirty="0">
              <a:solidFill>
                <a:srgbClr val="002060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7583714" y="4328887"/>
            <a:ext cx="5341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PET</a:t>
            </a:r>
            <a:endParaRPr lang="fr-FR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4326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1536</TotalTime>
  <Words>3909</Words>
  <Application>Microsoft Office PowerPoint</Application>
  <PresentationFormat>Affichage à l'écran (4:3)</PresentationFormat>
  <Paragraphs>741</Paragraphs>
  <Slides>48</Slides>
  <Notes>2</Notes>
  <HiddenSlides>0</HiddenSlides>
  <MMClips>1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48</vt:i4>
      </vt:variant>
    </vt:vector>
  </HeadingPairs>
  <TitlesOfParts>
    <vt:vector size="49" baseType="lpstr"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Monique</dc:creator>
  <cp:lastModifiedBy>Wille Guillaume</cp:lastModifiedBy>
  <cp:revision>50</cp:revision>
  <dcterms:created xsi:type="dcterms:W3CDTF">2017-01-16T15:05:59Z</dcterms:created>
  <dcterms:modified xsi:type="dcterms:W3CDTF">2017-06-05T07:08:01Z</dcterms:modified>
</cp:coreProperties>
</file>