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58" r:id="rId3"/>
    <p:sldId id="259" r:id="rId4"/>
    <p:sldId id="260" r:id="rId5"/>
    <p:sldId id="278" r:id="rId6"/>
    <p:sldId id="262" r:id="rId7"/>
    <p:sldId id="274" r:id="rId8"/>
    <p:sldId id="275" r:id="rId9"/>
    <p:sldId id="273" r:id="rId10"/>
    <p:sldId id="276" r:id="rId11"/>
    <p:sldId id="277" r:id="rId12"/>
    <p:sldId id="279" r:id="rId13"/>
    <p:sldId id="263" r:id="rId14"/>
    <p:sldId id="264" r:id="rId15"/>
    <p:sldId id="265" r:id="rId16"/>
    <p:sldId id="280" r:id="rId17"/>
    <p:sldId id="281" r:id="rId18"/>
    <p:sldId id="282" r:id="rId19"/>
    <p:sldId id="284" r:id="rId20"/>
    <p:sldId id="283" r:id="rId21"/>
    <p:sldId id="285" r:id="rId22"/>
    <p:sldId id="287" r:id="rId23"/>
    <p:sldId id="288" r:id="rId24"/>
    <p:sldId id="290" r:id="rId25"/>
    <p:sldId id="289" r:id="rId26"/>
    <p:sldId id="286" r:id="rId27"/>
    <p:sldId id="266" r:id="rId28"/>
    <p:sldId id="267" r:id="rId29"/>
    <p:sldId id="268" r:id="rId30"/>
    <p:sldId id="291" r:id="rId31"/>
    <p:sldId id="309" r:id="rId32"/>
    <p:sldId id="292" r:id="rId33"/>
    <p:sldId id="293" r:id="rId34"/>
    <p:sldId id="294" r:id="rId35"/>
    <p:sldId id="296" r:id="rId36"/>
    <p:sldId id="297" r:id="rId37"/>
    <p:sldId id="298" r:id="rId38"/>
    <p:sldId id="300" r:id="rId39"/>
    <p:sldId id="303" r:id="rId40"/>
    <p:sldId id="305" r:id="rId41"/>
    <p:sldId id="308" r:id="rId42"/>
    <p:sldId id="310" r:id="rId4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0" autoAdjust="0"/>
    <p:restoredTop sz="94419" autoAdjust="0"/>
  </p:normalViewPr>
  <p:slideViewPr>
    <p:cSldViewPr>
      <p:cViewPr>
        <p:scale>
          <a:sx n="69" d="100"/>
          <a:sy n="69" d="100"/>
        </p:scale>
        <p:origin x="-1124" y="252"/>
      </p:cViewPr>
      <p:guideLst>
        <p:guide orient="horz" pos="148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1.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76.wmf"/><Relationship Id="rId1" Type="http://schemas.openxmlformats.org/officeDocument/2006/relationships/image" Target="../media/image7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7FB79D-454C-408D-87A3-FA84E61B8E5F}" type="datetimeFigureOut">
              <a:rPr lang="fr-FR" smtClean="0"/>
              <a:t>19/06/2017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7A381F-B023-4E22-A4D3-AA775193FED8}" type="slidenum">
              <a:rPr lang="fr-FR" smtClean="0"/>
              <a:t>‹N°›</a:t>
            </a:fld>
            <a:endParaRPr lang="fr-FR"/>
          </a:p>
        </p:txBody>
      </p:sp>
    </p:spTree>
    <p:extLst>
      <p:ext uri="{BB962C8B-B14F-4D97-AF65-F5344CB8AC3E}">
        <p14:creationId xmlns:p14="http://schemas.microsoft.com/office/powerpoint/2010/main" val="1381939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37A381F-B023-4E22-A4D3-AA775193FED8}" type="slidenum">
              <a:rPr lang="fr-FR" smtClean="0"/>
              <a:t>8</a:t>
            </a:fld>
            <a:endParaRPr lang="fr-FR"/>
          </a:p>
        </p:txBody>
      </p:sp>
    </p:spTree>
    <p:extLst>
      <p:ext uri="{BB962C8B-B14F-4D97-AF65-F5344CB8AC3E}">
        <p14:creationId xmlns:p14="http://schemas.microsoft.com/office/powerpoint/2010/main" val="373354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fr-FR" altLang="fr-FR" sz="1800" b="1" i="0" u="sng" strike="noStrike" kern="0" cap="none" spc="0" normalizeH="0" baseline="0" noProof="0" smtClean="0">
                <a:ln>
                  <a:noFill/>
                </a:ln>
                <a:solidFill>
                  <a:srgbClr val="000000"/>
                </a:solidFill>
                <a:effectLst/>
                <a:uLnTx/>
                <a:uFillTx/>
                <a:latin typeface="Arial"/>
                <a:ea typeface="+mn-ea"/>
                <a:cs typeface="+mn-cs"/>
              </a:rPr>
              <a:t>Interaction rayonnement-matière :</a:t>
            </a:r>
            <a:r>
              <a:rPr kumimoji="0" lang="fr-FR" altLang="fr-FR" sz="1800" b="0" i="0" u="none" strike="noStrike" kern="0" cap="none" spc="0" normalizeH="0" baseline="0" noProof="0" smtClean="0">
                <a:ln>
                  <a:noFill/>
                </a:ln>
                <a:solidFill>
                  <a:srgbClr val="000000"/>
                </a:solidFill>
                <a:effectLst/>
                <a:uLnTx/>
                <a:uFillTx/>
                <a:latin typeface="Arial"/>
                <a:ea typeface="+mn-ea"/>
                <a:cs typeface="+mn-cs"/>
              </a:rPr>
              <a:t> </a:t>
            </a:r>
            <a:br>
              <a:rPr kumimoji="0" lang="fr-FR" altLang="fr-FR" sz="1800" b="0" i="0" u="none" strike="noStrike" kern="0" cap="none" spc="0" normalizeH="0" baseline="0" noProof="0" smtClean="0">
                <a:ln>
                  <a:noFill/>
                </a:ln>
                <a:solidFill>
                  <a:srgbClr val="000000"/>
                </a:solidFill>
                <a:effectLst/>
                <a:uLnTx/>
                <a:uFillTx/>
                <a:latin typeface="Arial"/>
                <a:ea typeface="+mn-ea"/>
                <a:cs typeface="+mn-cs"/>
              </a:rPr>
            </a:br>
            <a:r>
              <a:rPr kumimoji="0" lang="fr-FR" altLang="fr-FR" sz="1800" b="0" i="0" u="none" strike="noStrike" kern="0" cap="none" spc="0" normalizeH="0" baseline="0" noProof="0" smtClean="0">
                <a:ln>
                  <a:noFill/>
                </a:ln>
                <a:solidFill>
                  <a:srgbClr val="000000"/>
                </a:solidFill>
                <a:effectLst/>
                <a:uLnTx/>
                <a:uFillTx/>
                <a:latin typeface="Arial"/>
                <a:ea typeface="+mn-ea"/>
                <a:cs typeface="+mn-cs"/>
              </a:rPr>
              <a:t>Une particule ionisante interagit au sein du détecteur. Elle éjecte un électron de son atome et celui-ci provoque d'autres ionisations en chaine. Après relaxation, on a généré sur un certain volume un nuage de porteurs libres : électrons dans la bande de valence et de trous dans la bande de conduction. Le nombre total de paires électron-trous généré est en moyenne proportionnel à l'énergie déposée par la particule. L'énergie nécessaire pour créer une paire est supérieure à la largeur de gap et dépend des processus de relaxation mis en jeu dans le semi-conducteur.</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endParaRPr kumimoji="0" lang="fr-FR" altLang="fr-FR" sz="1800" b="1" i="0" u="none" strike="noStrike" kern="0" cap="none" spc="0" normalizeH="0" baseline="0" noProof="0" smtClean="0">
              <a:ln>
                <a:noFill/>
              </a:ln>
              <a:solidFill>
                <a:srgbClr val="000000"/>
              </a:solidFill>
              <a:effectLst/>
              <a:uLnTx/>
              <a:uFillTx/>
              <a:latin typeface="Arial"/>
              <a:ea typeface="+mn-ea"/>
              <a:cs typeface="+mn-cs"/>
            </a:endParaRP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fr-FR" altLang="fr-FR" sz="1800" b="1" i="0" u="sng" strike="noStrike" kern="0" cap="none" spc="0" normalizeH="0" baseline="0" noProof="0" smtClean="0">
                <a:ln>
                  <a:noFill/>
                </a:ln>
                <a:solidFill>
                  <a:srgbClr val="000000"/>
                </a:solidFill>
                <a:effectLst/>
                <a:uLnTx/>
                <a:uFillTx/>
                <a:latin typeface="Arial"/>
                <a:ea typeface="+mn-ea"/>
                <a:cs typeface="+mn-cs"/>
              </a:rPr>
              <a:t>Transport des charges :</a:t>
            </a:r>
            <a:r>
              <a:rPr kumimoji="0" lang="fr-FR" altLang="fr-FR" sz="1800" b="1" i="0" u="none" strike="noStrike" kern="0" cap="none" spc="0" normalizeH="0" baseline="0" noProof="0" smtClean="0">
                <a:ln>
                  <a:noFill/>
                </a:ln>
                <a:solidFill>
                  <a:srgbClr val="000000"/>
                </a:solidFill>
                <a:effectLst/>
                <a:uLnTx/>
                <a:uFillTx/>
                <a:latin typeface="Arial"/>
                <a:ea typeface="+mn-ea"/>
                <a:cs typeface="+mn-cs"/>
              </a:rPr>
              <a:t> </a:t>
            </a:r>
            <a:br>
              <a:rPr kumimoji="0" lang="fr-FR" altLang="fr-FR" sz="1800" b="1" i="0" u="none" strike="noStrike" kern="0" cap="none" spc="0" normalizeH="0" baseline="0" noProof="0" smtClean="0">
                <a:ln>
                  <a:noFill/>
                </a:ln>
                <a:solidFill>
                  <a:srgbClr val="000000"/>
                </a:solidFill>
                <a:effectLst/>
                <a:uLnTx/>
                <a:uFillTx/>
                <a:latin typeface="Arial"/>
                <a:ea typeface="+mn-ea"/>
                <a:cs typeface="+mn-cs"/>
              </a:rPr>
            </a:br>
            <a:r>
              <a:rPr kumimoji="0" lang="fr-FR" altLang="fr-FR" sz="1800" b="0" i="0" u="none" strike="noStrike" kern="0" cap="none" spc="0" normalizeH="0" baseline="0" noProof="0" smtClean="0">
                <a:ln>
                  <a:noFill/>
                </a:ln>
                <a:solidFill>
                  <a:srgbClr val="000000"/>
                </a:solidFill>
                <a:effectLst/>
                <a:uLnTx/>
                <a:uFillTx/>
                <a:latin typeface="Arial"/>
                <a:ea typeface="+mn-ea"/>
                <a:cs typeface="+mn-cs"/>
              </a:rPr>
              <a:t>Un champ électrique est appliqué au détecteur à l'aide d'électrodes : anodes polarisées positivement et cathodes polarisées négativement. Sous l'effet de ce champ, en général assez intense, les électrons et trous sont séparés et drainés vers (respectivement) les anodes et les cathodes. Les porteurs peuvent être ensuite soit recombinés soit collectés par les électrodes.</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endParaRPr kumimoji="0" lang="fr-FR" altLang="fr-FR" sz="1800" b="0" i="0" u="none" strike="noStrike" kern="0" cap="none" spc="0" normalizeH="0" baseline="0" noProof="0" smtClean="0">
              <a:ln>
                <a:noFill/>
              </a:ln>
              <a:solidFill>
                <a:srgbClr val="000000"/>
              </a:solidFill>
              <a:effectLst/>
              <a:uLnTx/>
              <a:uFillTx/>
              <a:latin typeface="Arial"/>
              <a:ea typeface="+mn-ea"/>
              <a:cs typeface="+mn-cs"/>
            </a:endParaRP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fr-FR" altLang="fr-FR" sz="1800" b="1" i="0" u="sng" strike="noStrike" kern="0" cap="none" spc="0" normalizeH="0" baseline="0" noProof="0" smtClean="0">
                <a:ln>
                  <a:noFill/>
                </a:ln>
                <a:solidFill>
                  <a:srgbClr val="000000"/>
                </a:solidFill>
                <a:effectLst/>
                <a:uLnTx/>
                <a:uFillTx/>
                <a:latin typeface="Arial"/>
                <a:ea typeface="+mn-ea"/>
                <a:cs typeface="+mn-cs"/>
              </a:rPr>
              <a:t>Induction de signal :</a:t>
            </a:r>
            <a:br>
              <a:rPr kumimoji="0" lang="fr-FR" altLang="fr-FR" sz="1800" b="1" i="0" u="sng" strike="noStrike" kern="0" cap="none" spc="0" normalizeH="0" baseline="0" noProof="0" smtClean="0">
                <a:ln>
                  <a:noFill/>
                </a:ln>
                <a:solidFill>
                  <a:srgbClr val="000000"/>
                </a:solidFill>
                <a:effectLst/>
                <a:uLnTx/>
                <a:uFillTx/>
                <a:latin typeface="Arial"/>
                <a:ea typeface="+mn-ea"/>
                <a:cs typeface="+mn-cs"/>
              </a:rPr>
            </a:br>
            <a:r>
              <a:rPr kumimoji="0" lang="fr-FR" altLang="fr-FR" sz="1800" b="0" i="0" u="none" strike="noStrike" kern="0" cap="none" spc="0" normalizeH="0" baseline="0" noProof="0" smtClean="0">
                <a:ln>
                  <a:noFill/>
                </a:ln>
                <a:solidFill>
                  <a:srgbClr val="000000"/>
                </a:solidFill>
                <a:effectLst/>
                <a:uLnTx/>
                <a:uFillTx/>
                <a:latin typeface="Arial"/>
                <a:ea typeface="+mn-ea"/>
                <a:cs typeface="+mn-cs"/>
              </a:rPr>
              <a:t>La séparation des porteurs forme alors un dipôle électrostatique qui est à son tour à l'origine d'un champ électrique inverse. Au niveau des électrodes ce champ a un effet électrique. On observe alors aux bornes du détecteur un signal de tension, courant ou charge selon les caractéristiques du circuit extérieur utilisé.</a:t>
            </a:r>
          </a:p>
          <a:p>
            <a:endParaRPr lang="fr-FR" dirty="0"/>
          </a:p>
        </p:txBody>
      </p:sp>
      <p:sp>
        <p:nvSpPr>
          <p:cNvPr id="4" name="Espace réservé du numéro de diapositive 3"/>
          <p:cNvSpPr>
            <a:spLocks noGrp="1"/>
          </p:cNvSpPr>
          <p:nvPr>
            <p:ph type="sldNum" sz="quarter" idx="10"/>
          </p:nvPr>
        </p:nvSpPr>
        <p:spPr/>
        <p:txBody>
          <a:bodyPr/>
          <a:lstStyle/>
          <a:p>
            <a:fld id="{437A381F-B023-4E22-A4D3-AA775193FED8}" type="slidenum">
              <a:rPr lang="fr-FR" smtClean="0"/>
              <a:t>9</a:t>
            </a:fld>
            <a:endParaRPr lang="fr-FR"/>
          </a:p>
        </p:txBody>
      </p:sp>
    </p:spTree>
    <p:extLst>
      <p:ext uri="{BB962C8B-B14F-4D97-AF65-F5344CB8AC3E}">
        <p14:creationId xmlns:p14="http://schemas.microsoft.com/office/powerpoint/2010/main" val="373354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37A381F-B023-4E22-A4D3-AA775193FED8}" type="slidenum">
              <a:rPr lang="fr-FR" smtClean="0"/>
              <a:t>10</a:t>
            </a:fld>
            <a:endParaRPr lang="fr-FR"/>
          </a:p>
        </p:txBody>
      </p:sp>
    </p:spTree>
    <p:extLst>
      <p:ext uri="{BB962C8B-B14F-4D97-AF65-F5344CB8AC3E}">
        <p14:creationId xmlns:p14="http://schemas.microsoft.com/office/powerpoint/2010/main" val="373354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37A381F-B023-4E22-A4D3-AA775193FED8}" type="slidenum">
              <a:rPr lang="fr-FR" smtClean="0"/>
              <a:t>11</a:t>
            </a:fld>
            <a:endParaRPr lang="fr-FR"/>
          </a:p>
        </p:txBody>
      </p:sp>
    </p:spTree>
    <p:extLst>
      <p:ext uri="{BB962C8B-B14F-4D97-AF65-F5344CB8AC3E}">
        <p14:creationId xmlns:p14="http://schemas.microsoft.com/office/powerpoint/2010/main" val="373354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66CD3A4-FEE9-43A2-BD41-B185D93ECCD1}" type="slidenum">
              <a:rPr lang="fr-FR" altLang="fr-FR"/>
              <a:pPr/>
              <a:t>32</a:t>
            </a:fld>
            <a:endParaRPr lang="fr-FR" altLang="fr-FR"/>
          </a:p>
        </p:txBody>
      </p:sp>
      <p:sp>
        <p:nvSpPr>
          <p:cNvPr id="795650" name="Rectangle 7"/>
          <p:cNvSpPr txBox="1">
            <a:spLocks noGrp="1" noChangeArrowheads="1"/>
          </p:cNvSpPr>
          <p:nvPr/>
        </p:nvSpPr>
        <p:spPr bwMode="auto">
          <a:xfrm>
            <a:off x="3884463" y="8685878"/>
            <a:ext cx="2972004" cy="45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nchor="b"/>
          <a:lstStyle>
            <a:lvl1pPr defTabSz="990600">
              <a:defRPr>
                <a:solidFill>
                  <a:schemeClr val="tx1"/>
                </a:solidFill>
                <a:latin typeface="Arial" charset="0"/>
              </a:defRPr>
            </a:lvl1pPr>
            <a:lvl2pPr marL="804863" indent="-309563" defTabSz="990600">
              <a:defRPr>
                <a:solidFill>
                  <a:schemeClr val="tx1"/>
                </a:solidFill>
                <a:latin typeface="Arial" charset="0"/>
              </a:defRPr>
            </a:lvl2pPr>
            <a:lvl3pPr marL="1236663" indent="-246063" defTabSz="990600">
              <a:defRPr>
                <a:solidFill>
                  <a:schemeClr val="tx1"/>
                </a:solidFill>
                <a:latin typeface="Arial" charset="0"/>
              </a:defRPr>
            </a:lvl3pPr>
            <a:lvl4pPr marL="1733550" indent="-247650" defTabSz="990600">
              <a:defRPr>
                <a:solidFill>
                  <a:schemeClr val="tx1"/>
                </a:solidFill>
                <a:latin typeface="Arial" charset="0"/>
              </a:defRPr>
            </a:lvl4pPr>
            <a:lvl5pPr marL="2228850" indent="-247650" defTabSz="990600">
              <a:defRPr>
                <a:solidFill>
                  <a:schemeClr val="tx1"/>
                </a:solidFill>
                <a:latin typeface="Arial" charset="0"/>
              </a:defRPr>
            </a:lvl5pPr>
            <a:lvl6pPr marL="2686050" indent="-247650" defTabSz="990600" fontAlgn="base">
              <a:spcBef>
                <a:spcPct val="0"/>
              </a:spcBef>
              <a:spcAft>
                <a:spcPct val="0"/>
              </a:spcAft>
              <a:defRPr>
                <a:solidFill>
                  <a:schemeClr val="tx1"/>
                </a:solidFill>
                <a:latin typeface="Arial" charset="0"/>
              </a:defRPr>
            </a:lvl6pPr>
            <a:lvl7pPr marL="3143250" indent="-247650" defTabSz="990600" fontAlgn="base">
              <a:spcBef>
                <a:spcPct val="0"/>
              </a:spcBef>
              <a:spcAft>
                <a:spcPct val="0"/>
              </a:spcAft>
              <a:defRPr>
                <a:solidFill>
                  <a:schemeClr val="tx1"/>
                </a:solidFill>
                <a:latin typeface="Arial" charset="0"/>
              </a:defRPr>
            </a:lvl7pPr>
            <a:lvl8pPr marL="3600450" indent="-247650" defTabSz="990600" fontAlgn="base">
              <a:spcBef>
                <a:spcPct val="0"/>
              </a:spcBef>
              <a:spcAft>
                <a:spcPct val="0"/>
              </a:spcAft>
              <a:defRPr>
                <a:solidFill>
                  <a:schemeClr val="tx1"/>
                </a:solidFill>
                <a:latin typeface="Arial" charset="0"/>
              </a:defRPr>
            </a:lvl8pPr>
            <a:lvl9pPr marL="4057650" indent="-247650" defTabSz="990600" fontAlgn="base">
              <a:spcBef>
                <a:spcPct val="0"/>
              </a:spcBef>
              <a:spcAft>
                <a:spcPct val="0"/>
              </a:spcAft>
              <a:defRPr>
                <a:solidFill>
                  <a:schemeClr val="tx1"/>
                </a:solidFill>
                <a:latin typeface="Arial" charset="0"/>
              </a:defRPr>
            </a:lvl9pPr>
          </a:lstStyle>
          <a:p>
            <a:pPr algn="r"/>
            <a:fld id="{0CCA9476-3363-4DF2-AD9F-429EF8C65FF5}" type="slidenum">
              <a:rPr lang="fr-FR" altLang="fr-FR" sz="1200"/>
              <a:pPr algn="r"/>
              <a:t>32</a:t>
            </a:fld>
            <a:endParaRPr lang="fr-FR" altLang="fr-FR" sz="1200"/>
          </a:p>
        </p:txBody>
      </p:sp>
      <p:sp>
        <p:nvSpPr>
          <p:cNvPr id="795651" name="Rectangle 2"/>
          <p:cNvSpPr>
            <a:spLocks noGrp="1" noRot="1" noChangeAspect="1" noChangeArrowheads="1" noTextEdit="1"/>
          </p:cNvSpPr>
          <p:nvPr>
            <p:ph type="sldImg"/>
          </p:nvPr>
        </p:nvSpPr>
        <p:spPr>
          <a:xfrm>
            <a:off x="1143000" y="685800"/>
            <a:ext cx="4573588" cy="3429000"/>
          </a:xfrm>
          <a:ln/>
        </p:spPr>
      </p:sp>
      <p:sp>
        <p:nvSpPr>
          <p:cNvPr id="795652" name="Rectangle 3"/>
          <p:cNvSpPr>
            <a:spLocks noGrp="1" noChangeArrowheads="1"/>
          </p:cNvSpPr>
          <p:nvPr>
            <p:ph type="body" idx="1"/>
          </p:nvPr>
        </p:nvSpPr>
        <p:spPr>
          <a:xfrm>
            <a:off x="685494" y="4342939"/>
            <a:ext cx="5487013" cy="4114587"/>
          </a:xfrm>
        </p:spPr>
        <p:txBody>
          <a:bodyPr lIns="91416" tIns="45708" rIns="91416" bIns="45708"/>
          <a:lstStyle/>
          <a:p>
            <a:endParaRPr lang="fr-FR" alt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EB399CF-6A6E-4D2A-9341-D20B9FE1AFF6}" type="slidenum">
              <a:rPr lang="fr-FR" altLang="fr-FR"/>
              <a:pPr/>
              <a:t>33</a:t>
            </a:fld>
            <a:endParaRPr lang="fr-FR" altLang="fr-FR"/>
          </a:p>
        </p:txBody>
      </p:sp>
      <p:sp>
        <p:nvSpPr>
          <p:cNvPr id="797698" name="Rectangle 7"/>
          <p:cNvSpPr txBox="1">
            <a:spLocks noGrp="1" noChangeArrowheads="1"/>
          </p:cNvSpPr>
          <p:nvPr/>
        </p:nvSpPr>
        <p:spPr bwMode="auto">
          <a:xfrm>
            <a:off x="3884463" y="8685878"/>
            <a:ext cx="2972004" cy="45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nchor="b"/>
          <a:lstStyle>
            <a:lvl1pPr defTabSz="990600">
              <a:defRPr>
                <a:solidFill>
                  <a:schemeClr val="tx1"/>
                </a:solidFill>
                <a:latin typeface="Arial" charset="0"/>
              </a:defRPr>
            </a:lvl1pPr>
            <a:lvl2pPr marL="804863" indent="-309563" defTabSz="990600">
              <a:defRPr>
                <a:solidFill>
                  <a:schemeClr val="tx1"/>
                </a:solidFill>
                <a:latin typeface="Arial" charset="0"/>
              </a:defRPr>
            </a:lvl2pPr>
            <a:lvl3pPr marL="1236663" indent="-246063" defTabSz="990600">
              <a:defRPr>
                <a:solidFill>
                  <a:schemeClr val="tx1"/>
                </a:solidFill>
                <a:latin typeface="Arial" charset="0"/>
              </a:defRPr>
            </a:lvl3pPr>
            <a:lvl4pPr marL="1733550" indent="-247650" defTabSz="990600">
              <a:defRPr>
                <a:solidFill>
                  <a:schemeClr val="tx1"/>
                </a:solidFill>
                <a:latin typeface="Arial" charset="0"/>
              </a:defRPr>
            </a:lvl4pPr>
            <a:lvl5pPr marL="2228850" indent="-247650" defTabSz="990600">
              <a:defRPr>
                <a:solidFill>
                  <a:schemeClr val="tx1"/>
                </a:solidFill>
                <a:latin typeface="Arial" charset="0"/>
              </a:defRPr>
            </a:lvl5pPr>
            <a:lvl6pPr marL="2686050" indent="-247650" defTabSz="990600" fontAlgn="base">
              <a:spcBef>
                <a:spcPct val="0"/>
              </a:spcBef>
              <a:spcAft>
                <a:spcPct val="0"/>
              </a:spcAft>
              <a:defRPr>
                <a:solidFill>
                  <a:schemeClr val="tx1"/>
                </a:solidFill>
                <a:latin typeface="Arial" charset="0"/>
              </a:defRPr>
            </a:lvl6pPr>
            <a:lvl7pPr marL="3143250" indent="-247650" defTabSz="990600" fontAlgn="base">
              <a:spcBef>
                <a:spcPct val="0"/>
              </a:spcBef>
              <a:spcAft>
                <a:spcPct val="0"/>
              </a:spcAft>
              <a:defRPr>
                <a:solidFill>
                  <a:schemeClr val="tx1"/>
                </a:solidFill>
                <a:latin typeface="Arial" charset="0"/>
              </a:defRPr>
            </a:lvl7pPr>
            <a:lvl8pPr marL="3600450" indent="-247650" defTabSz="990600" fontAlgn="base">
              <a:spcBef>
                <a:spcPct val="0"/>
              </a:spcBef>
              <a:spcAft>
                <a:spcPct val="0"/>
              </a:spcAft>
              <a:defRPr>
                <a:solidFill>
                  <a:schemeClr val="tx1"/>
                </a:solidFill>
                <a:latin typeface="Arial" charset="0"/>
              </a:defRPr>
            </a:lvl8pPr>
            <a:lvl9pPr marL="4057650" indent="-247650" defTabSz="990600" fontAlgn="base">
              <a:spcBef>
                <a:spcPct val="0"/>
              </a:spcBef>
              <a:spcAft>
                <a:spcPct val="0"/>
              </a:spcAft>
              <a:defRPr>
                <a:solidFill>
                  <a:schemeClr val="tx1"/>
                </a:solidFill>
                <a:latin typeface="Arial" charset="0"/>
              </a:defRPr>
            </a:lvl9pPr>
          </a:lstStyle>
          <a:p>
            <a:pPr algn="r"/>
            <a:fld id="{5F7BDA7D-11A8-4A5A-BC07-A7DCD937E754}" type="slidenum">
              <a:rPr lang="fr-FR" altLang="fr-FR" sz="1200"/>
              <a:pPr algn="r"/>
              <a:t>33</a:t>
            </a:fld>
            <a:endParaRPr lang="fr-FR" altLang="fr-FR" sz="1200"/>
          </a:p>
        </p:txBody>
      </p:sp>
      <p:sp>
        <p:nvSpPr>
          <p:cNvPr id="797699" name="Rectangle 2"/>
          <p:cNvSpPr>
            <a:spLocks noGrp="1" noRot="1" noChangeAspect="1" noChangeArrowheads="1" noTextEdit="1"/>
          </p:cNvSpPr>
          <p:nvPr>
            <p:ph type="sldImg"/>
          </p:nvPr>
        </p:nvSpPr>
        <p:spPr>
          <a:xfrm>
            <a:off x="1143000" y="685800"/>
            <a:ext cx="4573588" cy="3429000"/>
          </a:xfrm>
          <a:ln/>
        </p:spPr>
      </p:sp>
      <p:sp>
        <p:nvSpPr>
          <p:cNvPr id="797700" name="Rectangle 3"/>
          <p:cNvSpPr>
            <a:spLocks noGrp="1" noChangeArrowheads="1"/>
          </p:cNvSpPr>
          <p:nvPr>
            <p:ph type="body" idx="1"/>
          </p:nvPr>
        </p:nvSpPr>
        <p:spPr>
          <a:xfrm>
            <a:off x="685494" y="4342939"/>
            <a:ext cx="5487013" cy="4114587"/>
          </a:xfrm>
        </p:spPr>
        <p:txBody>
          <a:bodyPr lIns="91416" tIns="45708" rIns="91416" bIns="45708"/>
          <a:lstStyle/>
          <a:p>
            <a:endParaRPr lang="fr-FR" alt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9D0E879-604B-4BA0-B03E-13E261D5568C}" type="slidenum">
              <a:rPr lang="fr-FR" altLang="fr-FR"/>
              <a:pPr/>
              <a:t>36</a:t>
            </a:fld>
            <a:endParaRPr lang="fr-FR" altLang="fr-FR"/>
          </a:p>
        </p:txBody>
      </p:sp>
      <p:sp>
        <p:nvSpPr>
          <p:cNvPr id="799746" name="Rectangle 7"/>
          <p:cNvSpPr txBox="1">
            <a:spLocks noGrp="1" noChangeArrowheads="1"/>
          </p:cNvSpPr>
          <p:nvPr/>
        </p:nvSpPr>
        <p:spPr bwMode="auto">
          <a:xfrm>
            <a:off x="3884463" y="8685878"/>
            <a:ext cx="2972004" cy="45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nchor="b"/>
          <a:lstStyle>
            <a:lvl1pPr defTabSz="990600">
              <a:defRPr>
                <a:solidFill>
                  <a:schemeClr val="tx1"/>
                </a:solidFill>
                <a:latin typeface="Arial" charset="0"/>
              </a:defRPr>
            </a:lvl1pPr>
            <a:lvl2pPr marL="804863" indent="-309563" defTabSz="990600">
              <a:defRPr>
                <a:solidFill>
                  <a:schemeClr val="tx1"/>
                </a:solidFill>
                <a:latin typeface="Arial" charset="0"/>
              </a:defRPr>
            </a:lvl2pPr>
            <a:lvl3pPr marL="1236663" indent="-246063" defTabSz="990600">
              <a:defRPr>
                <a:solidFill>
                  <a:schemeClr val="tx1"/>
                </a:solidFill>
                <a:latin typeface="Arial" charset="0"/>
              </a:defRPr>
            </a:lvl3pPr>
            <a:lvl4pPr marL="1733550" indent="-247650" defTabSz="990600">
              <a:defRPr>
                <a:solidFill>
                  <a:schemeClr val="tx1"/>
                </a:solidFill>
                <a:latin typeface="Arial" charset="0"/>
              </a:defRPr>
            </a:lvl4pPr>
            <a:lvl5pPr marL="2228850" indent="-247650" defTabSz="990600">
              <a:defRPr>
                <a:solidFill>
                  <a:schemeClr val="tx1"/>
                </a:solidFill>
                <a:latin typeface="Arial" charset="0"/>
              </a:defRPr>
            </a:lvl5pPr>
            <a:lvl6pPr marL="2686050" indent="-247650" defTabSz="990600" fontAlgn="base">
              <a:spcBef>
                <a:spcPct val="0"/>
              </a:spcBef>
              <a:spcAft>
                <a:spcPct val="0"/>
              </a:spcAft>
              <a:defRPr>
                <a:solidFill>
                  <a:schemeClr val="tx1"/>
                </a:solidFill>
                <a:latin typeface="Arial" charset="0"/>
              </a:defRPr>
            </a:lvl6pPr>
            <a:lvl7pPr marL="3143250" indent="-247650" defTabSz="990600" fontAlgn="base">
              <a:spcBef>
                <a:spcPct val="0"/>
              </a:spcBef>
              <a:spcAft>
                <a:spcPct val="0"/>
              </a:spcAft>
              <a:defRPr>
                <a:solidFill>
                  <a:schemeClr val="tx1"/>
                </a:solidFill>
                <a:latin typeface="Arial" charset="0"/>
              </a:defRPr>
            </a:lvl7pPr>
            <a:lvl8pPr marL="3600450" indent="-247650" defTabSz="990600" fontAlgn="base">
              <a:spcBef>
                <a:spcPct val="0"/>
              </a:spcBef>
              <a:spcAft>
                <a:spcPct val="0"/>
              </a:spcAft>
              <a:defRPr>
                <a:solidFill>
                  <a:schemeClr val="tx1"/>
                </a:solidFill>
                <a:latin typeface="Arial" charset="0"/>
              </a:defRPr>
            </a:lvl8pPr>
            <a:lvl9pPr marL="4057650" indent="-247650" defTabSz="990600" fontAlgn="base">
              <a:spcBef>
                <a:spcPct val="0"/>
              </a:spcBef>
              <a:spcAft>
                <a:spcPct val="0"/>
              </a:spcAft>
              <a:defRPr>
                <a:solidFill>
                  <a:schemeClr val="tx1"/>
                </a:solidFill>
                <a:latin typeface="Arial" charset="0"/>
              </a:defRPr>
            </a:lvl9pPr>
          </a:lstStyle>
          <a:p>
            <a:pPr algn="r"/>
            <a:fld id="{1C0D44B4-08C2-4F20-9B71-529EAC4718F9}" type="slidenum">
              <a:rPr lang="fr-FR" altLang="fr-FR" sz="1200"/>
              <a:pPr algn="r"/>
              <a:t>36</a:t>
            </a:fld>
            <a:endParaRPr lang="fr-FR" altLang="fr-FR" sz="1200"/>
          </a:p>
        </p:txBody>
      </p:sp>
      <p:sp>
        <p:nvSpPr>
          <p:cNvPr id="799747" name="Rectangle 2"/>
          <p:cNvSpPr>
            <a:spLocks noGrp="1" noRot="1" noChangeAspect="1" noChangeArrowheads="1" noTextEdit="1"/>
          </p:cNvSpPr>
          <p:nvPr>
            <p:ph type="sldImg"/>
          </p:nvPr>
        </p:nvSpPr>
        <p:spPr>
          <a:xfrm>
            <a:off x="1143000" y="685800"/>
            <a:ext cx="4573588" cy="3429000"/>
          </a:xfrm>
          <a:ln/>
        </p:spPr>
      </p:sp>
      <p:sp>
        <p:nvSpPr>
          <p:cNvPr id="799748" name="Rectangle 3"/>
          <p:cNvSpPr>
            <a:spLocks noGrp="1" noChangeArrowheads="1"/>
          </p:cNvSpPr>
          <p:nvPr>
            <p:ph type="body" idx="1"/>
          </p:nvPr>
        </p:nvSpPr>
        <p:spPr>
          <a:xfrm>
            <a:off x="685494" y="4342939"/>
            <a:ext cx="5487013" cy="4114587"/>
          </a:xfrm>
        </p:spPr>
        <p:txBody>
          <a:bodyPr lIns="91416" tIns="45708" rIns="91416" bIns="45708"/>
          <a:lstStyle/>
          <a:p>
            <a:endParaRPr lang="el-GR" altLang="fr-FR">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0454AD-8E35-469D-895B-1C636605BD80}" type="slidenum">
              <a:rPr lang="fr-FR" altLang="fr-FR"/>
              <a:pPr/>
              <a:t>38</a:t>
            </a:fld>
            <a:endParaRPr lang="fr-FR" altLang="fr-FR"/>
          </a:p>
        </p:txBody>
      </p:sp>
      <p:sp>
        <p:nvSpPr>
          <p:cNvPr id="845826" name="Rectangle 2"/>
          <p:cNvSpPr>
            <a:spLocks noGrp="1" noRot="1" noChangeAspect="1" noChangeArrowheads="1" noTextEdit="1"/>
          </p:cNvSpPr>
          <p:nvPr>
            <p:ph type="sldImg"/>
          </p:nvPr>
        </p:nvSpPr>
        <p:spPr>
          <a:xfrm>
            <a:off x="1143000" y="685800"/>
            <a:ext cx="4573588" cy="3429000"/>
          </a:xfrm>
          <a:ln/>
        </p:spPr>
      </p:sp>
      <p:sp>
        <p:nvSpPr>
          <p:cNvPr id="845827" name="Rectangle 3"/>
          <p:cNvSpPr>
            <a:spLocks noGrp="1" noChangeArrowheads="1"/>
          </p:cNvSpPr>
          <p:nvPr>
            <p:ph type="body" idx="1"/>
          </p:nvPr>
        </p:nvSpPr>
        <p:spPr>
          <a:xfrm>
            <a:off x="685494" y="4342939"/>
            <a:ext cx="5487013" cy="4114587"/>
          </a:xfrm>
        </p:spPr>
        <p:txBody>
          <a:bodyPr/>
          <a:lstStyle/>
          <a:p>
            <a:endParaRPr lang="fr-FR" alt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Espace réservé du numéro de diapositive 4"/>
          <p:cNvSpPr>
            <a:spLocks noGrp="1"/>
          </p:cNvSpPr>
          <p:nvPr>
            <p:ph type="sldNum" sz="quarter" idx="11"/>
          </p:nvPr>
        </p:nvSpPr>
        <p:spPr>
          <a:xfrm>
            <a:off x="6948264" y="6458555"/>
            <a:ext cx="2133600" cy="365125"/>
          </a:xfrm>
        </p:spPr>
        <p:txBody>
          <a:bodyPr/>
          <a:lstStyle>
            <a:lvl1pPr>
              <a:defRPr/>
            </a:lvl1pPr>
          </a:lstStyle>
          <a:p>
            <a:fld id="{6E8F8CF6-AC68-4F09-B8BC-DCA17A7F9108}" type="slidenum">
              <a:rPr lang="fr-FR" altLang="fr-FR"/>
              <a:pPr/>
              <a:t>‹N°›</a:t>
            </a:fld>
            <a:endParaRPr lang="fr-FR" altLang="fr-FR" dirty="0"/>
          </a:p>
        </p:txBody>
      </p:sp>
    </p:spTree>
    <p:extLst>
      <p:ext uri="{BB962C8B-B14F-4D97-AF65-F5344CB8AC3E}">
        <p14:creationId xmlns:p14="http://schemas.microsoft.com/office/powerpoint/2010/main" val="2559199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600075"/>
          </a:xfrm>
          <a:prstGeom prst="rect">
            <a:avLst/>
          </a:prstGeom>
        </p:spPr>
        <p:txBody>
          <a:bodyPr/>
          <a:lstStyle/>
          <a:p>
            <a:r>
              <a:rPr lang="fr-FR" dirty="0" smtClean="0"/>
              <a:t>Modifiez le style du titre</a:t>
            </a:r>
            <a:endParaRPr lang="en-US" dirty="0"/>
          </a:p>
        </p:txBody>
      </p:sp>
      <p:sp>
        <p:nvSpPr>
          <p:cNvPr id="3" name="Espace réservé de la date 2"/>
          <p:cNvSpPr>
            <a:spLocks noGrp="1"/>
          </p:cNvSpPr>
          <p:nvPr>
            <p:ph type="dt" sz="half" idx="10"/>
          </p:nvPr>
        </p:nvSpPr>
        <p:spPr>
          <a:xfrm>
            <a:off x="457200" y="6538913"/>
            <a:ext cx="2133600" cy="319087"/>
          </a:xfrm>
          <a:prstGeom prst="rect">
            <a:avLst/>
          </a:prstGeom>
        </p:spPr>
        <p:txBody>
          <a:bodyPr/>
          <a:lstStyle>
            <a:lvl1pPr>
              <a:defRPr/>
            </a:lvl1pPr>
          </a:lstStyle>
          <a:p>
            <a:endParaRPr lang="fr-FR" altLang="fr-FR"/>
          </a:p>
        </p:txBody>
      </p:sp>
      <p:sp>
        <p:nvSpPr>
          <p:cNvPr id="4" name="Espace réservé du numéro de diapositive 3"/>
          <p:cNvSpPr>
            <a:spLocks noGrp="1"/>
          </p:cNvSpPr>
          <p:nvPr>
            <p:ph type="sldNum" sz="quarter" idx="11"/>
          </p:nvPr>
        </p:nvSpPr>
        <p:spPr/>
        <p:txBody>
          <a:bodyPr/>
          <a:lstStyle>
            <a:lvl1pPr>
              <a:defRPr/>
            </a:lvl1pPr>
          </a:lstStyle>
          <a:p>
            <a:fld id="{87886F0F-D856-4B49-B64B-34AB8A624618}" type="slidenum">
              <a:rPr lang="fr-FR" altLang="fr-FR"/>
              <a:pPr/>
              <a:t>‹N°›</a:t>
            </a:fld>
            <a:endParaRPr lang="fr-FR" altLang="fr-FR"/>
          </a:p>
        </p:txBody>
      </p:sp>
    </p:spTree>
    <p:extLst>
      <p:ext uri="{BB962C8B-B14F-4D97-AF65-F5344CB8AC3E}">
        <p14:creationId xmlns:p14="http://schemas.microsoft.com/office/powerpoint/2010/main" val="3050398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538913"/>
            <a:ext cx="2133600" cy="319087"/>
          </a:xfrm>
          <a:prstGeom prst="rect">
            <a:avLst/>
          </a:prstGeom>
        </p:spPr>
        <p:txBody>
          <a:bodyPr/>
          <a:lstStyle>
            <a:lvl1pPr>
              <a:defRPr/>
            </a:lvl1pPr>
          </a:lstStyle>
          <a:p>
            <a:endParaRPr lang="fr-FR" altLang="fr-FR"/>
          </a:p>
        </p:txBody>
      </p:sp>
      <p:sp>
        <p:nvSpPr>
          <p:cNvPr id="3" name="Espace réservé du numéro de diapositive 2"/>
          <p:cNvSpPr>
            <a:spLocks noGrp="1"/>
          </p:cNvSpPr>
          <p:nvPr>
            <p:ph type="sldNum" sz="quarter" idx="11"/>
          </p:nvPr>
        </p:nvSpPr>
        <p:spPr/>
        <p:txBody>
          <a:bodyPr/>
          <a:lstStyle>
            <a:lvl1pPr>
              <a:defRPr/>
            </a:lvl1pPr>
          </a:lstStyle>
          <a:p>
            <a:fld id="{81C68041-74DE-49C3-8711-178B6E536217}" type="slidenum">
              <a:rPr lang="fr-FR" altLang="fr-FR"/>
              <a:pPr/>
              <a:t>‹N°›</a:t>
            </a:fld>
            <a:endParaRPr lang="fr-FR" altLang="fr-FR"/>
          </a:p>
        </p:txBody>
      </p:sp>
    </p:spTree>
    <p:extLst>
      <p:ext uri="{BB962C8B-B14F-4D97-AF65-F5344CB8AC3E}">
        <p14:creationId xmlns:p14="http://schemas.microsoft.com/office/powerpoint/2010/main" val="2201978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600075"/>
          </a:xfrm>
          <a:prstGeom prst="rect">
            <a:avLst/>
          </a:prstGeom>
        </p:spPr>
        <p:txBody>
          <a:bodyPr/>
          <a:lstStyle/>
          <a:p>
            <a:r>
              <a:rPr lang="fr-FR" smtClean="0"/>
              <a:t>Modifiez le style du titre</a:t>
            </a:r>
            <a:endParaRPr lang="en-US"/>
          </a:p>
        </p:txBody>
      </p:sp>
      <p:sp>
        <p:nvSpPr>
          <p:cNvPr id="3" name="Espace réservé du contenu 2"/>
          <p:cNvSpPr>
            <a:spLocks noGrp="1"/>
          </p:cNvSpPr>
          <p:nvPr>
            <p:ph idx="1"/>
          </p:nvPr>
        </p:nvSpPr>
        <p:spPr>
          <a:xfrm>
            <a:off x="457200" y="801688"/>
            <a:ext cx="8229600" cy="5737225"/>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a:xfrm>
            <a:off x="457200" y="6538913"/>
            <a:ext cx="2133600" cy="319087"/>
          </a:xfrm>
          <a:prstGeom prst="rect">
            <a:avLst/>
          </a:prstGeom>
        </p:spPr>
        <p:txBody>
          <a:bodyPr/>
          <a:lstStyle>
            <a:lvl1pPr>
              <a:defRPr/>
            </a:lvl1pPr>
          </a:lstStyle>
          <a:p>
            <a:endParaRPr lang="fr-FR" altLang="fr-FR"/>
          </a:p>
        </p:txBody>
      </p:sp>
      <p:sp>
        <p:nvSpPr>
          <p:cNvPr id="5" name="Espace réservé du numéro de diapositive 4"/>
          <p:cNvSpPr>
            <a:spLocks noGrp="1"/>
          </p:cNvSpPr>
          <p:nvPr>
            <p:ph type="sldNum" sz="quarter" idx="11"/>
          </p:nvPr>
        </p:nvSpPr>
        <p:spPr/>
        <p:txBody>
          <a:bodyPr/>
          <a:lstStyle>
            <a:lvl1pPr>
              <a:defRPr/>
            </a:lvl1pPr>
          </a:lstStyle>
          <a:p>
            <a:fld id="{6E8F8CF6-AC68-4F09-B8BC-DCA17A7F9108}" type="slidenum">
              <a:rPr lang="fr-FR" altLang="fr-FR"/>
              <a:pPr/>
              <a:t>‹N°›</a:t>
            </a:fld>
            <a:endParaRPr lang="fr-FR" altLang="fr-FR" dirty="0"/>
          </a:p>
        </p:txBody>
      </p:sp>
    </p:spTree>
    <p:extLst>
      <p:ext uri="{BB962C8B-B14F-4D97-AF65-F5344CB8AC3E}">
        <p14:creationId xmlns:p14="http://schemas.microsoft.com/office/powerpoint/2010/main" val="34022609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gi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0" y="6402521"/>
            <a:ext cx="9144000" cy="46166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3528" y="6458819"/>
            <a:ext cx="720080" cy="36459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ZoneTexte 13"/>
          <p:cNvSpPr txBox="1"/>
          <p:nvPr/>
        </p:nvSpPr>
        <p:spPr>
          <a:xfrm>
            <a:off x="1691680" y="6487229"/>
            <a:ext cx="3092641" cy="307777"/>
          </a:xfrm>
          <a:prstGeom prst="rect">
            <a:avLst/>
          </a:prstGeom>
          <a:noFill/>
        </p:spPr>
        <p:txBody>
          <a:bodyPr wrap="none" rtlCol="0">
            <a:spAutoFit/>
            <a:scene3d>
              <a:camera prst="orthographicFront"/>
              <a:lightRig rig="threePt" dir="t"/>
            </a:scene3d>
            <a:sp3d extrusionH="57150">
              <a:bevelT w="38100" h="38100" prst="angle"/>
            </a:sp3d>
          </a:bodyPr>
          <a:lstStyle/>
          <a:p>
            <a:r>
              <a:rPr lang="fr-FR" sz="1400" b="1" dirty="0" smtClean="0">
                <a:solidFill>
                  <a:srgbClr val="C00000"/>
                </a:solidFill>
                <a:effectLst>
                  <a:outerShdw blurRad="50800" dist="38100" dir="8100000" algn="tr" rotWithShape="0">
                    <a:prstClr val="black">
                      <a:alpha val="40000"/>
                    </a:prstClr>
                  </a:outerShdw>
                </a:effectLst>
              </a:rPr>
              <a:t>Ecole d’été GN-MEBA – Bordeaux  2017</a:t>
            </a:r>
            <a:endParaRPr lang="fr-FR" sz="1400" b="1" dirty="0">
              <a:solidFill>
                <a:srgbClr val="C00000"/>
              </a:solidFill>
              <a:effectLst>
                <a:outerShdw blurRad="50800" dist="38100" dir="8100000" algn="tr" rotWithShape="0">
                  <a:prstClr val="black">
                    <a:alpha val="40000"/>
                  </a:prstClr>
                </a:outerShdw>
              </a:effectLst>
            </a:endParaRPr>
          </a:p>
        </p:txBody>
      </p:sp>
      <p:sp>
        <p:nvSpPr>
          <p:cNvPr id="3" name="Espace réservé du numéro de diapositive 2"/>
          <p:cNvSpPr>
            <a:spLocks noGrp="1"/>
          </p:cNvSpPr>
          <p:nvPr>
            <p:ph type="sldNum" sz="quarter" idx="4"/>
          </p:nvPr>
        </p:nvSpPr>
        <p:spPr>
          <a:xfrm>
            <a:off x="6948264" y="645855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77F839-F3BA-4A12-BBF8-C0A38A149D79}" type="slidenum">
              <a:rPr lang="fr-FR" smtClean="0"/>
              <a:t>‹N°›</a:t>
            </a:fld>
            <a:endParaRPr lang="fr-FR"/>
          </a:p>
        </p:txBody>
      </p:sp>
    </p:spTree>
    <p:extLst>
      <p:ext uri="{BB962C8B-B14F-4D97-AF65-F5344CB8AC3E}">
        <p14:creationId xmlns:p14="http://schemas.microsoft.com/office/powerpoint/2010/main" val="10050827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png"/><Relationship Id="rId18" Type="http://schemas.openxmlformats.org/officeDocument/2006/relationships/image" Target="../media/image18.jpg"/><Relationship Id="rId26" Type="http://schemas.openxmlformats.org/officeDocument/2006/relationships/image" Target="../media/image25.png"/><Relationship Id="rId3" Type="http://schemas.openxmlformats.org/officeDocument/2006/relationships/image" Target="../media/image3.jpeg"/><Relationship Id="rId21" Type="http://schemas.openxmlformats.org/officeDocument/2006/relationships/image" Target="../media/image21.jpg"/><Relationship Id="rId7" Type="http://schemas.openxmlformats.org/officeDocument/2006/relationships/image" Target="../media/image7.png"/><Relationship Id="rId12" Type="http://schemas.openxmlformats.org/officeDocument/2006/relationships/image" Target="../media/image12.jpeg"/><Relationship Id="rId17" Type="http://schemas.openxmlformats.org/officeDocument/2006/relationships/image" Target="../media/image17.jpeg"/><Relationship Id="rId25" Type="http://schemas.openxmlformats.org/officeDocument/2006/relationships/image" Target="../media/image24.jpeg"/><Relationship Id="rId2" Type="http://schemas.openxmlformats.org/officeDocument/2006/relationships/image" Target="../media/image2.png"/><Relationship Id="rId16" Type="http://schemas.openxmlformats.org/officeDocument/2006/relationships/image" Target="../media/image16.jpeg"/><Relationship Id="rId20" Type="http://schemas.openxmlformats.org/officeDocument/2006/relationships/image" Target="../media/image20.jpg"/><Relationship Id="rId29"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jpeg"/><Relationship Id="rId24" Type="http://schemas.openxmlformats.org/officeDocument/2006/relationships/image" Target="../media/image23.jpeg"/><Relationship Id="rId5" Type="http://schemas.openxmlformats.org/officeDocument/2006/relationships/image" Target="../media/image5.gif"/><Relationship Id="rId15" Type="http://schemas.openxmlformats.org/officeDocument/2006/relationships/image" Target="../media/image15.jpg"/><Relationship Id="rId23" Type="http://schemas.openxmlformats.org/officeDocument/2006/relationships/image" Target="../media/image1.gif"/><Relationship Id="rId28" Type="http://schemas.openxmlformats.org/officeDocument/2006/relationships/image" Target="../media/image27.png"/><Relationship Id="rId10" Type="http://schemas.openxmlformats.org/officeDocument/2006/relationships/image" Target="../media/image10.jpeg"/><Relationship Id="rId19" Type="http://schemas.openxmlformats.org/officeDocument/2006/relationships/image" Target="../media/image19.jp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gif"/><Relationship Id="rId22" Type="http://schemas.openxmlformats.org/officeDocument/2006/relationships/image" Target="../media/image22.jpg"/><Relationship Id="rId27" Type="http://schemas.openxmlformats.org/officeDocument/2006/relationships/image" Target="../media/image26.jpeg"/></Relationships>
</file>

<file path=ppt/slides/_rels/slide1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50.png"/><Relationship Id="rId4" Type="http://schemas.openxmlformats.org/officeDocument/2006/relationships/image" Target="../media/image49.wmf"/></Relationships>
</file>

<file path=ppt/slides/_rels/slide1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3.png"/><Relationship Id="rId1" Type="http://schemas.openxmlformats.org/officeDocument/2006/relationships/slideLayout" Target="../slideLayouts/slideLayout1.xml"/><Relationship Id="rId4" Type="http://schemas.openxmlformats.org/officeDocument/2006/relationships/image" Target="../media/image53.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wmf"/><Relationship Id="rId4" Type="http://schemas.openxmlformats.org/officeDocument/2006/relationships/image" Target="../media/image31.jpeg"/></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64.png"/><Relationship Id="rId5" Type="http://schemas.openxmlformats.org/officeDocument/2006/relationships/image" Target="../media/image50.png"/><Relationship Id="rId4" Type="http://schemas.openxmlformats.org/officeDocument/2006/relationships/image" Target="../media/image49.wmf"/></Relationships>
</file>

<file path=ppt/slides/_rels/slide2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w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 Id="rId5" Type="http://schemas.openxmlformats.org/officeDocument/2006/relationships/image" Target="../media/image37.emf"/><Relationship Id="rId4" Type="http://schemas.openxmlformats.org/officeDocument/2006/relationships/image" Target="../media/image3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70.png"/><Relationship Id="rId5" Type="http://schemas.openxmlformats.org/officeDocument/2006/relationships/image" Target="../media/image69.wmf"/><Relationship Id="rId4" Type="http://schemas.openxmlformats.org/officeDocument/2006/relationships/oleObject" Target="../embeddings/oleObject3.bin"/></Relationships>
</file>

<file path=ppt/slides/_rels/slide34.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slideLayout" Target="../slideLayouts/slideLayout3.xml"/><Relationship Id="rId1" Type="http://schemas.openxmlformats.org/officeDocument/2006/relationships/vmlDrawing" Target="../drawings/vmlDrawing4.vml"/><Relationship Id="rId5" Type="http://schemas.openxmlformats.org/officeDocument/2006/relationships/image" Target="../media/image71.wmf"/><Relationship Id="rId4" Type="http://schemas.openxmlformats.org/officeDocument/2006/relationships/oleObject" Target="../embeddings/oleObject4.bin"/></Relationships>
</file>

<file path=ppt/slides/_rels/slide35.x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image" Target="../media/image73.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8" Type="http://schemas.openxmlformats.org/officeDocument/2006/relationships/image" Target="../media/image76.wmf"/><Relationship Id="rId3" Type="http://schemas.openxmlformats.org/officeDocument/2006/relationships/notesSlide" Target="../notesSlides/notesSlide7.xml"/><Relationship Id="rId7" Type="http://schemas.openxmlformats.org/officeDocument/2006/relationships/oleObject" Target="../embeddings/oleObject6.bin"/><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image" Target="../media/image77.wmf"/><Relationship Id="rId5" Type="http://schemas.openxmlformats.org/officeDocument/2006/relationships/image" Target="../media/image75.emf"/><Relationship Id="rId4" Type="http://schemas.openxmlformats.org/officeDocument/2006/relationships/oleObject" Target="../embeddings/oleObject5.bin"/></Relationships>
</file>

<file path=ppt/slides/_rels/slide37.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81.png"/></Relationships>
</file>

<file path=ppt/slides/_rels/slide39.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3.xml"/><Relationship Id="rId1" Type="http://schemas.openxmlformats.org/officeDocument/2006/relationships/vmlDrawing" Target="../drawings/vmlDrawing6.vml"/><Relationship Id="rId4" Type="http://schemas.openxmlformats.org/officeDocument/2006/relationships/image" Target="../media/image84.w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9.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a:xfrm>
            <a:off x="9174" y="-7670"/>
            <a:ext cx="9144000" cy="67710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4" name="Image 3"/>
          <p:cNvPicPr>
            <a:picLocks noChangeAspect="1"/>
          </p:cNvPicPr>
          <p:nvPr/>
        </p:nvPicPr>
        <p:blipFill rotWithShape="1">
          <a:blip r:embed="rId2">
            <a:clrChange>
              <a:clrFrom>
                <a:srgbClr val="840F68"/>
              </a:clrFrom>
              <a:clrTo>
                <a:srgbClr val="840F68">
                  <a:alpha val="0"/>
                </a:srgbClr>
              </a:clrTo>
            </a:clrChange>
            <a:extLst>
              <a:ext uri="{28A0092B-C50C-407E-A947-70E740481C1C}">
                <a14:useLocalDpi xmlns:a14="http://schemas.microsoft.com/office/drawing/2010/main" val="0"/>
              </a:ext>
            </a:extLst>
          </a:blip>
          <a:srcRect r="1816" b="15441"/>
          <a:stretch/>
        </p:blipFill>
        <p:spPr>
          <a:xfrm>
            <a:off x="6982244" y="4077072"/>
            <a:ext cx="1795337" cy="1417473"/>
          </a:xfrm>
          <a:prstGeom prst="rect">
            <a:avLst/>
          </a:prstGeom>
          <a:ln>
            <a:noFill/>
          </a:ln>
          <a:effectLst>
            <a:outerShdw blurRad="292100" dist="139700" dir="2700000" algn="tl" rotWithShape="0">
              <a:srgbClr val="333333">
                <a:alpha val="65000"/>
              </a:srgbClr>
            </a:outerShdw>
          </a:effectLst>
        </p:spPr>
      </p:pic>
      <p:pic>
        <p:nvPicPr>
          <p:cNvPr id="5" name="Picture 2" descr="http://olivierboisseau.com/wp-content/uploads/2012/03/bordeaux_place-de-la-bourse.jpg"/>
          <p:cNvPicPr>
            <a:picLocks noChangeAspect="1" noChangeArrowheads="1"/>
          </p:cNvPicPr>
          <p:nvPr/>
        </p:nvPicPr>
        <p:blipFill rotWithShape="1">
          <a:blip r:embed="rId3">
            <a:extLst>
              <a:ext uri="{28A0092B-C50C-407E-A947-70E740481C1C}">
                <a14:useLocalDpi xmlns:a14="http://schemas.microsoft.com/office/drawing/2010/main" val="0"/>
              </a:ext>
            </a:extLst>
          </a:blip>
          <a:srcRect l="17475" t="36545" r="17475" b="38605"/>
          <a:stretch/>
        </p:blipFill>
        <p:spPr bwMode="auto">
          <a:xfrm>
            <a:off x="381226" y="332656"/>
            <a:ext cx="3568950" cy="9055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9" name="ZoneTexte 48"/>
          <p:cNvSpPr txBox="1"/>
          <p:nvPr/>
        </p:nvSpPr>
        <p:spPr>
          <a:xfrm>
            <a:off x="4221423" y="462267"/>
            <a:ext cx="4577343" cy="646331"/>
          </a:xfrm>
          <a:prstGeom prst="rect">
            <a:avLst/>
          </a:prstGeom>
          <a:noFill/>
        </p:spPr>
        <p:txBody>
          <a:bodyPr wrap="none" rtlCol="0">
            <a:spAutoFit/>
          </a:bodyPr>
          <a:lstStyle/>
          <a:p>
            <a:r>
              <a:rPr lang="fr-FR" sz="3600" b="1" dirty="0" smtClean="0">
                <a:solidFill>
                  <a:srgbClr val="5C0000"/>
                </a:solidFill>
                <a:effectLst>
                  <a:outerShdw blurRad="50800" dist="38100" dir="8100000" algn="tr" rotWithShape="0">
                    <a:prstClr val="black">
                      <a:alpha val="40000"/>
                    </a:prstClr>
                  </a:outerShdw>
                </a:effectLst>
              </a:rPr>
              <a:t>ECOLE D’ÉTÉ GN-MEBA</a:t>
            </a:r>
            <a:endParaRPr lang="fr-FR" sz="3600" b="1" dirty="0">
              <a:solidFill>
                <a:srgbClr val="5C0000"/>
              </a:solidFill>
              <a:effectLst>
                <a:outerShdw blurRad="50800" dist="38100" dir="8100000" algn="tr" rotWithShape="0">
                  <a:prstClr val="black">
                    <a:alpha val="40000"/>
                  </a:prstClr>
                </a:outerShdw>
              </a:effectLst>
            </a:endParaRPr>
          </a:p>
        </p:txBody>
      </p:sp>
      <p:sp>
        <p:nvSpPr>
          <p:cNvPr id="50" name="ZoneTexte 49"/>
          <p:cNvSpPr txBox="1"/>
          <p:nvPr/>
        </p:nvSpPr>
        <p:spPr>
          <a:xfrm>
            <a:off x="5105362" y="1089610"/>
            <a:ext cx="2732095" cy="646331"/>
          </a:xfrm>
          <a:prstGeom prst="rect">
            <a:avLst/>
          </a:prstGeom>
          <a:noFill/>
        </p:spPr>
        <p:txBody>
          <a:bodyPr wrap="none" rtlCol="0">
            <a:spAutoFit/>
          </a:bodyPr>
          <a:lstStyle/>
          <a:p>
            <a:r>
              <a:rPr lang="fr-FR" dirty="0" smtClean="0">
                <a:solidFill>
                  <a:srgbClr val="5C0000"/>
                </a:solidFill>
                <a:effectLst>
                  <a:outerShdw blurRad="50800" dist="38100" dir="8100000" algn="tr" rotWithShape="0">
                    <a:prstClr val="black">
                      <a:alpha val="40000"/>
                    </a:prstClr>
                  </a:outerShdw>
                </a:effectLst>
              </a:rPr>
              <a:t>Microscopie Electronique à</a:t>
            </a:r>
          </a:p>
          <a:p>
            <a:r>
              <a:rPr lang="fr-FR" dirty="0" smtClean="0">
                <a:solidFill>
                  <a:srgbClr val="5C0000"/>
                </a:solidFill>
                <a:effectLst>
                  <a:outerShdw blurRad="50800" dist="38100" dir="8100000" algn="tr" rotWithShape="0">
                    <a:prstClr val="black">
                      <a:alpha val="40000"/>
                    </a:prstClr>
                  </a:outerShdw>
                </a:effectLst>
              </a:rPr>
              <a:t>Balayage et Microanalyses</a:t>
            </a:r>
            <a:endParaRPr lang="fr-FR" dirty="0">
              <a:solidFill>
                <a:srgbClr val="5C0000"/>
              </a:solidFill>
              <a:effectLst>
                <a:outerShdw blurRad="50800" dist="38100" dir="8100000" algn="tr" rotWithShape="0">
                  <a:prstClr val="black">
                    <a:alpha val="40000"/>
                  </a:prstClr>
                </a:outerShdw>
              </a:effectLst>
            </a:endParaRPr>
          </a:p>
        </p:txBody>
      </p:sp>
      <p:sp>
        <p:nvSpPr>
          <p:cNvPr id="51" name="ZoneTexte 50"/>
          <p:cNvSpPr txBox="1"/>
          <p:nvPr/>
        </p:nvSpPr>
        <p:spPr>
          <a:xfrm>
            <a:off x="348399" y="1282502"/>
            <a:ext cx="2451505" cy="338554"/>
          </a:xfrm>
          <a:prstGeom prst="rect">
            <a:avLst/>
          </a:prstGeom>
          <a:noFill/>
        </p:spPr>
        <p:txBody>
          <a:bodyPr wrap="none" rtlCol="0">
            <a:spAutoFit/>
          </a:bodyPr>
          <a:lstStyle/>
          <a:p>
            <a:r>
              <a:rPr lang="fr-FR" sz="1600" b="1" i="1" dirty="0" smtClean="0"/>
              <a:t>Bordeaux    3-7 juillet 2017</a:t>
            </a:r>
            <a:endParaRPr lang="fr-FR" sz="1600" b="1" i="1" dirty="0"/>
          </a:p>
        </p:txBody>
      </p:sp>
      <p:sp>
        <p:nvSpPr>
          <p:cNvPr id="53" name="Text Box 2"/>
          <p:cNvSpPr txBox="1">
            <a:spLocks noChangeArrowheads="1"/>
          </p:cNvSpPr>
          <p:nvPr/>
        </p:nvSpPr>
        <p:spPr bwMode="auto">
          <a:xfrm>
            <a:off x="241991" y="2636911"/>
            <a:ext cx="8210270" cy="30491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algn="ctr">
              <a:buClrTx/>
              <a:buFontTx/>
              <a:buNone/>
            </a:pPr>
            <a:r>
              <a:rPr lang="fr-FR" sz="2400" b="1" dirty="0" smtClean="0">
                <a:solidFill>
                  <a:srgbClr val="C00000"/>
                </a:solidFill>
                <a:effectLst>
                  <a:outerShdw blurRad="50800" dist="38100" dir="8100000" algn="tr" rotWithShape="0">
                    <a:prstClr val="black">
                      <a:alpha val="40000"/>
                    </a:prstClr>
                  </a:outerShdw>
                </a:effectLst>
                <a:latin typeface="Calibri" pitchFamily="32" charset="0"/>
              </a:rPr>
              <a:t>TECHNOLOGIE EDS ET TRAITEMENT DES SPECTRES</a:t>
            </a:r>
          </a:p>
          <a:p>
            <a:pPr algn="ctr">
              <a:buClrTx/>
              <a:buFontTx/>
              <a:buNone/>
            </a:pPr>
            <a:endParaRPr lang="fr-FR" sz="2400" b="1" dirty="0" smtClean="0">
              <a:solidFill>
                <a:srgbClr val="C00000"/>
              </a:solidFill>
              <a:effectLst>
                <a:outerShdw blurRad="50800" dist="38100" dir="8100000" algn="tr" rotWithShape="0">
                  <a:prstClr val="black">
                    <a:alpha val="40000"/>
                  </a:prstClr>
                </a:outerShdw>
              </a:effectLst>
              <a:latin typeface="Calibri" pitchFamily="32" charset="0"/>
            </a:endParaRPr>
          </a:p>
          <a:p>
            <a:pPr algn="ctr">
              <a:buClrTx/>
              <a:buFontTx/>
              <a:buNone/>
            </a:pPr>
            <a:r>
              <a:rPr lang="fr-FR" sz="2400" b="1" dirty="0" smtClean="0">
                <a:solidFill>
                  <a:srgbClr val="C00000"/>
                </a:solidFill>
                <a:effectLst>
                  <a:outerShdw blurRad="50800" dist="38100" dir="8100000" algn="tr" rotWithShape="0">
                    <a:prstClr val="black">
                      <a:alpha val="40000"/>
                    </a:prstClr>
                  </a:outerShdw>
                </a:effectLst>
                <a:latin typeface="Calibri" pitchFamily="32" charset="0"/>
              </a:rPr>
              <a:t>Fabrice GASLAIN</a:t>
            </a:r>
            <a:endParaRPr lang="fr-FR" sz="2400" b="1" dirty="0">
              <a:solidFill>
                <a:srgbClr val="C00000"/>
              </a:solidFill>
              <a:effectLst>
                <a:outerShdw blurRad="50800" dist="38100" dir="8100000" algn="tr" rotWithShape="0">
                  <a:prstClr val="black">
                    <a:alpha val="40000"/>
                  </a:prstClr>
                </a:outerShdw>
              </a:effectLst>
              <a:latin typeface="Calibri" pitchFamily="32" charset="0"/>
            </a:endParaRPr>
          </a:p>
          <a:p>
            <a:pPr algn="ctr">
              <a:buClrTx/>
              <a:buFontTx/>
              <a:buNone/>
            </a:pPr>
            <a:endParaRPr lang="fr-FR" sz="2400" b="1" dirty="0" smtClean="0">
              <a:solidFill>
                <a:srgbClr val="C00000"/>
              </a:solidFill>
              <a:effectLst>
                <a:outerShdw blurRad="50800" dist="38100" dir="8100000" algn="tr" rotWithShape="0">
                  <a:prstClr val="black">
                    <a:alpha val="40000"/>
                  </a:prstClr>
                </a:outerShdw>
              </a:effectLst>
              <a:latin typeface="Calibri" pitchFamily="32" charset="0"/>
            </a:endParaRPr>
          </a:p>
          <a:p>
            <a:pPr algn="ctr">
              <a:buClrTx/>
              <a:buFontTx/>
              <a:buNone/>
            </a:pPr>
            <a:r>
              <a:rPr lang="fr-FR" sz="2400" b="1" i="1" dirty="0" smtClean="0">
                <a:solidFill>
                  <a:srgbClr val="C00000"/>
                </a:solidFill>
                <a:effectLst>
                  <a:outerShdw blurRad="50800" dist="38100" dir="8100000" algn="tr" rotWithShape="0">
                    <a:prstClr val="black">
                      <a:alpha val="40000"/>
                    </a:prstClr>
                  </a:outerShdw>
                </a:effectLst>
                <a:latin typeface="Calibri" pitchFamily="32" charset="0"/>
              </a:rPr>
              <a:t>Centre des Matériaux</a:t>
            </a:r>
            <a:br>
              <a:rPr lang="fr-FR" sz="2400" b="1" i="1" dirty="0" smtClean="0">
                <a:solidFill>
                  <a:srgbClr val="C00000"/>
                </a:solidFill>
                <a:effectLst>
                  <a:outerShdw blurRad="50800" dist="38100" dir="8100000" algn="tr" rotWithShape="0">
                    <a:prstClr val="black">
                      <a:alpha val="40000"/>
                    </a:prstClr>
                  </a:outerShdw>
                </a:effectLst>
                <a:latin typeface="Calibri" pitchFamily="32" charset="0"/>
              </a:rPr>
            </a:br>
            <a:r>
              <a:rPr lang="fr-FR" sz="2400" b="1" i="1" dirty="0" smtClean="0">
                <a:solidFill>
                  <a:srgbClr val="C00000"/>
                </a:solidFill>
                <a:effectLst>
                  <a:outerShdw blurRad="50800" dist="38100" dir="8100000" algn="tr" rotWithShape="0">
                    <a:prstClr val="black">
                      <a:alpha val="40000"/>
                    </a:prstClr>
                  </a:outerShdw>
                </a:effectLst>
                <a:latin typeface="Calibri" pitchFamily="32" charset="0"/>
              </a:rPr>
              <a:t>MINES </a:t>
            </a:r>
            <a:r>
              <a:rPr lang="fr-FR" sz="2400" b="1" i="1" dirty="0" err="1" smtClean="0">
                <a:solidFill>
                  <a:srgbClr val="C00000"/>
                </a:solidFill>
                <a:effectLst>
                  <a:outerShdw blurRad="50800" dist="38100" dir="8100000" algn="tr" rotWithShape="0">
                    <a:prstClr val="black">
                      <a:alpha val="40000"/>
                    </a:prstClr>
                  </a:outerShdw>
                </a:effectLst>
                <a:latin typeface="Calibri" pitchFamily="32" charset="0"/>
              </a:rPr>
              <a:t>ParisTech</a:t>
            </a:r>
            <a:r>
              <a:rPr lang="fr-FR" sz="2400" b="1" i="1" dirty="0" smtClean="0">
                <a:solidFill>
                  <a:srgbClr val="C00000"/>
                </a:solidFill>
                <a:effectLst>
                  <a:outerShdw blurRad="50800" dist="38100" dir="8100000" algn="tr" rotWithShape="0">
                    <a:prstClr val="black">
                      <a:alpha val="40000"/>
                    </a:prstClr>
                  </a:outerShdw>
                </a:effectLst>
                <a:latin typeface="Calibri" pitchFamily="32" charset="0"/>
              </a:rPr>
              <a:t/>
            </a:r>
            <a:br>
              <a:rPr lang="fr-FR" sz="2400" b="1" i="1" dirty="0" smtClean="0">
                <a:solidFill>
                  <a:srgbClr val="C00000"/>
                </a:solidFill>
                <a:effectLst>
                  <a:outerShdw blurRad="50800" dist="38100" dir="8100000" algn="tr" rotWithShape="0">
                    <a:prstClr val="black">
                      <a:alpha val="40000"/>
                    </a:prstClr>
                  </a:outerShdw>
                </a:effectLst>
                <a:latin typeface="Calibri" pitchFamily="32" charset="0"/>
              </a:rPr>
            </a:br>
            <a:r>
              <a:rPr lang="fr-FR" sz="2400" b="1" i="1" dirty="0" smtClean="0">
                <a:solidFill>
                  <a:srgbClr val="C00000"/>
                </a:solidFill>
                <a:effectLst>
                  <a:outerShdw blurRad="50800" dist="38100" dir="8100000" algn="tr" rotWithShape="0">
                    <a:prstClr val="black">
                      <a:alpha val="40000"/>
                    </a:prstClr>
                  </a:outerShdw>
                </a:effectLst>
                <a:latin typeface="Calibri" pitchFamily="32" charset="0"/>
              </a:rPr>
              <a:t>91-Evry</a:t>
            </a:r>
            <a:br>
              <a:rPr lang="fr-FR" sz="2400" b="1" i="1" dirty="0" smtClean="0">
                <a:solidFill>
                  <a:srgbClr val="C00000"/>
                </a:solidFill>
                <a:effectLst>
                  <a:outerShdw blurRad="50800" dist="38100" dir="8100000" algn="tr" rotWithShape="0">
                    <a:prstClr val="black">
                      <a:alpha val="40000"/>
                    </a:prstClr>
                  </a:outerShdw>
                </a:effectLst>
                <a:latin typeface="Calibri" pitchFamily="32" charset="0"/>
              </a:rPr>
            </a:br>
            <a:endParaRPr lang="fr-FR" sz="2400" b="1" i="1" dirty="0">
              <a:solidFill>
                <a:srgbClr val="C00000"/>
              </a:solidFill>
              <a:effectLst>
                <a:outerShdw blurRad="50800" dist="38100" dir="8100000" algn="tr" rotWithShape="0">
                  <a:prstClr val="black">
                    <a:alpha val="40000"/>
                  </a:prstClr>
                </a:outerShdw>
              </a:effectLst>
              <a:latin typeface="Calibri" pitchFamily="32" charset="0"/>
            </a:endParaRPr>
          </a:p>
        </p:txBody>
      </p:sp>
      <p:sp>
        <p:nvSpPr>
          <p:cNvPr id="54" name="ZoneTexte 53"/>
          <p:cNvSpPr txBox="1"/>
          <p:nvPr/>
        </p:nvSpPr>
        <p:spPr>
          <a:xfrm>
            <a:off x="516521" y="1628800"/>
            <a:ext cx="659155" cy="461665"/>
          </a:xfrm>
          <a:prstGeom prst="rect">
            <a:avLst/>
          </a:prstGeom>
          <a:noFill/>
        </p:spPr>
        <p:txBody>
          <a:bodyPr wrap="none" rtlCol="0">
            <a:spAutoFit/>
          </a:bodyPr>
          <a:lstStyle/>
          <a:p>
            <a:r>
              <a:rPr lang="fr-FR" sz="2400" b="1" u="sng" dirty="0" smtClean="0">
                <a:solidFill>
                  <a:srgbClr val="C00000"/>
                </a:solidFill>
                <a:effectLst>
                  <a:outerShdw blurRad="38100" dist="38100" dir="2700000" algn="tl">
                    <a:srgbClr val="000000">
                      <a:alpha val="43137"/>
                    </a:srgbClr>
                  </a:outerShdw>
                </a:effectLst>
              </a:rPr>
              <a:t>C07</a:t>
            </a:r>
            <a:endParaRPr lang="fr-FR" sz="2400" b="1" u="sng" dirty="0">
              <a:solidFill>
                <a:srgbClr val="C00000"/>
              </a:solidFill>
              <a:effectLst>
                <a:outerShdw blurRad="38100" dist="38100" dir="2700000" algn="tl">
                  <a:srgbClr val="000000">
                    <a:alpha val="43137"/>
                  </a:srgbClr>
                </a:outerShdw>
              </a:effectLst>
            </a:endParaRPr>
          </a:p>
        </p:txBody>
      </p:sp>
      <p:grpSp>
        <p:nvGrpSpPr>
          <p:cNvPr id="3" name="Groupe 2"/>
          <p:cNvGrpSpPr/>
          <p:nvPr/>
        </p:nvGrpSpPr>
        <p:grpSpPr>
          <a:xfrm>
            <a:off x="-17996" y="6356495"/>
            <a:ext cx="9180000" cy="501505"/>
            <a:chOff x="-17996" y="6356495"/>
            <a:chExt cx="9180000" cy="501505"/>
          </a:xfrm>
        </p:grpSpPr>
        <p:sp>
          <p:nvSpPr>
            <p:cNvPr id="22" name="Rectangle 21"/>
            <p:cNvSpPr/>
            <p:nvPr/>
          </p:nvSpPr>
          <p:spPr>
            <a:xfrm>
              <a:off x="-17996" y="6356495"/>
              <a:ext cx="9180000" cy="501505"/>
            </a:xfrm>
            <a:prstGeom prst="rect">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smtClean="0">
                  <a:solidFill>
                    <a:srgbClr val="5C0000"/>
                  </a:solidFill>
                </a:rPr>
                <a:t>Partenaires :</a:t>
              </a:r>
              <a:endParaRPr lang="fr-FR" sz="1200" dirty="0">
                <a:solidFill>
                  <a:srgbClr val="5C0000"/>
                </a:solidFill>
              </a:endParaRPr>
            </a:p>
          </p:txBody>
        </p:sp>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31999" y="6481385"/>
              <a:ext cx="856964" cy="225970"/>
            </a:xfrm>
            <a:prstGeom prst="rect">
              <a:avLst/>
            </a:prstGeom>
            <a:noFill/>
            <a:ln>
              <a:noFill/>
            </a:ln>
          </p:spPr>
        </p:pic>
        <p:pic>
          <p:nvPicPr>
            <p:cNvPr id="9" name="Image 8"/>
            <p:cNvPicPr>
              <a:picLocks noChangeAspect="1"/>
            </p:cNvPicPr>
            <p:nvPr/>
          </p:nvPicPr>
          <p:blipFill rotWithShape="1">
            <a:blip r:embed="rId5" cstate="print">
              <a:extLst>
                <a:ext uri="{28A0092B-C50C-407E-A947-70E740481C1C}">
                  <a14:useLocalDpi xmlns:a14="http://schemas.microsoft.com/office/drawing/2010/main" val="0"/>
                </a:ext>
              </a:extLst>
            </a:blip>
            <a:srcRect r="19473"/>
            <a:stretch/>
          </p:blipFill>
          <p:spPr>
            <a:xfrm>
              <a:off x="2757232" y="6502503"/>
              <a:ext cx="673772" cy="183735"/>
            </a:xfrm>
            <a:prstGeom prst="rect">
              <a:avLst/>
            </a:prstGeom>
            <a:noFill/>
            <a:ln>
              <a:noFill/>
            </a:ln>
          </p:spPr>
        </p:pic>
        <p:pic>
          <p:nvPicPr>
            <p:cNvPr id="10" name="Imag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43828" y="6519405"/>
              <a:ext cx="432171" cy="149930"/>
            </a:xfrm>
            <a:prstGeom prst="rect">
              <a:avLst/>
            </a:prstGeom>
            <a:noFill/>
            <a:ln>
              <a:noFill/>
            </a:ln>
          </p:spPr>
        </p:pic>
        <p:pic>
          <p:nvPicPr>
            <p:cNvPr id="11" name="Image 10"/>
            <p:cNvPicPr>
              <a:picLocks noChangeAspect="1"/>
            </p:cNvPicPr>
            <p:nvPr/>
          </p:nvPicPr>
          <p:blipFill rotWithShape="1">
            <a:blip r:embed="rId7" cstate="print">
              <a:extLst>
                <a:ext uri="{28A0092B-C50C-407E-A947-70E740481C1C}">
                  <a14:useLocalDpi xmlns:a14="http://schemas.microsoft.com/office/drawing/2010/main" val="0"/>
                </a:ext>
              </a:extLst>
            </a:blip>
            <a:srcRect r="50000"/>
            <a:stretch/>
          </p:blipFill>
          <p:spPr>
            <a:xfrm>
              <a:off x="5722441" y="6487545"/>
              <a:ext cx="577335" cy="213650"/>
            </a:xfrm>
            <a:prstGeom prst="rect">
              <a:avLst/>
            </a:prstGeom>
            <a:noFill/>
            <a:ln>
              <a:noFill/>
            </a:ln>
          </p:spPr>
        </p:pic>
        <p:pic>
          <p:nvPicPr>
            <p:cNvPr id="12" name="Imag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24494" y="6490617"/>
              <a:ext cx="662449" cy="207506"/>
            </a:xfrm>
            <a:prstGeom prst="rect">
              <a:avLst/>
            </a:prstGeom>
            <a:noFill/>
            <a:ln>
              <a:noFill/>
            </a:ln>
          </p:spPr>
        </p:pic>
        <p:pic>
          <p:nvPicPr>
            <p:cNvPr id="13" name="Imag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41812" y="6448126"/>
              <a:ext cx="292096" cy="292489"/>
            </a:xfrm>
            <a:prstGeom prst="rect">
              <a:avLst/>
            </a:prstGeom>
            <a:noFill/>
            <a:ln>
              <a:noFill/>
            </a:ln>
          </p:spPr>
        </p:pic>
        <p:pic>
          <p:nvPicPr>
            <p:cNvPr id="14" name="Imag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71600" y="6443174"/>
              <a:ext cx="301177" cy="302392"/>
            </a:xfrm>
            <a:prstGeom prst="rect">
              <a:avLst/>
            </a:prstGeom>
          </p:spPr>
        </p:pic>
        <p:pic>
          <p:nvPicPr>
            <p:cNvPr id="15" name="Image 14"/>
            <p:cNvPicPr>
              <a:picLocks noChangeAspect="1"/>
            </p:cNvPicPr>
            <p:nvPr/>
          </p:nvPicPr>
          <p:blipFill>
            <a:blip r:embed="rId11" cstate="print">
              <a:clrChange>
                <a:clrFrom>
                  <a:srgbClr val="F6FCFC"/>
                </a:clrFrom>
                <a:clrTo>
                  <a:srgbClr val="F6FCFC">
                    <a:alpha val="0"/>
                  </a:srgbClr>
                </a:clrTo>
              </a:clrChange>
              <a:extLst>
                <a:ext uri="{28A0092B-C50C-407E-A947-70E740481C1C}">
                  <a14:useLocalDpi xmlns:a14="http://schemas.microsoft.com/office/drawing/2010/main" val="0"/>
                </a:ext>
              </a:extLst>
            </a:blip>
            <a:stretch>
              <a:fillRect/>
            </a:stretch>
          </p:blipFill>
          <p:spPr>
            <a:xfrm>
              <a:off x="1327642" y="6453901"/>
              <a:ext cx="680446" cy="280938"/>
            </a:xfrm>
            <a:prstGeom prst="rect">
              <a:avLst/>
            </a:prstGeom>
          </p:spPr>
        </p:pic>
        <p:pic>
          <p:nvPicPr>
            <p:cNvPr id="16" name="Image 15"/>
            <p:cNvPicPr>
              <a:picLocks noChangeAspect="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30864" y="6425335"/>
              <a:ext cx="336712" cy="338070"/>
            </a:xfrm>
            <a:prstGeom prst="rect">
              <a:avLst/>
            </a:prstGeom>
          </p:spPr>
        </p:pic>
        <p:pic>
          <p:nvPicPr>
            <p:cNvPr id="17" name="Image 1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485869" y="6496160"/>
              <a:ext cx="391265" cy="196421"/>
            </a:xfrm>
            <a:prstGeom prst="rect">
              <a:avLst/>
            </a:prstGeom>
          </p:spPr>
        </p:pic>
        <p:pic>
          <p:nvPicPr>
            <p:cNvPr id="18" name="Image 1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354641" y="6500238"/>
              <a:ext cx="477613" cy="188264"/>
            </a:xfrm>
            <a:prstGeom prst="rect">
              <a:avLst/>
            </a:prstGeom>
          </p:spPr>
        </p:pic>
        <p:pic>
          <p:nvPicPr>
            <p:cNvPr id="19" name="Image 18"/>
            <p:cNvPicPr>
              <a:picLocks noChangeAspect="1"/>
            </p:cNvPicPr>
            <p:nvPr/>
          </p:nvPicPr>
          <p:blipFill rotWithShape="1">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l="67876" b="-7206"/>
            <a:stretch/>
          </p:blipFill>
          <p:spPr>
            <a:xfrm>
              <a:off x="6887119" y="6416655"/>
              <a:ext cx="328209" cy="355430"/>
            </a:xfrm>
            <a:prstGeom prst="rect">
              <a:avLst/>
            </a:prstGeom>
          </p:spPr>
        </p:pic>
        <p:pic>
          <p:nvPicPr>
            <p:cNvPr id="20" name="Image 1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270193" y="6512774"/>
              <a:ext cx="699436" cy="163192"/>
            </a:xfrm>
            <a:prstGeom prst="rect">
              <a:avLst/>
            </a:prstGeom>
          </p:spPr>
        </p:pic>
        <p:pic>
          <p:nvPicPr>
            <p:cNvPr id="2" name="Image 1"/>
            <p:cNvPicPr>
              <a:picLocks noChangeAspect="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62953" y="6368810"/>
              <a:ext cx="639414" cy="451121"/>
            </a:xfrm>
            <a:prstGeom prst="rect">
              <a:avLst/>
            </a:prstGeom>
          </p:spPr>
        </p:pic>
      </p:grpSp>
      <p:grpSp>
        <p:nvGrpSpPr>
          <p:cNvPr id="7" name="Groupe 6"/>
          <p:cNvGrpSpPr/>
          <p:nvPr/>
        </p:nvGrpSpPr>
        <p:grpSpPr>
          <a:xfrm>
            <a:off x="-17996" y="5793557"/>
            <a:ext cx="9180000" cy="576000"/>
            <a:chOff x="-17996" y="5793557"/>
            <a:chExt cx="9180000" cy="576000"/>
          </a:xfrm>
        </p:grpSpPr>
        <p:sp>
          <p:nvSpPr>
            <p:cNvPr id="35" name="Rectangle 34"/>
            <p:cNvSpPr/>
            <p:nvPr/>
          </p:nvSpPr>
          <p:spPr>
            <a:xfrm>
              <a:off x="-17996" y="5793557"/>
              <a:ext cx="9180000" cy="576000"/>
            </a:xfrm>
            <a:prstGeom prst="rect">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smtClean="0">
                  <a:solidFill>
                    <a:srgbClr val="5C0000"/>
                  </a:solidFill>
                </a:rPr>
                <a:t>Organisation :</a:t>
              </a:r>
              <a:endParaRPr lang="fr-FR" sz="1200" dirty="0">
                <a:solidFill>
                  <a:srgbClr val="5C0000"/>
                </a:solidFill>
              </a:endParaRPr>
            </a:p>
          </p:txBody>
        </p:sp>
        <p:pic>
          <p:nvPicPr>
            <p:cNvPr id="25" name="Image 24"/>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6193102" y="5945588"/>
              <a:ext cx="720000" cy="211200"/>
            </a:xfrm>
            <a:prstGeom prst="rect">
              <a:avLst/>
            </a:prstGeom>
          </p:spPr>
        </p:pic>
        <p:pic>
          <p:nvPicPr>
            <p:cNvPr id="26" name="Image 25"/>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641728" y="5793558"/>
              <a:ext cx="481398" cy="529538"/>
            </a:xfrm>
            <a:prstGeom prst="rect">
              <a:avLst/>
            </a:prstGeom>
          </p:spPr>
        </p:pic>
        <p:pic>
          <p:nvPicPr>
            <p:cNvPr id="27" name="Image 26"/>
            <p:cNvPicPr>
              <a:picLocks noChangeAspect="1"/>
            </p:cNvPicPr>
            <p:nvPr/>
          </p:nvPicPr>
          <p:blipFill>
            <a:blip r:embed="rId2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83078" y="5875201"/>
              <a:ext cx="756000" cy="336960"/>
            </a:xfrm>
            <a:prstGeom prst="rect">
              <a:avLst/>
            </a:prstGeom>
          </p:spPr>
        </p:pic>
        <p:pic>
          <p:nvPicPr>
            <p:cNvPr id="28" name="Image 27"/>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809054" y="5931588"/>
              <a:ext cx="648000" cy="228431"/>
            </a:xfrm>
            <a:prstGeom prst="rect">
              <a:avLst/>
            </a:prstGeom>
          </p:spPr>
        </p:pic>
        <p:pic>
          <p:nvPicPr>
            <p:cNvPr id="29" name="Image 28"/>
            <p:cNvPicPr>
              <a:picLocks noChangeAspect="1"/>
            </p:cNvPicPr>
            <p:nvPr/>
          </p:nvPicPr>
          <p:blipFill rotWithShape="1">
            <a:blip r:embed="rId22">
              <a:extLst>
                <a:ext uri="{28A0092B-C50C-407E-A947-70E740481C1C}">
                  <a14:useLocalDpi xmlns:a14="http://schemas.microsoft.com/office/drawing/2010/main" val="0"/>
                </a:ext>
              </a:extLst>
            </a:blip>
            <a:srcRect t="68971"/>
            <a:stretch/>
          </p:blipFill>
          <p:spPr>
            <a:xfrm>
              <a:off x="8527033" y="5959522"/>
              <a:ext cx="510683" cy="197610"/>
            </a:xfrm>
            <a:prstGeom prst="rect">
              <a:avLst/>
            </a:prstGeom>
          </p:spPr>
        </p:pic>
        <p:pic>
          <p:nvPicPr>
            <p:cNvPr id="30" name="Image 29"/>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011858" y="5897572"/>
              <a:ext cx="710353" cy="359673"/>
            </a:xfrm>
            <a:prstGeom prst="rect">
              <a:avLst/>
            </a:prstGeom>
          </p:spPr>
        </p:pic>
        <p:pic>
          <p:nvPicPr>
            <p:cNvPr id="31" name="Image 30"/>
            <p:cNvPicPr>
              <a:picLocks noChangeAspect="1"/>
            </p:cNvPicPr>
            <p:nvPr/>
          </p:nvPicPr>
          <p:blipFill>
            <a:blip r:embed="rId2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27848" y="6041172"/>
              <a:ext cx="576000" cy="187827"/>
            </a:xfrm>
            <a:prstGeom prst="rect">
              <a:avLst/>
            </a:prstGeom>
          </p:spPr>
        </p:pic>
        <p:pic>
          <p:nvPicPr>
            <p:cNvPr id="32" name="Image 31"/>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4601776" y="5899362"/>
              <a:ext cx="468000" cy="260657"/>
            </a:xfrm>
            <a:prstGeom prst="rect">
              <a:avLst/>
            </a:prstGeom>
          </p:spPr>
        </p:pic>
        <p:pic>
          <p:nvPicPr>
            <p:cNvPr id="33" name="Image 32"/>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3775800" y="6096116"/>
              <a:ext cx="756000" cy="175892"/>
            </a:xfrm>
            <a:prstGeom prst="rect">
              <a:avLst/>
            </a:prstGeom>
          </p:spPr>
        </p:pic>
        <p:pic>
          <p:nvPicPr>
            <p:cNvPr id="36" name="Image 35"/>
            <p:cNvPicPr>
              <a:picLocks noChangeAspect="1"/>
            </p:cNvPicPr>
            <p:nvPr/>
          </p:nvPicPr>
          <p:blipFill rotWithShape="1">
            <a:blip r:embed="rId27" cstate="print">
              <a:extLst>
                <a:ext uri="{28A0092B-C50C-407E-A947-70E740481C1C}">
                  <a14:useLocalDpi xmlns:a14="http://schemas.microsoft.com/office/drawing/2010/main" val="0"/>
                </a:ext>
              </a:extLst>
            </a:blip>
            <a:srcRect l="8579" t="14930" r="8191" b="5048"/>
            <a:stretch/>
          </p:blipFill>
          <p:spPr>
            <a:xfrm>
              <a:off x="1744449" y="5833520"/>
              <a:ext cx="792000" cy="323268"/>
            </a:xfrm>
            <a:prstGeom prst="rect">
              <a:avLst/>
            </a:prstGeom>
          </p:spPr>
        </p:pic>
        <p:pic>
          <p:nvPicPr>
            <p:cNvPr id="1026" name="Picture 2"/>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139752" y="5805264"/>
              <a:ext cx="432000" cy="52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273824" y="5852643"/>
              <a:ext cx="432000" cy="340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7300098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1"/>
          <p:cNvSpPr txBox="1">
            <a:spLocks noChangeArrowheads="1"/>
          </p:cNvSpPr>
          <p:nvPr/>
        </p:nvSpPr>
        <p:spPr>
          <a:xfrm>
            <a:off x="179512" y="908720"/>
            <a:ext cx="8784976" cy="54006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Tx/>
              <a:buNone/>
            </a:pPr>
            <a:r>
              <a:rPr lang="fr-FR" altLang="fr-FR" sz="2000" b="1" dirty="0"/>
              <a:t>Différentes géométries et différentes électroniques :</a:t>
            </a:r>
          </a:p>
          <a:p>
            <a:endParaRPr lang="fr-FR" altLang="fr-FR" sz="2000" dirty="0"/>
          </a:p>
          <a:p>
            <a:r>
              <a:rPr lang="fr-FR" altLang="fr-FR" sz="2000" b="1" dirty="0"/>
              <a:t>Détecteur radial avec anneaux </a:t>
            </a:r>
            <a:br>
              <a:rPr lang="fr-FR" altLang="fr-FR" sz="2000" b="1" dirty="0"/>
            </a:br>
            <a:r>
              <a:rPr lang="fr-FR" altLang="fr-FR" sz="2000" b="1" dirty="0"/>
              <a:t>concentriques - B</a:t>
            </a:r>
          </a:p>
          <a:p>
            <a:pPr lvl="1"/>
            <a:r>
              <a:rPr lang="fr-FR" altLang="fr-FR" sz="1800" dirty="0"/>
              <a:t>Pour les grandes </a:t>
            </a:r>
            <a:r>
              <a:rPr lang="fr-FR" altLang="fr-FR" sz="1800" dirty="0" smtClean="0"/>
              <a:t>surfaces (30 mm² et plus)</a:t>
            </a:r>
            <a:endParaRPr lang="fr-FR" altLang="fr-FR" sz="1800" dirty="0"/>
          </a:p>
          <a:p>
            <a:r>
              <a:rPr lang="fr-FR" altLang="fr-FR" sz="2000" b="1" dirty="0"/>
              <a:t>Forme en “goutte” (</a:t>
            </a:r>
            <a:r>
              <a:rPr lang="fr-FR" altLang="fr-FR" sz="2000" b="1" dirty="0" err="1"/>
              <a:t>Droplet</a:t>
            </a:r>
            <a:r>
              <a:rPr lang="fr-FR" altLang="fr-FR" sz="2000" b="1" dirty="0"/>
              <a:t> rings) - A</a:t>
            </a:r>
          </a:p>
          <a:p>
            <a:pPr lvl="1"/>
            <a:r>
              <a:rPr lang="fr-FR" altLang="fr-FR" sz="1800" dirty="0"/>
              <a:t>Meilleure résolution (123-121 eV @ 5,9 </a:t>
            </a:r>
            <a:r>
              <a:rPr lang="fr-FR" altLang="fr-FR" sz="1800" dirty="0" err="1"/>
              <a:t>keV</a:t>
            </a:r>
            <a:r>
              <a:rPr lang="fr-FR" altLang="fr-FR" sz="1800" dirty="0"/>
              <a:t>)</a:t>
            </a:r>
          </a:p>
          <a:p>
            <a:pPr lvl="1"/>
            <a:r>
              <a:rPr lang="fr-FR" altLang="fr-FR" sz="1800" dirty="0"/>
              <a:t>Rapport pic sur fond continu </a:t>
            </a:r>
            <a:r>
              <a:rPr lang="fr-FR" altLang="fr-FR" sz="1800" dirty="0" smtClean="0"/>
              <a:t>(P/B) élevé</a:t>
            </a:r>
            <a:endParaRPr lang="fr-FR" altLang="fr-FR" sz="1800" dirty="0"/>
          </a:p>
          <a:p>
            <a:pPr lvl="1"/>
            <a:r>
              <a:rPr lang="fr-FR" altLang="fr-FR" sz="1800" dirty="0"/>
              <a:t>Réservée aux petites surfaces (10 mm²)</a:t>
            </a:r>
          </a:p>
          <a:p>
            <a:endParaRPr lang="fr-FR" altLang="fr-FR" sz="1800" dirty="0"/>
          </a:p>
          <a:p>
            <a:r>
              <a:rPr lang="fr-FR" altLang="fr-FR" sz="2000" b="1" dirty="0"/>
              <a:t>Avec transistor FET intégré</a:t>
            </a:r>
          </a:p>
          <a:p>
            <a:pPr lvl="1"/>
            <a:r>
              <a:rPr lang="fr-FR" altLang="fr-FR" sz="1800" dirty="0"/>
              <a:t>Résolution améliorée et capacité de comptage accrue</a:t>
            </a:r>
          </a:p>
          <a:p>
            <a:r>
              <a:rPr lang="fr-FR" altLang="fr-FR" sz="2000" b="1" dirty="0"/>
              <a:t>Avec un transistor FET “externe”</a:t>
            </a:r>
          </a:p>
          <a:p>
            <a:pPr lvl="1"/>
            <a:r>
              <a:rPr lang="fr-FR" altLang="fr-FR" sz="1800" dirty="0"/>
              <a:t>Le bruit électronique est réduit (protégé du flux de photons X)</a:t>
            </a:r>
          </a:p>
          <a:p>
            <a:pPr lvl="1"/>
            <a:r>
              <a:rPr lang="fr-FR" altLang="fr-FR" sz="1800" dirty="0"/>
              <a:t>Rapport P/B élevé</a:t>
            </a:r>
            <a:endParaRPr lang="fr-FR" altLang="fr-FR" sz="2000" dirty="0"/>
          </a:p>
        </p:txBody>
      </p:sp>
      <p:sp>
        <p:nvSpPr>
          <p:cNvPr id="2" name="Rectangle 19"/>
          <p:cNvSpPr txBox="1">
            <a:spLocks noChangeArrowheads="1"/>
          </p:cNvSpPr>
          <p:nvPr/>
        </p:nvSpPr>
        <p:spPr>
          <a:xfrm>
            <a:off x="457200" y="0"/>
            <a:ext cx="8229600" cy="600075"/>
          </a:xfrm>
          <a:prstGeom prst="rect">
            <a:avLst/>
          </a:prstGeom>
          <a:noFill/>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altLang="fr-FR" sz="2400" dirty="0">
                <a:cs typeface="Arial" panose="020B0604020202020204" pitchFamily="34" charset="0"/>
              </a:rPr>
              <a:t>1 - Généralités sur les </a:t>
            </a:r>
            <a:r>
              <a:rPr lang="fr-FR" altLang="fr-FR" sz="2400" dirty="0" smtClean="0">
                <a:cs typeface="Arial" panose="020B0604020202020204" pitchFamily="34" charset="0"/>
              </a:rPr>
              <a:t>détecteurs semi-conducteur EDS </a:t>
            </a:r>
            <a:br>
              <a:rPr lang="fr-FR" altLang="fr-FR" sz="2400" dirty="0" smtClean="0">
                <a:cs typeface="Arial" panose="020B0604020202020204" pitchFamily="34" charset="0"/>
              </a:rPr>
            </a:br>
            <a:r>
              <a:rPr lang="fr-FR" altLang="fr-FR" sz="2000" dirty="0" smtClean="0">
                <a:cs typeface="Arial" panose="020B0604020202020204" pitchFamily="34" charset="0"/>
              </a:rPr>
              <a:t>Les </a:t>
            </a:r>
            <a:r>
              <a:rPr lang="fr-FR" altLang="fr-FR" sz="2000" dirty="0">
                <a:cs typeface="Arial" panose="020B0604020202020204" pitchFamily="34" charset="0"/>
              </a:rPr>
              <a:t>différents types de SDD</a:t>
            </a:r>
            <a:endParaRPr lang="fr-FR" altLang="fr-FR" sz="1800" dirty="0">
              <a:cs typeface="Arial" panose="020B0604020202020204" pitchFamily="34" charset="0"/>
            </a:endParaRPr>
          </a:p>
        </p:txBody>
      </p:sp>
      <p:pic>
        <p:nvPicPr>
          <p:cNvPr id="8" name="Picture 4" descr="SDD_schematic"/>
          <p:cNvPicPr>
            <a:picLocks noChangeAspect="1" noChangeArrowheads="1"/>
          </p:cNvPicPr>
          <p:nvPr/>
        </p:nvPicPr>
        <p:blipFill>
          <a:blip r:embed="rId3" cstate="print">
            <a:clrChange>
              <a:clrFrom>
                <a:srgbClr val="E4E9ED"/>
              </a:clrFrom>
              <a:clrTo>
                <a:srgbClr val="E4E9ED">
                  <a:alpha val="0"/>
                </a:srgbClr>
              </a:clrTo>
            </a:clrChange>
            <a:extLst>
              <a:ext uri="{28A0092B-C50C-407E-A947-70E740481C1C}">
                <a14:useLocalDpi xmlns:a14="http://schemas.microsoft.com/office/drawing/2010/main" val="0"/>
              </a:ext>
            </a:extLst>
          </a:blip>
          <a:srcRect/>
          <a:stretch>
            <a:fillRect/>
          </a:stretch>
        </p:blipFill>
        <p:spPr bwMode="auto">
          <a:xfrm>
            <a:off x="5867400" y="2047875"/>
            <a:ext cx="3132138" cy="2173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Espace réservé du numéro de diapositive 2"/>
          <p:cNvSpPr>
            <a:spLocks noGrp="1"/>
          </p:cNvSpPr>
          <p:nvPr>
            <p:ph type="sldNum" sz="quarter" idx="11"/>
          </p:nvPr>
        </p:nvSpPr>
        <p:spPr/>
        <p:txBody>
          <a:bodyPr/>
          <a:lstStyle/>
          <a:p>
            <a:fld id="{6E8F8CF6-AC68-4F09-B8BC-DCA17A7F9108}" type="slidenum">
              <a:rPr lang="fr-FR" altLang="fr-FR" smtClean="0"/>
              <a:pPr/>
              <a:t>10</a:t>
            </a:fld>
            <a:endParaRPr lang="fr-FR" altLang="fr-FR" dirty="0"/>
          </a:p>
        </p:txBody>
      </p:sp>
    </p:spTree>
    <p:extLst>
      <p:ext uri="{BB962C8B-B14F-4D97-AF65-F5344CB8AC3E}">
        <p14:creationId xmlns:p14="http://schemas.microsoft.com/office/powerpoint/2010/main" val="25533830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9"/>
          <p:cNvSpPr txBox="1">
            <a:spLocks noChangeArrowheads="1"/>
          </p:cNvSpPr>
          <p:nvPr/>
        </p:nvSpPr>
        <p:spPr>
          <a:xfrm>
            <a:off x="457200" y="0"/>
            <a:ext cx="8229600" cy="600075"/>
          </a:xfrm>
          <a:prstGeom prst="rect">
            <a:avLst/>
          </a:prstGeom>
          <a:noFill/>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altLang="fr-FR" sz="2400" dirty="0">
                <a:cs typeface="Arial" panose="020B0604020202020204" pitchFamily="34" charset="0"/>
              </a:rPr>
              <a:t>1 - Généralités sur les </a:t>
            </a:r>
            <a:r>
              <a:rPr lang="fr-FR" altLang="fr-FR" sz="2400" dirty="0" smtClean="0">
                <a:cs typeface="Arial" panose="020B0604020202020204" pitchFamily="34" charset="0"/>
              </a:rPr>
              <a:t>détecteurs semi-conducteur EDS </a:t>
            </a:r>
            <a:br>
              <a:rPr lang="fr-FR" altLang="fr-FR" sz="2400" dirty="0" smtClean="0">
                <a:cs typeface="Arial" panose="020B0604020202020204" pitchFamily="34" charset="0"/>
              </a:rPr>
            </a:br>
            <a:r>
              <a:rPr lang="fr-FR" altLang="fr-FR" sz="2000" dirty="0" smtClean="0">
                <a:cs typeface="Arial" panose="020B0604020202020204" pitchFamily="34" charset="0"/>
              </a:rPr>
              <a:t>Chaine </a:t>
            </a:r>
            <a:r>
              <a:rPr lang="fr-FR" altLang="fr-FR" sz="2000" dirty="0">
                <a:cs typeface="Arial" panose="020B0604020202020204" pitchFamily="34" charset="0"/>
              </a:rPr>
              <a:t>électronique détaillée du traitement de l’impulsion </a:t>
            </a:r>
            <a:endParaRPr lang="fr-FR" altLang="fr-FR" sz="1800" dirty="0">
              <a:cs typeface="Arial" panose="020B0604020202020204" pitchFamily="34" charset="0"/>
            </a:endParaRPr>
          </a:p>
        </p:txBody>
      </p:sp>
      <p:pic>
        <p:nvPicPr>
          <p:cNvPr id="5" name="Picture 12" descr="EDS electronic"/>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2480" y="801658"/>
            <a:ext cx="8640000" cy="4067502"/>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13"/>
          <p:cNvSpPr txBox="1">
            <a:spLocks noChangeArrowheads="1"/>
          </p:cNvSpPr>
          <p:nvPr/>
        </p:nvSpPr>
        <p:spPr bwMode="auto">
          <a:xfrm>
            <a:off x="250825" y="4940846"/>
            <a:ext cx="8713788"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0975" indent="-180975">
              <a:defRPr>
                <a:solidFill>
                  <a:schemeClr val="tx1"/>
                </a:solidFill>
                <a:latin typeface="Arial" charset="0"/>
              </a:defRPr>
            </a:lvl1pPr>
            <a:lvl2pPr marL="631825" indent="-1746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r>
              <a:rPr lang="fr-FR" altLang="fr-FR" sz="1400" dirty="0">
                <a:latin typeface="+mn-lt"/>
              </a:rPr>
              <a:t>Schématiquement, deux chaines électroniques en parallèle :</a:t>
            </a:r>
          </a:p>
          <a:p>
            <a:pPr>
              <a:buFont typeface="Arial" charset="0"/>
              <a:buChar char="–"/>
            </a:pPr>
            <a:r>
              <a:rPr lang="fr-FR" altLang="fr-FR" sz="1400" dirty="0">
                <a:latin typeface="+mn-lt"/>
              </a:rPr>
              <a:t>chaîne principale de traitement de l’impulsion avec amplificateur de mise en forme (constante de temps)</a:t>
            </a:r>
          </a:p>
          <a:p>
            <a:pPr>
              <a:buFont typeface="Arial" charset="0"/>
              <a:buChar char="–"/>
            </a:pPr>
            <a:r>
              <a:rPr lang="fr-FR" altLang="fr-FR" sz="1400" dirty="0">
                <a:latin typeface="+mn-lt"/>
              </a:rPr>
              <a:t>chaîne de traitement parallèle avec amplificateur rapide :</a:t>
            </a:r>
          </a:p>
          <a:p>
            <a:pPr lvl="1">
              <a:buFontTx/>
              <a:buChar char="•"/>
            </a:pPr>
            <a:r>
              <a:rPr lang="fr-FR" altLang="fr-FR" sz="1400" dirty="0">
                <a:latin typeface="+mn-lt"/>
              </a:rPr>
              <a:t>système de discrimination en amplitude (seuillage du bruit, taux de comptage à l’entrée)</a:t>
            </a:r>
          </a:p>
          <a:p>
            <a:pPr lvl="1">
              <a:buFontTx/>
              <a:buChar char="•"/>
            </a:pPr>
            <a:r>
              <a:rPr lang="fr-FR" altLang="fr-FR" sz="1400" dirty="0">
                <a:latin typeface="+mn-lt"/>
              </a:rPr>
              <a:t>système de discrimination en temps (détecteur </a:t>
            </a:r>
            <a:r>
              <a:rPr lang="fr-FR" altLang="fr-FR" sz="1400" dirty="0" smtClean="0">
                <a:latin typeface="+mn-lt"/>
              </a:rPr>
              <a:t>d’empilement)</a:t>
            </a:r>
          </a:p>
          <a:p>
            <a:pPr lvl="1">
              <a:buFontTx/>
              <a:buChar char="•"/>
            </a:pPr>
            <a:r>
              <a:rPr lang="fr-FR" altLang="fr-FR" sz="1400" dirty="0" smtClean="0">
                <a:latin typeface="+mn-lt"/>
              </a:rPr>
              <a:t>bouclage </a:t>
            </a:r>
            <a:r>
              <a:rPr lang="fr-FR" altLang="fr-FR" sz="1400" dirty="0">
                <a:latin typeface="+mn-lt"/>
              </a:rPr>
              <a:t>sur la chaîne principale</a:t>
            </a:r>
            <a:r>
              <a:rPr lang="fr-FR" altLang="fr-FR" dirty="0">
                <a:latin typeface="+mn-lt"/>
              </a:rPr>
              <a:t> </a:t>
            </a:r>
          </a:p>
        </p:txBody>
      </p:sp>
      <p:sp>
        <p:nvSpPr>
          <p:cNvPr id="3" name="Espace réservé du numéro de diapositive 2"/>
          <p:cNvSpPr>
            <a:spLocks noGrp="1"/>
          </p:cNvSpPr>
          <p:nvPr>
            <p:ph type="sldNum" sz="quarter" idx="11"/>
          </p:nvPr>
        </p:nvSpPr>
        <p:spPr/>
        <p:txBody>
          <a:bodyPr/>
          <a:lstStyle/>
          <a:p>
            <a:fld id="{6E8F8CF6-AC68-4F09-B8BC-DCA17A7F9108}" type="slidenum">
              <a:rPr lang="fr-FR" altLang="fr-FR" smtClean="0"/>
              <a:pPr/>
              <a:t>11</a:t>
            </a:fld>
            <a:endParaRPr lang="fr-FR" altLang="fr-FR" dirty="0"/>
          </a:p>
        </p:txBody>
      </p:sp>
    </p:spTree>
    <p:extLst>
      <p:ext uri="{BB962C8B-B14F-4D97-AF65-F5344CB8AC3E}">
        <p14:creationId xmlns:p14="http://schemas.microsoft.com/office/powerpoint/2010/main" val="11743087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9"/>
          <p:cNvSpPr txBox="1">
            <a:spLocks noChangeArrowheads="1"/>
          </p:cNvSpPr>
          <p:nvPr/>
        </p:nvSpPr>
        <p:spPr>
          <a:xfrm>
            <a:off x="457200" y="2828836"/>
            <a:ext cx="8229600" cy="1200329"/>
          </a:xfrm>
          <a:prstGeom prst="rect">
            <a:avLst/>
          </a:prstGeom>
          <a:noFill/>
          <a:ln/>
        </p:spPr>
        <p:txBody>
          <a:bodyP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altLang="fr-FR" sz="3600" b="1" dirty="0" smtClean="0">
                <a:cs typeface="Arial" panose="020B0604020202020204" pitchFamily="34" charset="0"/>
              </a:rPr>
              <a:t>2 - Critères </a:t>
            </a:r>
            <a:r>
              <a:rPr lang="fr-FR" altLang="fr-FR" sz="3600" b="1" dirty="0">
                <a:cs typeface="Arial" panose="020B0604020202020204" pitchFamily="34" charset="0"/>
              </a:rPr>
              <a:t>de performances </a:t>
            </a:r>
            <a:r>
              <a:rPr lang="fr-FR" altLang="fr-FR" sz="3600" b="1" dirty="0" smtClean="0">
                <a:cs typeface="Arial" panose="020B0604020202020204" pitchFamily="34" charset="0"/>
              </a:rPr>
              <a:t/>
            </a:r>
            <a:br>
              <a:rPr lang="fr-FR" altLang="fr-FR" sz="3600" b="1" dirty="0" smtClean="0">
                <a:cs typeface="Arial" panose="020B0604020202020204" pitchFamily="34" charset="0"/>
              </a:rPr>
            </a:br>
            <a:r>
              <a:rPr lang="fr-FR" altLang="fr-FR" sz="3600" b="1" dirty="0" smtClean="0">
                <a:cs typeface="Arial" panose="020B0604020202020204" pitchFamily="34" charset="0"/>
              </a:rPr>
              <a:t>d’un </a:t>
            </a:r>
            <a:r>
              <a:rPr lang="fr-FR" altLang="fr-FR" sz="3600" b="1" dirty="0">
                <a:cs typeface="Arial" panose="020B0604020202020204" pitchFamily="34" charset="0"/>
              </a:rPr>
              <a:t>détecteur EDS</a:t>
            </a:r>
            <a:endParaRPr lang="fr-FR" altLang="fr-FR" sz="2400" b="1" dirty="0">
              <a:cs typeface="Arial" panose="020B0604020202020204" pitchFamily="34" charset="0"/>
            </a:endParaRPr>
          </a:p>
        </p:txBody>
      </p:sp>
      <p:sp>
        <p:nvSpPr>
          <p:cNvPr id="3" name="Espace réservé du numéro de diapositive 2"/>
          <p:cNvSpPr>
            <a:spLocks noGrp="1"/>
          </p:cNvSpPr>
          <p:nvPr>
            <p:ph type="sldNum" sz="quarter" idx="11"/>
          </p:nvPr>
        </p:nvSpPr>
        <p:spPr/>
        <p:txBody>
          <a:bodyPr/>
          <a:lstStyle/>
          <a:p>
            <a:fld id="{6E8F8CF6-AC68-4F09-B8BC-DCA17A7F9108}" type="slidenum">
              <a:rPr lang="fr-FR" altLang="fr-FR" smtClean="0"/>
              <a:pPr/>
              <a:t>12</a:t>
            </a:fld>
            <a:endParaRPr lang="fr-FR" altLang="fr-FR" dirty="0"/>
          </a:p>
        </p:txBody>
      </p:sp>
    </p:spTree>
    <p:extLst>
      <p:ext uri="{BB962C8B-B14F-4D97-AF65-F5344CB8AC3E}">
        <p14:creationId xmlns:p14="http://schemas.microsoft.com/office/powerpoint/2010/main" val="10313459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9"/>
          <p:cNvSpPr txBox="1">
            <a:spLocks noChangeArrowheads="1"/>
          </p:cNvSpPr>
          <p:nvPr/>
        </p:nvSpPr>
        <p:spPr>
          <a:xfrm>
            <a:off x="457200" y="0"/>
            <a:ext cx="8229600" cy="600075"/>
          </a:xfrm>
          <a:prstGeom prst="rect">
            <a:avLst/>
          </a:prstGeom>
          <a:noFill/>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altLang="fr-FR" sz="2400" dirty="0" smtClean="0">
                <a:cs typeface="Arial" panose="020B0604020202020204" pitchFamily="34" charset="0"/>
              </a:rPr>
              <a:t>2 - Critères de performances d’un détecteur EDS</a:t>
            </a:r>
            <a:endParaRPr lang="fr-FR" altLang="fr-FR" sz="2000" dirty="0">
              <a:cs typeface="Arial" panose="020B0604020202020204" pitchFamily="34" charset="0"/>
            </a:endParaRPr>
          </a:p>
        </p:txBody>
      </p:sp>
      <p:sp>
        <p:nvSpPr>
          <p:cNvPr id="3" name="Rectangle 3"/>
          <p:cNvSpPr txBox="1">
            <a:spLocks noChangeArrowheads="1"/>
          </p:cNvSpPr>
          <p:nvPr/>
        </p:nvSpPr>
        <p:spPr>
          <a:xfrm>
            <a:off x="179512" y="585975"/>
            <a:ext cx="8784976" cy="573722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spcBef>
                <a:spcPct val="0"/>
              </a:spcBef>
              <a:buFontTx/>
              <a:buAutoNum type="arabicPeriod"/>
            </a:pPr>
            <a:endParaRPr lang="fr-FR" altLang="fr-FR" sz="2000" dirty="0" smtClean="0"/>
          </a:p>
          <a:p>
            <a:pPr marL="358775" indent="-358775">
              <a:spcBef>
                <a:spcPct val="0"/>
              </a:spcBef>
              <a:buFontTx/>
              <a:buAutoNum type="arabicPeriod"/>
            </a:pPr>
            <a:r>
              <a:rPr lang="fr-FR" altLang="fr-FR" sz="2000" b="1" dirty="0" smtClean="0"/>
              <a:t>Résolution spectrale </a:t>
            </a:r>
            <a:r>
              <a:rPr lang="fr-FR" altLang="fr-FR" sz="2000" b="1" dirty="0" smtClean="0">
                <a:sym typeface="Webdings" pitchFamily="18" charset="2"/>
              </a:rPr>
              <a:t></a:t>
            </a:r>
            <a:r>
              <a:rPr lang="fr-FR" altLang="fr-FR" sz="2000" b="1" dirty="0" smtClean="0"/>
              <a:t>E en énergie (eV) :</a:t>
            </a:r>
          </a:p>
          <a:p>
            <a:pPr marL="627063" lvl="1" indent="-268288">
              <a:spcBef>
                <a:spcPct val="0"/>
              </a:spcBef>
            </a:pPr>
            <a:r>
              <a:rPr lang="fr-FR" altLang="fr-FR" sz="1800" dirty="0" smtClean="0"/>
              <a:t>Plus petite différence d’énergie </a:t>
            </a:r>
            <a:r>
              <a:rPr lang="fr-FR" altLang="fr-FR" sz="1800" dirty="0" smtClean="0">
                <a:sym typeface="Webdings" pitchFamily="18" charset="2"/>
              </a:rPr>
              <a:t></a:t>
            </a:r>
            <a:r>
              <a:rPr lang="fr-FR" altLang="fr-FR" sz="1800" dirty="0" smtClean="0"/>
              <a:t>E capable d’être distinguée (pouvoir de séparation de 2 photons différant d’une énergie </a:t>
            </a:r>
            <a:r>
              <a:rPr lang="fr-FR" altLang="fr-FR" sz="1800" dirty="0" smtClean="0">
                <a:sym typeface="Webdings" pitchFamily="18" charset="2"/>
              </a:rPr>
              <a:t></a:t>
            </a:r>
            <a:r>
              <a:rPr lang="fr-FR" altLang="fr-FR" sz="1800" dirty="0" smtClean="0"/>
              <a:t>E).</a:t>
            </a:r>
          </a:p>
          <a:p>
            <a:pPr marL="627063" lvl="1" indent="-268288">
              <a:spcBef>
                <a:spcPct val="0"/>
              </a:spcBef>
            </a:pPr>
            <a:r>
              <a:rPr lang="fr-FR" altLang="fr-FR" sz="1800" dirty="0" smtClean="0"/>
              <a:t>Définition équivalente : largeur totale à mi-hauteur (FWHM, Full </a:t>
            </a:r>
            <a:r>
              <a:rPr lang="fr-FR" altLang="fr-FR" sz="1800" dirty="0" err="1" smtClean="0"/>
              <a:t>Width</a:t>
            </a:r>
            <a:r>
              <a:rPr lang="fr-FR" altLang="fr-FR" sz="1800" dirty="0" smtClean="0"/>
              <a:t> Half Maximum) des raies spectrales.</a:t>
            </a:r>
          </a:p>
          <a:p>
            <a:pPr marL="358775" indent="-358775">
              <a:spcBef>
                <a:spcPct val="0"/>
              </a:spcBef>
              <a:buFontTx/>
              <a:buAutoNum type="arabicPeriod"/>
            </a:pPr>
            <a:endParaRPr lang="fr-FR" altLang="fr-FR" sz="1800" b="1" dirty="0" smtClean="0"/>
          </a:p>
          <a:p>
            <a:pPr marL="358775" indent="-358775">
              <a:spcBef>
                <a:spcPct val="0"/>
              </a:spcBef>
              <a:buFontTx/>
              <a:buAutoNum type="arabicPeriod"/>
            </a:pPr>
            <a:r>
              <a:rPr lang="fr-FR" altLang="fr-FR" sz="2000" b="1" dirty="0" smtClean="0"/>
              <a:t>Efficacité de détection </a:t>
            </a:r>
            <a:r>
              <a:rPr lang="el-GR" altLang="fr-FR" sz="2000" b="1" dirty="0" smtClean="0">
                <a:cs typeface="Arial" charset="0"/>
              </a:rPr>
              <a:t>η</a:t>
            </a:r>
            <a:r>
              <a:rPr lang="fr-FR" altLang="fr-FR" sz="2000" b="1" dirty="0" smtClean="0">
                <a:cs typeface="Arial" charset="0"/>
              </a:rPr>
              <a:t> :</a:t>
            </a:r>
            <a:endParaRPr lang="el-GR" altLang="fr-FR" sz="2000" b="1" dirty="0" smtClean="0">
              <a:cs typeface="Arial" charset="0"/>
            </a:endParaRPr>
          </a:p>
          <a:p>
            <a:pPr marL="627063" lvl="1" indent="-268288">
              <a:spcBef>
                <a:spcPct val="0"/>
              </a:spcBef>
            </a:pPr>
            <a:r>
              <a:rPr lang="fr-FR" altLang="fr-FR" sz="1800" dirty="0" smtClean="0"/>
              <a:t>Capacité à détecter des photons d’énergie E.</a:t>
            </a:r>
          </a:p>
          <a:p>
            <a:pPr marL="627063" lvl="1" indent="-268288">
              <a:spcBef>
                <a:spcPct val="0"/>
              </a:spcBef>
            </a:pPr>
            <a:r>
              <a:rPr lang="fr-FR" altLang="fr-FR" sz="1800" dirty="0" smtClean="0"/>
              <a:t>Si </a:t>
            </a:r>
            <a:r>
              <a:rPr lang="el-GR" altLang="fr-FR" sz="1800" dirty="0" smtClean="0">
                <a:cs typeface="Arial" charset="0"/>
              </a:rPr>
              <a:t>η</a:t>
            </a:r>
            <a:r>
              <a:rPr lang="fr-FR" altLang="fr-FR" sz="1800" dirty="0" smtClean="0"/>
              <a:t>(E)=1 signifie que 100% des photons d’énergie E qui arrivent sur le détecteur produisent un signal mesurable.</a:t>
            </a:r>
          </a:p>
          <a:p>
            <a:pPr marL="358775" indent="-358775">
              <a:spcBef>
                <a:spcPct val="0"/>
              </a:spcBef>
              <a:buFontTx/>
              <a:buAutoNum type="arabicPeriod"/>
            </a:pPr>
            <a:endParaRPr lang="fr-FR" altLang="fr-FR" sz="1800" b="1" dirty="0" smtClean="0"/>
          </a:p>
          <a:p>
            <a:pPr marL="358775" indent="-358775">
              <a:spcBef>
                <a:spcPct val="0"/>
              </a:spcBef>
              <a:buFontTx/>
              <a:buAutoNum type="arabicPeriod"/>
            </a:pPr>
            <a:r>
              <a:rPr lang="fr-FR" altLang="fr-FR" sz="2000" b="1" dirty="0" smtClean="0"/>
              <a:t>Capacité de comptage </a:t>
            </a:r>
            <a:r>
              <a:rPr lang="fr-FR" altLang="fr-FR" sz="2000" b="1" dirty="0" err="1" smtClean="0"/>
              <a:t>f</a:t>
            </a:r>
            <a:r>
              <a:rPr lang="fr-FR" altLang="fr-FR" sz="2000" b="1" baseline="-25000" dirty="0" err="1" smtClean="0"/>
              <a:t>C</a:t>
            </a:r>
            <a:r>
              <a:rPr lang="fr-FR" altLang="fr-FR" sz="2000" b="1" dirty="0" smtClean="0"/>
              <a:t> en coups/s :</a:t>
            </a:r>
          </a:p>
          <a:p>
            <a:pPr marL="627063" lvl="1" indent="-268288">
              <a:spcBef>
                <a:spcPct val="0"/>
              </a:spcBef>
            </a:pPr>
            <a:r>
              <a:rPr lang="el-GR" altLang="fr-FR" sz="1800" dirty="0" smtClean="0">
                <a:cs typeface="Arial" charset="0"/>
              </a:rPr>
              <a:t>τ</a:t>
            </a:r>
            <a:r>
              <a:rPr lang="fr-FR" altLang="fr-FR" sz="1800" baseline="-25000" dirty="0" smtClean="0"/>
              <a:t>C</a:t>
            </a:r>
            <a:r>
              <a:rPr lang="fr-FR" altLang="fr-FR" sz="1800" dirty="0" smtClean="0"/>
              <a:t>  = 1 / </a:t>
            </a:r>
            <a:r>
              <a:rPr lang="fr-FR" altLang="fr-FR" sz="1800" dirty="0" err="1" smtClean="0"/>
              <a:t>f</a:t>
            </a:r>
            <a:r>
              <a:rPr lang="fr-FR" altLang="fr-FR" sz="1800" baseline="-25000" dirty="0" err="1" smtClean="0"/>
              <a:t>C</a:t>
            </a:r>
            <a:r>
              <a:rPr lang="fr-FR" altLang="fr-FR" sz="1800" dirty="0" smtClean="0"/>
              <a:t> : plus petit intervalle de temps entre l’arrivée de deux photons capable d’être distingués (pouvoir de séparation de 2 photons arrivant dans un intervalle </a:t>
            </a:r>
            <a:br>
              <a:rPr lang="fr-FR" altLang="fr-FR" sz="1800" dirty="0" smtClean="0"/>
            </a:br>
            <a:r>
              <a:rPr lang="fr-FR" altLang="fr-FR" sz="1800" dirty="0" smtClean="0"/>
              <a:t>de </a:t>
            </a:r>
            <a:r>
              <a:rPr lang="el-GR" altLang="fr-FR" sz="1800" dirty="0" smtClean="0">
                <a:cs typeface="Arial" charset="0"/>
              </a:rPr>
              <a:t>τ</a:t>
            </a:r>
            <a:r>
              <a:rPr lang="fr-FR" altLang="fr-FR" sz="1800" baseline="-25000" dirty="0" smtClean="0"/>
              <a:t>C</a:t>
            </a:r>
            <a:r>
              <a:rPr lang="fr-FR" altLang="fr-FR" sz="1800" dirty="0" smtClean="0"/>
              <a:t>).</a:t>
            </a:r>
          </a:p>
          <a:p>
            <a:pPr marL="838200" lvl="1" indent="-381000">
              <a:spcBef>
                <a:spcPct val="0"/>
              </a:spcBef>
            </a:pPr>
            <a:endParaRPr lang="fr-FR" altLang="fr-FR" sz="1800" dirty="0"/>
          </a:p>
        </p:txBody>
      </p:sp>
      <p:sp>
        <p:nvSpPr>
          <p:cNvPr id="4" name="Espace réservé du numéro de diapositive 3"/>
          <p:cNvSpPr>
            <a:spLocks noGrp="1"/>
          </p:cNvSpPr>
          <p:nvPr>
            <p:ph type="sldNum" sz="quarter" idx="11"/>
          </p:nvPr>
        </p:nvSpPr>
        <p:spPr/>
        <p:txBody>
          <a:bodyPr/>
          <a:lstStyle/>
          <a:p>
            <a:fld id="{6E8F8CF6-AC68-4F09-B8BC-DCA17A7F9108}" type="slidenum">
              <a:rPr lang="fr-FR" altLang="fr-FR" smtClean="0"/>
              <a:pPr/>
              <a:t>13</a:t>
            </a:fld>
            <a:endParaRPr lang="fr-FR" altLang="fr-FR" dirty="0"/>
          </a:p>
        </p:txBody>
      </p:sp>
    </p:spTree>
    <p:extLst>
      <p:ext uri="{BB962C8B-B14F-4D97-AF65-F5344CB8AC3E}">
        <p14:creationId xmlns:p14="http://schemas.microsoft.com/office/powerpoint/2010/main" val="33744125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9"/>
          <p:cNvSpPr txBox="1">
            <a:spLocks noChangeArrowheads="1"/>
          </p:cNvSpPr>
          <p:nvPr/>
        </p:nvSpPr>
        <p:spPr>
          <a:xfrm>
            <a:off x="457200" y="0"/>
            <a:ext cx="8229600" cy="600075"/>
          </a:xfrm>
          <a:prstGeom prst="rect">
            <a:avLst/>
          </a:prstGeom>
          <a:noFill/>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altLang="fr-FR" sz="2400" dirty="0">
                <a:cs typeface="Arial" panose="020B0604020202020204" pitchFamily="34" charset="0"/>
              </a:rPr>
              <a:t>2 - Critères de performances d’un détecteur </a:t>
            </a:r>
            <a:r>
              <a:rPr lang="fr-FR" altLang="fr-FR" sz="2400" dirty="0" smtClean="0">
                <a:cs typeface="Arial" panose="020B0604020202020204" pitchFamily="34" charset="0"/>
              </a:rPr>
              <a:t>EDS</a:t>
            </a:r>
          </a:p>
          <a:p>
            <a:r>
              <a:rPr lang="fr-FR" altLang="fr-FR" sz="2000" dirty="0">
                <a:cs typeface="Arial" panose="020B0604020202020204" pitchFamily="34" charset="0"/>
              </a:rPr>
              <a:t>Détermination de la </a:t>
            </a:r>
            <a:r>
              <a:rPr lang="fr-FR" altLang="fr-FR" sz="2000" dirty="0" smtClean="0">
                <a:cs typeface="Arial" panose="020B0604020202020204" pitchFamily="34" charset="0"/>
              </a:rPr>
              <a:t>résolution spectrale </a:t>
            </a:r>
            <a:r>
              <a:rPr lang="el-GR" altLang="fr-FR" sz="2000" dirty="0" smtClean="0">
                <a:cs typeface="Arial" panose="020B0604020202020204" pitchFamily="34" charset="0"/>
              </a:rPr>
              <a:t>Δ</a:t>
            </a:r>
            <a:r>
              <a:rPr lang="fr-FR" altLang="fr-FR" sz="2000" dirty="0" smtClean="0">
                <a:cs typeface="Arial" panose="020B0604020202020204" pitchFamily="34" charset="0"/>
              </a:rPr>
              <a:t>E</a:t>
            </a:r>
            <a:endParaRPr lang="fr-FR" altLang="fr-FR" sz="2000" dirty="0">
              <a:cs typeface="Arial" panose="020B0604020202020204" pitchFamily="34" charset="0"/>
            </a:endParaRPr>
          </a:p>
        </p:txBody>
      </p:sp>
      <p:sp>
        <p:nvSpPr>
          <p:cNvPr id="3" name="Rectangle 3"/>
          <p:cNvSpPr txBox="1">
            <a:spLocks noChangeArrowheads="1"/>
          </p:cNvSpPr>
          <p:nvPr/>
        </p:nvSpPr>
        <p:spPr>
          <a:xfrm>
            <a:off x="457200" y="1233735"/>
            <a:ext cx="4816490" cy="923330"/>
          </a:xfrm>
          <a:prstGeom prst="rect">
            <a:avLst/>
          </a:prstGeom>
        </p:spPr>
        <p:txBody>
          <a:bodyPr wrap="square">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Tx/>
              <a:buNone/>
            </a:pPr>
            <a:r>
              <a:rPr lang="fr-FR" altLang="fr-FR" sz="1800" dirty="0" smtClean="0"/>
              <a:t>Pour un détecteur à semi-conducteur – </a:t>
            </a:r>
            <a:br>
              <a:rPr lang="fr-FR" altLang="fr-FR" sz="1800" dirty="0" smtClean="0"/>
            </a:br>
            <a:r>
              <a:rPr lang="fr-FR" altLang="fr-FR" sz="1800" dirty="0" smtClean="0"/>
              <a:t>largeur à la mi-hauteur du pic (en eV) ou FWHM (Full </a:t>
            </a:r>
            <a:r>
              <a:rPr lang="fr-FR" altLang="fr-FR" sz="1800" dirty="0" err="1" smtClean="0"/>
              <a:t>Width</a:t>
            </a:r>
            <a:r>
              <a:rPr lang="fr-FR" altLang="fr-FR" sz="1800" dirty="0" smtClean="0"/>
              <a:t> at Half Maximum) :</a:t>
            </a:r>
          </a:p>
        </p:txBody>
      </p:sp>
      <p:sp>
        <p:nvSpPr>
          <p:cNvPr id="4" name="Rectangle 5"/>
          <p:cNvSpPr>
            <a:spLocks noChangeArrowheads="1"/>
          </p:cNvSpPr>
          <p:nvPr/>
        </p:nvSpPr>
        <p:spPr bwMode="auto">
          <a:xfrm>
            <a:off x="1142922" y="2769325"/>
            <a:ext cx="4824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fr-FR" sz="2400" dirty="0">
                <a:latin typeface="Times New Roman" panose="02020603050405020304" pitchFamily="18" charset="0"/>
                <a:cs typeface="Times New Roman" panose="02020603050405020304" pitchFamily="18" charset="0"/>
                <a:sym typeface="Symbol" pitchFamily="18" charset="2"/>
              </a:rPr>
              <a:t>FWHM(E) = E =</a:t>
            </a:r>
            <a:endParaRPr lang="fr-FR" altLang="fr-FR" sz="2400" baseline="30000" dirty="0">
              <a:latin typeface="Times New Roman" panose="02020603050405020304" pitchFamily="18" charset="0"/>
              <a:cs typeface="Times New Roman" panose="02020603050405020304" pitchFamily="18" charset="0"/>
              <a:sym typeface="Symbol" pitchFamily="18" charset="2"/>
            </a:endParaRPr>
          </a:p>
        </p:txBody>
      </p:sp>
      <p:graphicFrame>
        <p:nvGraphicFramePr>
          <p:cNvPr id="5" name="Object 6"/>
          <p:cNvGraphicFramePr>
            <a:graphicFrameLocks noChangeAspect="1"/>
          </p:cNvGraphicFramePr>
          <p:nvPr>
            <p:extLst>
              <p:ext uri="{D42A27DB-BD31-4B8C-83A1-F6EECF244321}">
                <p14:modId xmlns:p14="http://schemas.microsoft.com/office/powerpoint/2010/main" val="458188732"/>
              </p:ext>
            </p:extLst>
          </p:nvPr>
        </p:nvGraphicFramePr>
        <p:xfrm>
          <a:off x="3486394" y="2663806"/>
          <a:ext cx="1905000" cy="648072"/>
        </p:xfrm>
        <a:graphic>
          <a:graphicData uri="http://schemas.openxmlformats.org/presentationml/2006/ole">
            <mc:AlternateContent xmlns:mc="http://schemas.openxmlformats.org/markup-compatibility/2006">
              <mc:Choice xmlns:v="urn:schemas-microsoft-com:vml" Requires="v">
                <p:oleObj spid="_x0000_s4173" name="Équation" r:id="rId3" imgW="952200" imgH="304560" progId="Equation.3">
                  <p:embed/>
                </p:oleObj>
              </mc:Choice>
              <mc:Fallback>
                <p:oleObj name="Équation" r:id="rId3" imgW="952200" imgH="304560" progId="Equation.3">
                  <p:embed/>
                  <p:pic>
                    <p:nvPicPr>
                      <p:cNvPr id="0" name=""/>
                      <p:cNvPicPr>
                        <a:picLocks noChangeAspect="1" noChangeArrowheads="1"/>
                      </p:cNvPicPr>
                      <p:nvPr/>
                    </p:nvPicPr>
                    <p:blipFill>
                      <a:blip r:embed="rId4"/>
                      <a:srcRect/>
                      <a:stretch>
                        <a:fillRect/>
                      </a:stretch>
                    </p:blipFill>
                    <p:spPr bwMode="auto">
                      <a:xfrm>
                        <a:off x="3486394" y="2663806"/>
                        <a:ext cx="1905000" cy="648072"/>
                      </a:xfrm>
                      <a:prstGeom prst="rect">
                        <a:avLst/>
                      </a:prstGeom>
                      <a:noFill/>
                      <a:ln>
                        <a:noFill/>
                      </a:ln>
                      <a:effectLst/>
                      <a:extLst/>
                    </p:spPr>
                  </p:pic>
                </p:oleObj>
              </mc:Fallback>
            </mc:AlternateContent>
          </a:graphicData>
        </a:graphic>
      </p:graphicFrame>
      <p:sp>
        <p:nvSpPr>
          <p:cNvPr id="6" name="Rectangle 7"/>
          <p:cNvSpPr>
            <a:spLocks noChangeArrowheads="1"/>
          </p:cNvSpPr>
          <p:nvPr/>
        </p:nvSpPr>
        <p:spPr bwMode="auto">
          <a:xfrm>
            <a:off x="457200" y="3886926"/>
            <a:ext cx="4114800" cy="2422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80975" indent="-180975">
              <a:spcBef>
                <a:spcPct val="20000"/>
              </a:spcBef>
              <a:buChar char="•"/>
              <a:defRPr sz="3200">
                <a:solidFill>
                  <a:srgbClr val="C1022D"/>
                </a:solidFill>
                <a:latin typeface="Arial" charset="0"/>
              </a:defRPr>
            </a:lvl1pPr>
            <a:lvl2pPr marL="742950" indent="-285750">
              <a:spcBef>
                <a:spcPct val="20000"/>
              </a:spcBef>
              <a:buChar char="–"/>
              <a:defRPr sz="2800">
                <a:solidFill>
                  <a:srgbClr val="C1022D"/>
                </a:solidFill>
                <a:latin typeface="Arial" charset="0"/>
              </a:defRPr>
            </a:lvl2pPr>
            <a:lvl3pPr marL="1144588" indent="-228600">
              <a:spcBef>
                <a:spcPct val="20000"/>
              </a:spcBef>
              <a:buChar char="•"/>
              <a:defRPr sz="2400">
                <a:solidFill>
                  <a:srgbClr val="C1022D"/>
                </a:solidFill>
                <a:latin typeface="Arial" charset="0"/>
              </a:defRPr>
            </a:lvl3pPr>
            <a:lvl4pPr marL="1600200" indent="-228600">
              <a:spcBef>
                <a:spcPct val="20000"/>
              </a:spcBef>
              <a:buChar char="–"/>
              <a:defRPr sz="2000">
                <a:solidFill>
                  <a:srgbClr val="C1022D"/>
                </a:solidFill>
                <a:latin typeface="Arial" charset="0"/>
              </a:defRPr>
            </a:lvl4pPr>
            <a:lvl5pPr marL="2057400" indent="-228600">
              <a:spcBef>
                <a:spcPct val="20000"/>
              </a:spcBef>
              <a:buChar char="»"/>
              <a:defRPr sz="2000">
                <a:solidFill>
                  <a:srgbClr val="C1022D"/>
                </a:solidFill>
                <a:latin typeface="Arial" charset="0"/>
              </a:defRPr>
            </a:lvl5pPr>
            <a:lvl6pPr marL="2514600" indent="-228600" fontAlgn="base">
              <a:spcBef>
                <a:spcPct val="20000"/>
              </a:spcBef>
              <a:spcAft>
                <a:spcPct val="0"/>
              </a:spcAft>
              <a:buChar char="»"/>
              <a:defRPr sz="2000">
                <a:solidFill>
                  <a:srgbClr val="C1022D"/>
                </a:solidFill>
                <a:latin typeface="Arial" charset="0"/>
              </a:defRPr>
            </a:lvl6pPr>
            <a:lvl7pPr marL="2971800" indent="-228600" fontAlgn="base">
              <a:spcBef>
                <a:spcPct val="20000"/>
              </a:spcBef>
              <a:spcAft>
                <a:spcPct val="0"/>
              </a:spcAft>
              <a:buChar char="»"/>
              <a:defRPr sz="2000">
                <a:solidFill>
                  <a:srgbClr val="C1022D"/>
                </a:solidFill>
                <a:latin typeface="Arial" charset="0"/>
              </a:defRPr>
            </a:lvl7pPr>
            <a:lvl8pPr marL="3429000" indent="-228600" fontAlgn="base">
              <a:spcBef>
                <a:spcPct val="20000"/>
              </a:spcBef>
              <a:spcAft>
                <a:spcPct val="0"/>
              </a:spcAft>
              <a:buChar char="»"/>
              <a:defRPr sz="2000">
                <a:solidFill>
                  <a:srgbClr val="C1022D"/>
                </a:solidFill>
                <a:latin typeface="Arial" charset="0"/>
              </a:defRPr>
            </a:lvl8pPr>
            <a:lvl9pPr marL="3886200" indent="-228600" fontAlgn="base">
              <a:spcBef>
                <a:spcPct val="20000"/>
              </a:spcBef>
              <a:spcAft>
                <a:spcPct val="0"/>
              </a:spcAft>
              <a:buChar char="»"/>
              <a:defRPr sz="2000">
                <a:solidFill>
                  <a:srgbClr val="C1022D"/>
                </a:solidFill>
                <a:latin typeface="Arial" charset="0"/>
              </a:defRPr>
            </a:lvl9pPr>
          </a:lstStyle>
          <a:p>
            <a:pPr algn="ctr">
              <a:spcBef>
                <a:spcPts val="0"/>
              </a:spcBef>
              <a:buFontTx/>
              <a:buNone/>
            </a:pPr>
            <a:r>
              <a:rPr lang="fr-FR" altLang="fr-FR" sz="1800" b="1" dirty="0">
                <a:solidFill>
                  <a:schemeClr val="tx1"/>
                </a:solidFill>
                <a:latin typeface="+mn-lt"/>
              </a:rPr>
              <a:t>Le bruit électronique</a:t>
            </a:r>
          </a:p>
          <a:p>
            <a:pPr>
              <a:spcBef>
                <a:spcPts val="0"/>
              </a:spcBef>
            </a:pPr>
            <a:endParaRPr lang="fr-FR" altLang="fr-FR" sz="1800" dirty="0" smtClean="0">
              <a:solidFill>
                <a:schemeClr val="tx1"/>
              </a:solidFill>
              <a:latin typeface="+mn-lt"/>
            </a:endParaRPr>
          </a:p>
          <a:p>
            <a:pPr>
              <a:spcBef>
                <a:spcPts val="0"/>
              </a:spcBef>
            </a:pPr>
            <a:endParaRPr lang="fr-FR" altLang="fr-FR" sz="1800" dirty="0" smtClean="0">
              <a:solidFill>
                <a:schemeClr val="tx1"/>
              </a:solidFill>
              <a:latin typeface="+mn-lt"/>
            </a:endParaRPr>
          </a:p>
          <a:p>
            <a:pPr>
              <a:spcBef>
                <a:spcPts val="0"/>
              </a:spcBef>
            </a:pPr>
            <a:r>
              <a:rPr lang="fr-FR" altLang="fr-FR" sz="1800" dirty="0" smtClean="0">
                <a:solidFill>
                  <a:schemeClr val="tx1"/>
                </a:solidFill>
                <a:latin typeface="+mn-lt"/>
              </a:rPr>
              <a:t>Dépend </a:t>
            </a:r>
            <a:r>
              <a:rPr lang="fr-FR" altLang="fr-FR" sz="1800" dirty="0">
                <a:solidFill>
                  <a:schemeClr val="tx1"/>
                </a:solidFill>
                <a:latin typeface="+mn-lt"/>
              </a:rPr>
              <a:t>du signal processeur (pré amplification avec un transistor </a:t>
            </a:r>
            <a:r>
              <a:rPr lang="fr-FR" altLang="fr-FR" sz="1800" dirty="0" smtClean="0">
                <a:solidFill>
                  <a:schemeClr val="tx1"/>
                </a:solidFill>
                <a:latin typeface="+mn-lt"/>
              </a:rPr>
              <a:t>FET).</a:t>
            </a:r>
            <a:endParaRPr lang="fr-FR" altLang="fr-FR" sz="1800" dirty="0">
              <a:solidFill>
                <a:schemeClr val="tx1"/>
              </a:solidFill>
              <a:latin typeface="+mn-lt"/>
            </a:endParaRPr>
          </a:p>
          <a:p>
            <a:pPr>
              <a:spcBef>
                <a:spcPts val="0"/>
              </a:spcBef>
            </a:pPr>
            <a:r>
              <a:rPr lang="fr-FR" altLang="fr-FR" sz="1800" dirty="0">
                <a:solidFill>
                  <a:schemeClr val="tx1"/>
                </a:solidFill>
                <a:latin typeface="+mn-lt"/>
              </a:rPr>
              <a:t>Dépend du convertisseur Analogique-Digital (ADC</a:t>
            </a:r>
            <a:r>
              <a:rPr lang="fr-FR" altLang="fr-FR" sz="1800" dirty="0" smtClean="0">
                <a:solidFill>
                  <a:schemeClr val="tx1"/>
                </a:solidFill>
                <a:latin typeface="+mn-lt"/>
              </a:rPr>
              <a:t>).</a:t>
            </a:r>
            <a:endParaRPr lang="fr-FR" altLang="fr-FR" sz="1800" dirty="0">
              <a:solidFill>
                <a:schemeClr val="tx1"/>
              </a:solidFill>
              <a:latin typeface="+mn-lt"/>
            </a:endParaRPr>
          </a:p>
        </p:txBody>
      </p:sp>
      <p:sp>
        <p:nvSpPr>
          <p:cNvPr id="7" name="Rectangle 8"/>
          <p:cNvSpPr>
            <a:spLocks noChangeArrowheads="1"/>
          </p:cNvSpPr>
          <p:nvPr/>
        </p:nvSpPr>
        <p:spPr bwMode="auto">
          <a:xfrm>
            <a:off x="4499992" y="3886925"/>
            <a:ext cx="4464496" cy="2422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80975" indent="-180975">
              <a:spcBef>
                <a:spcPct val="20000"/>
              </a:spcBef>
              <a:buChar char="•"/>
              <a:defRPr sz="3200">
                <a:solidFill>
                  <a:srgbClr val="C1022D"/>
                </a:solidFill>
                <a:latin typeface="Arial" charset="0"/>
              </a:defRPr>
            </a:lvl1pPr>
            <a:lvl2pPr marL="742950" indent="-285750">
              <a:spcBef>
                <a:spcPct val="20000"/>
              </a:spcBef>
              <a:buChar char="–"/>
              <a:defRPr sz="2800">
                <a:solidFill>
                  <a:srgbClr val="C1022D"/>
                </a:solidFill>
                <a:latin typeface="Arial" charset="0"/>
              </a:defRPr>
            </a:lvl2pPr>
            <a:lvl3pPr marL="1144588" indent="-228600">
              <a:spcBef>
                <a:spcPct val="20000"/>
              </a:spcBef>
              <a:buChar char="•"/>
              <a:defRPr sz="2400">
                <a:solidFill>
                  <a:srgbClr val="C1022D"/>
                </a:solidFill>
                <a:latin typeface="Arial" charset="0"/>
              </a:defRPr>
            </a:lvl3pPr>
            <a:lvl4pPr marL="1600200" indent="-228600">
              <a:spcBef>
                <a:spcPct val="20000"/>
              </a:spcBef>
              <a:buChar char="–"/>
              <a:defRPr sz="2000">
                <a:solidFill>
                  <a:srgbClr val="C1022D"/>
                </a:solidFill>
                <a:latin typeface="Arial" charset="0"/>
              </a:defRPr>
            </a:lvl4pPr>
            <a:lvl5pPr marL="2057400" indent="-228600">
              <a:spcBef>
                <a:spcPct val="20000"/>
              </a:spcBef>
              <a:buChar char="»"/>
              <a:defRPr sz="2000">
                <a:solidFill>
                  <a:srgbClr val="C1022D"/>
                </a:solidFill>
                <a:latin typeface="Arial" charset="0"/>
              </a:defRPr>
            </a:lvl5pPr>
            <a:lvl6pPr marL="2514600" indent="-228600" fontAlgn="base">
              <a:spcBef>
                <a:spcPct val="20000"/>
              </a:spcBef>
              <a:spcAft>
                <a:spcPct val="0"/>
              </a:spcAft>
              <a:buChar char="»"/>
              <a:defRPr sz="2000">
                <a:solidFill>
                  <a:srgbClr val="C1022D"/>
                </a:solidFill>
                <a:latin typeface="Arial" charset="0"/>
              </a:defRPr>
            </a:lvl6pPr>
            <a:lvl7pPr marL="2971800" indent="-228600" fontAlgn="base">
              <a:spcBef>
                <a:spcPct val="20000"/>
              </a:spcBef>
              <a:spcAft>
                <a:spcPct val="0"/>
              </a:spcAft>
              <a:buChar char="»"/>
              <a:defRPr sz="2000">
                <a:solidFill>
                  <a:srgbClr val="C1022D"/>
                </a:solidFill>
                <a:latin typeface="Arial" charset="0"/>
              </a:defRPr>
            </a:lvl7pPr>
            <a:lvl8pPr marL="3429000" indent="-228600" fontAlgn="base">
              <a:spcBef>
                <a:spcPct val="20000"/>
              </a:spcBef>
              <a:spcAft>
                <a:spcPct val="0"/>
              </a:spcAft>
              <a:buChar char="»"/>
              <a:defRPr sz="2000">
                <a:solidFill>
                  <a:srgbClr val="C1022D"/>
                </a:solidFill>
                <a:latin typeface="Arial" charset="0"/>
              </a:defRPr>
            </a:lvl8pPr>
            <a:lvl9pPr marL="3886200" indent="-228600" fontAlgn="base">
              <a:spcBef>
                <a:spcPct val="20000"/>
              </a:spcBef>
              <a:spcAft>
                <a:spcPct val="0"/>
              </a:spcAft>
              <a:buChar char="»"/>
              <a:defRPr sz="2000">
                <a:solidFill>
                  <a:srgbClr val="C1022D"/>
                </a:solidFill>
                <a:latin typeface="Arial" charset="0"/>
              </a:defRPr>
            </a:lvl9pPr>
          </a:lstStyle>
          <a:p>
            <a:pPr algn="ctr">
              <a:spcBef>
                <a:spcPts val="0"/>
              </a:spcBef>
              <a:buFontTx/>
              <a:buNone/>
            </a:pPr>
            <a:r>
              <a:rPr lang="fr-FR" altLang="fr-FR" sz="1800" b="1" dirty="0">
                <a:solidFill>
                  <a:schemeClr val="tx1"/>
                </a:solidFill>
                <a:latin typeface="+mn-lt"/>
              </a:rPr>
              <a:t>La résolution intrinsèque </a:t>
            </a:r>
            <a:br>
              <a:rPr lang="fr-FR" altLang="fr-FR" sz="1800" b="1" dirty="0">
                <a:solidFill>
                  <a:schemeClr val="tx1"/>
                </a:solidFill>
                <a:latin typeface="+mn-lt"/>
              </a:rPr>
            </a:br>
            <a:r>
              <a:rPr lang="fr-FR" altLang="fr-FR" sz="1800" b="1" dirty="0">
                <a:solidFill>
                  <a:schemeClr val="tx1"/>
                </a:solidFill>
                <a:latin typeface="+mn-lt"/>
              </a:rPr>
              <a:t>du détecteur ΔE</a:t>
            </a:r>
            <a:r>
              <a:rPr lang="fr-FR" altLang="fr-FR" sz="1800" b="1" baseline="-25000" dirty="0">
                <a:solidFill>
                  <a:schemeClr val="tx1"/>
                </a:solidFill>
                <a:latin typeface="+mn-lt"/>
              </a:rPr>
              <a:t>0</a:t>
            </a:r>
          </a:p>
          <a:p>
            <a:pPr>
              <a:spcBef>
                <a:spcPts val="0"/>
              </a:spcBef>
            </a:pPr>
            <a:endParaRPr lang="fr-FR" altLang="fr-FR" sz="1800" dirty="0" smtClean="0">
              <a:solidFill>
                <a:schemeClr val="tx1"/>
              </a:solidFill>
              <a:latin typeface="+mn-lt"/>
            </a:endParaRPr>
          </a:p>
          <a:p>
            <a:pPr>
              <a:spcBef>
                <a:spcPts val="0"/>
              </a:spcBef>
            </a:pPr>
            <a:r>
              <a:rPr lang="fr-FR" altLang="fr-FR" sz="1800" dirty="0" smtClean="0">
                <a:solidFill>
                  <a:schemeClr val="tx1"/>
                </a:solidFill>
                <a:latin typeface="+mn-lt"/>
              </a:rPr>
              <a:t>Dépend </a:t>
            </a:r>
            <a:r>
              <a:rPr lang="fr-FR" altLang="fr-FR" sz="1800" dirty="0">
                <a:solidFill>
                  <a:schemeClr val="tx1"/>
                </a:solidFill>
                <a:latin typeface="+mn-lt"/>
              </a:rPr>
              <a:t>des fluctuations statistiques reliées au mécanisme de conversion (statistique de Poisson</a:t>
            </a:r>
            <a:r>
              <a:rPr lang="fr-FR" altLang="fr-FR" sz="1800" dirty="0" smtClean="0">
                <a:solidFill>
                  <a:schemeClr val="tx1"/>
                </a:solidFill>
                <a:latin typeface="+mn-lt"/>
              </a:rPr>
              <a:t>).</a:t>
            </a:r>
            <a:endParaRPr lang="fr-FR" altLang="fr-FR" sz="1800" dirty="0">
              <a:solidFill>
                <a:schemeClr val="tx1"/>
              </a:solidFill>
              <a:latin typeface="+mn-lt"/>
            </a:endParaRPr>
          </a:p>
          <a:p>
            <a:pPr>
              <a:spcBef>
                <a:spcPts val="0"/>
              </a:spcBef>
            </a:pPr>
            <a:r>
              <a:rPr lang="fr-FR" altLang="fr-FR" sz="1600" dirty="0">
                <a:solidFill>
                  <a:schemeClr val="tx1"/>
                </a:solidFill>
              </a:rPr>
              <a:t>Dépend </a:t>
            </a:r>
            <a:r>
              <a:rPr lang="fr-FR" altLang="fr-FR" sz="1800" dirty="0" smtClean="0">
                <a:solidFill>
                  <a:schemeClr val="tx1"/>
                </a:solidFill>
                <a:latin typeface="+mn-lt"/>
              </a:rPr>
              <a:t>du </a:t>
            </a:r>
            <a:r>
              <a:rPr lang="fr-FR" altLang="fr-FR" sz="1800" dirty="0">
                <a:solidFill>
                  <a:schemeClr val="tx1"/>
                </a:solidFill>
                <a:latin typeface="+mn-lt"/>
              </a:rPr>
              <a:t>phénomène de perte de collecte de charge (ICC) </a:t>
            </a:r>
            <a:r>
              <a:rPr lang="fr-FR" altLang="fr-FR" sz="1800" dirty="0">
                <a:solidFill>
                  <a:schemeClr val="tx1"/>
                </a:solidFill>
                <a:latin typeface="+mn-lt"/>
                <a:sym typeface="Wingdings" pitchFamily="2" charset="2"/>
              </a:rPr>
              <a:t> </a:t>
            </a:r>
            <a:r>
              <a:rPr lang="fr-FR" altLang="fr-FR" sz="1800" dirty="0">
                <a:solidFill>
                  <a:schemeClr val="tx1"/>
                </a:solidFill>
                <a:latin typeface="+mn-lt"/>
              </a:rPr>
              <a:t>effet de « </a:t>
            </a:r>
            <a:r>
              <a:rPr lang="fr-FR" altLang="fr-FR" sz="1800" dirty="0" err="1">
                <a:solidFill>
                  <a:schemeClr val="tx1"/>
                </a:solidFill>
                <a:latin typeface="+mn-lt"/>
              </a:rPr>
              <a:t>Tailing</a:t>
            </a:r>
            <a:r>
              <a:rPr lang="fr-FR" altLang="fr-FR" sz="1800" dirty="0">
                <a:solidFill>
                  <a:schemeClr val="tx1"/>
                </a:solidFill>
                <a:latin typeface="+mn-lt"/>
              </a:rPr>
              <a:t> </a:t>
            </a:r>
            <a:r>
              <a:rPr lang="fr-FR" altLang="fr-FR" sz="1800" dirty="0" smtClean="0">
                <a:solidFill>
                  <a:schemeClr val="tx1"/>
                </a:solidFill>
                <a:latin typeface="+mn-lt"/>
              </a:rPr>
              <a:t>».</a:t>
            </a:r>
            <a:endParaRPr lang="fr-FR" altLang="fr-FR" sz="1800" dirty="0">
              <a:solidFill>
                <a:schemeClr val="tx1"/>
              </a:solidFill>
              <a:latin typeface="+mn-lt"/>
            </a:endParaRPr>
          </a:p>
        </p:txBody>
      </p:sp>
      <p:sp>
        <p:nvSpPr>
          <p:cNvPr id="8" name="AutoShape 9"/>
          <p:cNvSpPr>
            <a:spLocks noChangeArrowheads="1"/>
          </p:cNvSpPr>
          <p:nvPr/>
        </p:nvSpPr>
        <p:spPr bwMode="auto">
          <a:xfrm rot="2736899">
            <a:off x="3402096" y="3344794"/>
            <a:ext cx="360363" cy="504825"/>
          </a:xfrm>
          <a:prstGeom prst="downArrow">
            <a:avLst>
              <a:gd name="adj1" fmla="val 50000"/>
              <a:gd name="adj2" fmla="val 35022"/>
            </a:avLst>
          </a:prstGeom>
          <a:noFill/>
          <a:ln w="19050">
            <a:solidFill>
              <a:schemeClr val="tx1"/>
            </a:solidFill>
            <a:miter lim="800000"/>
            <a:headEnd/>
            <a:tailEnd/>
          </a:ln>
          <a:effectLst/>
          <a:extLst/>
        </p:spPr>
        <p:txBody>
          <a:bodyPr wrap="none" anchor="ctr"/>
          <a:lstStyle/>
          <a:p>
            <a:endParaRPr lang="en-US"/>
          </a:p>
        </p:txBody>
      </p:sp>
      <p:sp>
        <p:nvSpPr>
          <p:cNvPr id="10" name="AutoShape 9"/>
          <p:cNvSpPr>
            <a:spLocks noChangeArrowheads="1"/>
          </p:cNvSpPr>
          <p:nvPr/>
        </p:nvSpPr>
        <p:spPr bwMode="auto">
          <a:xfrm rot="18863101" flipH="1">
            <a:off x="5093509" y="3364790"/>
            <a:ext cx="360363" cy="504825"/>
          </a:xfrm>
          <a:prstGeom prst="downArrow">
            <a:avLst>
              <a:gd name="adj1" fmla="val 50000"/>
              <a:gd name="adj2" fmla="val 35022"/>
            </a:avLst>
          </a:prstGeom>
          <a:noFill/>
          <a:ln w="19050">
            <a:solidFill>
              <a:schemeClr val="tx1"/>
            </a:solidFill>
            <a:miter lim="800000"/>
            <a:headEnd/>
            <a:tailEnd/>
          </a:ln>
          <a:effectLst/>
          <a:extLst/>
        </p:spPr>
        <p:txBody>
          <a:bodyPr wrap="none" anchor="ctr"/>
          <a:lstStyle/>
          <a:p>
            <a:endParaRPr lang="en-US"/>
          </a:p>
        </p:txBody>
      </p:sp>
      <p:pic>
        <p:nvPicPr>
          <p:cNvPr id="4098" name="Picture 2" descr="https://upload.wikimedia.org/wikipedia/commons/e/e7/Full_width_at_half_maximum.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3030" y="980727"/>
            <a:ext cx="3219450" cy="1800225"/>
          </a:xfrm>
          <a:prstGeom prst="rect">
            <a:avLst/>
          </a:prstGeom>
          <a:noFill/>
          <a:extLst>
            <a:ext uri="{909E8E84-426E-40DD-AFC4-6F175D3DCCD1}">
              <a14:hiddenFill xmlns:a14="http://schemas.microsoft.com/office/drawing/2010/main">
                <a:solidFill>
                  <a:srgbClr val="FFFFFF"/>
                </a:solidFill>
              </a14:hiddenFill>
            </a:ext>
          </a:extLst>
        </p:spPr>
      </p:pic>
      <p:sp>
        <p:nvSpPr>
          <p:cNvPr id="9" name="Espace réservé du numéro de diapositive 8"/>
          <p:cNvSpPr>
            <a:spLocks noGrp="1"/>
          </p:cNvSpPr>
          <p:nvPr>
            <p:ph type="sldNum" sz="quarter" idx="11"/>
          </p:nvPr>
        </p:nvSpPr>
        <p:spPr/>
        <p:txBody>
          <a:bodyPr/>
          <a:lstStyle/>
          <a:p>
            <a:fld id="{6E8F8CF6-AC68-4F09-B8BC-DCA17A7F9108}" type="slidenum">
              <a:rPr lang="fr-FR" altLang="fr-FR" smtClean="0"/>
              <a:pPr/>
              <a:t>14</a:t>
            </a:fld>
            <a:endParaRPr lang="fr-FR" altLang="fr-FR" dirty="0"/>
          </a:p>
        </p:txBody>
      </p:sp>
    </p:spTree>
    <p:extLst>
      <p:ext uri="{BB962C8B-B14F-4D97-AF65-F5344CB8AC3E}">
        <p14:creationId xmlns:p14="http://schemas.microsoft.com/office/powerpoint/2010/main" val="10587203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9"/>
          <p:cNvSpPr txBox="1">
            <a:spLocks noChangeArrowheads="1"/>
          </p:cNvSpPr>
          <p:nvPr/>
        </p:nvSpPr>
        <p:spPr>
          <a:xfrm>
            <a:off x="457200" y="0"/>
            <a:ext cx="8229600" cy="600075"/>
          </a:xfrm>
          <a:prstGeom prst="rect">
            <a:avLst/>
          </a:prstGeom>
          <a:noFill/>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altLang="fr-FR" sz="2400" dirty="0" smtClean="0">
                <a:cs typeface="Arial" panose="020B0604020202020204" pitchFamily="34" charset="0"/>
              </a:rPr>
              <a:t>2 - Critères de performances d’un détecteur EDS</a:t>
            </a:r>
          </a:p>
        </p:txBody>
      </p:sp>
      <mc:AlternateContent xmlns:mc="http://schemas.openxmlformats.org/markup-compatibility/2006" xmlns:a14="http://schemas.microsoft.com/office/drawing/2010/main">
        <mc:Choice Requires="a14">
          <p:sp>
            <p:nvSpPr>
              <p:cNvPr id="3" name="Rectangle 6"/>
              <p:cNvSpPr>
                <a:spLocks noChangeArrowheads="1"/>
              </p:cNvSpPr>
              <p:nvPr/>
            </p:nvSpPr>
            <p:spPr bwMode="auto">
              <a:xfrm>
                <a:off x="179512" y="598172"/>
                <a:ext cx="8784975" cy="588616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r>
                  <a:rPr lang="fr-FR" altLang="fr-FR" sz="2000" b="1" u="sng" dirty="0" smtClean="0">
                    <a:solidFill>
                      <a:schemeClr val="tx1"/>
                    </a:solidFill>
                  </a:rPr>
                  <a:t>Résolution intrinsèque </a:t>
                </a:r>
                <a:r>
                  <a:rPr lang="fr-FR" altLang="fr-FR" sz="2000" b="1" u="sng" dirty="0" smtClean="0"/>
                  <a:t>ΔE</a:t>
                </a:r>
                <a:r>
                  <a:rPr lang="fr-FR" altLang="fr-FR" sz="2000" b="1" u="sng" baseline="-25000" dirty="0" smtClean="0"/>
                  <a:t>0 </a:t>
                </a:r>
                <a:r>
                  <a:rPr lang="fr-FR" altLang="fr-FR" sz="2000" b="1" u="sng" dirty="0" smtClean="0">
                    <a:solidFill>
                      <a:schemeClr val="tx1"/>
                    </a:solidFill>
                  </a:rPr>
                  <a:t>:</a:t>
                </a:r>
              </a:p>
              <a:p>
                <a:pPr>
                  <a:spcAft>
                    <a:spcPts val="600"/>
                  </a:spcAft>
                </a:pPr>
                <a:r>
                  <a:rPr lang="fr-FR" altLang="fr-FR" sz="2000" dirty="0" smtClean="0">
                    <a:solidFill>
                      <a:schemeClr val="tx1"/>
                    </a:solidFill>
                  </a:rPr>
                  <a:t>		</a:t>
                </a:r>
                <a:r>
                  <a:rPr lang="el-GR" altLang="fr-FR" sz="2000" dirty="0" smtClean="0">
                    <a:solidFill>
                      <a:schemeClr val="tx1"/>
                    </a:solidFill>
                  </a:rPr>
                  <a:t>∆</a:t>
                </a:r>
                <a:r>
                  <a:rPr lang="fr-FR" altLang="fr-FR" sz="2000" dirty="0" smtClean="0">
                    <a:solidFill>
                      <a:schemeClr val="tx1"/>
                    </a:solidFill>
                  </a:rPr>
                  <a:t>E</a:t>
                </a:r>
                <a:r>
                  <a:rPr lang="fr-FR" altLang="fr-FR" sz="2000" baseline="-25000" dirty="0" smtClean="0">
                    <a:solidFill>
                      <a:schemeClr val="tx1"/>
                    </a:solidFill>
                  </a:rPr>
                  <a:t>0</a:t>
                </a:r>
                <a:r>
                  <a:rPr lang="fr-FR" altLang="fr-FR" sz="2000" dirty="0" smtClean="0">
                    <a:solidFill>
                      <a:schemeClr val="tx1"/>
                    </a:solidFill>
                  </a:rPr>
                  <a:t>=2,355</a:t>
                </a:r>
                <a14:m>
                  <m:oMath xmlns:m="http://schemas.openxmlformats.org/officeDocument/2006/math">
                    <m:r>
                      <a:rPr lang="fr-FR" altLang="fr-FR" sz="2000" i="1" dirty="0" smtClean="0">
                        <a:solidFill>
                          <a:schemeClr val="tx1"/>
                        </a:solidFill>
                        <a:latin typeface="Cambria Math"/>
                        <a:ea typeface="Cambria Math"/>
                      </a:rPr>
                      <m:t>√</m:t>
                    </m:r>
                  </m:oMath>
                </a14:m>
                <a:r>
                  <a:rPr lang="fr-FR" altLang="fr-FR" sz="2000" dirty="0" smtClean="0">
                    <a:solidFill>
                      <a:schemeClr val="tx1"/>
                    </a:solidFill>
                  </a:rPr>
                  <a:t>F</a:t>
                </a:r>
                <a:r>
                  <a:rPr lang="el-GR" altLang="fr-FR" sz="2000" dirty="0" smtClean="0">
                    <a:solidFill>
                      <a:schemeClr val="tx1"/>
                    </a:solidFill>
                  </a:rPr>
                  <a:t>ε</a:t>
                </a:r>
                <a:r>
                  <a:rPr lang="fr-FR" altLang="fr-FR" sz="2000" dirty="0" smtClean="0">
                    <a:solidFill>
                      <a:schemeClr val="tx1"/>
                    </a:solidFill>
                  </a:rPr>
                  <a:t>E</a:t>
                </a:r>
                <a:r>
                  <a:rPr lang="fr-FR" altLang="fr-FR" sz="2000" baseline="-25000" dirty="0" smtClean="0">
                    <a:solidFill>
                      <a:schemeClr val="tx1"/>
                    </a:solidFill>
                  </a:rPr>
                  <a:t>0</a:t>
                </a:r>
                <a:r>
                  <a:rPr lang="fr-FR" altLang="fr-FR" sz="2000" dirty="0" smtClean="0">
                    <a:solidFill>
                      <a:schemeClr val="tx1"/>
                    </a:solidFill>
                  </a:rPr>
                  <a:t>   </a:t>
                </a:r>
                <a:r>
                  <a:rPr lang="fr-FR" altLang="fr-FR" sz="2000" dirty="0"/>
                  <a:t>(</a:t>
                </a:r>
                <a:r>
                  <a:rPr lang="el-GR" altLang="fr-FR" sz="2000" dirty="0" smtClean="0">
                    <a:solidFill>
                      <a:schemeClr val="tx1"/>
                    </a:solidFill>
                  </a:rPr>
                  <a:t>largeur naturelle du pic</a:t>
                </a:r>
                <a:r>
                  <a:rPr lang="fr-FR" altLang="fr-FR" sz="2000" dirty="0" smtClean="0">
                    <a:solidFill>
                      <a:schemeClr val="tx1"/>
                    </a:solidFill>
                  </a:rPr>
                  <a:t>)</a:t>
                </a:r>
              </a:p>
              <a:p>
                <a:r>
                  <a:rPr lang="fr-FR" altLang="fr-FR" sz="1600" dirty="0" smtClean="0">
                    <a:solidFill>
                      <a:schemeClr val="tx1"/>
                    </a:solidFill>
                    <a:sym typeface="Symbol" pitchFamily="18" charset="2"/>
                  </a:rPr>
                  <a:t>Facteur de Fano F = 0,05 à 0,1 (0,1 pour Si)</a:t>
                </a:r>
              </a:p>
              <a:p>
                <a:r>
                  <a:rPr lang="el-GR" altLang="fr-FR" sz="1600" dirty="0" smtClean="0">
                    <a:solidFill>
                      <a:schemeClr val="tx1"/>
                    </a:solidFill>
                  </a:rPr>
                  <a:t>ε</a:t>
                </a:r>
                <a:r>
                  <a:rPr lang="fr-FR" altLang="fr-FR" sz="1600" dirty="0" smtClean="0">
                    <a:solidFill>
                      <a:schemeClr val="tx1"/>
                    </a:solidFill>
                  </a:rPr>
                  <a:t> : énergie moyenne de création d’une paire (3,62 eV pour Si)</a:t>
                </a:r>
                <a:endParaRPr lang="fr-FR" altLang="fr-FR" sz="1600" dirty="0" smtClean="0">
                  <a:solidFill>
                    <a:schemeClr val="tx1"/>
                  </a:solidFill>
                  <a:sym typeface="Symbol" pitchFamily="18" charset="2"/>
                </a:endParaRPr>
              </a:p>
              <a:p>
                <a:r>
                  <a:rPr lang="fr-FR" altLang="fr-FR" sz="1600" dirty="0" smtClean="0">
                    <a:solidFill>
                      <a:schemeClr val="tx1"/>
                    </a:solidFill>
                    <a:sym typeface="Symbol" pitchFamily="18" charset="2"/>
                  </a:rPr>
                  <a:t>E</a:t>
                </a:r>
                <a:r>
                  <a:rPr lang="fr-FR" altLang="fr-FR" sz="1600" baseline="-25000" dirty="0" smtClean="0">
                    <a:solidFill>
                      <a:schemeClr val="tx1"/>
                    </a:solidFill>
                    <a:sym typeface="Symbol" pitchFamily="18" charset="2"/>
                  </a:rPr>
                  <a:t>0</a:t>
                </a:r>
                <a:r>
                  <a:rPr lang="fr-FR" altLang="fr-FR" sz="1600" dirty="0" smtClean="0">
                    <a:solidFill>
                      <a:schemeClr val="tx1"/>
                    </a:solidFill>
                    <a:sym typeface="Symbol" pitchFamily="18" charset="2"/>
                  </a:rPr>
                  <a:t> : énergie du photon caractéristique</a:t>
                </a:r>
              </a:p>
              <a:p>
                <a:endParaRPr lang="fr-FR" altLang="fr-FR" dirty="0" smtClean="0">
                  <a:solidFill>
                    <a:schemeClr val="tx1"/>
                  </a:solidFill>
                  <a:sym typeface="Symbol" pitchFamily="18" charset="2"/>
                </a:endParaRPr>
              </a:p>
              <a:p>
                <a:r>
                  <a:rPr lang="fr-FR" altLang="fr-FR" sz="1800" b="1" dirty="0" smtClean="0">
                    <a:solidFill>
                      <a:schemeClr val="tx1"/>
                    </a:solidFill>
                    <a:sym typeface="Symbol" pitchFamily="18" charset="2"/>
                  </a:rPr>
                  <a:t>La résolution intrinsèque sur la raie Kα Mn est :</a:t>
                </a:r>
              </a:p>
              <a:p>
                <a:r>
                  <a:rPr lang="fr-FR" altLang="fr-FR" sz="1800" dirty="0" smtClean="0">
                    <a:solidFill>
                      <a:schemeClr val="tx1"/>
                    </a:solidFill>
                    <a:sym typeface="Symbol" pitchFamily="18" charset="2"/>
                  </a:rPr>
                  <a:t>	 </a:t>
                </a:r>
                <a:r>
                  <a:rPr lang="fr-FR" altLang="fr-FR" sz="1800" b="1" dirty="0" smtClean="0">
                    <a:solidFill>
                      <a:schemeClr val="tx1"/>
                    </a:solidFill>
                    <a:sym typeface="Symbol" pitchFamily="18" charset="2"/>
                  </a:rPr>
                  <a:t>E</a:t>
                </a:r>
                <a:r>
                  <a:rPr lang="fr-FR" altLang="fr-FR" sz="1800" b="1" baseline="-25000" dirty="0" smtClean="0">
                    <a:solidFill>
                      <a:schemeClr val="tx1"/>
                    </a:solidFill>
                    <a:sym typeface="Symbol" pitchFamily="18" charset="2"/>
                  </a:rPr>
                  <a:t>0</a:t>
                </a:r>
                <a:r>
                  <a:rPr lang="fr-FR" altLang="fr-FR" sz="1800" b="1" dirty="0" smtClean="0">
                    <a:solidFill>
                      <a:schemeClr val="tx1"/>
                    </a:solidFill>
                    <a:sym typeface="Symbol" pitchFamily="18" charset="2"/>
                  </a:rPr>
                  <a:t> (</a:t>
                </a:r>
                <a:r>
                  <a:rPr lang="fr-FR" altLang="fr-FR" sz="1800" b="1" dirty="0" err="1" smtClean="0">
                    <a:solidFill>
                      <a:schemeClr val="tx1"/>
                    </a:solidFill>
                    <a:sym typeface="Symbol" pitchFamily="18" charset="2"/>
                  </a:rPr>
                  <a:t>MnK</a:t>
                </a:r>
                <a:r>
                  <a:rPr lang="fr-FR" altLang="fr-FR" sz="1800" dirty="0" smtClean="0">
                    <a:solidFill>
                      <a:schemeClr val="tx1"/>
                    </a:solidFill>
                    <a:sym typeface="Symbol" pitchFamily="18" charset="2"/>
                  </a:rPr>
                  <a:t></a:t>
                </a:r>
                <a:r>
                  <a:rPr lang="fr-FR" altLang="fr-FR" sz="1800" b="1" dirty="0" smtClean="0">
                    <a:solidFill>
                      <a:schemeClr val="tx1"/>
                    </a:solidFill>
                    <a:sym typeface="Symbol" pitchFamily="18" charset="2"/>
                  </a:rPr>
                  <a:t>) = </a:t>
                </a:r>
                <a:r>
                  <a:rPr lang="fr-FR" altLang="fr-FR" sz="1800" dirty="0" smtClean="0">
                    <a:solidFill>
                      <a:schemeClr val="tx1"/>
                    </a:solidFill>
                    <a:sym typeface="Symbol" pitchFamily="18" charset="2"/>
                  </a:rPr>
                  <a:t>120 eV FWHM</a:t>
                </a:r>
              </a:p>
              <a:p>
                <a:r>
                  <a:rPr lang="fr-FR" altLang="fr-FR" sz="1800" dirty="0" smtClean="0">
                    <a:solidFill>
                      <a:schemeClr val="tx1"/>
                    </a:solidFill>
                    <a:sym typeface="Symbol" pitchFamily="18" charset="2"/>
                  </a:rPr>
                  <a:t>Aujourd’hui, certains SDD sont proches de la résolution intrinsèque !</a:t>
                </a:r>
              </a:p>
              <a:p>
                <a:endParaRPr lang="fr-FR" altLang="fr-FR" dirty="0">
                  <a:sym typeface="Symbol" pitchFamily="18" charset="2"/>
                </a:endParaRPr>
              </a:p>
              <a:p>
                <a:r>
                  <a:rPr lang="fr-FR" altLang="fr-FR" sz="2000" b="1" u="sng" dirty="0" smtClean="0">
                    <a:sym typeface="Symbol" pitchFamily="18" charset="2"/>
                  </a:rPr>
                  <a:t>Bruit </a:t>
                </a:r>
                <a:r>
                  <a:rPr lang="fr-FR" altLang="fr-FR" sz="2000" b="1" u="sng" dirty="0">
                    <a:sym typeface="Symbol" pitchFamily="18" charset="2"/>
                  </a:rPr>
                  <a:t>électronique </a:t>
                </a:r>
                <a:r>
                  <a:rPr lang="fr-FR" altLang="fr-FR" sz="2000" b="1" u="sng" dirty="0" smtClean="0">
                    <a:sym typeface="Symbol" pitchFamily="18" charset="2"/>
                  </a:rPr>
                  <a:t>:</a:t>
                </a:r>
              </a:p>
              <a:p>
                <a:r>
                  <a:rPr lang="fr-FR" altLang="fr-FR" dirty="0" smtClean="0">
                    <a:sym typeface="Symbol" pitchFamily="18" charset="2"/>
                  </a:rPr>
                  <a:t>Expression de </a:t>
                </a:r>
                <a:r>
                  <a:rPr lang="fr-FR" altLang="fr-FR" dirty="0">
                    <a:sym typeface="Symbol" pitchFamily="18" charset="2"/>
                  </a:rPr>
                  <a:t>la Charge Equivalente de Bruit (CEB) ou Equivalent Noise Charge (ENC</a:t>
                </a:r>
                <a:r>
                  <a:rPr lang="fr-FR" altLang="fr-FR" dirty="0" smtClean="0">
                    <a:sym typeface="Symbol" pitchFamily="18" charset="2"/>
                  </a:rPr>
                  <a:t>) </a:t>
                </a:r>
                <a:br>
                  <a:rPr lang="fr-FR" altLang="fr-FR" dirty="0" smtClean="0">
                    <a:sym typeface="Symbol" pitchFamily="18" charset="2"/>
                  </a:rPr>
                </a:br>
                <a:r>
                  <a:rPr lang="fr-FR" altLang="fr-FR" dirty="0" smtClean="0">
                    <a:sym typeface="Symbol" pitchFamily="18" charset="2"/>
                  </a:rPr>
                  <a:t>		N </a:t>
                </a:r>
                <a:r>
                  <a:rPr lang="fr-FR" altLang="fr-FR" dirty="0">
                    <a:sym typeface="Symbol" pitchFamily="18" charset="2"/>
                  </a:rPr>
                  <a:t>= 2,355 · ε · </a:t>
                </a:r>
                <a:r>
                  <a:rPr lang="fr-FR" altLang="fr-FR" dirty="0" smtClean="0">
                    <a:sym typeface="Symbol" pitchFamily="18" charset="2"/>
                  </a:rPr>
                  <a:t>ENC 	(unité </a:t>
                </a:r>
                <a:r>
                  <a:rPr lang="fr-FR" altLang="fr-FR" dirty="0">
                    <a:sym typeface="Symbol" pitchFamily="18" charset="2"/>
                  </a:rPr>
                  <a:t>: électron </a:t>
                </a:r>
                <a:r>
                  <a:rPr lang="fr-FR" altLang="fr-FR" dirty="0" err="1">
                    <a:sym typeface="Symbol" pitchFamily="18" charset="2"/>
                  </a:rPr>
                  <a:t>r.m.s</a:t>
                </a:r>
                <a:r>
                  <a:rPr lang="fr-FR" altLang="fr-FR" dirty="0" smtClean="0">
                    <a:sym typeface="Symbol" pitchFamily="18" charset="2"/>
                  </a:rPr>
                  <a:t>.)</a:t>
                </a:r>
                <a:endParaRPr lang="fr-FR" altLang="fr-FR" dirty="0">
                  <a:sym typeface="Symbol" pitchFamily="18" charset="2"/>
                </a:endParaRPr>
              </a:p>
              <a:p>
                <a:r>
                  <a:rPr lang="fr-FR" altLang="fr-FR" dirty="0" smtClean="0">
                    <a:sym typeface="Symbol" pitchFamily="18" charset="2"/>
                  </a:rPr>
                  <a:t>indépendante de E</a:t>
                </a:r>
                <a:r>
                  <a:rPr lang="fr-FR" altLang="fr-FR" baseline="-25000" dirty="0" smtClean="0">
                    <a:sym typeface="Symbol" pitchFamily="18" charset="2"/>
                  </a:rPr>
                  <a:t>0</a:t>
                </a:r>
                <a:r>
                  <a:rPr lang="fr-FR" altLang="fr-FR" dirty="0" smtClean="0">
                    <a:sym typeface="Symbol" pitchFamily="18" charset="2"/>
                  </a:rPr>
                  <a:t> mais… dépendante du détecteur et du traitement du signal.</a:t>
                </a:r>
              </a:p>
              <a:p>
                <a:endParaRPr lang="fr-FR" altLang="fr-FR" dirty="0">
                  <a:sym typeface="Symbol" pitchFamily="18" charset="2"/>
                </a:endParaRPr>
              </a:p>
              <a:p>
                <a:r>
                  <a:rPr lang="fr-FR" altLang="fr-FR" dirty="0">
                    <a:sym typeface="Symbol" pitchFamily="18" charset="2"/>
                  </a:rPr>
                  <a:t>ENC est la somme quadratiques de 3 contributions </a:t>
                </a:r>
                <a:r>
                  <a:rPr lang="fr-FR" altLang="fr-FR" dirty="0" smtClean="0">
                    <a:sym typeface="Symbol" pitchFamily="18" charset="2"/>
                  </a:rPr>
                  <a:t>indépendantes :</a:t>
                </a:r>
                <a:endParaRPr lang="fr-FR" altLang="fr-FR" dirty="0">
                  <a:sym typeface="Symbol" pitchFamily="18" charset="2"/>
                </a:endParaRPr>
              </a:p>
              <a:p>
                <a:pPr>
                  <a:spcBef>
                    <a:spcPts val="300"/>
                  </a:spcBef>
                </a:pPr>
                <a:r>
                  <a:rPr lang="fr-FR" altLang="fr-FR" dirty="0" smtClean="0">
                    <a:sym typeface="Symbol" pitchFamily="18" charset="2"/>
                  </a:rPr>
                  <a:t>ENC² </a:t>
                </a:r>
                <a:r>
                  <a:rPr lang="fr-FR" altLang="fr-FR" dirty="0">
                    <a:sym typeface="Symbol" pitchFamily="18" charset="2"/>
                  </a:rPr>
                  <a:t>= </a:t>
                </a:r>
                <a:r>
                  <a:rPr lang="fr-FR" altLang="fr-FR" dirty="0" smtClean="0">
                    <a:sym typeface="Symbol" pitchFamily="18" charset="2"/>
                  </a:rPr>
                  <a:t>ENC²</a:t>
                </a:r>
                <a:r>
                  <a:rPr lang="fr-FR" altLang="fr-FR" baseline="-25000" dirty="0" smtClean="0">
                    <a:sym typeface="Symbol" pitchFamily="18" charset="2"/>
                  </a:rPr>
                  <a:t>s</a:t>
                </a:r>
                <a:r>
                  <a:rPr lang="fr-FR" altLang="fr-FR" dirty="0" smtClean="0">
                    <a:sym typeface="Symbol" pitchFamily="18" charset="2"/>
                  </a:rPr>
                  <a:t> </a:t>
                </a:r>
                <a:r>
                  <a:rPr lang="fr-FR" altLang="fr-FR" dirty="0">
                    <a:sym typeface="Symbol" pitchFamily="18" charset="2"/>
                  </a:rPr>
                  <a:t>+ </a:t>
                </a:r>
                <a:r>
                  <a:rPr lang="fr-FR" altLang="fr-FR" dirty="0" smtClean="0">
                    <a:sym typeface="Symbol" pitchFamily="18" charset="2"/>
                  </a:rPr>
                  <a:t>ENC²</a:t>
                </a:r>
                <a:r>
                  <a:rPr lang="fr-FR" altLang="fr-FR" baseline="-25000" dirty="0" smtClean="0">
                    <a:sym typeface="Symbol" pitchFamily="18" charset="2"/>
                  </a:rPr>
                  <a:t>//</a:t>
                </a:r>
                <a:r>
                  <a:rPr lang="fr-FR" altLang="fr-FR" dirty="0" smtClean="0">
                    <a:sym typeface="Symbol" pitchFamily="18" charset="2"/>
                  </a:rPr>
                  <a:t> </a:t>
                </a:r>
                <a:r>
                  <a:rPr lang="fr-FR" altLang="fr-FR" dirty="0">
                    <a:sym typeface="Symbol" pitchFamily="18" charset="2"/>
                  </a:rPr>
                  <a:t>+ </a:t>
                </a:r>
                <a:r>
                  <a:rPr lang="fr-FR" altLang="fr-FR" dirty="0" smtClean="0">
                    <a:sym typeface="Symbol" pitchFamily="18" charset="2"/>
                  </a:rPr>
                  <a:t>ENC²</a:t>
                </a:r>
                <a:r>
                  <a:rPr lang="fr-FR" altLang="fr-FR" baseline="-25000" dirty="0" smtClean="0">
                    <a:sym typeface="Symbol" pitchFamily="18" charset="2"/>
                  </a:rPr>
                  <a:t>1/f</a:t>
                </a:r>
                <a:endParaRPr lang="fr-FR" altLang="fr-FR" baseline="-25000" dirty="0">
                  <a:sym typeface="Symbol" pitchFamily="18" charset="2"/>
                </a:endParaRPr>
              </a:p>
              <a:p>
                <a:pPr>
                  <a:spcBef>
                    <a:spcPts val="300"/>
                  </a:spcBef>
                </a:pPr>
                <a:r>
                  <a:rPr lang="fr-FR" altLang="fr-FR" dirty="0">
                    <a:sym typeface="Symbol" pitchFamily="18" charset="2"/>
                  </a:rPr>
                  <a:t>	</a:t>
                </a:r>
                <a:r>
                  <a:rPr lang="fr-FR" altLang="fr-FR" dirty="0" smtClean="0">
                    <a:sym typeface="Symbol" pitchFamily="18" charset="2"/>
                  </a:rPr>
                  <a:t>ENC²</a:t>
                </a:r>
                <a:r>
                  <a:rPr lang="fr-FR" altLang="fr-FR" baseline="-25000" dirty="0" smtClean="0">
                    <a:sym typeface="Symbol" pitchFamily="18" charset="2"/>
                  </a:rPr>
                  <a:t>s</a:t>
                </a:r>
                <a:r>
                  <a:rPr lang="fr-FR" altLang="fr-FR" dirty="0" smtClean="0">
                    <a:sym typeface="Symbol" pitchFamily="18" charset="2"/>
                  </a:rPr>
                  <a:t> </a:t>
                </a:r>
                <a:r>
                  <a:rPr lang="fr-FR" altLang="fr-FR" dirty="0">
                    <a:sym typeface="Symbol" pitchFamily="18" charset="2"/>
                  </a:rPr>
                  <a:t>est le bruit électronique série</a:t>
                </a:r>
              </a:p>
              <a:p>
                <a:pPr>
                  <a:spcBef>
                    <a:spcPts val="300"/>
                  </a:spcBef>
                </a:pPr>
                <a:r>
                  <a:rPr lang="fr-FR" altLang="fr-FR" dirty="0">
                    <a:sym typeface="Symbol" pitchFamily="18" charset="2"/>
                  </a:rPr>
                  <a:t>	</a:t>
                </a:r>
                <a:r>
                  <a:rPr lang="fr-FR" altLang="fr-FR" dirty="0" smtClean="0">
                    <a:sym typeface="Symbol" pitchFamily="18" charset="2"/>
                  </a:rPr>
                  <a:t>ENC²</a:t>
                </a:r>
                <a:r>
                  <a:rPr lang="fr-FR" altLang="fr-FR" baseline="-25000" dirty="0" smtClean="0">
                    <a:sym typeface="Symbol" pitchFamily="18" charset="2"/>
                  </a:rPr>
                  <a:t>//</a:t>
                </a:r>
                <a:r>
                  <a:rPr lang="fr-FR" altLang="fr-FR" dirty="0" smtClean="0">
                    <a:sym typeface="Symbol" pitchFamily="18" charset="2"/>
                  </a:rPr>
                  <a:t> </a:t>
                </a:r>
                <a:r>
                  <a:rPr lang="fr-FR" altLang="fr-FR" dirty="0">
                    <a:sym typeface="Symbol" pitchFamily="18" charset="2"/>
                  </a:rPr>
                  <a:t>est le bruit parallèle dû au courant de fuite</a:t>
                </a:r>
              </a:p>
              <a:p>
                <a:pPr>
                  <a:spcBef>
                    <a:spcPts val="300"/>
                  </a:spcBef>
                </a:pPr>
                <a:r>
                  <a:rPr lang="fr-FR" altLang="fr-FR" dirty="0">
                    <a:sym typeface="Symbol" pitchFamily="18" charset="2"/>
                  </a:rPr>
                  <a:t>	</a:t>
                </a:r>
                <a:r>
                  <a:rPr lang="fr-FR" altLang="fr-FR" dirty="0" smtClean="0">
                    <a:sym typeface="Symbol" pitchFamily="18" charset="2"/>
                  </a:rPr>
                  <a:t>ENC²</a:t>
                </a:r>
                <a:r>
                  <a:rPr lang="fr-FR" altLang="fr-FR" baseline="-25000" dirty="0" smtClean="0">
                    <a:sym typeface="Symbol" pitchFamily="18" charset="2"/>
                  </a:rPr>
                  <a:t>1/f</a:t>
                </a:r>
                <a:r>
                  <a:rPr lang="fr-FR" altLang="fr-FR" dirty="0" smtClean="0">
                    <a:sym typeface="Symbol" pitchFamily="18" charset="2"/>
                  </a:rPr>
                  <a:t> </a:t>
                </a:r>
                <a:r>
                  <a:rPr lang="fr-FR" altLang="fr-FR" dirty="0">
                    <a:sym typeface="Symbol" pitchFamily="18" charset="2"/>
                  </a:rPr>
                  <a:t>est le bruit électronique basse </a:t>
                </a:r>
                <a:r>
                  <a:rPr lang="fr-FR" altLang="fr-FR" dirty="0" smtClean="0">
                    <a:sym typeface="Symbol" pitchFamily="18" charset="2"/>
                  </a:rPr>
                  <a:t>fréquence</a:t>
                </a:r>
                <a:endParaRPr lang="fr-FR" altLang="fr-FR" dirty="0">
                  <a:sym typeface="Symbol" pitchFamily="18" charset="2"/>
                </a:endParaRPr>
              </a:p>
            </p:txBody>
          </p:sp>
        </mc:Choice>
        <mc:Fallback xmlns="">
          <p:sp>
            <p:nvSpPr>
              <p:cNvPr id="3" name="Rectangle 6"/>
              <p:cNvSpPr>
                <a:spLocks noRot="1" noChangeAspect="1" noMove="1" noResize="1" noEditPoints="1" noAdjustHandles="1" noChangeArrowheads="1" noChangeShapeType="1" noTextEdit="1"/>
              </p:cNvSpPr>
              <p:nvPr/>
            </p:nvSpPr>
            <p:spPr bwMode="auto">
              <a:xfrm>
                <a:off x="179512" y="598172"/>
                <a:ext cx="8784975" cy="5886163"/>
              </a:xfrm>
              <a:prstGeom prst="rect">
                <a:avLst/>
              </a:prstGeom>
              <a:blipFill rotWithShape="1">
                <a:blip r:embed="rId2"/>
                <a:stretch>
                  <a:fillRect l="-693" t="-518" b="-62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fr-FR">
                    <a:noFill/>
                  </a:rPr>
                  <a:t> </a:t>
                </a:r>
              </a:p>
            </p:txBody>
          </p:sp>
        </mc:Fallback>
      </mc:AlternateContent>
      <p:sp>
        <p:nvSpPr>
          <p:cNvPr id="4" name="Espace réservé du numéro de diapositive 3"/>
          <p:cNvSpPr>
            <a:spLocks noGrp="1"/>
          </p:cNvSpPr>
          <p:nvPr>
            <p:ph type="sldNum" sz="quarter" idx="11"/>
          </p:nvPr>
        </p:nvSpPr>
        <p:spPr/>
        <p:txBody>
          <a:bodyPr/>
          <a:lstStyle/>
          <a:p>
            <a:fld id="{6E8F8CF6-AC68-4F09-B8BC-DCA17A7F9108}" type="slidenum">
              <a:rPr lang="fr-FR" altLang="fr-FR" smtClean="0"/>
              <a:pPr/>
              <a:t>15</a:t>
            </a:fld>
            <a:endParaRPr lang="fr-FR" altLang="fr-FR" dirty="0"/>
          </a:p>
        </p:txBody>
      </p:sp>
    </p:spTree>
    <p:extLst>
      <p:ext uri="{BB962C8B-B14F-4D97-AF65-F5344CB8AC3E}">
        <p14:creationId xmlns:p14="http://schemas.microsoft.com/office/powerpoint/2010/main" val="17414750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9"/>
          <p:cNvSpPr txBox="1">
            <a:spLocks noChangeArrowheads="1"/>
          </p:cNvSpPr>
          <p:nvPr/>
        </p:nvSpPr>
        <p:spPr>
          <a:xfrm>
            <a:off x="457200" y="0"/>
            <a:ext cx="8229600" cy="600075"/>
          </a:xfrm>
          <a:prstGeom prst="rect">
            <a:avLst/>
          </a:prstGeom>
          <a:noFill/>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altLang="fr-FR" sz="2400" dirty="0">
                <a:cs typeface="Arial" panose="020B0604020202020204" pitchFamily="34" charset="0"/>
              </a:rPr>
              <a:t>2 - Critères de performances d’un détecteur </a:t>
            </a:r>
            <a:r>
              <a:rPr lang="fr-FR" altLang="fr-FR" sz="2400" dirty="0" smtClean="0">
                <a:cs typeface="Arial" panose="020B0604020202020204" pitchFamily="34" charset="0"/>
              </a:rPr>
              <a:t>EDS</a:t>
            </a:r>
          </a:p>
        </p:txBody>
      </p:sp>
      <p:sp>
        <p:nvSpPr>
          <p:cNvPr id="3" name="Rectangle 6"/>
          <p:cNvSpPr>
            <a:spLocks noChangeArrowheads="1"/>
          </p:cNvSpPr>
          <p:nvPr/>
        </p:nvSpPr>
        <p:spPr bwMode="auto">
          <a:xfrm>
            <a:off x="179512" y="598172"/>
            <a:ext cx="8784975"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altLang="fr-FR" sz="2000" b="1" u="sng" dirty="0"/>
              <a:t>Equivalent Noise Charge (ENC</a:t>
            </a:r>
            <a:r>
              <a:rPr lang="fr-FR" altLang="fr-FR" sz="2000" b="1" u="sng" dirty="0" smtClean="0"/>
              <a:t>) :</a:t>
            </a:r>
            <a:endParaRPr lang="fr-FR" altLang="fr-FR" sz="2000" b="1" u="sng" dirty="0" smtClean="0">
              <a:solidFill>
                <a:schemeClr val="tx1"/>
              </a:solidFill>
            </a:endParaRPr>
          </a:p>
          <a:p>
            <a:r>
              <a:rPr lang="fr-FR" altLang="fr-FR" dirty="0"/>
              <a:t>Les 3 contributions ENC sont données par :</a:t>
            </a:r>
          </a:p>
          <a:p>
            <a:pPr>
              <a:spcBef>
                <a:spcPts val="300"/>
              </a:spcBef>
            </a:pPr>
            <a:r>
              <a:rPr lang="fr-FR" altLang="fr-FR" dirty="0"/>
              <a:t>	</a:t>
            </a:r>
            <a:r>
              <a:rPr lang="fr-FR" altLang="fr-FR" dirty="0" smtClean="0"/>
              <a:t>ENC²</a:t>
            </a:r>
            <a:r>
              <a:rPr lang="fr-FR" altLang="fr-FR" baseline="-25000" dirty="0" smtClean="0"/>
              <a:t>s</a:t>
            </a:r>
            <a:r>
              <a:rPr lang="fr-FR" altLang="fr-FR" dirty="0" smtClean="0"/>
              <a:t> </a:t>
            </a:r>
            <a:r>
              <a:rPr lang="fr-FR" altLang="fr-FR" dirty="0"/>
              <a:t>= A .</a:t>
            </a:r>
            <a:r>
              <a:rPr lang="fr-FR" altLang="fr-FR" dirty="0" smtClean="0"/>
              <a:t>C</a:t>
            </a:r>
            <a:r>
              <a:rPr lang="fr-FR" altLang="fr-FR" baseline="-25000" dirty="0" smtClean="0"/>
              <a:t>t</a:t>
            </a:r>
            <a:r>
              <a:rPr lang="fr-FR" altLang="fr-FR" dirty="0" smtClean="0"/>
              <a:t>² </a:t>
            </a:r>
            <a:r>
              <a:rPr lang="fr-FR" altLang="fr-FR" dirty="0"/>
              <a:t>/ </a:t>
            </a:r>
            <a:r>
              <a:rPr lang="el-GR" altLang="fr-FR" dirty="0">
                <a:cs typeface="Arial" charset="0"/>
              </a:rPr>
              <a:t>τ</a:t>
            </a:r>
            <a:r>
              <a:rPr lang="fr-FR" altLang="fr-FR" baseline="-25000" dirty="0"/>
              <a:t>p</a:t>
            </a:r>
          </a:p>
          <a:p>
            <a:pPr>
              <a:spcBef>
                <a:spcPts val="300"/>
              </a:spcBef>
            </a:pPr>
            <a:r>
              <a:rPr lang="fr-FR" altLang="fr-FR" dirty="0"/>
              <a:t>	</a:t>
            </a:r>
            <a:r>
              <a:rPr lang="fr-FR" altLang="fr-FR" dirty="0" smtClean="0"/>
              <a:t>ENC²</a:t>
            </a:r>
            <a:r>
              <a:rPr lang="fr-FR" altLang="fr-FR" baseline="-25000" dirty="0" smtClean="0"/>
              <a:t>//</a:t>
            </a:r>
            <a:r>
              <a:rPr lang="fr-FR" altLang="fr-FR" dirty="0" smtClean="0"/>
              <a:t> </a:t>
            </a:r>
            <a:r>
              <a:rPr lang="fr-FR" altLang="fr-FR" dirty="0"/>
              <a:t>= B . </a:t>
            </a:r>
            <a:r>
              <a:rPr lang="fr-FR" altLang="fr-FR" dirty="0" smtClean="0"/>
              <a:t>I² </a:t>
            </a:r>
            <a:r>
              <a:rPr lang="fr-FR" altLang="fr-FR" dirty="0"/>
              <a:t>* </a:t>
            </a:r>
            <a:r>
              <a:rPr lang="el-GR" altLang="fr-FR" dirty="0">
                <a:cs typeface="Arial" charset="0"/>
              </a:rPr>
              <a:t>τ</a:t>
            </a:r>
            <a:r>
              <a:rPr lang="fr-FR" altLang="fr-FR" baseline="-25000" dirty="0"/>
              <a:t>p</a:t>
            </a:r>
            <a:endParaRPr lang="fr-FR" altLang="fr-FR" dirty="0"/>
          </a:p>
          <a:p>
            <a:pPr>
              <a:spcBef>
                <a:spcPts val="300"/>
              </a:spcBef>
            </a:pPr>
            <a:r>
              <a:rPr lang="fr-FR" altLang="fr-FR" dirty="0"/>
              <a:t>	</a:t>
            </a:r>
            <a:r>
              <a:rPr lang="fr-FR" altLang="fr-FR" dirty="0" smtClean="0"/>
              <a:t>ENC²</a:t>
            </a:r>
            <a:r>
              <a:rPr lang="fr-FR" altLang="fr-FR" baseline="-25000" dirty="0" smtClean="0"/>
              <a:t>1/f </a:t>
            </a:r>
            <a:r>
              <a:rPr lang="fr-FR" altLang="fr-FR" dirty="0"/>
              <a:t>= C . </a:t>
            </a:r>
            <a:r>
              <a:rPr lang="fr-FR" altLang="fr-FR" dirty="0" smtClean="0"/>
              <a:t>Ct²</a:t>
            </a:r>
            <a:endParaRPr lang="fr-FR" altLang="fr-FR" baseline="30000" dirty="0"/>
          </a:p>
          <a:p>
            <a:pPr>
              <a:spcBef>
                <a:spcPts val="300"/>
              </a:spcBef>
            </a:pPr>
            <a:r>
              <a:rPr lang="fr-FR" altLang="fr-FR" sz="1600" dirty="0" smtClean="0"/>
              <a:t>C</a:t>
            </a:r>
            <a:r>
              <a:rPr lang="fr-FR" altLang="fr-FR" sz="1600" baseline="-25000" dirty="0" smtClean="0"/>
              <a:t>t</a:t>
            </a:r>
            <a:r>
              <a:rPr lang="fr-FR" altLang="fr-FR" sz="1600" dirty="0" smtClean="0"/>
              <a:t> </a:t>
            </a:r>
            <a:r>
              <a:rPr lang="fr-FR" altLang="fr-FR" sz="1600" dirty="0"/>
              <a:t>est la valeur de la capacité totale du système (détecteur et pré amplificateurs)</a:t>
            </a:r>
          </a:p>
          <a:p>
            <a:pPr>
              <a:spcBef>
                <a:spcPts val="300"/>
              </a:spcBef>
            </a:pPr>
            <a:r>
              <a:rPr lang="fr-FR" altLang="fr-FR" sz="1600" dirty="0"/>
              <a:t>i est le courant de fuite (fonction de la température,…)</a:t>
            </a:r>
          </a:p>
          <a:p>
            <a:pPr>
              <a:spcBef>
                <a:spcPts val="300"/>
              </a:spcBef>
            </a:pPr>
            <a:r>
              <a:rPr lang="el-GR" altLang="fr-FR" sz="1600" dirty="0">
                <a:cs typeface="Arial" charset="0"/>
              </a:rPr>
              <a:t>τ</a:t>
            </a:r>
            <a:r>
              <a:rPr lang="fr-FR" altLang="fr-FR" sz="1600" baseline="-25000" dirty="0"/>
              <a:t>p</a:t>
            </a:r>
            <a:r>
              <a:rPr lang="fr-FR" altLang="fr-FR" sz="1600" dirty="0"/>
              <a:t> est la constante de temps du traitement du signal</a:t>
            </a:r>
          </a:p>
          <a:p>
            <a:pPr>
              <a:spcBef>
                <a:spcPts val="300"/>
              </a:spcBef>
            </a:pPr>
            <a:r>
              <a:rPr lang="fr-FR" altLang="fr-FR" sz="1600" dirty="0"/>
              <a:t>A, B, C constantes (qui dépendent des “ facteurs de forme </a:t>
            </a:r>
            <a:r>
              <a:rPr lang="fr-FR" altLang="fr-FR" sz="1600" dirty="0" smtClean="0"/>
              <a:t>”)</a:t>
            </a:r>
          </a:p>
          <a:p>
            <a:pPr>
              <a:spcBef>
                <a:spcPts val="300"/>
              </a:spcBef>
            </a:pPr>
            <a:r>
              <a:rPr lang="fr-FR" altLang="fr-FR" sz="2000" b="1" u="sng" dirty="0"/>
              <a:t>Evolution du bruit en fonction de la constante de </a:t>
            </a:r>
            <a:r>
              <a:rPr lang="fr-FR" altLang="fr-FR" sz="2000" b="1" u="sng" dirty="0" smtClean="0"/>
              <a:t>temps :</a:t>
            </a:r>
            <a:endParaRPr lang="fr-FR" altLang="fr-FR" sz="2000" b="1" u="sng"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1" y="3645540"/>
            <a:ext cx="4608511" cy="2663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292081" y="4130656"/>
            <a:ext cx="3672406" cy="1477328"/>
          </a:xfrm>
          <a:prstGeom prst="rect">
            <a:avLst/>
          </a:prstGeom>
        </p:spPr>
        <p:txBody>
          <a:bodyPr wrap="square">
            <a:spAutoFit/>
          </a:bodyPr>
          <a:lstStyle/>
          <a:p>
            <a:pPr>
              <a:buFontTx/>
              <a:buNone/>
            </a:pPr>
            <a:r>
              <a:rPr lang="fr-FR" altLang="fr-FR" dirty="0"/>
              <a:t>Il existe une valeur optimale de la constante de temps (</a:t>
            </a:r>
            <a:r>
              <a:rPr lang="el-GR" altLang="fr-FR" dirty="0">
                <a:cs typeface="Arial" charset="0"/>
              </a:rPr>
              <a:t>τ</a:t>
            </a:r>
            <a:r>
              <a:rPr lang="fr-FR" altLang="fr-FR" baseline="-25000" dirty="0" err="1"/>
              <a:t>opt</a:t>
            </a:r>
            <a:r>
              <a:rPr lang="fr-FR" altLang="fr-FR" dirty="0"/>
              <a:t>) qui minimise la charge équivalente de bruit et qui de ce fait optimise la </a:t>
            </a:r>
            <a:r>
              <a:rPr lang="fr-FR" altLang="fr-FR" dirty="0" smtClean="0"/>
              <a:t>résolution.</a:t>
            </a:r>
            <a:endParaRPr lang="fr-FR" altLang="fr-FR" dirty="0"/>
          </a:p>
        </p:txBody>
      </p:sp>
      <p:sp>
        <p:nvSpPr>
          <p:cNvPr id="6" name="Espace réservé du numéro de diapositive 5"/>
          <p:cNvSpPr>
            <a:spLocks noGrp="1"/>
          </p:cNvSpPr>
          <p:nvPr>
            <p:ph type="sldNum" sz="quarter" idx="11"/>
          </p:nvPr>
        </p:nvSpPr>
        <p:spPr/>
        <p:txBody>
          <a:bodyPr/>
          <a:lstStyle/>
          <a:p>
            <a:fld id="{6E8F8CF6-AC68-4F09-B8BC-DCA17A7F9108}" type="slidenum">
              <a:rPr lang="fr-FR" altLang="fr-FR" smtClean="0"/>
              <a:pPr/>
              <a:t>16</a:t>
            </a:fld>
            <a:endParaRPr lang="fr-FR" altLang="fr-FR" dirty="0"/>
          </a:p>
        </p:txBody>
      </p:sp>
    </p:spTree>
    <p:extLst>
      <p:ext uri="{BB962C8B-B14F-4D97-AF65-F5344CB8AC3E}">
        <p14:creationId xmlns:p14="http://schemas.microsoft.com/office/powerpoint/2010/main" val="22517671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9"/>
          <p:cNvSpPr txBox="1">
            <a:spLocks noChangeArrowheads="1"/>
          </p:cNvSpPr>
          <p:nvPr/>
        </p:nvSpPr>
        <p:spPr>
          <a:xfrm>
            <a:off x="457200" y="0"/>
            <a:ext cx="8229600" cy="600075"/>
          </a:xfrm>
          <a:prstGeom prst="rect">
            <a:avLst/>
          </a:prstGeom>
          <a:noFill/>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altLang="fr-FR" sz="2400" dirty="0">
                <a:cs typeface="Arial" panose="020B0604020202020204" pitchFamily="34" charset="0"/>
              </a:rPr>
              <a:t>2 - Critères de performances d’un détecteur </a:t>
            </a:r>
            <a:r>
              <a:rPr lang="fr-FR" altLang="fr-FR" sz="2400" dirty="0" smtClean="0">
                <a:cs typeface="Arial" panose="020B0604020202020204" pitchFamily="34" charset="0"/>
              </a:rPr>
              <a:t>EDS</a:t>
            </a:r>
          </a:p>
          <a:p>
            <a:r>
              <a:rPr lang="fr-FR" altLang="fr-FR" sz="2000" dirty="0" smtClean="0">
                <a:cs typeface="Arial" panose="020B0604020202020204" pitchFamily="34" charset="0"/>
              </a:rPr>
              <a:t>Comment améliorer la résolution ?</a:t>
            </a:r>
          </a:p>
        </p:txBody>
      </p:sp>
      <p:sp>
        <p:nvSpPr>
          <p:cNvPr id="6" name="Rectangle 3"/>
          <p:cNvSpPr txBox="1">
            <a:spLocks noChangeArrowheads="1"/>
          </p:cNvSpPr>
          <p:nvPr/>
        </p:nvSpPr>
        <p:spPr>
          <a:xfrm>
            <a:off x="179512" y="594939"/>
            <a:ext cx="8784976" cy="572293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Tx/>
              <a:buNone/>
            </a:pPr>
            <a:endParaRPr lang="fr-FR" altLang="fr-FR" sz="1800" dirty="0" smtClean="0"/>
          </a:p>
          <a:p>
            <a:pPr marL="0" indent="0">
              <a:buFontTx/>
              <a:buNone/>
            </a:pPr>
            <a:r>
              <a:rPr lang="fr-FR" altLang="fr-FR" sz="1800" dirty="0" smtClean="0"/>
              <a:t>Réduire le bruit électronique est le meilleur moyen d’améliorer la résolution.</a:t>
            </a:r>
          </a:p>
          <a:p>
            <a:pPr marL="0" indent="0">
              <a:buFontTx/>
              <a:buNone/>
            </a:pPr>
            <a:endParaRPr lang="fr-FR" altLang="fr-FR" sz="1800" dirty="0" smtClean="0"/>
          </a:p>
          <a:p>
            <a:pPr marL="0" indent="0">
              <a:buFontTx/>
              <a:buNone/>
            </a:pPr>
            <a:endParaRPr lang="fr-FR" altLang="fr-FR" sz="1800" dirty="0" smtClean="0"/>
          </a:p>
          <a:p>
            <a:pPr marL="0" indent="0">
              <a:buFontTx/>
              <a:buNone/>
            </a:pPr>
            <a:endParaRPr lang="fr-FR" altLang="fr-FR" sz="1800" dirty="0" smtClean="0"/>
          </a:p>
          <a:p>
            <a:pPr marL="0" indent="0">
              <a:buFontTx/>
              <a:buNone/>
            </a:pPr>
            <a:endParaRPr lang="fr-FR" altLang="fr-FR" sz="1800" dirty="0" smtClean="0"/>
          </a:p>
          <a:p>
            <a:pPr marL="0" indent="0">
              <a:buFontTx/>
              <a:buNone/>
            </a:pPr>
            <a:endParaRPr lang="fr-FR" altLang="fr-FR" sz="1800" dirty="0" smtClean="0"/>
          </a:p>
          <a:p>
            <a:pPr marL="0" indent="0">
              <a:buFontTx/>
              <a:buNone/>
            </a:pPr>
            <a:endParaRPr lang="fr-FR" altLang="fr-FR" sz="1800" dirty="0" smtClean="0"/>
          </a:p>
          <a:p>
            <a:pPr marL="0" indent="0">
              <a:buFontTx/>
              <a:buNone/>
            </a:pPr>
            <a:endParaRPr lang="fr-FR" altLang="fr-FR" sz="1800" dirty="0" smtClean="0"/>
          </a:p>
          <a:p>
            <a:pPr marL="0" indent="0">
              <a:buFontTx/>
              <a:buNone/>
            </a:pPr>
            <a:endParaRPr lang="fr-FR" altLang="fr-FR" sz="1800" dirty="0" smtClean="0"/>
          </a:p>
          <a:p>
            <a:pPr marL="0" indent="0">
              <a:buFontTx/>
              <a:buNone/>
            </a:pPr>
            <a:endParaRPr lang="fr-FR" altLang="fr-FR" sz="1800" dirty="0" smtClean="0"/>
          </a:p>
          <a:p>
            <a:pPr marL="0" indent="0">
              <a:buFontTx/>
              <a:buNone/>
            </a:pPr>
            <a:endParaRPr lang="fr-FR" altLang="fr-FR" sz="1800" dirty="0" smtClean="0"/>
          </a:p>
          <a:p>
            <a:pPr marL="0" indent="0">
              <a:buFontTx/>
              <a:buNone/>
            </a:pPr>
            <a:endParaRPr lang="fr-FR" altLang="fr-FR" sz="1800" dirty="0" smtClean="0"/>
          </a:p>
          <a:p>
            <a:pPr marL="0" indent="0">
              <a:buFontTx/>
              <a:buNone/>
            </a:pPr>
            <a:r>
              <a:rPr lang="fr-FR" altLang="fr-FR" sz="1800" b="1" dirty="0" smtClean="0"/>
              <a:t>La diminution de la capacité C</a:t>
            </a:r>
            <a:r>
              <a:rPr lang="fr-FR" altLang="fr-FR" sz="1800" b="1" baseline="-25000" dirty="0" smtClean="0"/>
              <a:t>t</a:t>
            </a:r>
            <a:r>
              <a:rPr lang="fr-FR" altLang="fr-FR" sz="1800" b="1" dirty="0" smtClean="0"/>
              <a:t> du détecteur et de son courant de fuite i réduit le bruit ENC (</a:t>
            </a:r>
            <a:r>
              <a:rPr lang="el-GR" altLang="fr-FR" sz="1800" b="1" dirty="0" smtClean="0">
                <a:cs typeface="Arial" charset="0"/>
              </a:rPr>
              <a:t>τ</a:t>
            </a:r>
            <a:r>
              <a:rPr lang="fr-FR" altLang="fr-FR" sz="1800" b="1" baseline="-25000" dirty="0" err="1" smtClean="0"/>
              <a:t>opt</a:t>
            </a:r>
            <a:r>
              <a:rPr lang="fr-FR" altLang="fr-FR" sz="1800" b="1" dirty="0" smtClean="0"/>
              <a:t>) et donc améliore la résolution.</a:t>
            </a:r>
          </a:p>
          <a:p>
            <a:pPr marL="0" indent="0">
              <a:buFontTx/>
              <a:buNone/>
            </a:pPr>
            <a:endParaRPr lang="fr-FR" altLang="fr-FR" sz="1800" b="1" dirty="0" smtClean="0"/>
          </a:p>
          <a:p>
            <a:pPr marL="0" indent="0">
              <a:buFontTx/>
              <a:buNone/>
            </a:pPr>
            <a:r>
              <a:rPr lang="fr-FR" altLang="fr-FR" sz="1800" b="1" dirty="0" smtClean="0"/>
              <a:t>Classiquement : entre 121 eV et 130 eV (FWHM </a:t>
            </a:r>
            <a:r>
              <a:rPr lang="fr-FR" altLang="fr-FR" sz="1800" b="1" dirty="0" err="1" smtClean="0"/>
              <a:t>MnK</a:t>
            </a:r>
            <a:r>
              <a:rPr lang="el-GR" altLang="fr-FR" sz="1800" b="1" dirty="0" smtClean="0">
                <a:cs typeface="Arial" charset="0"/>
              </a:rPr>
              <a:t>α</a:t>
            </a:r>
            <a:r>
              <a:rPr lang="fr-FR" altLang="fr-FR" sz="1800" b="1" dirty="0" smtClean="0"/>
              <a:t>).</a:t>
            </a:r>
            <a:endParaRPr lang="fr-FR" altLang="fr-FR" sz="1800" b="1"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484784"/>
            <a:ext cx="7324040" cy="2932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Espace réservé du numéro de diapositive 2"/>
          <p:cNvSpPr>
            <a:spLocks noGrp="1"/>
          </p:cNvSpPr>
          <p:nvPr>
            <p:ph type="sldNum" sz="quarter" idx="11"/>
          </p:nvPr>
        </p:nvSpPr>
        <p:spPr/>
        <p:txBody>
          <a:bodyPr/>
          <a:lstStyle/>
          <a:p>
            <a:fld id="{6E8F8CF6-AC68-4F09-B8BC-DCA17A7F9108}" type="slidenum">
              <a:rPr lang="fr-FR" altLang="fr-FR" smtClean="0"/>
              <a:pPr/>
              <a:t>17</a:t>
            </a:fld>
            <a:endParaRPr lang="fr-FR" altLang="fr-FR" dirty="0"/>
          </a:p>
        </p:txBody>
      </p:sp>
    </p:spTree>
    <p:extLst>
      <p:ext uri="{BB962C8B-B14F-4D97-AF65-F5344CB8AC3E}">
        <p14:creationId xmlns:p14="http://schemas.microsoft.com/office/powerpoint/2010/main" val="26608675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9"/>
          <p:cNvSpPr txBox="1">
            <a:spLocks noChangeArrowheads="1"/>
          </p:cNvSpPr>
          <p:nvPr/>
        </p:nvSpPr>
        <p:spPr>
          <a:xfrm>
            <a:off x="457200" y="0"/>
            <a:ext cx="8229600" cy="600075"/>
          </a:xfrm>
          <a:prstGeom prst="rect">
            <a:avLst/>
          </a:prstGeom>
          <a:noFill/>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altLang="fr-FR" sz="2400" dirty="0">
                <a:cs typeface="Arial" panose="020B0604020202020204" pitchFamily="34" charset="0"/>
              </a:rPr>
              <a:t>2 - Critères de performances d’un détecteur </a:t>
            </a:r>
            <a:r>
              <a:rPr lang="fr-FR" altLang="fr-FR" sz="2400" dirty="0" smtClean="0">
                <a:cs typeface="Arial" panose="020B0604020202020204" pitchFamily="34" charset="0"/>
              </a:rPr>
              <a:t>EDS</a:t>
            </a:r>
          </a:p>
          <a:p>
            <a:r>
              <a:rPr lang="fr-FR" altLang="fr-FR" sz="2000" dirty="0" smtClean="0">
                <a:cs typeface="Arial" panose="020B0604020202020204" pitchFamily="34" charset="0"/>
              </a:rPr>
              <a:t>Avantages d’un détecteur SDD par rapport à une diode</a:t>
            </a:r>
          </a:p>
        </p:txBody>
      </p:sp>
      <p:sp>
        <p:nvSpPr>
          <p:cNvPr id="6" name="Rectangle 3"/>
          <p:cNvSpPr txBox="1">
            <a:spLocks noChangeArrowheads="1"/>
          </p:cNvSpPr>
          <p:nvPr/>
        </p:nvSpPr>
        <p:spPr>
          <a:xfrm>
            <a:off x="179512" y="594939"/>
            <a:ext cx="8784976" cy="572293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Tx/>
              <a:buNone/>
            </a:pPr>
            <a:endParaRPr lang="fr-FR" altLang="fr-FR" sz="1800" dirty="0" smtClean="0"/>
          </a:p>
        </p:txBody>
      </p:sp>
      <p:sp>
        <p:nvSpPr>
          <p:cNvPr id="4" name="Rectangle 11"/>
          <p:cNvSpPr txBox="1">
            <a:spLocks noChangeArrowheads="1"/>
          </p:cNvSpPr>
          <p:nvPr/>
        </p:nvSpPr>
        <p:spPr>
          <a:xfrm>
            <a:off x="179512" y="908720"/>
            <a:ext cx="8784976" cy="54006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68288" indent="-268288" algn="just">
              <a:spcBef>
                <a:spcPts val="0"/>
              </a:spcBef>
              <a:buFont typeface="+mj-lt"/>
              <a:buAutoNum type="arabicPeriod"/>
            </a:pPr>
            <a:r>
              <a:rPr lang="fr-FR" altLang="fr-FR" sz="1800" b="1" dirty="0" smtClean="0"/>
              <a:t>Une </a:t>
            </a:r>
            <a:r>
              <a:rPr lang="fr-FR" altLang="fr-FR" sz="1800" b="1" dirty="0"/>
              <a:t>faible capacité C</a:t>
            </a:r>
            <a:r>
              <a:rPr lang="fr-FR" altLang="fr-FR" sz="1800" b="1" baseline="-25000" dirty="0"/>
              <a:t>t</a:t>
            </a:r>
            <a:r>
              <a:rPr lang="fr-FR" altLang="fr-FR" sz="1800" dirty="0"/>
              <a:t>, définie principalement par la surface de </a:t>
            </a:r>
            <a:r>
              <a:rPr lang="fr-FR" altLang="fr-FR" sz="1800" dirty="0" smtClean="0"/>
              <a:t>l’anode :</a:t>
            </a:r>
          </a:p>
          <a:p>
            <a:pPr marL="268288" indent="0">
              <a:spcBef>
                <a:spcPts val="0"/>
              </a:spcBef>
              <a:buNone/>
            </a:pPr>
            <a:r>
              <a:rPr lang="fr-FR" altLang="fr-FR" sz="1600" dirty="0" smtClean="0">
                <a:cs typeface="Arial" panose="020B0604020202020204" pitchFamily="34" charset="0"/>
                <a:sym typeface="Symbol" pitchFamily="18" charset="2"/>
              </a:rPr>
              <a:t>Pour </a:t>
            </a:r>
            <a:r>
              <a:rPr lang="fr-FR" altLang="fr-FR" sz="1600" dirty="0">
                <a:cs typeface="Arial" panose="020B0604020202020204" pitchFamily="34" charset="0"/>
                <a:sym typeface="Symbol" pitchFamily="18" charset="2"/>
              </a:rPr>
              <a:t>une </a:t>
            </a:r>
            <a:r>
              <a:rPr lang="fr-FR" altLang="fr-FR" sz="1600" dirty="0" smtClean="0">
                <a:cs typeface="Arial" panose="020B0604020202020204" pitchFamily="34" charset="0"/>
                <a:sym typeface="Symbol" pitchFamily="18" charset="2"/>
              </a:rPr>
              <a:t>diode, l’anode correspond à toute la surface de la face arrière (≥ 10 mm²) et est à comparer à la surface de l’anode (≈ 400 µm²) pour le SDD.</a:t>
            </a:r>
          </a:p>
          <a:p>
            <a:pPr marL="268288" indent="0" algn="just">
              <a:spcBef>
                <a:spcPts val="0"/>
              </a:spcBef>
              <a:buNone/>
            </a:pPr>
            <a:endParaRPr lang="fr-FR" altLang="fr-FR" sz="1600" dirty="0" smtClean="0">
              <a:cs typeface="Arial" panose="020B0604020202020204" pitchFamily="34" charset="0"/>
              <a:sym typeface="Symbol" pitchFamily="18" charset="2"/>
            </a:endParaRPr>
          </a:p>
          <a:p>
            <a:pPr algn="just">
              <a:spcBef>
                <a:spcPts val="0"/>
              </a:spcBef>
              <a:buFont typeface="+mj-lt"/>
              <a:buAutoNum type="arabicPeriod" startAt="2"/>
            </a:pPr>
            <a:endParaRPr lang="fr-FR" altLang="fr-FR" sz="1800" b="1" dirty="0" smtClean="0"/>
          </a:p>
          <a:p>
            <a:pPr algn="just">
              <a:spcBef>
                <a:spcPts val="0"/>
              </a:spcBef>
              <a:buFont typeface="+mj-lt"/>
              <a:buAutoNum type="arabicPeriod" startAt="2"/>
            </a:pPr>
            <a:endParaRPr lang="fr-FR" altLang="fr-FR" sz="1800" b="1" dirty="0"/>
          </a:p>
          <a:p>
            <a:pPr algn="just">
              <a:spcBef>
                <a:spcPts val="0"/>
              </a:spcBef>
              <a:buFont typeface="+mj-lt"/>
              <a:buAutoNum type="arabicPeriod" startAt="2"/>
            </a:pPr>
            <a:endParaRPr lang="fr-FR" altLang="fr-FR" sz="1800" b="1" dirty="0" smtClean="0"/>
          </a:p>
          <a:p>
            <a:pPr algn="just">
              <a:spcBef>
                <a:spcPts val="0"/>
              </a:spcBef>
              <a:buFont typeface="+mj-lt"/>
              <a:buAutoNum type="arabicPeriod" startAt="2"/>
            </a:pPr>
            <a:endParaRPr lang="fr-FR" altLang="fr-FR" sz="1800" b="1" dirty="0"/>
          </a:p>
          <a:p>
            <a:pPr algn="just">
              <a:spcBef>
                <a:spcPts val="0"/>
              </a:spcBef>
              <a:buFont typeface="+mj-lt"/>
              <a:buAutoNum type="arabicPeriod" startAt="2"/>
            </a:pPr>
            <a:endParaRPr lang="fr-FR" altLang="fr-FR" sz="1800" b="1" dirty="0" smtClean="0"/>
          </a:p>
          <a:p>
            <a:pPr algn="just">
              <a:spcBef>
                <a:spcPts val="0"/>
              </a:spcBef>
              <a:buFont typeface="+mj-lt"/>
              <a:buAutoNum type="arabicPeriod" startAt="2"/>
            </a:pPr>
            <a:endParaRPr lang="fr-FR" altLang="fr-FR" sz="1800" b="1" dirty="0"/>
          </a:p>
          <a:p>
            <a:pPr marL="268288" indent="-268288" algn="just">
              <a:spcBef>
                <a:spcPts val="0"/>
              </a:spcBef>
              <a:buFont typeface="+mj-lt"/>
              <a:buAutoNum type="arabicPeriod" startAt="2"/>
            </a:pPr>
            <a:r>
              <a:rPr lang="fr-FR" altLang="fr-FR" sz="1800" b="1" dirty="0" smtClean="0"/>
              <a:t>Un </a:t>
            </a:r>
            <a:r>
              <a:rPr lang="fr-FR" altLang="fr-FR" sz="1800" b="1" dirty="0"/>
              <a:t>faible courant de fuite </a:t>
            </a:r>
            <a:r>
              <a:rPr lang="fr-FR" altLang="fr-FR" sz="1800" dirty="0"/>
              <a:t>à la température ambiante :</a:t>
            </a:r>
          </a:p>
          <a:p>
            <a:pPr algn="just">
              <a:spcBef>
                <a:spcPts val="0"/>
              </a:spcBef>
              <a:buFont typeface="+mj-lt"/>
              <a:buAutoNum type="arabicPeriod" startAt="2"/>
            </a:pPr>
            <a:endParaRPr lang="fr-FR" altLang="fr-FR" sz="1800" dirty="0" smtClean="0">
              <a:cs typeface="Arial" panose="020B0604020202020204" pitchFamily="34" charset="0"/>
              <a:sym typeface="Symbol" pitchFamily="18" charset="2"/>
            </a:endParaRPr>
          </a:p>
          <a:p>
            <a:pPr marL="268288" indent="-268288" algn="just">
              <a:spcBef>
                <a:spcPts val="0"/>
              </a:spcBef>
              <a:buFont typeface="+mj-lt"/>
              <a:buAutoNum type="arabicPeriod" startAt="2"/>
            </a:pPr>
            <a:endParaRPr lang="fr-FR" altLang="fr-FR" sz="1800" dirty="0" smtClean="0">
              <a:cs typeface="Arial" panose="020B0604020202020204" pitchFamily="34" charset="0"/>
              <a:sym typeface="Symbol" pitchFamily="18" charset="2"/>
            </a:endParaRPr>
          </a:p>
          <a:p>
            <a:pPr marL="268288" indent="-268288" algn="just">
              <a:spcBef>
                <a:spcPts val="0"/>
              </a:spcBef>
              <a:buFont typeface="+mj-lt"/>
              <a:buAutoNum type="arabicPeriod" startAt="2"/>
            </a:pPr>
            <a:endParaRPr lang="fr-FR" altLang="fr-FR" sz="1800" dirty="0">
              <a:cs typeface="Arial" panose="020B0604020202020204" pitchFamily="34" charset="0"/>
              <a:sym typeface="Symbol" pitchFamily="18" charset="2"/>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480" y="1574484"/>
            <a:ext cx="4320000" cy="170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748980"/>
            <a:ext cx="3744416" cy="1462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ZoneTexte 7"/>
          <p:cNvSpPr txBox="1"/>
          <p:nvPr/>
        </p:nvSpPr>
        <p:spPr>
          <a:xfrm>
            <a:off x="1404366" y="3203684"/>
            <a:ext cx="1726755" cy="369332"/>
          </a:xfrm>
          <a:prstGeom prst="rect">
            <a:avLst/>
          </a:prstGeom>
          <a:noFill/>
        </p:spPr>
        <p:txBody>
          <a:bodyPr wrap="none" rtlCol="0">
            <a:spAutoFit/>
          </a:bodyPr>
          <a:lstStyle/>
          <a:p>
            <a:pPr algn="ctr"/>
            <a:r>
              <a:rPr lang="fr-FR" b="1" dirty="0" smtClean="0"/>
              <a:t>Diode : C</a:t>
            </a:r>
            <a:r>
              <a:rPr lang="fr-FR" b="1" baseline="-25000" dirty="0" smtClean="0"/>
              <a:t>t</a:t>
            </a:r>
            <a:r>
              <a:rPr lang="fr-FR" b="1" dirty="0" smtClean="0"/>
              <a:t> = 1 pF</a:t>
            </a:r>
            <a:endParaRPr lang="fr-FR" b="1" dirty="0"/>
          </a:p>
        </p:txBody>
      </p:sp>
      <p:sp>
        <p:nvSpPr>
          <p:cNvPr id="9" name="ZoneTexte 8"/>
          <p:cNvSpPr txBox="1"/>
          <p:nvPr/>
        </p:nvSpPr>
        <p:spPr>
          <a:xfrm>
            <a:off x="5869102" y="3203684"/>
            <a:ext cx="1726755" cy="369332"/>
          </a:xfrm>
          <a:prstGeom prst="rect">
            <a:avLst/>
          </a:prstGeom>
          <a:noFill/>
        </p:spPr>
        <p:txBody>
          <a:bodyPr wrap="none" rtlCol="0">
            <a:spAutoFit/>
          </a:bodyPr>
          <a:lstStyle/>
          <a:p>
            <a:pPr algn="ctr"/>
            <a:r>
              <a:rPr lang="fr-FR" b="1" dirty="0" smtClean="0"/>
              <a:t>SDD : C</a:t>
            </a:r>
            <a:r>
              <a:rPr lang="fr-FR" b="1" baseline="-25000" dirty="0" smtClean="0"/>
              <a:t>t</a:t>
            </a:r>
            <a:r>
              <a:rPr lang="fr-FR" b="1" dirty="0" smtClean="0"/>
              <a:t> = 0,2 pF</a:t>
            </a:r>
            <a:endParaRPr lang="fr-FR" b="1"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933055"/>
            <a:ext cx="5698976" cy="2445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6158535" y="4653136"/>
            <a:ext cx="2808312" cy="646331"/>
          </a:xfrm>
          <a:prstGeom prst="rect">
            <a:avLst/>
          </a:prstGeom>
        </p:spPr>
        <p:txBody>
          <a:bodyPr wrap="square">
            <a:spAutoFit/>
          </a:bodyPr>
          <a:lstStyle/>
          <a:p>
            <a:pPr marL="268288" indent="-268288">
              <a:buFontTx/>
              <a:buNone/>
            </a:pPr>
            <a:r>
              <a:rPr lang="fr-FR" dirty="0" smtClean="0">
                <a:sym typeface="Wingdings" panose="05000000000000000000" pitchFamily="2" charset="2"/>
              </a:rPr>
              <a:t></a:t>
            </a:r>
            <a:r>
              <a:rPr lang="fr-FR" dirty="0" smtClean="0"/>
              <a:t> </a:t>
            </a:r>
            <a:r>
              <a:rPr lang="fr-FR" b="1" dirty="0"/>
              <a:t>faible ENC</a:t>
            </a:r>
            <a:r>
              <a:rPr lang="fr-FR" baseline="-25000" dirty="0"/>
              <a:t>//</a:t>
            </a:r>
            <a:r>
              <a:rPr lang="fr-FR" dirty="0"/>
              <a:t> </a:t>
            </a:r>
            <a:r>
              <a:rPr lang="fr-FR" b="1" dirty="0"/>
              <a:t>avec un refroidissement modéré</a:t>
            </a:r>
            <a:endParaRPr lang="fr-FR" altLang="fr-FR" dirty="0"/>
          </a:p>
        </p:txBody>
      </p:sp>
      <p:sp>
        <p:nvSpPr>
          <p:cNvPr id="3" name="Espace réservé du numéro de diapositive 2"/>
          <p:cNvSpPr>
            <a:spLocks noGrp="1"/>
          </p:cNvSpPr>
          <p:nvPr>
            <p:ph type="sldNum" sz="quarter" idx="11"/>
          </p:nvPr>
        </p:nvSpPr>
        <p:spPr/>
        <p:txBody>
          <a:bodyPr/>
          <a:lstStyle/>
          <a:p>
            <a:fld id="{6E8F8CF6-AC68-4F09-B8BC-DCA17A7F9108}" type="slidenum">
              <a:rPr lang="fr-FR" altLang="fr-FR" smtClean="0"/>
              <a:pPr/>
              <a:t>18</a:t>
            </a:fld>
            <a:endParaRPr lang="fr-FR" altLang="fr-FR" dirty="0"/>
          </a:p>
        </p:txBody>
      </p:sp>
    </p:spTree>
    <p:extLst>
      <p:ext uri="{BB962C8B-B14F-4D97-AF65-F5344CB8AC3E}">
        <p14:creationId xmlns:p14="http://schemas.microsoft.com/office/powerpoint/2010/main" val="6323631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9"/>
          <p:cNvSpPr txBox="1">
            <a:spLocks noChangeArrowheads="1"/>
          </p:cNvSpPr>
          <p:nvPr/>
        </p:nvSpPr>
        <p:spPr>
          <a:xfrm>
            <a:off x="457200" y="0"/>
            <a:ext cx="8229600" cy="600075"/>
          </a:xfrm>
          <a:prstGeom prst="rect">
            <a:avLst/>
          </a:prstGeom>
          <a:noFill/>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altLang="fr-FR" sz="2400" dirty="0">
                <a:cs typeface="Arial" panose="020B0604020202020204" pitchFamily="34" charset="0"/>
              </a:rPr>
              <a:t>2 - Critères de performances d’un détecteur </a:t>
            </a:r>
            <a:r>
              <a:rPr lang="fr-FR" altLang="fr-FR" sz="2400" dirty="0" smtClean="0">
                <a:cs typeface="Arial" panose="020B0604020202020204" pitchFamily="34" charset="0"/>
              </a:rPr>
              <a:t>EDS</a:t>
            </a:r>
          </a:p>
          <a:p>
            <a:r>
              <a:rPr lang="fr-FR" altLang="fr-FR" sz="2000" dirty="0">
                <a:cs typeface="Arial" panose="020B0604020202020204" pitchFamily="34" charset="0"/>
              </a:rPr>
              <a:t>Influence de la température sur la résolution d’un SDD</a:t>
            </a:r>
            <a:endParaRPr lang="fr-FR" altLang="fr-FR" sz="2000" dirty="0" smtClean="0">
              <a:cs typeface="Arial" panose="020B0604020202020204" pitchFamily="34" charset="0"/>
            </a:endParaRPr>
          </a:p>
        </p:txBody>
      </p:sp>
      <p:sp>
        <p:nvSpPr>
          <p:cNvPr id="6" name="Rectangle 3"/>
          <p:cNvSpPr txBox="1">
            <a:spLocks noChangeArrowheads="1"/>
          </p:cNvSpPr>
          <p:nvPr/>
        </p:nvSpPr>
        <p:spPr>
          <a:xfrm>
            <a:off x="179512" y="594939"/>
            <a:ext cx="8784976" cy="572293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Tx/>
              <a:buNone/>
            </a:pPr>
            <a:endParaRPr lang="fr-FR" altLang="fr-FR" sz="1800" dirty="0" smtClean="0"/>
          </a:p>
        </p:txBody>
      </p:sp>
      <p:sp>
        <p:nvSpPr>
          <p:cNvPr id="4" name="Rectangle 11"/>
          <p:cNvSpPr txBox="1">
            <a:spLocks noChangeArrowheads="1"/>
          </p:cNvSpPr>
          <p:nvPr/>
        </p:nvSpPr>
        <p:spPr>
          <a:xfrm>
            <a:off x="179512" y="908720"/>
            <a:ext cx="8784976" cy="54006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0"/>
              </a:spcBef>
              <a:buNone/>
            </a:pPr>
            <a:endParaRPr lang="fr-FR" altLang="fr-FR" sz="1800" dirty="0" smtClean="0">
              <a:cs typeface="Arial" panose="020B0604020202020204" pitchFamily="34" charset="0"/>
              <a:sym typeface="Symbol" pitchFamily="18" charset="2"/>
            </a:endParaRPr>
          </a:p>
          <a:p>
            <a:pPr marL="0" indent="0" algn="just">
              <a:spcBef>
                <a:spcPts val="0"/>
              </a:spcBef>
              <a:buNone/>
            </a:pPr>
            <a:endParaRPr lang="fr-FR" altLang="fr-FR" sz="1800" dirty="0">
              <a:cs typeface="Arial" panose="020B0604020202020204" pitchFamily="34" charset="0"/>
              <a:sym typeface="Symbol" pitchFamily="18" charset="2"/>
            </a:endParaRPr>
          </a:p>
          <a:p>
            <a:pPr marL="0" indent="0" algn="just">
              <a:spcBef>
                <a:spcPts val="0"/>
              </a:spcBef>
              <a:buNone/>
            </a:pPr>
            <a:endParaRPr lang="fr-FR" altLang="fr-FR" sz="1800" dirty="0" smtClean="0">
              <a:cs typeface="Arial" panose="020B0604020202020204" pitchFamily="34" charset="0"/>
              <a:sym typeface="Symbol" pitchFamily="18" charset="2"/>
            </a:endParaRPr>
          </a:p>
          <a:p>
            <a:pPr marL="0" indent="0" algn="just">
              <a:spcBef>
                <a:spcPts val="0"/>
              </a:spcBef>
              <a:buNone/>
            </a:pPr>
            <a:endParaRPr lang="fr-FR" altLang="fr-FR" sz="1800" dirty="0">
              <a:cs typeface="Arial" panose="020B0604020202020204" pitchFamily="34" charset="0"/>
              <a:sym typeface="Symbol" pitchFamily="18" charset="2"/>
            </a:endParaRPr>
          </a:p>
          <a:p>
            <a:pPr marL="179388" indent="-179388" algn="just">
              <a:spcBef>
                <a:spcPts val="0"/>
              </a:spcBef>
            </a:pPr>
            <a:endParaRPr lang="fr-FR" altLang="fr-FR" sz="1800" dirty="0" smtClean="0">
              <a:cs typeface="Arial" panose="020B0604020202020204" pitchFamily="34" charset="0"/>
              <a:sym typeface="Symbol" pitchFamily="18" charset="2"/>
            </a:endParaRPr>
          </a:p>
          <a:p>
            <a:pPr marL="179388" indent="-179388" algn="just">
              <a:spcBef>
                <a:spcPts val="0"/>
              </a:spcBef>
            </a:pPr>
            <a:endParaRPr lang="fr-FR" altLang="fr-FR" sz="1800" dirty="0">
              <a:cs typeface="Arial" panose="020B0604020202020204" pitchFamily="34" charset="0"/>
              <a:sym typeface="Symbol" pitchFamily="18" charset="2"/>
            </a:endParaRPr>
          </a:p>
          <a:p>
            <a:pPr marL="179388" indent="-179388" algn="just">
              <a:spcBef>
                <a:spcPts val="0"/>
              </a:spcBef>
            </a:pPr>
            <a:endParaRPr lang="fr-FR" altLang="fr-FR" sz="1800" dirty="0" smtClean="0">
              <a:cs typeface="Arial" panose="020B0604020202020204" pitchFamily="34" charset="0"/>
              <a:sym typeface="Symbol" pitchFamily="18" charset="2"/>
            </a:endParaRPr>
          </a:p>
          <a:p>
            <a:pPr marL="179388" indent="-179388" algn="just">
              <a:spcBef>
                <a:spcPts val="0"/>
              </a:spcBef>
            </a:pPr>
            <a:endParaRPr lang="fr-FR" altLang="fr-FR" sz="1800" dirty="0">
              <a:cs typeface="Arial" panose="020B0604020202020204" pitchFamily="34" charset="0"/>
              <a:sym typeface="Symbol" pitchFamily="18" charset="2"/>
            </a:endParaRPr>
          </a:p>
          <a:p>
            <a:pPr marL="179388" indent="-179388" algn="just">
              <a:spcBef>
                <a:spcPts val="0"/>
              </a:spcBef>
            </a:pPr>
            <a:endParaRPr lang="fr-FR" altLang="fr-FR" sz="1800" dirty="0" smtClean="0">
              <a:cs typeface="Arial" panose="020B0604020202020204" pitchFamily="34" charset="0"/>
              <a:sym typeface="Symbol" pitchFamily="18" charset="2"/>
            </a:endParaRPr>
          </a:p>
          <a:p>
            <a:pPr marL="179388" indent="-179388" algn="just">
              <a:spcBef>
                <a:spcPts val="0"/>
              </a:spcBef>
            </a:pPr>
            <a:endParaRPr lang="fr-FR" altLang="fr-FR" sz="1800" dirty="0">
              <a:cs typeface="Arial" panose="020B0604020202020204" pitchFamily="34" charset="0"/>
              <a:sym typeface="Symbol" pitchFamily="18" charset="2"/>
            </a:endParaRPr>
          </a:p>
          <a:p>
            <a:pPr marL="179388" indent="-179388" algn="just">
              <a:spcBef>
                <a:spcPts val="0"/>
              </a:spcBef>
            </a:pPr>
            <a:endParaRPr lang="fr-FR" altLang="fr-FR" sz="1800" dirty="0" smtClean="0">
              <a:cs typeface="Arial" panose="020B0604020202020204" pitchFamily="34" charset="0"/>
              <a:sym typeface="Symbol" pitchFamily="18" charset="2"/>
            </a:endParaRPr>
          </a:p>
          <a:p>
            <a:pPr marL="179388" indent="-179388" algn="just">
              <a:spcBef>
                <a:spcPts val="0"/>
              </a:spcBef>
            </a:pPr>
            <a:r>
              <a:rPr lang="fr-FR" altLang="fr-FR" sz="1800" dirty="0" smtClean="0">
                <a:cs typeface="Arial" panose="020B0604020202020204" pitchFamily="34" charset="0"/>
                <a:sym typeface="Symbol" pitchFamily="18" charset="2"/>
              </a:rPr>
              <a:t>Diminuer </a:t>
            </a:r>
            <a:r>
              <a:rPr lang="fr-FR" altLang="fr-FR" sz="1800" dirty="0">
                <a:cs typeface="Arial" panose="020B0604020202020204" pitchFamily="34" charset="0"/>
                <a:sym typeface="Symbol" pitchFamily="18" charset="2"/>
              </a:rPr>
              <a:t>la température améliore la </a:t>
            </a:r>
            <a:r>
              <a:rPr lang="fr-FR" altLang="fr-FR" sz="1800" dirty="0" smtClean="0">
                <a:cs typeface="Arial" panose="020B0604020202020204" pitchFamily="34" charset="0"/>
                <a:sym typeface="Symbol" pitchFamily="18" charset="2"/>
              </a:rPr>
              <a:t>résolution.</a:t>
            </a:r>
            <a:endParaRPr lang="fr-FR" altLang="fr-FR" sz="1800" dirty="0">
              <a:cs typeface="Arial" panose="020B0604020202020204" pitchFamily="34" charset="0"/>
              <a:sym typeface="Symbol" pitchFamily="18" charset="2"/>
            </a:endParaRPr>
          </a:p>
          <a:p>
            <a:pPr marL="179388" indent="-179388" algn="just">
              <a:spcBef>
                <a:spcPts val="0"/>
              </a:spcBef>
            </a:pPr>
            <a:r>
              <a:rPr lang="fr-FR" altLang="fr-FR" sz="1800" dirty="0">
                <a:cs typeface="Arial" panose="020B0604020202020204" pitchFamily="34" charset="0"/>
                <a:sym typeface="Symbol" pitchFamily="18" charset="2"/>
              </a:rPr>
              <a:t>En dessous d’une certaine température, la résolution dépend seulement des termes séries </a:t>
            </a:r>
            <a:r>
              <a:rPr lang="fr-FR" altLang="fr-FR" sz="1800" dirty="0" err="1">
                <a:cs typeface="Arial" panose="020B0604020202020204" pitchFamily="34" charset="0"/>
                <a:sym typeface="Symbol" pitchFamily="18" charset="2"/>
              </a:rPr>
              <a:t>ENC</a:t>
            </a:r>
            <a:r>
              <a:rPr lang="fr-FR" altLang="fr-FR" sz="1800" baseline="-25000" dirty="0" err="1">
                <a:cs typeface="Arial" panose="020B0604020202020204" pitchFamily="34" charset="0"/>
                <a:sym typeface="Symbol" pitchFamily="18" charset="2"/>
              </a:rPr>
              <a:t>s</a:t>
            </a:r>
            <a:r>
              <a:rPr lang="fr-FR" altLang="fr-FR" sz="1800" dirty="0">
                <a:cs typeface="Arial" panose="020B0604020202020204" pitchFamily="34" charset="0"/>
                <a:sym typeface="Symbol" pitchFamily="18" charset="2"/>
              </a:rPr>
              <a:t> et  </a:t>
            </a:r>
            <a:r>
              <a:rPr lang="fr-FR" altLang="fr-FR" sz="1800" dirty="0" smtClean="0">
                <a:cs typeface="Arial" panose="020B0604020202020204" pitchFamily="34" charset="0"/>
                <a:sym typeface="Symbol" pitchFamily="18" charset="2"/>
              </a:rPr>
              <a:t>ENC</a:t>
            </a:r>
            <a:r>
              <a:rPr lang="fr-FR" altLang="fr-FR" sz="1800" baseline="-25000" dirty="0" smtClean="0">
                <a:cs typeface="Arial" panose="020B0604020202020204" pitchFamily="34" charset="0"/>
                <a:sym typeface="Symbol" pitchFamily="18" charset="2"/>
              </a:rPr>
              <a:t>1/f </a:t>
            </a:r>
            <a:r>
              <a:rPr lang="fr-FR" altLang="fr-FR" sz="1800" dirty="0" smtClean="0">
                <a:cs typeface="Arial" panose="020B0604020202020204" pitchFamily="34" charset="0"/>
                <a:sym typeface="Wingdings" panose="05000000000000000000" pitchFamily="2" charset="2"/>
              </a:rPr>
              <a:t> </a:t>
            </a:r>
            <a:r>
              <a:rPr lang="fr-FR" altLang="fr-FR" sz="1800" dirty="0" smtClean="0">
                <a:cs typeface="Arial" panose="020B0604020202020204" pitchFamily="34" charset="0"/>
                <a:sym typeface="Symbol" pitchFamily="18" charset="2"/>
              </a:rPr>
              <a:t>Diminuer la </a:t>
            </a:r>
            <a:r>
              <a:rPr lang="fr-FR" altLang="fr-FR" sz="1800" dirty="0">
                <a:cs typeface="Arial" panose="020B0604020202020204" pitchFamily="34" charset="0"/>
                <a:sym typeface="Symbol" pitchFamily="18" charset="2"/>
              </a:rPr>
              <a:t>température n’améliore plus les performances du système. </a:t>
            </a:r>
          </a:p>
          <a:p>
            <a:pPr marL="179388" indent="-179388" algn="just">
              <a:spcBef>
                <a:spcPts val="0"/>
              </a:spcBef>
            </a:pPr>
            <a:endParaRPr lang="fr-FR" altLang="fr-FR" sz="1800" dirty="0">
              <a:cs typeface="Arial" panose="020B0604020202020204" pitchFamily="34" charset="0"/>
              <a:sym typeface="Symbol" pitchFamily="18" charset="2"/>
            </a:endParaRPr>
          </a:p>
          <a:p>
            <a:pPr marL="179388" indent="0" algn="just">
              <a:spcBef>
                <a:spcPts val="0"/>
              </a:spcBef>
              <a:buNone/>
            </a:pPr>
            <a:r>
              <a:rPr lang="fr-FR" altLang="fr-FR" sz="1800" b="1" dirty="0">
                <a:cs typeface="Arial" panose="020B0604020202020204" pitchFamily="34" charset="0"/>
                <a:sym typeface="Symbol" pitchFamily="18" charset="2"/>
              </a:rPr>
              <a:t>Les </a:t>
            </a:r>
            <a:r>
              <a:rPr lang="fr-FR" altLang="fr-FR" sz="1800" b="1" dirty="0" smtClean="0">
                <a:cs typeface="Arial" panose="020B0604020202020204" pitchFamily="34" charset="0"/>
                <a:sym typeface="Symbol" pitchFamily="18" charset="2"/>
              </a:rPr>
              <a:t>détecteurs SDD </a:t>
            </a:r>
            <a:r>
              <a:rPr lang="fr-FR" altLang="fr-FR" sz="1800" b="1" dirty="0">
                <a:cs typeface="Arial" panose="020B0604020202020204" pitchFamily="34" charset="0"/>
                <a:sym typeface="Symbol" pitchFamily="18" charset="2"/>
              </a:rPr>
              <a:t>peuvent fonctionner avec une bonne résolution </a:t>
            </a:r>
            <a:r>
              <a:rPr lang="fr-FR" altLang="fr-FR" sz="1800" b="1" dirty="0" smtClean="0">
                <a:cs typeface="Arial" panose="020B0604020202020204" pitchFamily="34" charset="0"/>
                <a:sym typeface="Symbol" pitchFamily="18" charset="2"/>
              </a:rPr>
              <a:t>proche de </a:t>
            </a:r>
            <a:r>
              <a:rPr lang="fr-FR" altLang="fr-FR" sz="1800" b="1" dirty="0">
                <a:cs typeface="Arial" panose="020B0604020202020204" pitchFamily="34" charset="0"/>
                <a:sym typeface="Symbol" pitchFamily="18" charset="2"/>
              </a:rPr>
              <a:t>la température </a:t>
            </a:r>
            <a:r>
              <a:rPr lang="fr-FR" altLang="fr-FR" sz="1800" b="1" dirty="0" smtClean="0">
                <a:cs typeface="Arial" panose="020B0604020202020204" pitchFamily="34" charset="0"/>
                <a:sym typeface="Symbol" pitchFamily="18" charset="2"/>
              </a:rPr>
              <a:t>ambiante.</a:t>
            </a:r>
            <a:endParaRPr lang="fr-FR" altLang="fr-FR" sz="1800" b="1" dirty="0">
              <a:cs typeface="Arial" panose="020B0604020202020204" pitchFamily="34" charset="0"/>
              <a:sym typeface="Symbol" pitchFamily="18" charset="2"/>
            </a:endParaRPr>
          </a:p>
          <a:p>
            <a:pPr marL="179388" indent="0" algn="just">
              <a:spcBef>
                <a:spcPts val="0"/>
              </a:spcBef>
              <a:buNone/>
            </a:pPr>
            <a:r>
              <a:rPr lang="fr-FR" altLang="fr-FR" sz="1800" b="1" dirty="0" smtClean="0">
                <a:cs typeface="Arial" panose="020B0604020202020204" pitchFamily="34" charset="0"/>
                <a:sym typeface="Wingdings" panose="05000000000000000000" pitchFamily="2" charset="2"/>
              </a:rPr>
              <a:t> </a:t>
            </a:r>
            <a:r>
              <a:rPr lang="fr-FR" altLang="fr-FR" sz="1800" b="1" dirty="0" smtClean="0">
                <a:cs typeface="Arial" panose="020B0604020202020204" pitchFamily="34" charset="0"/>
                <a:sym typeface="Symbol" pitchFamily="18" charset="2"/>
              </a:rPr>
              <a:t>Un refroidissement </a:t>
            </a:r>
            <a:r>
              <a:rPr lang="fr-FR" altLang="fr-FR" sz="1800" b="1" dirty="0">
                <a:cs typeface="Arial" panose="020B0604020202020204" pitchFamily="34" charset="0"/>
                <a:sym typeface="Symbol" pitchFamily="18" charset="2"/>
              </a:rPr>
              <a:t>par effet </a:t>
            </a:r>
            <a:r>
              <a:rPr lang="fr-FR" altLang="fr-FR" sz="1800" b="1" dirty="0" smtClean="0">
                <a:cs typeface="Arial" panose="020B0604020202020204" pitchFamily="34" charset="0"/>
                <a:sym typeface="Symbol" pitchFamily="18" charset="2"/>
              </a:rPr>
              <a:t>Peltier est suffisant (typiquement entre -15 à -80 °C en fonction de la surface du détecteur).</a:t>
            </a:r>
            <a:endParaRPr lang="fr-FR" altLang="fr-FR" sz="1600" b="1" dirty="0">
              <a:cs typeface="Arial" panose="020B0604020202020204" pitchFamily="34" charset="0"/>
              <a:sym typeface="Symbol" pitchFamily="18" charset="2"/>
            </a:endParaRPr>
          </a:p>
          <a:p>
            <a:pPr marL="179388" indent="-179388" algn="just">
              <a:spcBef>
                <a:spcPts val="0"/>
              </a:spcBef>
            </a:pPr>
            <a:endParaRPr lang="fr-FR" altLang="fr-FR" sz="1600" dirty="0" smtClean="0">
              <a:cs typeface="Arial" panose="020B0604020202020204" pitchFamily="34" charset="0"/>
              <a:sym typeface="Symbol" pitchFamily="18" charset="2"/>
            </a:endParaRPr>
          </a:p>
          <a:p>
            <a:pPr marL="179388" indent="-179388" algn="just">
              <a:spcBef>
                <a:spcPts val="0"/>
              </a:spcBef>
            </a:pPr>
            <a:endParaRPr lang="fr-FR" altLang="fr-FR" sz="1600" dirty="0" smtClean="0">
              <a:cs typeface="Arial" panose="020B0604020202020204" pitchFamily="34" charset="0"/>
              <a:sym typeface="Symbol" pitchFamily="18" charset="2"/>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782363"/>
            <a:ext cx="5184576" cy="3134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1695006"/>
            <a:ext cx="2881383" cy="1308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Espace réservé du numéro de diapositive 2"/>
          <p:cNvSpPr>
            <a:spLocks noGrp="1"/>
          </p:cNvSpPr>
          <p:nvPr>
            <p:ph type="sldNum" sz="quarter" idx="11"/>
          </p:nvPr>
        </p:nvSpPr>
        <p:spPr/>
        <p:txBody>
          <a:bodyPr/>
          <a:lstStyle/>
          <a:p>
            <a:fld id="{6E8F8CF6-AC68-4F09-B8BC-DCA17A7F9108}" type="slidenum">
              <a:rPr lang="fr-FR" altLang="fr-FR" smtClean="0"/>
              <a:pPr/>
              <a:t>19</a:t>
            </a:fld>
            <a:endParaRPr lang="fr-FR" altLang="fr-FR" dirty="0"/>
          </a:p>
        </p:txBody>
      </p:sp>
    </p:spTree>
    <p:extLst>
      <p:ext uri="{BB962C8B-B14F-4D97-AF65-F5344CB8AC3E}">
        <p14:creationId xmlns:p14="http://schemas.microsoft.com/office/powerpoint/2010/main" val="32219432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2"/>
          <p:cNvSpPr>
            <a:spLocks noChangeShapeType="1"/>
          </p:cNvSpPr>
          <p:nvPr/>
        </p:nvSpPr>
        <p:spPr bwMode="auto">
          <a:xfrm flipV="1">
            <a:off x="292100" y="1490663"/>
            <a:ext cx="8623300" cy="38100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ln>
                <a:solidFill>
                  <a:sysClr val="windowText" lastClr="000000"/>
                </a:solidFill>
              </a:ln>
            </a:endParaRPr>
          </a:p>
        </p:txBody>
      </p:sp>
      <p:grpSp>
        <p:nvGrpSpPr>
          <p:cNvPr id="3" name="Group 3"/>
          <p:cNvGrpSpPr>
            <a:grpSpLocks/>
          </p:cNvGrpSpPr>
          <p:nvPr/>
        </p:nvGrpSpPr>
        <p:grpSpPr bwMode="auto">
          <a:xfrm>
            <a:off x="1928814" y="2636838"/>
            <a:ext cx="1541463" cy="2816225"/>
            <a:chOff x="1352" y="1501"/>
            <a:chExt cx="971" cy="1774"/>
          </a:xfrm>
        </p:grpSpPr>
        <p:pic>
          <p:nvPicPr>
            <p:cNvPr id="4" name="Picture 3" descr="eds_phil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6" y="1501"/>
              <a:ext cx="782" cy="11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Text Box 9"/>
            <p:cNvSpPr txBox="1">
              <a:spLocks noChangeArrowheads="1"/>
            </p:cNvSpPr>
            <p:nvPr/>
          </p:nvSpPr>
          <p:spPr bwMode="auto">
            <a:xfrm>
              <a:off x="1352" y="2635"/>
              <a:ext cx="971"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fr-FR" altLang="fr-FR" b="1" dirty="0" smtClean="0">
                  <a:latin typeface="+mn-lt"/>
                </a:rPr>
                <a:t>1994</a:t>
              </a:r>
              <a:endParaRPr lang="fr-FR" altLang="fr-FR" dirty="0">
                <a:latin typeface="+mn-lt"/>
              </a:endParaRPr>
            </a:p>
            <a:p>
              <a:pPr algn="ctr" eaLnBrk="0" hangingPunct="0"/>
              <a:r>
                <a:rPr lang="fr-FR" altLang="fr-FR" sz="1400" b="1" dirty="0">
                  <a:latin typeface="+mn-lt"/>
                  <a:cs typeface="Arial" charset="0"/>
                </a:rPr>
                <a:t>Détecteur EDS</a:t>
              </a:r>
            </a:p>
            <a:p>
              <a:pPr algn="ctr" eaLnBrk="0" hangingPunct="0"/>
              <a:r>
                <a:rPr lang="fr-FR" altLang="fr-FR" sz="1400" b="1" dirty="0">
                  <a:latin typeface="+mn-lt"/>
                  <a:cs typeface="Arial" charset="0"/>
                </a:rPr>
                <a:t>Si(Li</a:t>
              </a:r>
              <a:r>
                <a:rPr lang="fr-FR" altLang="fr-FR" sz="1400" b="1" dirty="0" smtClean="0">
                  <a:latin typeface="+mn-lt"/>
                  <a:cs typeface="Arial" charset="0"/>
                </a:rPr>
                <a:t>) ou Ge</a:t>
              </a:r>
              <a:endParaRPr lang="fr-FR" altLang="fr-FR" sz="1400" b="1" dirty="0">
                <a:latin typeface="+mn-lt"/>
                <a:cs typeface="Arial" charset="0"/>
              </a:endParaRPr>
            </a:p>
            <a:p>
              <a:pPr algn="ctr" eaLnBrk="0" hangingPunct="0"/>
              <a:r>
                <a:rPr lang="fr-FR" altLang="fr-FR" sz="1400" b="1" i="1" dirty="0">
                  <a:latin typeface="+mn-lt"/>
                  <a:cs typeface="Arial" charset="0"/>
                </a:rPr>
                <a:t>Chaîne numérique</a:t>
              </a:r>
            </a:p>
          </p:txBody>
        </p:sp>
      </p:grpSp>
      <p:sp>
        <p:nvSpPr>
          <p:cNvPr id="6" name="Text Box 18"/>
          <p:cNvSpPr txBox="1">
            <a:spLocks noChangeArrowheads="1"/>
          </p:cNvSpPr>
          <p:nvPr/>
        </p:nvSpPr>
        <p:spPr bwMode="auto">
          <a:xfrm>
            <a:off x="3883665" y="4842411"/>
            <a:ext cx="5031736" cy="1323439"/>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285750" indent="-285750" eaLnBrk="0" hangingPunct="0">
              <a:buFont typeface="Arial" panose="020B0604020202020204" pitchFamily="34" charset="0"/>
              <a:buChar char="•"/>
            </a:pPr>
            <a:r>
              <a:rPr lang="fr-FR" altLang="fr-FR" sz="1600" dirty="0" smtClean="0">
                <a:latin typeface="+mn-lt"/>
                <a:cs typeface="Arial" charset="0"/>
              </a:rPr>
              <a:t>A partir de 2002 : Le détecteur EDS à technologie SDD se développe rapidement.</a:t>
            </a:r>
          </a:p>
          <a:p>
            <a:pPr marL="285750" indent="-285750" eaLnBrk="0" hangingPunct="0">
              <a:buFont typeface="Arial" panose="020B0604020202020204" pitchFamily="34" charset="0"/>
              <a:buChar char="•"/>
            </a:pPr>
            <a:r>
              <a:rPr lang="fr-FR" altLang="fr-FR" sz="1600" dirty="0" smtClean="0">
                <a:latin typeface="+mn-lt"/>
                <a:cs typeface="Arial" charset="0"/>
              </a:rPr>
              <a:t>Depuis 2010, le </a:t>
            </a:r>
            <a:r>
              <a:rPr lang="fr-FR" altLang="fr-FR" sz="1600" dirty="0">
                <a:latin typeface="+mn-lt"/>
                <a:cs typeface="Arial" charset="0"/>
              </a:rPr>
              <a:t>détecteur Si(Li) </a:t>
            </a:r>
            <a:r>
              <a:rPr lang="fr-FR" altLang="fr-FR" sz="1600" dirty="0" smtClean="0">
                <a:latin typeface="+mn-lt"/>
                <a:cs typeface="Arial" charset="0"/>
              </a:rPr>
              <a:t>peut être </a:t>
            </a:r>
            <a:r>
              <a:rPr lang="fr-FR" altLang="fr-FR" sz="1600" dirty="0" smtClean="0">
                <a:latin typeface="+mn-lt"/>
                <a:cs typeface="Arial" charset="0"/>
              </a:rPr>
              <a:t>considéré comme obsolète </a:t>
            </a:r>
            <a:r>
              <a:rPr lang="fr-FR" altLang="fr-FR" sz="1600" dirty="0">
                <a:latin typeface="+mn-lt"/>
                <a:cs typeface="Arial" charset="0"/>
              </a:rPr>
              <a:t>et </a:t>
            </a:r>
            <a:r>
              <a:rPr lang="fr-FR" altLang="fr-FR" sz="1600" dirty="0" smtClean="0">
                <a:latin typeface="+mn-lt"/>
                <a:cs typeface="Arial" charset="0"/>
              </a:rPr>
              <a:t>est totalement </a:t>
            </a:r>
            <a:r>
              <a:rPr lang="fr-FR" altLang="fr-FR" sz="1600" dirty="0">
                <a:latin typeface="+mn-lt"/>
                <a:cs typeface="Arial" charset="0"/>
              </a:rPr>
              <a:t>supplanté par les détecteurs </a:t>
            </a:r>
            <a:r>
              <a:rPr lang="fr-FR" altLang="fr-FR" sz="1600" dirty="0" smtClean="0">
                <a:latin typeface="+mn-lt"/>
                <a:cs typeface="Arial" charset="0"/>
              </a:rPr>
              <a:t>SDD.</a:t>
            </a:r>
            <a:endParaRPr lang="fr-FR" altLang="fr-FR" sz="1600" dirty="0">
              <a:latin typeface="+mn-lt"/>
              <a:cs typeface="Arial" charset="0"/>
            </a:endParaRPr>
          </a:p>
        </p:txBody>
      </p:sp>
      <p:grpSp>
        <p:nvGrpSpPr>
          <p:cNvPr id="7" name="Group 7"/>
          <p:cNvGrpSpPr>
            <a:grpSpLocks/>
          </p:cNvGrpSpPr>
          <p:nvPr/>
        </p:nvGrpSpPr>
        <p:grpSpPr bwMode="auto">
          <a:xfrm>
            <a:off x="242889" y="3392488"/>
            <a:ext cx="1574800" cy="2814637"/>
            <a:chOff x="247" y="2161"/>
            <a:chExt cx="992" cy="1773"/>
          </a:xfrm>
        </p:grpSpPr>
        <p:sp>
          <p:nvSpPr>
            <p:cNvPr id="8" name="Text Box 5"/>
            <p:cNvSpPr txBox="1">
              <a:spLocks noChangeArrowheads="1"/>
            </p:cNvSpPr>
            <p:nvPr/>
          </p:nvSpPr>
          <p:spPr bwMode="auto">
            <a:xfrm>
              <a:off x="247" y="3294"/>
              <a:ext cx="992"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fr-FR" altLang="fr-FR" b="1" dirty="0">
                  <a:latin typeface="+mn-lt"/>
                </a:rPr>
                <a:t>1968</a:t>
              </a:r>
            </a:p>
            <a:p>
              <a:pPr algn="ctr" eaLnBrk="0" hangingPunct="0"/>
              <a:r>
                <a:rPr lang="fr-FR" altLang="fr-FR" sz="1400" b="1" dirty="0">
                  <a:latin typeface="+mn-lt"/>
                  <a:cs typeface="Arial" charset="0"/>
                </a:rPr>
                <a:t>Détecteur EDS</a:t>
              </a:r>
            </a:p>
            <a:p>
              <a:pPr algn="ctr" eaLnBrk="0" hangingPunct="0"/>
              <a:r>
                <a:rPr lang="fr-FR" altLang="fr-FR" sz="1400" b="1" dirty="0">
                  <a:latin typeface="+mn-lt"/>
                  <a:cs typeface="Arial" charset="0"/>
                </a:rPr>
                <a:t>Si(Li</a:t>
              </a:r>
              <a:r>
                <a:rPr lang="fr-FR" altLang="fr-FR" sz="1400" b="1" dirty="0" smtClean="0">
                  <a:latin typeface="+mn-lt"/>
                  <a:cs typeface="Arial" charset="0"/>
                </a:rPr>
                <a:t>) ou Ge</a:t>
              </a:r>
              <a:endParaRPr lang="fr-FR" altLang="fr-FR" sz="1400" b="1" dirty="0">
                <a:latin typeface="+mn-lt"/>
                <a:cs typeface="Arial" charset="0"/>
              </a:endParaRPr>
            </a:p>
            <a:p>
              <a:pPr algn="ctr" eaLnBrk="0" hangingPunct="0"/>
              <a:r>
                <a:rPr lang="fr-FR" altLang="fr-FR" sz="1400" b="1" i="1" dirty="0">
                  <a:latin typeface="+mn-lt"/>
                  <a:cs typeface="Arial" charset="0"/>
                </a:rPr>
                <a:t>Chaîne analogique</a:t>
              </a:r>
            </a:p>
          </p:txBody>
        </p:sp>
        <p:pic>
          <p:nvPicPr>
            <p:cNvPr id="9"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l="5670" b="2599"/>
            <a:stretch>
              <a:fillRect/>
            </a:stretch>
          </p:blipFill>
          <p:spPr bwMode="auto">
            <a:xfrm>
              <a:off x="331" y="2161"/>
              <a:ext cx="823" cy="1133"/>
            </a:xfrm>
            <a:prstGeom prst="rect">
              <a:avLst/>
            </a:prstGeom>
            <a:noFill/>
            <a:ln w="9525">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 name="Group 10"/>
          <p:cNvGrpSpPr>
            <a:grpSpLocks/>
          </p:cNvGrpSpPr>
          <p:nvPr/>
        </p:nvGrpSpPr>
        <p:grpSpPr bwMode="auto">
          <a:xfrm>
            <a:off x="5481640" y="1628775"/>
            <a:ext cx="1335088" cy="2095500"/>
            <a:chOff x="3589" y="845"/>
            <a:chExt cx="841" cy="1320"/>
          </a:xfrm>
        </p:grpSpPr>
        <p:sp>
          <p:nvSpPr>
            <p:cNvPr id="11" name="Text Box 12"/>
            <p:cNvSpPr txBox="1">
              <a:spLocks noChangeArrowheads="1"/>
            </p:cNvSpPr>
            <p:nvPr/>
          </p:nvSpPr>
          <p:spPr bwMode="auto">
            <a:xfrm>
              <a:off x="3605" y="1661"/>
              <a:ext cx="813"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fr-FR" altLang="fr-FR" b="1" dirty="0">
                  <a:latin typeface="+mn-lt"/>
                </a:rPr>
                <a:t>2006</a:t>
              </a:r>
              <a:endParaRPr lang="fr-FR" altLang="fr-FR" b="1" dirty="0">
                <a:latin typeface="+mn-lt"/>
                <a:cs typeface="Arial" charset="0"/>
              </a:endParaRPr>
            </a:p>
            <a:p>
              <a:pPr algn="ctr" eaLnBrk="0" hangingPunct="0"/>
              <a:r>
                <a:rPr lang="fr-FR" altLang="fr-FR" sz="1400" b="1" dirty="0">
                  <a:latin typeface="+mn-lt"/>
                  <a:cs typeface="Arial" charset="0"/>
                </a:rPr>
                <a:t>Détecteur EDS </a:t>
              </a:r>
              <a:br>
                <a:rPr lang="fr-FR" altLang="fr-FR" sz="1400" b="1" dirty="0">
                  <a:latin typeface="+mn-lt"/>
                  <a:cs typeface="Arial" charset="0"/>
                </a:rPr>
              </a:br>
              <a:r>
                <a:rPr lang="fr-FR" altLang="fr-FR" sz="1400" b="1" dirty="0">
                  <a:latin typeface="+mn-lt"/>
                  <a:cs typeface="Arial" charset="0"/>
                </a:rPr>
                <a:t>SDD multiple</a:t>
              </a:r>
            </a:p>
          </p:txBody>
        </p:sp>
        <p:pic>
          <p:nvPicPr>
            <p:cNvPr id="12" name="Picture 12" descr="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9" y="845"/>
              <a:ext cx="841" cy="81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13" name="Group 13"/>
          <p:cNvGrpSpPr>
            <a:grpSpLocks/>
          </p:cNvGrpSpPr>
          <p:nvPr/>
        </p:nvGrpSpPr>
        <p:grpSpPr bwMode="auto">
          <a:xfrm>
            <a:off x="7164388" y="941388"/>
            <a:ext cx="1441450" cy="2241550"/>
            <a:chOff x="4513" y="663"/>
            <a:chExt cx="908" cy="1412"/>
          </a:xfrm>
        </p:grpSpPr>
        <p:pic>
          <p:nvPicPr>
            <p:cNvPr id="14" name="Picture 14"/>
            <p:cNvPicPr>
              <a:picLocks noChangeAspect="1" noChangeArrowheads="1"/>
            </p:cNvPicPr>
            <p:nvPr/>
          </p:nvPicPr>
          <p:blipFill>
            <a:blip r:embed="rId5" cstate="print">
              <a:extLst>
                <a:ext uri="{28A0092B-C50C-407E-A947-70E740481C1C}">
                  <a14:useLocalDpi xmlns:a14="http://schemas.microsoft.com/office/drawing/2010/main" val="0"/>
                </a:ext>
              </a:extLst>
            </a:blip>
            <a:srcRect l="8008" r="11989"/>
            <a:stretch>
              <a:fillRect/>
            </a:stretch>
          </p:blipFill>
          <p:spPr bwMode="auto">
            <a:xfrm>
              <a:off x="4513" y="663"/>
              <a:ext cx="907" cy="77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5"/>
            <p:cNvSpPr>
              <a:spLocks noChangeArrowheads="1"/>
            </p:cNvSpPr>
            <p:nvPr/>
          </p:nvSpPr>
          <p:spPr bwMode="auto">
            <a:xfrm>
              <a:off x="4513" y="1435"/>
              <a:ext cx="908" cy="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altLang="fr-FR" b="1" dirty="0"/>
                <a:t>2010</a:t>
              </a:r>
            </a:p>
            <a:p>
              <a:pPr algn="ctr"/>
              <a:r>
                <a:rPr lang="fr-FR" altLang="fr-FR" sz="1400" b="1" dirty="0"/>
                <a:t>Détecteur EDS SDD multiple annulaire</a:t>
              </a:r>
            </a:p>
          </p:txBody>
        </p:sp>
      </p:grpSp>
      <p:grpSp>
        <p:nvGrpSpPr>
          <p:cNvPr id="16" name="Group 16"/>
          <p:cNvGrpSpPr>
            <a:grpSpLocks/>
          </p:cNvGrpSpPr>
          <p:nvPr/>
        </p:nvGrpSpPr>
        <p:grpSpPr bwMode="auto">
          <a:xfrm>
            <a:off x="3751263" y="1844675"/>
            <a:ext cx="1366838" cy="2673350"/>
            <a:chOff x="2363" y="1071"/>
            <a:chExt cx="861" cy="1684"/>
          </a:xfrm>
        </p:grpSpPr>
        <p:sp>
          <p:nvSpPr>
            <p:cNvPr id="17" name="Text Box 10"/>
            <p:cNvSpPr txBox="1">
              <a:spLocks noChangeArrowheads="1"/>
            </p:cNvSpPr>
            <p:nvPr/>
          </p:nvSpPr>
          <p:spPr bwMode="auto">
            <a:xfrm>
              <a:off x="2399" y="2251"/>
              <a:ext cx="787"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fr-FR" altLang="fr-FR" b="1" dirty="0">
                  <a:latin typeface="+mn-lt"/>
                </a:rPr>
                <a:t>1997</a:t>
              </a:r>
              <a:endParaRPr lang="fr-FR" altLang="fr-FR" dirty="0">
                <a:latin typeface="+mn-lt"/>
              </a:endParaRPr>
            </a:p>
            <a:p>
              <a:pPr algn="ctr" eaLnBrk="0" hangingPunct="0"/>
              <a:r>
                <a:rPr lang="fr-FR" altLang="fr-FR" sz="1400" b="1" dirty="0">
                  <a:latin typeface="+mn-lt"/>
                  <a:cs typeface="Arial" charset="0"/>
                </a:rPr>
                <a:t>Détecteur EDS</a:t>
              </a:r>
              <a:br>
                <a:rPr lang="fr-FR" altLang="fr-FR" sz="1400" b="1" dirty="0">
                  <a:latin typeface="+mn-lt"/>
                  <a:cs typeface="Arial" charset="0"/>
                </a:rPr>
              </a:br>
              <a:r>
                <a:rPr lang="fr-FR" altLang="fr-FR" sz="1400" b="1" dirty="0">
                  <a:latin typeface="+mn-lt"/>
                  <a:cs typeface="Arial" charset="0"/>
                </a:rPr>
                <a:t>SDD</a:t>
              </a:r>
            </a:p>
          </p:txBody>
        </p:sp>
        <p:pic>
          <p:nvPicPr>
            <p:cNvPr id="18" name="Picture 18" descr="sd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3" y="1071"/>
              <a:ext cx="861" cy="116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
        <p:nvSpPr>
          <p:cNvPr id="19" name="Rectangle 19"/>
          <p:cNvSpPr txBox="1">
            <a:spLocks noChangeArrowheads="1"/>
          </p:cNvSpPr>
          <p:nvPr/>
        </p:nvSpPr>
        <p:spPr>
          <a:xfrm>
            <a:off x="457200" y="0"/>
            <a:ext cx="8229600" cy="600075"/>
          </a:xfrm>
          <a:prstGeom prst="rect">
            <a:avLst/>
          </a:prstGeom>
          <a:noFill/>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altLang="fr-FR" sz="2400" dirty="0">
                <a:cs typeface="Arial" panose="020B0604020202020204" pitchFamily="34" charset="0"/>
              </a:rPr>
              <a:t>Spectrométrie de rayons X à sélection </a:t>
            </a:r>
            <a:r>
              <a:rPr lang="fr-FR" altLang="fr-FR" sz="2400" dirty="0" smtClean="0">
                <a:cs typeface="Arial" panose="020B0604020202020204" pitchFamily="34" charset="0"/>
              </a:rPr>
              <a:t>d’énergie EDS </a:t>
            </a:r>
            <a:br>
              <a:rPr lang="fr-FR" altLang="fr-FR" sz="2400" dirty="0" smtClean="0">
                <a:cs typeface="Arial" panose="020B0604020202020204" pitchFamily="34" charset="0"/>
              </a:rPr>
            </a:br>
            <a:r>
              <a:rPr lang="fr-FR" altLang="fr-FR" sz="2000" dirty="0" smtClean="0">
                <a:cs typeface="Arial" panose="020B0604020202020204" pitchFamily="34" charset="0"/>
              </a:rPr>
              <a:t>(</a:t>
            </a:r>
            <a:r>
              <a:rPr lang="fr-FR" altLang="fr-FR" sz="2000" dirty="0" err="1">
                <a:cs typeface="Arial" panose="020B0604020202020204" pitchFamily="34" charset="0"/>
              </a:rPr>
              <a:t>Energy</a:t>
            </a:r>
            <a:r>
              <a:rPr lang="fr-FR" altLang="fr-FR" sz="2000" dirty="0">
                <a:cs typeface="Arial" panose="020B0604020202020204" pitchFamily="34" charset="0"/>
              </a:rPr>
              <a:t> Dispersive </a:t>
            </a:r>
            <a:r>
              <a:rPr lang="fr-FR" altLang="fr-FR" sz="2000" dirty="0" err="1">
                <a:cs typeface="Arial" panose="020B0604020202020204" pitchFamily="34" charset="0"/>
              </a:rPr>
              <a:t>Spectrometry</a:t>
            </a:r>
            <a:r>
              <a:rPr lang="fr-FR" altLang="fr-FR" sz="2000" dirty="0" smtClean="0">
                <a:cs typeface="Arial" panose="020B0604020202020204" pitchFamily="34" charset="0"/>
              </a:rPr>
              <a:t>) - Petite histoire</a:t>
            </a:r>
            <a:endParaRPr lang="fr-FR" altLang="fr-FR" sz="1800" dirty="0">
              <a:cs typeface="Arial" panose="020B0604020202020204" pitchFamily="34" charset="0"/>
            </a:endParaRPr>
          </a:p>
        </p:txBody>
      </p:sp>
      <p:sp>
        <p:nvSpPr>
          <p:cNvPr id="20" name="Espace réservé du numéro de diapositive 19"/>
          <p:cNvSpPr>
            <a:spLocks noGrp="1"/>
          </p:cNvSpPr>
          <p:nvPr>
            <p:ph type="sldNum" sz="quarter" idx="11"/>
          </p:nvPr>
        </p:nvSpPr>
        <p:spPr/>
        <p:txBody>
          <a:bodyPr/>
          <a:lstStyle/>
          <a:p>
            <a:fld id="{6E8F8CF6-AC68-4F09-B8BC-DCA17A7F9108}" type="slidenum">
              <a:rPr lang="fr-FR" altLang="fr-FR" smtClean="0"/>
              <a:pPr/>
              <a:t>2</a:t>
            </a:fld>
            <a:endParaRPr lang="fr-FR" altLang="fr-FR" dirty="0"/>
          </a:p>
        </p:txBody>
      </p:sp>
    </p:spTree>
    <p:extLst>
      <p:ext uri="{BB962C8B-B14F-4D97-AF65-F5344CB8AC3E}">
        <p14:creationId xmlns:p14="http://schemas.microsoft.com/office/powerpoint/2010/main" val="30867947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9"/>
          <p:cNvSpPr txBox="1">
            <a:spLocks noChangeArrowheads="1"/>
          </p:cNvSpPr>
          <p:nvPr/>
        </p:nvSpPr>
        <p:spPr>
          <a:xfrm>
            <a:off x="457200" y="0"/>
            <a:ext cx="8229600" cy="600075"/>
          </a:xfrm>
          <a:prstGeom prst="rect">
            <a:avLst/>
          </a:prstGeom>
          <a:noFill/>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altLang="fr-FR" sz="2400" dirty="0">
                <a:cs typeface="Arial" panose="020B0604020202020204" pitchFamily="34" charset="0"/>
              </a:rPr>
              <a:t>2 - Critères de performances d’un détecteur </a:t>
            </a:r>
            <a:r>
              <a:rPr lang="fr-FR" altLang="fr-FR" sz="2400" dirty="0" smtClean="0">
                <a:cs typeface="Arial" panose="020B0604020202020204" pitchFamily="34" charset="0"/>
              </a:rPr>
              <a:t>EDS</a:t>
            </a:r>
          </a:p>
          <a:p>
            <a:r>
              <a:rPr lang="fr-FR" altLang="fr-FR" sz="2000" dirty="0">
                <a:cs typeface="Arial" panose="020B0604020202020204" pitchFamily="34" charset="0"/>
              </a:rPr>
              <a:t>Influence de la température sur la résolution </a:t>
            </a:r>
            <a:r>
              <a:rPr lang="fr-FR" altLang="fr-FR" sz="2000" dirty="0" smtClean="0">
                <a:cs typeface="Arial" panose="020B0604020202020204" pitchFamily="34" charset="0"/>
              </a:rPr>
              <a:t>d’une diode</a:t>
            </a:r>
          </a:p>
        </p:txBody>
      </p:sp>
      <p:sp>
        <p:nvSpPr>
          <p:cNvPr id="6" name="Rectangle 3"/>
          <p:cNvSpPr txBox="1">
            <a:spLocks noChangeArrowheads="1"/>
          </p:cNvSpPr>
          <p:nvPr/>
        </p:nvSpPr>
        <p:spPr>
          <a:xfrm>
            <a:off x="179512" y="594939"/>
            <a:ext cx="8784976" cy="572293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Tx/>
              <a:buNone/>
            </a:pPr>
            <a:endParaRPr lang="fr-FR" altLang="fr-FR" sz="1800" dirty="0" smtClean="0"/>
          </a:p>
        </p:txBody>
      </p:sp>
      <p:sp>
        <p:nvSpPr>
          <p:cNvPr id="4" name="Rectangle 11"/>
          <p:cNvSpPr txBox="1">
            <a:spLocks noChangeArrowheads="1"/>
          </p:cNvSpPr>
          <p:nvPr/>
        </p:nvSpPr>
        <p:spPr>
          <a:xfrm>
            <a:off x="179512" y="908720"/>
            <a:ext cx="8784976" cy="54006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9388" indent="-179388" algn="just">
              <a:spcBef>
                <a:spcPts val="0"/>
              </a:spcBef>
            </a:pPr>
            <a:r>
              <a:rPr lang="fr-FR" altLang="fr-FR" sz="1800" dirty="0" smtClean="0">
                <a:cs typeface="Arial" panose="020B0604020202020204" pitchFamily="34" charset="0"/>
                <a:sym typeface="Symbol" pitchFamily="18" charset="2"/>
              </a:rPr>
              <a:t>Il est </a:t>
            </a:r>
            <a:r>
              <a:rPr lang="fr-FR" altLang="fr-FR" sz="1800" dirty="0">
                <a:cs typeface="Arial" panose="020B0604020202020204" pitchFamily="34" charset="0"/>
                <a:sym typeface="Symbol" pitchFamily="18" charset="2"/>
              </a:rPr>
              <a:t>indispensable de refroidir le détecteur, car sous l'effet de la tension inverse de polarisation, le lithium se mettrait à migrer entraînant la destruction de la diode !</a:t>
            </a:r>
          </a:p>
          <a:p>
            <a:pPr marL="179388" indent="-179388" algn="just">
              <a:spcBef>
                <a:spcPts val="0"/>
              </a:spcBef>
            </a:pPr>
            <a:r>
              <a:rPr lang="fr-FR" altLang="fr-FR" sz="1800" dirty="0" smtClean="0">
                <a:cs typeface="Arial" panose="020B0604020202020204" pitchFamily="34" charset="0"/>
                <a:sym typeface="Symbol" pitchFamily="18" charset="2"/>
              </a:rPr>
              <a:t>Le </a:t>
            </a:r>
            <a:r>
              <a:rPr lang="fr-FR" altLang="fr-FR" sz="1800" dirty="0">
                <a:cs typeface="Arial" panose="020B0604020202020204" pitchFamily="34" charset="0"/>
                <a:sym typeface="Symbol" pitchFamily="18" charset="2"/>
              </a:rPr>
              <a:t>préamplificateur (FET) qui constitue l’étage d’entrée de la chaîne de mesure est une source de bruit </a:t>
            </a:r>
            <a:r>
              <a:rPr lang="fr-FR" altLang="fr-FR" sz="1800" dirty="0" smtClean="0">
                <a:cs typeface="Arial" panose="020B0604020202020204" pitchFamily="34" charset="0"/>
                <a:sym typeface="Symbol" pitchFamily="18" charset="2"/>
              </a:rPr>
              <a:t>thermique et sera </a:t>
            </a:r>
            <a:r>
              <a:rPr lang="fr-FR" altLang="fr-FR" sz="1800" dirty="0">
                <a:cs typeface="Arial" panose="020B0604020202020204" pitchFamily="34" charset="0"/>
                <a:sym typeface="Symbol" pitchFamily="18" charset="2"/>
              </a:rPr>
              <a:t>refroidi en même temps.</a:t>
            </a:r>
          </a:p>
          <a:p>
            <a:pPr marL="179388" indent="-179388" algn="just">
              <a:spcBef>
                <a:spcPts val="0"/>
              </a:spcBef>
            </a:pPr>
            <a:endParaRPr lang="fr-FR" altLang="fr-FR" sz="1800" b="1" dirty="0" smtClean="0">
              <a:cs typeface="Arial" panose="020B0604020202020204" pitchFamily="34" charset="0"/>
              <a:sym typeface="Symbol" pitchFamily="18" charset="2"/>
            </a:endParaRPr>
          </a:p>
          <a:p>
            <a:pPr marL="179388" indent="-179388" algn="just">
              <a:spcBef>
                <a:spcPts val="0"/>
              </a:spcBef>
            </a:pPr>
            <a:endParaRPr lang="fr-FR" altLang="fr-FR" sz="1800" dirty="0">
              <a:cs typeface="Arial" panose="020B0604020202020204" pitchFamily="34" charset="0"/>
              <a:sym typeface="Symbol" pitchFamily="18" charset="2"/>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999" y="2349499"/>
            <a:ext cx="4320001" cy="3665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572000" y="2571869"/>
            <a:ext cx="4392488" cy="2862322"/>
          </a:xfrm>
          <a:prstGeom prst="rect">
            <a:avLst/>
          </a:prstGeom>
        </p:spPr>
        <p:txBody>
          <a:bodyPr wrap="square">
            <a:spAutoFit/>
          </a:bodyPr>
          <a:lstStyle/>
          <a:p>
            <a:pPr marL="179388" indent="-179388">
              <a:spcBef>
                <a:spcPts val="0"/>
              </a:spcBef>
              <a:buFont typeface="Arial" panose="020B0604020202020204" pitchFamily="34" charset="0"/>
              <a:buChar char="•"/>
            </a:pPr>
            <a:r>
              <a:rPr lang="fr-FR" altLang="fr-FR" b="1" dirty="0">
                <a:cs typeface="Arial" panose="020B0604020202020204" pitchFamily="34" charset="0"/>
                <a:sym typeface="Symbol" pitchFamily="18" charset="2"/>
              </a:rPr>
              <a:t>A température ambiante, la chaîne électronique de traitement des impulsions et notamment le préamplificateur (FET) ne pourrait pas supporter un courant de fuite élevé </a:t>
            </a:r>
            <a:r>
              <a:rPr lang="fr-FR" altLang="fr-FR" b="1" dirty="0" smtClean="0">
                <a:cs typeface="Arial" panose="020B0604020202020204" pitchFamily="34" charset="0"/>
                <a:sym typeface="Symbol" pitchFamily="18" charset="2"/>
              </a:rPr>
              <a:t/>
            </a:r>
            <a:br>
              <a:rPr lang="fr-FR" altLang="fr-FR" b="1" dirty="0" smtClean="0">
                <a:cs typeface="Arial" panose="020B0604020202020204" pitchFamily="34" charset="0"/>
                <a:sym typeface="Symbol" pitchFamily="18" charset="2"/>
              </a:rPr>
            </a:br>
            <a:r>
              <a:rPr lang="fr-FR" altLang="fr-FR" b="1" dirty="0" smtClean="0">
                <a:cs typeface="Arial" panose="020B0604020202020204" pitchFamily="34" charset="0"/>
                <a:sym typeface="Symbol" pitchFamily="18" charset="2"/>
              </a:rPr>
              <a:t>(</a:t>
            </a:r>
            <a:r>
              <a:rPr lang="fr-FR" altLang="fr-FR" b="1" dirty="0">
                <a:cs typeface="Arial" panose="020B0604020202020204" pitchFamily="34" charset="0"/>
                <a:sym typeface="Symbol" pitchFamily="18" charset="2"/>
              </a:rPr>
              <a:t>à 300 °K : </a:t>
            </a:r>
            <a:r>
              <a:rPr lang="fr-FR" altLang="fr-FR" b="1" dirty="0" err="1">
                <a:cs typeface="Arial" panose="020B0604020202020204" pitchFamily="34" charset="0"/>
                <a:sym typeface="Symbol" pitchFamily="18" charset="2"/>
              </a:rPr>
              <a:t>i</a:t>
            </a:r>
            <a:r>
              <a:rPr lang="fr-FR" altLang="fr-FR" b="1" baseline="-25000" dirty="0" err="1">
                <a:cs typeface="Arial" panose="020B0604020202020204" pitchFamily="34" charset="0"/>
                <a:sym typeface="Symbol" pitchFamily="18" charset="2"/>
              </a:rPr>
              <a:t>s</a:t>
            </a:r>
            <a:r>
              <a:rPr lang="fr-FR" altLang="fr-FR" b="1" dirty="0">
                <a:cs typeface="Arial" panose="020B0604020202020204" pitchFamily="34" charset="0"/>
                <a:sym typeface="Symbol" pitchFamily="18" charset="2"/>
              </a:rPr>
              <a:t> = 250 </a:t>
            </a:r>
            <a:r>
              <a:rPr lang="fr-FR" altLang="fr-FR" b="1" dirty="0" err="1">
                <a:cs typeface="Arial" panose="020B0604020202020204" pitchFamily="34" charset="0"/>
                <a:sym typeface="Symbol" pitchFamily="18" charset="2"/>
              </a:rPr>
              <a:t>nA</a:t>
            </a:r>
            <a:r>
              <a:rPr lang="fr-FR" altLang="fr-FR" b="1" dirty="0">
                <a:cs typeface="Arial" panose="020B0604020202020204" pitchFamily="34" charset="0"/>
                <a:sym typeface="Symbol" pitchFamily="18" charset="2"/>
              </a:rPr>
              <a:t>). </a:t>
            </a:r>
          </a:p>
          <a:p>
            <a:pPr marL="285750" indent="-285750">
              <a:spcBef>
                <a:spcPts val="0"/>
              </a:spcBef>
              <a:buFont typeface="Arial" panose="020B0604020202020204" pitchFamily="34" charset="0"/>
              <a:buChar char="•"/>
            </a:pPr>
            <a:endParaRPr lang="fr-FR" altLang="fr-FR" b="1" dirty="0" smtClean="0">
              <a:cs typeface="Arial" panose="020B0604020202020204" pitchFamily="34" charset="0"/>
              <a:sym typeface="Symbol" pitchFamily="18" charset="2"/>
            </a:endParaRPr>
          </a:p>
          <a:p>
            <a:pPr marL="179388" indent="-179388">
              <a:spcBef>
                <a:spcPts val="0"/>
              </a:spcBef>
              <a:buFont typeface="Arial" panose="020B0604020202020204" pitchFamily="34" charset="0"/>
              <a:buChar char="•"/>
            </a:pPr>
            <a:r>
              <a:rPr lang="fr-FR" altLang="fr-FR" b="1" dirty="0" smtClean="0">
                <a:cs typeface="Arial" panose="020B0604020202020204" pitchFamily="34" charset="0"/>
                <a:sym typeface="Symbol" pitchFamily="18" charset="2"/>
              </a:rPr>
              <a:t>En </a:t>
            </a:r>
            <a:r>
              <a:rPr lang="fr-FR" altLang="fr-FR" b="1" dirty="0">
                <a:cs typeface="Arial" panose="020B0604020202020204" pitchFamily="34" charset="0"/>
                <a:sym typeface="Symbol" pitchFamily="18" charset="2"/>
              </a:rPr>
              <a:t>revanche, à 100 °K </a:t>
            </a:r>
            <a:r>
              <a:rPr lang="fr-FR" altLang="fr-FR" b="1" dirty="0" smtClean="0">
                <a:cs typeface="Arial" panose="020B0604020202020204" pitchFamily="34" charset="0"/>
                <a:sym typeface="Symbol" pitchFamily="18" charset="2"/>
              </a:rPr>
              <a:t>(ou -173 °C) : </a:t>
            </a:r>
            <a:br>
              <a:rPr lang="fr-FR" altLang="fr-FR" b="1" dirty="0" smtClean="0">
                <a:cs typeface="Arial" panose="020B0604020202020204" pitchFamily="34" charset="0"/>
                <a:sym typeface="Symbol" pitchFamily="18" charset="2"/>
              </a:rPr>
            </a:br>
            <a:r>
              <a:rPr lang="fr-FR" altLang="fr-FR" b="1" dirty="0" err="1" smtClean="0">
                <a:cs typeface="Arial" panose="020B0604020202020204" pitchFamily="34" charset="0"/>
                <a:sym typeface="Symbol" pitchFamily="18" charset="2"/>
              </a:rPr>
              <a:t>i</a:t>
            </a:r>
            <a:r>
              <a:rPr lang="fr-FR" altLang="fr-FR" b="1" baseline="-25000" dirty="0" err="1" smtClean="0">
                <a:cs typeface="Arial" panose="020B0604020202020204" pitchFamily="34" charset="0"/>
                <a:sym typeface="Symbol" pitchFamily="18" charset="2"/>
              </a:rPr>
              <a:t>s</a:t>
            </a:r>
            <a:r>
              <a:rPr lang="fr-FR" altLang="fr-FR" b="1" dirty="0" smtClean="0">
                <a:cs typeface="Arial" panose="020B0604020202020204" pitchFamily="34" charset="0"/>
                <a:sym typeface="Symbol" pitchFamily="18" charset="2"/>
              </a:rPr>
              <a:t> </a:t>
            </a:r>
            <a:r>
              <a:rPr lang="fr-FR" altLang="fr-FR" b="1" dirty="0">
                <a:cs typeface="Arial" panose="020B0604020202020204" pitchFamily="34" charset="0"/>
                <a:sym typeface="Symbol" pitchFamily="18" charset="2"/>
              </a:rPr>
              <a:t>= 0,1 </a:t>
            </a:r>
            <a:r>
              <a:rPr lang="fr-FR" altLang="fr-FR" b="1" dirty="0" err="1" smtClean="0">
                <a:cs typeface="Arial" panose="020B0604020202020204" pitchFamily="34" charset="0"/>
                <a:sym typeface="Symbol" pitchFamily="18" charset="2"/>
              </a:rPr>
              <a:t>pA</a:t>
            </a:r>
            <a:r>
              <a:rPr lang="fr-FR" altLang="fr-FR" b="1" dirty="0">
                <a:cs typeface="Arial" panose="020B0604020202020204" pitchFamily="34" charset="0"/>
                <a:sym typeface="Symbol" pitchFamily="18" charset="2"/>
              </a:rPr>
              <a:t/>
            </a:r>
            <a:br>
              <a:rPr lang="fr-FR" altLang="fr-FR" b="1" dirty="0">
                <a:cs typeface="Arial" panose="020B0604020202020204" pitchFamily="34" charset="0"/>
                <a:sym typeface="Symbol" pitchFamily="18" charset="2"/>
              </a:rPr>
            </a:br>
            <a:r>
              <a:rPr lang="fr-FR" altLang="fr-FR" b="1" dirty="0">
                <a:cs typeface="Arial" panose="020B0604020202020204" pitchFamily="34" charset="0"/>
                <a:sym typeface="Wingdings" panose="05000000000000000000" pitchFamily="2" charset="2"/>
              </a:rPr>
              <a:t> refroidissement par azote </a:t>
            </a:r>
            <a:r>
              <a:rPr lang="fr-FR" altLang="fr-FR" b="1" dirty="0" smtClean="0">
                <a:cs typeface="Arial" panose="020B0604020202020204" pitchFamily="34" charset="0"/>
                <a:sym typeface="Wingdings" panose="05000000000000000000" pitchFamily="2" charset="2"/>
              </a:rPr>
              <a:t>liquide.</a:t>
            </a:r>
            <a:endParaRPr lang="fr-FR" altLang="fr-FR" b="1" dirty="0">
              <a:cs typeface="Arial" panose="020B0604020202020204" pitchFamily="34" charset="0"/>
              <a:sym typeface="Symbol" pitchFamily="18" charset="2"/>
            </a:endParaRPr>
          </a:p>
        </p:txBody>
      </p:sp>
      <p:sp>
        <p:nvSpPr>
          <p:cNvPr id="3" name="Espace réservé du numéro de diapositive 2"/>
          <p:cNvSpPr>
            <a:spLocks noGrp="1"/>
          </p:cNvSpPr>
          <p:nvPr>
            <p:ph type="sldNum" sz="quarter" idx="11"/>
          </p:nvPr>
        </p:nvSpPr>
        <p:spPr/>
        <p:txBody>
          <a:bodyPr/>
          <a:lstStyle/>
          <a:p>
            <a:fld id="{6E8F8CF6-AC68-4F09-B8BC-DCA17A7F9108}" type="slidenum">
              <a:rPr lang="fr-FR" altLang="fr-FR" smtClean="0"/>
              <a:pPr/>
              <a:t>20</a:t>
            </a:fld>
            <a:endParaRPr lang="fr-FR" altLang="fr-FR" dirty="0"/>
          </a:p>
        </p:txBody>
      </p:sp>
    </p:spTree>
    <p:extLst>
      <p:ext uri="{BB962C8B-B14F-4D97-AF65-F5344CB8AC3E}">
        <p14:creationId xmlns:p14="http://schemas.microsoft.com/office/powerpoint/2010/main" val="3669605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txBox="1">
            <a:spLocks noChangeArrowheads="1"/>
          </p:cNvSpPr>
          <p:nvPr/>
        </p:nvSpPr>
        <p:spPr>
          <a:xfrm>
            <a:off x="179512" y="908720"/>
            <a:ext cx="8784976" cy="54006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0"/>
              </a:spcBef>
              <a:buNone/>
            </a:pPr>
            <a:r>
              <a:rPr lang="fr-FR" altLang="fr-FR" sz="1800" dirty="0" smtClean="0">
                <a:cs typeface="Arial" panose="020B0604020202020204" pitchFamily="34" charset="0"/>
                <a:sym typeface="Symbol" pitchFamily="18" charset="2"/>
              </a:rPr>
              <a:t>Que ce soit pour une diode ou un détecteur SDD, le refroidissement impose la présence d’une fenêtre de </a:t>
            </a:r>
            <a:r>
              <a:rPr lang="fr-FR" altLang="fr-FR" sz="1800" dirty="0">
                <a:cs typeface="Arial" panose="020B0604020202020204" pitchFamily="34" charset="0"/>
                <a:sym typeface="Symbol" pitchFamily="18" charset="2"/>
              </a:rPr>
              <a:t>séparation (</a:t>
            </a:r>
            <a:r>
              <a:rPr lang="fr-FR" altLang="fr-FR" sz="1800" dirty="0" smtClean="0">
                <a:cs typeface="Arial" panose="020B0604020202020204" pitchFamily="34" charset="0"/>
                <a:sym typeface="Symbol" pitchFamily="18" charset="2"/>
              </a:rPr>
              <a:t>pour éviter </a:t>
            </a:r>
            <a:r>
              <a:rPr lang="fr-FR" altLang="fr-FR" sz="1800" dirty="0">
                <a:cs typeface="Arial" panose="020B0604020202020204" pitchFamily="34" charset="0"/>
                <a:sym typeface="Symbol" pitchFamily="18" charset="2"/>
              </a:rPr>
              <a:t>la pollution et la </a:t>
            </a:r>
            <a:r>
              <a:rPr lang="fr-FR" altLang="fr-FR" sz="1800" dirty="0" smtClean="0">
                <a:cs typeface="Arial" panose="020B0604020202020204" pitchFamily="34" charset="0"/>
                <a:sym typeface="Symbol" pitchFamily="18" charset="2"/>
              </a:rPr>
              <a:t>condensation – piège froid) </a:t>
            </a:r>
            <a:r>
              <a:rPr lang="fr-FR" altLang="fr-FR" sz="1800" dirty="0">
                <a:cs typeface="Arial" panose="020B0604020202020204" pitchFamily="34" charset="0"/>
                <a:sym typeface="Symbol" pitchFamily="18" charset="2"/>
              </a:rPr>
              <a:t>et la </a:t>
            </a:r>
            <a:r>
              <a:rPr lang="fr-FR" altLang="fr-FR" sz="1800" dirty="0" smtClean="0">
                <a:cs typeface="Arial" panose="020B0604020202020204" pitchFamily="34" charset="0"/>
                <a:sym typeface="Symbol" pitchFamily="18" charset="2"/>
              </a:rPr>
              <a:t>mise </a:t>
            </a:r>
            <a:r>
              <a:rPr lang="fr-FR" altLang="fr-FR" sz="1800" dirty="0">
                <a:cs typeface="Arial" panose="020B0604020202020204" pitchFamily="34" charset="0"/>
                <a:sym typeface="Symbol" pitchFamily="18" charset="2"/>
              </a:rPr>
              <a:t>sous vide poussée du cristal</a:t>
            </a:r>
            <a:r>
              <a:rPr lang="fr-FR" altLang="fr-FR" sz="1800" dirty="0" smtClean="0">
                <a:cs typeface="Arial" panose="020B0604020202020204" pitchFamily="34" charset="0"/>
                <a:sym typeface="Symbol" pitchFamily="18" charset="2"/>
              </a:rPr>
              <a:t>.</a:t>
            </a:r>
          </a:p>
          <a:p>
            <a:pPr marL="0" indent="0" algn="just">
              <a:spcBef>
                <a:spcPts val="0"/>
              </a:spcBef>
              <a:buNone/>
            </a:pPr>
            <a:endParaRPr lang="fr-FR" altLang="fr-FR" sz="1800" b="1" dirty="0">
              <a:cs typeface="Arial" panose="020B0604020202020204" pitchFamily="34" charset="0"/>
              <a:sym typeface="Symbol" pitchFamily="18" charset="2"/>
            </a:endParaRPr>
          </a:p>
          <a:p>
            <a:pPr marL="0" indent="0" algn="just">
              <a:spcBef>
                <a:spcPts val="0"/>
              </a:spcBef>
              <a:buNone/>
            </a:pPr>
            <a:endParaRPr lang="fr-FR" altLang="fr-FR" sz="1800" b="1" dirty="0" smtClean="0">
              <a:cs typeface="Arial" panose="020B0604020202020204" pitchFamily="34" charset="0"/>
              <a:sym typeface="Symbol" pitchFamily="18" charset="2"/>
            </a:endParaRPr>
          </a:p>
          <a:p>
            <a:pPr marL="0" indent="0" algn="just">
              <a:spcBef>
                <a:spcPts val="0"/>
              </a:spcBef>
              <a:buNone/>
            </a:pPr>
            <a:endParaRPr lang="fr-FR" altLang="fr-FR" sz="1800" b="1" dirty="0">
              <a:cs typeface="Arial" panose="020B0604020202020204" pitchFamily="34" charset="0"/>
              <a:sym typeface="Symbol" pitchFamily="18" charset="2"/>
            </a:endParaRPr>
          </a:p>
          <a:p>
            <a:pPr marL="0" indent="0" algn="just">
              <a:spcBef>
                <a:spcPts val="0"/>
              </a:spcBef>
              <a:buNone/>
            </a:pPr>
            <a:endParaRPr lang="fr-FR" altLang="fr-FR" sz="1800" b="1" dirty="0" smtClean="0">
              <a:cs typeface="Arial" panose="020B0604020202020204" pitchFamily="34" charset="0"/>
              <a:sym typeface="Symbol" pitchFamily="18" charset="2"/>
            </a:endParaRPr>
          </a:p>
          <a:p>
            <a:pPr marL="0" indent="0" algn="just">
              <a:spcBef>
                <a:spcPts val="0"/>
              </a:spcBef>
              <a:buNone/>
            </a:pPr>
            <a:endParaRPr lang="fr-FR" altLang="fr-FR" sz="1800" b="1" dirty="0">
              <a:cs typeface="Arial" panose="020B0604020202020204" pitchFamily="34" charset="0"/>
              <a:sym typeface="Symbol" pitchFamily="18" charset="2"/>
            </a:endParaRPr>
          </a:p>
          <a:p>
            <a:pPr marL="0" indent="0" algn="just">
              <a:spcBef>
                <a:spcPts val="0"/>
              </a:spcBef>
              <a:buNone/>
            </a:pPr>
            <a:endParaRPr lang="fr-FR" altLang="fr-FR" sz="1800" b="1" dirty="0" smtClean="0">
              <a:cs typeface="Arial" panose="020B0604020202020204" pitchFamily="34" charset="0"/>
              <a:sym typeface="Symbol" pitchFamily="18" charset="2"/>
            </a:endParaRPr>
          </a:p>
          <a:p>
            <a:pPr marL="0" indent="0" algn="just">
              <a:spcBef>
                <a:spcPts val="0"/>
              </a:spcBef>
              <a:buNone/>
            </a:pPr>
            <a:endParaRPr lang="fr-FR" altLang="fr-FR" sz="1800" b="1" dirty="0">
              <a:cs typeface="Arial" panose="020B0604020202020204" pitchFamily="34" charset="0"/>
              <a:sym typeface="Symbol" pitchFamily="18" charset="2"/>
            </a:endParaRPr>
          </a:p>
          <a:p>
            <a:pPr marL="0" indent="0" algn="just">
              <a:spcBef>
                <a:spcPts val="0"/>
              </a:spcBef>
              <a:buNone/>
            </a:pPr>
            <a:endParaRPr lang="fr-FR" altLang="fr-FR" sz="1800" b="1" dirty="0" smtClean="0">
              <a:cs typeface="Arial" panose="020B0604020202020204" pitchFamily="34" charset="0"/>
              <a:sym typeface="Symbol" pitchFamily="18" charset="2"/>
            </a:endParaRPr>
          </a:p>
          <a:p>
            <a:pPr marL="0" indent="0" algn="just">
              <a:spcBef>
                <a:spcPts val="0"/>
              </a:spcBef>
              <a:buNone/>
            </a:pPr>
            <a:endParaRPr lang="fr-FR" altLang="fr-FR" sz="1800" b="1" dirty="0">
              <a:cs typeface="Arial" panose="020B0604020202020204" pitchFamily="34" charset="0"/>
              <a:sym typeface="Symbol" pitchFamily="18" charset="2"/>
            </a:endParaRPr>
          </a:p>
          <a:p>
            <a:pPr marL="0" indent="0" algn="just">
              <a:spcBef>
                <a:spcPts val="0"/>
              </a:spcBef>
              <a:buNone/>
            </a:pPr>
            <a:endParaRPr lang="fr-FR" altLang="fr-FR" sz="1800" b="1" dirty="0" smtClean="0">
              <a:cs typeface="Arial" panose="020B0604020202020204" pitchFamily="34" charset="0"/>
              <a:sym typeface="Symbol" pitchFamily="18" charset="2"/>
            </a:endParaRPr>
          </a:p>
          <a:p>
            <a:pPr marL="0" indent="0" algn="just">
              <a:spcBef>
                <a:spcPts val="0"/>
              </a:spcBef>
              <a:buNone/>
            </a:pPr>
            <a:endParaRPr lang="fr-FR" altLang="fr-FR" sz="1800" b="1" dirty="0">
              <a:cs typeface="Arial" panose="020B0604020202020204" pitchFamily="34" charset="0"/>
              <a:sym typeface="Symbol" pitchFamily="18" charset="2"/>
            </a:endParaRPr>
          </a:p>
          <a:p>
            <a:pPr marL="0" indent="0" algn="just">
              <a:spcBef>
                <a:spcPts val="0"/>
              </a:spcBef>
              <a:buNone/>
            </a:pPr>
            <a:endParaRPr lang="fr-FR" altLang="fr-FR" sz="1800" b="1" dirty="0" smtClean="0">
              <a:cs typeface="Arial" panose="020B0604020202020204" pitchFamily="34" charset="0"/>
              <a:sym typeface="Symbol" pitchFamily="18" charset="2"/>
            </a:endParaRPr>
          </a:p>
          <a:p>
            <a:pPr marL="179388" indent="-179388"/>
            <a:r>
              <a:rPr lang="fr-FR" sz="1600" dirty="0" smtClean="0"/>
              <a:t>Solution la plus répandue de nos jours pour les systèmes EDS </a:t>
            </a:r>
            <a:r>
              <a:rPr lang="fr-FR" sz="1600" dirty="0"/>
              <a:t>: </a:t>
            </a:r>
            <a:r>
              <a:rPr lang="fr-FR" sz="1600" dirty="0" smtClean="0"/>
              <a:t/>
            </a:r>
            <a:br>
              <a:rPr lang="fr-FR" sz="1600" dirty="0" smtClean="0"/>
            </a:br>
            <a:r>
              <a:rPr lang="fr-FR" sz="1600" dirty="0" smtClean="0"/>
              <a:t>	fenêtre </a:t>
            </a:r>
            <a:r>
              <a:rPr lang="fr-FR" sz="1600" dirty="0"/>
              <a:t>mince MOXTEK </a:t>
            </a:r>
            <a:r>
              <a:rPr lang="fr-FR" sz="1600" dirty="0" smtClean="0"/>
              <a:t>type AP3.3 en polymère.</a:t>
            </a:r>
          </a:p>
          <a:p>
            <a:pPr marL="179388" indent="-179388"/>
            <a:r>
              <a:rPr lang="fr-FR" sz="1600" dirty="0" smtClean="0"/>
              <a:t>Solution récente : </a:t>
            </a:r>
            <a:br>
              <a:rPr lang="fr-FR" sz="1600" dirty="0" smtClean="0"/>
            </a:br>
            <a:r>
              <a:rPr lang="fr-FR" sz="1600" dirty="0" smtClean="0"/>
              <a:t>	fenêtre </a:t>
            </a:r>
            <a:r>
              <a:rPr lang="fr-FR" sz="1600" dirty="0"/>
              <a:t>mince AMPTEK type </a:t>
            </a:r>
            <a:r>
              <a:rPr lang="fr-FR" sz="1600" dirty="0" smtClean="0"/>
              <a:t>C2 en Si</a:t>
            </a:r>
            <a:r>
              <a:rPr lang="fr-FR" sz="1600" baseline="-25000" dirty="0" smtClean="0"/>
              <a:t>3</a:t>
            </a:r>
            <a:r>
              <a:rPr lang="fr-FR" sz="1600" dirty="0" smtClean="0"/>
              <a:t>N</a:t>
            </a:r>
            <a:r>
              <a:rPr lang="fr-FR" sz="1600" baseline="-25000" dirty="0" smtClean="0"/>
              <a:t>4</a:t>
            </a:r>
            <a:r>
              <a:rPr lang="fr-FR" sz="1600" dirty="0" smtClean="0"/>
              <a:t>.</a:t>
            </a:r>
            <a:endParaRPr lang="fr-FR" altLang="fr-FR" sz="1600" dirty="0" smtClean="0">
              <a:cs typeface="Arial" panose="020B0604020202020204" pitchFamily="34" charset="0"/>
              <a:sym typeface="Symbol" pitchFamily="18" charset="2"/>
            </a:endParaRPr>
          </a:p>
        </p:txBody>
      </p:sp>
      <p:sp>
        <p:nvSpPr>
          <p:cNvPr id="2" name="Rectangle 19"/>
          <p:cNvSpPr txBox="1">
            <a:spLocks noChangeArrowheads="1"/>
          </p:cNvSpPr>
          <p:nvPr/>
        </p:nvSpPr>
        <p:spPr>
          <a:xfrm>
            <a:off x="457200" y="0"/>
            <a:ext cx="8229600" cy="600075"/>
          </a:xfrm>
          <a:prstGeom prst="rect">
            <a:avLst/>
          </a:prstGeom>
          <a:noFill/>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altLang="fr-FR" sz="2400" dirty="0">
                <a:cs typeface="Arial" panose="020B0604020202020204" pitchFamily="34" charset="0"/>
              </a:rPr>
              <a:t>2 - Critères de performances d’un détecteur </a:t>
            </a:r>
            <a:r>
              <a:rPr lang="fr-FR" altLang="fr-FR" sz="2400" dirty="0" smtClean="0">
                <a:cs typeface="Arial" panose="020B0604020202020204" pitchFamily="34" charset="0"/>
              </a:rPr>
              <a:t>EDS</a:t>
            </a:r>
          </a:p>
          <a:p>
            <a:r>
              <a:rPr lang="fr-FR" altLang="fr-FR" sz="2000" dirty="0" smtClean="0">
                <a:cs typeface="Arial" panose="020B0604020202020204" pitchFamily="34" charset="0"/>
              </a:rPr>
              <a:t>Fenêtre de séparation</a:t>
            </a:r>
          </a:p>
        </p:txBody>
      </p:sp>
      <p:sp>
        <p:nvSpPr>
          <p:cNvPr id="6" name="Rectangle 3"/>
          <p:cNvSpPr txBox="1">
            <a:spLocks noChangeArrowheads="1"/>
          </p:cNvSpPr>
          <p:nvPr/>
        </p:nvSpPr>
        <p:spPr>
          <a:xfrm>
            <a:off x="179512" y="594939"/>
            <a:ext cx="8784976" cy="572293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Tx/>
              <a:buNone/>
            </a:pPr>
            <a:endParaRPr lang="fr-FR" altLang="fr-FR" sz="1800" dirty="0" smtClean="0"/>
          </a:p>
        </p:txBody>
      </p:sp>
      <p:grpSp>
        <p:nvGrpSpPr>
          <p:cNvPr id="7" name="Groupe 6"/>
          <p:cNvGrpSpPr/>
          <p:nvPr/>
        </p:nvGrpSpPr>
        <p:grpSpPr>
          <a:xfrm>
            <a:off x="892907" y="2148060"/>
            <a:ext cx="7358187" cy="2505076"/>
            <a:chOff x="395536" y="2056231"/>
            <a:chExt cx="7358187" cy="2505076"/>
          </a:xfrm>
        </p:grpSpPr>
        <p:pic>
          <p:nvPicPr>
            <p:cNvPr id="8194" name="Picture 2" descr="Résultat de recherche d'images pour &quot;sdd detector&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5381998" y="2189581"/>
              <a:ext cx="2209800" cy="2533651"/>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12"/>
            <p:cNvSpPr txBox="1">
              <a:spLocks noChangeArrowheads="1"/>
            </p:cNvSpPr>
            <p:nvPr/>
          </p:nvSpPr>
          <p:spPr bwMode="auto">
            <a:xfrm>
              <a:off x="757340" y="3787003"/>
              <a:ext cx="4074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r>
                <a:rPr lang="fr-FR" altLang="fr-FR" sz="1200" b="1" dirty="0">
                  <a:latin typeface="Calibri" panose="020F0502020204030204" pitchFamily="34" charset="0"/>
                  <a:cs typeface="Arial" charset="0"/>
                </a:rPr>
                <a:t>FET</a:t>
              </a:r>
            </a:p>
          </p:txBody>
        </p:sp>
        <p:sp>
          <p:nvSpPr>
            <p:cNvPr id="9" name="Text Box 13"/>
            <p:cNvSpPr txBox="1">
              <a:spLocks noChangeArrowheads="1"/>
            </p:cNvSpPr>
            <p:nvPr/>
          </p:nvSpPr>
          <p:spPr bwMode="auto">
            <a:xfrm>
              <a:off x="2838897" y="2207441"/>
              <a:ext cx="5693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r>
                <a:rPr lang="fr-FR" altLang="fr-FR" sz="1200" b="1" dirty="0" smtClean="0">
                  <a:latin typeface="Calibri" panose="020F0502020204030204" pitchFamily="34" charset="0"/>
                  <a:cs typeface="Arial" charset="0"/>
                </a:rPr>
                <a:t>Diode</a:t>
              </a:r>
              <a:endParaRPr lang="fr-FR" altLang="fr-FR" sz="1200" b="1" dirty="0">
                <a:latin typeface="Calibri" panose="020F0502020204030204" pitchFamily="34" charset="0"/>
                <a:cs typeface="Arial" charset="0"/>
              </a:endParaRPr>
            </a:p>
          </p:txBody>
        </p:sp>
        <p:sp>
          <p:nvSpPr>
            <p:cNvPr id="10" name="Text Box 14"/>
            <p:cNvSpPr txBox="1">
              <a:spLocks noChangeArrowheads="1"/>
            </p:cNvSpPr>
            <p:nvPr/>
          </p:nvSpPr>
          <p:spPr bwMode="auto">
            <a:xfrm>
              <a:off x="3347864" y="3861048"/>
              <a:ext cx="1440160" cy="646331"/>
            </a:xfrm>
            <a:prstGeom prst="rect">
              <a:avLst/>
            </a:prstGeom>
            <a:noFill/>
            <a:ln w="28575">
              <a:solidFill>
                <a:srgbClr val="FF0000"/>
              </a:solidFill>
              <a:miter lim="800000"/>
              <a:headEnd/>
              <a:tailEnd/>
            </a:ln>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fr-FR" altLang="fr-FR" b="1" dirty="0">
                  <a:latin typeface="Calibri" panose="020F0502020204030204" pitchFamily="34" charset="0"/>
                  <a:cs typeface="Arial" charset="0"/>
                </a:rPr>
                <a:t>Fenêtre de</a:t>
              </a:r>
            </a:p>
            <a:p>
              <a:pPr algn="ctr" eaLnBrk="0" hangingPunct="0"/>
              <a:r>
                <a:rPr lang="fr-FR" altLang="fr-FR" b="1" dirty="0">
                  <a:latin typeface="Calibri" panose="020F0502020204030204" pitchFamily="34" charset="0"/>
                  <a:cs typeface="Arial" charset="0"/>
                </a:rPr>
                <a:t>séparation</a:t>
              </a:r>
            </a:p>
          </p:txBody>
        </p:sp>
        <p:sp>
          <p:nvSpPr>
            <p:cNvPr id="11" name="Text Box 15"/>
            <p:cNvSpPr txBox="1">
              <a:spLocks noChangeArrowheads="1"/>
            </p:cNvSpPr>
            <p:nvPr/>
          </p:nvSpPr>
          <p:spPr bwMode="auto">
            <a:xfrm>
              <a:off x="1350987" y="2056231"/>
              <a:ext cx="870943" cy="461665"/>
            </a:xfrm>
            <a:prstGeom prst="rect">
              <a:avLst/>
            </a:prstGeom>
            <a:noFill/>
            <a:ln w="9525">
              <a:noFill/>
              <a:miter lim="800000"/>
              <a:headEnd/>
              <a:tailEnd/>
            </a:ln>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fr-FR" altLang="fr-FR" sz="1200" b="1" dirty="0">
                  <a:latin typeface="Calibri" panose="020F0502020204030204" pitchFamily="34" charset="0"/>
                  <a:cs typeface="Arial" charset="0"/>
                </a:rPr>
                <a:t>Doigt froid</a:t>
              </a:r>
            </a:p>
            <a:p>
              <a:pPr algn="ctr" eaLnBrk="0" hangingPunct="0"/>
              <a:r>
                <a:rPr lang="fr-FR" altLang="fr-FR" sz="1200" b="1" dirty="0">
                  <a:latin typeface="Calibri" panose="020F0502020204030204" pitchFamily="34" charset="0"/>
                  <a:cs typeface="Arial" charset="0"/>
                </a:rPr>
                <a:t>(Cu)</a:t>
              </a:r>
            </a:p>
          </p:txBody>
        </p:sp>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306932"/>
              <a:ext cx="3017837"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Connecteur droit avec flèche 4"/>
            <p:cNvCxnSpPr/>
            <p:nvPr/>
          </p:nvCxnSpPr>
          <p:spPr>
            <a:xfrm flipV="1">
              <a:off x="4788024" y="3609020"/>
              <a:ext cx="1080120" cy="434638"/>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flipH="1" flipV="1">
              <a:off x="2627785" y="3518939"/>
              <a:ext cx="720079" cy="487866"/>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3" name="Espace réservé du numéro de diapositive 2"/>
          <p:cNvSpPr>
            <a:spLocks noGrp="1"/>
          </p:cNvSpPr>
          <p:nvPr>
            <p:ph type="sldNum" sz="quarter" idx="11"/>
          </p:nvPr>
        </p:nvSpPr>
        <p:spPr/>
        <p:txBody>
          <a:bodyPr/>
          <a:lstStyle/>
          <a:p>
            <a:fld id="{6E8F8CF6-AC68-4F09-B8BC-DCA17A7F9108}" type="slidenum">
              <a:rPr lang="fr-FR" altLang="fr-FR" smtClean="0"/>
              <a:pPr/>
              <a:t>21</a:t>
            </a:fld>
            <a:endParaRPr lang="fr-FR" altLang="fr-FR" dirty="0"/>
          </a:p>
        </p:txBody>
      </p:sp>
    </p:spTree>
    <p:extLst>
      <p:ext uri="{BB962C8B-B14F-4D97-AF65-F5344CB8AC3E}">
        <p14:creationId xmlns:p14="http://schemas.microsoft.com/office/powerpoint/2010/main" val="33599058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9"/>
          <p:cNvSpPr txBox="1">
            <a:spLocks noChangeArrowheads="1"/>
          </p:cNvSpPr>
          <p:nvPr/>
        </p:nvSpPr>
        <p:spPr>
          <a:xfrm>
            <a:off x="457200" y="0"/>
            <a:ext cx="8229600" cy="600075"/>
          </a:xfrm>
          <a:prstGeom prst="rect">
            <a:avLst/>
          </a:prstGeom>
          <a:noFill/>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altLang="fr-FR" sz="2400" dirty="0">
                <a:cs typeface="Arial" panose="020B0604020202020204" pitchFamily="34" charset="0"/>
              </a:rPr>
              <a:t>2 - Critères de performances d’un détecteur </a:t>
            </a:r>
            <a:r>
              <a:rPr lang="fr-FR" altLang="fr-FR" sz="2400" dirty="0" smtClean="0">
                <a:cs typeface="Arial" panose="020B0604020202020204" pitchFamily="34" charset="0"/>
              </a:rPr>
              <a:t>EDS</a:t>
            </a:r>
          </a:p>
          <a:p>
            <a:r>
              <a:rPr lang="fr-FR" altLang="fr-FR" sz="2000" dirty="0" smtClean="0">
                <a:cs typeface="Arial" panose="020B0604020202020204" pitchFamily="34" charset="0"/>
              </a:rPr>
              <a:t>Efficacité de détection</a:t>
            </a:r>
          </a:p>
        </p:txBody>
      </p:sp>
      <p:sp>
        <p:nvSpPr>
          <p:cNvPr id="6" name="Rectangle 3"/>
          <p:cNvSpPr txBox="1">
            <a:spLocks noChangeArrowheads="1"/>
          </p:cNvSpPr>
          <p:nvPr/>
        </p:nvSpPr>
        <p:spPr>
          <a:xfrm>
            <a:off x="179512" y="594939"/>
            <a:ext cx="8784976" cy="572293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Tx/>
              <a:buNone/>
            </a:pPr>
            <a:endParaRPr lang="fr-FR" altLang="fr-FR" sz="1800" dirty="0" smtClean="0"/>
          </a:p>
        </p:txBody>
      </p:sp>
      <p:sp>
        <p:nvSpPr>
          <p:cNvPr id="4" name="Rectangle 11"/>
          <p:cNvSpPr txBox="1">
            <a:spLocks noChangeArrowheads="1"/>
          </p:cNvSpPr>
          <p:nvPr/>
        </p:nvSpPr>
        <p:spPr>
          <a:xfrm>
            <a:off x="179512" y="908720"/>
            <a:ext cx="8856984" cy="54006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9388" indent="-179388">
              <a:spcBef>
                <a:spcPts val="0"/>
              </a:spcBef>
            </a:pPr>
            <a:r>
              <a:rPr lang="fr-FR" altLang="fr-FR" sz="1800" b="1" dirty="0"/>
              <a:t>Conditions de détection d’un photon </a:t>
            </a:r>
            <a:r>
              <a:rPr lang="fr-FR" altLang="fr-FR" sz="1800" b="1" dirty="0" smtClean="0"/>
              <a:t>X dans un détecteur :</a:t>
            </a:r>
            <a:endParaRPr lang="fr-FR" altLang="fr-FR" sz="1800" b="1" dirty="0"/>
          </a:p>
          <a:p>
            <a:pPr marL="538163" lvl="1" indent="-268288">
              <a:spcBef>
                <a:spcPts val="0"/>
              </a:spcBef>
              <a:buFont typeface="Wingdings" pitchFamily="2" charset="2"/>
              <a:buChar char="Ø"/>
            </a:pPr>
            <a:r>
              <a:rPr lang="fr-FR" altLang="fr-FR" sz="1800" dirty="0"/>
              <a:t> Il doit franchir la fenêtre </a:t>
            </a:r>
            <a:r>
              <a:rPr lang="fr-FR" altLang="fr-FR" sz="1800" dirty="0" smtClean="0"/>
              <a:t>d’entrée ;</a:t>
            </a:r>
            <a:endParaRPr lang="fr-FR" altLang="fr-FR" sz="1800" dirty="0"/>
          </a:p>
          <a:p>
            <a:pPr marL="538163" lvl="1" indent="-268288">
              <a:spcBef>
                <a:spcPts val="0"/>
              </a:spcBef>
              <a:buFont typeface="Wingdings" pitchFamily="2" charset="2"/>
              <a:buChar char="Ø"/>
            </a:pPr>
            <a:r>
              <a:rPr lang="fr-FR" altLang="fr-FR" sz="1800" dirty="0"/>
              <a:t> Il doit être absorbé dans la zone utile de la </a:t>
            </a:r>
            <a:r>
              <a:rPr lang="fr-FR" altLang="fr-FR" sz="1800" dirty="0" smtClean="0"/>
              <a:t>diode.</a:t>
            </a:r>
            <a:endParaRPr lang="fr-FR" altLang="fr-FR" sz="1800" dirty="0"/>
          </a:p>
          <a:p>
            <a:pPr marL="0" indent="0" algn="just">
              <a:spcBef>
                <a:spcPts val="0"/>
              </a:spcBef>
              <a:buNone/>
            </a:pPr>
            <a:endParaRPr lang="fr-FR" altLang="fr-FR" sz="1800" b="1" dirty="0">
              <a:cs typeface="Arial" panose="020B0604020202020204" pitchFamily="34" charset="0"/>
              <a:sym typeface="Symbol" pitchFamily="18" charset="2"/>
            </a:endParaRPr>
          </a:p>
          <a:p>
            <a:pPr marL="0" indent="0" algn="just">
              <a:spcBef>
                <a:spcPts val="0"/>
              </a:spcBef>
              <a:buNone/>
            </a:pPr>
            <a:endParaRPr lang="fr-FR" altLang="fr-FR" sz="1800" b="1" dirty="0" smtClean="0">
              <a:cs typeface="Arial" panose="020B0604020202020204" pitchFamily="34" charset="0"/>
              <a:sym typeface="Symbol" pitchFamily="18" charset="2"/>
            </a:endParaRPr>
          </a:p>
          <a:p>
            <a:pPr marL="0" indent="0" algn="just">
              <a:spcBef>
                <a:spcPts val="0"/>
              </a:spcBef>
              <a:buNone/>
            </a:pPr>
            <a:endParaRPr lang="fr-FR" altLang="fr-FR" sz="1800" b="1" dirty="0">
              <a:cs typeface="Arial" panose="020B0604020202020204" pitchFamily="34" charset="0"/>
              <a:sym typeface="Symbol" pitchFamily="18" charset="2"/>
            </a:endParaRPr>
          </a:p>
          <a:p>
            <a:pPr marL="0" indent="0" algn="just">
              <a:spcBef>
                <a:spcPts val="0"/>
              </a:spcBef>
              <a:buNone/>
            </a:pPr>
            <a:endParaRPr lang="fr-FR" altLang="fr-FR" sz="1800" b="1" dirty="0" smtClean="0">
              <a:cs typeface="Arial" panose="020B0604020202020204" pitchFamily="34" charset="0"/>
              <a:sym typeface="Symbol" pitchFamily="18" charset="2"/>
            </a:endParaRPr>
          </a:p>
          <a:p>
            <a:pPr marL="0" indent="0" algn="just">
              <a:spcBef>
                <a:spcPts val="0"/>
              </a:spcBef>
              <a:buNone/>
            </a:pPr>
            <a:endParaRPr lang="fr-FR" altLang="fr-FR" sz="1800" b="1" dirty="0">
              <a:cs typeface="Arial" panose="020B0604020202020204" pitchFamily="34" charset="0"/>
              <a:sym typeface="Symbol" pitchFamily="18" charset="2"/>
            </a:endParaRPr>
          </a:p>
          <a:p>
            <a:pPr marL="0" indent="0" algn="just">
              <a:spcBef>
                <a:spcPts val="0"/>
              </a:spcBef>
              <a:buNone/>
            </a:pPr>
            <a:endParaRPr lang="fr-FR" altLang="fr-FR" sz="1800" b="1" dirty="0" smtClean="0">
              <a:cs typeface="Arial" panose="020B0604020202020204" pitchFamily="34" charset="0"/>
              <a:sym typeface="Symbol" pitchFamily="18" charset="2"/>
            </a:endParaRPr>
          </a:p>
          <a:p>
            <a:pPr marL="0" indent="0" algn="just">
              <a:spcBef>
                <a:spcPts val="0"/>
              </a:spcBef>
              <a:buNone/>
            </a:pPr>
            <a:endParaRPr lang="fr-FR" altLang="fr-FR" sz="1800" b="1" dirty="0">
              <a:cs typeface="Arial" panose="020B0604020202020204" pitchFamily="34" charset="0"/>
              <a:sym typeface="Symbol" pitchFamily="18" charset="2"/>
            </a:endParaRPr>
          </a:p>
          <a:p>
            <a:pPr marL="0" indent="0" algn="just">
              <a:spcBef>
                <a:spcPts val="0"/>
              </a:spcBef>
              <a:buNone/>
            </a:pPr>
            <a:endParaRPr lang="fr-FR" altLang="fr-FR" sz="1800" b="1" dirty="0" smtClean="0">
              <a:cs typeface="Arial" panose="020B0604020202020204" pitchFamily="34" charset="0"/>
              <a:sym typeface="Symbol" pitchFamily="18" charset="2"/>
            </a:endParaRPr>
          </a:p>
          <a:p>
            <a:pPr marL="0" indent="0" algn="just">
              <a:spcBef>
                <a:spcPts val="0"/>
              </a:spcBef>
              <a:buNone/>
            </a:pPr>
            <a:endParaRPr lang="fr-FR" altLang="fr-FR" sz="1800" b="1" dirty="0" smtClean="0">
              <a:cs typeface="Arial" panose="020B0604020202020204" pitchFamily="34" charset="0"/>
              <a:sym typeface="Symbol" pitchFamily="18" charset="2"/>
            </a:endParaRPr>
          </a:p>
          <a:p>
            <a:pPr marL="179388" indent="-179388"/>
            <a:r>
              <a:rPr lang="fr-FR" altLang="fr-FR" sz="1800" b="1" dirty="0"/>
              <a:t>Frontières :</a:t>
            </a:r>
          </a:p>
          <a:p>
            <a:pPr marL="0" indent="0">
              <a:buNone/>
            </a:pPr>
            <a:r>
              <a:rPr lang="fr-FR" altLang="fr-FR" sz="1800" dirty="0"/>
              <a:t>Faibles énergies : due à </a:t>
            </a:r>
            <a:r>
              <a:rPr lang="fr-FR" altLang="fr-FR" sz="1800" dirty="0" smtClean="0"/>
              <a:t>la fenêtre </a:t>
            </a:r>
            <a:r>
              <a:rPr lang="fr-FR" altLang="fr-FR" sz="1800" dirty="0"/>
              <a:t>de séparation – couche </a:t>
            </a:r>
            <a:r>
              <a:rPr lang="fr-FR" altLang="fr-FR" sz="1800" dirty="0" smtClean="0"/>
              <a:t>métallisation </a:t>
            </a:r>
            <a:r>
              <a:rPr lang="fr-FR" altLang="fr-FR" sz="1800" dirty="0"/>
              <a:t>Au </a:t>
            </a:r>
            <a:r>
              <a:rPr lang="fr-FR" altLang="fr-FR" sz="1800" dirty="0" smtClean="0"/>
              <a:t>– </a:t>
            </a:r>
            <a:r>
              <a:rPr lang="fr-FR" altLang="fr-FR" sz="1800" dirty="0"/>
              <a:t>couche morte </a:t>
            </a:r>
            <a:r>
              <a:rPr lang="fr-FR" altLang="fr-FR" sz="1800" dirty="0" smtClean="0"/>
              <a:t>Si.</a:t>
            </a:r>
            <a:endParaRPr lang="fr-FR" altLang="fr-FR" sz="1800" dirty="0"/>
          </a:p>
          <a:p>
            <a:pPr marL="0" indent="0">
              <a:buNone/>
            </a:pPr>
            <a:r>
              <a:rPr lang="fr-FR" altLang="fr-FR" sz="1800" dirty="0"/>
              <a:t>Hautes énergies : due à </a:t>
            </a:r>
            <a:r>
              <a:rPr lang="fr-FR" altLang="fr-FR" sz="1800" dirty="0" smtClean="0"/>
              <a:t>la </a:t>
            </a:r>
            <a:r>
              <a:rPr lang="fr-FR" altLang="fr-FR" sz="1800" dirty="0"/>
              <a:t>non-absorption dans </a:t>
            </a:r>
            <a:r>
              <a:rPr lang="fr-FR" altLang="fr-FR" sz="1800" dirty="0" smtClean="0"/>
              <a:t>le détecteur.</a:t>
            </a:r>
            <a:endParaRPr lang="fr-FR" altLang="fr-FR" sz="1800" dirty="0"/>
          </a:p>
        </p:txBody>
      </p:sp>
      <p:sp>
        <p:nvSpPr>
          <p:cNvPr id="15" name="Rectangle 5"/>
          <p:cNvSpPr>
            <a:spLocks noChangeArrowheads="1"/>
          </p:cNvSpPr>
          <p:nvPr/>
        </p:nvSpPr>
        <p:spPr bwMode="auto">
          <a:xfrm>
            <a:off x="971600" y="5373216"/>
            <a:ext cx="7200799"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altLang="fr-FR" dirty="0"/>
              <a:t>      	</a:t>
            </a:r>
            <a:r>
              <a:rPr lang="fr-FR" altLang="fr-FR" b="1" dirty="0" smtClean="0"/>
              <a:t>épaisseur/absorbance </a:t>
            </a:r>
            <a:r>
              <a:rPr lang="fr-FR" altLang="fr-FR" b="1" dirty="0"/>
              <a:t>de la fenêtre de séparation</a:t>
            </a:r>
          </a:p>
          <a:p>
            <a:endParaRPr lang="fr-FR" altLang="fr-FR" dirty="0"/>
          </a:p>
          <a:p>
            <a:r>
              <a:rPr lang="fr-FR" altLang="fr-FR" dirty="0"/>
              <a:t>      </a:t>
            </a:r>
            <a:r>
              <a:rPr lang="fr-FR" altLang="fr-FR" dirty="0" smtClean="0"/>
              <a:t>	</a:t>
            </a:r>
            <a:r>
              <a:rPr lang="fr-FR" altLang="fr-FR" b="1" dirty="0" smtClean="0"/>
              <a:t>largeur/absorbance </a:t>
            </a:r>
            <a:r>
              <a:rPr lang="fr-FR" altLang="fr-FR" b="1" dirty="0"/>
              <a:t>de la zone intrinsèque du détecteur</a:t>
            </a:r>
          </a:p>
        </p:txBody>
      </p:sp>
      <p:sp>
        <p:nvSpPr>
          <p:cNvPr id="16" name="Line 6"/>
          <p:cNvSpPr>
            <a:spLocks noChangeShapeType="1"/>
          </p:cNvSpPr>
          <p:nvPr/>
        </p:nvSpPr>
        <p:spPr bwMode="auto">
          <a:xfrm>
            <a:off x="1537290" y="5503404"/>
            <a:ext cx="308443" cy="14446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17" name="Line 7"/>
          <p:cNvSpPr>
            <a:spLocks noChangeShapeType="1"/>
          </p:cNvSpPr>
          <p:nvPr/>
        </p:nvSpPr>
        <p:spPr bwMode="auto">
          <a:xfrm flipV="1">
            <a:off x="1537289" y="6021288"/>
            <a:ext cx="308443" cy="14446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n w="38100">
                <a:solidFill>
                  <a:schemeClr val="tx1"/>
                </a:solidFill>
              </a:ln>
            </a:endParaRPr>
          </a:p>
        </p:txBody>
      </p:sp>
      <p:sp>
        <p:nvSpPr>
          <p:cNvPr id="5" name="AutoShape 4" descr="http://amptek.com/wp-content/uploads/2014/04/Energy-resolution-efficiency-x-ray-energy.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http://amptek.com/wp-content/uploads/2014/04/Energy-resolution-efficiency-x-ray-energy.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http://amptek.com/wp-content/uploads/2014/04/Energy-resolution-efficiency-x-ray-energy.pn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http://amptek.com/wp-content/uploads/2014/04/Energy-resolution-efficiency-x-ray-energy.pn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5131"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1844824"/>
            <a:ext cx="4320000" cy="2548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ZoneTexte 17"/>
          <p:cNvSpPr txBox="1"/>
          <p:nvPr/>
        </p:nvSpPr>
        <p:spPr>
          <a:xfrm>
            <a:off x="5580113" y="4293096"/>
            <a:ext cx="1151648" cy="253916"/>
          </a:xfrm>
          <a:prstGeom prst="rect">
            <a:avLst/>
          </a:prstGeom>
          <a:noFill/>
        </p:spPr>
        <p:txBody>
          <a:bodyPr wrap="square" rtlCol="0">
            <a:spAutoFit/>
          </a:bodyPr>
          <a:lstStyle/>
          <a:p>
            <a:pPr algn="r"/>
            <a:r>
              <a:rPr lang="fr-FR" sz="1000" dirty="0" smtClean="0"/>
              <a:t>Source : </a:t>
            </a:r>
            <a:r>
              <a:rPr lang="fr-FR" sz="1000" dirty="0" err="1" smtClean="0"/>
              <a:t>Amptek</a:t>
            </a:r>
            <a:endParaRPr lang="fr-FR" sz="1000" dirty="0"/>
          </a:p>
        </p:txBody>
      </p:sp>
      <p:sp>
        <p:nvSpPr>
          <p:cNvPr id="3" name="Espace réservé du numéro de diapositive 2"/>
          <p:cNvSpPr>
            <a:spLocks noGrp="1"/>
          </p:cNvSpPr>
          <p:nvPr>
            <p:ph type="sldNum" sz="quarter" idx="11"/>
          </p:nvPr>
        </p:nvSpPr>
        <p:spPr/>
        <p:txBody>
          <a:bodyPr/>
          <a:lstStyle/>
          <a:p>
            <a:fld id="{6E8F8CF6-AC68-4F09-B8BC-DCA17A7F9108}" type="slidenum">
              <a:rPr lang="fr-FR" altLang="fr-FR" smtClean="0"/>
              <a:pPr/>
              <a:t>22</a:t>
            </a:fld>
            <a:endParaRPr lang="fr-FR" altLang="fr-FR" dirty="0"/>
          </a:p>
        </p:txBody>
      </p:sp>
    </p:spTree>
    <p:extLst>
      <p:ext uri="{BB962C8B-B14F-4D97-AF65-F5344CB8AC3E}">
        <p14:creationId xmlns:p14="http://schemas.microsoft.com/office/powerpoint/2010/main" val="20296279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9"/>
          <p:cNvSpPr txBox="1">
            <a:spLocks noChangeArrowheads="1"/>
          </p:cNvSpPr>
          <p:nvPr/>
        </p:nvSpPr>
        <p:spPr>
          <a:xfrm>
            <a:off x="457200" y="0"/>
            <a:ext cx="8229600" cy="600075"/>
          </a:xfrm>
          <a:prstGeom prst="rect">
            <a:avLst/>
          </a:prstGeom>
          <a:noFill/>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altLang="fr-FR" sz="2400" dirty="0">
                <a:cs typeface="Arial" panose="020B0604020202020204" pitchFamily="34" charset="0"/>
              </a:rPr>
              <a:t>2 - Critères de performances d’un détecteur </a:t>
            </a:r>
            <a:r>
              <a:rPr lang="fr-FR" altLang="fr-FR" sz="2400" dirty="0" smtClean="0">
                <a:cs typeface="Arial" panose="020B0604020202020204" pitchFamily="34" charset="0"/>
              </a:rPr>
              <a:t>EDS</a:t>
            </a:r>
          </a:p>
          <a:p>
            <a:r>
              <a:rPr lang="fr-FR" altLang="fr-FR" sz="2000" dirty="0" smtClean="0">
                <a:cs typeface="Arial" panose="020B0604020202020204" pitchFamily="34" charset="0"/>
              </a:rPr>
              <a:t>Capacité de comptage</a:t>
            </a:r>
          </a:p>
        </p:txBody>
      </p:sp>
      <p:sp>
        <p:nvSpPr>
          <p:cNvPr id="6" name="Rectangle 3"/>
          <p:cNvSpPr txBox="1">
            <a:spLocks noChangeArrowheads="1"/>
          </p:cNvSpPr>
          <p:nvPr/>
        </p:nvSpPr>
        <p:spPr>
          <a:xfrm>
            <a:off x="179512" y="594939"/>
            <a:ext cx="8784976" cy="572293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Tx/>
              <a:buNone/>
            </a:pPr>
            <a:endParaRPr lang="fr-FR" altLang="fr-FR" sz="1800" dirty="0" smtClean="0"/>
          </a:p>
        </p:txBody>
      </p:sp>
      <p:sp>
        <p:nvSpPr>
          <p:cNvPr id="4" name="Rectangle 11"/>
          <p:cNvSpPr txBox="1">
            <a:spLocks noChangeArrowheads="1"/>
          </p:cNvSpPr>
          <p:nvPr/>
        </p:nvSpPr>
        <p:spPr>
          <a:xfrm>
            <a:off x="179512" y="908720"/>
            <a:ext cx="8784976" cy="54006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Tx/>
              <a:buNone/>
            </a:pPr>
            <a:r>
              <a:rPr lang="fr-FR" altLang="fr-FR" sz="1800" dirty="0"/>
              <a:t>Le taux de comptage dépend du choix de la constante de </a:t>
            </a:r>
            <a:r>
              <a:rPr lang="fr-FR" altLang="fr-FR" sz="1800" dirty="0" smtClean="0"/>
              <a:t>temps.</a:t>
            </a:r>
            <a:endParaRPr lang="fr-FR" altLang="fr-FR" sz="18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1615634"/>
            <a:ext cx="8458200" cy="4030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Espace réservé du numéro de diapositive 2"/>
          <p:cNvSpPr>
            <a:spLocks noGrp="1"/>
          </p:cNvSpPr>
          <p:nvPr>
            <p:ph type="sldNum" sz="quarter" idx="11"/>
          </p:nvPr>
        </p:nvSpPr>
        <p:spPr/>
        <p:txBody>
          <a:bodyPr/>
          <a:lstStyle/>
          <a:p>
            <a:fld id="{6E8F8CF6-AC68-4F09-B8BC-DCA17A7F9108}" type="slidenum">
              <a:rPr lang="fr-FR" altLang="fr-FR" smtClean="0"/>
              <a:pPr/>
              <a:t>23</a:t>
            </a:fld>
            <a:endParaRPr lang="fr-FR" altLang="fr-FR" dirty="0"/>
          </a:p>
        </p:txBody>
      </p:sp>
    </p:spTree>
    <p:extLst>
      <p:ext uri="{BB962C8B-B14F-4D97-AF65-F5344CB8AC3E}">
        <p14:creationId xmlns:p14="http://schemas.microsoft.com/office/powerpoint/2010/main" val="39070712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1"/>
          <p:cNvSpPr txBox="1">
            <a:spLocks noChangeArrowheads="1"/>
          </p:cNvSpPr>
          <p:nvPr/>
        </p:nvSpPr>
        <p:spPr>
          <a:xfrm>
            <a:off x="179512" y="908720"/>
            <a:ext cx="8784976" cy="54006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Tx/>
              <a:buNone/>
            </a:pPr>
            <a:endParaRPr lang="fr-FR" altLang="fr-FR" sz="1800" b="1" dirty="0" smtClean="0"/>
          </a:p>
          <a:p>
            <a:pPr marL="0" indent="0">
              <a:buFontTx/>
              <a:buNone/>
            </a:pPr>
            <a:endParaRPr lang="fr-FR" altLang="fr-FR" sz="1800" b="1" dirty="0"/>
          </a:p>
          <a:p>
            <a:pPr marL="0" indent="0">
              <a:buFontTx/>
              <a:buNone/>
            </a:pPr>
            <a:endParaRPr lang="fr-FR" altLang="fr-FR" sz="1800" b="1" dirty="0" smtClean="0"/>
          </a:p>
          <a:p>
            <a:pPr marL="0" indent="0">
              <a:buFontTx/>
              <a:buNone/>
            </a:pPr>
            <a:endParaRPr lang="fr-FR" altLang="fr-FR" sz="1800" b="1" dirty="0"/>
          </a:p>
          <a:p>
            <a:pPr marL="0" indent="0">
              <a:buFontTx/>
              <a:buNone/>
            </a:pPr>
            <a:endParaRPr lang="fr-FR" altLang="fr-FR" sz="1800" b="1" dirty="0" smtClean="0"/>
          </a:p>
          <a:p>
            <a:pPr marL="0" indent="0">
              <a:buFontTx/>
              <a:buNone/>
            </a:pPr>
            <a:endParaRPr lang="fr-FR" altLang="fr-FR" sz="1800" b="1" dirty="0"/>
          </a:p>
          <a:p>
            <a:pPr marL="0" indent="0">
              <a:buFontTx/>
              <a:buNone/>
            </a:pPr>
            <a:endParaRPr lang="fr-FR" altLang="fr-FR" sz="1800" b="1" dirty="0" smtClean="0"/>
          </a:p>
          <a:p>
            <a:pPr marL="0" indent="0">
              <a:buFontTx/>
              <a:buNone/>
            </a:pPr>
            <a:endParaRPr lang="fr-FR" altLang="fr-FR" sz="1800" b="1" dirty="0"/>
          </a:p>
          <a:p>
            <a:pPr marL="0" indent="0">
              <a:buFontTx/>
              <a:buNone/>
            </a:pPr>
            <a:endParaRPr lang="fr-FR" altLang="fr-FR" sz="1800" b="1" dirty="0" smtClean="0"/>
          </a:p>
          <a:p>
            <a:pPr marL="0" indent="0">
              <a:buFontTx/>
              <a:buNone/>
            </a:pPr>
            <a:endParaRPr lang="fr-FR" altLang="fr-FR" sz="1800" b="1" dirty="0"/>
          </a:p>
          <a:p>
            <a:pPr marL="0" indent="0">
              <a:buFontTx/>
              <a:buNone/>
            </a:pPr>
            <a:endParaRPr lang="fr-FR" altLang="fr-FR" sz="1800" b="1" dirty="0" smtClean="0"/>
          </a:p>
          <a:p>
            <a:pPr marL="0" indent="0">
              <a:buFontTx/>
              <a:buNone/>
            </a:pPr>
            <a:endParaRPr lang="fr-FR" altLang="fr-FR" sz="1800" b="1" dirty="0" smtClean="0"/>
          </a:p>
          <a:p>
            <a:pPr marL="179388" indent="-179388"/>
            <a:endParaRPr lang="fr-FR" sz="1800" b="1" dirty="0" smtClean="0"/>
          </a:p>
          <a:p>
            <a:pPr marL="179388" indent="-179388"/>
            <a:r>
              <a:rPr lang="fr-FR" sz="1800" dirty="0" smtClean="0"/>
              <a:t>La </a:t>
            </a:r>
            <a:r>
              <a:rPr lang="fr-FR" sz="1800" dirty="0"/>
              <a:t>déviation de la courbe est due au temps mort associé au traitement des impulsions.</a:t>
            </a:r>
            <a:endParaRPr lang="el-GR" altLang="fr-FR" sz="1800" dirty="0"/>
          </a:p>
          <a:p>
            <a:pPr marL="179388" indent="-179388"/>
            <a:r>
              <a:rPr lang="fr-FR" altLang="fr-FR" sz="1800" b="1" dirty="0" smtClean="0"/>
              <a:t>Les </a:t>
            </a:r>
            <a:r>
              <a:rPr lang="fr-FR" altLang="fr-FR" sz="1800" b="1" dirty="0"/>
              <a:t>SDD ont des performances en taux de comptage très largement supérieures pour des résolutions </a:t>
            </a:r>
            <a:r>
              <a:rPr lang="fr-FR" altLang="fr-FR" sz="1800" b="1" dirty="0" smtClean="0"/>
              <a:t>comparables.</a:t>
            </a:r>
          </a:p>
        </p:txBody>
      </p:sp>
      <p:sp>
        <p:nvSpPr>
          <p:cNvPr id="2" name="Rectangle 19"/>
          <p:cNvSpPr txBox="1">
            <a:spLocks noChangeArrowheads="1"/>
          </p:cNvSpPr>
          <p:nvPr/>
        </p:nvSpPr>
        <p:spPr>
          <a:xfrm>
            <a:off x="457200" y="0"/>
            <a:ext cx="8229600" cy="600075"/>
          </a:xfrm>
          <a:prstGeom prst="rect">
            <a:avLst/>
          </a:prstGeom>
          <a:noFill/>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altLang="fr-FR" sz="2400" dirty="0">
                <a:cs typeface="Arial" panose="020B0604020202020204" pitchFamily="34" charset="0"/>
              </a:rPr>
              <a:t>2 - Critères de performances d’un détecteur </a:t>
            </a:r>
            <a:r>
              <a:rPr lang="fr-FR" altLang="fr-FR" sz="2400" dirty="0" smtClean="0">
                <a:cs typeface="Arial" panose="020B0604020202020204" pitchFamily="34" charset="0"/>
              </a:rPr>
              <a:t>EDS</a:t>
            </a:r>
          </a:p>
          <a:p>
            <a:r>
              <a:rPr lang="fr-FR" altLang="fr-FR" sz="2000" dirty="0" smtClean="0">
                <a:cs typeface="Arial" panose="020B0604020202020204" pitchFamily="34" charset="0"/>
              </a:rPr>
              <a:t>Performances en </a:t>
            </a:r>
            <a:r>
              <a:rPr lang="fr-FR" altLang="fr-FR" sz="2000" dirty="0">
                <a:cs typeface="Arial" panose="020B0604020202020204" pitchFamily="34" charset="0"/>
              </a:rPr>
              <a:t>fonction </a:t>
            </a:r>
            <a:r>
              <a:rPr lang="fr-FR" altLang="fr-FR" sz="2000" dirty="0" smtClean="0">
                <a:cs typeface="Arial" panose="020B0604020202020204" pitchFamily="34" charset="0"/>
              </a:rPr>
              <a:t>du taux </a:t>
            </a:r>
            <a:r>
              <a:rPr lang="fr-FR" altLang="fr-FR" sz="2000" dirty="0">
                <a:cs typeface="Arial" panose="020B0604020202020204" pitchFamily="34" charset="0"/>
              </a:rPr>
              <a:t>de comptage en entrée</a:t>
            </a:r>
            <a:endParaRPr lang="fr-FR" altLang="fr-FR" sz="2000" dirty="0" smtClean="0">
              <a:cs typeface="Arial" panose="020B0604020202020204" pitchFamily="34" charset="0"/>
            </a:endParaRPr>
          </a:p>
        </p:txBody>
      </p:sp>
      <p:sp>
        <p:nvSpPr>
          <p:cNvPr id="6" name="Rectangle 3"/>
          <p:cNvSpPr txBox="1">
            <a:spLocks noChangeArrowheads="1"/>
          </p:cNvSpPr>
          <p:nvPr/>
        </p:nvSpPr>
        <p:spPr>
          <a:xfrm>
            <a:off x="179512" y="594939"/>
            <a:ext cx="8784976" cy="572293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Tx/>
              <a:buNone/>
            </a:pPr>
            <a:endParaRPr lang="fr-FR" altLang="fr-FR" sz="1800" dirty="0" smtClean="0"/>
          </a:p>
        </p:txBody>
      </p:sp>
      <p:cxnSp>
        <p:nvCxnSpPr>
          <p:cNvPr id="10" name="Connecteur droit 9"/>
          <p:cNvCxnSpPr/>
          <p:nvPr/>
        </p:nvCxnSpPr>
        <p:spPr>
          <a:xfrm>
            <a:off x="4572000" y="908720"/>
            <a:ext cx="0" cy="32304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17940"/>
            <a:ext cx="4320000" cy="2815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1117939"/>
            <a:ext cx="4320000" cy="2815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179512" y="4293096"/>
            <a:ext cx="4320000" cy="584775"/>
          </a:xfrm>
          <a:prstGeom prst="rect">
            <a:avLst/>
          </a:prstGeom>
        </p:spPr>
        <p:txBody>
          <a:bodyPr wrap="square">
            <a:spAutoFit/>
          </a:bodyPr>
          <a:lstStyle/>
          <a:p>
            <a:pPr algn="ctr"/>
            <a:r>
              <a:rPr lang="fr-FR" sz="1600" dirty="0"/>
              <a:t>Diode Si(Li) : 2 </a:t>
            </a:r>
            <a:r>
              <a:rPr lang="el-GR" sz="1600" dirty="0"/>
              <a:t>μ</a:t>
            </a:r>
            <a:r>
              <a:rPr lang="fr-FR" sz="1600" dirty="0"/>
              <a:t>s &lt; t &lt;100 </a:t>
            </a:r>
            <a:r>
              <a:rPr lang="el-GR" sz="1600" dirty="0"/>
              <a:t>μ</a:t>
            </a:r>
            <a:r>
              <a:rPr lang="fr-FR" sz="1600" dirty="0"/>
              <a:t>s</a:t>
            </a:r>
          </a:p>
          <a:p>
            <a:pPr algn="ctr"/>
            <a:r>
              <a:rPr lang="fr-FR" sz="1600" dirty="0" smtClean="0"/>
              <a:t>1500 </a:t>
            </a:r>
            <a:r>
              <a:rPr lang="fr-FR" sz="1600" dirty="0" err="1"/>
              <a:t>cps</a:t>
            </a:r>
            <a:r>
              <a:rPr lang="fr-FR" sz="1600" dirty="0"/>
              <a:t> &lt; OCR &lt; 30000 </a:t>
            </a:r>
            <a:r>
              <a:rPr lang="fr-FR" sz="1600" dirty="0" err="1"/>
              <a:t>cps</a:t>
            </a:r>
            <a:endParaRPr lang="fr-FR" sz="1600" dirty="0"/>
          </a:p>
        </p:txBody>
      </p:sp>
      <p:sp>
        <p:nvSpPr>
          <p:cNvPr id="17" name="Rectangle 16"/>
          <p:cNvSpPr/>
          <p:nvPr/>
        </p:nvSpPr>
        <p:spPr>
          <a:xfrm>
            <a:off x="4644008" y="4293095"/>
            <a:ext cx="4320000" cy="584775"/>
          </a:xfrm>
          <a:prstGeom prst="rect">
            <a:avLst/>
          </a:prstGeom>
        </p:spPr>
        <p:txBody>
          <a:bodyPr wrap="square">
            <a:spAutoFit/>
          </a:bodyPr>
          <a:lstStyle/>
          <a:p>
            <a:pPr algn="ctr"/>
            <a:r>
              <a:rPr lang="fr-FR" sz="1600" dirty="0"/>
              <a:t>SDD : 200 ns &lt; t &lt; 10 </a:t>
            </a:r>
            <a:r>
              <a:rPr lang="fr-FR" sz="1600" dirty="0" err="1"/>
              <a:t>μs</a:t>
            </a:r>
            <a:endParaRPr lang="fr-FR" sz="1600" dirty="0"/>
          </a:p>
          <a:p>
            <a:pPr algn="ctr"/>
            <a:r>
              <a:rPr lang="fr-FR" sz="1600" dirty="0" smtClean="0"/>
              <a:t>1500 </a:t>
            </a:r>
            <a:r>
              <a:rPr lang="fr-FR" sz="1600" dirty="0" err="1"/>
              <a:t>cps</a:t>
            </a:r>
            <a:r>
              <a:rPr lang="fr-FR" sz="1600" dirty="0"/>
              <a:t> &lt; OCR &lt; 250 000 </a:t>
            </a:r>
            <a:r>
              <a:rPr lang="fr-FR" sz="1600" dirty="0" err="1" smtClean="0"/>
              <a:t>cps</a:t>
            </a:r>
            <a:r>
              <a:rPr lang="fr-FR" sz="1600" dirty="0" smtClean="0"/>
              <a:t> jusqu’à </a:t>
            </a:r>
            <a:r>
              <a:rPr lang="fr-FR" sz="1600" dirty="0"/>
              <a:t>(10</a:t>
            </a:r>
            <a:r>
              <a:rPr lang="fr-FR" sz="1600" baseline="30000" dirty="0"/>
              <a:t>6</a:t>
            </a:r>
            <a:r>
              <a:rPr lang="fr-FR" sz="1600" dirty="0"/>
              <a:t> </a:t>
            </a:r>
            <a:r>
              <a:rPr lang="fr-FR" sz="1600" dirty="0" err="1" smtClean="0"/>
              <a:t>cps</a:t>
            </a:r>
            <a:r>
              <a:rPr lang="fr-FR" sz="1600" dirty="0" smtClean="0"/>
              <a:t>)</a:t>
            </a:r>
            <a:endParaRPr lang="fr-FR" sz="1600" dirty="0"/>
          </a:p>
        </p:txBody>
      </p:sp>
      <p:sp>
        <p:nvSpPr>
          <p:cNvPr id="18" name="ZoneTexte 17"/>
          <p:cNvSpPr txBox="1"/>
          <p:nvPr/>
        </p:nvSpPr>
        <p:spPr>
          <a:xfrm>
            <a:off x="7812360" y="3933056"/>
            <a:ext cx="1151648" cy="253916"/>
          </a:xfrm>
          <a:prstGeom prst="rect">
            <a:avLst/>
          </a:prstGeom>
          <a:noFill/>
        </p:spPr>
        <p:txBody>
          <a:bodyPr wrap="square" rtlCol="0">
            <a:spAutoFit/>
          </a:bodyPr>
          <a:lstStyle/>
          <a:p>
            <a:pPr algn="r"/>
            <a:r>
              <a:rPr lang="fr-FR" sz="1000" dirty="0" smtClean="0"/>
              <a:t>Source : </a:t>
            </a:r>
            <a:r>
              <a:rPr lang="fr-FR" sz="1000" dirty="0" err="1" smtClean="0"/>
              <a:t>Amptek</a:t>
            </a:r>
            <a:endParaRPr lang="fr-FR" sz="1000" dirty="0"/>
          </a:p>
        </p:txBody>
      </p:sp>
      <p:sp>
        <p:nvSpPr>
          <p:cNvPr id="19" name="ZoneTexte 18"/>
          <p:cNvSpPr txBox="1"/>
          <p:nvPr/>
        </p:nvSpPr>
        <p:spPr>
          <a:xfrm>
            <a:off x="2411760" y="3933056"/>
            <a:ext cx="2068117" cy="246221"/>
          </a:xfrm>
          <a:prstGeom prst="rect">
            <a:avLst/>
          </a:prstGeom>
          <a:noFill/>
        </p:spPr>
        <p:txBody>
          <a:bodyPr wrap="square" rtlCol="0">
            <a:spAutoFit/>
          </a:bodyPr>
          <a:lstStyle/>
          <a:p>
            <a:pPr algn="r"/>
            <a:r>
              <a:rPr lang="fr-FR" sz="1000" dirty="0" smtClean="0"/>
              <a:t>Source : </a:t>
            </a:r>
            <a:r>
              <a:rPr lang="fr-FR" sz="1000" dirty="0" err="1" smtClean="0"/>
              <a:t>ThermoFisher</a:t>
            </a:r>
            <a:r>
              <a:rPr lang="fr-FR" sz="1000" dirty="0" smtClean="0"/>
              <a:t> Scientific</a:t>
            </a:r>
            <a:endParaRPr lang="fr-FR" sz="1000" dirty="0"/>
          </a:p>
        </p:txBody>
      </p:sp>
      <p:sp>
        <p:nvSpPr>
          <p:cNvPr id="4" name="Espace réservé du numéro de diapositive 3"/>
          <p:cNvSpPr>
            <a:spLocks noGrp="1"/>
          </p:cNvSpPr>
          <p:nvPr>
            <p:ph type="sldNum" sz="quarter" idx="11"/>
          </p:nvPr>
        </p:nvSpPr>
        <p:spPr/>
        <p:txBody>
          <a:bodyPr/>
          <a:lstStyle/>
          <a:p>
            <a:fld id="{6E8F8CF6-AC68-4F09-B8BC-DCA17A7F9108}" type="slidenum">
              <a:rPr lang="fr-FR" altLang="fr-FR" smtClean="0"/>
              <a:pPr/>
              <a:t>24</a:t>
            </a:fld>
            <a:endParaRPr lang="fr-FR" altLang="fr-FR" dirty="0"/>
          </a:p>
        </p:txBody>
      </p:sp>
    </p:spTree>
    <p:extLst>
      <p:ext uri="{BB962C8B-B14F-4D97-AF65-F5344CB8AC3E}">
        <p14:creationId xmlns:p14="http://schemas.microsoft.com/office/powerpoint/2010/main" val="16043384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9"/>
          <p:cNvSpPr txBox="1">
            <a:spLocks noChangeArrowheads="1"/>
          </p:cNvSpPr>
          <p:nvPr/>
        </p:nvSpPr>
        <p:spPr>
          <a:xfrm>
            <a:off x="251520" y="0"/>
            <a:ext cx="8640960" cy="600075"/>
          </a:xfrm>
          <a:prstGeom prst="rect">
            <a:avLst/>
          </a:prstGeom>
          <a:noFill/>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altLang="fr-FR" sz="2400" dirty="0">
                <a:cs typeface="Arial" panose="020B0604020202020204" pitchFamily="34" charset="0"/>
              </a:rPr>
              <a:t>2 - Critères de performances d’un détecteur </a:t>
            </a:r>
            <a:r>
              <a:rPr lang="fr-FR" altLang="fr-FR" sz="2400" dirty="0" smtClean="0">
                <a:cs typeface="Arial" panose="020B0604020202020204" pitchFamily="34" charset="0"/>
              </a:rPr>
              <a:t>EDS</a:t>
            </a:r>
          </a:p>
          <a:p>
            <a:r>
              <a:rPr lang="fr-FR" altLang="fr-FR" sz="2000" dirty="0" smtClean="0">
                <a:cs typeface="Arial" panose="020B0604020202020204" pitchFamily="34" charset="0"/>
              </a:rPr>
              <a:t>Evolution </a:t>
            </a:r>
            <a:r>
              <a:rPr lang="fr-FR" altLang="fr-FR" sz="2000" dirty="0">
                <a:cs typeface="Arial" panose="020B0604020202020204" pitchFamily="34" charset="0"/>
              </a:rPr>
              <a:t>du taux de comptage de sortie du </a:t>
            </a:r>
            <a:r>
              <a:rPr lang="fr-FR" altLang="fr-FR" sz="2000" dirty="0" smtClean="0">
                <a:cs typeface="Arial" panose="020B0604020202020204" pitchFamily="34" charset="0"/>
              </a:rPr>
              <a:t>taux </a:t>
            </a:r>
            <a:r>
              <a:rPr lang="fr-FR" altLang="fr-FR" sz="2000" dirty="0">
                <a:cs typeface="Arial" panose="020B0604020202020204" pitchFamily="34" charset="0"/>
              </a:rPr>
              <a:t>de comptage en entrée</a:t>
            </a:r>
            <a:endParaRPr lang="fr-FR" altLang="fr-FR" sz="2000" dirty="0" smtClean="0">
              <a:cs typeface="Arial" panose="020B0604020202020204" pitchFamily="34" charset="0"/>
            </a:endParaRPr>
          </a:p>
        </p:txBody>
      </p:sp>
      <p:sp>
        <p:nvSpPr>
          <p:cNvPr id="6" name="Rectangle 3"/>
          <p:cNvSpPr txBox="1">
            <a:spLocks noChangeArrowheads="1"/>
          </p:cNvSpPr>
          <p:nvPr/>
        </p:nvSpPr>
        <p:spPr>
          <a:xfrm>
            <a:off x="179512" y="594939"/>
            <a:ext cx="8784976" cy="572293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Tx/>
              <a:buNone/>
            </a:pPr>
            <a:endParaRPr lang="fr-FR" altLang="fr-FR" sz="1800" dirty="0" smtClean="0"/>
          </a:p>
        </p:txBody>
      </p:sp>
      <p:sp>
        <p:nvSpPr>
          <p:cNvPr id="4" name="Rectangle 11"/>
          <p:cNvSpPr txBox="1">
            <a:spLocks noChangeArrowheads="1"/>
          </p:cNvSpPr>
          <p:nvPr/>
        </p:nvSpPr>
        <p:spPr>
          <a:xfrm>
            <a:off x="179512" y="908720"/>
            <a:ext cx="8784976" cy="54006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Tx/>
              <a:buNone/>
            </a:pPr>
            <a:endParaRPr lang="fr-FR" altLang="fr-FR" sz="1800" dirty="0" smtClean="0"/>
          </a:p>
          <a:p>
            <a:pPr marL="0" indent="0">
              <a:buFontTx/>
              <a:buNone/>
            </a:pPr>
            <a:endParaRPr lang="fr-FR" altLang="fr-FR" sz="1800" dirty="0"/>
          </a:p>
          <a:p>
            <a:pPr marL="0" indent="0">
              <a:buFontTx/>
              <a:buNone/>
            </a:pPr>
            <a:endParaRPr lang="fr-FR" altLang="fr-FR" sz="1800" dirty="0" smtClean="0"/>
          </a:p>
          <a:p>
            <a:pPr marL="0" indent="0">
              <a:buFontTx/>
              <a:buNone/>
            </a:pPr>
            <a:endParaRPr lang="fr-FR" altLang="fr-FR" sz="1800" dirty="0"/>
          </a:p>
          <a:p>
            <a:pPr marL="0" indent="0">
              <a:buFontTx/>
              <a:buNone/>
            </a:pPr>
            <a:endParaRPr lang="fr-FR" altLang="fr-FR" sz="1800" dirty="0"/>
          </a:p>
          <a:p>
            <a:pPr marL="0" indent="0">
              <a:buFontTx/>
              <a:buNone/>
            </a:pPr>
            <a:endParaRPr lang="fr-FR" altLang="fr-FR" sz="1800" dirty="0" smtClean="0"/>
          </a:p>
          <a:p>
            <a:pPr marL="0" indent="0">
              <a:buFontTx/>
              <a:buNone/>
            </a:pPr>
            <a:endParaRPr lang="fr-FR" altLang="fr-FR" sz="1800" dirty="0"/>
          </a:p>
          <a:p>
            <a:pPr marL="0" indent="0">
              <a:buFontTx/>
              <a:buNone/>
            </a:pPr>
            <a:endParaRPr lang="fr-FR" altLang="fr-FR" sz="1800" dirty="0" smtClean="0"/>
          </a:p>
          <a:p>
            <a:pPr marL="0" indent="0">
              <a:buFontTx/>
              <a:buNone/>
            </a:pPr>
            <a:endParaRPr lang="fr-FR" altLang="fr-FR" sz="1800" dirty="0"/>
          </a:p>
          <a:p>
            <a:pPr marL="0" indent="0">
              <a:buFontTx/>
              <a:buNone/>
            </a:pPr>
            <a:endParaRPr lang="fr-FR" altLang="fr-FR" sz="1800" dirty="0" smtClean="0"/>
          </a:p>
          <a:p>
            <a:pPr marL="0" indent="0">
              <a:buFontTx/>
              <a:buNone/>
            </a:pPr>
            <a:endParaRPr lang="fr-FR" altLang="fr-FR" sz="1800" dirty="0"/>
          </a:p>
          <a:p>
            <a:pPr marL="0" indent="0">
              <a:buFontTx/>
              <a:buNone/>
            </a:pPr>
            <a:endParaRPr lang="fr-FR" altLang="fr-FR" sz="1800" dirty="0" smtClean="0"/>
          </a:p>
          <a:p>
            <a:pPr marL="0" indent="0">
              <a:buFontTx/>
              <a:buNone/>
            </a:pPr>
            <a:endParaRPr lang="fr-FR" altLang="fr-FR" sz="1800" dirty="0" smtClean="0"/>
          </a:p>
          <a:p>
            <a:pPr marL="0" indent="0">
              <a:buFontTx/>
              <a:buNone/>
            </a:pPr>
            <a:endParaRPr lang="fr-FR" altLang="fr-FR" sz="1800" dirty="0" smtClean="0"/>
          </a:p>
          <a:p>
            <a:pPr marL="0" indent="0">
              <a:buFontTx/>
              <a:buNone/>
            </a:pPr>
            <a:r>
              <a:rPr lang="fr-FR" altLang="fr-FR" sz="1800" b="1" dirty="0" smtClean="0"/>
              <a:t>Le taux de comptage maximum est de l’ordre de ~ 1/τ.</a:t>
            </a:r>
            <a:endParaRPr lang="fr-FR" altLang="fr-FR" sz="1800" b="1" dirty="0"/>
          </a:p>
        </p:txBody>
      </p:sp>
      <p:sp>
        <p:nvSpPr>
          <p:cNvPr id="10" name="ZoneTexte 9"/>
          <p:cNvSpPr txBox="1"/>
          <p:nvPr/>
        </p:nvSpPr>
        <p:spPr>
          <a:xfrm>
            <a:off x="7810880" y="4275284"/>
            <a:ext cx="1151648" cy="253916"/>
          </a:xfrm>
          <a:prstGeom prst="rect">
            <a:avLst/>
          </a:prstGeom>
          <a:noFill/>
        </p:spPr>
        <p:txBody>
          <a:bodyPr wrap="square" rtlCol="0">
            <a:spAutoFit/>
          </a:bodyPr>
          <a:lstStyle/>
          <a:p>
            <a:pPr algn="r"/>
            <a:r>
              <a:rPr lang="fr-FR" sz="1000" dirty="0" smtClean="0"/>
              <a:t>Source : </a:t>
            </a:r>
            <a:r>
              <a:rPr lang="fr-FR" sz="1000" dirty="0" err="1" smtClean="0"/>
              <a:t>Amptek</a:t>
            </a:r>
            <a:endParaRPr lang="fr-FR" sz="1000" dirty="0"/>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4488" y="1124744"/>
            <a:ext cx="5400000" cy="39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796847"/>
            <a:ext cx="3240000" cy="2593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ZoneTexte 22"/>
          <p:cNvSpPr txBox="1"/>
          <p:nvPr/>
        </p:nvSpPr>
        <p:spPr>
          <a:xfrm>
            <a:off x="7740832" y="5062919"/>
            <a:ext cx="1151648" cy="253916"/>
          </a:xfrm>
          <a:prstGeom prst="rect">
            <a:avLst/>
          </a:prstGeom>
          <a:noFill/>
        </p:spPr>
        <p:txBody>
          <a:bodyPr wrap="square" rtlCol="0">
            <a:spAutoFit/>
          </a:bodyPr>
          <a:lstStyle/>
          <a:p>
            <a:pPr algn="r"/>
            <a:r>
              <a:rPr lang="fr-FR" sz="1000" dirty="0" smtClean="0"/>
              <a:t>Source : </a:t>
            </a:r>
            <a:r>
              <a:rPr lang="fr-FR" sz="1000" dirty="0" err="1" smtClean="0"/>
              <a:t>Amptek</a:t>
            </a:r>
            <a:endParaRPr lang="fr-FR" sz="1000" dirty="0"/>
          </a:p>
        </p:txBody>
      </p:sp>
      <p:sp>
        <p:nvSpPr>
          <p:cNvPr id="3" name="Espace réservé du numéro de diapositive 2"/>
          <p:cNvSpPr>
            <a:spLocks noGrp="1"/>
          </p:cNvSpPr>
          <p:nvPr>
            <p:ph type="sldNum" sz="quarter" idx="11"/>
          </p:nvPr>
        </p:nvSpPr>
        <p:spPr/>
        <p:txBody>
          <a:bodyPr/>
          <a:lstStyle/>
          <a:p>
            <a:fld id="{6E8F8CF6-AC68-4F09-B8BC-DCA17A7F9108}" type="slidenum">
              <a:rPr lang="fr-FR" altLang="fr-FR" smtClean="0"/>
              <a:pPr/>
              <a:t>25</a:t>
            </a:fld>
            <a:endParaRPr lang="fr-FR" altLang="fr-FR" dirty="0"/>
          </a:p>
        </p:txBody>
      </p:sp>
    </p:spTree>
    <p:extLst>
      <p:ext uri="{BB962C8B-B14F-4D97-AF65-F5344CB8AC3E}">
        <p14:creationId xmlns:p14="http://schemas.microsoft.com/office/powerpoint/2010/main" val="15157966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9"/>
          <p:cNvSpPr txBox="1">
            <a:spLocks noChangeArrowheads="1"/>
          </p:cNvSpPr>
          <p:nvPr/>
        </p:nvSpPr>
        <p:spPr>
          <a:xfrm>
            <a:off x="457200" y="3105835"/>
            <a:ext cx="8229600" cy="646331"/>
          </a:xfrm>
          <a:prstGeom prst="rect">
            <a:avLst/>
          </a:prstGeom>
          <a:noFill/>
          <a:ln/>
        </p:spPr>
        <p:txBody>
          <a:bodyP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altLang="fr-FR" sz="3600" b="1" dirty="0" smtClean="0">
                <a:cs typeface="Arial" panose="020B0604020202020204" pitchFamily="34" charset="0"/>
              </a:rPr>
              <a:t>3 - Développements récents</a:t>
            </a:r>
            <a:endParaRPr lang="fr-FR" altLang="fr-FR" sz="2400" b="1" dirty="0">
              <a:cs typeface="Arial" panose="020B0604020202020204" pitchFamily="34" charset="0"/>
            </a:endParaRPr>
          </a:p>
        </p:txBody>
      </p:sp>
      <p:sp>
        <p:nvSpPr>
          <p:cNvPr id="3" name="Espace réservé du numéro de diapositive 2"/>
          <p:cNvSpPr>
            <a:spLocks noGrp="1"/>
          </p:cNvSpPr>
          <p:nvPr>
            <p:ph type="sldNum" sz="quarter" idx="11"/>
          </p:nvPr>
        </p:nvSpPr>
        <p:spPr/>
        <p:txBody>
          <a:bodyPr/>
          <a:lstStyle/>
          <a:p>
            <a:fld id="{6E8F8CF6-AC68-4F09-B8BC-DCA17A7F9108}" type="slidenum">
              <a:rPr lang="fr-FR" altLang="fr-FR" smtClean="0"/>
              <a:pPr/>
              <a:t>26</a:t>
            </a:fld>
            <a:endParaRPr lang="fr-FR" altLang="fr-FR" dirty="0"/>
          </a:p>
        </p:txBody>
      </p:sp>
    </p:spTree>
    <p:extLst>
      <p:ext uri="{BB962C8B-B14F-4D97-AF65-F5344CB8AC3E}">
        <p14:creationId xmlns:p14="http://schemas.microsoft.com/office/powerpoint/2010/main" val="32886965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9"/>
          <p:cNvSpPr txBox="1">
            <a:spLocks noChangeArrowheads="1"/>
          </p:cNvSpPr>
          <p:nvPr/>
        </p:nvSpPr>
        <p:spPr>
          <a:xfrm>
            <a:off x="457200" y="0"/>
            <a:ext cx="8229600" cy="600075"/>
          </a:xfrm>
          <a:prstGeom prst="rect">
            <a:avLst/>
          </a:prstGeom>
          <a:noFill/>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altLang="fr-FR" sz="2400" dirty="0">
                <a:cs typeface="Arial" panose="020B0604020202020204" pitchFamily="34" charset="0"/>
              </a:rPr>
              <a:t>3 - Développements </a:t>
            </a:r>
            <a:r>
              <a:rPr lang="fr-FR" altLang="fr-FR" sz="2400" dirty="0" smtClean="0">
                <a:cs typeface="Arial" panose="020B0604020202020204" pitchFamily="34" charset="0"/>
              </a:rPr>
              <a:t>récents</a:t>
            </a:r>
          </a:p>
          <a:p>
            <a:r>
              <a:rPr lang="fr-FR" altLang="fr-FR" sz="2000" dirty="0">
                <a:cs typeface="Arial" panose="020B0604020202020204" pitchFamily="34" charset="0"/>
              </a:rPr>
              <a:t>SDD : surface </a:t>
            </a:r>
            <a:r>
              <a:rPr lang="fr-FR" altLang="fr-FR" sz="2000" dirty="0" smtClean="0">
                <a:cs typeface="Arial" panose="020B0604020202020204" pitchFamily="34" charset="0"/>
              </a:rPr>
              <a:t>active, sensibilité et angle solide</a:t>
            </a:r>
            <a:endParaRPr lang="fr-FR" altLang="fr-FR" sz="2000" dirty="0">
              <a:cs typeface="Arial" panose="020B0604020202020204" pitchFamily="34" charset="0"/>
            </a:endParaRPr>
          </a:p>
        </p:txBody>
      </p:sp>
      <p:sp>
        <p:nvSpPr>
          <p:cNvPr id="4" name="Rectangle 11"/>
          <p:cNvSpPr txBox="1">
            <a:spLocks noChangeArrowheads="1"/>
          </p:cNvSpPr>
          <p:nvPr/>
        </p:nvSpPr>
        <p:spPr>
          <a:xfrm>
            <a:off x="179512" y="908720"/>
            <a:ext cx="8784976" cy="54006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1800" dirty="0" smtClean="0"/>
              <a:t>La </a:t>
            </a:r>
            <a:r>
              <a:rPr lang="fr-FR" sz="1800" dirty="0"/>
              <a:t>tendance est d’augmenter la surface active des détecteurs de façon à augmenter leur sensibilité (de 10 </a:t>
            </a:r>
            <a:r>
              <a:rPr lang="fr-FR" sz="1800" dirty="0" smtClean="0"/>
              <a:t>jusqu’à 150 mm²).</a:t>
            </a:r>
            <a:endParaRPr lang="fr-FR" sz="1800" dirty="0"/>
          </a:p>
          <a:p>
            <a:pPr marL="0" indent="0">
              <a:buNone/>
            </a:pPr>
            <a:r>
              <a:rPr lang="fr-FR" sz="1800" b="1" dirty="0" smtClean="0"/>
              <a:t>Pourquoi ?</a:t>
            </a:r>
          </a:p>
          <a:p>
            <a:pPr marL="268288" indent="-268288">
              <a:buFont typeface="+mj-lt"/>
              <a:buAutoNum type="arabicPeriod"/>
            </a:pPr>
            <a:r>
              <a:rPr lang="fr-FR" sz="1800" dirty="0" smtClean="0"/>
              <a:t>Les </a:t>
            </a:r>
            <a:r>
              <a:rPr lang="fr-FR" sz="1800" dirty="0"/>
              <a:t>utilisateurs peuvent travailler avec des faibles courants de sonde :</a:t>
            </a:r>
          </a:p>
          <a:p>
            <a:pPr marL="536575" lvl="1" indent="-268288"/>
            <a:r>
              <a:rPr lang="fr-FR" sz="1600" dirty="0"/>
              <a:t>Par exemple en imagerie haute résolution ou à faible tension d’accélération (imagerie basse tension</a:t>
            </a:r>
            <a:r>
              <a:rPr lang="fr-FR" sz="1600" dirty="0" smtClean="0"/>
              <a:t>) et continué à faire des cartographies dans ces conditions.</a:t>
            </a:r>
            <a:endParaRPr lang="fr-FR" sz="1600" dirty="0"/>
          </a:p>
          <a:p>
            <a:pPr marL="536575" lvl="1" indent="-268288"/>
            <a:r>
              <a:rPr lang="fr-FR" sz="1600" dirty="0" smtClean="0"/>
              <a:t>Pour </a:t>
            </a:r>
            <a:r>
              <a:rPr lang="fr-FR" sz="1600" dirty="0"/>
              <a:t>ne pas endommager les échantillons </a:t>
            </a:r>
            <a:r>
              <a:rPr lang="fr-FR" sz="1600" dirty="0" smtClean="0"/>
              <a:t>sensibles avec </a:t>
            </a:r>
            <a:r>
              <a:rPr lang="fr-FR" sz="1600" dirty="0"/>
              <a:t>des </a:t>
            </a:r>
            <a:r>
              <a:rPr lang="fr-FR" sz="1600" dirty="0" smtClean="0"/>
              <a:t>forts courants.</a:t>
            </a:r>
          </a:p>
          <a:p>
            <a:pPr marL="268288" indent="-268288">
              <a:buFont typeface="+mj-lt"/>
              <a:buAutoNum type="arabicPeriod"/>
            </a:pPr>
            <a:r>
              <a:rPr lang="fr-FR" sz="1800" dirty="0" smtClean="0"/>
              <a:t>Détections des raies aux basses énergies :</a:t>
            </a:r>
          </a:p>
          <a:p>
            <a:pPr marL="538163" lvl="1" indent="-269875"/>
            <a:r>
              <a:rPr lang="fr-FR" sz="1600" dirty="0" smtClean="0"/>
              <a:t>Détection de la raie K</a:t>
            </a:r>
            <a:r>
              <a:rPr lang="el-GR" sz="1600" dirty="0" smtClean="0"/>
              <a:t>α</a:t>
            </a:r>
            <a:r>
              <a:rPr lang="fr-FR" sz="1600" dirty="0" smtClean="0"/>
              <a:t> Li = 0,052 </a:t>
            </a:r>
            <a:r>
              <a:rPr lang="fr-FR" sz="1600" dirty="0" err="1" smtClean="0"/>
              <a:t>KeV</a:t>
            </a:r>
            <a:r>
              <a:rPr lang="fr-FR" sz="1600" dirty="0" smtClean="0"/>
              <a:t>.</a:t>
            </a:r>
          </a:p>
          <a:p>
            <a:pPr marL="0" indent="0">
              <a:buNone/>
            </a:pPr>
            <a:r>
              <a:rPr lang="fr-FR" sz="1800" b="1" dirty="0" smtClean="0"/>
              <a:t>Attention à l’angle solide !</a:t>
            </a:r>
          </a:p>
          <a:p>
            <a:pPr marL="0" indent="0">
              <a:buNone/>
            </a:pPr>
            <a:r>
              <a:rPr lang="fr-FR" sz="1800" dirty="0"/>
              <a:t>Un grand détecteur a la capacité de </a:t>
            </a:r>
            <a:r>
              <a:rPr lang="fr-FR" sz="1800" dirty="0" smtClean="0"/>
              <a:t>collecter plus </a:t>
            </a:r>
            <a:br>
              <a:rPr lang="fr-FR" sz="1800" dirty="0" smtClean="0"/>
            </a:br>
            <a:r>
              <a:rPr lang="fr-FR" sz="1800" dirty="0" smtClean="0"/>
              <a:t>de </a:t>
            </a:r>
            <a:r>
              <a:rPr lang="fr-FR" sz="1800" dirty="0"/>
              <a:t>photons X qu’un petit détecteur</a:t>
            </a:r>
            <a:r>
              <a:rPr lang="fr-FR" sz="1800" dirty="0" smtClean="0"/>
              <a:t>. Cependant</a:t>
            </a:r>
            <a:r>
              <a:rPr lang="fr-FR" sz="1800" dirty="0"/>
              <a:t>, le </a:t>
            </a:r>
            <a:r>
              <a:rPr lang="fr-FR" sz="1800" dirty="0" smtClean="0"/>
              <a:t/>
            </a:r>
            <a:br>
              <a:rPr lang="fr-FR" sz="1800" dirty="0" smtClean="0"/>
            </a:br>
            <a:r>
              <a:rPr lang="fr-FR" sz="1800" dirty="0" smtClean="0"/>
              <a:t>paramètre </a:t>
            </a:r>
            <a:r>
              <a:rPr lang="fr-FR" sz="1800" dirty="0"/>
              <a:t>à prendre en compte </a:t>
            </a:r>
            <a:r>
              <a:rPr lang="fr-FR" sz="1800" dirty="0" smtClean="0"/>
              <a:t>n’est </a:t>
            </a:r>
            <a:r>
              <a:rPr lang="fr-FR" sz="1800" dirty="0"/>
              <a:t>pas la taille </a:t>
            </a:r>
            <a:r>
              <a:rPr lang="fr-FR" sz="1800" dirty="0" smtClean="0"/>
              <a:t/>
            </a:r>
            <a:br>
              <a:rPr lang="fr-FR" sz="1800" dirty="0" smtClean="0"/>
            </a:br>
            <a:r>
              <a:rPr lang="fr-FR" sz="1800" dirty="0" smtClean="0"/>
              <a:t>du </a:t>
            </a:r>
            <a:r>
              <a:rPr lang="fr-FR" sz="1800" dirty="0"/>
              <a:t>détecteur mais </a:t>
            </a:r>
            <a:r>
              <a:rPr lang="fr-FR" sz="1800" b="1" dirty="0"/>
              <a:t>son angle </a:t>
            </a:r>
            <a:r>
              <a:rPr lang="fr-FR" sz="1800" b="1" dirty="0" smtClean="0"/>
              <a:t>solide</a:t>
            </a:r>
            <a:r>
              <a:rPr lang="fr-FR" sz="1800" dirty="0" smtClean="0"/>
              <a:t>.</a:t>
            </a:r>
            <a:endParaRPr lang="fr-FR" sz="1800" dirty="0"/>
          </a:p>
          <a:p>
            <a:pPr marL="0" indent="0">
              <a:buNone/>
            </a:pPr>
            <a:r>
              <a:rPr lang="fr-FR" sz="1800" dirty="0" smtClean="0"/>
              <a:t>La </a:t>
            </a:r>
            <a:r>
              <a:rPr lang="fr-FR" sz="1800" dirty="0"/>
              <a:t>position d’un grand </a:t>
            </a:r>
            <a:r>
              <a:rPr lang="fr-FR" sz="1800" dirty="0" smtClean="0"/>
              <a:t>détecteur dans </a:t>
            </a:r>
            <a:r>
              <a:rPr lang="fr-FR" sz="1800" dirty="0"/>
              <a:t>la </a:t>
            </a:r>
            <a:r>
              <a:rPr lang="fr-FR" sz="1800" dirty="0" smtClean="0"/>
              <a:t>chambre </a:t>
            </a:r>
            <a:br>
              <a:rPr lang="fr-FR" sz="1800" dirty="0" smtClean="0"/>
            </a:br>
            <a:r>
              <a:rPr lang="fr-FR" sz="1800" dirty="0" smtClean="0"/>
              <a:t>du </a:t>
            </a:r>
            <a:r>
              <a:rPr lang="fr-FR" sz="1800" dirty="0"/>
              <a:t>microscope </a:t>
            </a:r>
            <a:r>
              <a:rPr lang="fr-FR" sz="1800" dirty="0" smtClean="0"/>
              <a:t>peut </a:t>
            </a:r>
            <a:r>
              <a:rPr lang="fr-FR" sz="1800" dirty="0"/>
              <a:t>limiter l’angle </a:t>
            </a:r>
            <a:r>
              <a:rPr lang="fr-FR" sz="1800" dirty="0" smtClean="0"/>
              <a:t>solide.</a:t>
            </a:r>
            <a:endParaRPr lang="fr-FR" sz="1800" dirty="0"/>
          </a:p>
          <a:p>
            <a:pPr marL="0" indent="0">
              <a:buNone/>
            </a:pPr>
            <a:r>
              <a:rPr lang="fr-FR" sz="1800" b="1" dirty="0" smtClean="0"/>
              <a:t>Il </a:t>
            </a:r>
            <a:r>
              <a:rPr lang="fr-FR" sz="1800" b="1" dirty="0"/>
              <a:t>faut optimiser les géométries (design des </a:t>
            </a:r>
            <a:r>
              <a:rPr lang="fr-FR" sz="1800" b="1" dirty="0" smtClean="0"/>
              <a:t>chambres </a:t>
            </a:r>
            <a:br>
              <a:rPr lang="fr-FR" sz="1800" b="1" dirty="0" smtClean="0"/>
            </a:br>
            <a:r>
              <a:rPr lang="fr-FR" sz="1800" b="1" dirty="0" smtClean="0"/>
              <a:t>MEB </a:t>
            </a:r>
            <a:r>
              <a:rPr lang="fr-FR" sz="1800" b="1" dirty="0"/>
              <a:t>et </a:t>
            </a:r>
            <a:r>
              <a:rPr lang="fr-FR" sz="1800" b="1" dirty="0" smtClean="0"/>
              <a:t>des </a:t>
            </a:r>
            <a:r>
              <a:rPr lang="fr-FR" sz="1800" b="1" dirty="0"/>
              <a:t>détecteurs) </a:t>
            </a:r>
            <a:r>
              <a:rPr lang="fr-FR" sz="1800" b="1" dirty="0" smtClean="0"/>
              <a:t>pour </a:t>
            </a:r>
            <a:r>
              <a:rPr lang="fr-FR" sz="1800" b="1" dirty="0"/>
              <a:t>optimiser </a:t>
            </a:r>
            <a:r>
              <a:rPr lang="fr-FR" sz="1800" b="1" dirty="0" smtClean="0"/>
              <a:t>l’angle solide.</a:t>
            </a:r>
            <a:endParaRPr lang="fr-FR" sz="1800" b="1" dirty="0"/>
          </a:p>
          <a:p>
            <a:pPr marL="0" indent="0">
              <a:buNone/>
            </a:pPr>
            <a:endParaRPr lang="fr-FR" sz="1800" b="1" dirty="0"/>
          </a:p>
          <a:p>
            <a:pPr marL="0" indent="0">
              <a:buNone/>
            </a:pPr>
            <a:endParaRPr lang="fr-FR" sz="1800" dirty="0"/>
          </a:p>
        </p:txBody>
      </p:sp>
      <p:pic>
        <p:nvPicPr>
          <p:cNvPr id="9220"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7133"/>
          <a:stretch/>
        </p:blipFill>
        <p:spPr bwMode="auto">
          <a:xfrm>
            <a:off x="5220072" y="3588010"/>
            <a:ext cx="3744416" cy="2007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ZoneTexte 8"/>
          <p:cNvSpPr txBox="1"/>
          <p:nvPr/>
        </p:nvSpPr>
        <p:spPr>
          <a:xfrm>
            <a:off x="7812840" y="5595615"/>
            <a:ext cx="1151648" cy="253916"/>
          </a:xfrm>
          <a:prstGeom prst="rect">
            <a:avLst/>
          </a:prstGeom>
          <a:noFill/>
        </p:spPr>
        <p:txBody>
          <a:bodyPr wrap="square" rtlCol="0">
            <a:spAutoFit/>
          </a:bodyPr>
          <a:lstStyle/>
          <a:p>
            <a:pPr algn="r"/>
            <a:r>
              <a:rPr lang="fr-FR" sz="1000" dirty="0" smtClean="0"/>
              <a:t>Source : </a:t>
            </a:r>
            <a:r>
              <a:rPr lang="fr-FR" sz="1000" dirty="0" err="1" smtClean="0"/>
              <a:t>Brüker</a:t>
            </a:r>
            <a:endParaRPr lang="fr-FR" sz="1000" dirty="0"/>
          </a:p>
        </p:txBody>
      </p:sp>
      <p:sp>
        <p:nvSpPr>
          <p:cNvPr id="6" name="Rectangle 5"/>
          <p:cNvSpPr/>
          <p:nvPr/>
        </p:nvSpPr>
        <p:spPr>
          <a:xfrm>
            <a:off x="5724128" y="5690172"/>
            <a:ext cx="2511152" cy="646331"/>
          </a:xfrm>
          <a:prstGeom prst="rect">
            <a:avLst/>
          </a:prstGeom>
        </p:spPr>
        <p:txBody>
          <a:bodyPr wrap="square">
            <a:spAutoFit/>
          </a:bodyPr>
          <a:lstStyle/>
          <a:p>
            <a:pPr algn="ctr"/>
            <a:r>
              <a:rPr lang="fr-FR" dirty="0"/>
              <a:t>Angle solide :</a:t>
            </a:r>
          </a:p>
          <a:p>
            <a:pPr algn="ctr"/>
            <a:r>
              <a:rPr lang="el-GR" dirty="0" smtClean="0"/>
              <a:t>Ω</a:t>
            </a:r>
            <a:r>
              <a:rPr lang="fr-FR" dirty="0" smtClean="0"/>
              <a:t> </a:t>
            </a:r>
            <a:r>
              <a:rPr lang="fr-FR" dirty="0"/>
              <a:t>= Surface / </a:t>
            </a:r>
            <a:r>
              <a:rPr lang="fr-FR" dirty="0" smtClean="0"/>
              <a:t>Distance²</a:t>
            </a:r>
            <a:endParaRPr lang="fr-FR" dirty="0"/>
          </a:p>
        </p:txBody>
      </p:sp>
      <p:sp>
        <p:nvSpPr>
          <p:cNvPr id="3" name="Espace réservé du numéro de diapositive 2"/>
          <p:cNvSpPr>
            <a:spLocks noGrp="1"/>
          </p:cNvSpPr>
          <p:nvPr>
            <p:ph type="sldNum" sz="quarter" idx="11"/>
          </p:nvPr>
        </p:nvSpPr>
        <p:spPr/>
        <p:txBody>
          <a:bodyPr/>
          <a:lstStyle/>
          <a:p>
            <a:fld id="{6E8F8CF6-AC68-4F09-B8BC-DCA17A7F9108}" type="slidenum">
              <a:rPr lang="fr-FR" altLang="fr-FR" smtClean="0"/>
              <a:pPr/>
              <a:t>27</a:t>
            </a:fld>
            <a:endParaRPr lang="fr-FR" altLang="fr-FR" dirty="0"/>
          </a:p>
        </p:txBody>
      </p:sp>
    </p:spTree>
    <p:extLst>
      <p:ext uri="{BB962C8B-B14F-4D97-AF65-F5344CB8AC3E}">
        <p14:creationId xmlns:p14="http://schemas.microsoft.com/office/powerpoint/2010/main" val="8535504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9"/>
          <p:cNvSpPr txBox="1">
            <a:spLocks noChangeArrowheads="1"/>
          </p:cNvSpPr>
          <p:nvPr/>
        </p:nvSpPr>
        <p:spPr>
          <a:xfrm>
            <a:off x="457200" y="0"/>
            <a:ext cx="8229600" cy="600075"/>
          </a:xfrm>
          <a:prstGeom prst="rect">
            <a:avLst/>
          </a:prstGeom>
          <a:noFill/>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altLang="fr-FR" sz="2400" dirty="0">
                <a:cs typeface="Arial" panose="020B0604020202020204" pitchFamily="34" charset="0"/>
              </a:rPr>
              <a:t>3 - Développements </a:t>
            </a:r>
            <a:r>
              <a:rPr lang="fr-FR" altLang="fr-FR" sz="2400" dirty="0" smtClean="0">
                <a:cs typeface="Arial" panose="020B0604020202020204" pitchFamily="34" charset="0"/>
              </a:rPr>
              <a:t>récents</a:t>
            </a:r>
          </a:p>
          <a:p>
            <a:r>
              <a:rPr lang="fr-FR" altLang="fr-FR" sz="2000" dirty="0">
                <a:cs typeface="Arial" panose="020B0604020202020204" pitchFamily="34" charset="0"/>
              </a:rPr>
              <a:t>Influence de la surface active sur la résolution</a:t>
            </a:r>
          </a:p>
        </p:txBody>
      </p:sp>
      <p:sp>
        <p:nvSpPr>
          <p:cNvPr id="4" name="Rectangle 5"/>
          <p:cNvSpPr>
            <a:spLocks noChangeArrowheads="1"/>
          </p:cNvSpPr>
          <p:nvPr/>
        </p:nvSpPr>
        <p:spPr bwMode="auto">
          <a:xfrm>
            <a:off x="1142922" y="1014239"/>
            <a:ext cx="4824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fr-FR" sz="2400" dirty="0">
                <a:latin typeface="Times New Roman" panose="02020603050405020304" pitchFamily="18" charset="0"/>
                <a:cs typeface="Times New Roman" panose="02020603050405020304" pitchFamily="18" charset="0"/>
                <a:sym typeface="Symbol" pitchFamily="18" charset="2"/>
              </a:rPr>
              <a:t>FWHM(E) = E =</a:t>
            </a:r>
            <a:endParaRPr lang="fr-FR" altLang="fr-FR" sz="2400" baseline="30000" dirty="0">
              <a:latin typeface="Times New Roman" panose="02020603050405020304" pitchFamily="18" charset="0"/>
              <a:cs typeface="Times New Roman" panose="02020603050405020304" pitchFamily="18" charset="0"/>
              <a:sym typeface="Symbol" pitchFamily="18" charset="2"/>
            </a:endParaRPr>
          </a:p>
        </p:txBody>
      </p:sp>
      <p:graphicFrame>
        <p:nvGraphicFramePr>
          <p:cNvPr id="5" name="Object 6"/>
          <p:cNvGraphicFramePr>
            <a:graphicFrameLocks noChangeAspect="1"/>
          </p:cNvGraphicFramePr>
          <p:nvPr>
            <p:extLst>
              <p:ext uri="{D42A27DB-BD31-4B8C-83A1-F6EECF244321}">
                <p14:modId xmlns:p14="http://schemas.microsoft.com/office/powerpoint/2010/main" val="339753109"/>
              </p:ext>
            </p:extLst>
          </p:nvPr>
        </p:nvGraphicFramePr>
        <p:xfrm>
          <a:off x="3486394" y="908720"/>
          <a:ext cx="1905000" cy="648072"/>
        </p:xfrm>
        <a:graphic>
          <a:graphicData uri="http://schemas.openxmlformats.org/presentationml/2006/ole">
            <mc:AlternateContent xmlns:mc="http://schemas.openxmlformats.org/markup-compatibility/2006">
              <mc:Choice xmlns:v="urn:schemas-microsoft-com:vml" Requires="v">
                <p:oleObj spid="_x0000_s10275" name="Équation" r:id="rId3" imgW="952200" imgH="304560" progId="Equation.3">
                  <p:embed/>
                </p:oleObj>
              </mc:Choice>
              <mc:Fallback>
                <p:oleObj name="Équation" r:id="rId3" imgW="952200" imgH="304560" progId="Equation.3">
                  <p:embed/>
                  <p:pic>
                    <p:nvPicPr>
                      <p:cNvPr id="0" name=""/>
                      <p:cNvPicPr>
                        <a:picLocks noChangeAspect="1" noChangeArrowheads="1"/>
                      </p:cNvPicPr>
                      <p:nvPr/>
                    </p:nvPicPr>
                    <p:blipFill>
                      <a:blip r:embed="rId4"/>
                      <a:srcRect/>
                      <a:stretch>
                        <a:fillRect/>
                      </a:stretch>
                    </p:blipFill>
                    <p:spPr bwMode="auto">
                      <a:xfrm>
                        <a:off x="3486394" y="908720"/>
                        <a:ext cx="1905000" cy="648072"/>
                      </a:xfrm>
                      <a:prstGeom prst="rect">
                        <a:avLst/>
                      </a:prstGeom>
                      <a:noFill/>
                      <a:ln>
                        <a:noFill/>
                      </a:ln>
                      <a:effectLst/>
                      <a:extLst/>
                    </p:spPr>
                  </p:pic>
                </p:oleObj>
              </mc:Fallback>
            </mc:AlternateContent>
          </a:graphicData>
        </a:graphic>
      </p:graphicFrame>
      <p:sp>
        <p:nvSpPr>
          <p:cNvPr id="6" name="Rectangle 7"/>
          <p:cNvSpPr>
            <a:spLocks noChangeArrowheads="1"/>
          </p:cNvSpPr>
          <p:nvPr/>
        </p:nvSpPr>
        <p:spPr bwMode="auto">
          <a:xfrm>
            <a:off x="457199" y="2131840"/>
            <a:ext cx="4330825" cy="3169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80975" indent="-180975">
              <a:spcBef>
                <a:spcPct val="20000"/>
              </a:spcBef>
              <a:buChar char="•"/>
              <a:defRPr sz="3200">
                <a:solidFill>
                  <a:srgbClr val="C1022D"/>
                </a:solidFill>
                <a:latin typeface="Arial" charset="0"/>
              </a:defRPr>
            </a:lvl1pPr>
            <a:lvl2pPr marL="742950" indent="-285750">
              <a:spcBef>
                <a:spcPct val="20000"/>
              </a:spcBef>
              <a:buChar char="–"/>
              <a:defRPr sz="2800">
                <a:solidFill>
                  <a:srgbClr val="C1022D"/>
                </a:solidFill>
                <a:latin typeface="Arial" charset="0"/>
              </a:defRPr>
            </a:lvl2pPr>
            <a:lvl3pPr marL="1144588" indent="-228600">
              <a:spcBef>
                <a:spcPct val="20000"/>
              </a:spcBef>
              <a:buChar char="•"/>
              <a:defRPr sz="2400">
                <a:solidFill>
                  <a:srgbClr val="C1022D"/>
                </a:solidFill>
                <a:latin typeface="Arial" charset="0"/>
              </a:defRPr>
            </a:lvl3pPr>
            <a:lvl4pPr marL="1600200" indent="-228600">
              <a:spcBef>
                <a:spcPct val="20000"/>
              </a:spcBef>
              <a:buChar char="–"/>
              <a:defRPr sz="2000">
                <a:solidFill>
                  <a:srgbClr val="C1022D"/>
                </a:solidFill>
                <a:latin typeface="Arial" charset="0"/>
              </a:defRPr>
            </a:lvl4pPr>
            <a:lvl5pPr marL="2057400" indent="-228600">
              <a:spcBef>
                <a:spcPct val="20000"/>
              </a:spcBef>
              <a:buChar char="»"/>
              <a:defRPr sz="2000">
                <a:solidFill>
                  <a:srgbClr val="C1022D"/>
                </a:solidFill>
                <a:latin typeface="Arial" charset="0"/>
              </a:defRPr>
            </a:lvl5pPr>
            <a:lvl6pPr marL="2514600" indent="-228600" fontAlgn="base">
              <a:spcBef>
                <a:spcPct val="20000"/>
              </a:spcBef>
              <a:spcAft>
                <a:spcPct val="0"/>
              </a:spcAft>
              <a:buChar char="»"/>
              <a:defRPr sz="2000">
                <a:solidFill>
                  <a:srgbClr val="C1022D"/>
                </a:solidFill>
                <a:latin typeface="Arial" charset="0"/>
              </a:defRPr>
            </a:lvl6pPr>
            <a:lvl7pPr marL="2971800" indent="-228600" fontAlgn="base">
              <a:spcBef>
                <a:spcPct val="20000"/>
              </a:spcBef>
              <a:spcAft>
                <a:spcPct val="0"/>
              </a:spcAft>
              <a:buChar char="»"/>
              <a:defRPr sz="2000">
                <a:solidFill>
                  <a:srgbClr val="C1022D"/>
                </a:solidFill>
                <a:latin typeface="Arial" charset="0"/>
              </a:defRPr>
            </a:lvl7pPr>
            <a:lvl8pPr marL="3429000" indent="-228600" fontAlgn="base">
              <a:spcBef>
                <a:spcPct val="20000"/>
              </a:spcBef>
              <a:spcAft>
                <a:spcPct val="0"/>
              </a:spcAft>
              <a:buChar char="»"/>
              <a:defRPr sz="2000">
                <a:solidFill>
                  <a:srgbClr val="C1022D"/>
                </a:solidFill>
                <a:latin typeface="Arial" charset="0"/>
              </a:defRPr>
            </a:lvl8pPr>
            <a:lvl9pPr marL="3886200" indent="-228600" fontAlgn="base">
              <a:spcBef>
                <a:spcPct val="20000"/>
              </a:spcBef>
              <a:spcAft>
                <a:spcPct val="0"/>
              </a:spcAft>
              <a:buChar char="»"/>
              <a:defRPr sz="2000">
                <a:solidFill>
                  <a:srgbClr val="C1022D"/>
                </a:solidFill>
                <a:latin typeface="Arial" charset="0"/>
              </a:defRPr>
            </a:lvl9pPr>
          </a:lstStyle>
          <a:p>
            <a:pPr algn="ctr">
              <a:spcBef>
                <a:spcPts val="0"/>
              </a:spcBef>
              <a:buFontTx/>
              <a:buNone/>
            </a:pPr>
            <a:r>
              <a:rPr lang="fr-FR" altLang="fr-FR" sz="1800" b="1" dirty="0">
                <a:solidFill>
                  <a:schemeClr val="tx1"/>
                </a:solidFill>
                <a:latin typeface="+mn-lt"/>
              </a:rPr>
              <a:t>Le bruit électronique</a:t>
            </a:r>
          </a:p>
          <a:p>
            <a:pPr>
              <a:spcBef>
                <a:spcPts val="0"/>
              </a:spcBef>
            </a:pPr>
            <a:endParaRPr lang="fr-FR" altLang="fr-FR" sz="1800" dirty="0" smtClean="0">
              <a:solidFill>
                <a:schemeClr val="tx1"/>
              </a:solidFill>
              <a:latin typeface="+mn-lt"/>
            </a:endParaRPr>
          </a:p>
          <a:p>
            <a:pPr>
              <a:spcBef>
                <a:spcPts val="0"/>
              </a:spcBef>
            </a:pPr>
            <a:r>
              <a:rPr lang="fr-FR" altLang="fr-FR" sz="1800" dirty="0" smtClean="0">
                <a:solidFill>
                  <a:schemeClr val="tx1"/>
                </a:solidFill>
                <a:latin typeface="+mn-lt"/>
              </a:rPr>
              <a:t>Dépend de la surface de l’anode : </a:t>
            </a:r>
          </a:p>
          <a:p>
            <a:pPr marL="358775" lvl="1" indent="-179388">
              <a:spcBef>
                <a:spcPts val="0"/>
              </a:spcBef>
            </a:pPr>
            <a:r>
              <a:rPr lang="fr-FR" altLang="fr-FR" sz="1600" b="1" dirty="0" smtClean="0">
                <a:solidFill>
                  <a:schemeClr val="tx1"/>
                </a:solidFill>
                <a:latin typeface="+mn-lt"/>
              </a:rPr>
              <a:t>Non pour un détecteur SDD</a:t>
            </a:r>
            <a:r>
              <a:rPr lang="fr-FR" altLang="fr-FR" sz="1600" dirty="0">
                <a:solidFill>
                  <a:schemeClr val="tx1"/>
                </a:solidFill>
                <a:latin typeface="+mn-lt"/>
              </a:rPr>
              <a:t> </a:t>
            </a:r>
            <a:r>
              <a:rPr lang="fr-FR" altLang="fr-FR" sz="1600" dirty="0" smtClean="0">
                <a:solidFill>
                  <a:schemeClr val="tx1"/>
                </a:solidFill>
                <a:latin typeface="+mn-lt"/>
              </a:rPr>
              <a:t>: </a:t>
            </a:r>
            <a:r>
              <a:rPr lang="fr-FR" altLang="fr-FR" sz="1600" dirty="0" smtClean="0">
                <a:solidFill>
                  <a:schemeClr val="tx1"/>
                </a:solidFill>
                <a:latin typeface="+mn-lt"/>
                <a:sym typeface="Wingdings" panose="05000000000000000000" pitchFamily="2" charset="2"/>
              </a:rPr>
              <a:t>quelque soit la surface active, celle-ci ne change pas.</a:t>
            </a:r>
          </a:p>
          <a:p>
            <a:pPr marL="358775" lvl="1" indent="-179388">
              <a:spcBef>
                <a:spcPts val="0"/>
              </a:spcBef>
            </a:pPr>
            <a:r>
              <a:rPr lang="fr-FR" altLang="fr-FR" sz="1600" b="1" dirty="0" smtClean="0">
                <a:solidFill>
                  <a:schemeClr val="tx1"/>
                </a:solidFill>
                <a:latin typeface="+mn-lt"/>
                <a:sym typeface="Wingdings" panose="05000000000000000000" pitchFamily="2" charset="2"/>
              </a:rPr>
              <a:t>Oui pour une diode </a:t>
            </a:r>
            <a:r>
              <a:rPr lang="fr-FR" altLang="fr-FR" sz="1600" dirty="0">
                <a:solidFill>
                  <a:schemeClr val="tx1"/>
                </a:solidFill>
                <a:latin typeface="+mn-lt"/>
                <a:sym typeface="Wingdings" panose="05000000000000000000" pitchFamily="2" charset="2"/>
              </a:rPr>
              <a:t>: la surface </a:t>
            </a:r>
            <a:r>
              <a:rPr lang="fr-FR" altLang="fr-FR" sz="1600" dirty="0" smtClean="0">
                <a:solidFill>
                  <a:schemeClr val="tx1"/>
                </a:solidFill>
                <a:latin typeface="+mn-lt"/>
                <a:sym typeface="Wingdings" panose="05000000000000000000" pitchFamily="2" charset="2"/>
              </a:rPr>
              <a:t>de l’anode est proportionnelle à la surface active.</a:t>
            </a:r>
            <a:endParaRPr lang="fr-FR" altLang="fr-FR" sz="1600" dirty="0">
              <a:solidFill>
                <a:schemeClr val="tx1"/>
              </a:solidFill>
              <a:latin typeface="+mn-lt"/>
            </a:endParaRPr>
          </a:p>
          <a:p>
            <a:pPr>
              <a:spcBef>
                <a:spcPts val="0"/>
              </a:spcBef>
            </a:pPr>
            <a:r>
              <a:rPr lang="fr-FR" altLang="fr-FR" sz="1800" b="1" dirty="0" smtClean="0">
                <a:solidFill>
                  <a:schemeClr val="tx1"/>
                </a:solidFill>
                <a:latin typeface="+mn-lt"/>
              </a:rPr>
              <a:t>Dépend du courant de fuite. </a:t>
            </a:r>
            <a:br>
              <a:rPr lang="fr-FR" altLang="fr-FR" sz="1800" b="1" dirty="0" smtClean="0">
                <a:solidFill>
                  <a:schemeClr val="tx1"/>
                </a:solidFill>
                <a:latin typeface="+mn-lt"/>
              </a:rPr>
            </a:br>
            <a:r>
              <a:rPr lang="fr-FR" altLang="fr-FR" sz="1800" dirty="0" smtClean="0">
                <a:solidFill>
                  <a:schemeClr val="tx1"/>
                </a:solidFill>
                <a:latin typeface="+mn-lt"/>
              </a:rPr>
              <a:t>Pour un détecteur </a:t>
            </a:r>
            <a:r>
              <a:rPr lang="fr-FR" altLang="fr-FR" sz="1800" dirty="0">
                <a:solidFill>
                  <a:schemeClr val="tx1"/>
                </a:solidFill>
                <a:latin typeface="+mn-lt"/>
              </a:rPr>
              <a:t>SDD </a:t>
            </a:r>
            <a:r>
              <a:rPr lang="fr-FR" altLang="fr-FR" sz="1800" dirty="0" smtClean="0">
                <a:solidFill>
                  <a:schemeClr val="tx1"/>
                </a:solidFill>
                <a:latin typeface="+mn-lt"/>
              </a:rPr>
              <a:t>de grande surface, </a:t>
            </a:r>
            <a:r>
              <a:rPr lang="fr-FR" altLang="fr-FR" sz="1800" dirty="0">
                <a:solidFill>
                  <a:schemeClr val="tx1"/>
                </a:solidFill>
                <a:latin typeface="+mn-lt"/>
              </a:rPr>
              <a:t/>
            </a:r>
            <a:br>
              <a:rPr lang="fr-FR" altLang="fr-FR" sz="1800" dirty="0">
                <a:solidFill>
                  <a:schemeClr val="tx1"/>
                </a:solidFill>
                <a:latin typeface="+mn-lt"/>
              </a:rPr>
            </a:br>
            <a:r>
              <a:rPr lang="fr-FR" altLang="fr-FR" sz="1800" dirty="0">
                <a:solidFill>
                  <a:schemeClr val="tx1"/>
                </a:solidFill>
                <a:latin typeface="+mn-lt"/>
              </a:rPr>
              <a:t>la contribution du courant de fuite </a:t>
            </a:r>
            <a:br>
              <a:rPr lang="fr-FR" altLang="fr-FR" sz="1800" dirty="0">
                <a:solidFill>
                  <a:schemeClr val="tx1"/>
                </a:solidFill>
                <a:latin typeface="+mn-lt"/>
              </a:rPr>
            </a:br>
            <a:r>
              <a:rPr lang="fr-FR" altLang="fr-FR" sz="1800" dirty="0">
                <a:solidFill>
                  <a:schemeClr val="tx1"/>
                </a:solidFill>
                <a:latin typeface="+mn-lt"/>
              </a:rPr>
              <a:t>peut être réduite par le </a:t>
            </a:r>
            <a:r>
              <a:rPr lang="fr-FR" altLang="fr-FR" sz="1800" dirty="0" smtClean="0">
                <a:solidFill>
                  <a:schemeClr val="tx1"/>
                </a:solidFill>
                <a:latin typeface="+mn-lt"/>
              </a:rPr>
              <a:t>refroidissement</a:t>
            </a:r>
            <a:r>
              <a:rPr lang="fr-FR" altLang="fr-FR" sz="1800" dirty="0">
                <a:solidFill>
                  <a:schemeClr val="tx1"/>
                </a:solidFill>
                <a:latin typeface="+mn-lt"/>
              </a:rPr>
              <a:t>.</a:t>
            </a:r>
          </a:p>
          <a:p>
            <a:pPr>
              <a:spcBef>
                <a:spcPts val="0"/>
              </a:spcBef>
            </a:pPr>
            <a:endParaRPr lang="fr-FR" altLang="fr-FR" sz="1800" b="1" dirty="0">
              <a:solidFill>
                <a:schemeClr val="tx1"/>
              </a:solidFill>
              <a:latin typeface="+mn-lt"/>
            </a:endParaRPr>
          </a:p>
        </p:txBody>
      </p:sp>
      <p:sp>
        <p:nvSpPr>
          <p:cNvPr id="7" name="Rectangle 8"/>
          <p:cNvSpPr>
            <a:spLocks noChangeArrowheads="1"/>
          </p:cNvSpPr>
          <p:nvPr/>
        </p:nvSpPr>
        <p:spPr bwMode="auto">
          <a:xfrm>
            <a:off x="4967269" y="2131838"/>
            <a:ext cx="3719532" cy="2854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80975" indent="-180975">
              <a:spcBef>
                <a:spcPct val="20000"/>
              </a:spcBef>
              <a:buChar char="•"/>
              <a:defRPr sz="3200">
                <a:solidFill>
                  <a:srgbClr val="C1022D"/>
                </a:solidFill>
                <a:latin typeface="Arial" charset="0"/>
              </a:defRPr>
            </a:lvl1pPr>
            <a:lvl2pPr marL="742950" indent="-285750">
              <a:spcBef>
                <a:spcPct val="20000"/>
              </a:spcBef>
              <a:buChar char="–"/>
              <a:defRPr sz="2800">
                <a:solidFill>
                  <a:srgbClr val="C1022D"/>
                </a:solidFill>
                <a:latin typeface="Arial" charset="0"/>
              </a:defRPr>
            </a:lvl2pPr>
            <a:lvl3pPr marL="1144588" indent="-228600">
              <a:spcBef>
                <a:spcPct val="20000"/>
              </a:spcBef>
              <a:buChar char="•"/>
              <a:defRPr sz="2400">
                <a:solidFill>
                  <a:srgbClr val="C1022D"/>
                </a:solidFill>
                <a:latin typeface="Arial" charset="0"/>
              </a:defRPr>
            </a:lvl3pPr>
            <a:lvl4pPr marL="1600200" indent="-228600">
              <a:spcBef>
                <a:spcPct val="20000"/>
              </a:spcBef>
              <a:buChar char="–"/>
              <a:defRPr sz="2000">
                <a:solidFill>
                  <a:srgbClr val="C1022D"/>
                </a:solidFill>
                <a:latin typeface="Arial" charset="0"/>
              </a:defRPr>
            </a:lvl4pPr>
            <a:lvl5pPr marL="2057400" indent="-228600">
              <a:spcBef>
                <a:spcPct val="20000"/>
              </a:spcBef>
              <a:buChar char="»"/>
              <a:defRPr sz="2000">
                <a:solidFill>
                  <a:srgbClr val="C1022D"/>
                </a:solidFill>
                <a:latin typeface="Arial" charset="0"/>
              </a:defRPr>
            </a:lvl5pPr>
            <a:lvl6pPr marL="2514600" indent="-228600" fontAlgn="base">
              <a:spcBef>
                <a:spcPct val="20000"/>
              </a:spcBef>
              <a:spcAft>
                <a:spcPct val="0"/>
              </a:spcAft>
              <a:buChar char="»"/>
              <a:defRPr sz="2000">
                <a:solidFill>
                  <a:srgbClr val="C1022D"/>
                </a:solidFill>
                <a:latin typeface="Arial" charset="0"/>
              </a:defRPr>
            </a:lvl6pPr>
            <a:lvl7pPr marL="2971800" indent="-228600" fontAlgn="base">
              <a:spcBef>
                <a:spcPct val="20000"/>
              </a:spcBef>
              <a:spcAft>
                <a:spcPct val="0"/>
              </a:spcAft>
              <a:buChar char="»"/>
              <a:defRPr sz="2000">
                <a:solidFill>
                  <a:srgbClr val="C1022D"/>
                </a:solidFill>
                <a:latin typeface="Arial" charset="0"/>
              </a:defRPr>
            </a:lvl7pPr>
            <a:lvl8pPr marL="3429000" indent="-228600" fontAlgn="base">
              <a:spcBef>
                <a:spcPct val="20000"/>
              </a:spcBef>
              <a:spcAft>
                <a:spcPct val="0"/>
              </a:spcAft>
              <a:buChar char="»"/>
              <a:defRPr sz="2000">
                <a:solidFill>
                  <a:srgbClr val="C1022D"/>
                </a:solidFill>
                <a:latin typeface="Arial" charset="0"/>
              </a:defRPr>
            </a:lvl8pPr>
            <a:lvl9pPr marL="3886200" indent="-228600" fontAlgn="base">
              <a:spcBef>
                <a:spcPct val="20000"/>
              </a:spcBef>
              <a:spcAft>
                <a:spcPct val="0"/>
              </a:spcAft>
              <a:buChar char="»"/>
              <a:defRPr sz="2000">
                <a:solidFill>
                  <a:srgbClr val="C1022D"/>
                </a:solidFill>
                <a:latin typeface="Arial" charset="0"/>
              </a:defRPr>
            </a:lvl9pPr>
          </a:lstStyle>
          <a:p>
            <a:pPr algn="ctr">
              <a:spcBef>
                <a:spcPts val="0"/>
              </a:spcBef>
              <a:buFontTx/>
              <a:buNone/>
            </a:pPr>
            <a:r>
              <a:rPr lang="fr-FR" altLang="fr-FR" sz="1800" b="1" dirty="0">
                <a:solidFill>
                  <a:schemeClr val="tx1"/>
                </a:solidFill>
                <a:latin typeface="+mn-lt"/>
              </a:rPr>
              <a:t>La résolution intrinsèque </a:t>
            </a:r>
            <a:br>
              <a:rPr lang="fr-FR" altLang="fr-FR" sz="1800" b="1" dirty="0">
                <a:solidFill>
                  <a:schemeClr val="tx1"/>
                </a:solidFill>
                <a:latin typeface="+mn-lt"/>
              </a:rPr>
            </a:br>
            <a:r>
              <a:rPr lang="fr-FR" altLang="fr-FR" sz="1800" b="1" dirty="0">
                <a:solidFill>
                  <a:schemeClr val="tx1"/>
                </a:solidFill>
                <a:latin typeface="+mn-lt"/>
              </a:rPr>
              <a:t>du détecteur ΔE</a:t>
            </a:r>
            <a:r>
              <a:rPr lang="fr-FR" altLang="fr-FR" sz="1800" b="1" baseline="-25000" dirty="0">
                <a:solidFill>
                  <a:schemeClr val="tx1"/>
                </a:solidFill>
                <a:latin typeface="+mn-lt"/>
              </a:rPr>
              <a:t>0</a:t>
            </a:r>
          </a:p>
          <a:p>
            <a:pPr>
              <a:spcBef>
                <a:spcPts val="0"/>
              </a:spcBef>
            </a:pPr>
            <a:endParaRPr lang="fr-FR" altLang="fr-FR" sz="1800" dirty="0" smtClean="0">
              <a:solidFill>
                <a:schemeClr val="tx1"/>
              </a:solidFill>
              <a:latin typeface="+mn-lt"/>
            </a:endParaRPr>
          </a:p>
          <a:p>
            <a:pPr>
              <a:spcBef>
                <a:spcPts val="0"/>
              </a:spcBef>
            </a:pPr>
            <a:r>
              <a:rPr lang="fr-FR" altLang="fr-FR" sz="1800" dirty="0" smtClean="0">
                <a:solidFill>
                  <a:schemeClr val="tx1"/>
                </a:solidFill>
                <a:latin typeface="+mn-lt"/>
              </a:rPr>
              <a:t>Indépendant de la surface active du détecteur.</a:t>
            </a:r>
          </a:p>
          <a:p>
            <a:pPr>
              <a:spcBef>
                <a:spcPts val="0"/>
              </a:spcBef>
            </a:pPr>
            <a:endParaRPr lang="fr-FR" altLang="fr-FR" sz="1800" dirty="0">
              <a:solidFill>
                <a:schemeClr val="tx1"/>
              </a:solidFill>
              <a:latin typeface="+mn-lt"/>
            </a:endParaRPr>
          </a:p>
        </p:txBody>
      </p:sp>
      <p:sp>
        <p:nvSpPr>
          <p:cNvPr id="8" name="AutoShape 9"/>
          <p:cNvSpPr>
            <a:spLocks noChangeArrowheads="1"/>
          </p:cNvSpPr>
          <p:nvPr/>
        </p:nvSpPr>
        <p:spPr bwMode="auto">
          <a:xfrm rot="2736899">
            <a:off x="3402096" y="1589708"/>
            <a:ext cx="360363" cy="504825"/>
          </a:xfrm>
          <a:prstGeom prst="downArrow">
            <a:avLst>
              <a:gd name="adj1" fmla="val 50000"/>
              <a:gd name="adj2" fmla="val 35022"/>
            </a:avLst>
          </a:prstGeom>
          <a:noFill/>
          <a:ln w="19050">
            <a:solidFill>
              <a:schemeClr val="tx1"/>
            </a:solidFill>
            <a:miter lim="800000"/>
            <a:headEnd/>
            <a:tailEnd/>
          </a:ln>
          <a:effectLst/>
          <a:extLst/>
        </p:spPr>
        <p:txBody>
          <a:bodyPr wrap="none" anchor="ctr"/>
          <a:lstStyle/>
          <a:p>
            <a:endParaRPr lang="en-US"/>
          </a:p>
        </p:txBody>
      </p:sp>
      <p:sp>
        <p:nvSpPr>
          <p:cNvPr id="9" name="AutoShape 9"/>
          <p:cNvSpPr>
            <a:spLocks noChangeArrowheads="1"/>
          </p:cNvSpPr>
          <p:nvPr/>
        </p:nvSpPr>
        <p:spPr bwMode="auto">
          <a:xfrm rot="18863101" flipH="1">
            <a:off x="5093509" y="1609704"/>
            <a:ext cx="360363" cy="504825"/>
          </a:xfrm>
          <a:prstGeom prst="downArrow">
            <a:avLst>
              <a:gd name="adj1" fmla="val 50000"/>
              <a:gd name="adj2" fmla="val 35022"/>
            </a:avLst>
          </a:prstGeom>
          <a:noFill/>
          <a:ln w="19050">
            <a:solidFill>
              <a:schemeClr val="tx1"/>
            </a:solidFill>
            <a:miter lim="800000"/>
            <a:headEnd/>
            <a:tailEnd/>
          </a:ln>
          <a:effectLst/>
          <a:extLst/>
        </p:spPr>
        <p:txBody>
          <a:bodyPr wrap="none" anchor="ctr"/>
          <a:lstStyle/>
          <a:p>
            <a:endParaRPr lang="en-US"/>
          </a:p>
        </p:txBody>
      </p:sp>
      <p:pic>
        <p:nvPicPr>
          <p:cNvPr id="10" name="Picture 2" descr="https://upload.wikimedia.org/wikipedia/commons/e/e7/Full_width_at_half_maximum.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3059" y="692696"/>
            <a:ext cx="1931429"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67269" y="3908616"/>
            <a:ext cx="3421137" cy="2400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Espace réservé du numéro de diapositive 2"/>
          <p:cNvSpPr>
            <a:spLocks noGrp="1"/>
          </p:cNvSpPr>
          <p:nvPr>
            <p:ph type="sldNum" sz="quarter" idx="11"/>
          </p:nvPr>
        </p:nvSpPr>
        <p:spPr/>
        <p:txBody>
          <a:bodyPr/>
          <a:lstStyle/>
          <a:p>
            <a:fld id="{6E8F8CF6-AC68-4F09-B8BC-DCA17A7F9108}" type="slidenum">
              <a:rPr lang="fr-FR" altLang="fr-FR" smtClean="0"/>
              <a:pPr/>
              <a:t>28</a:t>
            </a:fld>
            <a:endParaRPr lang="fr-FR" altLang="fr-FR" dirty="0"/>
          </a:p>
        </p:txBody>
      </p:sp>
    </p:spTree>
    <p:extLst>
      <p:ext uri="{BB962C8B-B14F-4D97-AF65-F5344CB8AC3E}">
        <p14:creationId xmlns:p14="http://schemas.microsoft.com/office/powerpoint/2010/main" val="10269412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9"/>
          <p:cNvSpPr txBox="1">
            <a:spLocks noChangeArrowheads="1"/>
          </p:cNvSpPr>
          <p:nvPr/>
        </p:nvSpPr>
        <p:spPr>
          <a:xfrm>
            <a:off x="457200" y="0"/>
            <a:ext cx="8229600" cy="600075"/>
          </a:xfrm>
          <a:prstGeom prst="rect">
            <a:avLst/>
          </a:prstGeom>
          <a:noFill/>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altLang="fr-FR" sz="2400" dirty="0">
                <a:cs typeface="Arial" panose="020B0604020202020204" pitchFamily="34" charset="0"/>
              </a:rPr>
              <a:t>3 - Développements </a:t>
            </a:r>
            <a:r>
              <a:rPr lang="fr-FR" altLang="fr-FR" sz="2400" dirty="0" smtClean="0">
                <a:cs typeface="Arial" panose="020B0604020202020204" pitchFamily="34" charset="0"/>
              </a:rPr>
              <a:t>récents</a:t>
            </a:r>
          </a:p>
          <a:p>
            <a:r>
              <a:rPr lang="fr-FR" altLang="fr-FR" sz="2000" dirty="0">
                <a:cs typeface="Arial" panose="020B0604020202020204" pitchFamily="34" charset="0"/>
              </a:rPr>
              <a:t>Autres développements : configuration multi-détecteurs</a:t>
            </a:r>
          </a:p>
        </p:txBody>
      </p:sp>
      <p:sp>
        <p:nvSpPr>
          <p:cNvPr id="4" name="Rectangle 11"/>
          <p:cNvSpPr txBox="1">
            <a:spLocks noChangeArrowheads="1"/>
          </p:cNvSpPr>
          <p:nvPr/>
        </p:nvSpPr>
        <p:spPr>
          <a:xfrm>
            <a:off x="179512" y="908720"/>
            <a:ext cx="4392488" cy="54006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fr-FR" sz="1800" b="1" dirty="0" smtClean="0"/>
          </a:p>
          <a:p>
            <a:pPr marL="268288" indent="-268288">
              <a:buFont typeface="+mj-lt"/>
              <a:buAutoNum type="arabicPeriod"/>
            </a:pPr>
            <a:r>
              <a:rPr lang="fr-FR" sz="1800" b="1" dirty="0" smtClean="0"/>
              <a:t>Plusieurs détecteurs SDD </a:t>
            </a:r>
            <a:r>
              <a:rPr lang="fr-FR" sz="1800" b="1" dirty="0"/>
              <a:t>sur </a:t>
            </a:r>
            <a:r>
              <a:rPr lang="fr-FR" sz="1800" b="1" dirty="0" smtClean="0"/>
              <a:t>un MEB</a:t>
            </a:r>
            <a:endParaRPr lang="fr-FR" sz="1800" b="1" dirty="0"/>
          </a:p>
          <a:p>
            <a:pPr marL="0" indent="0">
              <a:buNone/>
            </a:pPr>
            <a:endParaRPr lang="fr-FR" sz="1800" b="1" dirty="0"/>
          </a:p>
          <a:p>
            <a:pPr marL="0" indent="0">
              <a:buNone/>
            </a:pPr>
            <a:endParaRPr lang="fr-FR" sz="1800" b="1" dirty="0" smtClean="0"/>
          </a:p>
          <a:p>
            <a:pPr marL="0" indent="0">
              <a:buNone/>
            </a:pPr>
            <a:endParaRPr lang="fr-FR" sz="1800" b="1" dirty="0"/>
          </a:p>
          <a:p>
            <a:pPr marL="0" indent="0">
              <a:buNone/>
            </a:pPr>
            <a:endParaRPr lang="fr-FR" sz="1800" b="1" dirty="0" smtClean="0"/>
          </a:p>
          <a:p>
            <a:pPr marL="0" indent="0">
              <a:buNone/>
            </a:pPr>
            <a:endParaRPr lang="fr-FR" sz="1800" b="1" dirty="0"/>
          </a:p>
          <a:p>
            <a:pPr marL="0" indent="0">
              <a:buNone/>
            </a:pPr>
            <a:endParaRPr lang="fr-FR" sz="1800" b="1" dirty="0"/>
          </a:p>
          <a:p>
            <a:pPr marL="0" indent="0">
              <a:buNone/>
            </a:pPr>
            <a:endParaRPr lang="fr-FR" sz="700" b="1" dirty="0" smtClean="0"/>
          </a:p>
          <a:p>
            <a:pPr marL="0" indent="0">
              <a:buNone/>
            </a:pPr>
            <a:r>
              <a:rPr lang="fr-FR" sz="1800" b="1" dirty="0" smtClean="0"/>
              <a:t>Avantages  </a:t>
            </a:r>
            <a:r>
              <a:rPr lang="fr-FR" sz="1800" b="1" dirty="0"/>
              <a:t>:</a:t>
            </a:r>
          </a:p>
          <a:p>
            <a:pPr marL="179388" indent="-179388"/>
            <a:r>
              <a:rPr lang="fr-FR" sz="1600" dirty="0" smtClean="0"/>
              <a:t>La </a:t>
            </a:r>
            <a:r>
              <a:rPr lang="fr-FR" sz="1600" dirty="0"/>
              <a:t>surface active totale est augmentée tout </a:t>
            </a:r>
            <a:r>
              <a:rPr lang="fr-FR" sz="1600" dirty="0" smtClean="0"/>
              <a:t>en </a:t>
            </a:r>
            <a:r>
              <a:rPr lang="fr-FR" sz="1600" dirty="0"/>
              <a:t>gardant </a:t>
            </a:r>
            <a:r>
              <a:rPr lang="fr-FR" sz="1600" dirty="0" smtClean="0"/>
              <a:t>un </a:t>
            </a:r>
            <a:r>
              <a:rPr lang="fr-FR" sz="1600" dirty="0"/>
              <a:t>bon angle solide pour chaque </a:t>
            </a:r>
            <a:r>
              <a:rPr lang="fr-FR" sz="1600" dirty="0" smtClean="0"/>
              <a:t>détecteur ;</a:t>
            </a:r>
            <a:endParaRPr lang="fr-FR" sz="1600" dirty="0"/>
          </a:p>
          <a:p>
            <a:pPr marL="179388" indent="-179388"/>
            <a:r>
              <a:rPr lang="fr-FR" sz="1600" dirty="0" smtClean="0"/>
              <a:t>Les </a:t>
            </a:r>
            <a:r>
              <a:rPr lang="fr-FR" sz="1600" dirty="0"/>
              <a:t>zones d’ombre sur l’échantillon peuvent </a:t>
            </a:r>
            <a:r>
              <a:rPr lang="fr-FR" sz="1600" dirty="0" smtClean="0"/>
              <a:t>être </a:t>
            </a:r>
            <a:r>
              <a:rPr lang="fr-FR" sz="1600" dirty="0"/>
              <a:t>limitées </a:t>
            </a:r>
            <a:r>
              <a:rPr lang="fr-FR" sz="1600" dirty="0" smtClean="0"/>
              <a:t>.</a:t>
            </a:r>
            <a:endParaRPr lang="fr-FR" sz="1600" dirty="0"/>
          </a:p>
          <a:p>
            <a:pPr marL="0" indent="0">
              <a:buNone/>
            </a:pPr>
            <a:r>
              <a:rPr lang="fr-FR" sz="1800" b="1" dirty="0" smtClean="0"/>
              <a:t>Limitations  </a:t>
            </a:r>
            <a:r>
              <a:rPr lang="fr-FR" sz="1800" b="1" dirty="0"/>
              <a:t>: </a:t>
            </a:r>
          </a:p>
          <a:p>
            <a:pPr marL="179388" indent="-179388"/>
            <a:r>
              <a:rPr lang="fr-FR" sz="1600" dirty="0" smtClean="0"/>
              <a:t>Nb </a:t>
            </a:r>
            <a:r>
              <a:rPr lang="fr-FR" sz="1600" dirty="0"/>
              <a:t>de ports disponibles sur la chambre du </a:t>
            </a:r>
            <a:r>
              <a:rPr lang="fr-FR" sz="1600" dirty="0" smtClean="0"/>
              <a:t>MEB ; </a:t>
            </a:r>
            <a:endParaRPr lang="fr-FR" sz="1600" dirty="0"/>
          </a:p>
          <a:p>
            <a:pPr marL="179388" indent="-179388"/>
            <a:r>
              <a:rPr lang="fr-FR" sz="1600" dirty="0" smtClean="0"/>
              <a:t>Le coût.</a:t>
            </a:r>
            <a:endParaRPr lang="fr-FR" sz="1600" dirty="0"/>
          </a:p>
        </p:txBody>
      </p:sp>
      <p:pic>
        <p:nvPicPr>
          <p:cNvPr id="6" name="Picture 5"/>
          <p:cNvPicPr>
            <a:picLocks noChangeAspect="1" noChangeArrowheads="1"/>
          </p:cNvPicPr>
          <p:nvPr/>
        </p:nvPicPr>
        <p:blipFill rotWithShape="1">
          <a:blip r:embed="rId2">
            <a:grayscl/>
            <a:lum bright="20000" contrast="-20000"/>
            <a:extLst>
              <a:ext uri="{28A0092B-C50C-407E-A947-70E740481C1C}">
                <a14:useLocalDpi xmlns:a14="http://schemas.microsoft.com/office/drawing/2010/main" val="0"/>
              </a:ext>
            </a:extLst>
          </a:blip>
          <a:srcRect l="5293" t="694" r="3080" b="52627"/>
          <a:stretch/>
        </p:blipFill>
        <p:spPr bwMode="auto">
          <a:xfrm>
            <a:off x="979367" y="1628800"/>
            <a:ext cx="2720770" cy="2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11"/>
          <p:cNvSpPr txBox="1">
            <a:spLocks noChangeArrowheads="1"/>
          </p:cNvSpPr>
          <p:nvPr/>
        </p:nvSpPr>
        <p:spPr>
          <a:xfrm>
            <a:off x="179512" y="908720"/>
            <a:ext cx="8784976" cy="54006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1800" dirty="0" smtClean="0"/>
              <a:t>Montage </a:t>
            </a:r>
            <a:r>
              <a:rPr lang="fr-FR" sz="1800" dirty="0"/>
              <a:t>de plusieurs détecteurs pilotés par une seule </a:t>
            </a:r>
            <a:r>
              <a:rPr lang="fr-FR" sz="1800" dirty="0" smtClean="0"/>
              <a:t>électronique</a:t>
            </a:r>
            <a:r>
              <a:rPr lang="fr-FR" sz="1800" dirty="0"/>
              <a:t> </a:t>
            </a:r>
            <a:r>
              <a:rPr lang="fr-FR" sz="1800" dirty="0" smtClean="0"/>
              <a:t>:</a:t>
            </a:r>
            <a:endParaRPr lang="fr-FR" sz="1800" dirty="0"/>
          </a:p>
        </p:txBody>
      </p:sp>
      <p:sp>
        <p:nvSpPr>
          <p:cNvPr id="8" name="Rectangle 11"/>
          <p:cNvSpPr txBox="1">
            <a:spLocks noChangeArrowheads="1"/>
          </p:cNvSpPr>
          <p:nvPr/>
        </p:nvSpPr>
        <p:spPr>
          <a:xfrm>
            <a:off x="4644008" y="908720"/>
            <a:ext cx="4320480" cy="54006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fr-FR" sz="1800" b="1" dirty="0" smtClean="0"/>
          </a:p>
          <a:p>
            <a:pPr>
              <a:buFont typeface="+mj-lt"/>
              <a:buAutoNum type="arabicPeriod" startAt="2"/>
            </a:pPr>
            <a:r>
              <a:rPr lang="fr-FR" sz="1800" b="1" dirty="0" smtClean="0"/>
              <a:t>Composant </a:t>
            </a:r>
            <a:r>
              <a:rPr lang="fr-FR" sz="1800" b="1" dirty="0"/>
              <a:t>constitué </a:t>
            </a:r>
            <a:r>
              <a:rPr lang="fr-FR" sz="1800" b="1" dirty="0" smtClean="0"/>
              <a:t>de plusieurs </a:t>
            </a:r>
            <a:r>
              <a:rPr lang="fr-FR" sz="1800" b="1" dirty="0" err="1" smtClean="0"/>
              <a:t>SDDs</a:t>
            </a:r>
            <a:endParaRPr lang="fr-FR" sz="1800" b="1" dirty="0" smtClean="0"/>
          </a:p>
          <a:p>
            <a:pPr marL="0" indent="0">
              <a:buNone/>
            </a:pPr>
            <a:endParaRPr lang="fr-FR" sz="1800" b="1" dirty="0" smtClean="0"/>
          </a:p>
          <a:p>
            <a:pPr marL="0" indent="0">
              <a:buNone/>
            </a:pPr>
            <a:endParaRPr lang="fr-FR" sz="1800" b="1" dirty="0"/>
          </a:p>
          <a:p>
            <a:pPr marL="0" indent="0">
              <a:buNone/>
            </a:pPr>
            <a:endParaRPr lang="fr-FR" sz="1800" b="1" dirty="0" smtClean="0"/>
          </a:p>
          <a:p>
            <a:pPr marL="0" indent="0">
              <a:buNone/>
            </a:pPr>
            <a:endParaRPr lang="fr-FR" sz="1800" b="1" dirty="0"/>
          </a:p>
          <a:p>
            <a:pPr marL="0" indent="0">
              <a:buNone/>
            </a:pPr>
            <a:endParaRPr lang="fr-FR" sz="1800" b="1" dirty="0" smtClean="0"/>
          </a:p>
          <a:p>
            <a:pPr marL="0" indent="0">
              <a:buNone/>
            </a:pPr>
            <a:endParaRPr lang="fr-FR" sz="1800" b="1" dirty="0" smtClean="0"/>
          </a:p>
          <a:p>
            <a:pPr marL="0" indent="0">
              <a:buNone/>
            </a:pPr>
            <a:endParaRPr lang="fr-FR" sz="1800" b="1" dirty="0"/>
          </a:p>
          <a:p>
            <a:pPr marL="0" indent="0">
              <a:buNone/>
            </a:pPr>
            <a:endParaRPr lang="fr-FR" sz="1800" b="1" dirty="0" smtClean="0"/>
          </a:p>
          <a:p>
            <a:pPr marL="0" indent="0">
              <a:buNone/>
            </a:pPr>
            <a:r>
              <a:rPr lang="fr-FR" sz="1800" b="1" dirty="0" smtClean="0"/>
              <a:t>Avantages  </a:t>
            </a:r>
            <a:r>
              <a:rPr lang="fr-FR" sz="1800" b="1" dirty="0"/>
              <a:t>:</a:t>
            </a:r>
          </a:p>
          <a:p>
            <a:pPr marL="179388" indent="-179388"/>
            <a:r>
              <a:rPr lang="fr-FR" sz="1600" dirty="0" smtClean="0"/>
              <a:t>Gain </a:t>
            </a:r>
            <a:r>
              <a:rPr lang="fr-FR" sz="1600" dirty="0"/>
              <a:t>d’angle solide important pour le détecteur annulaire : </a:t>
            </a:r>
            <a:r>
              <a:rPr lang="fr-FR" sz="1600" dirty="0" smtClean="0"/>
              <a:t/>
            </a:r>
            <a:br>
              <a:rPr lang="fr-FR" sz="1600" dirty="0" smtClean="0"/>
            </a:br>
            <a:r>
              <a:rPr lang="fr-FR" sz="1600" dirty="0" smtClean="0"/>
              <a:t>10 </a:t>
            </a:r>
            <a:r>
              <a:rPr lang="fr-FR" sz="1600" dirty="0"/>
              <a:t>mm² - 100 X, </a:t>
            </a:r>
            <a:r>
              <a:rPr lang="fr-FR" sz="1600" dirty="0" smtClean="0"/>
              <a:t>30 </a:t>
            </a:r>
            <a:r>
              <a:rPr lang="fr-FR" sz="1600" dirty="0"/>
              <a:t>mm² - 30 X, 80 mm² - 16 X </a:t>
            </a:r>
          </a:p>
          <a:p>
            <a:pPr marL="0" indent="0">
              <a:buNone/>
            </a:pPr>
            <a:r>
              <a:rPr lang="fr-FR" sz="1800" b="1" dirty="0" smtClean="0"/>
              <a:t>Limitations  </a:t>
            </a:r>
            <a:r>
              <a:rPr lang="fr-FR" sz="1800" b="1" dirty="0"/>
              <a:t>: </a:t>
            </a:r>
          </a:p>
          <a:p>
            <a:pPr marL="179388" indent="-179388"/>
            <a:r>
              <a:rPr lang="fr-FR" sz="1600" dirty="0" smtClean="0"/>
              <a:t>Le coût.</a:t>
            </a:r>
            <a:endParaRPr lang="fr-FR" sz="1600" dirty="0"/>
          </a:p>
        </p:txBody>
      </p:sp>
      <p:pic>
        <p:nvPicPr>
          <p:cNvPr id="9" name="Picture 10"/>
          <p:cNvPicPr>
            <a:picLocks noChangeAspect="1" noChangeArrowheads="1"/>
          </p:cNvPicPr>
          <p:nvPr/>
        </p:nvPicPr>
        <p:blipFill>
          <a:blip r:embed="rId3">
            <a:extLst>
              <a:ext uri="{28A0092B-C50C-407E-A947-70E740481C1C}">
                <a14:useLocalDpi xmlns:a14="http://schemas.microsoft.com/office/drawing/2010/main" val="0"/>
              </a:ext>
            </a:extLst>
          </a:blip>
          <a:srcRect b="955"/>
          <a:stretch>
            <a:fillRect/>
          </a:stretch>
        </p:blipFill>
        <p:spPr bwMode="auto">
          <a:xfrm>
            <a:off x="5112766" y="1628800"/>
            <a:ext cx="3382963"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ZoneTexte 9"/>
          <p:cNvSpPr txBox="1"/>
          <p:nvPr/>
        </p:nvSpPr>
        <p:spPr>
          <a:xfrm>
            <a:off x="7344081" y="3935489"/>
            <a:ext cx="1151648" cy="253916"/>
          </a:xfrm>
          <a:prstGeom prst="rect">
            <a:avLst/>
          </a:prstGeom>
          <a:noFill/>
        </p:spPr>
        <p:txBody>
          <a:bodyPr wrap="square" rtlCol="0">
            <a:spAutoFit/>
          </a:bodyPr>
          <a:lstStyle/>
          <a:p>
            <a:pPr algn="r"/>
            <a:r>
              <a:rPr lang="fr-FR" sz="1000" dirty="0" smtClean="0"/>
              <a:t>Source : </a:t>
            </a:r>
            <a:r>
              <a:rPr lang="fr-FR" sz="1000" dirty="0" err="1" smtClean="0"/>
              <a:t>Brüker</a:t>
            </a:r>
            <a:endParaRPr lang="fr-FR" sz="1000" dirty="0"/>
          </a:p>
        </p:txBody>
      </p:sp>
      <p:sp>
        <p:nvSpPr>
          <p:cNvPr id="3" name="Espace réservé du numéro de diapositive 2"/>
          <p:cNvSpPr>
            <a:spLocks noGrp="1"/>
          </p:cNvSpPr>
          <p:nvPr>
            <p:ph type="sldNum" sz="quarter" idx="11"/>
          </p:nvPr>
        </p:nvSpPr>
        <p:spPr/>
        <p:txBody>
          <a:bodyPr/>
          <a:lstStyle/>
          <a:p>
            <a:fld id="{6E8F8CF6-AC68-4F09-B8BC-DCA17A7F9108}" type="slidenum">
              <a:rPr lang="fr-FR" altLang="fr-FR" smtClean="0"/>
              <a:pPr/>
              <a:t>29</a:t>
            </a:fld>
            <a:endParaRPr lang="fr-FR" altLang="fr-FR" dirty="0"/>
          </a:p>
        </p:txBody>
      </p:sp>
      <p:cxnSp>
        <p:nvCxnSpPr>
          <p:cNvPr id="11" name="Connecteur droit 10"/>
          <p:cNvCxnSpPr/>
          <p:nvPr/>
        </p:nvCxnSpPr>
        <p:spPr>
          <a:xfrm>
            <a:off x="4572000" y="1268760"/>
            <a:ext cx="0" cy="50405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51855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9"/>
          <p:cNvSpPr txBox="1">
            <a:spLocks noChangeArrowheads="1"/>
          </p:cNvSpPr>
          <p:nvPr/>
        </p:nvSpPr>
        <p:spPr>
          <a:xfrm>
            <a:off x="457200" y="0"/>
            <a:ext cx="8229600" cy="600075"/>
          </a:xfrm>
          <a:prstGeom prst="rect">
            <a:avLst/>
          </a:prstGeom>
          <a:noFill/>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altLang="fr-FR" sz="2400" dirty="0">
                <a:cs typeface="Arial" panose="020B0604020202020204" pitchFamily="34" charset="0"/>
              </a:rPr>
              <a:t>Spectrométrie de rayons X à sélection </a:t>
            </a:r>
            <a:r>
              <a:rPr lang="fr-FR" altLang="fr-FR" sz="2400" dirty="0" smtClean="0">
                <a:cs typeface="Arial" panose="020B0604020202020204" pitchFamily="34" charset="0"/>
              </a:rPr>
              <a:t>d’énergie EDS</a:t>
            </a:r>
            <a:endParaRPr lang="fr-FR" altLang="fr-FR" sz="2000" dirty="0">
              <a:cs typeface="Arial" panose="020B0604020202020204" pitchFamily="34" charset="0"/>
            </a:endParaRPr>
          </a:p>
        </p:txBody>
      </p:sp>
      <p:sp>
        <p:nvSpPr>
          <p:cNvPr id="168" name="Text Box 86"/>
          <p:cNvSpPr txBox="1">
            <a:spLocks noChangeArrowheads="1"/>
          </p:cNvSpPr>
          <p:nvPr/>
        </p:nvSpPr>
        <p:spPr bwMode="auto">
          <a:xfrm>
            <a:off x="3275373" y="3733197"/>
            <a:ext cx="1858073" cy="830997"/>
          </a:xfrm>
          <a:prstGeom prst="rect">
            <a:avLst/>
          </a:prstGeom>
          <a:solidFill>
            <a:schemeClr val="bg1"/>
          </a:solidFill>
          <a:ln w="9525" algn="ctr">
            <a:solidFill>
              <a:schemeClr val="tx1"/>
            </a:solidFill>
            <a:miter lim="800000"/>
            <a:headEnd/>
            <a:tailEnd/>
          </a:ln>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fr-FR" altLang="fr-FR" sz="1600" dirty="0">
                <a:latin typeface="+mn-lt"/>
                <a:cs typeface="Arial" charset="0"/>
              </a:rPr>
              <a:t>Chaîne </a:t>
            </a:r>
            <a:r>
              <a:rPr lang="fr-FR" altLang="fr-FR" sz="1600" dirty="0" smtClean="0">
                <a:latin typeface="+mn-lt"/>
                <a:cs typeface="Arial" charset="0"/>
              </a:rPr>
              <a:t>électronique</a:t>
            </a:r>
            <a:br>
              <a:rPr lang="fr-FR" altLang="fr-FR" sz="1600" dirty="0" smtClean="0">
                <a:latin typeface="+mn-lt"/>
                <a:cs typeface="Arial" charset="0"/>
              </a:rPr>
            </a:br>
            <a:r>
              <a:rPr lang="fr-FR" altLang="fr-FR" sz="1600" dirty="0" smtClean="0">
                <a:latin typeface="+mn-lt"/>
                <a:cs typeface="Arial" charset="0"/>
              </a:rPr>
              <a:t>de traitement </a:t>
            </a:r>
            <a:br>
              <a:rPr lang="fr-FR" altLang="fr-FR" sz="1600" dirty="0" smtClean="0">
                <a:latin typeface="+mn-lt"/>
                <a:cs typeface="Arial" charset="0"/>
              </a:rPr>
            </a:br>
            <a:r>
              <a:rPr lang="fr-FR" altLang="fr-FR" sz="1600" dirty="0" smtClean="0">
                <a:latin typeface="+mn-lt"/>
                <a:cs typeface="Arial" charset="0"/>
              </a:rPr>
              <a:t>de </a:t>
            </a:r>
            <a:r>
              <a:rPr lang="fr-FR" altLang="fr-FR" sz="1600" dirty="0">
                <a:latin typeface="+mn-lt"/>
                <a:cs typeface="Arial" charset="0"/>
              </a:rPr>
              <a:t>l’impulsion</a:t>
            </a:r>
            <a:endParaRPr lang="fr-FR" altLang="fr-FR" sz="1200" i="1" dirty="0">
              <a:latin typeface="+mn-lt"/>
              <a:cs typeface="Arial" charset="0"/>
            </a:endParaRPr>
          </a:p>
        </p:txBody>
      </p:sp>
      <p:sp>
        <p:nvSpPr>
          <p:cNvPr id="172" name="Text Box 91"/>
          <p:cNvSpPr txBox="1">
            <a:spLocks noChangeArrowheads="1"/>
          </p:cNvSpPr>
          <p:nvPr/>
        </p:nvSpPr>
        <p:spPr bwMode="auto">
          <a:xfrm>
            <a:off x="6763732" y="3948641"/>
            <a:ext cx="1699960" cy="40011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006600"/>
                </a:solidFill>
              </a14:hiddenFill>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fr-FR" altLang="fr-FR" sz="2000" dirty="0">
                <a:latin typeface="+mn-lt"/>
                <a:cs typeface="Arial" charset="0"/>
              </a:rPr>
              <a:t>Ordinateur</a:t>
            </a:r>
            <a:endParaRPr lang="fr-FR" altLang="fr-FR" dirty="0">
              <a:latin typeface="+mn-lt"/>
              <a:cs typeface="Arial" charset="0"/>
            </a:endParaRPr>
          </a:p>
        </p:txBody>
      </p:sp>
      <p:sp>
        <p:nvSpPr>
          <p:cNvPr id="173" name="Text Box 92"/>
          <p:cNvSpPr txBox="1">
            <a:spLocks noChangeArrowheads="1"/>
          </p:cNvSpPr>
          <p:nvPr/>
        </p:nvSpPr>
        <p:spPr bwMode="auto">
          <a:xfrm>
            <a:off x="179512" y="5589240"/>
            <a:ext cx="8784976" cy="400110"/>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fr-FR" altLang="fr-FR" sz="2000" dirty="0">
                <a:latin typeface="+mn-lt"/>
                <a:cs typeface="Arial" charset="0"/>
              </a:rPr>
              <a:t>Chaîne de traitement numérique depuis </a:t>
            </a:r>
            <a:r>
              <a:rPr lang="fr-FR" altLang="fr-FR" sz="2000" dirty="0" smtClean="0">
                <a:latin typeface="+mn-lt"/>
                <a:cs typeface="Arial" charset="0"/>
              </a:rPr>
              <a:t>1994</a:t>
            </a:r>
            <a:endParaRPr lang="fr-FR" altLang="fr-FR" sz="2000" dirty="0">
              <a:latin typeface="+mn-lt"/>
              <a:cs typeface="Arial" charset="0"/>
            </a:endParaRPr>
          </a:p>
        </p:txBody>
      </p:sp>
      <p:grpSp>
        <p:nvGrpSpPr>
          <p:cNvPr id="5" name="Groupe 4"/>
          <p:cNvGrpSpPr/>
          <p:nvPr/>
        </p:nvGrpSpPr>
        <p:grpSpPr>
          <a:xfrm>
            <a:off x="107504" y="836712"/>
            <a:ext cx="5106156" cy="2290417"/>
            <a:chOff x="108579" y="726280"/>
            <a:chExt cx="5106156" cy="2290417"/>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53440" y="726280"/>
              <a:ext cx="1068348" cy="19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4673" y="1176280"/>
              <a:ext cx="2377327" cy="1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3" name="Text Box 81"/>
            <p:cNvSpPr txBox="1">
              <a:spLocks noChangeArrowheads="1"/>
            </p:cNvSpPr>
            <p:nvPr/>
          </p:nvSpPr>
          <p:spPr bwMode="auto">
            <a:xfrm>
              <a:off x="1403648" y="1124744"/>
              <a:ext cx="1226170" cy="40011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006600"/>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fr-FR" altLang="fr-FR" sz="2000" dirty="0">
                  <a:latin typeface="+mn-lt"/>
                  <a:cs typeface="Arial" charset="0"/>
                </a:rPr>
                <a:t>Détecteur</a:t>
              </a:r>
              <a:endParaRPr lang="fr-FR" altLang="fr-FR" dirty="0">
                <a:latin typeface="+mn-lt"/>
                <a:cs typeface="Arial" charset="0"/>
              </a:endParaRPr>
            </a:p>
          </p:txBody>
        </p:sp>
        <p:sp>
          <p:nvSpPr>
            <p:cNvPr id="4" name="Rectangle 3"/>
            <p:cNvSpPr/>
            <p:nvPr/>
          </p:nvSpPr>
          <p:spPr>
            <a:xfrm>
              <a:off x="108579" y="2708920"/>
              <a:ext cx="5106156" cy="307777"/>
            </a:xfrm>
            <a:prstGeom prst="rect">
              <a:avLst/>
            </a:prstGeom>
          </p:spPr>
          <p:txBody>
            <a:bodyPr wrap="square">
              <a:spAutoFit/>
            </a:bodyPr>
            <a:lstStyle/>
            <a:p>
              <a:r>
                <a:rPr lang="fr-FR" sz="1400" dirty="0"/>
                <a:t>Diode Si(Li) ou </a:t>
              </a:r>
              <a:r>
                <a:rPr lang="fr-FR" sz="1400" dirty="0" smtClean="0"/>
                <a:t>Ge          ou        </a:t>
              </a:r>
              <a:r>
                <a:rPr lang="fr-FR" sz="1400" dirty="0" err="1" smtClean="0"/>
                <a:t>Silicon</a:t>
              </a:r>
              <a:r>
                <a:rPr lang="fr-FR" sz="1400" dirty="0" smtClean="0"/>
                <a:t> </a:t>
              </a:r>
              <a:r>
                <a:rPr lang="fr-FR" sz="1400" dirty="0"/>
                <a:t>Drift </a:t>
              </a:r>
              <a:r>
                <a:rPr lang="fr-FR" sz="1400" dirty="0" smtClean="0"/>
                <a:t>Detector (Détecteur SDD</a:t>
              </a:r>
              <a:r>
                <a:rPr lang="fr-FR" sz="1400" dirty="0"/>
                <a:t>)</a:t>
              </a:r>
            </a:p>
          </p:txBody>
        </p:sp>
      </p:grpSp>
      <p:sp>
        <p:nvSpPr>
          <p:cNvPr id="6" name="Arc 5"/>
          <p:cNvSpPr/>
          <p:nvPr/>
        </p:nvSpPr>
        <p:spPr>
          <a:xfrm rot="10800000">
            <a:off x="1115616" y="2349500"/>
            <a:ext cx="1578478" cy="1799195"/>
          </a:xfrm>
          <a:prstGeom prst="arc">
            <a:avLst>
              <a:gd name="adj1" fmla="val 16035401"/>
              <a:gd name="adj2" fmla="val 14437"/>
            </a:avLst>
          </a:prstGeom>
          <a:ln w="508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8" name="Connecteur droit avec flèche 7"/>
          <p:cNvCxnSpPr/>
          <p:nvPr/>
        </p:nvCxnSpPr>
        <p:spPr>
          <a:xfrm>
            <a:off x="5436096" y="4148696"/>
            <a:ext cx="1152128"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0446" r="14655"/>
          <a:stretch/>
        </p:blipFill>
        <p:spPr bwMode="auto">
          <a:xfrm>
            <a:off x="6763733" y="2117973"/>
            <a:ext cx="1699960"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9712" y="3759756"/>
            <a:ext cx="1089025"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Espace réservé du numéro de diapositive 6"/>
          <p:cNvSpPr>
            <a:spLocks noGrp="1"/>
          </p:cNvSpPr>
          <p:nvPr>
            <p:ph type="sldNum" sz="quarter" idx="11"/>
          </p:nvPr>
        </p:nvSpPr>
        <p:spPr/>
        <p:txBody>
          <a:bodyPr/>
          <a:lstStyle/>
          <a:p>
            <a:fld id="{6E8F8CF6-AC68-4F09-B8BC-DCA17A7F9108}" type="slidenum">
              <a:rPr lang="fr-FR" altLang="fr-FR" smtClean="0"/>
              <a:pPr/>
              <a:t>3</a:t>
            </a:fld>
            <a:endParaRPr lang="fr-FR" altLang="fr-FR" dirty="0"/>
          </a:p>
        </p:txBody>
      </p:sp>
    </p:spTree>
    <p:extLst>
      <p:ext uri="{BB962C8B-B14F-4D97-AF65-F5344CB8AC3E}">
        <p14:creationId xmlns:p14="http://schemas.microsoft.com/office/powerpoint/2010/main" val="30436681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9"/>
          <p:cNvSpPr txBox="1">
            <a:spLocks noChangeArrowheads="1"/>
          </p:cNvSpPr>
          <p:nvPr/>
        </p:nvSpPr>
        <p:spPr>
          <a:xfrm>
            <a:off x="457200" y="3105835"/>
            <a:ext cx="8229600" cy="646331"/>
          </a:xfrm>
          <a:prstGeom prst="rect">
            <a:avLst/>
          </a:prstGeom>
          <a:noFill/>
          <a:ln/>
        </p:spPr>
        <p:txBody>
          <a:bodyP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altLang="fr-FR" sz="3600" b="1" dirty="0" smtClean="0">
                <a:cs typeface="Arial" panose="020B0604020202020204" pitchFamily="34" charset="0"/>
              </a:rPr>
              <a:t>4 - Traitement </a:t>
            </a:r>
            <a:r>
              <a:rPr lang="fr-FR" altLang="fr-FR" sz="3600" b="1" dirty="0">
                <a:cs typeface="Arial" panose="020B0604020202020204" pitchFamily="34" charset="0"/>
              </a:rPr>
              <a:t>des spectres</a:t>
            </a:r>
            <a:endParaRPr lang="fr-FR" altLang="fr-FR" sz="2400" b="1" dirty="0">
              <a:cs typeface="Arial" panose="020B0604020202020204" pitchFamily="34" charset="0"/>
            </a:endParaRPr>
          </a:p>
        </p:txBody>
      </p:sp>
      <p:sp>
        <p:nvSpPr>
          <p:cNvPr id="11" name="Espace réservé du numéro de diapositive 10"/>
          <p:cNvSpPr>
            <a:spLocks noGrp="1"/>
          </p:cNvSpPr>
          <p:nvPr>
            <p:ph type="sldNum" sz="quarter" idx="11"/>
          </p:nvPr>
        </p:nvSpPr>
        <p:spPr/>
        <p:txBody>
          <a:bodyPr/>
          <a:lstStyle/>
          <a:p>
            <a:fld id="{6E8F8CF6-AC68-4F09-B8BC-DCA17A7F9108}" type="slidenum">
              <a:rPr lang="fr-FR" altLang="fr-FR" smtClean="0"/>
              <a:pPr/>
              <a:t>30</a:t>
            </a:fld>
            <a:endParaRPr lang="fr-FR" altLang="fr-FR" dirty="0"/>
          </a:p>
        </p:txBody>
      </p:sp>
    </p:spTree>
    <p:extLst>
      <p:ext uri="{BB962C8B-B14F-4D97-AF65-F5344CB8AC3E}">
        <p14:creationId xmlns:p14="http://schemas.microsoft.com/office/powerpoint/2010/main" val="17500000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1"/>
          </p:nvPr>
        </p:nvSpPr>
        <p:spPr/>
        <p:txBody>
          <a:bodyPr/>
          <a:lstStyle/>
          <a:p>
            <a:fld id="{87886F0F-D856-4B49-B64B-34AB8A624618}" type="slidenum">
              <a:rPr lang="fr-FR" altLang="fr-FR" smtClean="0"/>
              <a:pPr/>
              <a:t>31</a:t>
            </a:fld>
            <a:endParaRPr lang="fr-FR" altLang="fr-FR"/>
          </a:p>
        </p:txBody>
      </p:sp>
      <p:grpSp>
        <p:nvGrpSpPr>
          <p:cNvPr id="18" name="Groupe 17"/>
          <p:cNvGrpSpPr/>
          <p:nvPr/>
        </p:nvGrpSpPr>
        <p:grpSpPr>
          <a:xfrm>
            <a:off x="1018963" y="2598274"/>
            <a:ext cx="2930005" cy="923330"/>
            <a:chOff x="5424017" y="3506813"/>
            <a:chExt cx="2930005" cy="923330"/>
          </a:xfrm>
        </p:grpSpPr>
        <p:sp>
          <p:nvSpPr>
            <p:cNvPr id="4" name="Text Box 3"/>
            <p:cNvSpPr txBox="1">
              <a:spLocks noChangeArrowheads="1"/>
            </p:cNvSpPr>
            <p:nvPr/>
          </p:nvSpPr>
          <p:spPr bwMode="auto">
            <a:xfrm>
              <a:off x="6156176" y="3506813"/>
              <a:ext cx="2197846" cy="92333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dirty="0"/>
                <a:t>- analyse qualitative</a:t>
              </a:r>
            </a:p>
            <a:p>
              <a:r>
                <a:rPr lang="fr-FR" altLang="fr-FR" dirty="0"/>
                <a:t>- analyse quantitative</a:t>
              </a:r>
            </a:p>
            <a:p>
              <a:r>
                <a:rPr lang="fr-FR" altLang="fr-FR" dirty="0"/>
                <a:t>- cartographie X</a:t>
              </a:r>
            </a:p>
          </p:txBody>
        </p:sp>
        <p:sp>
          <p:nvSpPr>
            <p:cNvPr id="5" name="Text Box 8"/>
            <p:cNvSpPr txBox="1">
              <a:spLocks noChangeArrowheads="1"/>
            </p:cNvSpPr>
            <p:nvPr/>
          </p:nvSpPr>
          <p:spPr bwMode="auto">
            <a:xfrm>
              <a:off x="5424017" y="3783812"/>
              <a:ext cx="73789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fr-FR" altLang="fr-FR" dirty="0"/>
                <a:t>Pour :</a:t>
              </a:r>
            </a:p>
          </p:txBody>
        </p:sp>
      </p:grpSp>
      <p:grpSp>
        <p:nvGrpSpPr>
          <p:cNvPr id="6" name="Group 15"/>
          <p:cNvGrpSpPr>
            <a:grpSpLocks/>
          </p:cNvGrpSpPr>
          <p:nvPr/>
        </p:nvGrpSpPr>
        <p:grpSpPr bwMode="auto">
          <a:xfrm>
            <a:off x="829418" y="3570510"/>
            <a:ext cx="6456363" cy="2090738"/>
            <a:chOff x="1365" y="2518"/>
            <a:chExt cx="4067" cy="1317"/>
          </a:xfrm>
        </p:grpSpPr>
        <p:sp>
          <p:nvSpPr>
            <p:cNvPr id="7" name="Text Box 5"/>
            <p:cNvSpPr txBox="1">
              <a:spLocks noChangeArrowheads="1"/>
            </p:cNvSpPr>
            <p:nvPr/>
          </p:nvSpPr>
          <p:spPr bwMode="auto">
            <a:xfrm>
              <a:off x="2024" y="3079"/>
              <a:ext cx="3408" cy="756"/>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dirty="0"/>
                <a:t>- identification des raies</a:t>
              </a:r>
            </a:p>
            <a:p>
              <a:r>
                <a:rPr lang="fr-FR" altLang="fr-FR" dirty="0"/>
                <a:t>- suppression de l’émission de fond continu</a:t>
              </a:r>
            </a:p>
            <a:p>
              <a:r>
                <a:rPr lang="fr-FR" altLang="fr-FR" dirty="0"/>
                <a:t>- « déconvoluer » (extraire l’information cachée)</a:t>
              </a:r>
            </a:p>
            <a:p>
              <a:r>
                <a:rPr lang="fr-FR" altLang="fr-FR" dirty="0"/>
                <a:t>- mesurer l’émission caractéristique (ROI ou aire de pic) </a:t>
              </a:r>
            </a:p>
          </p:txBody>
        </p:sp>
        <p:sp>
          <p:nvSpPr>
            <p:cNvPr id="8" name="Text Box 7"/>
            <p:cNvSpPr txBox="1">
              <a:spLocks noChangeArrowheads="1"/>
            </p:cNvSpPr>
            <p:nvPr/>
          </p:nvSpPr>
          <p:spPr bwMode="auto">
            <a:xfrm>
              <a:off x="1365" y="3340"/>
              <a:ext cx="65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fr-FR" altLang="fr-FR" dirty="0" smtClean="0"/>
                <a:t>Moyens :</a:t>
              </a:r>
              <a:endParaRPr lang="fr-FR" altLang="fr-FR" dirty="0"/>
            </a:p>
          </p:txBody>
        </p:sp>
        <p:sp>
          <p:nvSpPr>
            <p:cNvPr id="9" name="AutoShape 10"/>
            <p:cNvSpPr>
              <a:spLocks noChangeArrowheads="1"/>
            </p:cNvSpPr>
            <p:nvPr/>
          </p:nvSpPr>
          <p:spPr bwMode="auto">
            <a:xfrm rot="2954581">
              <a:off x="2987" y="2614"/>
              <a:ext cx="528" cy="33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17" name="Groupe 16"/>
          <p:cNvGrpSpPr/>
          <p:nvPr/>
        </p:nvGrpSpPr>
        <p:grpSpPr>
          <a:xfrm>
            <a:off x="334141" y="1097319"/>
            <a:ext cx="3314017" cy="646113"/>
            <a:chOff x="1713720" y="3506813"/>
            <a:chExt cx="3314017" cy="646113"/>
          </a:xfrm>
        </p:grpSpPr>
        <p:sp>
          <p:nvSpPr>
            <p:cNvPr id="11" name="Text Box 4"/>
            <p:cNvSpPr txBox="1">
              <a:spLocks noChangeArrowheads="1"/>
            </p:cNvSpPr>
            <p:nvPr/>
          </p:nvSpPr>
          <p:spPr bwMode="auto">
            <a:xfrm>
              <a:off x="2325812" y="3506813"/>
              <a:ext cx="2701925" cy="646113"/>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dirty="0"/>
                <a:t>extraire l’information utile </a:t>
              </a:r>
            </a:p>
            <a:p>
              <a:r>
                <a:rPr lang="fr-FR" altLang="fr-FR" dirty="0"/>
                <a:t>(émission caractéristique)</a:t>
              </a:r>
            </a:p>
          </p:txBody>
        </p:sp>
        <p:sp>
          <p:nvSpPr>
            <p:cNvPr id="12" name="Text Box 6"/>
            <p:cNvSpPr txBox="1">
              <a:spLocks noChangeArrowheads="1"/>
            </p:cNvSpPr>
            <p:nvPr/>
          </p:nvSpPr>
          <p:spPr bwMode="auto">
            <a:xfrm>
              <a:off x="1713720" y="3644925"/>
              <a:ext cx="623888"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fr-FR" altLang="fr-FR" dirty="0"/>
                <a:t>But :</a:t>
              </a:r>
            </a:p>
          </p:txBody>
        </p:sp>
      </p:grpSp>
      <p:sp>
        <p:nvSpPr>
          <p:cNvPr id="13" name="AutoShape 11"/>
          <p:cNvSpPr>
            <a:spLocks noChangeArrowheads="1"/>
          </p:cNvSpPr>
          <p:nvPr/>
        </p:nvSpPr>
        <p:spPr bwMode="auto">
          <a:xfrm rot="2954581">
            <a:off x="1805059" y="1934938"/>
            <a:ext cx="838201" cy="5334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14" name="Picture 13" descr="trait_sp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1061987"/>
            <a:ext cx="3790950" cy="2681287"/>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4"/>
          <p:cNvSpPr>
            <a:spLocks noGrp="1" noChangeArrowheads="1"/>
          </p:cNvSpPr>
          <p:nvPr>
            <p:ph type="title"/>
          </p:nvPr>
        </p:nvSpPr>
        <p:spPr>
          <a:xfrm>
            <a:off x="457200" y="0"/>
            <a:ext cx="8229600" cy="600075"/>
          </a:xfrm>
        </p:spPr>
        <p:txBody>
          <a:bodyPr/>
          <a:lstStyle/>
          <a:p>
            <a:r>
              <a:rPr lang="fr-FR" altLang="fr-FR" sz="2400" dirty="0" smtClean="0"/>
              <a:t>4 - Traitement </a:t>
            </a:r>
            <a:r>
              <a:rPr lang="fr-FR" altLang="fr-FR" sz="2400" dirty="0"/>
              <a:t>des spectres </a:t>
            </a:r>
            <a:r>
              <a:rPr lang="fr-FR" altLang="fr-FR" sz="2400" dirty="0" smtClean="0"/>
              <a:t>EDS</a:t>
            </a:r>
            <a:endParaRPr lang="fr-FR" altLang="fr-FR" sz="2000" dirty="0"/>
          </a:p>
        </p:txBody>
      </p:sp>
    </p:spTree>
    <p:extLst>
      <p:ext uri="{BB962C8B-B14F-4D97-AF65-F5344CB8AC3E}">
        <p14:creationId xmlns:p14="http://schemas.microsoft.com/office/powerpoint/2010/main" val="6248151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26" name="Rectangle 4"/>
          <p:cNvSpPr>
            <a:spLocks noChangeArrowheads="1"/>
          </p:cNvSpPr>
          <p:nvPr/>
        </p:nvSpPr>
        <p:spPr bwMode="auto">
          <a:xfrm>
            <a:off x="179512" y="908720"/>
            <a:ext cx="8784976" cy="1686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1463" indent="-271463">
              <a:defRPr>
                <a:solidFill>
                  <a:schemeClr val="tx1"/>
                </a:solidFill>
                <a:latin typeface="Arial" charset="0"/>
              </a:defRPr>
            </a:lvl1pPr>
            <a:lvl2pPr marL="823913" indent="-285750">
              <a:defRPr>
                <a:solidFill>
                  <a:schemeClr val="tx1"/>
                </a:solidFill>
                <a:latin typeface="Arial" charset="0"/>
              </a:defRPr>
            </a:lvl2pPr>
            <a:lvl3pPr marL="1231900" indent="-228600">
              <a:defRPr>
                <a:solidFill>
                  <a:schemeClr val="tx1"/>
                </a:solidFill>
                <a:latin typeface="Arial" charset="0"/>
              </a:defRPr>
            </a:lvl3pPr>
            <a:lvl4pPr marL="1639888"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30000"/>
              </a:spcBef>
            </a:pPr>
            <a:r>
              <a:rPr lang="fr-FR" altLang="fr-FR" sz="2000" dirty="0">
                <a:latin typeface="+mn-lt"/>
              </a:rPr>
              <a:t>Vérifier l’étalonnage en énergie, si besoin, ajuster le zéro de l’amplificateur,</a:t>
            </a:r>
          </a:p>
          <a:p>
            <a:pPr>
              <a:spcBef>
                <a:spcPct val="30000"/>
              </a:spcBef>
            </a:pPr>
            <a:r>
              <a:rPr lang="fr-FR" altLang="fr-FR" sz="2000" dirty="0">
                <a:latin typeface="+mn-lt"/>
              </a:rPr>
              <a:t>Identifier les raies :</a:t>
            </a:r>
            <a:endParaRPr lang="fr-FR" altLang="fr-FR" sz="2000" b="1" dirty="0">
              <a:latin typeface="+mn-lt"/>
            </a:endParaRPr>
          </a:p>
          <a:p>
            <a:pPr>
              <a:spcBef>
                <a:spcPct val="30000"/>
              </a:spcBef>
              <a:buFont typeface="Wingdings" pitchFamily="2" charset="2"/>
              <a:buChar char="Ø"/>
            </a:pPr>
            <a:r>
              <a:rPr lang="fr-FR" altLang="fr-FR" sz="1600" dirty="0">
                <a:latin typeface="+mn-lt"/>
              </a:rPr>
              <a:t>Manuellement : soit en choisissant un élément dans la table périodique, soit en déplaçant le curseur sur chaque raie et sélectionner la proposition la mieux convenue.</a:t>
            </a:r>
          </a:p>
          <a:p>
            <a:pPr>
              <a:spcBef>
                <a:spcPct val="30000"/>
              </a:spcBef>
              <a:buFont typeface="Wingdings" pitchFamily="2" charset="2"/>
              <a:buChar char="Ø"/>
            </a:pPr>
            <a:r>
              <a:rPr lang="fr-FR" altLang="fr-FR" sz="1600" dirty="0">
                <a:latin typeface="+mn-lt"/>
              </a:rPr>
              <a:t>Automatique : présente un risque de confusion ou de non identification pour certaines raies.</a:t>
            </a:r>
          </a:p>
        </p:txBody>
      </p:sp>
      <p:pic>
        <p:nvPicPr>
          <p:cNvPr id="794627" name="Picture 7"/>
          <p:cNvPicPr>
            <a:picLocks noChangeAspect="1" noChangeArrowheads="1"/>
          </p:cNvPicPr>
          <p:nvPr/>
        </p:nvPicPr>
        <p:blipFill>
          <a:blip r:embed="rId3">
            <a:extLst>
              <a:ext uri="{28A0092B-C50C-407E-A947-70E740481C1C}">
                <a14:useLocalDpi xmlns:a14="http://schemas.microsoft.com/office/drawing/2010/main" val="0"/>
              </a:ext>
            </a:extLst>
          </a:blip>
          <a:srcRect t="6421"/>
          <a:stretch>
            <a:fillRect/>
          </a:stretch>
        </p:blipFill>
        <p:spPr bwMode="auto">
          <a:xfrm>
            <a:off x="1358900" y="2708920"/>
            <a:ext cx="6424613" cy="358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4628" name="Rectangle 4"/>
          <p:cNvSpPr>
            <a:spLocks noGrp="1" noChangeArrowheads="1"/>
          </p:cNvSpPr>
          <p:nvPr>
            <p:ph type="title"/>
          </p:nvPr>
        </p:nvSpPr>
        <p:spPr/>
        <p:txBody>
          <a:bodyPr/>
          <a:lstStyle/>
          <a:p>
            <a:r>
              <a:rPr lang="fr-FR" altLang="fr-FR" sz="2400" dirty="0" smtClean="0"/>
              <a:t>4 - Traitement </a:t>
            </a:r>
            <a:r>
              <a:rPr lang="fr-FR" altLang="fr-FR" sz="2400" dirty="0"/>
              <a:t>des spectres EDS</a:t>
            </a:r>
            <a:br>
              <a:rPr lang="fr-FR" altLang="fr-FR" sz="2400" dirty="0"/>
            </a:br>
            <a:r>
              <a:rPr lang="fr-FR" altLang="fr-FR" sz="2000" dirty="0"/>
              <a:t>Identification des rayonnements caractéristiques</a:t>
            </a:r>
          </a:p>
        </p:txBody>
      </p:sp>
      <p:sp>
        <p:nvSpPr>
          <p:cNvPr id="2" name="Espace réservé du numéro de diapositive 1"/>
          <p:cNvSpPr>
            <a:spLocks noGrp="1"/>
          </p:cNvSpPr>
          <p:nvPr>
            <p:ph type="sldNum" sz="quarter" idx="11"/>
          </p:nvPr>
        </p:nvSpPr>
        <p:spPr/>
        <p:txBody>
          <a:bodyPr/>
          <a:lstStyle/>
          <a:p>
            <a:fld id="{87886F0F-D856-4B49-B64B-34AB8A624618}" type="slidenum">
              <a:rPr lang="fr-FR" altLang="fr-FR" smtClean="0"/>
              <a:pPr/>
              <a:t>32</a:t>
            </a:fld>
            <a:endParaRPr lang="fr-FR" altLang="fr-FR"/>
          </a:p>
        </p:txBody>
      </p:sp>
    </p:spTree>
    <p:extLst>
      <p:ext uri="{BB962C8B-B14F-4D97-AF65-F5344CB8AC3E}">
        <p14:creationId xmlns:p14="http://schemas.microsoft.com/office/powerpoint/2010/main" val="8911715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6675" name="Rectangle 6"/>
          <p:cNvSpPr>
            <a:spLocks noChangeArrowheads="1"/>
          </p:cNvSpPr>
          <p:nvPr/>
        </p:nvSpPr>
        <p:spPr bwMode="auto">
          <a:xfrm>
            <a:off x="179512" y="908720"/>
            <a:ext cx="8784976"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2957513" algn="l"/>
              </a:tabLst>
              <a:defRPr>
                <a:solidFill>
                  <a:schemeClr val="tx1"/>
                </a:solidFill>
                <a:latin typeface="Arial" charset="0"/>
              </a:defRPr>
            </a:lvl1pPr>
            <a:lvl2pPr marL="742950" indent="-285750">
              <a:tabLst>
                <a:tab pos="2957513" algn="l"/>
              </a:tabLst>
              <a:defRPr>
                <a:solidFill>
                  <a:schemeClr val="tx1"/>
                </a:solidFill>
                <a:latin typeface="Arial" charset="0"/>
              </a:defRPr>
            </a:lvl2pPr>
            <a:lvl3pPr marL="1143000" indent="-228600">
              <a:tabLst>
                <a:tab pos="2957513" algn="l"/>
              </a:tabLst>
              <a:defRPr>
                <a:solidFill>
                  <a:schemeClr val="tx1"/>
                </a:solidFill>
                <a:latin typeface="Arial" charset="0"/>
              </a:defRPr>
            </a:lvl3pPr>
            <a:lvl4pPr marL="1600200" indent="-228600">
              <a:tabLst>
                <a:tab pos="2957513" algn="l"/>
              </a:tabLst>
              <a:defRPr>
                <a:solidFill>
                  <a:schemeClr val="tx1"/>
                </a:solidFill>
                <a:latin typeface="Arial" charset="0"/>
              </a:defRPr>
            </a:lvl4pPr>
            <a:lvl5pPr marL="2057400" indent="-228600">
              <a:tabLst>
                <a:tab pos="2957513" algn="l"/>
              </a:tabLst>
              <a:defRPr>
                <a:solidFill>
                  <a:schemeClr val="tx1"/>
                </a:solidFill>
                <a:latin typeface="Arial" charset="0"/>
              </a:defRPr>
            </a:lvl5pPr>
            <a:lvl6pPr marL="2514600" indent="-228600" fontAlgn="base">
              <a:spcBef>
                <a:spcPct val="0"/>
              </a:spcBef>
              <a:spcAft>
                <a:spcPct val="0"/>
              </a:spcAft>
              <a:tabLst>
                <a:tab pos="2957513" algn="l"/>
              </a:tabLst>
              <a:defRPr>
                <a:solidFill>
                  <a:schemeClr val="tx1"/>
                </a:solidFill>
                <a:latin typeface="Arial" charset="0"/>
              </a:defRPr>
            </a:lvl6pPr>
            <a:lvl7pPr marL="2971800" indent="-228600" fontAlgn="base">
              <a:spcBef>
                <a:spcPct val="0"/>
              </a:spcBef>
              <a:spcAft>
                <a:spcPct val="0"/>
              </a:spcAft>
              <a:tabLst>
                <a:tab pos="2957513" algn="l"/>
              </a:tabLst>
              <a:defRPr>
                <a:solidFill>
                  <a:schemeClr val="tx1"/>
                </a:solidFill>
                <a:latin typeface="Arial" charset="0"/>
              </a:defRPr>
            </a:lvl7pPr>
            <a:lvl8pPr marL="3429000" indent="-228600" fontAlgn="base">
              <a:spcBef>
                <a:spcPct val="0"/>
              </a:spcBef>
              <a:spcAft>
                <a:spcPct val="0"/>
              </a:spcAft>
              <a:tabLst>
                <a:tab pos="2957513" algn="l"/>
              </a:tabLst>
              <a:defRPr>
                <a:solidFill>
                  <a:schemeClr val="tx1"/>
                </a:solidFill>
                <a:latin typeface="Arial" charset="0"/>
              </a:defRPr>
            </a:lvl8pPr>
            <a:lvl9pPr marL="3886200" indent="-228600" fontAlgn="base">
              <a:spcBef>
                <a:spcPct val="0"/>
              </a:spcBef>
              <a:spcAft>
                <a:spcPct val="0"/>
              </a:spcAft>
              <a:tabLst>
                <a:tab pos="2957513" algn="l"/>
              </a:tabLst>
              <a:defRPr>
                <a:solidFill>
                  <a:schemeClr val="tx1"/>
                </a:solidFill>
                <a:latin typeface="Arial" charset="0"/>
              </a:defRPr>
            </a:lvl9pPr>
          </a:lstStyle>
          <a:p>
            <a:pPr>
              <a:spcBef>
                <a:spcPct val="30000"/>
              </a:spcBef>
            </a:pPr>
            <a:r>
              <a:rPr lang="fr-FR" altLang="fr-FR" sz="2000" dirty="0">
                <a:latin typeface="+mj-lt"/>
              </a:rPr>
              <a:t>Émission de fond continu engendrée dans une cible - relation de Kramer :</a:t>
            </a:r>
          </a:p>
          <a:p>
            <a:pPr>
              <a:spcBef>
                <a:spcPct val="30000"/>
              </a:spcBef>
            </a:pPr>
            <a:endParaRPr lang="fr-FR" altLang="fr-FR" sz="1200" dirty="0">
              <a:latin typeface="+mj-lt"/>
            </a:endParaRPr>
          </a:p>
          <a:p>
            <a:pPr>
              <a:spcBef>
                <a:spcPct val="30000"/>
              </a:spcBef>
            </a:pPr>
            <a:r>
              <a:rPr lang="fr-FR" altLang="fr-FR" dirty="0">
                <a:latin typeface="+mj-lt"/>
              </a:rPr>
              <a:t>	: nombre de photons émis entre E et E + </a:t>
            </a:r>
            <a:r>
              <a:rPr lang="fr-FR" altLang="fr-FR" dirty="0" err="1">
                <a:latin typeface="+mj-lt"/>
              </a:rPr>
              <a:t>dE</a:t>
            </a:r>
            <a:r>
              <a:rPr lang="fr-FR" altLang="fr-FR" dirty="0">
                <a:latin typeface="+mj-lt"/>
              </a:rPr>
              <a:t> (E&lt;E</a:t>
            </a:r>
            <a:r>
              <a:rPr lang="fr-FR" altLang="fr-FR" baseline="-25000" dirty="0">
                <a:latin typeface="+mj-lt"/>
              </a:rPr>
              <a:t>0</a:t>
            </a:r>
            <a:r>
              <a:rPr lang="fr-FR" altLang="fr-FR" dirty="0">
                <a:latin typeface="+mj-lt"/>
              </a:rPr>
              <a:t>)</a:t>
            </a:r>
          </a:p>
          <a:p>
            <a:pPr>
              <a:spcBef>
                <a:spcPct val="30000"/>
              </a:spcBef>
            </a:pPr>
            <a:endParaRPr lang="fr-FR" altLang="fr-FR" dirty="0">
              <a:latin typeface="+mj-lt"/>
            </a:endParaRPr>
          </a:p>
          <a:p>
            <a:pPr>
              <a:spcBef>
                <a:spcPct val="30000"/>
              </a:spcBef>
            </a:pPr>
            <a:endParaRPr lang="fr-FR" altLang="fr-FR" dirty="0">
              <a:latin typeface="+mj-lt"/>
            </a:endParaRPr>
          </a:p>
          <a:p>
            <a:pPr>
              <a:spcBef>
                <a:spcPct val="30000"/>
              </a:spcBef>
            </a:pPr>
            <a:r>
              <a:rPr lang="fr-FR" altLang="fr-FR" dirty="0">
                <a:latin typeface="+mj-lt"/>
              </a:rPr>
              <a:t>Influence de quelques paramètres du détecteur sur l’émission du fond continu :</a:t>
            </a:r>
          </a:p>
        </p:txBody>
      </p:sp>
      <p:graphicFrame>
        <p:nvGraphicFramePr>
          <p:cNvPr id="796674" name="Object 5"/>
          <p:cNvGraphicFramePr>
            <a:graphicFrameLocks noChangeAspect="1"/>
          </p:cNvGraphicFramePr>
          <p:nvPr>
            <p:extLst>
              <p:ext uri="{D42A27DB-BD31-4B8C-83A1-F6EECF244321}">
                <p14:modId xmlns:p14="http://schemas.microsoft.com/office/powerpoint/2010/main" val="1379549458"/>
              </p:ext>
            </p:extLst>
          </p:nvPr>
        </p:nvGraphicFramePr>
        <p:xfrm>
          <a:off x="611560" y="1358698"/>
          <a:ext cx="2592387" cy="703263"/>
        </p:xfrm>
        <a:graphic>
          <a:graphicData uri="http://schemas.openxmlformats.org/presentationml/2006/ole">
            <mc:AlternateContent xmlns:mc="http://schemas.openxmlformats.org/markup-compatibility/2006">
              <mc:Choice xmlns:v="urn:schemas-microsoft-com:vml" Requires="v">
                <p:oleObj spid="_x0000_s12316" name="Equation" r:id="rId4" imgW="1498320" imgH="406080" progId="Equation.3">
                  <p:embed/>
                </p:oleObj>
              </mc:Choice>
              <mc:Fallback>
                <p:oleObj name="Equation" r:id="rId4" imgW="1498320" imgH="4060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1358698"/>
                        <a:ext cx="2592387" cy="70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796678"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9975" y="3284538"/>
            <a:ext cx="4103688" cy="291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6680" name="Rectangle 8"/>
          <p:cNvSpPr>
            <a:spLocks noGrp="1" noChangeArrowheads="1"/>
          </p:cNvSpPr>
          <p:nvPr>
            <p:ph type="title"/>
          </p:nvPr>
        </p:nvSpPr>
        <p:spPr/>
        <p:txBody>
          <a:bodyPr/>
          <a:lstStyle/>
          <a:p>
            <a:r>
              <a:rPr lang="fr-FR" altLang="fr-FR" sz="2400" dirty="0" smtClean="0"/>
              <a:t>4 - Traitement </a:t>
            </a:r>
            <a:r>
              <a:rPr lang="fr-FR" altLang="fr-FR" sz="2400" dirty="0"/>
              <a:t>des spectres EDS</a:t>
            </a:r>
            <a:br>
              <a:rPr lang="fr-FR" altLang="fr-FR" sz="2400" dirty="0"/>
            </a:br>
            <a:r>
              <a:rPr lang="fr-FR" altLang="fr-FR" sz="2000" dirty="0"/>
              <a:t>Détermination du rayonnement de fond continu</a:t>
            </a:r>
          </a:p>
        </p:txBody>
      </p:sp>
      <p:sp>
        <p:nvSpPr>
          <p:cNvPr id="3" name="Espace réservé du numéro de diapositive 2"/>
          <p:cNvSpPr>
            <a:spLocks noGrp="1"/>
          </p:cNvSpPr>
          <p:nvPr>
            <p:ph type="sldNum" sz="quarter" idx="11"/>
          </p:nvPr>
        </p:nvSpPr>
        <p:spPr/>
        <p:txBody>
          <a:bodyPr/>
          <a:lstStyle/>
          <a:p>
            <a:fld id="{87886F0F-D856-4B49-B64B-34AB8A624618}" type="slidenum">
              <a:rPr lang="fr-FR" altLang="fr-FR" smtClean="0"/>
              <a:pPr/>
              <a:t>33</a:t>
            </a:fld>
            <a:endParaRPr lang="fr-FR" altLang="fr-FR"/>
          </a:p>
        </p:txBody>
      </p:sp>
    </p:spTree>
    <p:extLst>
      <p:ext uri="{BB962C8B-B14F-4D97-AF65-F5344CB8AC3E}">
        <p14:creationId xmlns:p14="http://schemas.microsoft.com/office/powerpoint/2010/main" val="19199536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5954" name="Picture 2" descr="eds_bf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764752"/>
            <a:ext cx="2879725" cy="561657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765956" name="Text Box 4"/>
          <p:cNvSpPr txBox="1">
            <a:spLocks noChangeArrowheads="1"/>
          </p:cNvSpPr>
          <p:nvPr/>
        </p:nvSpPr>
        <p:spPr bwMode="auto">
          <a:xfrm>
            <a:off x="179512" y="908050"/>
            <a:ext cx="5832648" cy="301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just" eaLnBrk="0" hangingPunct="0"/>
            <a:r>
              <a:rPr lang="fr-FR" altLang="fr-FR" sz="2000" u="sng" dirty="0">
                <a:latin typeface="+mn-lt"/>
              </a:rPr>
              <a:t>A) Modélisation du fond continu </a:t>
            </a:r>
          </a:p>
          <a:p>
            <a:pPr algn="just" eaLnBrk="0" hangingPunct="0"/>
            <a:r>
              <a:rPr lang="fr-FR" altLang="fr-FR" sz="1600" dirty="0">
                <a:latin typeface="+mn-lt"/>
                <a:cs typeface="Arial" charset="0"/>
              </a:rPr>
              <a:t>Cette technique consiste à calculer la variation réelle de l’intensité de fond continu par des modèles théoriques et des ajustements expérimentaux.</a:t>
            </a:r>
          </a:p>
          <a:p>
            <a:pPr algn="just" eaLnBrk="0" hangingPunct="0"/>
            <a:endParaRPr lang="fr-FR" altLang="fr-FR" sz="1000" dirty="0" smtClean="0">
              <a:latin typeface="+mn-lt"/>
              <a:cs typeface="Arial" charset="0"/>
            </a:endParaRPr>
          </a:p>
          <a:p>
            <a:pPr algn="just" eaLnBrk="0" hangingPunct="0"/>
            <a:r>
              <a:rPr lang="fr-FR" altLang="fr-FR" sz="1600" dirty="0" smtClean="0">
                <a:latin typeface="+mn-lt"/>
                <a:cs typeface="Arial" charset="0"/>
              </a:rPr>
              <a:t>Cette </a:t>
            </a:r>
            <a:r>
              <a:rPr lang="fr-FR" altLang="fr-FR" sz="1600" dirty="0">
                <a:latin typeface="+mn-lt"/>
                <a:cs typeface="Arial" charset="0"/>
              </a:rPr>
              <a:t>technique présente l’inconvénient de nécessiter la connaissance avec une certaine précision de la composition de la cible, et la nature et la composition de la fenêtre d’entrée du spectromètre</a:t>
            </a:r>
            <a:r>
              <a:rPr lang="fr-FR" altLang="fr-FR" sz="1600" dirty="0" smtClean="0">
                <a:latin typeface="+mn-lt"/>
                <a:cs typeface="Arial" charset="0"/>
              </a:rPr>
              <a:t>.</a:t>
            </a:r>
          </a:p>
          <a:p>
            <a:pPr algn="just" eaLnBrk="0" hangingPunct="0"/>
            <a:endParaRPr lang="fr-FR" altLang="fr-FR" sz="1000" dirty="0" smtClean="0">
              <a:latin typeface="+mn-lt"/>
              <a:cs typeface="Arial" charset="0"/>
            </a:endParaRPr>
          </a:p>
          <a:p>
            <a:pPr algn="just"/>
            <a:r>
              <a:rPr lang="fr-FR" sz="1600" b="1" i="1" dirty="0">
                <a:latin typeface="+mn-lt"/>
              </a:rPr>
              <a:t>De nos jours, il existe dans la littérature au moins une </a:t>
            </a:r>
            <a:r>
              <a:rPr lang="fr-FR" sz="1600" b="1" i="1" dirty="0" smtClean="0">
                <a:latin typeface="+mn-lt"/>
              </a:rPr>
              <a:t>vingtaine d’expressions </a:t>
            </a:r>
            <a:r>
              <a:rPr lang="fr-FR" sz="1600" b="1" i="1" dirty="0">
                <a:latin typeface="+mn-lt"/>
              </a:rPr>
              <a:t>différentes </a:t>
            </a:r>
            <a:r>
              <a:rPr lang="fr-FR" sz="1600" b="1" i="1" dirty="0" smtClean="0">
                <a:latin typeface="+mn-lt"/>
              </a:rPr>
              <a:t>de l’intensité </a:t>
            </a:r>
            <a:r>
              <a:rPr lang="fr-FR" sz="1600" b="1" i="1" dirty="0">
                <a:latin typeface="+mn-lt"/>
              </a:rPr>
              <a:t>du fond continu </a:t>
            </a:r>
            <a:r>
              <a:rPr lang="fr-FR" sz="1600" b="1" i="1" dirty="0" smtClean="0">
                <a:latin typeface="+mn-lt"/>
              </a:rPr>
              <a:t>visualisé  :</a:t>
            </a:r>
            <a:endParaRPr lang="fr-FR" altLang="fr-FR" sz="1600" dirty="0">
              <a:latin typeface="+mn-lt"/>
              <a:cs typeface="Arial" charset="0"/>
            </a:endParaRPr>
          </a:p>
        </p:txBody>
      </p:sp>
      <p:sp>
        <p:nvSpPr>
          <p:cNvPr id="765957" name="Text Box 5"/>
          <p:cNvSpPr txBox="1">
            <a:spLocks noChangeArrowheads="1"/>
          </p:cNvSpPr>
          <p:nvPr/>
        </p:nvSpPr>
        <p:spPr bwMode="auto">
          <a:xfrm>
            <a:off x="4548041" y="6037837"/>
            <a:ext cx="14641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r>
              <a:rPr lang="fr-FR" altLang="fr-FR" sz="1200" i="1" dirty="0">
                <a:latin typeface="+mn-lt"/>
                <a:cs typeface="Arial" charset="0"/>
              </a:rPr>
              <a:t>(</a:t>
            </a:r>
            <a:r>
              <a:rPr lang="fr-FR" altLang="fr-FR" sz="1200" i="1" dirty="0" err="1">
                <a:latin typeface="+mn-lt"/>
                <a:cs typeface="Arial" charset="0"/>
              </a:rPr>
              <a:t>Ware</a:t>
            </a:r>
            <a:r>
              <a:rPr lang="fr-FR" altLang="fr-FR" sz="1200" i="1" dirty="0">
                <a:latin typeface="+mn-lt"/>
                <a:cs typeface="Arial" charset="0"/>
              </a:rPr>
              <a:t>, Reed, </a:t>
            </a:r>
            <a:r>
              <a:rPr lang="fr-FR" altLang="fr-FR" sz="1200" i="1" dirty="0" err="1">
                <a:latin typeface="+mn-lt"/>
                <a:cs typeface="Arial" charset="0"/>
              </a:rPr>
              <a:t>Lifshin</a:t>
            </a:r>
            <a:r>
              <a:rPr lang="fr-FR" altLang="fr-FR" sz="1200" i="1" dirty="0">
                <a:latin typeface="+mn-lt"/>
                <a:cs typeface="Arial" charset="0"/>
              </a:rPr>
              <a:t>)</a:t>
            </a:r>
          </a:p>
        </p:txBody>
      </p:sp>
      <p:sp>
        <p:nvSpPr>
          <p:cNvPr id="765958" name="Text Box 6"/>
          <p:cNvSpPr txBox="1">
            <a:spLocks noChangeArrowheads="1"/>
          </p:cNvSpPr>
          <p:nvPr/>
        </p:nvSpPr>
        <p:spPr bwMode="auto">
          <a:xfrm>
            <a:off x="2406890" y="5843271"/>
            <a:ext cx="18335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fr-FR" altLang="fr-FR" sz="1400">
                <a:latin typeface="+mn-lt"/>
                <a:cs typeface="Arial" charset="0"/>
              </a:rPr>
              <a:t>Paramètres ajustables </a:t>
            </a:r>
          </a:p>
          <a:p>
            <a:pPr algn="ctr" eaLnBrk="0" hangingPunct="0"/>
            <a:r>
              <a:rPr lang="fr-FR" altLang="fr-FR" sz="1400">
                <a:latin typeface="+mn-lt"/>
                <a:cs typeface="Arial" charset="0"/>
              </a:rPr>
              <a:t>expérimentalement</a:t>
            </a:r>
          </a:p>
        </p:txBody>
      </p:sp>
      <p:graphicFrame>
        <p:nvGraphicFramePr>
          <p:cNvPr id="765959" name="Object 12"/>
          <p:cNvGraphicFramePr>
            <a:graphicFrameLocks noChangeAspect="1"/>
          </p:cNvGraphicFramePr>
          <p:nvPr>
            <p:extLst>
              <p:ext uri="{D42A27DB-BD31-4B8C-83A1-F6EECF244321}">
                <p14:modId xmlns:p14="http://schemas.microsoft.com/office/powerpoint/2010/main" val="2882236859"/>
              </p:ext>
            </p:extLst>
          </p:nvPr>
        </p:nvGraphicFramePr>
        <p:xfrm>
          <a:off x="323528" y="4694357"/>
          <a:ext cx="5329238" cy="847725"/>
        </p:xfrm>
        <a:graphic>
          <a:graphicData uri="http://schemas.openxmlformats.org/presentationml/2006/ole">
            <mc:AlternateContent xmlns:mc="http://schemas.openxmlformats.org/markup-compatibility/2006">
              <mc:Choice xmlns:v="urn:schemas-microsoft-com:vml" Requires="v">
                <p:oleObj spid="_x0000_s13342" name="Equation" r:id="rId4" imgW="3022560" imgH="482400" progId="Equation.3">
                  <p:embed/>
                </p:oleObj>
              </mc:Choice>
              <mc:Fallback>
                <p:oleObj name="Equation" r:id="rId4" imgW="3022560" imgH="482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4694357"/>
                        <a:ext cx="5329238" cy="847725"/>
                      </a:xfrm>
                      <a:prstGeom prst="rect">
                        <a:avLst/>
                      </a:prstGeom>
                      <a:solidFill>
                        <a:schemeClr val="bg1"/>
                      </a:solidFill>
                      <a:ln w="9525">
                        <a:solidFill>
                          <a:srgbClr val="C1022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65960" name="Text Box 16"/>
          <p:cNvSpPr txBox="1">
            <a:spLocks noChangeArrowheads="1"/>
          </p:cNvSpPr>
          <p:nvPr/>
        </p:nvSpPr>
        <p:spPr bwMode="auto">
          <a:xfrm>
            <a:off x="406712" y="5862757"/>
            <a:ext cx="1701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r>
              <a:rPr lang="fr-FR" altLang="fr-FR" sz="1400" dirty="0">
                <a:latin typeface="+mn-lt"/>
                <a:cs typeface="Arial" charset="0"/>
              </a:rPr>
              <a:t>Nombre atomique</a:t>
            </a:r>
          </a:p>
          <a:p>
            <a:pPr eaLnBrk="0" hangingPunct="0"/>
            <a:r>
              <a:rPr lang="fr-FR" altLang="fr-FR" sz="1400" dirty="0">
                <a:latin typeface="+mn-lt"/>
                <a:cs typeface="Arial" charset="0"/>
              </a:rPr>
              <a:t>moyen de la cible</a:t>
            </a:r>
          </a:p>
        </p:txBody>
      </p:sp>
      <p:sp>
        <p:nvSpPr>
          <p:cNvPr id="765961" name="Line 18"/>
          <p:cNvSpPr>
            <a:spLocks noChangeShapeType="1"/>
          </p:cNvSpPr>
          <p:nvPr/>
        </p:nvSpPr>
        <p:spPr bwMode="auto">
          <a:xfrm flipH="1">
            <a:off x="1259458" y="5233849"/>
            <a:ext cx="0" cy="628908"/>
          </a:xfrm>
          <a:prstGeom prst="line">
            <a:avLst/>
          </a:prstGeom>
          <a:noFill/>
          <a:ln w="38100">
            <a:solidFill>
              <a:srgbClr val="C1022D"/>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n-US"/>
          </a:p>
        </p:txBody>
      </p:sp>
      <p:sp>
        <p:nvSpPr>
          <p:cNvPr id="765962" name="Line 19"/>
          <p:cNvSpPr>
            <a:spLocks noChangeShapeType="1"/>
          </p:cNvSpPr>
          <p:nvPr/>
        </p:nvSpPr>
        <p:spPr bwMode="auto">
          <a:xfrm flipV="1">
            <a:off x="1548383" y="4351457"/>
            <a:ext cx="0" cy="536575"/>
          </a:xfrm>
          <a:prstGeom prst="line">
            <a:avLst/>
          </a:prstGeom>
          <a:noFill/>
          <a:ln w="38100">
            <a:solidFill>
              <a:srgbClr val="C1022D"/>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765963" name="Text Box 20"/>
          <p:cNvSpPr txBox="1">
            <a:spLocks noChangeArrowheads="1"/>
          </p:cNvSpPr>
          <p:nvPr/>
        </p:nvSpPr>
        <p:spPr bwMode="auto">
          <a:xfrm>
            <a:off x="994561" y="3833932"/>
            <a:ext cx="11044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fr-FR" altLang="fr-FR" sz="1400" dirty="0">
                <a:latin typeface="+mn-lt"/>
                <a:cs typeface="Arial" charset="0"/>
              </a:rPr>
              <a:t>Correction</a:t>
            </a:r>
          </a:p>
          <a:p>
            <a:pPr algn="ctr"/>
            <a:r>
              <a:rPr lang="fr-FR" altLang="fr-FR" sz="1400" dirty="0">
                <a:latin typeface="+mn-lt"/>
                <a:cs typeface="Arial" charset="0"/>
              </a:rPr>
              <a:t>d’absorption</a:t>
            </a:r>
          </a:p>
        </p:txBody>
      </p:sp>
      <p:sp>
        <p:nvSpPr>
          <p:cNvPr id="765964" name="Text Box 21"/>
          <p:cNvSpPr txBox="1">
            <a:spLocks noChangeArrowheads="1"/>
          </p:cNvSpPr>
          <p:nvPr/>
        </p:nvSpPr>
        <p:spPr bwMode="auto">
          <a:xfrm>
            <a:off x="3348608" y="3833932"/>
            <a:ext cx="21431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fr-FR" altLang="fr-FR" sz="1400" dirty="0">
                <a:latin typeface="+mn-lt"/>
                <a:cs typeface="Arial" charset="0"/>
              </a:rPr>
              <a:t>Rendement de détection du détecteur EDS</a:t>
            </a:r>
          </a:p>
        </p:txBody>
      </p:sp>
      <p:sp>
        <p:nvSpPr>
          <p:cNvPr id="765965" name="Line 22"/>
          <p:cNvSpPr>
            <a:spLocks noChangeShapeType="1"/>
          </p:cNvSpPr>
          <p:nvPr/>
        </p:nvSpPr>
        <p:spPr bwMode="auto">
          <a:xfrm flipH="1">
            <a:off x="3131121" y="5202357"/>
            <a:ext cx="144462" cy="660400"/>
          </a:xfrm>
          <a:prstGeom prst="line">
            <a:avLst/>
          </a:prstGeom>
          <a:noFill/>
          <a:ln w="38100">
            <a:solidFill>
              <a:srgbClr val="C1022D"/>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765966" name="Line 23"/>
          <p:cNvSpPr>
            <a:spLocks noChangeShapeType="1"/>
          </p:cNvSpPr>
          <p:nvPr/>
        </p:nvSpPr>
        <p:spPr bwMode="auto">
          <a:xfrm>
            <a:off x="2123058" y="5202357"/>
            <a:ext cx="649288" cy="660400"/>
          </a:xfrm>
          <a:prstGeom prst="line">
            <a:avLst/>
          </a:prstGeom>
          <a:noFill/>
          <a:ln w="38100">
            <a:solidFill>
              <a:srgbClr val="C1022D"/>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765968" name="Line 25"/>
          <p:cNvSpPr>
            <a:spLocks noChangeShapeType="1"/>
          </p:cNvSpPr>
          <p:nvPr/>
        </p:nvSpPr>
        <p:spPr bwMode="auto">
          <a:xfrm flipH="1" flipV="1">
            <a:off x="4499546" y="4351457"/>
            <a:ext cx="349250" cy="368300"/>
          </a:xfrm>
          <a:prstGeom prst="line">
            <a:avLst/>
          </a:prstGeom>
          <a:noFill/>
          <a:ln w="38100">
            <a:solidFill>
              <a:srgbClr val="C1022D"/>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765970" name="Rectangle 18"/>
          <p:cNvSpPr>
            <a:spLocks noChangeArrowheads="1"/>
          </p:cNvSpPr>
          <p:nvPr/>
        </p:nvSpPr>
        <p:spPr bwMode="auto">
          <a:xfrm>
            <a:off x="457200" y="0"/>
            <a:ext cx="8229600"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1"/>
          <a:lstStyle>
            <a:lvl1pPr algn="ctr">
              <a:defRPr sz="3200">
                <a:solidFill>
                  <a:srgbClr val="C1022D"/>
                </a:solidFill>
                <a:latin typeface="Arial" charset="0"/>
                <a:ea typeface="ＭＳ Ｐゴシック" charset="-128"/>
                <a:cs typeface="Arial" charset="0"/>
              </a:defRPr>
            </a:lvl1pPr>
            <a:lvl2pPr algn="ctr">
              <a:defRPr sz="3200">
                <a:solidFill>
                  <a:srgbClr val="C1022D"/>
                </a:solidFill>
                <a:latin typeface="Arial" charset="0"/>
                <a:ea typeface="ＭＳ Ｐゴシック" charset="-128"/>
                <a:cs typeface="Arial" charset="0"/>
              </a:defRPr>
            </a:lvl2pPr>
            <a:lvl3pPr algn="ctr">
              <a:defRPr sz="3200">
                <a:solidFill>
                  <a:srgbClr val="C1022D"/>
                </a:solidFill>
                <a:latin typeface="Arial" charset="0"/>
                <a:ea typeface="ＭＳ Ｐゴシック" charset="-128"/>
                <a:cs typeface="Arial" charset="0"/>
              </a:defRPr>
            </a:lvl3pPr>
            <a:lvl4pPr algn="ctr">
              <a:defRPr sz="3200">
                <a:solidFill>
                  <a:srgbClr val="C1022D"/>
                </a:solidFill>
                <a:latin typeface="Arial" charset="0"/>
                <a:ea typeface="ＭＳ Ｐゴシック" charset="-128"/>
                <a:cs typeface="Arial" charset="0"/>
              </a:defRPr>
            </a:lvl4pPr>
            <a:lvl5pPr algn="ctr">
              <a:defRPr sz="3200">
                <a:solidFill>
                  <a:srgbClr val="C1022D"/>
                </a:solidFill>
                <a:latin typeface="Arial" charset="0"/>
                <a:ea typeface="ＭＳ Ｐゴシック" charset="-128"/>
                <a:cs typeface="Arial" charset="0"/>
              </a:defRPr>
            </a:lvl5pPr>
            <a:lvl6pPr marL="457200" algn="ctr" fontAlgn="base">
              <a:spcBef>
                <a:spcPct val="0"/>
              </a:spcBef>
              <a:spcAft>
                <a:spcPct val="0"/>
              </a:spcAft>
              <a:defRPr sz="3200">
                <a:solidFill>
                  <a:srgbClr val="C1022D"/>
                </a:solidFill>
                <a:latin typeface="Arial" charset="0"/>
                <a:ea typeface="ＭＳ Ｐゴシック" charset="-128"/>
                <a:cs typeface="Arial" charset="0"/>
              </a:defRPr>
            </a:lvl6pPr>
            <a:lvl7pPr marL="914400" algn="ctr" fontAlgn="base">
              <a:spcBef>
                <a:spcPct val="0"/>
              </a:spcBef>
              <a:spcAft>
                <a:spcPct val="0"/>
              </a:spcAft>
              <a:defRPr sz="3200">
                <a:solidFill>
                  <a:srgbClr val="C1022D"/>
                </a:solidFill>
                <a:latin typeface="Arial" charset="0"/>
                <a:ea typeface="ＭＳ Ｐゴシック" charset="-128"/>
                <a:cs typeface="Arial" charset="0"/>
              </a:defRPr>
            </a:lvl7pPr>
            <a:lvl8pPr marL="1371600" algn="ctr" fontAlgn="base">
              <a:spcBef>
                <a:spcPct val="0"/>
              </a:spcBef>
              <a:spcAft>
                <a:spcPct val="0"/>
              </a:spcAft>
              <a:defRPr sz="3200">
                <a:solidFill>
                  <a:srgbClr val="C1022D"/>
                </a:solidFill>
                <a:latin typeface="Arial" charset="0"/>
                <a:ea typeface="ＭＳ Ｐゴシック" charset="-128"/>
                <a:cs typeface="Arial" charset="0"/>
              </a:defRPr>
            </a:lvl8pPr>
            <a:lvl9pPr marL="1828800" algn="ctr" fontAlgn="base">
              <a:spcBef>
                <a:spcPct val="0"/>
              </a:spcBef>
              <a:spcAft>
                <a:spcPct val="0"/>
              </a:spcAft>
              <a:defRPr sz="3200">
                <a:solidFill>
                  <a:srgbClr val="C1022D"/>
                </a:solidFill>
                <a:latin typeface="Arial" charset="0"/>
                <a:ea typeface="ＭＳ Ｐゴシック" charset="-128"/>
                <a:cs typeface="Arial" charset="0"/>
              </a:defRPr>
            </a:lvl9pPr>
          </a:lstStyle>
          <a:p>
            <a:r>
              <a:rPr lang="fr-FR" altLang="fr-FR" sz="2400" dirty="0" smtClean="0">
                <a:solidFill>
                  <a:schemeClr val="tx1"/>
                </a:solidFill>
                <a:latin typeface="+mj-lt"/>
              </a:rPr>
              <a:t>4 - Traitement </a:t>
            </a:r>
            <a:r>
              <a:rPr lang="fr-FR" altLang="fr-FR" sz="2400" dirty="0">
                <a:solidFill>
                  <a:schemeClr val="tx1"/>
                </a:solidFill>
                <a:latin typeface="+mj-lt"/>
              </a:rPr>
              <a:t>des spectres EDS</a:t>
            </a:r>
            <a:br>
              <a:rPr lang="fr-FR" altLang="fr-FR" sz="2400" dirty="0">
                <a:solidFill>
                  <a:schemeClr val="tx1"/>
                </a:solidFill>
                <a:latin typeface="+mj-lt"/>
              </a:rPr>
            </a:br>
            <a:r>
              <a:rPr lang="fr-FR" altLang="fr-FR" sz="2000" dirty="0">
                <a:solidFill>
                  <a:schemeClr val="tx1"/>
                </a:solidFill>
                <a:latin typeface="+mj-lt"/>
              </a:rPr>
              <a:t>Suppression du fond continu</a:t>
            </a:r>
          </a:p>
        </p:txBody>
      </p:sp>
      <p:sp>
        <p:nvSpPr>
          <p:cNvPr id="765971" name="AutoShape 19"/>
          <p:cNvSpPr>
            <a:spLocks noChangeArrowheads="1"/>
          </p:cNvSpPr>
          <p:nvPr/>
        </p:nvSpPr>
        <p:spPr bwMode="auto">
          <a:xfrm>
            <a:off x="4717033" y="4719757"/>
            <a:ext cx="358775" cy="792162"/>
          </a:xfrm>
          <a:prstGeom prst="roundRect">
            <a:avLst>
              <a:gd name="adj" fmla="val 16667"/>
            </a:avLst>
          </a:prstGeom>
          <a:noFill/>
          <a:ln w="38100">
            <a:solidFill>
              <a:srgbClr val="C1022D"/>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Espace réservé du numéro de diapositive 1"/>
          <p:cNvSpPr>
            <a:spLocks noGrp="1"/>
          </p:cNvSpPr>
          <p:nvPr>
            <p:ph type="sldNum" sz="quarter" idx="11"/>
          </p:nvPr>
        </p:nvSpPr>
        <p:spPr/>
        <p:txBody>
          <a:bodyPr/>
          <a:lstStyle/>
          <a:p>
            <a:fld id="{81C68041-74DE-49C3-8711-178B6E536217}" type="slidenum">
              <a:rPr lang="fr-FR" altLang="fr-FR" smtClean="0"/>
              <a:pPr/>
              <a:t>34</a:t>
            </a:fld>
            <a:endParaRPr lang="fr-FR" altLang="fr-FR"/>
          </a:p>
        </p:txBody>
      </p:sp>
    </p:spTree>
    <p:extLst>
      <p:ext uri="{BB962C8B-B14F-4D97-AF65-F5344CB8AC3E}">
        <p14:creationId xmlns:p14="http://schemas.microsoft.com/office/powerpoint/2010/main" val="12933425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9026" name="Picture 2" descr="top_h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3830" y="3356992"/>
            <a:ext cx="3168650"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9027" name="Text Box 3"/>
          <p:cNvSpPr txBox="1">
            <a:spLocks noChangeArrowheads="1"/>
          </p:cNvSpPr>
          <p:nvPr/>
        </p:nvSpPr>
        <p:spPr bwMode="auto">
          <a:xfrm>
            <a:off x="179512" y="908050"/>
            <a:ext cx="5165914" cy="40011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r>
              <a:rPr lang="fr-FR" altLang="fr-FR" sz="2000" u="sng" dirty="0" smtClean="0">
                <a:latin typeface="+mn-lt"/>
                <a:cs typeface="Arial" charset="0"/>
              </a:rPr>
              <a:t>B) </a:t>
            </a:r>
            <a:r>
              <a:rPr lang="fr-FR" altLang="fr-FR" sz="2000" u="sng" dirty="0">
                <a:latin typeface="+mn-lt"/>
                <a:cs typeface="Arial" charset="0"/>
              </a:rPr>
              <a:t>Filtre numérique passe-bande (« top-</a:t>
            </a:r>
            <a:r>
              <a:rPr lang="fr-FR" altLang="fr-FR" sz="2000" u="sng" dirty="0" err="1">
                <a:latin typeface="+mn-lt"/>
                <a:cs typeface="Arial" charset="0"/>
              </a:rPr>
              <a:t>hat</a:t>
            </a:r>
            <a:r>
              <a:rPr lang="fr-FR" altLang="fr-FR" sz="2000" u="sng" dirty="0">
                <a:latin typeface="+mn-lt"/>
                <a:cs typeface="Arial" charset="0"/>
              </a:rPr>
              <a:t> »)</a:t>
            </a:r>
          </a:p>
        </p:txBody>
      </p:sp>
      <p:pic>
        <p:nvPicPr>
          <p:cNvPr id="769028" name="Picture 4" descr="top_ha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850" y="1340768"/>
            <a:ext cx="2592388" cy="2432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69029" name="Text Box 5"/>
          <p:cNvSpPr txBox="1">
            <a:spLocks noChangeArrowheads="1"/>
          </p:cNvSpPr>
          <p:nvPr/>
        </p:nvSpPr>
        <p:spPr bwMode="auto">
          <a:xfrm>
            <a:off x="3131840" y="1584434"/>
            <a:ext cx="5832276"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r>
              <a:rPr lang="fr-FR" altLang="fr-FR" sz="1600" dirty="0">
                <a:latin typeface="+mn-lt"/>
                <a:cs typeface="Arial" charset="0"/>
              </a:rPr>
              <a:t>A chaque canal on applique un filtre numérique dit « top-</a:t>
            </a:r>
            <a:r>
              <a:rPr lang="fr-FR" altLang="fr-FR" sz="1600" dirty="0" err="1">
                <a:latin typeface="+mn-lt"/>
                <a:cs typeface="Arial" charset="0"/>
              </a:rPr>
              <a:t>hat</a:t>
            </a:r>
            <a:r>
              <a:rPr lang="fr-FR" altLang="fr-FR" sz="1600" dirty="0">
                <a:latin typeface="+mn-lt"/>
                <a:cs typeface="Arial" charset="0"/>
              </a:rPr>
              <a:t> » (ou « chapeau haut-de-forme »).</a:t>
            </a:r>
          </a:p>
          <a:p>
            <a:pPr eaLnBrk="0" hangingPunct="0"/>
            <a:endParaRPr lang="fr-FR" altLang="fr-FR" sz="1600" dirty="0">
              <a:latin typeface="+mn-lt"/>
              <a:cs typeface="Arial" charset="0"/>
            </a:endParaRPr>
          </a:p>
          <a:p>
            <a:pPr eaLnBrk="0" hangingPunct="0"/>
            <a:r>
              <a:rPr lang="fr-FR" altLang="fr-FR" sz="1600" dirty="0">
                <a:latin typeface="+mn-lt"/>
                <a:cs typeface="Arial" charset="0"/>
              </a:rPr>
              <a:t>Ce filtre consiste à remplacer pour chaque canal sa valeur par la somme moyennée d’un certain nombre de canaux situés de part et d’autre du canal considéré, diminuée par la somme moyennée de deux zones situées de part et d’autre de la zone centrale. </a:t>
            </a:r>
          </a:p>
        </p:txBody>
      </p:sp>
      <p:sp>
        <p:nvSpPr>
          <p:cNvPr id="769030" name="Text Box 6"/>
          <p:cNvSpPr txBox="1">
            <a:spLocks noChangeArrowheads="1"/>
          </p:cNvSpPr>
          <p:nvPr/>
        </p:nvSpPr>
        <p:spPr bwMode="auto">
          <a:xfrm>
            <a:off x="179512" y="3794636"/>
            <a:ext cx="5545013"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just" eaLnBrk="0" hangingPunct="0"/>
            <a:r>
              <a:rPr lang="fr-FR" altLang="fr-FR" sz="1600" dirty="0">
                <a:latin typeface="+mn-lt"/>
                <a:cs typeface="Arial" charset="0"/>
              </a:rPr>
              <a:t>La longueur totale du filtre est égale au double de la largeur à mi-hauteur de la raie du Mn Ka. Le nombre des canaux de la zone centrale est égale ou légèrement supérieure à la somme des deux zones adjacentes</a:t>
            </a:r>
            <a:r>
              <a:rPr lang="fr-FR" altLang="fr-FR" sz="1600" dirty="0" smtClean="0">
                <a:latin typeface="+mn-lt"/>
                <a:cs typeface="Arial" charset="0"/>
              </a:rPr>
              <a:t>.</a:t>
            </a:r>
          </a:p>
          <a:p>
            <a:pPr algn="just" eaLnBrk="0" hangingPunct="0"/>
            <a:endParaRPr lang="fr-FR" altLang="fr-FR" sz="1000" dirty="0">
              <a:latin typeface="+mn-lt"/>
              <a:cs typeface="Arial" charset="0"/>
            </a:endParaRPr>
          </a:p>
          <a:p>
            <a:pPr algn="just" eaLnBrk="0" hangingPunct="0"/>
            <a:r>
              <a:rPr lang="fr-FR" altLang="fr-FR" sz="1600" dirty="0" smtClean="0">
                <a:latin typeface="+mn-lt"/>
                <a:cs typeface="Arial" charset="0"/>
              </a:rPr>
              <a:t>Ce </a:t>
            </a:r>
            <a:r>
              <a:rPr lang="fr-FR" altLang="fr-FR" sz="1600" dirty="0">
                <a:latin typeface="+mn-lt"/>
                <a:cs typeface="Arial" charset="0"/>
              </a:rPr>
              <a:t>filtre est équivalent à une dérivée seconde. Il n’apporte pas de distorsions significatives sur le spectre et préserve l’information</a:t>
            </a:r>
            <a:r>
              <a:rPr lang="fr-FR" altLang="fr-FR" sz="1600" dirty="0" smtClean="0">
                <a:latin typeface="+mn-lt"/>
                <a:cs typeface="Arial" charset="0"/>
              </a:rPr>
              <a:t>.</a:t>
            </a:r>
          </a:p>
          <a:p>
            <a:pPr algn="just" eaLnBrk="0" hangingPunct="0"/>
            <a:endParaRPr lang="fr-FR" altLang="fr-FR" sz="1000" dirty="0">
              <a:latin typeface="+mn-lt"/>
              <a:cs typeface="Arial" charset="0"/>
            </a:endParaRPr>
          </a:p>
          <a:p>
            <a:pPr algn="just" eaLnBrk="0" hangingPunct="0"/>
            <a:r>
              <a:rPr lang="fr-FR" altLang="fr-FR" sz="1600" dirty="0" smtClean="0">
                <a:latin typeface="+mn-lt"/>
                <a:cs typeface="Arial" charset="0"/>
              </a:rPr>
              <a:t>Il </a:t>
            </a:r>
            <a:r>
              <a:rPr lang="fr-FR" altLang="fr-FR" sz="1600" dirty="0">
                <a:latin typeface="+mn-lt"/>
                <a:cs typeface="Arial" charset="0"/>
              </a:rPr>
              <a:t>est simple mais manque d’efficacité dans le cas de pics de faibles amplitudes situés au pied de pics intenses.</a:t>
            </a:r>
          </a:p>
        </p:txBody>
      </p:sp>
      <p:sp>
        <p:nvSpPr>
          <p:cNvPr id="769031" name="Text Box 7"/>
          <p:cNvSpPr txBox="1">
            <a:spLocks noChangeArrowheads="1"/>
          </p:cNvSpPr>
          <p:nvPr/>
        </p:nvSpPr>
        <p:spPr bwMode="auto">
          <a:xfrm>
            <a:off x="6223371" y="5843017"/>
            <a:ext cx="21695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fr-FR" altLang="fr-FR" sz="1200" i="1" dirty="0">
                <a:latin typeface="+mn-lt"/>
                <a:cs typeface="Arial" charset="0"/>
              </a:rPr>
              <a:t>Application du filtre « top-</a:t>
            </a:r>
            <a:r>
              <a:rPr lang="fr-FR" altLang="fr-FR" sz="1200" i="1" dirty="0" err="1">
                <a:latin typeface="+mn-lt"/>
                <a:cs typeface="Arial" charset="0"/>
              </a:rPr>
              <a:t>hat</a:t>
            </a:r>
            <a:r>
              <a:rPr lang="fr-FR" altLang="fr-FR" sz="1200" i="1" dirty="0">
                <a:latin typeface="+mn-lt"/>
                <a:cs typeface="Arial" charset="0"/>
              </a:rPr>
              <a:t> » </a:t>
            </a:r>
          </a:p>
          <a:p>
            <a:pPr algn="ctr" eaLnBrk="0" hangingPunct="0"/>
            <a:r>
              <a:rPr lang="fr-FR" altLang="fr-FR" sz="1200" i="1" dirty="0">
                <a:latin typeface="+mn-lt"/>
                <a:cs typeface="Arial" charset="0"/>
              </a:rPr>
              <a:t>sur une raie gaussienne</a:t>
            </a:r>
          </a:p>
        </p:txBody>
      </p:sp>
      <p:sp>
        <p:nvSpPr>
          <p:cNvPr id="769032" name="Line 8"/>
          <p:cNvSpPr>
            <a:spLocks noChangeShapeType="1"/>
          </p:cNvSpPr>
          <p:nvPr/>
        </p:nvSpPr>
        <p:spPr bwMode="auto">
          <a:xfrm>
            <a:off x="323850" y="2492375"/>
            <a:ext cx="2447925"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 name="Rectangle 7"/>
          <p:cNvSpPr>
            <a:spLocks noChangeArrowheads="1"/>
          </p:cNvSpPr>
          <p:nvPr/>
        </p:nvSpPr>
        <p:spPr bwMode="auto">
          <a:xfrm>
            <a:off x="457200" y="0"/>
            <a:ext cx="8229600"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1"/>
          <a:lstStyle>
            <a:lvl1pPr algn="ctr">
              <a:defRPr sz="3200">
                <a:solidFill>
                  <a:srgbClr val="C1022D"/>
                </a:solidFill>
                <a:latin typeface="Arial" charset="0"/>
                <a:ea typeface="ＭＳ Ｐゴシック" charset="-128"/>
                <a:cs typeface="Arial" charset="0"/>
              </a:defRPr>
            </a:lvl1pPr>
            <a:lvl2pPr algn="ctr">
              <a:defRPr sz="3200">
                <a:solidFill>
                  <a:srgbClr val="C1022D"/>
                </a:solidFill>
                <a:latin typeface="Arial" charset="0"/>
                <a:ea typeface="ＭＳ Ｐゴシック" charset="-128"/>
                <a:cs typeface="Arial" charset="0"/>
              </a:defRPr>
            </a:lvl2pPr>
            <a:lvl3pPr algn="ctr">
              <a:defRPr sz="3200">
                <a:solidFill>
                  <a:srgbClr val="C1022D"/>
                </a:solidFill>
                <a:latin typeface="Arial" charset="0"/>
                <a:ea typeface="ＭＳ Ｐゴシック" charset="-128"/>
                <a:cs typeface="Arial" charset="0"/>
              </a:defRPr>
            </a:lvl3pPr>
            <a:lvl4pPr algn="ctr">
              <a:defRPr sz="3200">
                <a:solidFill>
                  <a:srgbClr val="C1022D"/>
                </a:solidFill>
                <a:latin typeface="Arial" charset="0"/>
                <a:ea typeface="ＭＳ Ｐゴシック" charset="-128"/>
                <a:cs typeface="Arial" charset="0"/>
              </a:defRPr>
            </a:lvl4pPr>
            <a:lvl5pPr algn="ctr">
              <a:defRPr sz="3200">
                <a:solidFill>
                  <a:srgbClr val="C1022D"/>
                </a:solidFill>
                <a:latin typeface="Arial" charset="0"/>
                <a:ea typeface="ＭＳ Ｐゴシック" charset="-128"/>
                <a:cs typeface="Arial" charset="0"/>
              </a:defRPr>
            </a:lvl5pPr>
            <a:lvl6pPr marL="457200" algn="ctr" fontAlgn="base">
              <a:spcBef>
                <a:spcPct val="0"/>
              </a:spcBef>
              <a:spcAft>
                <a:spcPct val="0"/>
              </a:spcAft>
              <a:defRPr sz="3200">
                <a:solidFill>
                  <a:srgbClr val="C1022D"/>
                </a:solidFill>
                <a:latin typeface="Arial" charset="0"/>
                <a:ea typeface="ＭＳ Ｐゴシック" charset="-128"/>
                <a:cs typeface="Arial" charset="0"/>
              </a:defRPr>
            </a:lvl6pPr>
            <a:lvl7pPr marL="914400" algn="ctr" fontAlgn="base">
              <a:spcBef>
                <a:spcPct val="0"/>
              </a:spcBef>
              <a:spcAft>
                <a:spcPct val="0"/>
              </a:spcAft>
              <a:defRPr sz="3200">
                <a:solidFill>
                  <a:srgbClr val="C1022D"/>
                </a:solidFill>
                <a:latin typeface="Arial" charset="0"/>
                <a:ea typeface="ＭＳ Ｐゴシック" charset="-128"/>
                <a:cs typeface="Arial" charset="0"/>
              </a:defRPr>
            </a:lvl7pPr>
            <a:lvl8pPr marL="1371600" algn="ctr" fontAlgn="base">
              <a:spcBef>
                <a:spcPct val="0"/>
              </a:spcBef>
              <a:spcAft>
                <a:spcPct val="0"/>
              </a:spcAft>
              <a:defRPr sz="3200">
                <a:solidFill>
                  <a:srgbClr val="C1022D"/>
                </a:solidFill>
                <a:latin typeface="Arial" charset="0"/>
                <a:ea typeface="ＭＳ Ｐゴシック" charset="-128"/>
                <a:cs typeface="Arial" charset="0"/>
              </a:defRPr>
            </a:lvl8pPr>
            <a:lvl9pPr marL="1828800" algn="ctr" fontAlgn="base">
              <a:spcBef>
                <a:spcPct val="0"/>
              </a:spcBef>
              <a:spcAft>
                <a:spcPct val="0"/>
              </a:spcAft>
              <a:defRPr sz="3200">
                <a:solidFill>
                  <a:srgbClr val="C1022D"/>
                </a:solidFill>
                <a:latin typeface="Arial" charset="0"/>
                <a:ea typeface="ＭＳ Ｐゴシック" charset="-128"/>
                <a:cs typeface="Arial" charset="0"/>
              </a:defRPr>
            </a:lvl9pPr>
          </a:lstStyle>
          <a:p>
            <a:r>
              <a:rPr lang="fr-FR" altLang="fr-FR" sz="2400" dirty="0" smtClean="0">
                <a:solidFill>
                  <a:schemeClr val="tx1"/>
                </a:solidFill>
                <a:latin typeface="+mj-lt"/>
              </a:rPr>
              <a:t>4 - Traitement </a:t>
            </a:r>
            <a:r>
              <a:rPr lang="fr-FR" altLang="fr-FR" sz="2400" dirty="0">
                <a:solidFill>
                  <a:schemeClr val="tx1"/>
                </a:solidFill>
                <a:latin typeface="+mj-lt"/>
              </a:rPr>
              <a:t>des spectres EDS</a:t>
            </a:r>
            <a:br>
              <a:rPr lang="fr-FR" altLang="fr-FR" sz="2400" dirty="0">
                <a:solidFill>
                  <a:schemeClr val="tx1"/>
                </a:solidFill>
                <a:latin typeface="+mj-lt"/>
              </a:rPr>
            </a:br>
            <a:r>
              <a:rPr lang="fr-FR" altLang="fr-FR" sz="2000" dirty="0">
                <a:solidFill>
                  <a:schemeClr val="tx1"/>
                </a:solidFill>
                <a:latin typeface="+mj-lt"/>
              </a:rPr>
              <a:t>Suppression du fond continu</a:t>
            </a:r>
          </a:p>
        </p:txBody>
      </p:sp>
      <p:sp>
        <p:nvSpPr>
          <p:cNvPr id="2" name="Espace réservé du numéro de diapositive 1"/>
          <p:cNvSpPr>
            <a:spLocks noGrp="1"/>
          </p:cNvSpPr>
          <p:nvPr>
            <p:ph type="sldNum" sz="quarter" idx="11"/>
          </p:nvPr>
        </p:nvSpPr>
        <p:spPr/>
        <p:txBody>
          <a:bodyPr/>
          <a:lstStyle/>
          <a:p>
            <a:fld id="{81C68041-74DE-49C3-8711-178B6E536217}" type="slidenum">
              <a:rPr lang="fr-FR" altLang="fr-FR" smtClean="0"/>
              <a:pPr/>
              <a:t>35</a:t>
            </a:fld>
            <a:endParaRPr lang="fr-FR" altLang="fr-FR"/>
          </a:p>
        </p:txBody>
      </p:sp>
    </p:spTree>
    <p:extLst>
      <p:ext uri="{BB962C8B-B14F-4D97-AF65-F5344CB8AC3E}">
        <p14:creationId xmlns:p14="http://schemas.microsoft.com/office/powerpoint/2010/main" val="40311608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22" name="Rectangle 10"/>
          <p:cNvSpPr>
            <a:spLocks noChangeArrowheads="1"/>
          </p:cNvSpPr>
          <p:nvPr/>
        </p:nvSpPr>
        <p:spPr bwMode="auto">
          <a:xfrm>
            <a:off x="179512" y="1976438"/>
            <a:ext cx="24584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30000"/>
              </a:spcBef>
            </a:pPr>
            <a:r>
              <a:rPr lang="fr-FR" altLang="fr-FR" dirty="0">
                <a:latin typeface="+mn-lt"/>
              </a:rPr>
              <a:t>Ajustement gaussien :</a:t>
            </a:r>
          </a:p>
        </p:txBody>
      </p:sp>
      <p:sp>
        <p:nvSpPr>
          <p:cNvPr id="798723" name="Rectangle 16"/>
          <p:cNvSpPr>
            <a:spLocks noChangeArrowheads="1"/>
          </p:cNvSpPr>
          <p:nvPr/>
        </p:nvSpPr>
        <p:spPr bwMode="auto">
          <a:xfrm>
            <a:off x="179512" y="869950"/>
            <a:ext cx="878351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just"/>
            <a:r>
              <a:rPr lang="fr-FR" altLang="fr-FR" sz="1600" dirty="0">
                <a:latin typeface="+mn-lt"/>
              </a:rPr>
              <a:t>Permet d’extraire d’une raie multiple ses différents constituants (raies individuelles</a:t>
            </a:r>
            <a:r>
              <a:rPr lang="fr-FR" altLang="fr-FR" sz="1600" dirty="0" smtClean="0">
                <a:latin typeface="+mn-lt"/>
              </a:rPr>
              <a:t>).</a:t>
            </a:r>
            <a:endParaRPr lang="fr-FR" altLang="fr-FR" sz="1600" dirty="0">
              <a:latin typeface="+mn-lt"/>
            </a:endParaRPr>
          </a:p>
          <a:p>
            <a:pPr algn="just"/>
            <a:r>
              <a:rPr lang="fr-FR" altLang="fr-FR" sz="1600" dirty="0">
                <a:latin typeface="+mn-lt"/>
              </a:rPr>
              <a:t>La méthode la plus utilisée consiste à reconstruire les raies individuelles à partir de gaussiennes et à ajuster les paramètres de ces gaussiennes pour obtenir le spectre mesuré. On peut aussi utiliser des spectres réels.</a:t>
            </a:r>
          </a:p>
        </p:txBody>
      </p:sp>
      <p:sp>
        <p:nvSpPr>
          <p:cNvPr id="798724" name="Rectangle 4"/>
          <p:cNvSpPr>
            <a:spLocks noGrp="1" noChangeArrowheads="1"/>
          </p:cNvSpPr>
          <p:nvPr>
            <p:ph type="title"/>
          </p:nvPr>
        </p:nvSpPr>
        <p:spPr/>
        <p:txBody>
          <a:bodyPr/>
          <a:lstStyle/>
          <a:p>
            <a:r>
              <a:rPr lang="fr-FR" altLang="fr-FR" sz="2400" dirty="0" smtClean="0"/>
              <a:t>4 - Traitement </a:t>
            </a:r>
            <a:r>
              <a:rPr lang="fr-FR" altLang="fr-FR" sz="2400" dirty="0"/>
              <a:t>des spectres EDS</a:t>
            </a:r>
            <a:r>
              <a:rPr lang="fr-FR" altLang="fr-FR" sz="2000" dirty="0"/>
              <a:t/>
            </a:r>
            <a:br>
              <a:rPr lang="fr-FR" altLang="fr-FR" sz="2000" dirty="0"/>
            </a:br>
            <a:r>
              <a:rPr lang="fr-FR" altLang="fr-FR" sz="2000" dirty="0"/>
              <a:t>Déconvolution des pics</a:t>
            </a:r>
          </a:p>
        </p:txBody>
      </p:sp>
      <p:graphicFrame>
        <p:nvGraphicFramePr>
          <p:cNvPr id="798725" name="Object 5"/>
          <p:cNvGraphicFramePr>
            <a:graphicFrameLocks noGrp="1" noChangeAspect="1"/>
          </p:cNvGraphicFramePr>
          <p:nvPr>
            <p:ph idx="1"/>
          </p:nvPr>
        </p:nvGraphicFramePr>
        <p:xfrm>
          <a:off x="5219700" y="2565400"/>
          <a:ext cx="3743325" cy="2905125"/>
        </p:xfrm>
        <a:graphic>
          <a:graphicData uri="http://schemas.openxmlformats.org/presentationml/2006/ole">
            <mc:AlternateContent xmlns:mc="http://schemas.openxmlformats.org/markup-compatibility/2006">
              <mc:Choice xmlns:v="urn:schemas-microsoft-com:vml" Requires="v">
                <p:oleObj spid="_x0000_s14392" name="Feuille de calcul" r:id="rId4" imgW="4934238" imgH="3829489" progId="Excel.Sheet.8">
                  <p:embed/>
                </p:oleObj>
              </mc:Choice>
              <mc:Fallback>
                <p:oleObj name="Feuille de calcul" r:id="rId4" imgW="4934238" imgH="3829489"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9700" y="2565400"/>
                        <a:ext cx="3743325" cy="290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98726" name="Picture 6" descr="gaussie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7088" y="4437112"/>
            <a:ext cx="2376487" cy="1974850"/>
          </a:xfrm>
          <a:prstGeom prst="rect">
            <a:avLst/>
          </a:prstGeom>
          <a:noFill/>
          <a:extLst>
            <a:ext uri="{909E8E84-426E-40DD-AFC4-6F175D3DCCD1}">
              <a14:hiddenFill xmlns:a14="http://schemas.microsoft.com/office/drawing/2010/main">
                <a:solidFill>
                  <a:srgbClr val="FFFFFF"/>
                </a:solidFill>
              </a14:hiddenFill>
            </a:ext>
          </a:extLst>
        </p:spPr>
      </p:pic>
      <p:sp>
        <p:nvSpPr>
          <p:cNvPr id="798727" name="Text Box 7"/>
          <p:cNvSpPr txBox="1">
            <a:spLocks noChangeArrowheads="1"/>
          </p:cNvSpPr>
          <p:nvPr/>
        </p:nvSpPr>
        <p:spPr bwMode="auto">
          <a:xfrm>
            <a:off x="42863" y="3043238"/>
            <a:ext cx="10842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fr-FR" altLang="fr-FR" sz="1200" b="1"/>
              <a:t>intensité du </a:t>
            </a:r>
          </a:p>
          <a:p>
            <a:pPr algn="ctr" eaLnBrk="0" hangingPunct="0"/>
            <a:r>
              <a:rPr lang="fr-FR" altLang="fr-FR" sz="1200" b="1"/>
              <a:t>canal  i</a:t>
            </a:r>
          </a:p>
        </p:txBody>
      </p:sp>
      <p:sp>
        <p:nvSpPr>
          <p:cNvPr id="798728" name="Text Box 8"/>
          <p:cNvSpPr txBox="1">
            <a:spLocks noChangeArrowheads="1"/>
          </p:cNvSpPr>
          <p:nvPr/>
        </p:nvSpPr>
        <p:spPr bwMode="auto">
          <a:xfrm>
            <a:off x="1590675" y="3979863"/>
            <a:ext cx="947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fr-FR" altLang="fr-FR" sz="1200" b="1"/>
              <a:t>amplitude </a:t>
            </a:r>
          </a:p>
          <a:p>
            <a:pPr algn="ctr" eaLnBrk="0" hangingPunct="0"/>
            <a:r>
              <a:rPr lang="fr-FR" altLang="fr-FR" sz="1200" b="1"/>
              <a:t>du pic</a:t>
            </a:r>
          </a:p>
        </p:txBody>
      </p:sp>
      <p:sp>
        <p:nvSpPr>
          <p:cNvPr id="798729" name="Text Box 9"/>
          <p:cNvSpPr txBox="1">
            <a:spLocks noChangeArrowheads="1"/>
          </p:cNvSpPr>
          <p:nvPr/>
        </p:nvSpPr>
        <p:spPr bwMode="auto">
          <a:xfrm>
            <a:off x="1681163" y="2343150"/>
            <a:ext cx="955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fr-FR" altLang="fr-FR" sz="1200" b="1" dirty="0"/>
              <a:t>énergie du</a:t>
            </a:r>
          </a:p>
          <a:p>
            <a:pPr algn="ctr" eaLnBrk="0" hangingPunct="0"/>
            <a:r>
              <a:rPr lang="fr-FR" altLang="fr-FR" sz="1200" b="1" dirty="0"/>
              <a:t>canal i</a:t>
            </a:r>
          </a:p>
        </p:txBody>
      </p:sp>
      <p:sp>
        <p:nvSpPr>
          <p:cNvPr id="798730" name="Text Box 10"/>
          <p:cNvSpPr txBox="1">
            <a:spLocks noChangeArrowheads="1"/>
          </p:cNvSpPr>
          <p:nvPr/>
        </p:nvSpPr>
        <p:spPr bwMode="auto">
          <a:xfrm>
            <a:off x="4021138" y="2141538"/>
            <a:ext cx="725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fr-FR" altLang="fr-FR" sz="1200" b="1"/>
              <a:t>énergie</a:t>
            </a:r>
          </a:p>
          <a:p>
            <a:pPr algn="ctr" eaLnBrk="0" hangingPunct="0"/>
            <a:r>
              <a:rPr lang="fr-FR" altLang="fr-FR" sz="1200" b="1"/>
              <a:t>du pic</a:t>
            </a:r>
          </a:p>
        </p:txBody>
      </p:sp>
      <p:sp>
        <p:nvSpPr>
          <p:cNvPr id="798731" name="Text Box 11"/>
          <p:cNvSpPr txBox="1">
            <a:spLocks noChangeArrowheads="1"/>
          </p:cNvSpPr>
          <p:nvPr/>
        </p:nvSpPr>
        <p:spPr bwMode="auto">
          <a:xfrm>
            <a:off x="3535363" y="3979863"/>
            <a:ext cx="139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fr-FR" altLang="fr-FR" sz="1200" b="1"/>
              <a:t>écart-type</a:t>
            </a:r>
          </a:p>
          <a:p>
            <a:pPr algn="ctr" eaLnBrk="0" hangingPunct="0"/>
            <a:r>
              <a:rPr lang="fr-FR" altLang="fr-FR" sz="1200" b="1"/>
              <a:t>(</a:t>
            </a:r>
            <a:r>
              <a:rPr lang="fr-FR" altLang="fr-FR" sz="1200" b="1">
                <a:latin typeface="Symbol" pitchFamily="18" charset="2"/>
              </a:rPr>
              <a:t>s</a:t>
            </a:r>
            <a:r>
              <a:rPr lang="fr-FR" altLang="fr-FR" sz="1200" b="1"/>
              <a:t> = 0,4247 </a:t>
            </a:r>
            <a:r>
              <a:rPr lang="fr-FR" altLang="fr-FR" sz="1200" b="1">
                <a:latin typeface="Symbol" pitchFamily="18" charset="2"/>
              </a:rPr>
              <a:t>D</a:t>
            </a:r>
            <a:r>
              <a:rPr lang="fr-FR" altLang="fr-FR" sz="1200" b="1"/>
              <a:t>E</a:t>
            </a:r>
            <a:r>
              <a:rPr lang="fr-FR" altLang="fr-FR" sz="1200" b="1" baseline="-25000"/>
              <a:t>1/2</a:t>
            </a:r>
            <a:r>
              <a:rPr lang="fr-FR" altLang="fr-FR" sz="1200" b="1"/>
              <a:t>)</a:t>
            </a:r>
          </a:p>
        </p:txBody>
      </p:sp>
      <p:sp>
        <p:nvSpPr>
          <p:cNvPr id="798732" name="Line 12"/>
          <p:cNvSpPr>
            <a:spLocks noChangeShapeType="1"/>
          </p:cNvSpPr>
          <p:nvPr/>
        </p:nvSpPr>
        <p:spPr bwMode="auto">
          <a:xfrm flipH="1">
            <a:off x="2046288" y="3424238"/>
            <a:ext cx="0" cy="584200"/>
          </a:xfrm>
          <a:prstGeom prst="line">
            <a:avLst/>
          </a:prstGeom>
          <a:noFill/>
          <a:ln w="127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733" name="Line 13"/>
          <p:cNvSpPr>
            <a:spLocks noChangeShapeType="1"/>
          </p:cNvSpPr>
          <p:nvPr/>
        </p:nvSpPr>
        <p:spPr bwMode="auto">
          <a:xfrm>
            <a:off x="3524250" y="3644900"/>
            <a:ext cx="550863" cy="338138"/>
          </a:xfrm>
          <a:prstGeom prst="line">
            <a:avLst/>
          </a:prstGeom>
          <a:noFill/>
          <a:ln w="127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734" name="Line 14"/>
          <p:cNvSpPr>
            <a:spLocks noChangeShapeType="1"/>
          </p:cNvSpPr>
          <p:nvPr/>
        </p:nvSpPr>
        <p:spPr bwMode="auto">
          <a:xfrm flipV="1">
            <a:off x="3651250" y="2425700"/>
            <a:ext cx="457200" cy="457200"/>
          </a:xfrm>
          <a:prstGeom prst="line">
            <a:avLst/>
          </a:prstGeom>
          <a:noFill/>
          <a:ln w="127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735" name="Line 15"/>
          <p:cNvSpPr>
            <a:spLocks noChangeShapeType="1"/>
          </p:cNvSpPr>
          <p:nvPr/>
        </p:nvSpPr>
        <p:spPr bwMode="auto">
          <a:xfrm flipH="1" flipV="1">
            <a:off x="2486025" y="2628900"/>
            <a:ext cx="431800" cy="304800"/>
          </a:xfrm>
          <a:prstGeom prst="line">
            <a:avLst/>
          </a:prstGeom>
          <a:noFill/>
          <a:ln w="127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736" name="Rectangle 16"/>
          <p:cNvSpPr>
            <a:spLocks noChangeArrowheads="1"/>
          </p:cNvSpPr>
          <p:nvPr/>
        </p:nvSpPr>
        <p:spPr bwMode="auto">
          <a:xfrm>
            <a:off x="1276350" y="2806700"/>
            <a:ext cx="2908300" cy="938213"/>
          </a:xfrm>
          <a:prstGeom prst="rect">
            <a:avLst/>
          </a:prstGeom>
          <a:noFill/>
          <a:ln w="12700">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737" name="Line 17"/>
          <p:cNvSpPr>
            <a:spLocks noChangeShapeType="1"/>
          </p:cNvSpPr>
          <p:nvPr/>
        </p:nvSpPr>
        <p:spPr bwMode="auto">
          <a:xfrm flipH="1" flipV="1">
            <a:off x="915988" y="3305175"/>
            <a:ext cx="520700" cy="0"/>
          </a:xfrm>
          <a:prstGeom prst="line">
            <a:avLst/>
          </a:prstGeom>
          <a:noFill/>
          <a:ln w="127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798738" name="Object 18"/>
          <p:cNvGraphicFramePr>
            <a:graphicFrameLocks noChangeAspect="1"/>
          </p:cNvGraphicFramePr>
          <p:nvPr/>
        </p:nvGraphicFramePr>
        <p:xfrm>
          <a:off x="1570038" y="2892425"/>
          <a:ext cx="2368550" cy="700088"/>
        </p:xfrm>
        <a:graphic>
          <a:graphicData uri="http://schemas.openxmlformats.org/presentationml/2006/ole">
            <mc:AlternateContent xmlns:mc="http://schemas.openxmlformats.org/markup-compatibility/2006">
              <mc:Choice xmlns:v="urn:schemas-microsoft-com:vml" Requires="v">
                <p:oleObj spid="_x0000_s14393" name="Equation" r:id="rId7" imgW="1498320" imgH="444240" progId="Equation.3">
                  <p:embed/>
                </p:oleObj>
              </mc:Choice>
              <mc:Fallback>
                <p:oleObj name="Equation" r:id="rId7" imgW="1498320" imgH="4442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70038" y="2892425"/>
                        <a:ext cx="2368550" cy="70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98739" name="Text Box 58"/>
          <p:cNvSpPr txBox="1">
            <a:spLocks noChangeArrowheads="1"/>
          </p:cNvSpPr>
          <p:nvPr/>
        </p:nvSpPr>
        <p:spPr bwMode="auto">
          <a:xfrm>
            <a:off x="3879850" y="5733256"/>
            <a:ext cx="5084764"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just"/>
            <a:r>
              <a:rPr lang="fr-FR" altLang="fr-FR" sz="1600" i="1" dirty="0">
                <a:latin typeface="+mn-lt"/>
                <a:cs typeface="Arial" charset="0"/>
              </a:rPr>
              <a:t>On peut aussi utiliser des spectres étalons préalablement </a:t>
            </a:r>
            <a:r>
              <a:rPr lang="fr-FR" altLang="fr-FR" sz="1600" i="1" dirty="0" smtClean="0">
                <a:latin typeface="+mn-lt"/>
                <a:cs typeface="Arial" charset="0"/>
              </a:rPr>
              <a:t>enregistrés.</a:t>
            </a:r>
            <a:endParaRPr lang="fr-FR" altLang="fr-FR" sz="1600" i="1" dirty="0">
              <a:latin typeface="+mn-lt"/>
              <a:cs typeface="Arial" charset="0"/>
            </a:endParaRPr>
          </a:p>
        </p:txBody>
      </p:sp>
      <p:sp>
        <p:nvSpPr>
          <p:cNvPr id="2" name="Espace réservé du numéro de diapositive 1"/>
          <p:cNvSpPr>
            <a:spLocks noGrp="1"/>
          </p:cNvSpPr>
          <p:nvPr>
            <p:ph type="sldNum" sz="quarter" idx="11"/>
          </p:nvPr>
        </p:nvSpPr>
        <p:spPr/>
        <p:txBody>
          <a:bodyPr/>
          <a:lstStyle/>
          <a:p>
            <a:fld id="{6E8F8CF6-AC68-4F09-B8BC-DCA17A7F9108}" type="slidenum">
              <a:rPr lang="fr-FR" altLang="fr-FR" smtClean="0"/>
              <a:pPr/>
              <a:t>36</a:t>
            </a:fld>
            <a:endParaRPr lang="fr-FR" altLang="fr-FR" dirty="0"/>
          </a:p>
        </p:txBody>
      </p:sp>
    </p:spTree>
    <p:extLst>
      <p:ext uri="{BB962C8B-B14F-4D97-AF65-F5344CB8AC3E}">
        <p14:creationId xmlns:p14="http://schemas.microsoft.com/office/powerpoint/2010/main" val="4133428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3123" name="Text Box 8"/>
          <p:cNvSpPr txBox="1">
            <a:spLocks noChangeArrowheads="1"/>
          </p:cNvSpPr>
          <p:nvPr/>
        </p:nvSpPr>
        <p:spPr bwMode="auto">
          <a:xfrm>
            <a:off x="179512" y="5790778"/>
            <a:ext cx="8785101" cy="590550"/>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fr-FR" altLang="fr-FR" sz="1600" dirty="0">
                <a:latin typeface="+mn-lt"/>
                <a:cs typeface="Arial" charset="0"/>
              </a:rPr>
              <a:t>Pour ne pas oublier un élément, comparer le spectre mesuré avec le spectre synthétique issu de la « déconvolution </a:t>
            </a:r>
            <a:r>
              <a:rPr lang="fr-FR" altLang="fr-FR" sz="1600" dirty="0" smtClean="0">
                <a:latin typeface="+mn-lt"/>
                <a:cs typeface="Arial" charset="0"/>
              </a:rPr>
              <a:t>».</a:t>
            </a:r>
            <a:endParaRPr lang="fr-FR" altLang="fr-FR" sz="1600" dirty="0">
              <a:latin typeface="+mn-lt"/>
              <a:cs typeface="Arial" charset="0"/>
            </a:endParaRPr>
          </a:p>
        </p:txBody>
      </p:sp>
      <p:sp>
        <p:nvSpPr>
          <p:cNvPr id="773125" name="Text Box 4"/>
          <p:cNvSpPr txBox="1">
            <a:spLocks noChangeArrowheads="1"/>
          </p:cNvSpPr>
          <p:nvPr/>
        </p:nvSpPr>
        <p:spPr bwMode="auto">
          <a:xfrm>
            <a:off x="185005" y="3776122"/>
            <a:ext cx="3649699"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r>
              <a:rPr lang="fr-FR" altLang="fr-FR" sz="1600" dirty="0">
                <a:latin typeface="+mn-lt"/>
                <a:cs typeface="Arial" charset="0"/>
              </a:rPr>
              <a:t>La qualité de l’ajustement est donnée par un </a:t>
            </a:r>
            <a:r>
              <a:rPr lang="el-GR" altLang="fr-FR" sz="1600" dirty="0">
                <a:latin typeface="+mn-lt"/>
                <a:cs typeface="Arial" charset="0"/>
              </a:rPr>
              <a:t>χ</a:t>
            </a:r>
            <a:r>
              <a:rPr lang="fr-FR" altLang="fr-FR" sz="1600" baseline="30000" dirty="0">
                <a:latin typeface="+mn-lt"/>
                <a:cs typeface="Arial" charset="0"/>
              </a:rPr>
              <a:t>2</a:t>
            </a:r>
            <a:r>
              <a:rPr lang="fr-FR" altLang="fr-FR" sz="1600" dirty="0">
                <a:latin typeface="+mn-lt"/>
                <a:cs typeface="Arial" charset="0"/>
              </a:rPr>
              <a:t> </a:t>
            </a:r>
            <a:r>
              <a:rPr lang="fr-FR" altLang="fr-FR" sz="1600" dirty="0" smtClean="0">
                <a:latin typeface="+mn-lt"/>
                <a:cs typeface="Arial" charset="0"/>
              </a:rPr>
              <a:t>normalisé.</a:t>
            </a:r>
            <a:endParaRPr lang="fr-FR" altLang="fr-FR" sz="1600" dirty="0">
              <a:latin typeface="+mn-lt"/>
              <a:cs typeface="Arial" charset="0"/>
            </a:endParaRPr>
          </a:p>
          <a:p>
            <a:pPr eaLnBrk="0" hangingPunct="0"/>
            <a:endParaRPr lang="fr-FR" altLang="fr-FR" sz="1600" dirty="0">
              <a:latin typeface="+mn-lt"/>
              <a:cs typeface="Arial" charset="0"/>
            </a:endParaRPr>
          </a:p>
          <a:p>
            <a:r>
              <a:rPr lang="fr-FR" altLang="fr-FR" sz="1600" dirty="0">
                <a:latin typeface="+mn-lt"/>
              </a:rPr>
              <a:t>Si </a:t>
            </a:r>
            <a:r>
              <a:rPr lang="el-GR" altLang="fr-FR" dirty="0">
                <a:latin typeface="+mn-lt"/>
              </a:rPr>
              <a:t>χ</a:t>
            </a:r>
            <a:r>
              <a:rPr lang="fr-FR" altLang="fr-FR" baseline="30000" dirty="0">
                <a:latin typeface="+mn-lt"/>
              </a:rPr>
              <a:t>2</a:t>
            </a:r>
            <a:r>
              <a:rPr lang="fr-FR" altLang="fr-FR" dirty="0">
                <a:latin typeface="+mn-lt"/>
              </a:rPr>
              <a:t> = </a:t>
            </a:r>
            <a:r>
              <a:rPr lang="fr-FR" altLang="fr-FR" sz="1600" dirty="0">
                <a:latin typeface="+mn-lt"/>
              </a:rPr>
              <a:t>1 à 5, ajustement parfait, de 5 à 20, ajustement acceptable</a:t>
            </a:r>
            <a:r>
              <a:rPr lang="fr-FR" altLang="fr-FR" sz="1600" dirty="0" smtClean="0">
                <a:latin typeface="+mn-lt"/>
              </a:rPr>
              <a:t>, </a:t>
            </a:r>
            <a:br>
              <a:rPr lang="fr-FR" altLang="fr-FR" sz="1600" dirty="0" smtClean="0">
                <a:latin typeface="+mn-lt"/>
              </a:rPr>
            </a:br>
            <a:r>
              <a:rPr lang="fr-FR" altLang="fr-FR" sz="1600" dirty="0" smtClean="0">
                <a:latin typeface="+mn-lt"/>
              </a:rPr>
              <a:t>au </a:t>
            </a:r>
            <a:r>
              <a:rPr lang="fr-FR" altLang="fr-FR" sz="1600" dirty="0">
                <a:latin typeface="+mn-lt"/>
              </a:rPr>
              <a:t>delà de 50, quelque chose ne va pas…</a:t>
            </a:r>
          </a:p>
        </p:txBody>
      </p:sp>
      <p:pic>
        <p:nvPicPr>
          <p:cNvPr id="773129" name="Picture 11" descr="CrMnFe4"/>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l="2065" t="10570" r="2065" b="2643"/>
          <a:stretch>
            <a:fillRect/>
          </a:stretch>
        </p:blipFill>
        <p:spPr bwMode="auto">
          <a:xfrm>
            <a:off x="251520" y="764704"/>
            <a:ext cx="3603625" cy="254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3130" name="Text Box 12"/>
          <p:cNvSpPr txBox="1">
            <a:spLocks noChangeArrowheads="1"/>
          </p:cNvSpPr>
          <p:nvPr/>
        </p:nvSpPr>
        <p:spPr bwMode="auto">
          <a:xfrm>
            <a:off x="1949450" y="1657350"/>
            <a:ext cx="527709" cy="246221"/>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fr-FR" altLang="fr-FR" sz="1000" b="1">
                <a:latin typeface="+mn-lt"/>
                <a:cs typeface="Arial" charset="0"/>
              </a:rPr>
              <a:t>Mn Ka</a:t>
            </a:r>
          </a:p>
        </p:txBody>
      </p:sp>
      <p:sp>
        <p:nvSpPr>
          <p:cNvPr id="773131" name="Line 13"/>
          <p:cNvSpPr>
            <a:spLocks noChangeShapeType="1"/>
          </p:cNvSpPr>
          <p:nvPr/>
        </p:nvSpPr>
        <p:spPr bwMode="auto">
          <a:xfrm>
            <a:off x="2241550" y="1916113"/>
            <a:ext cx="0" cy="863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n-US"/>
          </a:p>
        </p:txBody>
      </p:sp>
      <p:sp>
        <p:nvSpPr>
          <p:cNvPr id="773132" name="Text Box 14"/>
          <p:cNvSpPr txBox="1">
            <a:spLocks noChangeArrowheads="1"/>
          </p:cNvSpPr>
          <p:nvPr/>
        </p:nvSpPr>
        <p:spPr bwMode="auto">
          <a:xfrm>
            <a:off x="2890838" y="1787525"/>
            <a:ext cx="534121" cy="246221"/>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fr-FR" altLang="fr-FR" sz="1000" b="1">
                <a:latin typeface="+mn-lt"/>
                <a:cs typeface="Arial" charset="0"/>
              </a:rPr>
              <a:t>Mn Kb</a:t>
            </a:r>
          </a:p>
        </p:txBody>
      </p:sp>
      <p:sp>
        <p:nvSpPr>
          <p:cNvPr id="773133" name="Line 15"/>
          <p:cNvSpPr>
            <a:spLocks noChangeShapeType="1"/>
          </p:cNvSpPr>
          <p:nvPr/>
        </p:nvSpPr>
        <p:spPr bwMode="auto">
          <a:xfrm flipH="1">
            <a:off x="2716213" y="2035175"/>
            <a:ext cx="368300" cy="11049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773134" name="Text Box 17"/>
          <p:cNvSpPr txBox="1">
            <a:spLocks noChangeArrowheads="1"/>
          </p:cNvSpPr>
          <p:nvPr/>
        </p:nvSpPr>
        <p:spPr bwMode="auto">
          <a:xfrm>
            <a:off x="3834705" y="1747078"/>
            <a:ext cx="512990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fr-FR" altLang="fr-FR" sz="1600" dirty="0">
                <a:latin typeface="+mn-lt"/>
                <a:cs typeface="Arial" charset="0"/>
              </a:rPr>
              <a:t>Analyse d’un acier inoxydable où il y a interférence entre les raies Cr </a:t>
            </a:r>
            <a:r>
              <a:rPr lang="fr-FR" altLang="fr-FR" sz="1600" dirty="0" smtClean="0">
                <a:latin typeface="+mn-lt"/>
                <a:cs typeface="Arial" charset="0"/>
              </a:rPr>
              <a:t>K</a:t>
            </a:r>
            <a:r>
              <a:rPr lang="el-GR" altLang="fr-FR" sz="1600" dirty="0" smtClean="0">
                <a:latin typeface="+mn-lt"/>
                <a:cs typeface="Arial" charset="0"/>
              </a:rPr>
              <a:t>β</a:t>
            </a:r>
            <a:r>
              <a:rPr lang="fr-FR" altLang="fr-FR" sz="1600" dirty="0" smtClean="0">
                <a:latin typeface="+mn-lt"/>
                <a:cs typeface="Arial" charset="0"/>
              </a:rPr>
              <a:t> </a:t>
            </a:r>
            <a:r>
              <a:rPr lang="fr-FR" altLang="fr-FR" sz="1600" dirty="0">
                <a:latin typeface="+mn-lt"/>
                <a:cs typeface="Arial" charset="0"/>
              </a:rPr>
              <a:t>et Mn </a:t>
            </a:r>
            <a:r>
              <a:rPr lang="fr-FR" altLang="fr-FR" sz="1600" dirty="0" smtClean="0">
                <a:latin typeface="+mn-lt"/>
                <a:cs typeface="Arial" charset="0"/>
              </a:rPr>
              <a:t>K</a:t>
            </a:r>
            <a:r>
              <a:rPr lang="el-GR" altLang="fr-FR" sz="1600" dirty="0" smtClean="0">
                <a:latin typeface="+mn-lt"/>
                <a:cs typeface="Arial" charset="0"/>
              </a:rPr>
              <a:t>α</a:t>
            </a:r>
            <a:r>
              <a:rPr lang="fr-FR" altLang="fr-FR" sz="1600" dirty="0" smtClean="0">
                <a:latin typeface="+mn-lt"/>
                <a:cs typeface="Arial" charset="0"/>
              </a:rPr>
              <a:t> </a:t>
            </a:r>
            <a:r>
              <a:rPr lang="fr-FR" altLang="fr-FR" sz="1600" dirty="0">
                <a:latin typeface="+mn-lt"/>
                <a:cs typeface="Arial" charset="0"/>
              </a:rPr>
              <a:t>et les raies Mn </a:t>
            </a:r>
            <a:r>
              <a:rPr lang="fr-FR" altLang="fr-FR" sz="1600" dirty="0" smtClean="0">
                <a:latin typeface="+mn-lt"/>
                <a:cs typeface="Arial" charset="0"/>
              </a:rPr>
              <a:t>K</a:t>
            </a:r>
            <a:r>
              <a:rPr lang="el-GR" altLang="fr-FR" sz="1600" dirty="0" smtClean="0">
                <a:latin typeface="+mn-lt"/>
                <a:cs typeface="Arial" charset="0"/>
              </a:rPr>
              <a:t>β</a:t>
            </a:r>
            <a:r>
              <a:rPr lang="fr-FR" altLang="fr-FR" sz="1600" dirty="0" smtClean="0">
                <a:latin typeface="+mn-lt"/>
                <a:cs typeface="Arial" charset="0"/>
              </a:rPr>
              <a:t> </a:t>
            </a:r>
            <a:r>
              <a:rPr lang="fr-FR" altLang="fr-FR" sz="1600" dirty="0">
                <a:latin typeface="+mn-lt"/>
                <a:cs typeface="Arial" charset="0"/>
              </a:rPr>
              <a:t>et Fe </a:t>
            </a:r>
            <a:r>
              <a:rPr lang="fr-FR" altLang="fr-FR" sz="1600" dirty="0" smtClean="0">
                <a:latin typeface="+mn-lt"/>
                <a:cs typeface="Arial" charset="0"/>
              </a:rPr>
              <a:t>K</a:t>
            </a:r>
            <a:r>
              <a:rPr lang="el-GR" altLang="fr-FR" sz="1600" dirty="0" smtClean="0">
                <a:latin typeface="+mn-lt"/>
                <a:cs typeface="Arial" charset="0"/>
              </a:rPr>
              <a:t>α</a:t>
            </a:r>
            <a:r>
              <a:rPr lang="fr-FR" altLang="fr-FR" sz="1600" dirty="0" smtClean="0">
                <a:latin typeface="+mn-lt"/>
                <a:cs typeface="Arial" charset="0"/>
              </a:rPr>
              <a:t>.</a:t>
            </a:r>
            <a:endParaRPr lang="fr-FR" altLang="fr-FR" sz="1600" dirty="0">
              <a:latin typeface="+mn-lt"/>
              <a:cs typeface="Arial" charset="0"/>
            </a:endParaRPr>
          </a:p>
        </p:txBody>
      </p:sp>
      <p:sp>
        <p:nvSpPr>
          <p:cNvPr id="773135" name="Rectangle 15"/>
          <p:cNvSpPr>
            <a:spLocks noChangeArrowheads="1"/>
          </p:cNvSpPr>
          <p:nvPr/>
        </p:nvSpPr>
        <p:spPr bwMode="auto">
          <a:xfrm>
            <a:off x="457200" y="0"/>
            <a:ext cx="8229600"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1"/>
          <a:lstStyle>
            <a:lvl1pPr algn="ctr">
              <a:defRPr sz="3200">
                <a:solidFill>
                  <a:srgbClr val="C1022D"/>
                </a:solidFill>
                <a:latin typeface="Arial" charset="0"/>
                <a:ea typeface="ＭＳ Ｐゴシック" charset="-128"/>
                <a:cs typeface="Arial" charset="0"/>
              </a:defRPr>
            </a:lvl1pPr>
            <a:lvl2pPr algn="ctr">
              <a:defRPr sz="3200">
                <a:solidFill>
                  <a:srgbClr val="C1022D"/>
                </a:solidFill>
                <a:latin typeface="Arial" charset="0"/>
                <a:ea typeface="ＭＳ Ｐゴシック" charset="-128"/>
                <a:cs typeface="Arial" charset="0"/>
              </a:defRPr>
            </a:lvl2pPr>
            <a:lvl3pPr algn="ctr">
              <a:defRPr sz="3200">
                <a:solidFill>
                  <a:srgbClr val="C1022D"/>
                </a:solidFill>
                <a:latin typeface="Arial" charset="0"/>
                <a:ea typeface="ＭＳ Ｐゴシック" charset="-128"/>
                <a:cs typeface="Arial" charset="0"/>
              </a:defRPr>
            </a:lvl3pPr>
            <a:lvl4pPr algn="ctr">
              <a:defRPr sz="3200">
                <a:solidFill>
                  <a:srgbClr val="C1022D"/>
                </a:solidFill>
                <a:latin typeface="Arial" charset="0"/>
                <a:ea typeface="ＭＳ Ｐゴシック" charset="-128"/>
                <a:cs typeface="Arial" charset="0"/>
              </a:defRPr>
            </a:lvl4pPr>
            <a:lvl5pPr algn="ctr">
              <a:defRPr sz="3200">
                <a:solidFill>
                  <a:srgbClr val="C1022D"/>
                </a:solidFill>
                <a:latin typeface="Arial" charset="0"/>
                <a:ea typeface="ＭＳ Ｐゴシック" charset="-128"/>
                <a:cs typeface="Arial" charset="0"/>
              </a:defRPr>
            </a:lvl5pPr>
            <a:lvl6pPr marL="457200" algn="ctr" fontAlgn="base">
              <a:spcBef>
                <a:spcPct val="0"/>
              </a:spcBef>
              <a:spcAft>
                <a:spcPct val="0"/>
              </a:spcAft>
              <a:defRPr sz="3200">
                <a:solidFill>
                  <a:srgbClr val="C1022D"/>
                </a:solidFill>
                <a:latin typeface="Arial" charset="0"/>
                <a:ea typeface="ＭＳ Ｐゴシック" charset="-128"/>
                <a:cs typeface="Arial" charset="0"/>
              </a:defRPr>
            </a:lvl6pPr>
            <a:lvl7pPr marL="914400" algn="ctr" fontAlgn="base">
              <a:spcBef>
                <a:spcPct val="0"/>
              </a:spcBef>
              <a:spcAft>
                <a:spcPct val="0"/>
              </a:spcAft>
              <a:defRPr sz="3200">
                <a:solidFill>
                  <a:srgbClr val="C1022D"/>
                </a:solidFill>
                <a:latin typeface="Arial" charset="0"/>
                <a:ea typeface="ＭＳ Ｐゴシック" charset="-128"/>
                <a:cs typeface="Arial" charset="0"/>
              </a:defRPr>
            </a:lvl7pPr>
            <a:lvl8pPr marL="1371600" algn="ctr" fontAlgn="base">
              <a:spcBef>
                <a:spcPct val="0"/>
              </a:spcBef>
              <a:spcAft>
                <a:spcPct val="0"/>
              </a:spcAft>
              <a:defRPr sz="3200">
                <a:solidFill>
                  <a:srgbClr val="C1022D"/>
                </a:solidFill>
                <a:latin typeface="Arial" charset="0"/>
                <a:ea typeface="ＭＳ Ｐゴシック" charset="-128"/>
                <a:cs typeface="Arial" charset="0"/>
              </a:defRPr>
            </a:lvl8pPr>
            <a:lvl9pPr marL="1828800" algn="ctr" fontAlgn="base">
              <a:spcBef>
                <a:spcPct val="0"/>
              </a:spcBef>
              <a:spcAft>
                <a:spcPct val="0"/>
              </a:spcAft>
              <a:defRPr sz="3200">
                <a:solidFill>
                  <a:srgbClr val="C1022D"/>
                </a:solidFill>
                <a:latin typeface="Arial" charset="0"/>
                <a:ea typeface="ＭＳ Ｐゴシック" charset="-128"/>
                <a:cs typeface="Arial" charset="0"/>
              </a:defRPr>
            </a:lvl9pPr>
          </a:lstStyle>
          <a:p>
            <a:r>
              <a:rPr lang="fr-FR" altLang="fr-FR" sz="2400" dirty="0" smtClean="0">
                <a:solidFill>
                  <a:schemeClr val="tx1"/>
                </a:solidFill>
                <a:latin typeface="+mn-lt"/>
              </a:rPr>
              <a:t>4 - Traitement </a:t>
            </a:r>
            <a:r>
              <a:rPr lang="fr-FR" altLang="fr-FR" sz="2400" dirty="0">
                <a:solidFill>
                  <a:schemeClr val="tx1"/>
                </a:solidFill>
                <a:latin typeface="+mn-lt"/>
              </a:rPr>
              <a:t>des spectres EDS</a:t>
            </a:r>
            <a:r>
              <a:rPr lang="fr-FR" altLang="fr-FR" sz="2000" dirty="0">
                <a:solidFill>
                  <a:schemeClr val="tx1"/>
                </a:solidFill>
                <a:latin typeface="+mn-lt"/>
              </a:rPr>
              <a:t/>
            </a:r>
            <a:br>
              <a:rPr lang="fr-FR" altLang="fr-FR" sz="2000" dirty="0">
                <a:solidFill>
                  <a:schemeClr val="tx1"/>
                </a:solidFill>
                <a:latin typeface="+mn-lt"/>
              </a:rPr>
            </a:br>
            <a:r>
              <a:rPr lang="fr-FR" altLang="fr-FR" sz="2000" dirty="0">
                <a:solidFill>
                  <a:schemeClr val="tx1"/>
                </a:solidFill>
                <a:latin typeface="+mn-lt"/>
              </a:rPr>
              <a:t>Exemple de déconvolution</a:t>
            </a:r>
          </a:p>
        </p:txBody>
      </p:sp>
      <p:grpSp>
        <p:nvGrpSpPr>
          <p:cNvPr id="773137" name="Group 17"/>
          <p:cNvGrpSpPr>
            <a:grpSpLocks/>
          </p:cNvGrpSpPr>
          <p:nvPr/>
        </p:nvGrpSpPr>
        <p:grpSpPr bwMode="auto">
          <a:xfrm>
            <a:off x="3834705" y="3503191"/>
            <a:ext cx="5057775" cy="2146300"/>
            <a:chOff x="2472" y="2251"/>
            <a:chExt cx="3186" cy="1352"/>
          </a:xfrm>
        </p:grpSpPr>
        <p:pic>
          <p:nvPicPr>
            <p:cNvPr id="773124" name="Picture 5" descr="decon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7" y="2251"/>
              <a:ext cx="3141" cy="1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3136" name="Oval 16"/>
            <p:cNvSpPr>
              <a:spLocks noChangeArrowheads="1"/>
            </p:cNvSpPr>
            <p:nvPr/>
          </p:nvSpPr>
          <p:spPr bwMode="auto">
            <a:xfrm>
              <a:off x="2472" y="3372"/>
              <a:ext cx="2041" cy="227"/>
            </a:xfrm>
            <a:prstGeom prst="ellipse">
              <a:avLst/>
            </a:prstGeom>
            <a:noFill/>
            <a:ln w="38100">
              <a:solidFill>
                <a:srgbClr val="C1022D"/>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 name="Espace réservé du numéro de diapositive 1"/>
          <p:cNvSpPr>
            <a:spLocks noGrp="1"/>
          </p:cNvSpPr>
          <p:nvPr>
            <p:ph type="sldNum" sz="quarter" idx="11"/>
          </p:nvPr>
        </p:nvSpPr>
        <p:spPr/>
        <p:txBody>
          <a:bodyPr/>
          <a:lstStyle/>
          <a:p>
            <a:fld id="{81C68041-74DE-49C3-8711-178B6E536217}" type="slidenum">
              <a:rPr lang="fr-FR" altLang="fr-FR" smtClean="0"/>
              <a:pPr/>
              <a:t>37</a:t>
            </a:fld>
            <a:endParaRPr lang="fr-FR" altLang="fr-FR"/>
          </a:p>
        </p:txBody>
      </p:sp>
    </p:spTree>
    <p:extLst>
      <p:ext uri="{BB962C8B-B14F-4D97-AF65-F5344CB8AC3E}">
        <p14:creationId xmlns:p14="http://schemas.microsoft.com/office/powerpoint/2010/main" val="8760045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2" name="Rectangle 2"/>
          <p:cNvSpPr>
            <a:spLocks noGrp="1" noChangeArrowheads="1"/>
          </p:cNvSpPr>
          <p:nvPr>
            <p:ph type="body" idx="1"/>
          </p:nvPr>
        </p:nvSpPr>
        <p:spPr>
          <a:xfrm>
            <a:off x="179512" y="908720"/>
            <a:ext cx="8507288" cy="5328592"/>
          </a:xfrm>
        </p:spPr>
        <p:txBody>
          <a:bodyPr/>
          <a:lstStyle/>
          <a:p>
            <a:pPr marL="0" indent="0" algn="just">
              <a:buFontTx/>
              <a:buNone/>
            </a:pPr>
            <a:r>
              <a:rPr lang="fr-FR" altLang="fr-FR" sz="1800" dirty="0" smtClean="0"/>
              <a:t>Plusieurs </a:t>
            </a:r>
            <a:r>
              <a:rPr lang="fr-FR" altLang="fr-FR" sz="1800" dirty="0"/>
              <a:t>transitions peuvent se situer à des énergies très proches, dont la différence est inférieure ou peu supérieure à la résolution du </a:t>
            </a:r>
            <a:r>
              <a:rPr lang="fr-FR" altLang="fr-FR" sz="1800" dirty="0" smtClean="0"/>
              <a:t>détecteur.</a:t>
            </a:r>
            <a:endParaRPr lang="fr-FR" altLang="fr-FR" sz="1800" dirty="0"/>
          </a:p>
          <a:p>
            <a:pPr algn="ctr">
              <a:spcBef>
                <a:spcPts val="0"/>
              </a:spcBef>
              <a:buFontTx/>
              <a:buNone/>
            </a:pPr>
            <a:endParaRPr lang="fr-FR" altLang="fr-FR" sz="1800" dirty="0"/>
          </a:p>
          <a:p>
            <a:pPr>
              <a:spcBef>
                <a:spcPts val="0"/>
              </a:spcBef>
              <a:buFontTx/>
              <a:buNone/>
            </a:pPr>
            <a:r>
              <a:rPr lang="fr-FR" altLang="fr-FR" sz="1800" b="1" dirty="0"/>
              <a:t>Chevauchement de pics</a:t>
            </a:r>
          </a:p>
          <a:p>
            <a:pPr algn="ctr">
              <a:spcBef>
                <a:spcPct val="0"/>
              </a:spcBef>
              <a:buFontTx/>
              <a:buNone/>
            </a:pPr>
            <a:endParaRPr lang="fr-FR" altLang="fr-FR" sz="1800" dirty="0" smtClean="0"/>
          </a:p>
          <a:p>
            <a:pPr>
              <a:spcBef>
                <a:spcPct val="0"/>
              </a:spcBef>
              <a:buFontTx/>
              <a:buNone/>
            </a:pPr>
            <a:endParaRPr lang="fr-FR" altLang="fr-FR" sz="1800" dirty="0" smtClean="0"/>
          </a:p>
          <a:p>
            <a:pPr>
              <a:spcBef>
                <a:spcPct val="0"/>
              </a:spcBef>
              <a:buFontTx/>
              <a:buNone/>
            </a:pPr>
            <a:r>
              <a:rPr lang="fr-FR" altLang="fr-FR" sz="1800" dirty="0" smtClean="0"/>
              <a:t>Quelques </a:t>
            </a:r>
            <a:r>
              <a:rPr lang="fr-FR" altLang="fr-FR" sz="1800" dirty="0"/>
              <a:t>exemples :		</a:t>
            </a:r>
          </a:p>
          <a:p>
            <a:pPr algn="ctr">
              <a:spcBef>
                <a:spcPct val="0"/>
              </a:spcBef>
              <a:buFontTx/>
              <a:buNone/>
            </a:pPr>
            <a:endParaRPr lang="fr-FR" altLang="fr-FR" sz="1800" dirty="0"/>
          </a:p>
          <a:p>
            <a:pPr algn="ctr">
              <a:spcBef>
                <a:spcPct val="0"/>
              </a:spcBef>
              <a:buFontTx/>
              <a:buNone/>
            </a:pPr>
            <a:endParaRPr lang="fr-FR" altLang="fr-FR" sz="1800" dirty="0"/>
          </a:p>
          <a:p>
            <a:pPr algn="ctr">
              <a:spcBef>
                <a:spcPct val="0"/>
              </a:spcBef>
              <a:buFontTx/>
              <a:buNone/>
            </a:pPr>
            <a:endParaRPr lang="fr-FR" altLang="fr-FR" sz="1800" dirty="0"/>
          </a:p>
          <a:p>
            <a:pPr>
              <a:spcBef>
                <a:spcPct val="0"/>
              </a:spcBef>
              <a:buFontTx/>
              <a:buNone/>
            </a:pPr>
            <a:endParaRPr lang="fr-FR" altLang="fr-FR" sz="1800" u="sng" dirty="0" smtClean="0"/>
          </a:p>
          <a:p>
            <a:pPr>
              <a:spcBef>
                <a:spcPct val="0"/>
              </a:spcBef>
              <a:buFontTx/>
              <a:buNone/>
            </a:pPr>
            <a:r>
              <a:rPr lang="fr-FR" altLang="fr-FR" sz="1800" u="sng" dirty="0" smtClean="0"/>
              <a:t>Conséquences </a:t>
            </a:r>
            <a:r>
              <a:rPr lang="fr-FR" altLang="fr-FR" sz="1800" u="sng" dirty="0"/>
              <a:t>fréquentes </a:t>
            </a:r>
            <a:r>
              <a:rPr lang="fr-FR" altLang="fr-FR" sz="1800" u="sng" dirty="0" smtClean="0"/>
              <a:t>:</a:t>
            </a:r>
          </a:p>
          <a:p>
            <a:pPr marL="179388" lvl="1" indent="-179388">
              <a:spcBef>
                <a:spcPct val="0"/>
              </a:spcBef>
              <a:buFont typeface="Arial" panose="020B0604020202020204" pitchFamily="34" charset="0"/>
              <a:buChar char="•"/>
            </a:pPr>
            <a:r>
              <a:rPr lang="fr-FR" altLang="fr-FR" sz="1600" dirty="0" smtClean="0"/>
              <a:t>Oubli d’éléments dans l’identification.</a:t>
            </a:r>
          </a:p>
          <a:p>
            <a:pPr marL="179388" lvl="1" indent="-179388">
              <a:spcBef>
                <a:spcPct val="0"/>
              </a:spcBef>
              <a:buFont typeface="Arial" panose="020B0604020202020204" pitchFamily="34" charset="0"/>
              <a:buChar char="•"/>
            </a:pPr>
            <a:r>
              <a:rPr lang="fr-FR" altLang="fr-FR" sz="1600" dirty="0" smtClean="0"/>
              <a:t>Limitation </a:t>
            </a:r>
            <a:r>
              <a:rPr lang="fr-FR" altLang="fr-FR" sz="1600" dirty="0"/>
              <a:t>dans les matériaux pour </a:t>
            </a:r>
            <a:r>
              <a:rPr lang="fr-FR" altLang="fr-FR" sz="1600" dirty="0" smtClean="0"/>
              <a:t>la</a:t>
            </a:r>
            <a:r>
              <a:rPr lang="fr-FR" altLang="fr-FR" sz="1600" dirty="0"/>
              <a:t> </a:t>
            </a:r>
            <a:r>
              <a:rPr lang="fr-FR" altLang="fr-FR" sz="1600" dirty="0" smtClean="0"/>
              <a:t/>
            </a:r>
            <a:br>
              <a:rPr lang="fr-FR" altLang="fr-FR" sz="1600" dirty="0" smtClean="0"/>
            </a:br>
            <a:r>
              <a:rPr lang="fr-FR" altLang="fr-FR" sz="1600" dirty="0" smtClean="0"/>
              <a:t>métallisation.</a:t>
            </a:r>
            <a:endParaRPr lang="fr-FR" altLang="fr-FR" sz="1600" dirty="0"/>
          </a:p>
        </p:txBody>
      </p:sp>
      <p:sp>
        <p:nvSpPr>
          <p:cNvPr id="844803" name="Rectangle 3"/>
          <p:cNvSpPr>
            <a:spLocks noGrp="1" noChangeArrowheads="1"/>
          </p:cNvSpPr>
          <p:nvPr>
            <p:ph type="title"/>
          </p:nvPr>
        </p:nvSpPr>
        <p:spPr/>
        <p:txBody>
          <a:bodyPr/>
          <a:lstStyle/>
          <a:p>
            <a:r>
              <a:rPr lang="fr-FR" altLang="fr-FR" sz="2400" dirty="0" smtClean="0"/>
              <a:t>4 - Traitement </a:t>
            </a:r>
            <a:r>
              <a:rPr lang="fr-FR" altLang="fr-FR" sz="2400" dirty="0"/>
              <a:t>des spectres EDS</a:t>
            </a:r>
            <a:br>
              <a:rPr lang="fr-FR" altLang="fr-FR" sz="2400" dirty="0"/>
            </a:br>
            <a:r>
              <a:rPr lang="fr-FR" altLang="fr-FR" sz="1800" dirty="0"/>
              <a:t> </a:t>
            </a:r>
            <a:r>
              <a:rPr lang="fr-FR" altLang="fr-FR" sz="2000" dirty="0"/>
              <a:t>Artefacts - Chevauchement de pics</a:t>
            </a:r>
          </a:p>
        </p:txBody>
      </p:sp>
      <p:sp>
        <p:nvSpPr>
          <p:cNvPr id="844804" name="Text Box 4"/>
          <p:cNvSpPr txBox="1">
            <a:spLocks noChangeArrowheads="1"/>
          </p:cNvSpPr>
          <p:nvPr/>
        </p:nvSpPr>
        <p:spPr bwMode="auto">
          <a:xfrm>
            <a:off x="2962399" y="1916832"/>
            <a:ext cx="1825625"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720725" algn="l"/>
                <a:tab pos="982663" algn="l"/>
              </a:tabLst>
              <a:defRPr>
                <a:solidFill>
                  <a:schemeClr val="tx1"/>
                </a:solidFill>
                <a:latin typeface="Arial" charset="0"/>
              </a:defRPr>
            </a:lvl1pPr>
            <a:lvl2pPr>
              <a:tabLst>
                <a:tab pos="720725" algn="l"/>
                <a:tab pos="982663" algn="l"/>
              </a:tabLst>
              <a:defRPr>
                <a:solidFill>
                  <a:schemeClr val="tx1"/>
                </a:solidFill>
                <a:latin typeface="Arial" charset="0"/>
              </a:defRPr>
            </a:lvl2pPr>
            <a:lvl3pPr>
              <a:tabLst>
                <a:tab pos="720725" algn="l"/>
                <a:tab pos="982663" algn="l"/>
              </a:tabLst>
              <a:defRPr>
                <a:solidFill>
                  <a:schemeClr val="tx1"/>
                </a:solidFill>
                <a:latin typeface="Arial" charset="0"/>
              </a:defRPr>
            </a:lvl3pPr>
            <a:lvl4pPr>
              <a:tabLst>
                <a:tab pos="720725" algn="l"/>
                <a:tab pos="982663" algn="l"/>
              </a:tabLst>
              <a:defRPr>
                <a:solidFill>
                  <a:schemeClr val="tx1"/>
                </a:solidFill>
                <a:latin typeface="Arial" charset="0"/>
              </a:defRPr>
            </a:lvl4pPr>
            <a:lvl5pPr>
              <a:tabLst>
                <a:tab pos="720725" algn="l"/>
                <a:tab pos="982663" algn="l"/>
              </a:tabLst>
              <a:defRPr>
                <a:solidFill>
                  <a:schemeClr val="tx1"/>
                </a:solidFill>
                <a:latin typeface="Arial" charset="0"/>
              </a:defRPr>
            </a:lvl5pPr>
            <a:lvl6pPr fontAlgn="base">
              <a:spcBef>
                <a:spcPct val="0"/>
              </a:spcBef>
              <a:spcAft>
                <a:spcPct val="0"/>
              </a:spcAft>
              <a:tabLst>
                <a:tab pos="720725" algn="l"/>
                <a:tab pos="982663" algn="l"/>
              </a:tabLst>
              <a:defRPr>
                <a:solidFill>
                  <a:schemeClr val="tx1"/>
                </a:solidFill>
                <a:latin typeface="Arial" charset="0"/>
              </a:defRPr>
            </a:lvl6pPr>
            <a:lvl7pPr fontAlgn="base">
              <a:spcBef>
                <a:spcPct val="0"/>
              </a:spcBef>
              <a:spcAft>
                <a:spcPct val="0"/>
              </a:spcAft>
              <a:tabLst>
                <a:tab pos="720725" algn="l"/>
                <a:tab pos="982663" algn="l"/>
              </a:tabLst>
              <a:defRPr>
                <a:solidFill>
                  <a:schemeClr val="tx1"/>
                </a:solidFill>
                <a:latin typeface="Arial" charset="0"/>
              </a:defRPr>
            </a:lvl7pPr>
            <a:lvl8pPr fontAlgn="base">
              <a:spcBef>
                <a:spcPct val="0"/>
              </a:spcBef>
              <a:spcAft>
                <a:spcPct val="0"/>
              </a:spcAft>
              <a:tabLst>
                <a:tab pos="720725" algn="l"/>
                <a:tab pos="982663" algn="l"/>
              </a:tabLst>
              <a:defRPr>
                <a:solidFill>
                  <a:schemeClr val="tx1"/>
                </a:solidFill>
                <a:latin typeface="Arial" charset="0"/>
              </a:defRPr>
            </a:lvl8pPr>
            <a:lvl9pPr fontAlgn="base">
              <a:spcBef>
                <a:spcPct val="0"/>
              </a:spcBef>
              <a:spcAft>
                <a:spcPct val="0"/>
              </a:spcAft>
              <a:tabLst>
                <a:tab pos="720725" algn="l"/>
                <a:tab pos="982663" algn="l"/>
              </a:tabLst>
              <a:defRPr>
                <a:solidFill>
                  <a:schemeClr val="tx1"/>
                </a:solidFill>
                <a:latin typeface="Arial" charset="0"/>
              </a:defRPr>
            </a:lvl9pPr>
          </a:lstStyle>
          <a:p>
            <a:r>
              <a:rPr lang="fr-FR" altLang="fr-FR" dirty="0">
                <a:latin typeface="Times New Roman" pitchFamily="18" charset="0"/>
              </a:rPr>
              <a:t>K Kβ	–	Ca Kα</a:t>
            </a:r>
          </a:p>
          <a:p>
            <a:r>
              <a:rPr lang="fr-FR" altLang="fr-FR" dirty="0">
                <a:latin typeface="Times New Roman" pitchFamily="18" charset="0"/>
              </a:rPr>
              <a:t>Cr Kβ	–	Mn Kα</a:t>
            </a:r>
          </a:p>
          <a:p>
            <a:r>
              <a:rPr lang="fr-FR" altLang="fr-FR" dirty="0">
                <a:latin typeface="Times New Roman" pitchFamily="18" charset="0"/>
              </a:rPr>
              <a:t>Mn Kβ	– 	Fe Kα</a:t>
            </a:r>
          </a:p>
          <a:p>
            <a:r>
              <a:rPr lang="fr-FR" altLang="fr-FR" dirty="0">
                <a:latin typeface="Times New Roman" pitchFamily="18" charset="0"/>
              </a:rPr>
              <a:t>S Kα	– 	Pb Mα</a:t>
            </a:r>
          </a:p>
          <a:p>
            <a:r>
              <a:rPr lang="fr-FR" altLang="fr-FR" dirty="0">
                <a:latin typeface="Times New Roman" pitchFamily="18" charset="0"/>
              </a:rPr>
              <a:t>S Kα	– 	Mo Lα</a:t>
            </a:r>
          </a:p>
          <a:p>
            <a:r>
              <a:rPr lang="fr-FR" altLang="fr-FR" dirty="0">
                <a:latin typeface="Times New Roman" pitchFamily="18" charset="0"/>
              </a:rPr>
              <a:t>Ti Kα	– 	Ba Lα</a:t>
            </a:r>
          </a:p>
        </p:txBody>
      </p:sp>
      <p:sp>
        <p:nvSpPr>
          <p:cNvPr id="844805" name="AutoShape 5"/>
          <p:cNvSpPr>
            <a:spLocks/>
          </p:cNvSpPr>
          <p:nvPr/>
        </p:nvSpPr>
        <p:spPr bwMode="auto">
          <a:xfrm>
            <a:off x="2446462" y="2004145"/>
            <a:ext cx="342900" cy="1566862"/>
          </a:xfrm>
          <a:prstGeom prst="leftBrace">
            <a:avLst>
              <a:gd name="adj1" fmla="val 38079"/>
              <a:gd name="adj2" fmla="val 50000"/>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Espace réservé du numéro de diapositive 1"/>
          <p:cNvSpPr>
            <a:spLocks noGrp="1"/>
          </p:cNvSpPr>
          <p:nvPr>
            <p:ph type="sldNum" sz="quarter" idx="11"/>
          </p:nvPr>
        </p:nvSpPr>
        <p:spPr/>
        <p:txBody>
          <a:bodyPr/>
          <a:lstStyle/>
          <a:p>
            <a:fld id="{6E8F8CF6-AC68-4F09-B8BC-DCA17A7F9108}" type="slidenum">
              <a:rPr lang="fr-FR" altLang="fr-FR" smtClean="0"/>
              <a:pPr/>
              <a:t>38</a:t>
            </a:fld>
            <a:endParaRPr lang="fr-FR" altLang="fr-FR" dirty="0"/>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7084" y="3789320"/>
            <a:ext cx="2467633" cy="25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6955" y="3789320"/>
            <a:ext cx="2295525" cy="251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81994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4"/>
          <p:cNvSpPr>
            <a:spLocks noGrp="1"/>
          </p:cNvSpPr>
          <p:nvPr>
            <p:ph type="sldNum" sz="quarter" idx="11"/>
          </p:nvPr>
        </p:nvSpPr>
        <p:spPr/>
        <p:txBody>
          <a:bodyPr/>
          <a:lstStyle/>
          <a:p>
            <a:fld id="{01599F9D-8960-41D2-85C5-811566635F65}" type="slidenum">
              <a:rPr lang="fr-FR" altLang="fr-FR"/>
              <a:pPr/>
              <a:t>39</a:t>
            </a:fld>
            <a:endParaRPr lang="fr-FR" altLang="fr-FR"/>
          </a:p>
        </p:txBody>
      </p:sp>
      <p:sp>
        <p:nvSpPr>
          <p:cNvPr id="848900" name="Rectangle 4"/>
          <p:cNvSpPr>
            <a:spLocks noGrp="1" noChangeArrowheads="1"/>
          </p:cNvSpPr>
          <p:nvPr>
            <p:ph type="title"/>
          </p:nvPr>
        </p:nvSpPr>
        <p:spPr/>
        <p:txBody>
          <a:bodyPr/>
          <a:lstStyle/>
          <a:p>
            <a:r>
              <a:rPr lang="fr-FR" altLang="fr-FR" sz="2400" dirty="0" smtClean="0"/>
              <a:t>4 - Traitement </a:t>
            </a:r>
            <a:r>
              <a:rPr lang="fr-FR" altLang="fr-FR" sz="2400" dirty="0"/>
              <a:t>des spectres EDS</a:t>
            </a:r>
            <a:br>
              <a:rPr lang="fr-FR" altLang="fr-FR" sz="2400" dirty="0"/>
            </a:br>
            <a:r>
              <a:rPr lang="fr-FR" altLang="fr-FR" sz="1800" dirty="0"/>
              <a:t> </a:t>
            </a:r>
            <a:r>
              <a:rPr lang="fr-FR" altLang="fr-FR" sz="2000" dirty="0"/>
              <a:t>Artefacts - Pic somme</a:t>
            </a:r>
          </a:p>
        </p:txBody>
      </p:sp>
      <p:sp>
        <p:nvSpPr>
          <p:cNvPr id="848901" name="Rectangle 5"/>
          <p:cNvSpPr>
            <a:spLocks noGrp="1" noChangeArrowheads="1"/>
          </p:cNvSpPr>
          <p:nvPr>
            <p:ph type="body" idx="1"/>
          </p:nvPr>
        </p:nvSpPr>
        <p:spPr>
          <a:xfrm>
            <a:off x="179512" y="801688"/>
            <a:ext cx="8784976" cy="1776412"/>
          </a:xfrm>
        </p:spPr>
        <p:txBody>
          <a:bodyPr/>
          <a:lstStyle/>
          <a:p>
            <a:pPr marL="0" indent="0" algn="just">
              <a:buFontTx/>
              <a:buNone/>
            </a:pPr>
            <a:r>
              <a:rPr lang="fr-FR" altLang="fr-FR" sz="1800" dirty="0" smtClean="0"/>
              <a:t>Correspond </a:t>
            </a:r>
            <a:r>
              <a:rPr lang="fr-FR" altLang="fr-FR" sz="1800" dirty="0"/>
              <a:t>au comptage simultané de 2 photons A et B par le détecteur, identifiés comme un seul photon d’énergie E</a:t>
            </a:r>
            <a:r>
              <a:rPr lang="fr-FR" altLang="fr-FR" sz="1800" baseline="-25000" dirty="0"/>
              <a:t>A</a:t>
            </a:r>
            <a:r>
              <a:rPr lang="fr-FR" altLang="fr-FR" sz="1800" dirty="0"/>
              <a:t> + E</a:t>
            </a:r>
            <a:r>
              <a:rPr lang="fr-FR" altLang="fr-FR" sz="1800" baseline="-25000" dirty="0"/>
              <a:t>B</a:t>
            </a:r>
            <a:r>
              <a:rPr lang="fr-FR" altLang="fr-FR" sz="1800" dirty="0"/>
              <a:t>. Observé en général pour le ou les pics très intenses pour un fort taux de comptage.</a:t>
            </a:r>
          </a:p>
        </p:txBody>
      </p:sp>
      <p:pic>
        <p:nvPicPr>
          <p:cNvPr id="17410"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000" y="1772816"/>
            <a:ext cx="5760000" cy="43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23700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9"/>
          <p:cNvSpPr txBox="1">
            <a:spLocks noChangeArrowheads="1"/>
          </p:cNvSpPr>
          <p:nvPr/>
        </p:nvSpPr>
        <p:spPr>
          <a:xfrm>
            <a:off x="457200" y="2828836"/>
            <a:ext cx="8229600" cy="1200329"/>
          </a:xfrm>
          <a:prstGeom prst="rect">
            <a:avLst/>
          </a:prstGeom>
          <a:noFill/>
          <a:ln/>
        </p:spPr>
        <p:txBody>
          <a:bodyP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altLang="fr-FR" sz="3600" b="1" dirty="0">
                <a:cs typeface="Arial" panose="020B0604020202020204" pitchFamily="34" charset="0"/>
              </a:rPr>
              <a:t>1 </a:t>
            </a:r>
            <a:r>
              <a:rPr lang="fr-FR" altLang="fr-FR" sz="3600" b="1" dirty="0" smtClean="0">
                <a:cs typeface="Arial" panose="020B0604020202020204" pitchFamily="34" charset="0"/>
              </a:rPr>
              <a:t>– </a:t>
            </a:r>
            <a:r>
              <a:rPr lang="fr-FR" altLang="fr-FR" sz="3600" b="1" dirty="0">
                <a:cs typeface="Arial" panose="020B0604020202020204" pitchFamily="34" charset="0"/>
              </a:rPr>
              <a:t>Généralités sur les détecteurs </a:t>
            </a:r>
            <a:r>
              <a:rPr lang="fr-FR" altLang="fr-FR" sz="3600" b="1" dirty="0" smtClean="0">
                <a:cs typeface="Arial" panose="020B0604020202020204" pitchFamily="34" charset="0"/>
              </a:rPr>
              <a:t/>
            </a:r>
            <a:br>
              <a:rPr lang="fr-FR" altLang="fr-FR" sz="3600" b="1" dirty="0" smtClean="0">
                <a:cs typeface="Arial" panose="020B0604020202020204" pitchFamily="34" charset="0"/>
              </a:rPr>
            </a:br>
            <a:r>
              <a:rPr lang="fr-FR" altLang="fr-FR" sz="3600" b="1" dirty="0" smtClean="0">
                <a:cs typeface="Arial" panose="020B0604020202020204" pitchFamily="34" charset="0"/>
              </a:rPr>
              <a:t>semi-conducteur EDS</a:t>
            </a:r>
            <a:endParaRPr lang="fr-FR" altLang="fr-FR" sz="2400" b="1" dirty="0">
              <a:cs typeface="Arial" panose="020B0604020202020204" pitchFamily="34" charset="0"/>
            </a:endParaRPr>
          </a:p>
        </p:txBody>
      </p:sp>
      <p:sp>
        <p:nvSpPr>
          <p:cNvPr id="3" name="Espace réservé du numéro de diapositive 2"/>
          <p:cNvSpPr>
            <a:spLocks noGrp="1"/>
          </p:cNvSpPr>
          <p:nvPr>
            <p:ph type="sldNum" sz="quarter" idx="11"/>
          </p:nvPr>
        </p:nvSpPr>
        <p:spPr/>
        <p:txBody>
          <a:bodyPr/>
          <a:lstStyle/>
          <a:p>
            <a:fld id="{6E8F8CF6-AC68-4F09-B8BC-DCA17A7F9108}" type="slidenum">
              <a:rPr lang="fr-FR" altLang="fr-FR" smtClean="0"/>
              <a:pPr/>
              <a:t>4</a:t>
            </a:fld>
            <a:endParaRPr lang="fr-FR" altLang="fr-FR" dirty="0"/>
          </a:p>
        </p:txBody>
      </p:sp>
    </p:spTree>
    <p:extLst>
      <p:ext uri="{BB962C8B-B14F-4D97-AF65-F5344CB8AC3E}">
        <p14:creationId xmlns:p14="http://schemas.microsoft.com/office/powerpoint/2010/main" val="21825535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4"/>
          <p:cNvSpPr>
            <a:spLocks noGrp="1"/>
          </p:cNvSpPr>
          <p:nvPr>
            <p:ph type="sldNum" sz="quarter" idx="11"/>
          </p:nvPr>
        </p:nvSpPr>
        <p:spPr/>
        <p:txBody>
          <a:bodyPr/>
          <a:lstStyle/>
          <a:p>
            <a:fld id="{81895C1B-374E-455C-87C6-DAE2DA8551AF}" type="slidenum">
              <a:rPr lang="fr-FR" altLang="fr-FR"/>
              <a:pPr/>
              <a:t>40</a:t>
            </a:fld>
            <a:endParaRPr lang="fr-FR" altLang="fr-FR"/>
          </a:p>
        </p:txBody>
      </p:sp>
      <p:sp>
        <p:nvSpPr>
          <p:cNvPr id="850946" name="Rectangle 2"/>
          <p:cNvSpPr>
            <a:spLocks noGrp="1" noChangeArrowheads="1"/>
          </p:cNvSpPr>
          <p:nvPr>
            <p:ph type="title"/>
          </p:nvPr>
        </p:nvSpPr>
        <p:spPr/>
        <p:txBody>
          <a:bodyPr/>
          <a:lstStyle/>
          <a:p>
            <a:r>
              <a:rPr lang="fr-FR" altLang="fr-FR" sz="2400" dirty="0" smtClean="0"/>
              <a:t>4 - Traitement </a:t>
            </a:r>
            <a:r>
              <a:rPr lang="fr-FR" altLang="fr-FR" sz="2400" dirty="0"/>
              <a:t>des spectres EDS</a:t>
            </a:r>
            <a:br>
              <a:rPr lang="fr-FR" altLang="fr-FR" sz="2400" dirty="0"/>
            </a:br>
            <a:r>
              <a:rPr lang="fr-FR" altLang="fr-FR" sz="1800" dirty="0"/>
              <a:t> </a:t>
            </a:r>
            <a:r>
              <a:rPr lang="fr-FR" altLang="fr-FR" sz="2000" dirty="0"/>
              <a:t>Artefacts - </a:t>
            </a:r>
            <a:r>
              <a:rPr lang="en-US" altLang="fr-FR" sz="2000" dirty="0"/>
              <a:t>Pic </a:t>
            </a:r>
            <a:r>
              <a:rPr lang="en-US" altLang="fr-FR" sz="2000" dirty="0" err="1"/>
              <a:t>d’échappement</a:t>
            </a:r>
            <a:endParaRPr lang="en-US" altLang="fr-FR" sz="2000" dirty="0"/>
          </a:p>
        </p:txBody>
      </p:sp>
      <p:sp>
        <p:nvSpPr>
          <p:cNvPr id="850947" name="Rectangle 3"/>
          <p:cNvSpPr>
            <a:spLocks noGrp="1" noChangeArrowheads="1"/>
          </p:cNvSpPr>
          <p:nvPr>
            <p:ph type="body" idx="1"/>
          </p:nvPr>
        </p:nvSpPr>
        <p:spPr>
          <a:xfrm>
            <a:off x="179512" y="801689"/>
            <a:ext cx="8784976" cy="827112"/>
          </a:xfrm>
        </p:spPr>
        <p:txBody>
          <a:bodyPr/>
          <a:lstStyle/>
          <a:p>
            <a:pPr marL="0" indent="0" algn="just">
              <a:buFontTx/>
              <a:buNone/>
            </a:pPr>
            <a:r>
              <a:rPr lang="fr-FR" altLang="fr-FR" sz="1800" dirty="0" smtClean="0"/>
              <a:t>Pour </a:t>
            </a:r>
            <a:r>
              <a:rPr lang="fr-FR" altLang="fr-FR" sz="1800" dirty="0"/>
              <a:t>E &gt; </a:t>
            </a:r>
            <a:r>
              <a:rPr lang="fr-FR" altLang="fr-FR" sz="1800" dirty="0" err="1"/>
              <a:t>E</a:t>
            </a:r>
            <a:r>
              <a:rPr lang="fr-FR" altLang="fr-FR" sz="1800" baseline="-25000" dirty="0" err="1"/>
              <a:t>Si</a:t>
            </a:r>
            <a:r>
              <a:rPr lang="fr-FR" altLang="fr-FR" sz="1800" baseline="-25000" dirty="0"/>
              <a:t> K</a:t>
            </a:r>
            <a:r>
              <a:rPr lang="fr-FR" altLang="fr-FR" sz="1800" dirty="0"/>
              <a:t>, quelques photons peuvent entraîner </a:t>
            </a:r>
            <a:r>
              <a:rPr lang="fr-FR" altLang="fr-FR" sz="1800" dirty="0" smtClean="0"/>
              <a:t>une ionisation </a:t>
            </a:r>
            <a:r>
              <a:rPr lang="fr-FR" altLang="fr-FR" sz="1800" dirty="0"/>
              <a:t>de </a:t>
            </a:r>
            <a:r>
              <a:rPr lang="fr-FR" altLang="fr-FR" sz="1800" dirty="0" smtClean="0"/>
              <a:t>la </a:t>
            </a:r>
            <a:r>
              <a:rPr lang="fr-FR" altLang="fr-FR" sz="1800" dirty="0"/>
              <a:t>couche K de Si (cristal), provoquant l’apparition d’un pic parasite à </a:t>
            </a:r>
            <a:r>
              <a:rPr lang="fr-FR" altLang="fr-FR" sz="1800" dirty="0" smtClean="0"/>
              <a:t>E </a:t>
            </a:r>
            <a:r>
              <a:rPr lang="fr-FR" altLang="fr-FR" sz="1800" dirty="0"/>
              <a:t>– 1.74 </a:t>
            </a:r>
            <a:r>
              <a:rPr lang="fr-FR" altLang="fr-FR" sz="1800" dirty="0" err="1"/>
              <a:t>keV</a:t>
            </a:r>
            <a:r>
              <a:rPr lang="fr-FR" altLang="fr-FR" sz="1800" dirty="0"/>
              <a:t>.</a:t>
            </a:r>
          </a:p>
        </p:txBody>
      </p:sp>
      <p:pic>
        <p:nvPicPr>
          <p:cNvPr id="7"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1670728" y="1845304"/>
            <a:ext cx="5802544" cy="4320000"/>
          </a:xfrm>
          <a:prstGeom prst="rect">
            <a:avLst/>
          </a:prstGeom>
          <a:noFill/>
          <a:ln/>
        </p:spPr>
      </p:pic>
    </p:spTree>
    <p:extLst>
      <p:ext uri="{BB962C8B-B14F-4D97-AF65-F5344CB8AC3E}">
        <p14:creationId xmlns:p14="http://schemas.microsoft.com/office/powerpoint/2010/main" val="4028935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2"/>
          <p:cNvSpPr>
            <a:spLocks noGrp="1"/>
          </p:cNvSpPr>
          <p:nvPr>
            <p:ph type="sldNum" sz="quarter" idx="11"/>
          </p:nvPr>
        </p:nvSpPr>
        <p:spPr/>
        <p:txBody>
          <a:bodyPr/>
          <a:lstStyle/>
          <a:p>
            <a:fld id="{8977E219-9C9C-4B15-9D67-2156462BC103}" type="slidenum">
              <a:rPr lang="fr-FR" altLang="fr-FR"/>
              <a:pPr/>
              <a:t>41</a:t>
            </a:fld>
            <a:endParaRPr lang="fr-FR" altLang="fr-FR"/>
          </a:p>
        </p:txBody>
      </p:sp>
      <p:sp>
        <p:nvSpPr>
          <p:cNvPr id="854018" name="Text Box 4"/>
          <p:cNvSpPr txBox="1">
            <a:spLocks noChangeArrowheads="1"/>
          </p:cNvSpPr>
          <p:nvPr/>
        </p:nvSpPr>
        <p:spPr bwMode="auto">
          <a:xfrm>
            <a:off x="395288" y="908050"/>
            <a:ext cx="8569325"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71463" indent="-271463">
              <a:defRPr>
                <a:solidFill>
                  <a:schemeClr val="tx1"/>
                </a:solidFill>
                <a:latin typeface="Arial" charset="0"/>
              </a:defRPr>
            </a:lvl1pPr>
            <a:lvl2pPr marL="742950" indent="-285750">
              <a:defRPr>
                <a:solidFill>
                  <a:schemeClr val="tx1"/>
                </a:solidFill>
                <a:latin typeface="Arial" charset="0"/>
              </a:defRPr>
            </a:lvl2pPr>
            <a:lvl3pPr marL="1144588"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fr-FR" altLang="fr-FR" dirty="0">
                <a:latin typeface="+mn-lt"/>
                <a:cs typeface="Arial" charset="0"/>
              </a:rPr>
              <a:t>Pour effectuer les traitement des spectres EDS, on procède dans l’ordre à :</a:t>
            </a:r>
          </a:p>
          <a:p>
            <a:pPr>
              <a:spcBef>
                <a:spcPct val="30000"/>
              </a:spcBef>
              <a:buFont typeface="Wingdings" pitchFamily="2" charset="2"/>
              <a:buChar char="Ø"/>
            </a:pPr>
            <a:r>
              <a:rPr lang="fr-FR" altLang="fr-FR" dirty="0">
                <a:latin typeface="+mn-lt"/>
                <a:cs typeface="Arial" charset="0"/>
              </a:rPr>
              <a:t>l’acquisition du spectre ;</a:t>
            </a:r>
          </a:p>
          <a:p>
            <a:pPr>
              <a:spcBef>
                <a:spcPct val="30000"/>
              </a:spcBef>
              <a:buFont typeface="Wingdings" pitchFamily="2" charset="2"/>
              <a:buChar char="Ø"/>
            </a:pPr>
            <a:r>
              <a:rPr lang="fr-FR" altLang="fr-FR" dirty="0">
                <a:latin typeface="+mn-lt"/>
                <a:cs typeface="Arial" charset="0"/>
              </a:rPr>
              <a:t>l’identification des raies et des éléments constituants l’échantillon inconnu ;</a:t>
            </a:r>
          </a:p>
          <a:p>
            <a:pPr>
              <a:spcBef>
                <a:spcPct val="30000"/>
              </a:spcBef>
              <a:buFont typeface="Wingdings" pitchFamily="2" charset="2"/>
              <a:buChar char="Ø"/>
            </a:pPr>
            <a:r>
              <a:rPr lang="fr-FR" altLang="fr-FR" dirty="0">
                <a:latin typeface="+mn-lt"/>
                <a:cs typeface="Arial" charset="0"/>
              </a:rPr>
              <a:t>l’exclusion des raies issues d’artefacts (pics sommes, échappement, absorption, </a:t>
            </a:r>
            <a:r>
              <a:rPr lang="fr-FR" altLang="fr-FR" dirty="0" err="1">
                <a:latin typeface="+mn-lt"/>
                <a:cs typeface="Arial" charset="0"/>
              </a:rPr>
              <a:t>etc</a:t>
            </a:r>
            <a:r>
              <a:rPr lang="fr-FR" altLang="fr-FR" dirty="0">
                <a:latin typeface="+mn-lt"/>
                <a:cs typeface="Arial" charset="0"/>
              </a:rPr>
              <a:t>)</a:t>
            </a:r>
          </a:p>
          <a:p>
            <a:pPr>
              <a:spcBef>
                <a:spcPct val="30000"/>
              </a:spcBef>
              <a:buFont typeface="Wingdings" pitchFamily="2" charset="2"/>
              <a:buChar char="Ø"/>
            </a:pPr>
            <a:r>
              <a:rPr lang="fr-FR" altLang="fr-FR" dirty="0">
                <a:latin typeface="+mn-lt"/>
                <a:cs typeface="Arial" charset="0"/>
              </a:rPr>
              <a:t>la suppression du fond continu ;</a:t>
            </a:r>
          </a:p>
          <a:p>
            <a:pPr>
              <a:spcBef>
                <a:spcPct val="30000"/>
              </a:spcBef>
              <a:buFont typeface="Wingdings" pitchFamily="2" charset="2"/>
              <a:buChar char="Ø"/>
            </a:pPr>
            <a:r>
              <a:rPr lang="fr-FR" altLang="fr-FR" dirty="0">
                <a:latin typeface="+mn-lt"/>
                <a:cs typeface="Arial" charset="0"/>
              </a:rPr>
              <a:t>la recherche éventuelle d’interférences par « déconvolution ».</a:t>
            </a:r>
          </a:p>
        </p:txBody>
      </p:sp>
      <p:grpSp>
        <p:nvGrpSpPr>
          <p:cNvPr id="854019" name="Group 3"/>
          <p:cNvGrpSpPr>
            <a:grpSpLocks/>
          </p:cNvGrpSpPr>
          <p:nvPr/>
        </p:nvGrpSpPr>
        <p:grpSpPr bwMode="auto">
          <a:xfrm>
            <a:off x="2000250" y="3425827"/>
            <a:ext cx="5141913" cy="681038"/>
            <a:chOff x="992" y="1852"/>
            <a:chExt cx="3239" cy="429"/>
          </a:xfrm>
        </p:grpSpPr>
        <p:sp>
          <p:nvSpPr>
            <p:cNvPr id="854020" name="AutoShape 5"/>
            <p:cNvSpPr>
              <a:spLocks noChangeArrowheads="1"/>
            </p:cNvSpPr>
            <p:nvPr/>
          </p:nvSpPr>
          <p:spPr bwMode="auto">
            <a:xfrm>
              <a:off x="992" y="1857"/>
              <a:ext cx="437" cy="424"/>
            </a:xfrm>
            <a:prstGeom prst="rightArrow">
              <a:avLst>
                <a:gd name="adj1" fmla="val 50000"/>
                <a:gd name="adj2" fmla="val 29368"/>
              </a:avLst>
            </a:prstGeom>
            <a:solidFill>
              <a:srgbClr val="C1022D"/>
            </a:solidFill>
            <a:ln w="9525" algn="ctr">
              <a:solidFill>
                <a:srgbClr val="C1022D"/>
              </a:solidFill>
              <a:miter lim="800000"/>
              <a:headEnd/>
              <a:tailEnd/>
            </a:ln>
          </p:spPr>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fr-FR" altLang="fr-FR" sz="1600">
                <a:latin typeface="+mn-lt"/>
                <a:cs typeface="Arial" charset="0"/>
              </a:endParaRPr>
            </a:p>
          </p:txBody>
        </p:sp>
        <p:sp>
          <p:nvSpPr>
            <p:cNvPr id="854021" name="Text Box 6"/>
            <p:cNvSpPr txBox="1">
              <a:spLocks noChangeArrowheads="1"/>
            </p:cNvSpPr>
            <p:nvPr/>
          </p:nvSpPr>
          <p:spPr bwMode="auto">
            <a:xfrm>
              <a:off x="1597" y="1852"/>
              <a:ext cx="2634" cy="410"/>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fr-FR" altLang="fr-FR" dirty="0">
                  <a:latin typeface="+mn-lt"/>
                  <a:cs typeface="Arial" charset="0"/>
                </a:rPr>
                <a:t>On dispose alors pour chaque élément </a:t>
              </a:r>
            </a:p>
            <a:p>
              <a:r>
                <a:rPr lang="fr-FR" altLang="fr-FR" dirty="0">
                  <a:latin typeface="+mn-lt"/>
                  <a:cs typeface="Arial" charset="0"/>
                </a:rPr>
                <a:t>de son intensité X caractéristique</a:t>
              </a:r>
            </a:p>
          </p:txBody>
        </p:sp>
      </p:grpSp>
      <p:graphicFrame>
        <p:nvGraphicFramePr>
          <p:cNvPr id="854022" name="Object 8"/>
          <p:cNvGraphicFramePr>
            <a:graphicFrameLocks noChangeAspect="1"/>
          </p:cNvGraphicFramePr>
          <p:nvPr/>
        </p:nvGraphicFramePr>
        <p:xfrm>
          <a:off x="3768725" y="4073525"/>
          <a:ext cx="1604963" cy="508000"/>
        </p:xfrm>
        <a:graphic>
          <a:graphicData uri="http://schemas.openxmlformats.org/presentationml/2006/ole">
            <mc:AlternateContent xmlns:mc="http://schemas.openxmlformats.org/markup-compatibility/2006">
              <mc:Choice xmlns:v="urn:schemas-microsoft-com:vml" Requires="v">
                <p:oleObj spid="_x0000_s15387" name="Equation" r:id="rId3" imgW="761760" imgH="241200" progId="Equation.3">
                  <p:embed/>
                </p:oleObj>
              </mc:Choice>
              <mc:Fallback>
                <p:oleObj name="Equation" r:id="rId3" imgW="761760" imgH="241200" progId="Equation.3">
                  <p:embed/>
                  <p:pic>
                    <p:nvPicPr>
                      <p:cNvPr id="0" name=""/>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8725" y="4073525"/>
                        <a:ext cx="1604963" cy="5080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54023" name="Text Box 9"/>
          <p:cNvSpPr txBox="1">
            <a:spLocks noChangeArrowheads="1"/>
          </p:cNvSpPr>
          <p:nvPr/>
        </p:nvSpPr>
        <p:spPr bwMode="auto">
          <a:xfrm>
            <a:off x="395288" y="4641850"/>
            <a:ext cx="8640762"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tabLst>
                <a:tab pos="271463" algn="l"/>
              </a:tabLst>
              <a:defRPr>
                <a:solidFill>
                  <a:schemeClr val="tx1"/>
                </a:solidFill>
                <a:latin typeface="Arial" charset="0"/>
              </a:defRPr>
            </a:lvl1pPr>
            <a:lvl2pPr marL="742950" indent="-285750">
              <a:tabLst>
                <a:tab pos="271463" algn="l"/>
              </a:tabLst>
              <a:defRPr>
                <a:solidFill>
                  <a:schemeClr val="tx1"/>
                </a:solidFill>
                <a:latin typeface="Arial" charset="0"/>
              </a:defRPr>
            </a:lvl2pPr>
            <a:lvl3pPr marL="1143000" indent="-228600">
              <a:tabLst>
                <a:tab pos="271463" algn="l"/>
              </a:tabLst>
              <a:defRPr>
                <a:solidFill>
                  <a:schemeClr val="tx1"/>
                </a:solidFill>
                <a:latin typeface="Arial" charset="0"/>
              </a:defRPr>
            </a:lvl3pPr>
            <a:lvl4pPr marL="1600200" indent="-228600">
              <a:tabLst>
                <a:tab pos="271463" algn="l"/>
              </a:tabLst>
              <a:defRPr>
                <a:solidFill>
                  <a:schemeClr val="tx1"/>
                </a:solidFill>
                <a:latin typeface="Arial" charset="0"/>
              </a:defRPr>
            </a:lvl4pPr>
            <a:lvl5pPr marL="2057400" indent="-228600">
              <a:tabLst>
                <a:tab pos="271463" algn="l"/>
              </a:tabLst>
              <a:defRPr>
                <a:solidFill>
                  <a:schemeClr val="tx1"/>
                </a:solidFill>
                <a:latin typeface="Arial" charset="0"/>
              </a:defRPr>
            </a:lvl5pPr>
            <a:lvl6pPr marL="2514600" indent="-228600" fontAlgn="base">
              <a:spcBef>
                <a:spcPct val="0"/>
              </a:spcBef>
              <a:spcAft>
                <a:spcPct val="0"/>
              </a:spcAft>
              <a:tabLst>
                <a:tab pos="271463" algn="l"/>
              </a:tabLst>
              <a:defRPr>
                <a:solidFill>
                  <a:schemeClr val="tx1"/>
                </a:solidFill>
                <a:latin typeface="Arial" charset="0"/>
              </a:defRPr>
            </a:lvl6pPr>
            <a:lvl7pPr marL="2971800" indent="-228600" fontAlgn="base">
              <a:spcBef>
                <a:spcPct val="0"/>
              </a:spcBef>
              <a:spcAft>
                <a:spcPct val="0"/>
              </a:spcAft>
              <a:tabLst>
                <a:tab pos="271463" algn="l"/>
              </a:tabLst>
              <a:defRPr>
                <a:solidFill>
                  <a:schemeClr val="tx1"/>
                </a:solidFill>
                <a:latin typeface="Arial" charset="0"/>
              </a:defRPr>
            </a:lvl7pPr>
            <a:lvl8pPr marL="3429000" indent="-228600" fontAlgn="base">
              <a:spcBef>
                <a:spcPct val="0"/>
              </a:spcBef>
              <a:spcAft>
                <a:spcPct val="0"/>
              </a:spcAft>
              <a:tabLst>
                <a:tab pos="271463" algn="l"/>
              </a:tabLst>
              <a:defRPr>
                <a:solidFill>
                  <a:schemeClr val="tx1"/>
                </a:solidFill>
                <a:latin typeface="Arial" charset="0"/>
              </a:defRPr>
            </a:lvl8pPr>
            <a:lvl9pPr marL="3886200" indent="-228600" fontAlgn="base">
              <a:spcBef>
                <a:spcPct val="0"/>
              </a:spcBef>
              <a:spcAft>
                <a:spcPct val="0"/>
              </a:spcAft>
              <a:tabLst>
                <a:tab pos="271463" algn="l"/>
              </a:tabLst>
              <a:defRPr>
                <a:solidFill>
                  <a:schemeClr val="tx1"/>
                </a:solidFill>
                <a:latin typeface="Arial" charset="0"/>
              </a:defRPr>
            </a:lvl9pPr>
          </a:lstStyle>
          <a:p>
            <a:r>
              <a:rPr lang="fr-FR" altLang="fr-FR" dirty="0">
                <a:latin typeface="+mn-lt"/>
                <a:cs typeface="Arial" charset="0"/>
              </a:rPr>
              <a:t>Pour obtenir C</a:t>
            </a:r>
            <a:r>
              <a:rPr lang="fr-FR" altLang="fr-FR" baseline="-25000" dirty="0">
                <a:latin typeface="+mn-lt"/>
                <a:cs typeface="Arial" charset="0"/>
              </a:rPr>
              <a:t>A</a:t>
            </a:r>
            <a:r>
              <a:rPr lang="fr-FR" altLang="fr-FR" dirty="0">
                <a:latin typeface="+mn-lt"/>
                <a:cs typeface="Arial" charset="0"/>
              </a:rPr>
              <a:t>, C</a:t>
            </a:r>
            <a:r>
              <a:rPr lang="fr-FR" altLang="fr-FR" baseline="-25000" dirty="0">
                <a:latin typeface="+mn-lt"/>
                <a:cs typeface="Arial" charset="0"/>
              </a:rPr>
              <a:t>B</a:t>
            </a:r>
            <a:r>
              <a:rPr lang="fr-FR" altLang="fr-FR" dirty="0">
                <a:latin typeface="+mn-lt"/>
                <a:cs typeface="Arial" charset="0"/>
              </a:rPr>
              <a:t>,…C</a:t>
            </a:r>
            <a:r>
              <a:rPr lang="fr-FR" altLang="fr-FR" baseline="-25000" dirty="0">
                <a:latin typeface="+mn-lt"/>
                <a:cs typeface="Arial" charset="0"/>
              </a:rPr>
              <a:t>S</a:t>
            </a:r>
            <a:r>
              <a:rPr lang="fr-FR" altLang="fr-FR" dirty="0">
                <a:latin typeface="+mn-lt"/>
                <a:cs typeface="Arial" charset="0"/>
              </a:rPr>
              <a:t> à partir de ces intensités, il faut faire appliquer un programme dit « de corrections » qui va tenir compte de l’ensemble des phénomènes physiques qui relie l’intensité X détectée au titre massique.</a:t>
            </a:r>
          </a:p>
          <a:p>
            <a:endParaRPr lang="fr-FR" altLang="fr-FR" dirty="0">
              <a:latin typeface="+mn-lt"/>
              <a:cs typeface="Arial" charset="0"/>
            </a:endParaRPr>
          </a:p>
          <a:p>
            <a:r>
              <a:rPr lang="fr-FR" altLang="fr-FR" b="1" dirty="0">
                <a:latin typeface="+mn-lt"/>
                <a:cs typeface="Arial" charset="0"/>
                <a:sym typeface="Webdings" pitchFamily="18" charset="2"/>
              </a:rPr>
              <a:t></a:t>
            </a:r>
            <a:r>
              <a:rPr lang="fr-FR" altLang="fr-FR" dirty="0">
                <a:latin typeface="+mn-lt"/>
                <a:cs typeface="Arial" charset="0"/>
                <a:sym typeface="Webdings" pitchFamily="18" charset="2"/>
              </a:rPr>
              <a:t>	</a:t>
            </a:r>
            <a:r>
              <a:rPr lang="fr-FR" altLang="fr-FR" dirty="0">
                <a:latin typeface="+mn-lt"/>
                <a:cs typeface="Arial" charset="0"/>
              </a:rPr>
              <a:t>L’ensemble des traitements est par défaut très automatisé dans la plupart des 	logiciels et complètement transparent pour l’utilisateur !</a:t>
            </a:r>
          </a:p>
        </p:txBody>
      </p:sp>
      <p:sp>
        <p:nvSpPr>
          <p:cNvPr id="854024" name="Rectangle 8"/>
          <p:cNvSpPr>
            <a:spLocks noChangeArrowheads="1"/>
          </p:cNvSpPr>
          <p:nvPr/>
        </p:nvSpPr>
        <p:spPr bwMode="auto">
          <a:xfrm>
            <a:off x="457200" y="0"/>
            <a:ext cx="8229600"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1"/>
          <a:lstStyle>
            <a:lvl1pPr algn="ctr">
              <a:defRPr sz="3200">
                <a:solidFill>
                  <a:srgbClr val="C1022D"/>
                </a:solidFill>
                <a:latin typeface="Arial" charset="0"/>
                <a:ea typeface="ＭＳ Ｐゴシック" charset="-128"/>
                <a:cs typeface="Arial" charset="0"/>
              </a:defRPr>
            </a:lvl1pPr>
            <a:lvl2pPr algn="ctr">
              <a:defRPr sz="3200">
                <a:solidFill>
                  <a:srgbClr val="C1022D"/>
                </a:solidFill>
                <a:latin typeface="Arial" charset="0"/>
                <a:ea typeface="ＭＳ Ｐゴシック" charset="-128"/>
                <a:cs typeface="Arial" charset="0"/>
              </a:defRPr>
            </a:lvl2pPr>
            <a:lvl3pPr algn="ctr">
              <a:defRPr sz="3200">
                <a:solidFill>
                  <a:srgbClr val="C1022D"/>
                </a:solidFill>
                <a:latin typeface="Arial" charset="0"/>
                <a:ea typeface="ＭＳ Ｐゴシック" charset="-128"/>
                <a:cs typeface="Arial" charset="0"/>
              </a:defRPr>
            </a:lvl3pPr>
            <a:lvl4pPr algn="ctr">
              <a:defRPr sz="3200">
                <a:solidFill>
                  <a:srgbClr val="C1022D"/>
                </a:solidFill>
                <a:latin typeface="Arial" charset="0"/>
                <a:ea typeface="ＭＳ Ｐゴシック" charset="-128"/>
                <a:cs typeface="Arial" charset="0"/>
              </a:defRPr>
            </a:lvl4pPr>
            <a:lvl5pPr algn="ctr">
              <a:defRPr sz="3200">
                <a:solidFill>
                  <a:srgbClr val="C1022D"/>
                </a:solidFill>
                <a:latin typeface="Arial" charset="0"/>
                <a:ea typeface="ＭＳ Ｐゴシック" charset="-128"/>
                <a:cs typeface="Arial" charset="0"/>
              </a:defRPr>
            </a:lvl5pPr>
            <a:lvl6pPr marL="457200" algn="ctr" fontAlgn="base">
              <a:spcBef>
                <a:spcPct val="0"/>
              </a:spcBef>
              <a:spcAft>
                <a:spcPct val="0"/>
              </a:spcAft>
              <a:defRPr sz="3200">
                <a:solidFill>
                  <a:srgbClr val="C1022D"/>
                </a:solidFill>
                <a:latin typeface="Arial" charset="0"/>
                <a:ea typeface="ＭＳ Ｐゴシック" charset="-128"/>
                <a:cs typeface="Arial" charset="0"/>
              </a:defRPr>
            </a:lvl6pPr>
            <a:lvl7pPr marL="914400" algn="ctr" fontAlgn="base">
              <a:spcBef>
                <a:spcPct val="0"/>
              </a:spcBef>
              <a:spcAft>
                <a:spcPct val="0"/>
              </a:spcAft>
              <a:defRPr sz="3200">
                <a:solidFill>
                  <a:srgbClr val="C1022D"/>
                </a:solidFill>
                <a:latin typeface="Arial" charset="0"/>
                <a:ea typeface="ＭＳ Ｐゴシック" charset="-128"/>
                <a:cs typeface="Arial" charset="0"/>
              </a:defRPr>
            </a:lvl7pPr>
            <a:lvl8pPr marL="1371600" algn="ctr" fontAlgn="base">
              <a:spcBef>
                <a:spcPct val="0"/>
              </a:spcBef>
              <a:spcAft>
                <a:spcPct val="0"/>
              </a:spcAft>
              <a:defRPr sz="3200">
                <a:solidFill>
                  <a:srgbClr val="C1022D"/>
                </a:solidFill>
                <a:latin typeface="Arial" charset="0"/>
                <a:ea typeface="ＭＳ Ｐゴシック" charset="-128"/>
                <a:cs typeface="Arial" charset="0"/>
              </a:defRPr>
            </a:lvl8pPr>
            <a:lvl9pPr marL="1828800" algn="ctr" fontAlgn="base">
              <a:spcBef>
                <a:spcPct val="0"/>
              </a:spcBef>
              <a:spcAft>
                <a:spcPct val="0"/>
              </a:spcAft>
              <a:defRPr sz="3200">
                <a:solidFill>
                  <a:srgbClr val="C1022D"/>
                </a:solidFill>
                <a:latin typeface="Arial" charset="0"/>
                <a:ea typeface="ＭＳ Ｐゴシック" charset="-128"/>
                <a:cs typeface="Arial" charset="0"/>
              </a:defRPr>
            </a:lvl9pPr>
          </a:lstStyle>
          <a:p>
            <a:r>
              <a:rPr lang="fr-FR" altLang="fr-FR" sz="2400" dirty="0" smtClean="0">
                <a:solidFill>
                  <a:schemeClr val="tx1"/>
                </a:solidFill>
                <a:latin typeface="+mn-lt"/>
              </a:rPr>
              <a:t>4 - Traitement </a:t>
            </a:r>
            <a:r>
              <a:rPr lang="fr-FR" altLang="fr-FR" sz="2400" dirty="0">
                <a:solidFill>
                  <a:schemeClr val="tx1"/>
                </a:solidFill>
                <a:latin typeface="+mn-lt"/>
              </a:rPr>
              <a:t>des spectres EDS</a:t>
            </a:r>
            <a:r>
              <a:rPr lang="fr-FR" altLang="fr-FR" sz="2000" dirty="0">
                <a:solidFill>
                  <a:schemeClr val="tx1"/>
                </a:solidFill>
                <a:latin typeface="+mn-lt"/>
              </a:rPr>
              <a:t/>
            </a:r>
            <a:br>
              <a:rPr lang="fr-FR" altLang="fr-FR" sz="2000" dirty="0">
                <a:solidFill>
                  <a:schemeClr val="tx1"/>
                </a:solidFill>
                <a:latin typeface="+mn-lt"/>
              </a:rPr>
            </a:br>
            <a:r>
              <a:rPr lang="fr-FR" altLang="fr-FR" sz="2000" dirty="0">
                <a:solidFill>
                  <a:schemeClr val="tx1"/>
                </a:solidFill>
                <a:latin typeface="+mn-lt"/>
              </a:rPr>
              <a:t>Résumé</a:t>
            </a:r>
          </a:p>
        </p:txBody>
      </p:sp>
    </p:spTree>
    <p:extLst>
      <p:ext uri="{BB962C8B-B14F-4D97-AF65-F5344CB8AC3E}">
        <p14:creationId xmlns:p14="http://schemas.microsoft.com/office/powerpoint/2010/main" val="2434783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9"/>
          <p:cNvSpPr txBox="1">
            <a:spLocks noChangeArrowheads="1"/>
          </p:cNvSpPr>
          <p:nvPr/>
        </p:nvSpPr>
        <p:spPr>
          <a:xfrm>
            <a:off x="457200" y="2290227"/>
            <a:ext cx="8229600" cy="2277547"/>
          </a:xfrm>
          <a:prstGeom prst="rect">
            <a:avLst/>
          </a:prstGeom>
          <a:noFill/>
          <a:ln/>
        </p:spPr>
        <p:txBody>
          <a:bodyP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600"/>
              </a:spcAft>
            </a:pPr>
            <a:r>
              <a:rPr lang="fr-FR" altLang="fr-FR" sz="3600" b="1" dirty="0" smtClean="0">
                <a:cs typeface="Arial" panose="020B0604020202020204" pitchFamily="34" charset="0"/>
              </a:rPr>
              <a:t>Remerciements</a:t>
            </a:r>
          </a:p>
          <a:p>
            <a:r>
              <a:rPr lang="fr-FR" sz="2400" dirty="0"/>
              <a:t>Jacky </a:t>
            </a:r>
            <a:r>
              <a:rPr lang="fr-FR" sz="2400" dirty="0" err="1" smtClean="0"/>
              <a:t>Ruste</a:t>
            </a:r>
            <a:r>
              <a:rPr lang="fr-FR" sz="2400" dirty="0" smtClean="0"/>
              <a:t>, Laurent </a:t>
            </a:r>
            <a:r>
              <a:rPr lang="fr-FR" sz="2400" dirty="0" err="1" smtClean="0"/>
              <a:t>Maniguet</a:t>
            </a:r>
            <a:r>
              <a:rPr lang="fr-FR" sz="2400" dirty="0" smtClean="0"/>
              <a:t>, </a:t>
            </a:r>
            <a:br>
              <a:rPr lang="fr-FR" sz="2400" dirty="0" smtClean="0"/>
            </a:br>
            <a:r>
              <a:rPr lang="fr-FR" sz="2400" dirty="0" smtClean="0"/>
              <a:t>Maria </a:t>
            </a:r>
            <a:r>
              <a:rPr lang="fr-FR" sz="2400" dirty="0" err="1" smtClean="0"/>
              <a:t>Betbeder</a:t>
            </a:r>
            <a:r>
              <a:rPr lang="fr-FR" sz="2400" dirty="0" smtClean="0"/>
              <a:t>, </a:t>
            </a:r>
            <a:r>
              <a:rPr lang="fr-FR" sz="2400" dirty="0" err="1" smtClean="0"/>
              <a:t>Lynh-Thy</a:t>
            </a:r>
            <a:r>
              <a:rPr lang="fr-FR" sz="2400" dirty="0" smtClean="0"/>
              <a:t> </a:t>
            </a:r>
            <a:r>
              <a:rPr lang="fr-FR" sz="2400" dirty="0" err="1" smtClean="0"/>
              <a:t>Tran</a:t>
            </a:r>
            <a:r>
              <a:rPr lang="fr-FR" sz="2400" dirty="0" smtClean="0"/>
              <a:t>-Hoang,</a:t>
            </a:r>
            <a:br>
              <a:rPr lang="fr-FR" sz="2400" dirty="0" smtClean="0"/>
            </a:br>
            <a:r>
              <a:rPr lang="fr-FR" sz="2400" dirty="0" smtClean="0"/>
              <a:t>et à l’ensemble du conseil du GN-MEBA.</a:t>
            </a:r>
          </a:p>
          <a:p>
            <a:pPr>
              <a:spcBef>
                <a:spcPts val="600"/>
              </a:spcBef>
            </a:pPr>
            <a:r>
              <a:rPr lang="fr-FR" sz="2400" dirty="0" smtClean="0"/>
              <a:t>En hommage </a:t>
            </a:r>
            <a:r>
              <a:rPr lang="fr-FR" sz="2400" dirty="0"/>
              <a:t>à François </a:t>
            </a:r>
            <a:r>
              <a:rPr lang="fr-FR" sz="2400" dirty="0" smtClean="0"/>
              <a:t>Grillon.</a:t>
            </a:r>
            <a:endParaRPr lang="fr-FR" altLang="fr-FR" sz="2400" b="1" dirty="0">
              <a:cs typeface="Arial" panose="020B0604020202020204" pitchFamily="34" charset="0"/>
            </a:endParaRPr>
          </a:p>
        </p:txBody>
      </p:sp>
      <p:sp>
        <p:nvSpPr>
          <p:cNvPr id="11" name="Espace réservé du numéro de diapositive 10"/>
          <p:cNvSpPr>
            <a:spLocks noGrp="1"/>
          </p:cNvSpPr>
          <p:nvPr>
            <p:ph type="sldNum" sz="quarter" idx="11"/>
          </p:nvPr>
        </p:nvSpPr>
        <p:spPr/>
        <p:txBody>
          <a:bodyPr/>
          <a:lstStyle/>
          <a:p>
            <a:fld id="{6E8F8CF6-AC68-4F09-B8BC-DCA17A7F9108}" type="slidenum">
              <a:rPr lang="fr-FR" altLang="fr-FR" smtClean="0"/>
              <a:pPr/>
              <a:t>42</a:t>
            </a:fld>
            <a:endParaRPr lang="fr-FR" altLang="fr-FR" dirty="0"/>
          </a:p>
        </p:txBody>
      </p:sp>
    </p:spTree>
    <p:extLst>
      <p:ext uri="{BB962C8B-B14F-4D97-AF65-F5344CB8AC3E}">
        <p14:creationId xmlns:p14="http://schemas.microsoft.com/office/powerpoint/2010/main" val="29203558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000" y="555362"/>
            <a:ext cx="4320001" cy="3665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9"/>
          <p:cNvSpPr txBox="1">
            <a:spLocks noChangeArrowheads="1"/>
          </p:cNvSpPr>
          <p:nvPr/>
        </p:nvSpPr>
        <p:spPr>
          <a:xfrm>
            <a:off x="251999" y="0"/>
            <a:ext cx="8639405" cy="600075"/>
          </a:xfrm>
          <a:prstGeom prst="rect">
            <a:avLst/>
          </a:prstGeom>
          <a:noFill/>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altLang="fr-FR" sz="2400" dirty="0">
                <a:cs typeface="Arial" panose="020B0604020202020204" pitchFamily="34" charset="0"/>
              </a:rPr>
              <a:t>1 - Généralités sur les détecteurs </a:t>
            </a:r>
            <a:r>
              <a:rPr lang="fr-FR" altLang="fr-FR" sz="2400" dirty="0" smtClean="0">
                <a:cs typeface="Arial" panose="020B0604020202020204" pitchFamily="34" charset="0"/>
              </a:rPr>
              <a:t>semi-conducteur EDS </a:t>
            </a:r>
            <a:br>
              <a:rPr lang="fr-FR" altLang="fr-FR" sz="2400" dirty="0" smtClean="0">
                <a:cs typeface="Arial" panose="020B0604020202020204" pitchFamily="34" charset="0"/>
              </a:rPr>
            </a:br>
            <a:r>
              <a:rPr lang="fr-FR" altLang="fr-FR" sz="2000" dirty="0" smtClean="0">
                <a:cs typeface="Arial" panose="020B0604020202020204" pitchFamily="34" charset="0"/>
              </a:rPr>
              <a:t>Les composants</a:t>
            </a:r>
            <a:endParaRPr lang="fr-FR" altLang="fr-FR" sz="1600" dirty="0">
              <a:cs typeface="Arial" panose="020B0604020202020204" pitchFamily="34" charset="0"/>
            </a:endParaRPr>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3900" y="2924944"/>
            <a:ext cx="4798807" cy="3455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ZoneTexte 16"/>
          <p:cNvSpPr txBox="1"/>
          <p:nvPr/>
        </p:nvSpPr>
        <p:spPr>
          <a:xfrm>
            <a:off x="252000" y="6063375"/>
            <a:ext cx="4319960" cy="246221"/>
          </a:xfrm>
          <a:prstGeom prst="rect">
            <a:avLst/>
          </a:prstGeom>
          <a:noFill/>
        </p:spPr>
        <p:txBody>
          <a:bodyPr wrap="square" rtlCol="0">
            <a:spAutoFit/>
          </a:bodyPr>
          <a:lstStyle/>
          <a:p>
            <a:r>
              <a:rPr lang="fr-FR" sz="1000" dirty="0" smtClean="0"/>
              <a:t>Source : Oxford Instruments</a:t>
            </a:r>
            <a:endParaRPr lang="fr-FR" sz="1000" dirty="0"/>
          </a:p>
        </p:txBody>
      </p:sp>
      <p:sp>
        <p:nvSpPr>
          <p:cNvPr id="18" name="Rectangle 17"/>
          <p:cNvSpPr/>
          <p:nvPr/>
        </p:nvSpPr>
        <p:spPr>
          <a:xfrm>
            <a:off x="252000" y="4345158"/>
            <a:ext cx="4320480" cy="307777"/>
          </a:xfrm>
          <a:prstGeom prst="rect">
            <a:avLst/>
          </a:prstGeom>
        </p:spPr>
        <p:txBody>
          <a:bodyPr wrap="square">
            <a:spAutoFit/>
          </a:bodyPr>
          <a:lstStyle/>
          <a:p>
            <a:pPr algn="ctr"/>
            <a:r>
              <a:rPr lang="fr-FR" sz="1400" dirty="0"/>
              <a:t>Diode Si(Li) ou </a:t>
            </a:r>
            <a:r>
              <a:rPr lang="fr-FR" sz="1400" dirty="0" smtClean="0"/>
              <a:t>Ge</a:t>
            </a:r>
            <a:endParaRPr lang="fr-FR" sz="1400" dirty="0"/>
          </a:p>
        </p:txBody>
      </p:sp>
      <p:sp>
        <p:nvSpPr>
          <p:cNvPr id="19" name="Rectangle 18"/>
          <p:cNvSpPr/>
          <p:nvPr/>
        </p:nvSpPr>
        <p:spPr>
          <a:xfrm>
            <a:off x="4570925" y="2388225"/>
            <a:ext cx="4320480" cy="307777"/>
          </a:xfrm>
          <a:prstGeom prst="rect">
            <a:avLst/>
          </a:prstGeom>
        </p:spPr>
        <p:txBody>
          <a:bodyPr wrap="square">
            <a:spAutoFit/>
          </a:bodyPr>
          <a:lstStyle/>
          <a:p>
            <a:pPr algn="ctr"/>
            <a:r>
              <a:rPr lang="fr-FR" sz="1400" dirty="0" err="1" smtClean="0"/>
              <a:t>Silicon</a:t>
            </a:r>
            <a:r>
              <a:rPr lang="fr-FR" sz="1400" dirty="0" smtClean="0"/>
              <a:t> </a:t>
            </a:r>
            <a:r>
              <a:rPr lang="fr-FR" sz="1400" dirty="0"/>
              <a:t>Drift </a:t>
            </a:r>
            <a:r>
              <a:rPr lang="fr-FR" sz="1400" dirty="0" smtClean="0"/>
              <a:t>Detector (Détecteur SDD</a:t>
            </a:r>
            <a:r>
              <a:rPr lang="fr-FR" sz="1400" dirty="0"/>
              <a:t>)</a:t>
            </a:r>
          </a:p>
        </p:txBody>
      </p:sp>
      <p:sp>
        <p:nvSpPr>
          <p:cNvPr id="3" name="Espace réservé du numéro de diapositive 2"/>
          <p:cNvSpPr>
            <a:spLocks noGrp="1"/>
          </p:cNvSpPr>
          <p:nvPr>
            <p:ph type="sldNum" sz="quarter" idx="11"/>
          </p:nvPr>
        </p:nvSpPr>
        <p:spPr/>
        <p:txBody>
          <a:bodyPr/>
          <a:lstStyle/>
          <a:p>
            <a:fld id="{6E8F8CF6-AC68-4F09-B8BC-DCA17A7F9108}" type="slidenum">
              <a:rPr lang="fr-FR" altLang="fr-FR" smtClean="0"/>
              <a:pPr/>
              <a:t>5</a:t>
            </a:fld>
            <a:endParaRPr lang="fr-FR" altLang="fr-FR" dirty="0"/>
          </a:p>
        </p:txBody>
      </p:sp>
    </p:spTree>
    <p:extLst>
      <p:ext uri="{BB962C8B-B14F-4D97-AF65-F5344CB8AC3E}">
        <p14:creationId xmlns:p14="http://schemas.microsoft.com/office/powerpoint/2010/main" val="20601478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9"/>
          <p:cNvSpPr txBox="1">
            <a:spLocks noChangeArrowheads="1"/>
          </p:cNvSpPr>
          <p:nvPr/>
        </p:nvSpPr>
        <p:spPr>
          <a:xfrm>
            <a:off x="457200" y="0"/>
            <a:ext cx="8229600" cy="600075"/>
          </a:xfrm>
          <a:prstGeom prst="rect">
            <a:avLst/>
          </a:prstGeom>
          <a:noFill/>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altLang="fr-FR" sz="2400" dirty="0">
                <a:cs typeface="Arial" panose="020B0604020202020204" pitchFamily="34" charset="0"/>
              </a:rPr>
              <a:t>1 - Généralités sur les détecteurs </a:t>
            </a:r>
            <a:r>
              <a:rPr lang="fr-FR" altLang="fr-FR" sz="2400" dirty="0" smtClean="0">
                <a:cs typeface="Arial" panose="020B0604020202020204" pitchFamily="34" charset="0"/>
              </a:rPr>
              <a:t>semi-conducteur EDS </a:t>
            </a:r>
            <a:endParaRPr lang="fr-FR" altLang="fr-FR" sz="2000" dirty="0">
              <a:cs typeface="Arial" panose="020B0604020202020204" pitchFamily="34" charset="0"/>
            </a:endParaRPr>
          </a:p>
        </p:txBody>
      </p:sp>
      <p:pic>
        <p:nvPicPr>
          <p:cNvPr id="2052" name="Picture 4"/>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820" y="1268760"/>
            <a:ext cx="5295900" cy="3924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79512" y="595174"/>
            <a:ext cx="8784976" cy="5509200"/>
          </a:xfrm>
          <a:prstGeom prst="rect">
            <a:avLst/>
          </a:prstGeom>
        </p:spPr>
        <p:txBody>
          <a:bodyPr wrap="square">
            <a:spAutoFit/>
          </a:bodyPr>
          <a:lstStyle/>
          <a:p>
            <a:r>
              <a:rPr lang="fr-FR" sz="1600" dirty="0">
                <a:cs typeface="Arial" panose="020B0604020202020204" pitchFamily="34" charset="0"/>
              </a:rPr>
              <a:t>Lorsqu’un photon X, d’énergie E</a:t>
            </a:r>
            <a:r>
              <a:rPr lang="fr-FR" sz="1600" baseline="-25000" dirty="0">
                <a:cs typeface="Arial" panose="020B0604020202020204" pitchFamily="34" charset="0"/>
              </a:rPr>
              <a:t>0</a:t>
            </a:r>
            <a:r>
              <a:rPr lang="fr-FR" sz="1600" dirty="0">
                <a:cs typeface="Arial" panose="020B0604020202020204" pitchFamily="34" charset="0"/>
              </a:rPr>
              <a:t>, pénètre dans </a:t>
            </a:r>
            <a:r>
              <a:rPr lang="fr-FR" sz="1600" dirty="0" smtClean="0">
                <a:cs typeface="Arial" panose="020B0604020202020204" pitchFamily="34" charset="0"/>
              </a:rPr>
              <a:t>le détecteur, </a:t>
            </a:r>
            <a:r>
              <a:rPr lang="fr-FR" sz="1600" dirty="0">
                <a:cs typeface="Arial" panose="020B0604020202020204" pitchFamily="34" charset="0"/>
              </a:rPr>
              <a:t>il est absorbé par ionisation d’un atome du </a:t>
            </a:r>
            <a:r>
              <a:rPr lang="fr-FR" sz="1600" dirty="0" smtClean="0">
                <a:cs typeface="Arial" panose="020B0604020202020204" pitchFamily="34" charset="0"/>
              </a:rPr>
              <a:t>cristal </a:t>
            </a:r>
            <a:r>
              <a:rPr lang="fr-FR" sz="1600" dirty="0" smtClean="0">
                <a:cs typeface="Arial" panose="020B0604020202020204" pitchFamily="34" charset="0"/>
                <a:sym typeface="Wingdings" panose="05000000000000000000" pitchFamily="2" charset="2"/>
              </a:rPr>
              <a:t> </a:t>
            </a:r>
            <a:r>
              <a:rPr lang="fr-FR" sz="1600" dirty="0" smtClean="0">
                <a:cs typeface="Arial" panose="020B0604020202020204" pitchFamily="34" charset="0"/>
              </a:rPr>
              <a:t>génération </a:t>
            </a:r>
            <a:r>
              <a:rPr lang="fr-FR" sz="1600" dirty="0">
                <a:cs typeface="Arial" panose="020B0604020202020204" pitchFamily="34" charset="0"/>
              </a:rPr>
              <a:t>d’une paire </a:t>
            </a:r>
            <a:r>
              <a:rPr lang="fr-FR" sz="1600" dirty="0" smtClean="0">
                <a:cs typeface="Arial" panose="020B0604020202020204" pitchFamily="34" charset="0"/>
              </a:rPr>
              <a:t>électron-trou.</a:t>
            </a:r>
          </a:p>
          <a:p>
            <a:endParaRPr lang="fr-FR" altLang="fr-FR" sz="1600" dirty="0">
              <a:cs typeface="Arial" panose="020B0604020202020204" pitchFamily="34" charset="0"/>
            </a:endParaRPr>
          </a:p>
          <a:p>
            <a:endParaRPr lang="fr-FR" altLang="fr-FR" sz="1600" dirty="0" smtClean="0">
              <a:cs typeface="Arial" panose="020B0604020202020204" pitchFamily="34" charset="0"/>
            </a:endParaRPr>
          </a:p>
          <a:p>
            <a:endParaRPr lang="fr-FR" altLang="fr-FR" sz="1600" dirty="0">
              <a:cs typeface="Arial" panose="020B0604020202020204" pitchFamily="34" charset="0"/>
            </a:endParaRPr>
          </a:p>
          <a:p>
            <a:endParaRPr lang="fr-FR" altLang="fr-FR" sz="1600" dirty="0" smtClean="0">
              <a:cs typeface="Arial" panose="020B0604020202020204" pitchFamily="34" charset="0"/>
            </a:endParaRPr>
          </a:p>
          <a:p>
            <a:endParaRPr lang="fr-FR" altLang="fr-FR" sz="1600" dirty="0">
              <a:cs typeface="Arial" panose="020B0604020202020204" pitchFamily="34" charset="0"/>
            </a:endParaRPr>
          </a:p>
          <a:p>
            <a:endParaRPr lang="fr-FR" altLang="fr-FR" sz="1600" dirty="0" smtClean="0">
              <a:cs typeface="Arial" panose="020B0604020202020204" pitchFamily="34" charset="0"/>
            </a:endParaRPr>
          </a:p>
          <a:p>
            <a:endParaRPr lang="fr-FR" altLang="fr-FR" sz="1600" dirty="0">
              <a:cs typeface="Arial" panose="020B0604020202020204" pitchFamily="34" charset="0"/>
            </a:endParaRPr>
          </a:p>
          <a:p>
            <a:endParaRPr lang="fr-FR" altLang="fr-FR" sz="1600" dirty="0" smtClean="0">
              <a:cs typeface="Arial" panose="020B0604020202020204" pitchFamily="34" charset="0"/>
            </a:endParaRPr>
          </a:p>
          <a:p>
            <a:endParaRPr lang="fr-FR" altLang="fr-FR" sz="1600" dirty="0">
              <a:cs typeface="Arial" panose="020B0604020202020204" pitchFamily="34" charset="0"/>
            </a:endParaRPr>
          </a:p>
          <a:p>
            <a:endParaRPr lang="fr-FR" altLang="fr-FR" sz="1600" dirty="0" smtClean="0">
              <a:cs typeface="Arial" panose="020B0604020202020204" pitchFamily="34" charset="0"/>
            </a:endParaRPr>
          </a:p>
          <a:p>
            <a:endParaRPr lang="fr-FR" altLang="fr-FR" sz="1600" dirty="0">
              <a:cs typeface="Arial" panose="020B0604020202020204" pitchFamily="34" charset="0"/>
            </a:endParaRPr>
          </a:p>
          <a:p>
            <a:endParaRPr lang="fr-FR" altLang="fr-FR" sz="1600" dirty="0" smtClean="0">
              <a:cs typeface="Arial" panose="020B0604020202020204" pitchFamily="34" charset="0"/>
            </a:endParaRPr>
          </a:p>
          <a:p>
            <a:endParaRPr lang="fr-FR" altLang="fr-FR" sz="1600" dirty="0">
              <a:cs typeface="Arial" panose="020B0604020202020204" pitchFamily="34" charset="0"/>
            </a:endParaRPr>
          </a:p>
          <a:p>
            <a:endParaRPr lang="fr-FR" altLang="fr-FR" sz="1600" dirty="0" smtClean="0">
              <a:cs typeface="Arial" panose="020B0604020202020204" pitchFamily="34" charset="0"/>
            </a:endParaRPr>
          </a:p>
          <a:p>
            <a:endParaRPr lang="fr-FR" altLang="fr-FR" sz="1600" dirty="0">
              <a:cs typeface="Arial" panose="020B0604020202020204" pitchFamily="34" charset="0"/>
            </a:endParaRPr>
          </a:p>
          <a:p>
            <a:endParaRPr lang="fr-FR" altLang="fr-FR" sz="1600" dirty="0" smtClean="0">
              <a:cs typeface="Arial" panose="020B0604020202020204" pitchFamily="34" charset="0"/>
            </a:endParaRPr>
          </a:p>
          <a:p>
            <a:endParaRPr lang="fr-FR" altLang="fr-FR" sz="1600" dirty="0">
              <a:cs typeface="Arial" panose="020B0604020202020204" pitchFamily="34" charset="0"/>
            </a:endParaRPr>
          </a:p>
          <a:p>
            <a:r>
              <a:rPr lang="fr-FR" altLang="fr-FR" sz="1600" b="1" dirty="0">
                <a:cs typeface="Arial" panose="020B0604020202020204" pitchFamily="34" charset="0"/>
              </a:rPr>
              <a:t>Charge Q proportionnelle à l’énergie </a:t>
            </a:r>
            <a:r>
              <a:rPr lang="fr-FR" altLang="fr-FR" sz="1600" b="1" dirty="0" smtClean="0">
                <a:cs typeface="Arial" panose="020B0604020202020204" pitchFamily="34" charset="0"/>
              </a:rPr>
              <a:t>E</a:t>
            </a:r>
            <a:r>
              <a:rPr lang="fr-FR" altLang="fr-FR" sz="1600" b="1" baseline="-25000" dirty="0" smtClean="0">
                <a:cs typeface="Arial" panose="020B0604020202020204" pitchFamily="34" charset="0"/>
              </a:rPr>
              <a:t>0</a:t>
            </a:r>
            <a:r>
              <a:rPr lang="fr-FR" altLang="fr-FR" sz="1600" b="1" dirty="0" smtClean="0">
                <a:cs typeface="Arial" panose="020B0604020202020204" pitchFamily="34" charset="0"/>
              </a:rPr>
              <a:t> </a:t>
            </a:r>
            <a:r>
              <a:rPr lang="fr-FR" altLang="fr-FR" sz="1600" b="1" dirty="0">
                <a:cs typeface="Arial" panose="020B0604020202020204" pitchFamily="34" charset="0"/>
              </a:rPr>
              <a:t>du photon </a:t>
            </a:r>
            <a:r>
              <a:rPr lang="fr-FR" altLang="fr-FR" sz="1600" b="1" dirty="0" smtClean="0">
                <a:cs typeface="Arial" panose="020B0604020202020204" pitchFamily="34" charset="0"/>
              </a:rPr>
              <a:t>incident.</a:t>
            </a:r>
          </a:p>
          <a:p>
            <a:endParaRPr lang="fr-FR" altLang="fr-FR" sz="1600" dirty="0" smtClean="0">
              <a:cs typeface="Arial" panose="020B0604020202020204" pitchFamily="34" charset="0"/>
            </a:endParaRPr>
          </a:p>
          <a:p>
            <a:r>
              <a:rPr lang="fr-FR" altLang="fr-FR" sz="1600" dirty="0">
                <a:cs typeface="Arial" panose="020B0604020202020204" pitchFamily="34" charset="0"/>
                <a:sym typeface="Symbol" pitchFamily="18" charset="2"/>
              </a:rPr>
              <a:t>La durée de vie d’une paire est faible et la recombinaison </a:t>
            </a:r>
            <a:r>
              <a:rPr lang="fr-FR" altLang="fr-FR" sz="1600" dirty="0" smtClean="0">
                <a:cs typeface="Arial" panose="020B0604020202020204" pitchFamily="34" charset="0"/>
                <a:sym typeface="Symbol" pitchFamily="18" charset="2"/>
              </a:rPr>
              <a:t>rapide, mais il faut l’éviter !</a:t>
            </a:r>
            <a:endParaRPr lang="fr-FR" altLang="fr-FR" sz="1600" dirty="0">
              <a:cs typeface="Arial" panose="020B0604020202020204" pitchFamily="34" charset="0"/>
              <a:sym typeface="Symbol" pitchFamily="18" charset="2"/>
            </a:endParaRPr>
          </a:p>
        </p:txBody>
      </p:sp>
      <p:sp>
        <p:nvSpPr>
          <p:cNvPr id="4" name="Rectangle 3"/>
          <p:cNvSpPr/>
          <p:nvPr/>
        </p:nvSpPr>
        <p:spPr>
          <a:xfrm>
            <a:off x="5292080" y="1688028"/>
            <a:ext cx="3600400" cy="2893100"/>
          </a:xfrm>
          <a:prstGeom prst="rect">
            <a:avLst/>
          </a:prstGeom>
        </p:spPr>
        <p:txBody>
          <a:bodyPr wrap="square">
            <a:spAutoFit/>
          </a:bodyPr>
          <a:lstStyle/>
          <a:p>
            <a:r>
              <a:rPr lang="fr-FR" sz="1600" dirty="0">
                <a:cs typeface="Arial" panose="020B0604020202020204" pitchFamily="34" charset="0"/>
              </a:rPr>
              <a:t>Énergie moyenne </a:t>
            </a:r>
            <a:r>
              <a:rPr lang="el-GR" dirty="0" smtClean="0">
                <a:cs typeface="Arial" panose="020B0604020202020204" pitchFamily="34" charset="0"/>
              </a:rPr>
              <a:t>ε</a:t>
            </a:r>
            <a:r>
              <a:rPr lang="fr-FR" sz="1600" dirty="0" smtClean="0">
                <a:cs typeface="Arial" panose="020B0604020202020204" pitchFamily="34" charset="0"/>
              </a:rPr>
              <a:t> de </a:t>
            </a:r>
            <a:r>
              <a:rPr lang="fr-FR" sz="1600" dirty="0">
                <a:cs typeface="Arial" panose="020B0604020202020204" pitchFamily="34" charset="0"/>
              </a:rPr>
              <a:t>création d’une paire </a:t>
            </a:r>
            <a:r>
              <a:rPr lang="fr-FR" sz="1600" dirty="0" smtClean="0">
                <a:cs typeface="Arial" panose="020B0604020202020204" pitchFamily="34" charset="0"/>
              </a:rPr>
              <a:t>électron-trou :</a:t>
            </a:r>
          </a:p>
          <a:p>
            <a:pPr algn="ctr"/>
            <a:r>
              <a:rPr lang="fr-FR" altLang="fr-FR" sz="1600" dirty="0">
                <a:cs typeface="Arial" panose="020B0604020202020204" pitchFamily="34" charset="0"/>
              </a:rPr>
              <a:t>Si : </a:t>
            </a:r>
            <a:r>
              <a:rPr lang="fr-FR" altLang="fr-FR" sz="1600" dirty="0" smtClean="0">
                <a:cs typeface="Arial" panose="020B0604020202020204" pitchFamily="34" charset="0"/>
              </a:rPr>
              <a:t>3,62 </a:t>
            </a:r>
            <a:r>
              <a:rPr lang="fr-FR" altLang="fr-FR" sz="1600" dirty="0">
                <a:cs typeface="Arial" panose="020B0604020202020204" pitchFamily="34" charset="0"/>
              </a:rPr>
              <a:t>eV </a:t>
            </a:r>
            <a:endParaRPr lang="fr-FR" sz="1600" dirty="0" smtClean="0">
              <a:cs typeface="Arial" panose="020B0604020202020204" pitchFamily="34" charset="0"/>
            </a:endParaRPr>
          </a:p>
          <a:p>
            <a:pPr algn="ctr"/>
            <a:r>
              <a:rPr lang="fr-FR" altLang="fr-FR" sz="1600" dirty="0">
                <a:cs typeface="Arial" panose="020B0604020202020204" pitchFamily="34" charset="0"/>
              </a:rPr>
              <a:t>Ge : </a:t>
            </a:r>
            <a:r>
              <a:rPr lang="fr-FR" altLang="fr-FR" sz="1600" dirty="0" smtClean="0">
                <a:cs typeface="Arial" panose="020B0604020202020204" pitchFamily="34" charset="0"/>
              </a:rPr>
              <a:t>2,38 eV</a:t>
            </a:r>
          </a:p>
          <a:p>
            <a:endParaRPr lang="fr-FR" sz="1600" dirty="0">
              <a:cs typeface="Arial" panose="020B0604020202020204" pitchFamily="34" charset="0"/>
            </a:endParaRPr>
          </a:p>
          <a:p>
            <a:r>
              <a:rPr lang="fr-FR" sz="1600" dirty="0" smtClean="0">
                <a:cs typeface="Arial" panose="020B0604020202020204" pitchFamily="34" charset="0"/>
              </a:rPr>
              <a:t>Nombre </a:t>
            </a:r>
            <a:r>
              <a:rPr lang="fr-FR" sz="1600" u="sng" dirty="0">
                <a:cs typeface="Arial" panose="020B0604020202020204" pitchFamily="34" charset="0"/>
              </a:rPr>
              <a:t>moyen</a:t>
            </a:r>
            <a:r>
              <a:rPr lang="fr-FR" sz="1600" dirty="0">
                <a:cs typeface="Arial" panose="020B0604020202020204" pitchFamily="34" charset="0"/>
              </a:rPr>
              <a:t> de paires électron-trou </a:t>
            </a:r>
            <a:r>
              <a:rPr lang="fr-FR" sz="1600" dirty="0" smtClean="0">
                <a:cs typeface="Arial" panose="020B0604020202020204" pitchFamily="34" charset="0"/>
              </a:rPr>
              <a:t> engendrées :</a:t>
            </a:r>
          </a:p>
          <a:p>
            <a:pPr algn="ctr"/>
            <a:r>
              <a:rPr lang="fr-FR" sz="1600" dirty="0" smtClean="0">
                <a:cs typeface="Arial" panose="020B0604020202020204" pitchFamily="34" charset="0"/>
              </a:rPr>
              <a:t>n </a:t>
            </a:r>
            <a:r>
              <a:rPr lang="fr-FR" sz="1600" dirty="0">
                <a:cs typeface="Arial" panose="020B0604020202020204" pitchFamily="34" charset="0"/>
              </a:rPr>
              <a:t>= E</a:t>
            </a:r>
            <a:r>
              <a:rPr lang="fr-FR" sz="1600" baseline="-25000" dirty="0">
                <a:cs typeface="Arial" panose="020B0604020202020204" pitchFamily="34" charset="0"/>
              </a:rPr>
              <a:t>0</a:t>
            </a:r>
            <a:r>
              <a:rPr lang="fr-FR" sz="1600" dirty="0">
                <a:cs typeface="Arial" panose="020B0604020202020204" pitchFamily="34" charset="0"/>
              </a:rPr>
              <a:t> / </a:t>
            </a:r>
            <a:r>
              <a:rPr lang="el-GR" dirty="0" smtClean="0">
                <a:cs typeface="Arial" panose="020B0604020202020204" pitchFamily="34" charset="0"/>
              </a:rPr>
              <a:t>ε</a:t>
            </a:r>
            <a:endParaRPr lang="fr-FR" dirty="0" smtClean="0">
              <a:cs typeface="Arial" panose="020B0604020202020204" pitchFamily="34" charset="0"/>
            </a:endParaRPr>
          </a:p>
          <a:p>
            <a:pPr algn="ctr"/>
            <a:endParaRPr lang="fr-FR" altLang="fr-FR" sz="1600" dirty="0">
              <a:cs typeface="Arial" panose="020B0604020202020204" pitchFamily="34" charset="0"/>
            </a:endParaRPr>
          </a:p>
          <a:p>
            <a:r>
              <a:rPr lang="fr-FR" altLang="fr-FR" sz="1600" dirty="0">
                <a:cs typeface="Arial" panose="020B0604020202020204" pitchFamily="34" charset="0"/>
              </a:rPr>
              <a:t>Charge </a:t>
            </a:r>
            <a:r>
              <a:rPr lang="fr-FR" altLang="fr-FR" sz="1600" dirty="0" smtClean="0">
                <a:cs typeface="Arial" panose="020B0604020202020204" pitchFamily="34" charset="0"/>
              </a:rPr>
              <a:t>électrique </a:t>
            </a:r>
            <a:r>
              <a:rPr lang="fr-FR" altLang="fr-FR" sz="1600" u="sng" dirty="0" smtClean="0">
                <a:cs typeface="Arial" panose="020B0604020202020204" pitchFamily="34" charset="0"/>
              </a:rPr>
              <a:t>moyenne</a:t>
            </a:r>
            <a:r>
              <a:rPr lang="fr-FR" altLang="fr-FR" sz="1600" dirty="0" smtClean="0">
                <a:cs typeface="Arial" panose="020B0604020202020204" pitchFamily="34" charset="0"/>
              </a:rPr>
              <a:t> </a:t>
            </a:r>
            <a:r>
              <a:rPr lang="fr-FR" altLang="fr-FR" sz="1600" dirty="0">
                <a:cs typeface="Arial" panose="020B0604020202020204" pitchFamily="34" charset="0"/>
              </a:rPr>
              <a:t>libérée </a:t>
            </a:r>
            <a:r>
              <a:rPr lang="fr-FR" altLang="fr-FR" sz="1600" dirty="0" smtClean="0">
                <a:cs typeface="Arial" panose="020B0604020202020204" pitchFamily="34" charset="0"/>
              </a:rPr>
              <a:t>:</a:t>
            </a:r>
          </a:p>
          <a:p>
            <a:r>
              <a:rPr lang="fr-FR" altLang="fr-FR" sz="1600" dirty="0">
                <a:cs typeface="Arial" panose="020B0604020202020204" pitchFamily="34" charset="0"/>
              </a:rPr>
              <a:t>Q = e E</a:t>
            </a:r>
            <a:r>
              <a:rPr lang="fr-FR" altLang="fr-FR" sz="1600" baseline="-25000" dirty="0">
                <a:cs typeface="Arial" panose="020B0604020202020204" pitchFamily="34" charset="0"/>
              </a:rPr>
              <a:t>0</a:t>
            </a:r>
            <a:r>
              <a:rPr lang="fr-FR" altLang="fr-FR" sz="1600" dirty="0">
                <a:cs typeface="Arial" panose="020B0604020202020204" pitchFamily="34" charset="0"/>
              </a:rPr>
              <a:t> / </a:t>
            </a:r>
            <a:r>
              <a:rPr lang="el-GR" altLang="fr-FR" dirty="0" smtClean="0">
                <a:cs typeface="Arial" panose="020B0604020202020204" pitchFamily="34" charset="0"/>
              </a:rPr>
              <a:t>ε</a:t>
            </a:r>
            <a:endParaRPr lang="fr-FR" altLang="fr-FR" sz="1600" dirty="0">
              <a:cs typeface="Arial" panose="020B0604020202020204" pitchFamily="34" charset="0"/>
            </a:endParaRPr>
          </a:p>
        </p:txBody>
      </p:sp>
      <p:sp>
        <p:nvSpPr>
          <p:cNvPr id="5" name="Espace réservé du numéro de diapositive 4"/>
          <p:cNvSpPr>
            <a:spLocks noGrp="1"/>
          </p:cNvSpPr>
          <p:nvPr>
            <p:ph type="sldNum" sz="quarter" idx="11"/>
          </p:nvPr>
        </p:nvSpPr>
        <p:spPr/>
        <p:txBody>
          <a:bodyPr/>
          <a:lstStyle/>
          <a:p>
            <a:fld id="{6E8F8CF6-AC68-4F09-B8BC-DCA17A7F9108}" type="slidenum">
              <a:rPr lang="fr-FR" altLang="fr-FR" smtClean="0"/>
              <a:pPr/>
              <a:t>6</a:t>
            </a:fld>
            <a:endParaRPr lang="fr-FR" altLang="fr-FR" dirty="0"/>
          </a:p>
        </p:txBody>
      </p:sp>
    </p:spTree>
    <p:extLst>
      <p:ext uri="{BB962C8B-B14F-4D97-AF65-F5344CB8AC3E}">
        <p14:creationId xmlns:p14="http://schemas.microsoft.com/office/powerpoint/2010/main" val="13318530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1"/>
          <p:cNvSpPr txBox="1">
            <a:spLocks noChangeArrowheads="1"/>
          </p:cNvSpPr>
          <p:nvPr/>
        </p:nvSpPr>
        <p:spPr>
          <a:xfrm>
            <a:off x="4644008" y="801688"/>
            <a:ext cx="4320000" cy="550763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fr-FR" altLang="fr-FR" sz="2000" b="1" u="sng" dirty="0" smtClean="0">
                <a:cs typeface="Arial" panose="020B0604020202020204" pitchFamily="34" charset="0"/>
              </a:rPr>
              <a:t>Fonctionnement :</a:t>
            </a:r>
          </a:p>
          <a:p>
            <a:pPr marL="179388" indent="-179388">
              <a:spcBef>
                <a:spcPts val="0"/>
              </a:spcBef>
            </a:pPr>
            <a:endParaRPr lang="fr-FR" altLang="fr-FR" sz="1800" dirty="0" smtClean="0">
              <a:cs typeface="Arial" panose="020B0604020202020204" pitchFamily="34" charset="0"/>
            </a:endParaRPr>
          </a:p>
          <a:p>
            <a:pPr marL="179388" indent="-179388">
              <a:spcBef>
                <a:spcPts val="0"/>
              </a:spcBef>
            </a:pPr>
            <a:endParaRPr lang="fr-FR" altLang="fr-FR" sz="1800" dirty="0">
              <a:cs typeface="Arial" panose="020B0604020202020204" pitchFamily="34" charset="0"/>
            </a:endParaRPr>
          </a:p>
          <a:p>
            <a:pPr marL="179388" indent="-179388">
              <a:spcBef>
                <a:spcPts val="0"/>
              </a:spcBef>
            </a:pPr>
            <a:endParaRPr lang="fr-FR" altLang="fr-FR" sz="1800" dirty="0">
              <a:cs typeface="Arial" panose="020B0604020202020204" pitchFamily="34" charset="0"/>
            </a:endParaRPr>
          </a:p>
          <a:p>
            <a:pPr marL="179388" indent="-179388">
              <a:spcBef>
                <a:spcPts val="0"/>
              </a:spcBef>
            </a:pPr>
            <a:endParaRPr lang="fr-FR" altLang="fr-FR" sz="1800" dirty="0" smtClean="0">
              <a:cs typeface="Arial" panose="020B0604020202020204" pitchFamily="34" charset="0"/>
            </a:endParaRPr>
          </a:p>
          <a:p>
            <a:pPr marL="179388" indent="-179388">
              <a:spcBef>
                <a:spcPts val="0"/>
              </a:spcBef>
            </a:pPr>
            <a:endParaRPr lang="fr-FR" altLang="fr-FR" sz="1800" dirty="0">
              <a:cs typeface="Arial" panose="020B0604020202020204" pitchFamily="34" charset="0"/>
            </a:endParaRPr>
          </a:p>
          <a:p>
            <a:pPr marL="179388" indent="-179388">
              <a:spcBef>
                <a:spcPts val="0"/>
              </a:spcBef>
            </a:pPr>
            <a:endParaRPr lang="fr-FR" altLang="fr-FR" sz="1800" dirty="0" smtClean="0">
              <a:cs typeface="Arial" panose="020B0604020202020204" pitchFamily="34" charset="0"/>
            </a:endParaRPr>
          </a:p>
          <a:p>
            <a:pPr marL="179388" indent="-179388">
              <a:spcBef>
                <a:spcPts val="0"/>
              </a:spcBef>
            </a:pPr>
            <a:endParaRPr lang="fr-FR" altLang="fr-FR" sz="1800" dirty="0">
              <a:cs typeface="Arial" panose="020B0604020202020204" pitchFamily="34" charset="0"/>
            </a:endParaRPr>
          </a:p>
          <a:p>
            <a:pPr marL="179388" indent="-179388">
              <a:spcBef>
                <a:spcPts val="0"/>
              </a:spcBef>
            </a:pPr>
            <a:endParaRPr lang="fr-FR" altLang="fr-FR" sz="1800" dirty="0" smtClean="0">
              <a:cs typeface="Arial" panose="020B0604020202020204" pitchFamily="34" charset="0"/>
            </a:endParaRPr>
          </a:p>
          <a:p>
            <a:pPr marL="179388" indent="-179388">
              <a:spcBef>
                <a:spcPts val="0"/>
              </a:spcBef>
            </a:pPr>
            <a:endParaRPr lang="fr-FR" altLang="fr-FR" sz="1800" dirty="0">
              <a:cs typeface="Arial" panose="020B0604020202020204" pitchFamily="34" charset="0"/>
            </a:endParaRPr>
          </a:p>
          <a:p>
            <a:pPr marL="179388" indent="-179388">
              <a:spcBef>
                <a:spcPts val="0"/>
              </a:spcBef>
            </a:pPr>
            <a:endParaRPr lang="fr-FR" altLang="fr-FR" sz="1800" dirty="0" smtClean="0">
              <a:cs typeface="Arial" panose="020B0604020202020204" pitchFamily="34" charset="0"/>
            </a:endParaRPr>
          </a:p>
          <a:p>
            <a:pPr marL="179388" indent="-179388">
              <a:spcBef>
                <a:spcPts val="0"/>
              </a:spcBef>
            </a:pPr>
            <a:endParaRPr lang="fr-FR" altLang="fr-FR" sz="1800" dirty="0" smtClean="0">
              <a:cs typeface="Arial" panose="020B0604020202020204" pitchFamily="34" charset="0"/>
            </a:endParaRPr>
          </a:p>
          <a:p>
            <a:pPr marL="179388" indent="-179388">
              <a:spcBef>
                <a:spcPts val="0"/>
              </a:spcBef>
            </a:pPr>
            <a:endParaRPr lang="fr-FR" altLang="fr-FR" sz="1800" dirty="0">
              <a:cs typeface="Arial" panose="020B0604020202020204" pitchFamily="34" charset="0"/>
            </a:endParaRPr>
          </a:p>
          <a:p>
            <a:pPr marL="179388" indent="-179388">
              <a:spcBef>
                <a:spcPts val="0"/>
              </a:spcBef>
            </a:pPr>
            <a:r>
              <a:rPr lang="fr-FR" altLang="fr-FR" sz="1800" dirty="0" smtClean="0">
                <a:cs typeface="Arial" panose="020B0604020202020204" pitchFamily="34" charset="0"/>
              </a:rPr>
              <a:t>Dans une diode, pour </a:t>
            </a:r>
            <a:r>
              <a:rPr lang="fr-FR" altLang="fr-FR" sz="1800" dirty="0">
                <a:cs typeface="Arial" panose="020B0604020202020204" pitchFamily="34" charset="0"/>
              </a:rPr>
              <a:t>éviter la recombinaison :</a:t>
            </a:r>
            <a:endParaRPr lang="el-GR" altLang="fr-FR" sz="1800" dirty="0">
              <a:cs typeface="Arial" panose="020B0604020202020204" pitchFamily="34" charset="0"/>
            </a:endParaRPr>
          </a:p>
          <a:p>
            <a:pPr marL="358775" lvl="1" indent="-179388">
              <a:spcBef>
                <a:spcPts val="0"/>
              </a:spcBef>
            </a:pPr>
            <a:r>
              <a:rPr lang="fr-FR" altLang="fr-FR" sz="1600" dirty="0">
                <a:cs typeface="Arial" panose="020B0604020202020204" pitchFamily="34" charset="0"/>
                <a:sym typeface="Symbol" pitchFamily="18" charset="2"/>
              </a:rPr>
              <a:t>les électrons générés vont migrer vers </a:t>
            </a:r>
            <a:r>
              <a:rPr lang="fr-FR" altLang="fr-FR" sz="1600" dirty="0" smtClean="0">
                <a:cs typeface="Arial" panose="020B0604020202020204" pitchFamily="34" charset="0"/>
                <a:sym typeface="Symbol" pitchFamily="18" charset="2"/>
              </a:rPr>
              <a:t>l’anode</a:t>
            </a:r>
            <a:endParaRPr lang="fr-FR" altLang="fr-FR" sz="1600" dirty="0">
              <a:cs typeface="Arial" panose="020B0604020202020204" pitchFamily="34" charset="0"/>
              <a:sym typeface="Symbol" pitchFamily="18" charset="2"/>
            </a:endParaRPr>
          </a:p>
          <a:p>
            <a:pPr marL="358775" lvl="1" indent="-179388">
              <a:spcBef>
                <a:spcPts val="0"/>
              </a:spcBef>
            </a:pPr>
            <a:r>
              <a:rPr lang="fr-FR" altLang="fr-FR" sz="1600" dirty="0">
                <a:cs typeface="Arial" panose="020B0604020202020204" pitchFamily="34" charset="0"/>
                <a:sym typeface="Symbol" pitchFamily="18" charset="2"/>
              </a:rPr>
              <a:t>les trous migrent vers l’électrode P+</a:t>
            </a:r>
          </a:p>
          <a:p>
            <a:pPr marL="179388" indent="-179388">
              <a:spcBef>
                <a:spcPts val="0"/>
              </a:spcBef>
            </a:pPr>
            <a:r>
              <a:rPr lang="fr-FR" altLang="fr-FR" sz="1800" b="1" dirty="0">
                <a:cs typeface="Arial" panose="020B0604020202020204" pitchFamily="34" charset="0"/>
                <a:sym typeface="Symbol" pitchFamily="18" charset="2"/>
              </a:rPr>
              <a:t>Accumulation des charges : la diode se comporte comme une </a:t>
            </a:r>
            <a:r>
              <a:rPr lang="fr-FR" altLang="fr-FR" sz="1800" b="1" dirty="0" smtClean="0">
                <a:cs typeface="Arial" panose="020B0604020202020204" pitchFamily="34" charset="0"/>
                <a:sym typeface="Symbol" pitchFamily="18" charset="2"/>
              </a:rPr>
              <a:t>capacité</a:t>
            </a:r>
            <a:endParaRPr lang="fr-FR" altLang="fr-FR" sz="1800" b="1" dirty="0" smtClean="0">
              <a:cs typeface="Arial" panose="020B0604020202020204" pitchFamily="34" charset="0"/>
            </a:endParaRPr>
          </a:p>
        </p:txBody>
      </p:sp>
      <p:sp>
        <p:nvSpPr>
          <p:cNvPr id="2" name="Rectangle 19"/>
          <p:cNvSpPr txBox="1">
            <a:spLocks noChangeArrowheads="1"/>
          </p:cNvSpPr>
          <p:nvPr/>
        </p:nvSpPr>
        <p:spPr>
          <a:xfrm>
            <a:off x="457200" y="0"/>
            <a:ext cx="8229600" cy="600075"/>
          </a:xfrm>
          <a:prstGeom prst="rect">
            <a:avLst/>
          </a:prstGeom>
          <a:noFill/>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altLang="fr-FR" sz="2400" dirty="0">
                <a:cs typeface="Arial" panose="020B0604020202020204" pitchFamily="34" charset="0"/>
              </a:rPr>
              <a:t>1 - Généralités sur les </a:t>
            </a:r>
            <a:r>
              <a:rPr lang="fr-FR" altLang="fr-FR" sz="2400" dirty="0" smtClean="0">
                <a:cs typeface="Arial" panose="020B0604020202020204" pitchFamily="34" charset="0"/>
              </a:rPr>
              <a:t>détecteurs semi-conducteur EDS </a:t>
            </a:r>
            <a:br>
              <a:rPr lang="fr-FR" altLang="fr-FR" sz="2400" dirty="0" smtClean="0">
                <a:cs typeface="Arial" panose="020B0604020202020204" pitchFamily="34" charset="0"/>
              </a:rPr>
            </a:br>
            <a:r>
              <a:rPr lang="fr-FR" altLang="fr-FR" sz="2000" dirty="0" smtClean="0">
                <a:cs typeface="Arial" panose="020B0604020202020204" pitchFamily="34" charset="0"/>
              </a:rPr>
              <a:t>Structure et fonctionnement </a:t>
            </a:r>
            <a:r>
              <a:rPr lang="fr-FR" altLang="fr-FR" sz="2000" dirty="0">
                <a:cs typeface="Arial" panose="020B0604020202020204" pitchFamily="34" charset="0"/>
              </a:rPr>
              <a:t>d’une diode Si(Li) ou </a:t>
            </a:r>
            <a:r>
              <a:rPr lang="fr-FR" altLang="fr-FR" sz="2000" dirty="0" smtClean="0">
                <a:cs typeface="Arial" panose="020B0604020202020204" pitchFamily="34" charset="0"/>
              </a:rPr>
              <a:t>Ge</a:t>
            </a:r>
            <a:endParaRPr lang="fr-FR" altLang="fr-FR" sz="1800" dirty="0">
              <a:cs typeface="Arial" panose="020B0604020202020204" pitchFamily="34" charset="0"/>
            </a:endParaRPr>
          </a:p>
        </p:txBody>
      </p:sp>
      <p:sp>
        <p:nvSpPr>
          <p:cNvPr id="3" name="Rectangle 11"/>
          <p:cNvSpPr txBox="1">
            <a:spLocks noChangeArrowheads="1"/>
          </p:cNvSpPr>
          <p:nvPr/>
        </p:nvSpPr>
        <p:spPr>
          <a:xfrm>
            <a:off x="179512" y="801688"/>
            <a:ext cx="4320000" cy="550763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fr-FR" altLang="fr-FR" sz="2000" b="1" u="sng" dirty="0" smtClean="0"/>
              <a:t>Structure d’une diode Si(Li) ou Ge :</a:t>
            </a:r>
            <a:r>
              <a:rPr lang="fr-FR" altLang="fr-FR" sz="2000" dirty="0" smtClean="0"/>
              <a:t> </a:t>
            </a:r>
          </a:p>
          <a:p>
            <a:pPr marL="0" indent="0" algn="just">
              <a:buNone/>
            </a:pPr>
            <a:r>
              <a:rPr lang="fr-FR" altLang="fr-FR" sz="1800" dirty="0" smtClean="0"/>
              <a:t>Jonction entre 2 semi-conducteurs dopés différemment</a:t>
            </a:r>
          </a:p>
          <a:p>
            <a:pPr marL="179388" indent="-179388">
              <a:lnSpc>
                <a:spcPct val="90000"/>
              </a:lnSpc>
            </a:pPr>
            <a:endParaRPr lang="fr-FR" altLang="fr-FR" sz="1800" dirty="0" smtClean="0"/>
          </a:p>
          <a:p>
            <a:pPr marL="179388" indent="-179388">
              <a:lnSpc>
                <a:spcPct val="90000"/>
              </a:lnSpc>
            </a:pPr>
            <a:endParaRPr lang="fr-FR" altLang="fr-FR" sz="1800" dirty="0" smtClean="0"/>
          </a:p>
          <a:p>
            <a:pPr marL="179388" indent="-179388">
              <a:lnSpc>
                <a:spcPct val="90000"/>
              </a:lnSpc>
            </a:pPr>
            <a:endParaRPr lang="fr-FR" altLang="fr-FR" sz="1800" dirty="0" smtClean="0"/>
          </a:p>
          <a:p>
            <a:pPr marL="179388" indent="-179388">
              <a:lnSpc>
                <a:spcPct val="90000"/>
              </a:lnSpc>
            </a:pPr>
            <a:endParaRPr lang="fr-FR" altLang="fr-FR" sz="1800" dirty="0" smtClean="0"/>
          </a:p>
          <a:p>
            <a:pPr marL="179388" indent="-179388">
              <a:lnSpc>
                <a:spcPct val="90000"/>
              </a:lnSpc>
            </a:pPr>
            <a:endParaRPr lang="fr-FR" altLang="fr-FR" sz="1800" dirty="0" smtClean="0"/>
          </a:p>
          <a:p>
            <a:pPr marL="179388" indent="-179388">
              <a:lnSpc>
                <a:spcPct val="90000"/>
              </a:lnSpc>
            </a:pPr>
            <a:endParaRPr lang="fr-FR" altLang="fr-FR" sz="1800" dirty="0" smtClean="0"/>
          </a:p>
          <a:p>
            <a:pPr marL="179388" indent="-179388" algn="just">
              <a:lnSpc>
                <a:spcPct val="90000"/>
              </a:lnSpc>
            </a:pPr>
            <a:r>
              <a:rPr lang="fr-FR" altLang="fr-FR" sz="1800" dirty="0" smtClean="0"/>
              <a:t>En appliquant une tension sur l’anode on crée une Zone de Charges d’Espace (ZCE).</a:t>
            </a:r>
          </a:p>
          <a:p>
            <a:pPr marL="179388" indent="-179388" algn="just">
              <a:lnSpc>
                <a:spcPct val="90000"/>
              </a:lnSpc>
            </a:pPr>
            <a:r>
              <a:rPr lang="fr-FR" altLang="fr-FR" sz="1800" b="1" dirty="0" smtClean="0"/>
              <a:t>Si cette tension est suffisamment élevée, </a:t>
            </a:r>
            <a:r>
              <a:rPr lang="fr-FR" altLang="fr-FR" sz="1800" dirty="0" smtClean="0"/>
              <a:t>le détecteur est totalement </a:t>
            </a:r>
            <a:r>
              <a:rPr lang="fr-FR" altLang="fr-FR" sz="1800" dirty="0" err="1" smtClean="0"/>
              <a:t>déplété</a:t>
            </a:r>
            <a:r>
              <a:rPr lang="fr-FR" altLang="fr-FR" sz="1800" dirty="0" smtClean="0"/>
              <a:t> </a:t>
            </a:r>
            <a:br>
              <a:rPr lang="fr-FR" altLang="fr-FR" sz="1800" dirty="0" smtClean="0"/>
            </a:br>
            <a:r>
              <a:rPr lang="fr-FR" altLang="fr-FR" sz="1800" dirty="0" smtClean="0"/>
              <a:t>(c.à.d. : </a:t>
            </a:r>
            <a:r>
              <a:rPr lang="fr-FR" altLang="fr-FR" sz="1800" dirty="0"/>
              <a:t>sensible </a:t>
            </a:r>
            <a:r>
              <a:rPr lang="fr-FR" altLang="fr-FR" sz="1800" dirty="0" smtClean="0"/>
              <a:t>- vidé de ses porteurs majoritaires).</a:t>
            </a:r>
          </a:p>
          <a:p>
            <a:pPr marL="179388" indent="-179388" algn="just">
              <a:lnSpc>
                <a:spcPct val="90000"/>
              </a:lnSpc>
            </a:pPr>
            <a:r>
              <a:rPr lang="fr-FR" altLang="fr-FR" sz="1800" dirty="0" smtClean="0"/>
              <a:t>Dans le cas d’une diode Si(Li), la zone </a:t>
            </a:r>
            <a:r>
              <a:rPr lang="fr-FR" altLang="fr-FR" sz="1800" dirty="0" err="1" smtClean="0"/>
              <a:t>déplétée</a:t>
            </a:r>
            <a:r>
              <a:rPr lang="fr-FR" altLang="fr-FR" sz="1800" dirty="0" smtClean="0"/>
              <a:t> correspond globalement à la région intrinsèque « i ».</a:t>
            </a:r>
            <a:endParaRPr lang="fr-FR" altLang="fr-FR" sz="1800" dirty="0"/>
          </a:p>
        </p:txBody>
      </p:sp>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894390"/>
            <a:ext cx="3744416" cy="1462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 name="Connecteur droit 13"/>
          <p:cNvCxnSpPr/>
          <p:nvPr/>
        </p:nvCxnSpPr>
        <p:spPr>
          <a:xfrm>
            <a:off x="4572000" y="908720"/>
            <a:ext cx="0" cy="5400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1340768"/>
            <a:ext cx="3699323"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 Box 9"/>
          <p:cNvSpPr txBox="1">
            <a:spLocks noChangeArrowheads="1"/>
          </p:cNvSpPr>
          <p:nvPr/>
        </p:nvSpPr>
        <p:spPr bwMode="auto">
          <a:xfrm>
            <a:off x="7956376" y="3113092"/>
            <a:ext cx="1152128"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altLang="fr-FR" sz="1100" dirty="0" smtClean="0"/>
              <a:t>«</a:t>
            </a:r>
            <a:r>
              <a:rPr lang="fr-FR" altLang="fr-FR" sz="1100" dirty="0"/>
              <a:t> n »: dopé avec des éléments à </a:t>
            </a:r>
            <a:r>
              <a:rPr lang="fr-FR" altLang="fr-FR" sz="1100" dirty="0" smtClean="0"/>
              <a:t/>
            </a:r>
            <a:br>
              <a:rPr lang="fr-FR" altLang="fr-FR" sz="1100" dirty="0" smtClean="0"/>
            </a:br>
            <a:r>
              <a:rPr lang="fr-FR" altLang="fr-FR" sz="1100" dirty="0" smtClean="0"/>
              <a:t>5 e</a:t>
            </a:r>
            <a:r>
              <a:rPr lang="fr-FR" altLang="fr-FR" sz="1100" baseline="30000" dirty="0" smtClean="0"/>
              <a:t>-</a:t>
            </a:r>
            <a:r>
              <a:rPr lang="fr-FR" altLang="fr-FR" sz="1100" dirty="0" smtClean="0"/>
              <a:t> </a:t>
            </a:r>
            <a:r>
              <a:rPr lang="fr-FR" altLang="fr-FR" sz="1100" dirty="0"/>
              <a:t>de valence</a:t>
            </a:r>
          </a:p>
          <a:p>
            <a:r>
              <a:rPr lang="fr-FR" altLang="fr-FR" sz="1100" dirty="0"/>
              <a:t>« p » : dopé avec </a:t>
            </a:r>
            <a:r>
              <a:rPr lang="fr-FR" altLang="fr-FR" sz="1100" dirty="0" smtClean="0"/>
              <a:t>des </a:t>
            </a:r>
            <a:r>
              <a:rPr lang="fr-FR" altLang="fr-FR" sz="1100" dirty="0"/>
              <a:t>éléments à </a:t>
            </a:r>
            <a:r>
              <a:rPr lang="fr-FR" altLang="fr-FR" sz="1100" dirty="0" smtClean="0"/>
              <a:t/>
            </a:r>
            <a:br>
              <a:rPr lang="fr-FR" altLang="fr-FR" sz="1100" dirty="0" smtClean="0"/>
            </a:br>
            <a:r>
              <a:rPr lang="fr-FR" altLang="fr-FR" sz="1100" dirty="0" smtClean="0"/>
              <a:t>3 </a:t>
            </a:r>
            <a:r>
              <a:rPr lang="fr-FR" altLang="fr-FR" sz="1100" dirty="0"/>
              <a:t>e</a:t>
            </a:r>
            <a:r>
              <a:rPr lang="fr-FR" altLang="fr-FR" sz="1100" baseline="30000" dirty="0"/>
              <a:t>-</a:t>
            </a:r>
            <a:r>
              <a:rPr lang="fr-FR" altLang="fr-FR" sz="1100" dirty="0"/>
              <a:t> de </a:t>
            </a:r>
            <a:r>
              <a:rPr lang="fr-FR" altLang="fr-FR" sz="1100" dirty="0" smtClean="0"/>
              <a:t>valence</a:t>
            </a:r>
            <a:endParaRPr lang="fr-FR" altLang="fr-FR" sz="1100" dirty="0"/>
          </a:p>
        </p:txBody>
      </p:sp>
      <p:sp>
        <p:nvSpPr>
          <p:cNvPr id="4" name="Espace réservé du numéro de diapositive 3"/>
          <p:cNvSpPr>
            <a:spLocks noGrp="1"/>
          </p:cNvSpPr>
          <p:nvPr>
            <p:ph type="sldNum" sz="quarter" idx="11"/>
          </p:nvPr>
        </p:nvSpPr>
        <p:spPr/>
        <p:txBody>
          <a:bodyPr/>
          <a:lstStyle/>
          <a:p>
            <a:fld id="{6E8F8CF6-AC68-4F09-B8BC-DCA17A7F9108}" type="slidenum">
              <a:rPr lang="fr-FR" altLang="fr-FR" smtClean="0"/>
              <a:pPr/>
              <a:t>7</a:t>
            </a:fld>
            <a:endParaRPr lang="fr-FR" altLang="fr-FR" dirty="0"/>
          </a:p>
        </p:txBody>
      </p:sp>
    </p:spTree>
    <p:extLst>
      <p:ext uri="{BB962C8B-B14F-4D97-AF65-F5344CB8AC3E}">
        <p14:creationId xmlns:p14="http://schemas.microsoft.com/office/powerpoint/2010/main" val="23422337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1"/>
          <p:cNvSpPr txBox="1">
            <a:spLocks noChangeArrowheads="1"/>
          </p:cNvSpPr>
          <p:nvPr/>
        </p:nvSpPr>
        <p:spPr>
          <a:xfrm>
            <a:off x="4644488" y="801689"/>
            <a:ext cx="4320000" cy="550763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fr-FR" altLang="fr-FR" sz="2000" b="1" u="sng" dirty="0" smtClean="0"/>
              <a:t>Fonctionnement :</a:t>
            </a:r>
          </a:p>
          <a:p>
            <a:pPr marL="179388" indent="-179388">
              <a:spcBef>
                <a:spcPts val="0"/>
              </a:spcBef>
            </a:pPr>
            <a:endParaRPr lang="fr-FR" altLang="fr-FR" sz="1800" dirty="0" smtClean="0"/>
          </a:p>
          <a:p>
            <a:pPr marL="179388" indent="-179388">
              <a:spcBef>
                <a:spcPts val="0"/>
              </a:spcBef>
            </a:pPr>
            <a:endParaRPr lang="fr-FR" altLang="fr-FR" sz="1800" dirty="0"/>
          </a:p>
          <a:p>
            <a:pPr marL="179388" indent="-179388">
              <a:spcBef>
                <a:spcPts val="0"/>
              </a:spcBef>
            </a:pPr>
            <a:endParaRPr lang="fr-FR" altLang="fr-FR" sz="1800" dirty="0" smtClean="0"/>
          </a:p>
          <a:p>
            <a:pPr marL="179388" indent="-179388">
              <a:spcBef>
                <a:spcPts val="0"/>
              </a:spcBef>
            </a:pPr>
            <a:endParaRPr lang="fr-FR" altLang="fr-FR" sz="1800" dirty="0"/>
          </a:p>
          <a:p>
            <a:pPr marL="179388" indent="-179388">
              <a:spcBef>
                <a:spcPts val="0"/>
              </a:spcBef>
            </a:pPr>
            <a:endParaRPr lang="fr-FR" altLang="fr-FR" sz="1800" dirty="0" smtClean="0"/>
          </a:p>
          <a:p>
            <a:pPr marL="179388" indent="-179388">
              <a:spcBef>
                <a:spcPts val="0"/>
              </a:spcBef>
            </a:pPr>
            <a:endParaRPr lang="fr-FR" altLang="fr-FR" sz="1800" dirty="0"/>
          </a:p>
          <a:p>
            <a:pPr marL="179388" indent="-179388">
              <a:spcBef>
                <a:spcPts val="0"/>
              </a:spcBef>
            </a:pPr>
            <a:endParaRPr lang="fr-FR" altLang="fr-FR" sz="1800" dirty="0" smtClean="0"/>
          </a:p>
          <a:p>
            <a:pPr marL="179388" indent="-179388">
              <a:spcBef>
                <a:spcPts val="0"/>
              </a:spcBef>
            </a:pPr>
            <a:endParaRPr lang="fr-FR" altLang="fr-FR" sz="1800" dirty="0" smtClean="0"/>
          </a:p>
          <a:p>
            <a:pPr marL="179388" indent="-179388">
              <a:spcBef>
                <a:spcPts val="0"/>
              </a:spcBef>
            </a:pPr>
            <a:endParaRPr lang="fr-FR" altLang="fr-FR" sz="1800" dirty="0" smtClean="0"/>
          </a:p>
          <a:p>
            <a:pPr marL="179388" indent="-179388">
              <a:spcBef>
                <a:spcPts val="0"/>
              </a:spcBef>
            </a:pPr>
            <a:r>
              <a:rPr lang="fr-FR" altLang="fr-FR" sz="1800" dirty="0" smtClean="0"/>
              <a:t>Dans un détecteur SDD, pour éviter la recombinaison :</a:t>
            </a:r>
          </a:p>
          <a:p>
            <a:pPr marL="358775" lvl="1" indent="-179388" algn="just">
              <a:spcBef>
                <a:spcPts val="0"/>
              </a:spcBef>
            </a:pPr>
            <a:r>
              <a:rPr lang="fr-FR" altLang="fr-FR" sz="1600" dirty="0" smtClean="0"/>
              <a:t>les électrons générés vont migrer dans une vallée de potentiel</a:t>
            </a:r>
          </a:p>
          <a:p>
            <a:pPr marL="358775" lvl="1" indent="-179388" algn="just">
              <a:spcBef>
                <a:spcPts val="0"/>
              </a:spcBef>
            </a:pPr>
            <a:r>
              <a:rPr lang="fr-FR" altLang="fr-FR" sz="1600" dirty="0" smtClean="0"/>
              <a:t>les trous dérivent (ou « </a:t>
            </a:r>
            <a:r>
              <a:rPr lang="fr-FR" altLang="fr-FR" sz="1600" dirty="0" err="1" smtClean="0"/>
              <a:t>driftent</a:t>
            </a:r>
            <a:r>
              <a:rPr lang="fr-FR" altLang="fr-FR" sz="1600" dirty="0" smtClean="0"/>
              <a:t> »)  vers l’électrode P+</a:t>
            </a:r>
          </a:p>
          <a:p>
            <a:pPr marL="179388" indent="-179388" algn="just">
              <a:spcBef>
                <a:spcPts val="0"/>
              </a:spcBef>
            </a:pPr>
            <a:endParaRPr lang="fr-FR" altLang="fr-FR" sz="1800" b="1" dirty="0" smtClean="0">
              <a:cs typeface="Arial" panose="020B0604020202020204" pitchFamily="34" charset="0"/>
              <a:sym typeface="Symbol" pitchFamily="18" charset="2"/>
            </a:endParaRPr>
          </a:p>
          <a:p>
            <a:pPr marL="0" indent="-220663" algn="just">
              <a:spcBef>
                <a:spcPts val="0"/>
              </a:spcBef>
            </a:pPr>
            <a:r>
              <a:rPr lang="fr-FR" altLang="fr-FR" sz="1800" b="1" dirty="0" smtClean="0">
                <a:cs typeface="Arial" panose="020B0604020202020204" pitchFamily="34" charset="0"/>
                <a:sym typeface="Symbol" pitchFamily="18" charset="2"/>
              </a:rPr>
              <a:t>Mais comment çà marche ?</a:t>
            </a:r>
            <a:endParaRPr lang="fr-FR" altLang="fr-FR" sz="2000" dirty="0"/>
          </a:p>
        </p:txBody>
      </p:sp>
      <p:sp>
        <p:nvSpPr>
          <p:cNvPr id="2" name="Rectangle 19"/>
          <p:cNvSpPr txBox="1">
            <a:spLocks noChangeArrowheads="1"/>
          </p:cNvSpPr>
          <p:nvPr/>
        </p:nvSpPr>
        <p:spPr>
          <a:xfrm>
            <a:off x="457200" y="0"/>
            <a:ext cx="8229600" cy="600075"/>
          </a:xfrm>
          <a:prstGeom prst="rect">
            <a:avLst/>
          </a:prstGeom>
          <a:noFill/>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altLang="fr-FR" sz="2400" dirty="0">
                <a:cs typeface="Arial" panose="020B0604020202020204" pitchFamily="34" charset="0"/>
              </a:rPr>
              <a:t>1 - Généralités sur les </a:t>
            </a:r>
            <a:r>
              <a:rPr lang="fr-FR" altLang="fr-FR" sz="2400" dirty="0" smtClean="0">
                <a:cs typeface="Arial" panose="020B0604020202020204" pitchFamily="34" charset="0"/>
              </a:rPr>
              <a:t>détecteurs semi-conducteur EDS </a:t>
            </a:r>
            <a:br>
              <a:rPr lang="fr-FR" altLang="fr-FR" sz="2400" dirty="0" smtClean="0">
                <a:cs typeface="Arial" panose="020B0604020202020204" pitchFamily="34" charset="0"/>
              </a:rPr>
            </a:br>
            <a:r>
              <a:rPr lang="fr-FR" altLang="fr-FR" sz="2000" dirty="0" smtClean="0">
                <a:cs typeface="Arial" panose="020B0604020202020204" pitchFamily="34" charset="0"/>
              </a:rPr>
              <a:t>Structure </a:t>
            </a:r>
            <a:r>
              <a:rPr lang="fr-FR" altLang="fr-FR" sz="2000" dirty="0">
                <a:cs typeface="Arial" panose="020B0604020202020204" pitchFamily="34" charset="0"/>
              </a:rPr>
              <a:t>et fonctionnement d’un </a:t>
            </a:r>
            <a:r>
              <a:rPr lang="fr-FR" altLang="fr-FR" sz="2000" dirty="0" smtClean="0">
                <a:cs typeface="Arial" panose="020B0604020202020204" pitchFamily="34" charset="0"/>
              </a:rPr>
              <a:t>détecteur SDD</a:t>
            </a:r>
            <a:endParaRPr lang="fr-FR" altLang="fr-FR" sz="1800" dirty="0">
              <a:cs typeface="Arial" panose="020B060402020202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96" y="1670328"/>
            <a:ext cx="4320000" cy="170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Connecteur droit 5"/>
          <p:cNvCxnSpPr/>
          <p:nvPr/>
        </p:nvCxnSpPr>
        <p:spPr>
          <a:xfrm>
            <a:off x="4572000" y="908720"/>
            <a:ext cx="0" cy="5400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1"/>
          <p:cNvSpPr txBox="1">
            <a:spLocks noChangeArrowheads="1"/>
          </p:cNvSpPr>
          <p:nvPr/>
        </p:nvSpPr>
        <p:spPr>
          <a:xfrm>
            <a:off x="179992" y="801689"/>
            <a:ext cx="4320000" cy="550763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fr-FR" altLang="fr-FR" sz="2000" b="1" u="sng" dirty="0" smtClean="0"/>
              <a:t>Structure d’un détecteur SDD </a:t>
            </a:r>
            <a:r>
              <a:rPr lang="fr-FR" altLang="fr-FR" sz="2000" b="1" u="sng" dirty="0"/>
              <a:t>:</a:t>
            </a:r>
            <a:r>
              <a:rPr lang="fr-FR" altLang="fr-FR" sz="2000" dirty="0"/>
              <a:t> </a:t>
            </a:r>
            <a:endParaRPr lang="fr-FR" altLang="fr-FR" sz="2000" dirty="0" smtClean="0"/>
          </a:p>
          <a:p>
            <a:pPr marL="0" indent="0" algn="just">
              <a:buNone/>
            </a:pPr>
            <a:r>
              <a:rPr lang="fr-FR" altLang="fr-FR" sz="1800" dirty="0" smtClean="0"/>
              <a:t>2 diodes </a:t>
            </a:r>
            <a:r>
              <a:rPr lang="fr-FR" altLang="fr-FR" sz="1800" dirty="0"/>
              <a:t>dos à dos sur les deux faces d’un substrat de Si (wafer).</a:t>
            </a:r>
          </a:p>
          <a:p>
            <a:pPr marL="179388" indent="-179388" algn="just">
              <a:lnSpc>
                <a:spcPct val="90000"/>
              </a:lnSpc>
            </a:pPr>
            <a:endParaRPr lang="fr-FR" altLang="fr-FR" sz="1800" dirty="0" smtClean="0"/>
          </a:p>
          <a:p>
            <a:pPr marL="179388" indent="-179388">
              <a:lnSpc>
                <a:spcPct val="90000"/>
              </a:lnSpc>
            </a:pPr>
            <a:endParaRPr lang="fr-FR" altLang="fr-FR" sz="1800" dirty="0" smtClean="0"/>
          </a:p>
          <a:p>
            <a:pPr marL="179388" indent="-179388">
              <a:lnSpc>
                <a:spcPct val="90000"/>
              </a:lnSpc>
            </a:pPr>
            <a:endParaRPr lang="fr-FR" altLang="fr-FR" sz="1800" dirty="0" smtClean="0"/>
          </a:p>
          <a:p>
            <a:pPr marL="179388" indent="-179388">
              <a:lnSpc>
                <a:spcPct val="90000"/>
              </a:lnSpc>
            </a:pPr>
            <a:endParaRPr lang="fr-FR" altLang="fr-FR" sz="1800" dirty="0" smtClean="0"/>
          </a:p>
          <a:p>
            <a:pPr marL="179388" indent="-179388">
              <a:lnSpc>
                <a:spcPct val="90000"/>
              </a:lnSpc>
            </a:pPr>
            <a:endParaRPr lang="fr-FR" altLang="fr-FR" sz="1800" dirty="0" smtClean="0"/>
          </a:p>
          <a:p>
            <a:pPr marL="179388" indent="-179388">
              <a:lnSpc>
                <a:spcPct val="90000"/>
              </a:lnSpc>
            </a:pPr>
            <a:endParaRPr lang="fr-FR" altLang="fr-FR" sz="1800" dirty="0" smtClean="0"/>
          </a:p>
          <a:p>
            <a:pPr marL="179388" indent="-179388" algn="just">
              <a:lnSpc>
                <a:spcPct val="90000"/>
              </a:lnSpc>
            </a:pPr>
            <a:r>
              <a:rPr lang="fr-FR" altLang="fr-FR" sz="1800" dirty="0" smtClean="0"/>
              <a:t>Contrairement </a:t>
            </a:r>
            <a:r>
              <a:rPr lang="fr-FR" altLang="fr-FR" sz="1800" dirty="0"/>
              <a:t>à une </a:t>
            </a:r>
            <a:r>
              <a:rPr lang="fr-FR" altLang="fr-FR" sz="1800" dirty="0" smtClean="0"/>
              <a:t>diode, </a:t>
            </a:r>
            <a:r>
              <a:rPr lang="fr-FR" altLang="fr-FR" sz="1800" dirty="0"/>
              <a:t>l’anode, qui va collecter les électrons (paires électron-trou), n’a pas besoin de couvrir toute la surface du détecteur pour être efficace.</a:t>
            </a:r>
          </a:p>
          <a:p>
            <a:pPr marL="179388" indent="-179388" algn="just">
              <a:lnSpc>
                <a:spcPct val="90000"/>
              </a:lnSpc>
            </a:pPr>
            <a:r>
              <a:rPr lang="fr-FR" altLang="fr-FR" sz="1800" dirty="0"/>
              <a:t>En appliquant une tension sur l’anode on crée </a:t>
            </a:r>
            <a:r>
              <a:rPr lang="fr-FR" altLang="fr-FR" sz="1800" dirty="0" smtClean="0"/>
              <a:t>2 ZCE </a:t>
            </a:r>
            <a:r>
              <a:rPr lang="fr-FR" altLang="fr-FR" sz="1800" dirty="0"/>
              <a:t>séparées par une zone semi-conductrice non </a:t>
            </a:r>
            <a:r>
              <a:rPr lang="fr-FR" altLang="fr-FR" sz="1800" dirty="0" err="1"/>
              <a:t>déplétée</a:t>
            </a:r>
            <a:r>
              <a:rPr lang="fr-FR" altLang="fr-FR" sz="1800" dirty="0" smtClean="0"/>
              <a:t>.</a:t>
            </a:r>
          </a:p>
          <a:p>
            <a:pPr marL="179388" indent="-179388" algn="just">
              <a:lnSpc>
                <a:spcPct val="90000"/>
              </a:lnSpc>
            </a:pPr>
            <a:r>
              <a:rPr lang="fr-FR" altLang="fr-FR" sz="1800" dirty="0"/>
              <a:t>Si la tension à l’anode est suffisamment élevée, le détecteur est totalement </a:t>
            </a:r>
            <a:r>
              <a:rPr lang="fr-FR" altLang="fr-FR" sz="1800" dirty="0" err="1"/>
              <a:t>déplété</a:t>
            </a:r>
            <a:r>
              <a:rPr lang="fr-FR" altLang="fr-FR" sz="1800" dirty="0"/>
              <a:t>.</a:t>
            </a:r>
          </a:p>
          <a:p>
            <a:pPr marL="0" indent="0" algn="just">
              <a:lnSpc>
                <a:spcPct val="90000"/>
              </a:lnSpc>
              <a:buNone/>
            </a:pPr>
            <a:endParaRPr lang="fr-FR" altLang="fr-FR" sz="1800" dirty="0" smtClean="0"/>
          </a:p>
          <a:p>
            <a:pPr marL="179388" indent="-179388" algn="just">
              <a:lnSpc>
                <a:spcPct val="90000"/>
              </a:lnSpc>
            </a:pPr>
            <a:endParaRPr lang="fr-FR" altLang="fr-FR" sz="1800" dirty="0"/>
          </a:p>
        </p:txBody>
      </p:sp>
      <p:pic>
        <p:nvPicPr>
          <p:cNvPr id="1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822697"/>
            <a:ext cx="4320000" cy="1606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space réservé du numéro de diapositive 2"/>
          <p:cNvSpPr>
            <a:spLocks noGrp="1"/>
          </p:cNvSpPr>
          <p:nvPr>
            <p:ph type="sldNum" sz="quarter" idx="11"/>
          </p:nvPr>
        </p:nvSpPr>
        <p:spPr/>
        <p:txBody>
          <a:bodyPr/>
          <a:lstStyle/>
          <a:p>
            <a:fld id="{6E8F8CF6-AC68-4F09-B8BC-DCA17A7F9108}" type="slidenum">
              <a:rPr lang="fr-FR" altLang="fr-FR" smtClean="0"/>
              <a:pPr/>
              <a:t>8</a:t>
            </a:fld>
            <a:endParaRPr lang="fr-FR" altLang="fr-FR" dirty="0"/>
          </a:p>
        </p:txBody>
      </p:sp>
    </p:spTree>
    <p:extLst>
      <p:ext uri="{BB962C8B-B14F-4D97-AF65-F5344CB8AC3E}">
        <p14:creationId xmlns:p14="http://schemas.microsoft.com/office/powerpoint/2010/main" val="12089914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1"/>
          <p:cNvSpPr txBox="1">
            <a:spLocks noChangeArrowheads="1"/>
          </p:cNvSpPr>
          <p:nvPr/>
        </p:nvSpPr>
        <p:spPr>
          <a:xfrm>
            <a:off x="179512" y="908720"/>
            <a:ext cx="8784976" cy="54006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9388" indent="-179388" algn="just">
              <a:spcBef>
                <a:spcPts val="0"/>
              </a:spcBef>
            </a:pPr>
            <a:r>
              <a:rPr lang="fr-FR" altLang="fr-FR" sz="1800" dirty="0" smtClean="0">
                <a:cs typeface="Arial" panose="020B0604020202020204" pitchFamily="34" charset="0"/>
                <a:sym typeface="Symbol" pitchFamily="18" charset="2"/>
              </a:rPr>
              <a:t>Autour </a:t>
            </a:r>
            <a:r>
              <a:rPr lang="fr-FR" altLang="fr-FR" sz="1800" dirty="0">
                <a:cs typeface="Arial" panose="020B0604020202020204" pitchFamily="34" charset="0"/>
                <a:sym typeface="Symbol" pitchFamily="18" charset="2"/>
              </a:rPr>
              <a:t>de l’anode centrale une série </a:t>
            </a:r>
            <a:r>
              <a:rPr lang="fr-FR" altLang="fr-FR" sz="1800" dirty="0" smtClean="0">
                <a:cs typeface="Arial" panose="020B0604020202020204" pitchFamily="34" charset="0"/>
                <a:sym typeface="Symbol" pitchFamily="18" charset="2"/>
              </a:rPr>
              <a:t>d’anneaux </a:t>
            </a:r>
            <a:r>
              <a:rPr lang="fr-FR" altLang="fr-FR" sz="1800" dirty="0">
                <a:cs typeface="Arial" panose="020B0604020202020204" pitchFamily="34" charset="0"/>
                <a:sym typeface="Symbol" pitchFamily="18" charset="2"/>
              </a:rPr>
              <a:t>concentriques polarisés </a:t>
            </a:r>
            <a:r>
              <a:rPr lang="fr-FR" altLang="fr-FR" sz="1800" dirty="0" smtClean="0">
                <a:cs typeface="Arial" panose="020B0604020202020204" pitchFamily="34" charset="0"/>
                <a:sym typeface="Symbol" pitchFamily="18" charset="2"/>
              </a:rPr>
              <a:t>forme </a:t>
            </a:r>
            <a:r>
              <a:rPr lang="fr-FR" altLang="fr-FR" sz="1800" dirty="0">
                <a:cs typeface="Arial" panose="020B0604020202020204" pitchFamily="34" charset="0"/>
                <a:sym typeface="Symbol" pitchFamily="18" charset="2"/>
              </a:rPr>
              <a:t>un champ électrique parallèle </a:t>
            </a:r>
            <a:r>
              <a:rPr lang="fr-FR" altLang="fr-FR" sz="1800" dirty="0" smtClean="0">
                <a:cs typeface="Arial" panose="020B0604020202020204" pitchFamily="34" charset="0"/>
                <a:sym typeface="Symbol" pitchFamily="18" charset="2"/>
              </a:rPr>
              <a:t>à </a:t>
            </a:r>
            <a:r>
              <a:rPr lang="fr-FR" altLang="fr-FR" sz="1800" dirty="0">
                <a:cs typeface="Arial" panose="020B0604020202020204" pitchFamily="34" charset="0"/>
                <a:sym typeface="Symbol" pitchFamily="18" charset="2"/>
              </a:rPr>
              <a:t>la </a:t>
            </a:r>
            <a:r>
              <a:rPr lang="fr-FR" altLang="fr-FR" sz="1800" dirty="0" smtClean="0">
                <a:cs typeface="Arial" panose="020B0604020202020204" pitchFamily="34" charset="0"/>
                <a:sym typeface="Symbol" pitchFamily="18" charset="2"/>
              </a:rPr>
              <a:t>surface, qui crée </a:t>
            </a:r>
            <a:r>
              <a:rPr lang="fr-FR" altLang="fr-FR" sz="1800" dirty="0">
                <a:cs typeface="Arial" panose="020B0604020202020204" pitchFamily="34" charset="0"/>
                <a:sym typeface="Symbol" pitchFamily="18" charset="2"/>
              </a:rPr>
              <a:t>un potentiel </a:t>
            </a:r>
            <a:r>
              <a:rPr lang="fr-FR" altLang="fr-FR" sz="1800" dirty="0" smtClean="0">
                <a:cs typeface="Arial" panose="020B0604020202020204" pitchFamily="34" charset="0"/>
                <a:sym typeface="Symbol" pitchFamily="18" charset="2"/>
              </a:rPr>
              <a:t>et canalise </a:t>
            </a:r>
            <a:r>
              <a:rPr lang="fr-FR" altLang="fr-FR" sz="1800" dirty="0">
                <a:cs typeface="Arial" panose="020B0604020202020204" pitchFamily="34" charset="0"/>
                <a:sym typeface="Symbol" pitchFamily="18" charset="2"/>
              </a:rPr>
              <a:t>les </a:t>
            </a:r>
            <a:r>
              <a:rPr lang="fr-FR" altLang="fr-FR" sz="1800" dirty="0" smtClean="0">
                <a:cs typeface="Arial" panose="020B0604020202020204" pitchFamily="34" charset="0"/>
                <a:sym typeface="Symbol" pitchFamily="18" charset="2"/>
              </a:rPr>
              <a:t>électrons </a:t>
            </a:r>
            <a:r>
              <a:rPr lang="fr-FR" altLang="fr-FR" sz="1800" dirty="0">
                <a:cs typeface="Arial" panose="020B0604020202020204" pitchFamily="34" charset="0"/>
                <a:sym typeface="Symbol" pitchFamily="18" charset="2"/>
              </a:rPr>
              <a:t>entre les 2 </a:t>
            </a:r>
            <a:r>
              <a:rPr lang="fr-FR" altLang="fr-FR" sz="1800" dirty="0" smtClean="0">
                <a:cs typeface="Arial" panose="020B0604020202020204" pitchFamily="34" charset="0"/>
                <a:sym typeface="Symbol" pitchFamily="18" charset="2"/>
              </a:rPr>
              <a:t>ZCE </a:t>
            </a:r>
            <a:r>
              <a:rPr lang="fr-FR" altLang="fr-FR" sz="1800" dirty="0">
                <a:cs typeface="Arial" panose="020B0604020202020204" pitchFamily="34" charset="0"/>
                <a:sym typeface="Symbol" pitchFamily="18" charset="2"/>
              </a:rPr>
              <a:t>et </a:t>
            </a:r>
            <a:r>
              <a:rPr lang="fr-FR" altLang="fr-FR" sz="1800" dirty="0" smtClean="0">
                <a:cs typeface="Arial" panose="020B0604020202020204" pitchFamily="34" charset="0"/>
                <a:sym typeface="Symbol" pitchFamily="18" charset="2"/>
              </a:rPr>
              <a:t>les dirige vers </a:t>
            </a:r>
            <a:r>
              <a:rPr lang="fr-FR" altLang="fr-FR" sz="1800" dirty="0">
                <a:cs typeface="Arial" panose="020B0604020202020204" pitchFamily="34" charset="0"/>
                <a:sym typeface="Symbol" pitchFamily="18" charset="2"/>
              </a:rPr>
              <a:t>le centre du </a:t>
            </a:r>
            <a:r>
              <a:rPr lang="fr-FR" altLang="fr-FR" sz="1800" dirty="0" smtClean="0">
                <a:cs typeface="Arial" panose="020B0604020202020204" pitchFamily="34" charset="0"/>
                <a:sym typeface="Symbol" pitchFamily="18" charset="2"/>
              </a:rPr>
              <a:t>détecteur </a:t>
            </a:r>
            <a:r>
              <a:rPr lang="fr-FR" altLang="fr-FR" sz="1800" dirty="0">
                <a:cs typeface="Arial" panose="020B0604020202020204" pitchFamily="34" charset="0"/>
                <a:sym typeface="Symbol" pitchFamily="18" charset="2"/>
              </a:rPr>
              <a:t>où se trouve </a:t>
            </a:r>
            <a:r>
              <a:rPr lang="fr-FR" altLang="fr-FR" sz="1800" dirty="0" smtClean="0">
                <a:cs typeface="Arial" panose="020B0604020202020204" pitchFamily="34" charset="0"/>
                <a:sym typeface="Symbol" pitchFamily="18" charset="2"/>
              </a:rPr>
              <a:t>l’anode.</a:t>
            </a:r>
            <a:endParaRPr lang="fr-FR" altLang="fr-FR" sz="1800" dirty="0">
              <a:cs typeface="Arial" panose="020B0604020202020204" pitchFamily="34" charset="0"/>
              <a:sym typeface="Symbol" pitchFamily="18" charset="2"/>
            </a:endParaRPr>
          </a:p>
          <a:p>
            <a:pPr marL="179388" indent="-179388" algn="just">
              <a:spcBef>
                <a:spcPts val="0"/>
              </a:spcBef>
            </a:pPr>
            <a:r>
              <a:rPr lang="fr-FR" altLang="fr-FR" sz="1800" b="1" dirty="0" smtClean="0">
                <a:cs typeface="Arial" panose="020B0604020202020204" pitchFamily="34" charset="0"/>
                <a:sym typeface="Symbol" pitchFamily="18" charset="2"/>
              </a:rPr>
              <a:t>Le </a:t>
            </a:r>
            <a:r>
              <a:rPr lang="fr-FR" altLang="fr-FR" sz="1800" b="1" dirty="0">
                <a:cs typeface="Arial" panose="020B0604020202020204" pitchFamily="34" charset="0"/>
                <a:sym typeface="Symbol" pitchFamily="18" charset="2"/>
              </a:rPr>
              <a:t>champ électrique agit </a:t>
            </a:r>
            <a:r>
              <a:rPr lang="fr-FR" altLang="fr-FR" sz="1800" b="1" dirty="0" smtClean="0">
                <a:cs typeface="Arial" panose="020B0604020202020204" pitchFamily="34" charset="0"/>
                <a:sym typeface="Symbol" pitchFamily="18" charset="2"/>
              </a:rPr>
              <a:t>alors comme </a:t>
            </a:r>
            <a:r>
              <a:rPr lang="fr-FR" altLang="fr-FR" sz="1800" b="1" dirty="0">
                <a:cs typeface="Arial" panose="020B0604020202020204" pitchFamily="34" charset="0"/>
                <a:sym typeface="Symbol" pitchFamily="18" charset="2"/>
              </a:rPr>
              <a:t>une sorte « d’entonnoir » qui conduit </a:t>
            </a:r>
            <a:r>
              <a:rPr lang="fr-FR" altLang="fr-FR" sz="1800" b="1" dirty="0" smtClean="0">
                <a:cs typeface="Arial" panose="020B0604020202020204" pitchFamily="34" charset="0"/>
                <a:sym typeface="Symbol" pitchFamily="18" charset="2"/>
              </a:rPr>
              <a:t>les </a:t>
            </a:r>
            <a:r>
              <a:rPr lang="fr-FR" altLang="fr-FR" sz="1800" b="1" dirty="0">
                <a:cs typeface="Arial" panose="020B0604020202020204" pitchFamily="34" charset="0"/>
                <a:sym typeface="Symbol" pitchFamily="18" charset="2"/>
              </a:rPr>
              <a:t>charges électriques vers le centre du détecteur.</a:t>
            </a:r>
          </a:p>
          <a:p>
            <a:pPr marL="179388" indent="-179388" algn="just">
              <a:spcBef>
                <a:spcPts val="0"/>
              </a:spcBef>
            </a:pPr>
            <a:r>
              <a:rPr lang="fr-FR" altLang="fr-FR" sz="1800" dirty="0" smtClean="0">
                <a:cs typeface="Arial" panose="020B0604020202020204" pitchFamily="34" charset="0"/>
                <a:sym typeface="Symbol" pitchFamily="18" charset="2"/>
              </a:rPr>
              <a:t>La </a:t>
            </a:r>
            <a:r>
              <a:rPr lang="fr-FR" altLang="fr-FR" sz="1800" dirty="0">
                <a:cs typeface="Arial" panose="020B0604020202020204" pitchFamily="34" charset="0"/>
                <a:sym typeface="Symbol" pitchFamily="18" charset="2"/>
              </a:rPr>
              <a:t>conformation du champ imposée par les anneaux </a:t>
            </a:r>
            <a:r>
              <a:rPr lang="fr-FR" altLang="fr-FR" sz="1800" dirty="0" smtClean="0">
                <a:cs typeface="Arial" panose="020B0604020202020204" pitchFamily="34" charset="0"/>
                <a:sym typeface="Symbol" pitchFamily="18" charset="2"/>
              </a:rPr>
              <a:t>entraîne </a:t>
            </a:r>
            <a:r>
              <a:rPr lang="fr-FR" altLang="fr-FR" sz="1800" dirty="0">
                <a:cs typeface="Arial" panose="020B0604020202020204" pitchFamily="34" charset="0"/>
                <a:sym typeface="Symbol" pitchFamily="18" charset="2"/>
              </a:rPr>
              <a:t>les électrons vers l'anode </a:t>
            </a:r>
            <a:r>
              <a:rPr lang="fr-FR" altLang="fr-FR" sz="1800" dirty="0" smtClean="0">
                <a:cs typeface="Arial" panose="020B0604020202020204" pitchFamily="34" charset="0"/>
                <a:sym typeface="Symbol" pitchFamily="18" charset="2"/>
              </a:rPr>
              <a:t>centrale </a:t>
            </a:r>
            <a:r>
              <a:rPr lang="fr-FR" altLang="fr-FR" sz="1800" dirty="0">
                <a:cs typeface="Arial" panose="020B0604020202020204" pitchFamily="34" charset="0"/>
                <a:sym typeface="Symbol" pitchFamily="18" charset="2"/>
              </a:rPr>
              <a:t>alors </a:t>
            </a:r>
            <a:r>
              <a:rPr lang="fr-FR" altLang="fr-FR" sz="1800" dirty="0" smtClean="0">
                <a:cs typeface="Arial" panose="020B0604020202020204" pitchFamily="34" charset="0"/>
                <a:sym typeface="Symbol" pitchFamily="18" charset="2"/>
              </a:rPr>
              <a:t>que </a:t>
            </a:r>
            <a:r>
              <a:rPr lang="fr-FR" altLang="fr-FR" sz="1800" dirty="0">
                <a:cs typeface="Arial" panose="020B0604020202020204" pitchFamily="34" charset="0"/>
                <a:sym typeface="Symbol" pitchFamily="18" charset="2"/>
              </a:rPr>
              <a:t>les trous sont collectés vers la cathode ou vers </a:t>
            </a:r>
            <a:r>
              <a:rPr lang="fr-FR" altLang="fr-FR" sz="1800" dirty="0" smtClean="0">
                <a:cs typeface="Arial" panose="020B0604020202020204" pitchFamily="34" charset="0"/>
                <a:sym typeface="Symbol" pitchFamily="18" charset="2"/>
              </a:rPr>
              <a:t>les </a:t>
            </a:r>
            <a:r>
              <a:rPr lang="fr-FR" altLang="fr-FR" sz="1800" dirty="0">
                <a:cs typeface="Arial" panose="020B0604020202020204" pitchFamily="34" charset="0"/>
                <a:sym typeface="Symbol" pitchFamily="18" charset="2"/>
              </a:rPr>
              <a:t>anneaux.</a:t>
            </a:r>
          </a:p>
          <a:p>
            <a:pPr marL="179388" indent="-179388" algn="just">
              <a:spcBef>
                <a:spcPts val="0"/>
              </a:spcBef>
            </a:pPr>
            <a:endParaRPr lang="fr-FR" altLang="fr-FR" sz="1800" b="1" dirty="0" smtClean="0">
              <a:cs typeface="Arial" panose="020B0604020202020204" pitchFamily="34" charset="0"/>
              <a:sym typeface="Symbol" pitchFamily="18" charset="2"/>
            </a:endParaRPr>
          </a:p>
          <a:p>
            <a:pPr marL="0" indent="0" algn="just">
              <a:spcBef>
                <a:spcPts val="0"/>
              </a:spcBef>
              <a:buNone/>
            </a:pPr>
            <a:r>
              <a:rPr lang="fr-FR" altLang="fr-FR" sz="1800" b="1" dirty="0" smtClean="0">
                <a:cs typeface="Arial" panose="020B0604020202020204" pitchFamily="34" charset="0"/>
                <a:sym typeface="Symbol" pitchFamily="18" charset="2"/>
              </a:rPr>
              <a:t>1)</a:t>
            </a:r>
            <a:endParaRPr lang="fr-FR" altLang="fr-FR" sz="1800" b="1" dirty="0">
              <a:cs typeface="Arial" panose="020B0604020202020204" pitchFamily="34" charset="0"/>
              <a:sym typeface="Symbol" pitchFamily="18" charset="2"/>
            </a:endParaRPr>
          </a:p>
          <a:p>
            <a:pPr marL="179388" indent="-179388" algn="just">
              <a:spcBef>
                <a:spcPts val="0"/>
              </a:spcBef>
            </a:pPr>
            <a:endParaRPr lang="fr-FR" altLang="fr-FR" sz="1800" b="1" dirty="0" smtClean="0">
              <a:cs typeface="Arial" panose="020B0604020202020204" pitchFamily="34" charset="0"/>
              <a:sym typeface="Symbol" pitchFamily="18" charset="2"/>
            </a:endParaRPr>
          </a:p>
          <a:p>
            <a:pPr marL="0" indent="0" algn="just">
              <a:spcBef>
                <a:spcPts val="0"/>
              </a:spcBef>
              <a:buNone/>
            </a:pPr>
            <a:endParaRPr lang="fr-FR" altLang="fr-FR" sz="2000" dirty="0" smtClean="0"/>
          </a:p>
          <a:p>
            <a:pPr marL="0" indent="0" algn="just">
              <a:spcBef>
                <a:spcPts val="0"/>
              </a:spcBef>
              <a:buNone/>
            </a:pPr>
            <a:endParaRPr lang="fr-FR" altLang="fr-FR" sz="2000" dirty="0"/>
          </a:p>
          <a:p>
            <a:pPr marL="0" indent="0" algn="just">
              <a:spcBef>
                <a:spcPts val="0"/>
              </a:spcBef>
              <a:buNone/>
            </a:pPr>
            <a:r>
              <a:rPr lang="fr-FR" altLang="fr-FR" sz="2000" b="1" dirty="0" smtClean="0"/>
              <a:t>2)</a:t>
            </a:r>
            <a:endParaRPr lang="fr-FR" altLang="fr-FR" sz="2000" b="1" dirty="0"/>
          </a:p>
        </p:txBody>
      </p:sp>
      <p:sp>
        <p:nvSpPr>
          <p:cNvPr id="2" name="Rectangle 19"/>
          <p:cNvSpPr txBox="1">
            <a:spLocks noChangeArrowheads="1"/>
          </p:cNvSpPr>
          <p:nvPr/>
        </p:nvSpPr>
        <p:spPr>
          <a:xfrm>
            <a:off x="457200" y="0"/>
            <a:ext cx="8229600" cy="600075"/>
          </a:xfrm>
          <a:prstGeom prst="rect">
            <a:avLst/>
          </a:prstGeom>
          <a:noFill/>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altLang="fr-FR" sz="2400" dirty="0">
                <a:cs typeface="Arial" panose="020B0604020202020204" pitchFamily="34" charset="0"/>
              </a:rPr>
              <a:t>1 - Généralités sur les </a:t>
            </a:r>
            <a:r>
              <a:rPr lang="fr-FR" altLang="fr-FR" sz="2400" dirty="0" smtClean="0">
                <a:cs typeface="Arial" panose="020B0604020202020204" pitchFamily="34" charset="0"/>
              </a:rPr>
              <a:t>détecteurs semi-conducteur EDS</a:t>
            </a:r>
            <a:br>
              <a:rPr lang="fr-FR" altLang="fr-FR" sz="2400" dirty="0" smtClean="0">
                <a:cs typeface="Arial" panose="020B0604020202020204" pitchFamily="34" charset="0"/>
              </a:rPr>
            </a:br>
            <a:r>
              <a:rPr lang="fr-FR" altLang="fr-FR" sz="2000" dirty="0" smtClean="0">
                <a:cs typeface="Arial" panose="020B0604020202020204" pitchFamily="34" charset="0"/>
              </a:rPr>
              <a:t>Fonctionnement d’un détecteur SDD</a:t>
            </a:r>
            <a:endParaRPr lang="fr-FR" altLang="fr-FR" sz="1800" dirty="0">
              <a:cs typeface="Arial" panose="020B0604020202020204" pitchFamily="34" charset="0"/>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304" y="3068960"/>
            <a:ext cx="4536000" cy="938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584" y="4293096"/>
            <a:ext cx="4175984" cy="1994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076056" y="3391832"/>
            <a:ext cx="3888432" cy="1477328"/>
          </a:xfrm>
          <a:prstGeom prst="rect">
            <a:avLst/>
          </a:prstGeom>
        </p:spPr>
        <p:txBody>
          <a:bodyPr wrap="square">
            <a:spAutoFit/>
          </a:bodyPr>
          <a:lstStyle/>
          <a:p>
            <a:pPr marL="285750" indent="-285750" algn="just">
              <a:buFont typeface="Arial" panose="020B0604020202020204" pitchFamily="34" charset="0"/>
              <a:buChar char="•"/>
            </a:pPr>
            <a:r>
              <a:rPr lang="fr-FR" altLang="fr-FR" b="1" dirty="0">
                <a:cs typeface="Arial" panose="020B0604020202020204" pitchFamily="34" charset="0"/>
                <a:sym typeface="Symbol" pitchFamily="18" charset="2"/>
              </a:rPr>
              <a:t>Accumulation des charges : le but recherché est de réduire au minimum la surface de collection afin de réduire la capacitance de la photodiode.</a:t>
            </a:r>
            <a:endParaRPr lang="fr-FR" altLang="fr-FR" b="1" dirty="0">
              <a:cs typeface="Arial" panose="020B0604020202020204" pitchFamily="34" charset="0"/>
            </a:endParaRPr>
          </a:p>
        </p:txBody>
      </p:sp>
      <p:sp>
        <p:nvSpPr>
          <p:cNvPr id="109" name="ZoneTexte 108"/>
          <p:cNvSpPr txBox="1"/>
          <p:nvPr/>
        </p:nvSpPr>
        <p:spPr>
          <a:xfrm>
            <a:off x="251520" y="6055404"/>
            <a:ext cx="4211960" cy="253916"/>
          </a:xfrm>
          <a:prstGeom prst="rect">
            <a:avLst/>
          </a:prstGeom>
          <a:noFill/>
        </p:spPr>
        <p:txBody>
          <a:bodyPr wrap="square" rtlCol="0">
            <a:spAutoFit/>
          </a:bodyPr>
          <a:lstStyle/>
          <a:p>
            <a:r>
              <a:rPr lang="fr-FR" sz="1000" dirty="0" smtClean="0"/>
              <a:t>Source : </a:t>
            </a:r>
            <a:r>
              <a:rPr lang="fr-FR" sz="1000" dirty="0" err="1" smtClean="0"/>
              <a:t>Ketek</a:t>
            </a:r>
            <a:endParaRPr lang="fr-FR" sz="1000" dirty="0"/>
          </a:p>
        </p:txBody>
      </p:sp>
      <p:sp>
        <p:nvSpPr>
          <p:cNvPr id="4" name="Espace réservé du numéro de diapositive 3"/>
          <p:cNvSpPr>
            <a:spLocks noGrp="1"/>
          </p:cNvSpPr>
          <p:nvPr>
            <p:ph type="sldNum" sz="quarter" idx="11"/>
          </p:nvPr>
        </p:nvSpPr>
        <p:spPr/>
        <p:txBody>
          <a:bodyPr/>
          <a:lstStyle/>
          <a:p>
            <a:fld id="{6E8F8CF6-AC68-4F09-B8BC-DCA17A7F9108}" type="slidenum">
              <a:rPr lang="fr-FR" altLang="fr-FR" smtClean="0"/>
              <a:pPr/>
              <a:t>9</a:t>
            </a:fld>
            <a:endParaRPr lang="fr-FR" altLang="fr-FR" dirty="0"/>
          </a:p>
        </p:txBody>
      </p:sp>
    </p:spTree>
    <p:extLst>
      <p:ext uri="{BB962C8B-B14F-4D97-AF65-F5344CB8AC3E}">
        <p14:creationId xmlns:p14="http://schemas.microsoft.com/office/powerpoint/2010/main" val="62626179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2386</TotalTime>
  <Words>2680</Words>
  <Application>Microsoft Office PowerPoint</Application>
  <PresentationFormat>Affichage à l'écran (4:3)</PresentationFormat>
  <Paragraphs>603</Paragraphs>
  <Slides>42</Slides>
  <Notes>8</Notes>
  <HiddenSlides>0</HiddenSlides>
  <MMClips>0</MMClips>
  <ScaleCrop>false</ScaleCrop>
  <HeadingPairs>
    <vt:vector size="6" baseType="variant">
      <vt:variant>
        <vt:lpstr>Thème</vt:lpstr>
      </vt:variant>
      <vt:variant>
        <vt:i4>1</vt:i4>
      </vt:variant>
      <vt:variant>
        <vt:lpstr>Serveurs OLE incorporés</vt:lpstr>
      </vt:variant>
      <vt:variant>
        <vt:i4>3</vt:i4>
      </vt:variant>
      <vt:variant>
        <vt:lpstr>Titres des diapositives</vt:lpstr>
      </vt:variant>
      <vt:variant>
        <vt:i4>42</vt:i4>
      </vt:variant>
    </vt:vector>
  </HeadingPairs>
  <TitlesOfParts>
    <vt:vector size="46" baseType="lpstr">
      <vt:lpstr>Thème Office</vt:lpstr>
      <vt:lpstr>Équation</vt:lpstr>
      <vt:lpstr>Equation</vt:lpstr>
      <vt:lpstr>Feuille de calcul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4 - Traitement des spectres EDS</vt:lpstr>
      <vt:lpstr>4 - Traitement des spectres EDS Identification des rayonnements caractéristiques</vt:lpstr>
      <vt:lpstr>4 - Traitement des spectres EDS Détermination du rayonnement de fond continu</vt:lpstr>
      <vt:lpstr>Présentation PowerPoint</vt:lpstr>
      <vt:lpstr>Présentation PowerPoint</vt:lpstr>
      <vt:lpstr>4 - Traitement des spectres EDS Déconvolution des pics</vt:lpstr>
      <vt:lpstr>Présentation PowerPoint</vt:lpstr>
      <vt:lpstr>4 - Traitement des spectres EDS  Artefacts - Chevauchement de pics</vt:lpstr>
      <vt:lpstr>4 - Traitement des spectres EDS  Artefacts - Pic somme</vt:lpstr>
      <vt:lpstr>4 - Traitement des spectres EDS  Artefacts - Pic d’échappement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Monique</dc:creator>
  <cp:lastModifiedBy>Monique</cp:lastModifiedBy>
  <cp:revision>169</cp:revision>
  <dcterms:created xsi:type="dcterms:W3CDTF">2017-01-16T15:05:59Z</dcterms:created>
  <dcterms:modified xsi:type="dcterms:W3CDTF">2017-06-19T02:28:47Z</dcterms:modified>
</cp:coreProperties>
</file>