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669088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 varScale="1">
        <p:scale>
          <a:sx n="67" d="100"/>
          <a:sy n="67" d="100"/>
        </p:scale>
        <p:origin x="10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2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45DF-9481-47D4-A802-ECEC6BC60C83}" type="datetimeFigureOut">
              <a:rPr lang="fr-BE" smtClean="0"/>
              <a:t>16-06-17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8E6F-D8A1-4C07-A66B-B18D107AF2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96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5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07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38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5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421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534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33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92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7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7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984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7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760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85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90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916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64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032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607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547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9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23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84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77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165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925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31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391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678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260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0931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2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625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273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872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513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600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933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987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86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6059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60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83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0136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3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2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72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4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EF0839-4EE0-49E6-A81A-08B9E5821367}" type="datetimeFigureOut">
              <a:rPr lang="fr-FR"/>
              <a:pPr>
                <a:defRPr/>
              </a:pPr>
              <a:t>16/06/2017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8F3557D-D046-4DDB-B320-716378A013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1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4.jpe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24" Type="http://schemas.openxmlformats.org/officeDocument/2006/relationships/image" Target="../media/image1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23" Type="http://schemas.openxmlformats.org/officeDocument/2006/relationships/image" Target="../media/image22.jpg"/><Relationship Id="rId28" Type="http://schemas.openxmlformats.org/officeDocument/2006/relationships/image" Target="../media/image26.jpe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e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5.wmf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FORMATION ET OPTIMISATION D'IMAGE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Alain JADIN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CERTECH</a:t>
            </a: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B-Seneffe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C06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3600"/>
              <a:t>Contraste topographique</a:t>
            </a:r>
            <a:endParaRPr lang="fr-FR" altLang="fr-FR" sz="36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850" y="4292600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 dirty="0"/>
              <a:t>Électrons secondaires (SE)</a:t>
            </a:r>
            <a:endParaRPr lang="fr-FR" altLang="fr-FR" sz="2000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946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50825" y="4797425"/>
            <a:ext cx="8569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dirty="0"/>
              <a:t>Le </a:t>
            </a:r>
            <a:r>
              <a:rPr lang="fr-FR" altLang="fr-FR" sz="2000" i="1" dirty="0"/>
              <a:t>contraste topographique</a:t>
            </a:r>
            <a:r>
              <a:rPr lang="fr-FR" altLang="fr-FR" sz="2000" dirty="0"/>
              <a:t> apparaît suite aux variations locales de l’angle </a:t>
            </a:r>
            <a:r>
              <a:rPr lang="fr-FR" altLang="fr-FR" sz="2000" dirty="0">
                <a:sym typeface="Symbol" panose="05050102010706020507" pitchFamily="18" charset="2"/>
              </a:rPr>
              <a:t></a:t>
            </a:r>
            <a:r>
              <a:rPr lang="fr-FR" altLang="fr-FR" sz="2000" dirty="0"/>
              <a:t>. </a:t>
            </a:r>
          </a:p>
          <a:p>
            <a:r>
              <a:rPr lang="fr-FR" altLang="fr-FR" sz="2000" dirty="0"/>
              <a:t>Une augmentation de </a:t>
            </a:r>
            <a:r>
              <a:rPr lang="fr-FR" altLang="fr-FR" sz="2000" dirty="0">
                <a:latin typeface="Symbol" panose="05050102010706020507" pitchFamily="18" charset="2"/>
              </a:rPr>
              <a:t>q</a:t>
            </a:r>
            <a:r>
              <a:rPr lang="fr-FR" altLang="fr-FR" sz="2000" dirty="0"/>
              <a:t> provoque un accroissement de la production d’électrons secondaires, lié à l’allongement du parcours (</a:t>
            </a:r>
            <a:r>
              <a:rPr lang="fr-FR" altLang="fr-FR" sz="2000" i="1" dirty="0"/>
              <a:t>z</a:t>
            </a:r>
            <a:r>
              <a:rPr lang="fr-FR" altLang="fr-FR" sz="2000" dirty="0"/>
              <a:t>) du faisceau primaire dans la couche d’échappement des électrons secondaires (d’épaisseur </a:t>
            </a:r>
            <a:r>
              <a:rPr lang="fr-FR" altLang="fr-FR" sz="2000" i="1" dirty="0"/>
              <a:t>l</a:t>
            </a:r>
            <a:r>
              <a:rPr lang="fr-FR" altLang="fr-FR" sz="2000" dirty="0"/>
              <a:t>).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7308850" y="3644900"/>
          <a:ext cx="12414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812447" imgH="393529" progId="Equation.3">
                  <p:embed/>
                </p:oleObj>
              </mc:Choice>
              <mc:Fallback>
                <p:oleObj name="Equation" r:id="rId5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644900"/>
                        <a:ext cx="12414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8" name="Picture 12" descr="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4640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3600"/>
              <a:t>Contraste topographique</a:t>
            </a:r>
            <a:endParaRPr lang="fr-FR" altLang="fr-FR" sz="3600"/>
          </a:p>
        </p:txBody>
      </p:sp>
      <p:pic>
        <p:nvPicPr>
          <p:cNvPr id="78853" name="Picture 5" descr="contraste to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976937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356100" y="3860800"/>
            <a:ext cx="27368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dirty="0"/>
              <a:t>Le volume d’interaction est </a:t>
            </a:r>
            <a:r>
              <a:rPr lang="fr-BE" altLang="fr-FR" i="1" dirty="0"/>
              <a:t>plus en contact avec une surface libre.</a:t>
            </a:r>
          </a:p>
          <a:p>
            <a:pPr>
              <a:spcBef>
                <a:spcPct val="50000"/>
              </a:spcBef>
            </a:pPr>
            <a:r>
              <a:rPr lang="fr-BE" altLang="fr-FR" dirty="0"/>
              <a:t>Lié à la tension d’accélération</a:t>
            </a:r>
          </a:p>
        </p:txBody>
      </p:sp>
    </p:spTree>
    <p:extLst>
      <p:ext uri="{BB962C8B-B14F-4D97-AF65-F5344CB8AC3E}">
        <p14:creationId xmlns:p14="http://schemas.microsoft.com/office/powerpoint/2010/main" val="1303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3600"/>
              <a:t>Contraste chimique</a:t>
            </a:r>
            <a:endParaRPr lang="fr-FR" altLang="fr-FR" sz="3600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787900" y="4941888"/>
          <a:ext cx="40084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" imgW="3073320" imgH="228600" progId="Equation.3">
                  <p:embed/>
                </p:oleObj>
              </mc:Choice>
              <mc:Fallback>
                <p:oleObj name="Equation" r:id="rId4" imgW="3073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941888"/>
                        <a:ext cx="40084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8313" y="5373688"/>
            <a:ext cx="378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400" dirty="0">
                <a:latin typeface="+mj-lt"/>
              </a:rPr>
              <a:t>Électrons rétrodiffusés (BSE)</a:t>
            </a:r>
            <a:endParaRPr lang="fr-FR" altLang="fr-FR" sz="2400" dirty="0">
              <a:latin typeface="+mj-lt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424815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 descr="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105275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Paramètres de </a:t>
            </a:r>
            <a:r>
              <a:rPr lang="fr-BE" altLang="fr-FR" sz="4000" dirty="0" smtClean="0"/>
              <a:t>l’image MEB</a:t>
            </a:r>
            <a:endParaRPr lang="fr-FR" altLang="fr-FR" sz="4000" dirty="0"/>
          </a:p>
        </p:txBody>
      </p:sp>
      <p:pic>
        <p:nvPicPr>
          <p:cNvPr id="37893" name="Picture 5" descr="col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7907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59113" y="1628775"/>
            <a:ext cx="4176712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Type de canon (W, LaB</a:t>
            </a:r>
            <a:r>
              <a:rPr lang="fr-BE" altLang="fr-FR" sz="2000" baseline="-25000" dirty="0">
                <a:latin typeface="+mj-lt"/>
              </a:rPr>
              <a:t>6</a:t>
            </a:r>
            <a:r>
              <a:rPr lang="fr-BE" altLang="fr-FR" sz="2000" dirty="0">
                <a:latin typeface="+mj-lt"/>
              </a:rPr>
              <a:t>, FEG)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Tension d’accélération (0-30 kV)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Taille de sonde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solidFill>
                  <a:srgbClr val="FF0000"/>
                </a:solidFill>
                <a:latin typeface="+mj-lt"/>
              </a:rPr>
              <a:t>Grandissement (~10-100000X)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Vitesse de balayage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Focalisation, astigmatisme</a:t>
            </a:r>
            <a:endParaRPr lang="fr-FR" altLang="fr-FR" sz="2000" dirty="0">
              <a:latin typeface="+mj-lt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16013" y="5805488"/>
            <a:ext cx="777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Mode chambre: haut vide, pression </a:t>
            </a:r>
            <a:r>
              <a:rPr lang="fr-BE" altLang="fr-FR" sz="2000" dirty="0" smtClean="0">
                <a:latin typeface="+mj-lt"/>
              </a:rPr>
              <a:t>contrôlée</a:t>
            </a:r>
            <a:endParaRPr lang="fr-BE" altLang="fr-FR" sz="2000" dirty="0">
              <a:latin typeface="+mj-lt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16238" y="4365625"/>
            <a:ext cx="33131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Diaphragmes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Distance de travail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Détecteurs (type, position)</a:t>
            </a:r>
            <a:endParaRPr lang="fr-FR" altLang="fr-FR" sz="2000" dirty="0">
              <a:latin typeface="+mj-lt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1547813" y="1844675"/>
            <a:ext cx="15843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1763713" y="22764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1979613" y="2708275"/>
            <a:ext cx="1079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1835150" y="2781300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1476375" y="3213100"/>
            <a:ext cx="16557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1547813" y="3716338"/>
            <a:ext cx="15843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1476375" y="3933825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1403350" y="50847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2051050" y="5373688"/>
            <a:ext cx="8651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 flipV="1">
            <a:off x="900113" y="530066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1835150" y="4149725"/>
            <a:ext cx="12969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33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00113" y="549275"/>
            <a:ext cx="4176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/>
              <a:t>Grandissement</a:t>
            </a:r>
            <a:endParaRPr lang="fr-FR" altLang="fr-FR"/>
          </a:p>
        </p:txBody>
      </p:sp>
      <p:pic>
        <p:nvPicPr>
          <p:cNvPr id="38917" name="Picture 5" descr="comp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65175"/>
            <a:ext cx="2857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onvexlen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475932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627313" y="188913"/>
            <a:ext cx="4032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/>
              <a:t>Grandissement</a:t>
            </a:r>
            <a:endParaRPr lang="fr-FR" altLang="fr-FR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915025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/>
              <a:t>Grandissement</a:t>
            </a:r>
            <a:endParaRPr lang="fr-FR" altLang="fr-F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2089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sz="2000" dirty="0">
                <a:latin typeface="+mj-lt"/>
              </a:rPr>
              <a:t>F</a:t>
            </a:r>
            <a:r>
              <a:rPr lang="fr-FR" altLang="fr-FR" sz="2000" dirty="0" smtClean="0">
                <a:latin typeface="+mj-lt"/>
              </a:rPr>
              <a:t>ixé </a:t>
            </a:r>
            <a:r>
              <a:rPr lang="fr-FR" altLang="fr-FR" sz="2000" dirty="0">
                <a:latin typeface="+mj-lt"/>
              </a:rPr>
              <a:t>en faisant varier la longueur </a:t>
            </a:r>
            <a:r>
              <a:rPr lang="fr-FR" altLang="fr-FR" sz="2000" dirty="0" err="1">
                <a:latin typeface="+mj-lt"/>
              </a:rPr>
              <a:t>L</a:t>
            </a:r>
            <a:r>
              <a:rPr lang="fr-FR" altLang="fr-FR" sz="2000" baseline="-25000" dirty="0" err="1">
                <a:latin typeface="+mj-lt"/>
              </a:rPr>
              <a:t>éch</a:t>
            </a:r>
            <a:r>
              <a:rPr lang="fr-FR" altLang="fr-FR" sz="2000" dirty="0">
                <a:latin typeface="+mj-lt"/>
              </a:rPr>
              <a:t> du balayage </a:t>
            </a:r>
            <a:r>
              <a:rPr lang="fr-FR" altLang="fr-FR" sz="2000" dirty="0" smtClean="0">
                <a:latin typeface="+mj-lt"/>
              </a:rPr>
              <a:t>(bobines </a:t>
            </a:r>
            <a:r>
              <a:rPr lang="fr-FR" altLang="fr-FR" sz="2000" dirty="0">
                <a:latin typeface="+mj-lt"/>
              </a:rPr>
              <a:t>de déflection), pour une longueur </a:t>
            </a:r>
            <a:r>
              <a:rPr lang="fr-FR" altLang="fr-FR" sz="2000" dirty="0" err="1">
                <a:latin typeface="+mj-lt"/>
              </a:rPr>
              <a:t>L</a:t>
            </a:r>
            <a:r>
              <a:rPr lang="fr-FR" altLang="fr-FR" sz="2000" baseline="-25000" dirty="0" err="1">
                <a:latin typeface="+mj-lt"/>
              </a:rPr>
              <a:t>aff</a:t>
            </a:r>
            <a:r>
              <a:rPr lang="fr-FR" altLang="fr-FR" sz="2000" dirty="0">
                <a:latin typeface="+mj-lt"/>
              </a:rPr>
              <a:t>  </a:t>
            </a:r>
            <a:r>
              <a:rPr lang="fr-FR" altLang="fr-FR" sz="2000" dirty="0" smtClean="0">
                <a:latin typeface="+mj-lt"/>
              </a:rPr>
              <a:t>donnée. </a:t>
            </a:r>
            <a:endParaRPr lang="fr-FR" altLang="fr-FR" sz="2000" dirty="0">
              <a:latin typeface="+mj-lt"/>
            </a:endParaRPr>
          </a:p>
          <a:p>
            <a:endParaRPr lang="fr-FR" altLang="fr-FR" sz="2000" dirty="0">
              <a:latin typeface="+mj-lt"/>
            </a:endParaRPr>
          </a:p>
          <a:p>
            <a:pPr>
              <a:buFontTx/>
              <a:buChar char="•"/>
            </a:pPr>
            <a:r>
              <a:rPr lang="fr-FR" altLang="fr-FR" sz="2000" dirty="0">
                <a:latin typeface="+mj-lt"/>
              </a:rPr>
              <a:t>La valeur du </a:t>
            </a:r>
            <a:r>
              <a:rPr lang="fr-FR" altLang="fr-FR" sz="2000" b="1" dirty="0">
                <a:latin typeface="+mj-lt"/>
              </a:rPr>
              <a:t>grandissement </a:t>
            </a:r>
            <a:r>
              <a:rPr lang="fr-FR" altLang="fr-FR" sz="2000" b="1" i="1" dirty="0">
                <a:latin typeface="+mj-lt"/>
              </a:rPr>
              <a:t>réel</a:t>
            </a:r>
            <a:r>
              <a:rPr lang="fr-FR" altLang="fr-FR" sz="2000" b="1" dirty="0">
                <a:latin typeface="+mj-lt"/>
              </a:rPr>
              <a:t> </a:t>
            </a:r>
            <a:r>
              <a:rPr lang="fr-FR" altLang="fr-FR" sz="2000" dirty="0">
                <a:latin typeface="+mj-lt"/>
              </a:rPr>
              <a:t>dépend de la taille de l’affichage (photo, écran, imprimante). </a:t>
            </a:r>
          </a:p>
          <a:p>
            <a:endParaRPr lang="fr-FR" altLang="fr-FR" sz="2000" dirty="0">
              <a:latin typeface="+mj-lt"/>
            </a:endParaRPr>
          </a:p>
          <a:p>
            <a:pPr>
              <a:buFontTx/>
              <a:buChar char="•"/>
            </a:pPr>
            <a:r>
              <a:rPr lang="fr-FR" altLang="fr-FR" sz="2000" dirty="0">
                <a:latin typeface="+mj-lt"/>
              </a:rPr>
              <a:t>Exemple: grandissement « photo », correspondant au format « Polaroid » 4x5 pouces, soit 9 x 12 cm.</a:t>
            </a:r>
          </a:p>
          <a:p>
            <a:pPr>
              <a:buFontTx/>
              <a:buChar char="•"/>
            </a:pPr>
            <a:endParaRPr lang="fr-FR" altLang="fr-FR" sz="2000" dirty="0">
              <a:latin typeface="+mj-lt"/>
            </a:endParaRPr>
          </a:p>
          <a:p>
            <a:pPr>
              <a:buFontTx/>
              <a:buChar char="•"/>
            </a:pPr>
            <a:r>
              <a:rPr lang="fr-FR" altLang="fr-FR" sz="2000" dirty="0">
                <a:latin typeface="+mj-lt"/>
              </a:rPr>
              <a:t>Grandissement </a:t>
            </a:r>
            <a:r>
              <a:rPr lang="fr-FR" altLang="fr-FR" sz="2000" b="1" dirty="0">
                <a:latin typeface="+mj-lt"/>
              </a:rPr>
              <a:t>minimal</a:t>
            </a:r>
            <a:r>
              <a:rPr lang="fr-FR" altLang="fr-FR" sz="2000" dirty="0">
                <a:latin typeface="+mj-lt"/>
              </a:rPr>
              <a:t> : fixé par l’amplitude maximale du balayage sur l’échantillon. </a:t>
            </a:r>
          </a:p>
          <a:p>
            <a:endParaRPr lang="fr-FR" altLang="fr-FR" sz="2000" dirty="0">
              <a:latin typeface="+mj-lt"/>
            </a:endParaRPr>
          </a:p>
          <a:p>
            <a:pPr>
              <a:buFontTx/>
              <a:buChar char="•"/>
            </a:pPr>
            <a:r>
              <a:rPr lang="fr-FR" altLang="fr-FR" sz="2000" dirty="0">
                <a:latin typeface="+mj-lt"/>
              </a:rPr>
              <a:t>Grandissement </a:t>
            </a:r>
            <a:r>
              <a:rPr lang="fr-FR" altLang="fr-FR" sz="2000" b="1" dirty="0">
                <a:latin typeface="+mj-lt"/>
              </a:rPr>
              <a:t>maximal</a:t>
            </a:r>
            <a:r>
              <a:rPr lang="fr-FR" altLang="fr-FR" sz="2000" dirty="0">
                <a:latin typeface="+mj-lt"/>
              </a:rPr>
              <a:t> : lié à la possibilité de balayer une très petite longueur. </a:t>
            </a:r>
            <a:endParaRPr lang="fr-FR" altLang="fr-FR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/>
              <a:t>Grandissement</a:t>
            </a:r>
            <a:endParaRPr lang="fr-FR" altLang="fr-FR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2349500"/>
            <a:ext cx="42481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dirty="0" smtClean="0">
                <a:latin typeface="+mj-lt"/>
              </a:rPr>
              <a:t>La barre d’échelle affichée </a:t>
            </a:r>
            <a:r>
              <a:rPr lang="fr-FR" altLang="fr-FR" sz="2000" dirty="0">
                <a:latin typeface="+mj-lt"/>
              </a:rPr>
              <a:t>permet d’estimer la taille </a:t>
            </a:r>
            <a:r>
              <a:rPr lang="fr-FR" altLang="fr-FR" sz="2000" dirty="0" smtClean="0">
                <a:latin typeface="+mj-lt"/>
              </a:rPr>
              <a:t>des objets.</a:t>
            </a:r>
          </a:p>
          <a:p>
            <a:r>
              <a:rPr lang="fr-FR" altLang="fr-FR" sz="2000" b="1" u="sng" dirty="0" smtClean="0">
                <a:latin typeface="+mj-lt"/>
              </a:rPr>
              <a:t>À </a:t>
            </a:r>
            <a:r>
              <a:rPr lang="fr-FR" altLang="fr-FR" sz="2000" b="1" u="sng" dirty="0" smtClean="0">
                <a:latin typeface="+mj-lt"/>
              </a:rPr>
              <a:t>contrôler régulièrement</a:t>
            </a:r>
            <a:endParaRPr lang="fr-FR" altLang="fr-FR" sz="20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fr-FR" altLang="fr-FR" sz="2000" dirty="0">
              <a:latin typeface="Times New Roman" panose="02020603050405020304" pitchFamily="18" charset="0"/>
            </a:endParaRPr>
          </a:p>
        </p:txBody>
      </p:sp>
      <p:pic>
        <p:nvPicPr>
          <p:cNvPr id="43014" name="Picture 6" descr="rés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6750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22875" y="4315678"/>
            <a:ext cx="3600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E</a:t>
            </a:r>
            <a:r>
              <a:rPr lang="fr-FR" altLang="fr-FR" sz="2000" dirty="0" smtClean="0"/>
              <a:t>chantillon utilisé pour le contrôle (19,7 lignes/mm)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181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Paramètres de mise en forme et d’enregistrement de l’image </a:t>
            </a:r>
            <a:endParaRPr lang="fr-FR" altLang="fr-FR" sz="4000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85800" y="2348880"/>
            <a:ext cx="7772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400" dirty="0" smtClean="0"/>
              <a:t>Image d’un MEB </a:t>
            </a:r>
            <a:r>
              <a:rPr lang="fr-FR" altLang="fr-FR" sz="2400" dirty="0"/>
              <a:t>numérique: </a:t>
            </a:r>
            <a:r>
              <a:rPr lang="fr-FR" altLang="fr-FR" sz="2400" dirty="0" smtClean="0"/>
              <a:t>ensemble </a:t>
            </a:r>
            <a:r>
              <a:rPr lang="fr-FR" altLang="fr-FR" sz="2400" dirty="0"/>
              <a:t>de coordonnées (X, Y, I), où I est l’intensité du signal fourni par le détecteur en chaque point du </a:t>
            </a:r>
            <a:r>
              <a:rPr lang="fr-FR" altLang="fr-FR" sz="2400" dirty="0" smtClean="0"/>
              <a:t>balayage</a:t>
            </a:r>
          </a:p>
          <a:p>
            <a:r>
              <a:rPr lang="fr-FR" altLang="fr-FR" sz="2400" b="1" dirty="0"/>
              <a:t>Définition</a:t>
            </a:r>
            <a:r>
              <a:rPr lang="fr-FR" altLang="fr-FR" sz="2400" dirty="0"/>
              <a:t> de l’image: nombre de coordonnées (X, Y), p.ex. 512x512, 600x800, ...</a:t>
            </a:r>
          </a:p>
          <a:p>
            <a:pPr marL="0" indent="0">
              <a:buNone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24026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Paramètres de mise en forme et d’enregistrement de l’image </a:t>
            </a:r>
            <a:endParaRPr lang="fr-FR" altLang="fr-FR" sz="40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7544" y="2348880"/>
            <a:ext cx="8208912" cy="30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400" dirty="0"/>
              <a:t>« Pixels »: éléments individuels de l’image</a:t>
            </a:r>
          </a:p>
          <a:p>
            <a:r>
              <a:rPr lang="fr-FR" altLang="fr-FR" sz="2400" dirty="0"/>
              <a:t>Taille du pixel : </a:t>
            </a:r>
            <a:r>
              <a:rPr lang="fr-FR" altLang="fr-FR" sz="2400" dirty="0" err="1"/>
              <a:t>L</a:t>
            </a:r>
            <a:r>
              <a:rPr lang="fr-FR" altLang="fr-FR" sz="2400" baseline="-25000" dirty="0" err="1"/>
              <a:t>éch</a:t>
            </a:r>
            <a:r>
              <a:rPr lang="fr-FR" altLang="fr-FR" sz="2400" dirty="0"/>
              <a:t>/N  pour N points/ligne </a:t>
            </a:r>
          </a:p>
          <a:p>
            <a:r>
              <a:rPr lang="fr-BE" altLang="fr-FR" sz="2400" dirty="0"/>
              <a:t>Résolution </a:t>
            </a:r>
            <a:r>
              <a:rPr lang="fr-BE" altLang="fr-FR" sz="2400" u="sng" dirty="0"/>
              <a:t>théorique</a:t>
            </a:r>
            <a:r>
              <a:rPr lang="fr-BE" altLang="fr-FR" sz="2400" dirty="0"/>
              <a:t>: taille du pixel (p.ex. 3 nm à 100000x, 1024 pixels/ligne, </a:t>
            </a:r>
            <a:r>
              <a:rPr lang="fr-BE" altLang="fr-FR" sz="2400" dirty="0" err="1"/>
              <a:t>L</a:t>
            </a:r>
            <a:r>
              <a:rPr lang="fr-BE" altLang="fr-FR" sz="2400" baseline="-25000" dirty="0" err="1"/>
              <a:t>aff</a:t>
            </a:r>
            <a:r>
              <a:rPr lang="fr-BE" altLang="fr-FR" sz="2400" dirty="0"/>
              <a:t>=30cm)</a:t>
            </a:r>
          </a:p>
          <a:p>
            <a:r>
              <a:rPr lang="fr-BE" altLang="fr-FR" sz="2400" dirty="0"/>
              <a:t>Enregistrement: </a:t>
            </a:r>
            <a:r>
              <a:rPr lang="fr-BE" altLang="fr-FR" sz="2400" dirty="0" smtClean="0"/>
              <a:t>codage numérique (</a:t>
            </a:r>
            <a:r>
              <a:rPr lang="fr-FR" altLang="fr-FR" sz="2400" dirty="0"/>
              <a:t>fichier </a:t>
            </a:r>
            <a:r>
              <a:rPr lang="fr-FR" altLang="fr-FR" sz="2400" dirty="0" smtClean="0"/>
              <a:t>informatique)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7981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2626" y="575469"/>
            <a:ext cx="777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400" dirty="0">
                <a:latin typeface="+mj-lt"/>
              </a:rPr>
              <a:t>Objectif : </a:t>
            </a:r>
            <a:r>
              <a:rPr lang="fr-BE" altLang="fr-FR" sz="2400" dirty="0" smtClean="0">
                <a:latin typeface="+mj-lt"/>
              </a:rPr>
              <a:t>optimiser les paramètres pour obtenir </a:t>
            </a:r>
            <a:r>
              <a:rPr lang="fr-BE" altLang="fr-FR" sz="2400" dirty="0">
                <a:latin typeface="+mj-lt"/>
              </a:rPr>
              <a:t>une image représentative d’un échantillon</a:t>
            </a:r>
          </a:p>
        </p:txBody>
      </p:sp>
      <p:pic>
        <p:nvPicPr>
          <p:cNvPr id="14339" name="Picture 3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1800"/>
            <a:ext cx="489743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051050" y="4652963"/>
            <a:ext cx="4033838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68313" y="4581525"/>
            <a:ext cx="151288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6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95536" y="1981200"/>
            <a:ext cx="806266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b="1" dirty="0"/>
              <a:t>Codage en n bits : 2</a:t>
            </a:r>
            <a:r>
              <a:rPr lang="fr-FR" altLang="fr-FR" sz="2400" b="1" baseline="30000" dirty="0"/>
              <a:t>n</a:t>
            </a:r>
            <a:r>
              <a:rPr lang="fr-FR" altLang="fr-FR" sz="2400" b="1" dirty="0"/>
              <a:t> niveaux de gris </a:t>
            </a:r>
            <a:endParaRPr lang="fr-FR" altLang="fr-FR" sz="2400" b="1" dirty="0" smtClean="0"/>
          </a:p>
          <a:p>
            <a:pPr marL="0" indent="0">
              <a:lnSpc>
                <a:spcPct val="80000"/>
              </a:lnSpc>
              <a:buNone/>
            </a:pPr>
            <a:endParaRPr lang="fr-FR" altLang="fr-FR" sz="2400" b="1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n = 8, 12 ou 16: 256 à 65536 </a:t>
            </a:r>
            <a:r>
              <a:rPr lang="fr-FR" altLang="fr-FR" sz="2400" dirty="0" smtClean="0"/>
              <a:t>niveaux</a:t>
            </a:r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minimum </a:t>
            </a:r>
            <a:r>
              <a:rPr lang="fr-FR" altLang="fr-FR" sz="2400" dirty="0" smtClean="0"/>
              <a:t>(0</a:t>
            </a:r>
            <a:r>
              <a:rPr lang="fr-FR" altLang="fr-FR" sz="2400" dirty="0"/>
              <a:t>) : </a:t>
            </a:r>
            <a:r>
              <a:rPr lang="fr-FR" altLang="fr-FR" sz="2400" dirty="0" smtClean="0"/>
              <a:t>noir</a:t>
            </a: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maximum </a:t>
            </a:r>
            <a:r>
              <a:rPr lang="fr-FR" altLang="fr-FR" sz="2400" dirty="0"/>
              <a:t>(255 …) : </a:t>
            </a:r>
            <a:r>
              <a:rPr lang="fr-FR" altLang="fr-FR" sz="2400" dirty="0" smtClean="0"/>
              <a:t>blanc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Image </a:t>
            </a:r>
            <a:r>
              <a:rPr lang="fr-FR" altLang="fr-FR" sz="2400" dirty="0"/>
              <a:t>= tableau de chiffres </a:t>
            </a:r>
            <a:r>
              <a:rPr lang="fr-FR" altLang="fr-FR" sz="2400" dirty="0">
                <a:cs typeface="Times New Roman" panose="02020603050405020304" pitchFamily="18" charset="0"/>
              </a:rPr>
              <a:t>→ </a:t>
            </a:r>
            <a:r>
              <a:rPr lang="fr-FR" altLang="fr-FR" sz="2400" dirty="0"/>
              <a:t>images </a:t>
            </a:r>
            <a:r>
              <a:rPr lang="fr-FR" altLang="fr-FR" sz="2400" i="1" dirty="0"/>
              <a:t>matricielles</a:t>
            </a:r>
            <a:r>
              <a:rPr lang="fr-FR" altLang="fr-FR" sz="2400" dirty="0"/>
              <a:t> (bitmap)</a:t>
            </a:r>
          </a:p>
          <a:p>
            <a:pPr>
              <a:lnSpc>
                <a:spcPct val="80000"/>
              </a:lnSpc>
            </a:pPr>
            <a:r>
              <a:rPr lang="fr-BE" altLang="fr-FR" sz="2400" dirty="0"/>
              <a:t>Formats d’enregistrement: BMP, TIFF, JPEG, GIF, PNG, …</a:t>
            </a: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BE" altLang="fr-FR" sz="2400" dirty="0" smtClean="0"/>
              <a:t>Distribution </a:t>
            </a:r>
            <a:r>
              <a:rPr lang="fr-BE" altLang="fr-FR" sz="2400" dirty="0"/>
              <a:t>des niveaux dans l’image: </a:t>
            </a:r>
            <a:r>
              <a:rPr lang="fr-BE" altLang="fr-FR" sz="2400" dirty="0" smtClean="0"/>
              <a:t>histogramme</a:t>
            </a:r>
            <a:endParaRPr lang="fr-BE" altLang="fr-FR" sz="2400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Enregistrement </a:t>
            </a:r>
            <a:r>
              <a:rPr lang="fr-BE" altLang="fr-FR" sz="4000" dirty="0" smtClean="0"/>
              <a:t>numérique</a:t>
            </a: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8802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Codage numérique (8 bits)</a:t>
            </a:r>
            <a:endParaRPr lang="fr-FR" altLang="fr-FR" sz="40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63144" y="1700213"/>
            <a:ext cx="1368276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2400" dirty="0" smtClean="0"/>
              <a:t>Tableau</a:t>
            </a:r>
            <a:endParaRPr lang="fr-FR" altLang="fr-FR" sz="2400" dirty="0"/>
          </a:p>
        </p:txBody>
      </p:sp>
      <p:graphicFrame>
        <p:nvGraphicFramePr>
          <p:cNvPr id="47362" name="Group 258"/>
          <p:cNvGraphicFramePr>
            <a:graphicFrameLocks noGrp="1"/>
          </p:cNvGraphicFramePr>
          <p:nvPr/>
        </p:nvGraphicFramePr>
        <p:xfrm>
          <a:off x="468313" y="2924175"/>
          <a:ext cx="2376487" cy="1951355"/>
        </p:xfrm>
        <a:graphic>
          <a:graphicData uri="http://schemas.openxmlformats.org/drawingml/2006/table">
            <a:tbl>
              <a:tblPr/>
              <a:tblGrid>
                <a:gridCol w="396875"/>
                <a:gridCol w="393700"/>
                <a:gridCol w="398462"/>
                <a:gridCol w="396875"/>
                <a:gridCol w="395288"/>
                <a:gridCol w="395287"/>
              </a:tblGrid>
              <a:tr h="2333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77" name="Text Box 73"/>
          <p:cNvSpPr txBox="1">
            <a:spLocks noChangeArrowheads="1"/>
          </p:cNvSpPr>
          <p:nvPr/>
        </p:nvSpPr>
        <p:spPr bwMode="auto">
          <a:xfrm>
            <a:off x="611188" y="508476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400" dirty="0">
                <a:latin typeface="+mj-lt"/>
              </a:rPr>
              <a:t>Image (détail) </a:t>
            </a:r>
            <a:endParaRPr lang="fr-FR" altLang="fr-FR" sz="2400" dirty="0">
              <a:latin typeface="+mj-lt"/>
            </a:endParaRPr>
          </a:p>
        </p:txBody>
      </p:sp>
      <p:sp>
        <p:nvSpPr>
          <p:cNvPr id="47178" name="Text Box 74"/>
          <p:cNvSpPr txBox="1">
            <a:spLocks noChangeArrowheads="1"/>
          </p:cNvSpPr>
          <p:nvPr/>
        </p:nvSpPr>
        <p:spPr bwMode="auto">
          <a:xfrm>
            <a:off x="4643438" y="5805488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400" dirty="0">
                <a:latin typeface="+mj-lt"/>
              </a:rPr>
              <a:t>H</a:t>
            </a:r>
            <a:r>
              <a:rPr lang="fr-BE" altLang="fr-FR" sz="2400" dirty="0" smtClean="0">
                <a:latin typeface="+mj-lt"/>
              </a:rPr>
              <a:t>istogramme</a:t>
            </a:r>
            <a:endParaRPr lang="fr-FR" altLang="fr-FR" sz="2400" dirty="0">
              <a:latin typeface="+mj-lt"/>
            </a:endParaRPr>
          </a:p>
        </p:txBody>
      </p:sp>
      <p:sp>
        <p:nvSpPr>
          <p:cNvPr id="47180" name="Line 76"/>
          <p:cNvSpPr>
            <a:spLocks noChangeShapeType="1"/>
          </p:cNvSpPr>
          <p:nvPr/>
        </p:nvSpPr>
        <p:spPr bwMode="auto">
          <a:xfrm flipV="1">
            <a:off x="2987675" y="2781300"/>
            <a:ext cx="16557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47181" name="Line 77"/>
          <p:cNvSpPr>
            <a:spLocks noChangeShapeType="1"/>
          </p:cNvSpPr>
          <p:nvPr/>
        </p:nvSpPr>
        <p:spPr bwMode="auto">
          <a:xfrm>
            <a:off x="3059113" y="4797425"/>
            <a:ext cx="10080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graphicFrame>
        <p:nvGraphicFramePr>
          <p:cNvPr id="47361" name="Group 257"/>
          <p:cNvGraphicFramePr>
            <a:graphicFrameLocks noGrp="1"/>
          </p:cNvGraphicFramePr>
          <p:nvPr/>
        </p:nvGraphicFramePr>
        <p:xfrm>
          <a:off x="4859338" y="1341438"/>
          <a:ext cx="3671887" cy="2314258"/>
        </p:xfrm>
        <a:graphic>
          <a:graphicData uri="http://schemas.openxmlformats.org/drawingml/2006/table">
            <a:tbl>
              <a:tblPr/>
              <a:tblGrid>
                <a:gridCol w="514350"/>
                <a:gridCol w="515937"/>
                <a:gridCol w="514350"/>
                <a:gridCol w="531813"/>
                <a:gridCol w="531812"/>
                <a:gridCol w="531813"/>
                <a:gridCol w="531812"/>
              </a:tblGrid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X/Y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360" name="Object 256"/>
          <p:cNvGraphicFramePr>
            <a:graphicFrameLocks noChangeAspect="1"/>
          </p:cNvGraphicFramePr>
          <p:nvPr/>
        </p:nvGraphicFramePr>
        <p:xfrm>
          <a:off x="4211638" y="3789363"/>
          <a:ext cx="45815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Graphique" r:id="rId4" imgW="4581525" imgH="1990725" progId="Excel.Chart.8">
                  <p:embed/>
                </p:oleObj>
              </mc:Choice>
              <mc:Fallback>
                <p:oleObj name="Graphique" r:id="rId4" imgW="4581525" imgH="19907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789363"/>
                        <a:ext cx="4581525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1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jaja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jaja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32893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Hist_jaja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29876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Hist_jaja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28797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Codage numérique (8 bits)</a:t>
            </a:r>
            <a:endParaRPr lang="fr-FR" altLang="fr-FR" sz="4000"/>
          </a:p>
        </p:txBody>
      </p:sp>
    </p:spTree>
    <p:extLst>
      <p:ext uri="{BB962C8B-B14F-4D97-AF65-F5344CB8AC3E}">
        <p14:creationId xmlns:p14="http://schemas.microsoft.com/office/powerpoint/2010/main" val="2082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 Type de canon et mode chambre</a:t>
            </a:r>
            <a:endParaRPr lang="fr-FR" altLang="fr-FR" sz="400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85800" y="2132856"/>
            <a:ext cx="7772400" cy="3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2400" dirty="0"/>
              <a:t>Canon tungstène (W): plutôt à grandissement modéré</a:t>
            </a:r>
          </a:p>
          <a:p>
            <a:r>
              <a:rPr lang="fr-BE" altLang="fr-FR" sz="2400" dirty="0"/>
              <a:t>Canon à émission de champ (FEG): haute résolution, densité de courant élevée, observation à basse tension</a:t>
            </a:r>
          </a:p>
          <a:p>
            <a:r>
              <a:rPr lang="fr-BE" altLang="fr-FR" sz="2400" dirty="0"/>
              <a:t>Chambre sous haut vide (</a:t>
            </a:r>
            <a:r>
              <a:rPr lang="fr-BE" altLang="fr-FR" sz="2400" i="1" dirty="0"/>
              <a:t>vide secondaire</a:t>
            </a:r>
            <a:r>
              <a:rPr lang="fr-BE" altLang="fr-FR" sz="2400" dirty="0"/>
              <a:t>): échantillons </a:t>
            </a:r>
            <a:r>
              <a:rPr lang="fr-BE" altLang="fr-FR" sz="2400" dirty="0" smtClean="0"/>
              <a:t>conducteurs, </a:t>
            </a:r>
            <a:r>
              <a:rPr lang="fr-BE" altLang="fr-FR" sz="2400" dirty="0"/>
              <a:t>ou </a:t>
            </a:r>
            <a:r>
              <a:rPr lang="fr-BE" altLang="fr-FR" sz="2400" dirty="0" smtClean="0"/>
              <a:t>isolants à basse tension</a:t>
            </a:r>
          </a:p>
          <a:p>
            <a:r>
              <a:rPr lang="fr-BE" altLang="fr-FR" sz="2400" dirty="0" smtClean="0"/>
              <a:t>Pression </a:t>
            </a:r>
            <a:r>
              <a:rPr lang="fr-BE" altLang="fr-FR" sz="2400" dirty="0"/>
              <a:t>contrôlée </a:t>
            </a:r>
            <a:r>
              <a:rPr lang="fr-BE" altLang="fr-FR" sz="2400" dirty="0" smtClean="0"/>
              <a:t>: </a:t>
            </a:r>
            <a:r>
              <a:rPr lang="fr-BE" altLang="fr-FR" sz="2400" dirty="0"/>
              <a:t>échantillons isolants sans </a:t>
            </a:r>
            <a:r>
              <a:rPr lang="fr-BE" altLang="fr-FR" sz="2400" dirty="0" smtClean="0"/>
              <a:t>métallisation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4308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Optimisation de l’image MEB:</a:t>
            </a:r>
            <a:br>
              <a:rPr lang="fr-BE" altLang="fr-FR" sz="4000" dirty="0"/>
            </a:br>
            <a:r>
              <a:rPr lang="fr-BE" altLang="fr-FR" sz="4000" dirty="0"/>
              <a:t> Type de canon et mode chambre</a:t>
            </a:r>
            <a:endParaRPr lang="fr-FR" altLang="fr-FR" sz="4000" dirty="0"/>
          </a:p>
        </p:txBody>
      </p:sp>
      <p:pic>
        <p:nvPicPr>
          <p:cNvPr id="50181" name="Picture 5" descr="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003800" y="2636838"/>
            <a:ext cx="3816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j-lt"/>
              </a:rPr>
              <a:t>Eponge, </a:t>
            </a:r>
            <a:r>
              <a:rPr lang="fr-FR" altLang="fr-FR" sz="2400" b="1" dirty="0" smtClean="0">
                <a:latin typeface="+mj-lt"/>
              </a:rPr>
              <a:t>haut vide, FEG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>
                <a:latin typeface="+mj-lt"/>
              </a:rPr>
              <a:t>basse </a:t>
            </a:r>
            <a:r>
              <a:rPr lang="fr-FR" altLang="fr-FR" sz="2400" dirty="0" smtClean="0">
                <a:latin typeface="+mj-lt"/>
              </a:rPr>
              <a:t>tension. </a:t>
            </a:r>
          </a:p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j-lt"/>
              </a:rPr>
              <a:t>La </a:t>
            </a:r>
            <a:r>
              <a:rPr lang="fr-FR" altLang="fr-FR" sz="2400" dirty="0">
                <a:latin typeface="+mj-lt"/>
              </a:rPr>
              <a:t>structure </a:t>
            </a:r>
            <a:r>
              <a:rPr lang="fr-FR" altLang="fr-FR" sz="2400" dirty="0" smtClean="0">
                <a:latin typeface="+mj-lt"/>
              </a:rPr>
              <a:t>est détruite</a:t>
            </a:r>
            <a:r>
              <a:rPr lang="fr-FR" altLang="fr-FR" sz="2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97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 Type de canon et mode chambre</a:t>
            </a:r>
            <a:endParaRPr lang="fr-FR" altLang="fr-FR" sz="4000"/>
          </a:p>
        </p:txBody>
      </p:sp>
      <p:pic>
        <p:nvPicPr>
          <p:cNvPr id="51205" name="Picture 5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4249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43438" y="2492375"/>
            <a:ext cx="40322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j-lt"/>
              </a:rPr>
              <a:t>Eponge, </a:t>
            </a:r>
            <a:r>
              <a:rPr lang="fr-FR" altLang="fr-FR" sz="2400" b="1" dirty="0" smtClean="0">
                <a:latin typeface="+mj-lt"/>
              </a:rPr>
              <a:t>chambre environnementale, FEG</a:t>
            </a:r>
            <a:r>
              <a:rPr lang="fr-FR" altLang="fr-FR" sz="2400" dirty="0" smtClean="0">
                <a:latin typeface="+mj-lt"/>
              </a:rPr>
              <a:t> basse tension. </a:t>
            </a:r>
          </a:p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j-lt"/>
              </a:rPr>
              <a:t>Structure intacte</a:t>
            </a:r>
            <a:r>
              <a:rPr lang="fr-FR" altLang="fr-FR" sz="2400" dirty="0">
                <a:latin typeface="+mj-lt"/>
              </a:rPr>
              <a:t>. </a:t>
            </a:r>
          </a:p>
          <a:p>
            <a:pPr>
              <a:spcBef>
                <a:spcPct val="50000"/>
              </a:spcBef>
            </a:pPr>
            <a:endParaRPr lang="fr-FR" altLang="fr-FR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 Tension d’accélération</a:t>
            </a:r>
            <a:endParaRPr lang="fr-FR" altLang="fr-FR" sz="40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25538"/>
            <a:ext cx="1371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30" name="Group 6"/>
          <p:cNvGraphicFramePr>
            <a:graphicFrameLocks noGrp="1"/>
          </p:cNvGraphicFramePr>
          <p:nvPr/>
        </p:nvGraphicFramePr>
        <p:xfrm>
          <a:off x="6156325" y="3357563"/>
          <a:ext cx="2399030" cy="3078480"/>
        </p:xfrm>
        <a:graphic>
          <a:graphicData uri="http://schemas.openxmlformats.org/drawingml/2006/table">
            <a:tbl>
              <a:tblPr/>
              <a:tblGrid>
                <a:gridCol w="208280"/>
                <a:gridCol w="498475"/>
                <a:gridCol w="563562"/>
                <a:gridCol w="563563"/>
                <a:gridCol w="565150"/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kV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kV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kV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250825" y="2205038"/>
            <a:ext cx="597693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400" dirty="0"/>
              <a:t>Effet sur la résolution spatiale (éléments </a:t>
            </a:r>
            <a:r>
              <a:rPr lang="fr-BE" altLang="fr-FR" sz="2400" dirty="0" smtClean="0"/>
              <a:t>légers)</a:t>
            </a:r>
            <a:endParaRPr lang="fr-BE" altLang="fr-FR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400" dirty="0"/>
              <a:t>Effet sur le rapport signal/bruit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400" dirty="0"/>
              <a:t>Dégradation des échantillons fragiles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400" dirty="0"/>
              <a:t>Basse tension: échantillons isolants (FEG)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400" dirty="0"/>
              <a:t>Effet sur l’analyse EDS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FF0000"/>
                </a:solidFill>
              </a:rPr>
              <a:t>→ paramètre à ajuster!</a:t>
            </a:r>
          </a:p>
        </p:txBody>
      </p:sp>
    </p:spTree>
    <p:extLst>
      <p:ext uri="{BB962C8B-B14F-4D97-AF65-F5344CB8AC3E}">
        <p14:creationId xmlns:p14="http://schemas.microsoft.com/office/powerpoint/2010/main" val="2233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 Tension d’accélération</a:t>
            </a:r>
            <a:endParaRPr lang="fr-FR" altLang="fr-FR" sz="4000"/>
          </a:p>
        </p:txBody>
      </p:sp>
      <p:pic>
        <p:nvPicPr>
          <p:cNvPr id="53253" name="Picture 5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810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810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95288" y="465296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12 kV, BSE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076825" y="4652963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20 kV, BSE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23850" y="5045075"/>
            <a:ext cx="882015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200" dirty="0"/>
              <a:t>Effet de la tension d’accélération sur la « profondeur d’observation » : l’échantillon paraît plus « transparent » à plus haute tension 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FF0000"/>
                </a:solidFill>
              </a:rPr>
              <a:t>→  comparaison des images SE, BSE, EDS</a:t>
            </a:r>
            <a:endParaRPr lang="fr-FR" altLang="fr-FR" sz="22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8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Diaphragmes</a:t>
            </a:r>
            <a:endParaRPr lang="fr-FR" altLang="fr-FR" sz="400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84213" y="2276475"/>
            <a:ext cx="77724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dirty="0"/>
              <a:t>Rôle : éliminer les électrons du faisceau les plus éloignés de l’axe optique, afin de limiter l’effet des aberrations des lentilles 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Ouvertures typiques : 30 à 100 µm pour l’imagerie (valeurs plus élevées utilisables pour la microanalyse) 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Effet sur l’angle de convergence du faisceau, et donc sur la </a:t>
            </a:r>
            <a:r>
              <a:rPr lang="fr-FR" altLang="fr-FR" sz="2400" b="1" dirty="0"/>
              <a:t>profondeur de champ</a:t>
            </a:r>
          </a:p>
          <a:p>
            <a:pPr>
              <a:lnSpc>
                <a:spcPct val="80000"/>
              </a:lnSpc>
            </a:pPr>
            <a:r>
              <a:rPr lang="fr-BE" altLang="fr-FR" sz="2400" dirty="0"/>
              <a:t>Effet sur l’intensité du signal, donc sur le </a:t>
            </a:r>
            <a:r>
              <a:rPr lang="fr-BE" altLang="fr-FR" sz="2400" b="1" dirty="0"/>
              <a:t>rapport signal/bruit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fr-BE" altLang="fr-FR" sz="2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232140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Optimisation de l’image MEB:</a:t>
            </a:r>
            <a:br>
              <a:rPr lang="fr-BE" altLang="fr-FR" sz="4000" dirty="0"/>
            </a:br>
            <a:r>
              <a:rPr lang="fr-BE" altLang="fr-FR" sz="4000" dirty="0"/>
              <a:t>Diaphragmes</a:t>
            </a:r>
            <a:endParaRPr lang="fr-FR" altLang="fr-FR" sz="4000" dirty="0"/>
          </a:p>
        </p:txBody>
      </p:sp>
      <p:pic>
        <p:nvPicPr>
          <p:cNvPr id="55301" name="Picture 5" descr="jaja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jaja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84213" y="5157788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400" dirty="0"/>
              <a:t>Diaphragme 50 µm</a:t>
            </a:r>
            <a:endParaRPr lang="fr-FR" altLang="fr-FR" sz="2400" dirty="0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643438" y="5157788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400" dirty="0"/>
              <a:t>Sans diaphragme</a:t>
            </a:r>
            <a:endParaRPr lang="fr-FR" altLang="fr-FR" sz="2400" dirty="0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23850" y="5805488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/>
              <a:t>Taille de sonde identique, canon à filament tungstène.</a:t>
            </a:r>
          </a:p>
        </p:txBody>
      </p:sp>
    </p:spTree>
    <p:extLst>
      <p:ext uri="{BB962C8B-B14F-4D97-AF65-F5344CB8AC3E}">
        <p14:creationId xmlns:p14="http://schemas.microsoft.com/office/powerpoint/2010/main" val="74751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8175" y="1268413"/>
            <a:ext cx="693420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BE" altLang="fr-FR" sz="2400" dirty="0" smtClean="0">
                <a:latin typeface="+mj-lt"/>
              </a:rPr>
              <a:t>Connaître l’effet des paramètres opératoires</a:t>
            </a:r>
          </a:p>
          <a:p>
            <a:r>
              <a:rPr lang="fr-BE" altLang="fr-FR" sz="2400" dirty="0" smtClean="0">
                <a:latin typeface="+mj-lt"/>
              </a:rPr>
              <a:t>Connaître l’échantillon et le microscope</a:t>
            </a:r>
          </a:p>
          <a:p>
            <a:r>
              <a:rPr lang="fr-BE" altLang="fr-FR" sz="2400" i="1" dirty="0" smtClean="0">
                <a:latin typeface="+mj-lt"/>
              </a:rPr>
              <a:t>Examiner </a:t>
            </a:r>
            <a:r>
              <a:rPr lang="fr-BE" altLang="fr-FR" sz="2400" i="1" dirty="0">
                <a:latin typeface="+mj-lt"/>
              </a:rPr>
              <a:t>les images avec un </a:t>
            </a:r>
            <a:r>
              <a:rPr lang="fr-BE" altLang="fr-FR" sz="2400" i="1" dirty="0" smtClean="0">
                <a:latin typeface="+mj-lt"/>
              </a:rPr>
              <a:t>esprit </a:t>
            </a:r>
            <a:r>
              <a:rPr lang="fr-BE" altLang="fr-FR" sz="2400" i="1" dirty="0">
                <a:latin typeface="+mj-lt"/>
              </a:rPr>
              <a:t>critique</a:t>
            </a:r>
          </a:p>
          <a:p>
            <a:pPr marL="0" indent="0">
              <a:buNone/>
            </a:pPr>
            <a:endParaRPr lang="fr-FR" altLang="fr-FR" sz="2400" dirty="0" smtClean="0">
              <a:latin typeface="+mj-lt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50825" y="1773238"/>
            <a:ext cx="1441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1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Choix du grandissement</a:t>
            </a:r>
            <a:endParaRPr lang="fr-FR" altLang="fr-FR" sz="40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55650" y="2420938"/>
            <a:ext cx="7772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dirty="0"/>
              <a:t>A adapter à </a:t>
            </a:r>
            <a:r>
              <a:rPr lang="fr-FR" altLang="fr-FR" sz="2400" dirty="0" smtClean="0"/>
              <a:t>l’échelle des </a:t>
            </a:r>
            <a:r>
              <a:rPr lang="fr-FR" altLang="fr-FR" sz="2400" dirty="0"/>
              <a:t>détails à visualiser.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Une observation préalable et systématique à faible grandissement permet de juger de la </a:t>
            </a:r>
            <a:r>
              <a:rPr lang="fr-FR" altLang="fr-FR" sz="2400" b="1" u="sng" dirty="0"/>
              <a:t>représentativité</a:t>
            </a:r>
            <a:r>
              <a:rPr lang="fr-FR" altLang="fr-FR" sz="2400" dirty="0"/>
              <a:t>. </a:t>
            </a:r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Limite </a:t>
            </a:r>
            <a:r>
              <a:rPr lang="fr-FR" altLang="fr-FR" sz="2400" dirty="0"/>
              <a:t>supérieure </a:t>
            </a:r>
            <a:r>
              <a:rPr lang="fr-FR" altLang="fr-FR" sz="2400" i="1" dirty="0"/>
              <a:t>raisonnable</a:t>
            </a:r>
            <a:r>
              <a:rPr lang="fr-FR" altLang="fr-FR" sz="2400" dirty="0"/>
              <a:t> fixée par la </a:t>
            </a:r>
            <a:r>
              <a:rPr lang="fr-FR" altLang="fr-FR" sz="2400" b="1" dirty="0"/>
              <a:t>résolution effective</a:t>
            </a:r>
            <a:r>
              <a:rPr lang="fr-FR" altLang="fr-FR" sz="2400" dirty="0"/>
              <a:t> de l’imagerie.  </a:t>
            </a:r>
          </a:p>
        </p:txBody>
      </p:sp>
    </p:spTree>
    <p:extLst>
      <p:ext uri="{BB962C8B-B14F-4D97-AF65-F5344CB8AC3E}">
        <p14:creationId xmlns:p14="http://schemas.microsoft.com/office/powerpoint/2010/main" val="3901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Optimisation de l’image MEB:</a:t>
            </a:r>
            <a:br>
              <a:rPr lang="fr-BE" altLang="fr-FR" sz="4000" dirty="0"/>
            </a:br>
            <a:r>
              <a:rPr lang="fr-BE" altLang="fr-FR" sz="4000" dirty="0"/>
              <a:t>Choix du grandissement</a:t>
            </a:r>
            <a:endParaRPr lang="fr-FR" altLang="fr-FR" sz="4000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50825" y="1981200"/>
            <a:ext cx="42449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 dirty="0"/>
              <a:t>	Une image à faible grandissement  (électrons rétrodiffusés) montre que l’échantillon est très </a:t>
            </a:r>
            <a:r>
              <a:rPr lang="fr-FR" altLang="fr-FR" sz="2000" dirty="0" smtClean="0"/>
              <a:t>inhomogène.</a:t>
            </a:r>
            <a:endParaRPr lang="fr-FR" altLang="fr-FR" sz="2000" dirty="0"/>
          </a:p>
        </p:txBody>
      </p:sp>
      <p:pic>
        <p:nvPicPr>
          <p:cNvPr id="58374" name="Picture 6" descr="1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15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15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1686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3348038" y="2349500"/>
            <a:ext cx="2736850" cy="1943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372225" y="2924175"/>
            <a:ext cx="144463" cy="1296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74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0825" y="5157788"/>
            <a:ext cx="8893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Images SE sur la même zone d’un échantillon : un grandissement supérieur n’apporte pas d’information supplémentaire (</a:t>
            </a:r>
            <a:r>
              <a:rPr lang="fr-FR" altLang="fr-FR" sz="2000" i="1" dirty="0"/>
              <a:t>effet de flou lié à la résolution effective</a:t>
            </a:r>
            <a:r>
              <a:rPr lang="fr-FR" altLang="fr-FR" sz="2000" dirty="0"/>
              <a:t>). </a:t>
            </a:r>
            <a:endParaRPr lang="fr-FR" altLang="fr-FR" sz="2400" dirty="0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Choix du grandissement</a:t>
            </a:r>
            <a:endParaRPr lang="fr-FR" altLang="fr-FR" sz="4000"/>
          </a:p>
        </p:txBody>
      </p:sp>
    </p:spTree>
    <p:extLst>
      <p:ext uri="{BB962C8B-B14F-4D97-AF65-F5344CB8AC3E}">
        <p14:creationId xmlns:p14="http://schemas.microsoft.com/office/powerpoint/2010/main" val="42421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Choix du grandissement</a:t>
            </a:r>
            <a:endParaRPr lang="fr-FR" altLang="fr-FR" sz="4000"/>
          </a:p>
        </p:txBody>
      </p:sp>
      <p:pic>
        <p:nvPicPr>
          <p:cNvPr id="73733" name="Picture 5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88778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81300"/>
            <a:ext cx="455612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68313" y="3357563"/>
            <a:ext cx="1008062" cy="7921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843213" y="4941888"/>
            <a:ext cx="136683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23850" y="5373688"/>
            <a:ext cx="3384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dirty="0"/>
              <a:t>Résolution suffisante et détails présents pour grandissement </a:t>
            </a:r>
            <a:r>
              <a:rPr lang="fr-BE" altLang="fr-FR" dirty="0" smtClean="0"/>
              <a:t>élevé.</a:t>
            </a:r>
            <a:endParaRPr lang="fr-BE" altLang="fr-FR" dirty="0"/>
          </a:p>
        </p:txBody>
      </p:sp>
    </p:spTree>
    <p:extLst>
      <p:ext uri="{BB962C8B-B14F-4D97-AF65-F5344CB8AC3E}">
        <p14:creationId xmlns:p14="http://schemas.microsoft.com/office/powerpoint/2010/main" val="15355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Optimisation de l’image MEB:</a:t>
            </a:r>
            <a:br>
              <a:rPr lang="fr-BE" altLang="fr-FR" sz="4000" dirty="0"/>
            </a:br>
            <a:r>
              <a:rPr lang="fr-BE" altLang="fr-FR" sz="4000" dirty="0"/>
              <a:t>Rapport signal/bruit</a:t>
            </a:r>
            <a:endParaRPr lang="fr-FR" altLang="fr-FR" sz="4000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59532" y="2276872"/>
            <a:ext cx="8424936" cy="36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dirty="0"/>
              <a:t>Le </a:t>
            </a:r>
            <a:r>
              <a:rPr lang="fr-FR" altLang="fr-FR" sz="2400" dirty="0" smtClean="0"/>
              <a:t>signal électrique collecté </a:t>
            </a:r>
            <a:r>
              <a:rPr lang="fr-FR" altLang="fr-FR" sz="2400" dirty="0"/>
              <a:t>(S) </a:t>
            </a:r>
            <a:r>
              <a:rPr lang="fr-FR" altLang="fr-FR" sz="2400" dirty="0" smtClean="0"/>
              <a:t>varie </a:t>
            </a:r>
            <a:r>
              <a:rPr lang="fr-FR" altLang="fr-FR" sz="2400" dirty="0"/>
              <a:t>en fonction de la position</a:t>
            </a:r>
            <a:r>
              <a:rPr lang="fr-FR" altLang="fr-FR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2400" dirty="0" smtClean="0"/>
              <a:t> </a:t>
            </a: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Détail </a:t>
            </a:r>
            <a:r>
              <a:rPr lang="fr-FR" altLang="fr-FR" sz="2400" b="1" dirty="0"/>
              <a:t>morphologique</a:t>
            </a:r>
            <a:r>
              <a:rPr lang="fr-FR" altLang="fr-FR" sz="2400" dirty="0"/>
              <a:t> en cours de balayage : </a:t>
            </a:r>
            <a:r>
              <a:rPr lang="fr-BE" altLang="fr-FR" sz="2400" dirty="0" smtClean="0"/>
              <a:t>Contraste=</a:t>
            </a:r>
            <a:r>
              <a:rPr lang="fr-BE" altLang="fr-FR" sz="2400" dirty="0" smtClean="0">
                <a:latin typeface="Symbol" panose="05050102010706020507" pitchFamily="18" charset="2"/>
              </a:rPr>
              <a:t>D</a:t>
            </a:r>
            <a:r>
              <a:rPr lang="fr-BE" altLang="fr-FR" sz="2400" dirty="0" smtClean="0"/>
              <a:t>S/S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Le signal S peut également subir des variations statistiques (fluctuations du courant de faisceau, du rendement </a:t>
            </a:r>
            <a:r>
              <a:rPr lang="fr-FR" altLang="fr-FR" sz="2400" dirty="0" smtClean="0"/>
              <a:t>d’émission de </a:t>
            </a:r>
            <a:r>
              <a:rPr lang="fr-FR" altLang="fr-FR" sz="2400" dirty="0"/>
              <a:t>l’échantillon,…). </a:t>
            </a:r>
            <a:endParaRPr lang="fr-FR" altLang="fr-FR" sz="2400" dirty="0" smtClean="0"/>
          </a:p>
          <a:p>
            <a:pPr marL="0" indent="0">
              <a:lnSpc>
                <a:spcPct val="80000"/>
              </a:lnSpc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Présence de bruit dans l’image, caractérisée par un rapport signal/bruit.</a:t>
            </a:r>
          </a:p>
        </p:txBody>
      </p:sp>
    </p:spTree>
    <p:extLst>
      <p:ext uri="{BB962C8B-B14F-4D97-AF65-F5344CB8AC3E}">
        <p14:creationId xmlns:p14="http://schemas.microsoft.com/office/powerpoint/2010/main" val="1860796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Rapport signal/bruit</a:t>
            </a:r>
            <a:endParaRPr lang="fr-FR" altLang="fr-FR" sz="40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2400" dirty="0" smtClean="0">
                <a:latin typeface="Symbol" panose="05050102010706020507" pitchFamily="18" charset="2"/>
              </a:rPr>
              <a:t>D</a:t>
            </a:r>
            <a:r>
              <a:rPr lang="fr-BE" altLang="fr-FR" sz="2400" dirty="0" smtClean="0"/>
              <a:t>S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doit être au moins 5 fois plus élevé que les fluctuations provenant du bruit. </a:t>
            </a:r>
          </a:p>
          <a:p>
            <a:r>
              <a:rPr lang="fr-FR" altLang="fr-FR" sz="2400" dirty="0"/>
              <a:t>S est proportionnel au nombre n d’électrons émis et le bruit est proportionnel à </a:t>
            </a:r>
            <a:r>
              <a:rPr lang="fr-FR" altLang="fr-FR" sz="2400" dirty="0">
                <a:cs typeface="Times New Roman" panose="02020603050405020304" pitchFamily="18" charset="0"/>
              </a:rPr>
              <a:t>√n</a:t>
            </a:r>
          </a:p>
          <a:p>
            <a:r>
              <a:rPr lang="fr-FR" altLang="fr-FR" sz="2400" dirty="0"/>
              <a:t>→ critère sur C (contraste) et n :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1908175" y="4437063"/>
          <a:ext cx="14398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4" imgW="622030" imgH="431613" progId="Equation.3">
                  <p:embed/>
                </p:oleObj>
              </mc:Choice>
              <mc:Fallback>
                <p:oleObj name="Equation" r:id="rId4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437063"/>
                        <a:ext cx="1439863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4284663" y="4437063"/>
          <a:ext cx="15827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6" imgW="660113" imgH="393529" progId="Equation.3">
                  <p:embed/>
                </p:oleObj>
              </mc:Choice>
              <mc:Fallback>
                <p:oleObj name="Equation" r:id="rId6" imgW="6601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437063"/>
                        <a:ext cx="158273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3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Rapport signal/bruit</a:t>
            </a:r>
            <a:endParaRPr lang="fr-FR" altLang="fr-FR" sz="40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200"/>
              <a:t>Dans le cas d’une image comportant 10</a:t>
            </a:r>
            <a:r>
              <a:rPr lang="fr-FR" altLang="fr-FR" sz="2200" baseline="30000"/>
              <a:t>6</a:t>
            </a:r>
            <a:r>
              <a:rPr lang="fr-FR" altLang="fr-FR" sz="2200"/>
              <a:t> pixels, balayée en un temps </a:t>
            </a:r>
            <a:r>
              <a:rPr lang="fr-FR" altLang="fr-FR" sz="2200">
                <a:latin typeface="Symbol" panose="05050102010706020507" pitchFamily="18" charset="2"/>
              </a:rPr>
              <a:t>t</a:t>
            </a:r>
            <a:r>
              <a:rPr lang="fr-FR" altLang="fr-FR" sz="2200"/>
              <a:t>, le courant de faisceau devra atteindre une valeur seuil I</a:t>
            </a:r>
            <a:r>
              <a:rPr lang="fr-FR" altLang="fr-FR" sz="2200" baseline="-25000"/>
              <a:t>min</a:t>
            </a:r>
            <a:r>
              <a:rPr lang="fr-FR" altLang="fr-FR" sz="2200"/>
              <a:t> pour observer un détail caractérisé par un contraste C :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2916238" y="3284538"/>
          <a:ext cx="28082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4" imgW="1244600" imgH="393700" progId="Equation.3">
                  <p:embed/>
                </p:oleObj>
              </mc:Choice>
              <mc:Fallback>
                <p:oleObj name="Equation" r:id="rId4" imgW="124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84538"/>
                        <a:ext cx="28082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55650" y="4508500"/>
            <a:ext cx="81375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200"/>
              <a:t>Pour un détail présentant un contraste C faible, le courant de faisceau devra être important, ou le temps d’acquisition </a:t>
            </a:r>
            <a:r>
              <a:rPr lang="fr-FR" altLang="fr-FR" sz="2200">
                <a:latin typeface="Symbol" panose="05050102010706020507" pitchFamily="18" charset="2"/>
              </a:rPr>
              <a:t>t </a:t>
            </a:r>
            <a:r>
              <a:rPr lang="fr-FR" altLang="fr-FR" sz="2200"/>
              <a:t>devra être relativement long (balayage lent). </a:t>
            </a:r>
          </a:p>
        </p:txBody>
      </p:sp>
    </p:spTree>
    <p:extLst>
      <p:ext uri="{BB962C8B-B14F-4D97-AF65-F5344CB8AC3E}">
        <p14:creationId xmlns:p14="http://schemas.microsoft.com/office/powerpoint/2010/main" val="982775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Rapport signal/bruit</a:t>
            </a:r>
            <a:endParaRPr lang="fr-FR" altLang="fr-FR" sz="400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27088" y="2636838"/>
            <a:ext cx="7772400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dirty="0"/>
              <a:t>Le rapport signal/bruit (S/B) est fortement lié à la brillance de la source, </a:t>
            </a:r>
            <a:r>
              <a:rPr lang="fr-FR" altLang="fr-FR" sz="2400" dirty="0">
                <a:latin typeface="Symbol" panose="05050102010706020507" pitchFamily="18" charset="2"/>
              </a:rPr>
              <a:t>b</a:t>
            </a:r>
            <a:r>
              <a:rPr lang="fr-FR" altLang="fr-FR" sz="2400" dirty="0"/>
              <a:t> (densité de courant par unité d’angle solide). </a:t>
            </a:r>
            <a:endParaRPr lang="fr-FR" altLang="fr-FR" sz="2400" dirty="0" smtClean="0"/>
          </a:p>
          <a:p>
            <a:pPr marL="0" indent="0">
              <a:lnSpc>
                <a:spcPct val="80000"/>
              </a:lnSpc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>
                <a:latin typeface="Symbol" panose="05050102010706020507" pitchFamily="18" charset="2"/>
              </a:rPr>
              <a:t>b</a:t>
            </a:r>
            <a:r>
              <a:rPr lang="fr-FR" altLang="fr-FR" sz="2400" dirty="0"/>
              <a:t> dépend du type de canon et de la tension d’accélération. (</a:t>
            </a:r>
            <a:r>
              <a:rPr lang="fr-FR" altLang="fr-FR" sz="2400" dirty="0">
                <a:latin typeface="Symbol" panose="05050102010706020507" pitchFamily="18" charset="2"/>
              </a:rPr>
              <a:t>b</a:t>
            </a:r>
            <a:r>
              <a:rPr lang="fr-FR" altLang="fr-FR" sz="2400" dirty="0"/>
              <a:t> peut varier d’un facteur 10</a:t>
            </a:r>
            <a:r>
              <a:rPr lang="fr-FR" altLang="fr-FR" sz="2400" baseline="30000" dirty="0"/>
              <a:t>3</a:t>
            </a:r>
            <a:r>
              <a:rPr lang="fr-FR" altLang="fr-FR" sz="2400" dirty="0"/>
              <a:t> entre un canon W et un FEG pour une même tension d’accélération).</a:t>
            </a:r>
          </a:p>
        </p:txBody>
      </p:sp>
    </p:spTree>
    <p:extLst>
      <p:ext uri="{BB962C8B-B14F-4D97-AF65-F5344CB8AC3E}">
        <p14:creationId xmlns:p14="http://schemas.microsoft.com/office/powerpoint/2010/main" val="1032032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Rapport signal/bruit</a:t>
            </a:r>
            <a:endParaRPr lang="fr-FR" altLang="fr-FR" sz="400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85801" y="1981200"/>
            <a:ext cx="741459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2200" dirty="0"/>
              <a:t>Effet de la </a:t>
            </a:r>
            <a:r>
              <a:rPr lang="fr-BE" altLang="fr-FR" sz="2200" b="1" dirty="0"/>
              <a:t>taille de sonde</a:t>
            </a:r>
            <a:r>
              <a:rPr lang="fr-BE" altLang="fr-FR" sz="2200" dirty="0"/>
              <a:t>: </a:t>
            </a:r>
            <a:r>
              <a:rPr lang="fr-FR" altLang="fr-FR" sz="2200" dirty="0"/>
              <a:t>images de TiO</a:t>
            </a:r>
            <a:r>
              <a:rPr lang="fr-FR" altLang="fr-FR" sz="2200" baseline="-25000" dirty="0"/>
              <a:t>2</a:t>
            </a:r>
            <a:r>
              <a:rPr lang="fr-FR" altLang="fr-FR" sz="2200" dirty="0"/>
              <a:t> sur MEB-FEG </a:t>
            </a:r>
            <a:endParaRPr lang="fr-FR" altLang="fr-FR" sz="2200" dirty="0" smtClean="0"/>
          </a:p>
          <a:p>
            <a:pPr marL="0" indent="0">
              <a:buNone/>
            </a:pPr>
            <a:r>
              <a:rPr lang="fr-FR" altLang="fr-FR" sz="2200" dirty="0" smtClean="0"/>
              <a:t>(</a:t>
            </a:r>
            <a:r>
              <a:rPr lang="fr-FR" altLang="fr-FR" sz="2200" dirty="0"/>
              <a:t>à droite: taille de sonde supérieure).</a:t>
            </a:r>
          </a:p>
        </p:txBody>
      </p:sp>
      <p:pic>
        <p:nvPicPr>
          <p:cNvPr id="63494" name="Picture 6" descr="003"/>
          <p:cNvPicPr preferRelativeResize="0">
            <a:picLocks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3743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 descr="01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3743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28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Rapport signal/bruit</a:t>
            </a:r>
            <a:endParaRPr lang="fr-FR" altLang="fr-FR" sz="400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95288" y="1981200"/>
            <a:ext cx="84978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200" dirty="0"/>
              <a:t>Effet du diamètre du </a:t>
            </a:r>
            <a:r>
              <a:rPr lang="fr-FR" altLang="fr-FR" sz="2200" b="1" dirty="0"/>
              <a:t>diaphragme</a:t>
            </a:r>
            <a:r>
              <a:rPr lang="fr-FR" altLang="fr-FR" sz="2200" dirty="0"/>
              <a:t> à taille de sonde identique (TiO</a:t>
            </a:r>
            <a:r>
              <a:rPr lang="fr-FR" altLang="fr-FR" sz="2200" baseline="-25000" dirty="0"/>
              <a:t>2</a:t>
            </a:r>
            <a:r>
              <a:rPr lang="fr-FR" altLang="fr-FR" sz="2200" dirty="0"/>
              <a:t> sur MEB-FEG)</a:t>
            </a:r>
          </a:p>
        </p:txBody>
      </p:sp>
      <p:pic>
        <p:nvPicPr>
          <p:cNvPr id="64518" name="Picture 6" descr="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39608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23850" y="5949950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30 µm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716463" y="5949950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100 µm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2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BE" altLang="fr-FR" dirty="0" smtClean="0"/>
              <a:t>Plan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BE" altLang="fr-FR" sz="2800" dirty="0" smtClean="0">
                <a:latin typeface="+mj-lt"/>
              </a:rPr>
              <a:t>Principe de formation de l’image en MEB</a:t>
            </a:r>
          </a:p>
          <a:p>
            <a:r>
              <a:rPr lang="fr-BE" altLang="fr-FR" sz="2800" dirty="0" smtClean="0">
                <a:latin typeface="+mj-lt"/>
              </a:rPr>
              <a:t>Types de contraste et volume d’interaction</a:t>
            </a:r>
          </a:p>
          <a:p>
            <a:r>
              <a:rPr lang="fr-BE" altLang="fr-FR" sz="2800" dirty="0" smtClean="0">
                <a:latin typeface="+mj-lt"/>
              </a:rPr>
              <a:t>Paramètres de création de l’image MEB</a:t>
            </a:r>
          </a:p>
          <a:p>
            <a:r>
              <a:rPr lang="fr-BE" altLang="fr-FR" sz="2800" dirty="0" smtClean="0">
                <a:latin typeface="+mj-lt"/>
              </a:rPr>
              <a:t>Mise en forme et enregistrement</a:t>
            </a:r>
          </a:p>
          <a:p>
            <a:r>
              <a:rPr lang="fr-BE" altLang="fr-FR" sz="2800" dirty="0" smtClean="0">
                <a:latin typeface="+mj-lt"/>
              </a:rPr>
              <a:t>Optimisation de l’image: choix des paramètres</a:t>
            </a:r>
          </a:p>
          <a:p>
            <a:r>
              <a:rPr lang="fr-BE" altLang="fr-FR" sz="2800" dirty="0" smtClean="0">
                <a:latin typeface="+mj-lt"/>
              </a:rPr>
              <a:t>Incidence sur la résolution et le rapport S/B, …</a:t>
            </a:r>
          </a:p>
          <a:p>
            <a:r>
              <a:rPr lang="fr-BE" altLang="fr-FR" sz="2800" dirty="0" smtClean="0">
                <a:latin typeface="+mj-lt"/>
              </a:rPr>
              <a:t>Profondeur de champ et distorsion</a:t>
            </a:r>
            <a:endParaRPr lang="fr-FR" altLang="fr-F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6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Rapport signal/bruit</a:t>
            </a:r>
            <a:endParaRPr lang="fr-FR" altLang="fr-FR" sz="40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55650" y="2565400"/>
            <a:ext cx="77724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dirty="0"/>
              <a:t>A faible brillance ou faible taille de sonde, amélioration possible du rapport S/B en réduisant la vitesse de balayage (augmentation de </a:t>
            </a:r>
            <a:r>
              <a:rPr lang="fr-FR" altLang="fr-FR" sz="2400" dirty="0">
                <a:latin typeface="Symbol" panose="05050102010706020507" pitchFamily="18" charset="2"/>
              </a:rPr>
              <a:t>t</a:t>
            </a:r>
            <a:r>
              <a:rPr lang="fr-FR" altLang="fr-FR" sz="2400" dirty="0"/>
              <a:t>).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Vitesse rapide pour la visualisation, vitesse lente pour l’acquisition d’image. </a:t>
            </a:r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Sur </a:t>
            </a:r>
            <a:r>
              <a:rPr lang="fr-FR" altLang="fr-FR" sz="2400" dirty="0"/>
              <a:t>un échantillon </a:t>
            </a:r>
            <a:r>
              <a:rPr lang="fr-FR" altLang="fr-FR" sz="2400" dirty="0" smtClean="0"/>
              <a:t>fragile</a:t>
            </a:r>
            <a:r>
              <a:rPr lang="fr-FR" altLang="fr-FR" sz="2400" dirty="0"/>
              <a:t> : </a:t>
            </a:r>
            <a:r>
              <a:rPr lang="fr-FR" altLang="fr-FR" sz="2400" dirty="0" smtClean="0"/>
              <a:t>accumulation/moyenne </a:t>
            </a:r>
            <a:r>
              <a:rPr lang="fr-FR" altLang="fr-FR" sz="2400" dirty="0"/>
              <a:t>du signal </a:t>
            </a:r>
            <a:r>
              <a:rPr lang="fr-FR" altLang="fr-FR" sz="2400" dirty="0" smtClean="0"/>
              <a:t>de </a:t>
            </a:r>
            <a:r>
              <a:rPr lang="fr-FR" altLang="fr-FR" sz="2400" dirty="0"/>
              <a:t>balayages </a:t>
            </a:r>
            <a:r>
              <a:rPr lang="fr-FR" altLang="fr-FR" sz="2400" dirty="0" smtClean="0"/>
              <a:t>rapides successifs</a:t>
            </a:r>
            <a:r>
              <a:rPr lang="fr-FR" alt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3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9388" y="188913"/>
            <a:ext cx="5287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3200" dirty="0"/>
              <a:t>Optimisation de l’image MEB:</a:t>
            </a:r>
            <a:br>
              <a:rPr lang="fr-BE" altLang="fr-FR" sz="3200" dirty="0"/>
            </a:br>
            <a:r>
              <a:rPr lang="fr-BE" altLang="fr-FR" sz="2400" dirty="0"/>
              <a:t>Rapport signal/bruit</a:t>
            </a:r>
            <a:endParaRPr lang="fr-FR" altLang="fr-FR" sz="2400" dirty="0"/>
          </a:p>
        </p:txBody>
      </p:sp>
      <p:pic>
        <p:nvPicPr>
          <p:cNvPr id="83973" name="Picture 5" descr="Slowscan2_1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79625"/>
            <a:ext cx="3960812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Slowscan3_1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Slowscan1_8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383698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95288" y="5157788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/>
              <a:t>1 balayage rapide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924499" y="1522413"/>
            <a:ext cx="158412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dirty="0"/>
              <a:t>1 balayage lent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988097" y="5476875"/>
            <a:ext cx="187280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dirty="0"/>
              <a:t>Accumulation 8 balayages rapides </a:t>
            </a:r>
          </a:p>
        </p:txBody>
      </p:sp>
    </p:spTree>
    <p:extLst>
      <p:ext uri="{BB962C8B-B14F-4D97-AF65-F5344CB8AC3E}">
        <p14:creationId xmlns:p14="http://schemas.microsoft.com/office/powerpoint/2010/main" val="2378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Optimisation de l’image MEB:</a:t>
            </a:r>
            <a:br>
              <a:rPr lang="fr-BE" altLang="fr-FR" sz="4000" dirty="0"/>
            </a:br>
            <a:r>
              <a:rPr lang="fr-BE" altLang="fr-FR" sz="4000" dirty="0"/>
              <a:t>Résolution</a:t>
            </a:r>
            <a:endParaRPr lang="fr-FR" altLang="fr-FR" sz="4000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44711" y="3068639"/>
            <a:ext cx="8059737" cy="280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BE" altLang="fr-FR" sz="2400" b="1" dirty="0"/>
              <a:t>Effet de la taille de sonde (d): limite ultime de la résolution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fr-BE" altLang="fr-FR" sz="2400" b="1" dirty="0"/>
          </a:p>
          <a:p>
            <a:pPr>
              <a:lnSpc>
                <a:spcPct val="80000"/>
              </a:lnSpc>
            </a:pPr>
            <a:r>
              <a:rPr lang="fr-BE" altLang="fr-FR" sz="2400" dirty="0"/>
              <a:t>Canon W: réduction de taille de sonde indispensable à haut </a:t>
            </a:r>
            <a:r>
              <a:rPr lang="fr-BE" altLang="fr-FR" sz="2400" dirty="0" smtClean="0"/>
              <a:t>grandissement, dégradation du rapport S/B</a:t>
            </a:r>
          </a:p>
          <a:p>
            <a:pPr marL="0" indent="0">
              <a:lnSpc>
                <a:spcPct val="80000"/>
              </a:lnSpc>
              <a:buNone/>
            </a:pPr>
            <a:endParaRPr lang="fr-BE" altLang="fr-FR" sz="2400" dirty="0"/>
          </a:p>
          <a:p>
            <a:pPr>
              <a:lnSpc>
                <a:spcPct val="80000"/>
              </a:lnSpc>
            </a:pPr>
            <a:r>
              <a:rPr lang="fr-BE" altLang="fr-FR" sz="2400" dirty="0"/>
              <a:t>FEG: taille de sonde faible, courant élevé, résolution </a:t>
            </a:r>
            <a:r>
              <a:rPr lang="fr-BE" altLang="fr-FR" sz="2400" dirty="0" smtClean="0"/>
              <a:t>et rapport S/B élevés</a:t>
            </a:r>
            <a:endParaRPr lang="fr-FR" altLang="fr-FR" sz="2400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113506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188913"/>
            <a:ext cx="68405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Résolution</a:t>
            </a:r>
            <a:endParaRPr lang="fr-FR" altLang="fr-FR" sz="40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23850" y="1484313"/>
            <a:ext cx="3810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1800"/>
              <a:t>Trouver un compromis dans le choix de la</a:t>
            </a:r>
            <a:r>
              <a:rPr lang="fr-FR" altLang="fr-FR" sz="1800" b="1" u="sng"/>
              <a:t> taille de sonde </a:t>
            </a:r>
            <a:r>
              <a:rPr lang="fr-FR" altLang="fr-FR" sz="1800"/>
              <a:t>(résolution effective suffisante, rapport signal/bruit acceptable) </a:t>
            </a:r>
          </a:p>
          <a:p>
            <a:pPr>
              <a:lnSpc>
                <a:spcPct val="80000"/>
              </a:lnSpc>
            </a:pPr>
            <a:r>
              <a:rPr lang="fr-FR" altLang="fr-FR" sz="1800"/>
              <a:t>Obtenu pour l’image (a)</a:t>
            </a:r>
          </a:p>
          <a:p>
            <a:pPr>
              <a:lnSpc>
                <a:spcPct val="80000"/>
              </a:lnSpc>
            </a:pPr>
            <a:r>
              <a:rPr lang="fr-FR" altLang="fr-FR" sz="1800"/>
              <a:t>Surtout pour un canon W </a:t>
            </a:r>
          </a:p>
        </p:txBody>
      </p:sp>
      <p:pic>
        <p:nvPicPr>
          <p:cNvPr id="67590" name="Picture 6" descr="jaja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54075"/>
            <a:ext cx="3490913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jaja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35258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jaja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529013" cy="2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427538" y="270827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(a)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50825" y="6021388"/>
            <a:ext cx="61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(b)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500563" y="594995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(c)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Résolution</a:t>
            </a:r>
            <a:endParaRPr lang="fr-FR" altLang="fr-FR" sz="40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0825" y="2205038"/>
            <a:ext cx="7850188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400" b="1" dirty="0"/>
              <a:t>Influence du type de détection et du volume d’interaction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2400" b="1" dirty="0"/>
          </a:p>
          <a:p>
            <a:pPr>
              <a:lnSpc>
                <a:spcPct val="80000"/>
              </a:lnSpc>
            </a:pPr>
            <a:r>
              <a:rPr lang="fr-BE" altLang="fr-FR" sz="2400" dirty="0"/>
              <a:t>Volume d’interaction: lié à la tension d’accélération et aux éléments </a:t>
            </a:r>
            <a:r>
              <a:rPr lang="fr-BE" altLang="fr-FR" sz="2400" dirty="0" smtClean="0"/>
              <a:t>présents (effet de Z).</a:t>
            </a: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SE, BSE, EDS: le choix du détecteur influence la </a:t>
            </a:r>
            <a:r>
              <a:rPr lang="fr-FR" altLang="fr-FR" sz="2400" b="1" i="1" dirty="0"/>
              <a:t>résolution effective</a:t>
            </a:r>
            <a:r>
              <a:rPr lang="fr-FR" altLang="fr-FR" sz="2400" dirty="0"/>
              <a:t> de l’imagerie.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Meilleure résolution en SE, la moins bonne en EDS.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BSE: images plus floues à haut grandissement.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836613"/>
            <a:ext cx="85090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Optimisation de l’image MEB:</a:t>
            </a:r>
            <a:br>
              <a:rPr lang="fr-BE" altLang="fr-FR" sz="4000" dirty="0"/>
            </a:br>
            <a:r>
              <a:rPr lang="fr-BE" altLang="fr-FR" sz="4000" dirty="0"/>
              <a:t>Résolution</a:t>
            </a:r>
            <a:endParaRPr lang="fr-FR" altLang="fr-FR" sz="4000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85800" y="1981200"/>
            <a:ext cx="77739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400" dirty="0"/>
              <a:t>Observation SE/BSE d’un échantillon organique à grandissement relativement élevé </a:t>
            </a:r>
          </a:p>
        </p:txBody>
      </p:sp>
      <p:pic>
        <p:nvPicPr>
          <p:cNvPr id="69638" name="Picture 6" descr="139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13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373380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314700" y="242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BE"/>
          </a:p>
        </p:txBody>
      </p:sp>
      <p:pic>
        <p:nvPicPr>
          <p:cNvPr id="82951" name="Picture 7" descr="01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068638"/>
            <a:ext cx="3276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84213" y="2492375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 dirty="0"/>
              <a:t>Dispersion de très fines particules de BaSO</a:t>
            </a:r>
            <a:r>
              <a:rPr lang="fr-BE" altLang="fr-FR" sz="2000" baseline="-25000" dirty="0"/>
              <a:t>4 </a:t>
            </a:r>
            <a:r>
              <a:rPr lang="fr-BE" altLang="fr-FR" sz="2000" dirty="0"/>
              <a:t>(~ 50 nm)</a:t>
            </a:r>
            <a:endParaRPr lang="fr-FR" altLang="fr-FR" sz="2000" baseline="-25000" dirty="0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55650" y="573405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 dirty="0"/>
              <a:t>MEB</a:t>
            </a:r>
            <a:endParaRPr lang="fr-FR" altLang="fr-FR" sz="2000" dirty="0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500563" y="573405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 dirty="0"/>
              <a:t>TEM sur coupe ultra-mince (&lt;100 nm)</a:t>
            </a:r>
            <a:endParaRPr lang="fr-FR" altLang="fr-FR" sz="2000" dirty="0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Résolution</a:t>
            </a:r>
            <a:endParaRPr lang="fr-FR" altLang="fr-FR" sz="4000"/>
          </a:p>
        </p:txBody>
      </p:sp>
    </p:spTree>
    <p:extLst>
      <p:ext uri="{BB962C8B-B14F-4D97-AF65-F5344CB8AC3E}">
        <p14:creationId xmlns:p14="http://schemas.microsoft.com/office/powerpoint/2010/main" val="17697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Profondeur de champ</a:t>
            </a:r>
            <a:endParaRPr lang="fr-FR" altLang="fr-FR" sz="4000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6804025" y="4724400"/>
          <a:ext cx="13684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4" imgW="736600" imgH="342900" progId="Equation.3">
                  <p:embed/>
                </p:oleObj>
              </mc:Choice>
              <mc:Fallback>
                <p:oleObj name="Equation" r:id="rId4" imgW="736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724400"/>
                        <a:ext cx="13684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79512" y="5387181"/>
            <a:ext cx="84597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Pour M fixé</a:t>
            </a:r>
            <a:r>
              <a:rPr lang="fr-FR" altLang="fr-FR" b="1" dirty="0"/>
              <a:t>, D maxi pour R</a:t>
            </a:r>
            <a:r>
              <a:rPr lang="fr-FR" altLang="fr-FR" b="1" baseline="-25000" dirty="0"/>
              <a:t>d</a:t>
            </a:r>
            <a:r>
              <a:rPr lang="fr-FR" altLang="fr-FR" b="1" dirty="0"/>
              <a:t> faible et WD élevée</a:t>
            </a:r>
            <a:r>
              <a:rPr lang="fr-FR" altLang="fr-FR" dirty="0"/>
              <a:t>. </a:t>
            </a:r>
          </a:p>
          <a:p>
            <a:pPr>
              <a:spcBef>
                <a:spcPct val="50000"/>
              </a:spcBef>
            </a:pPr>
            <a:r>
              <a:rPr lang="fr-FR" altLang="fr-FR" dirty="0"/>
              <a:t>Exemple: M=1000X, R</a:t>
            </a:r>
            <a:r>
              <a:rPr lang="fr-FR" altLang="fr-FR" baseline="-25000" dirty="0"/>
              <a:t>d</a:t>
            </a:r>
            <a:r>
              <a:rPr lang="fr-FR" altLang="fr-FR" dirty="0"/>
              <a:t>=50 µm, WD=10 mm, </a:t>
            </a:r>
            <a:r>
              <a:rPr lang="fr-FR" altLang="fr-FR" u="sng" dirty="0"/>
              <a:t>D=40 µm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1477963" y="2157413"/>
            <a:ext cx="61896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BE"/>
          </a:p>
        </p:txBody>
      </p:sp>
      <p:pic>
        <p:nvPicPr>
          <p:cNvPr id="70669" name="Picture 13" descr="prof_chp3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6172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80" name="Group 24"/>
          <p:cNvGraphicFramePr>
            <a:graphicFrameLocks noGrp="1"/>
          </p:cNvGraphicFramePr>
          <p:nvPr/>
        </p:nvGraphicFramePr>
        <p:xfrm>
          <a:off x="1477963" y="2157413"/>
          <a:ext cx="6189662" cy="518160"/>
        </p:xfrm>
        <a:graphic>
          <a:graphicData uri="http://schemas.openxmlformats.org/drawingml/2006/table">
            <a:tbl>
              <a:tblPr/>
              <a:tblGrid>
                <a:gridCol w="6189662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323850" y="4437063"/>
            <a:ext cx="4248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La focalisation n’est plus assurée lorsque le faisceau est assez large pour recouvrir plusieurs pixels (R/M).</a:t>
            </a:r>
            <a:r>
              <a:rPr lang="fr-BE" altLang="fr-FR" dirty="0"/>
              <a:t> </a:t>
            </a: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706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3447"/>
              </p:ext>
            </p:extLst>
          </p:nvPr>
        </p:nvGraphicFramePr>
        <p:xfrm>
          <a:off x="5016500" y="4581525"/>
          <a:ext cx="12207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Équation" r:id="rId7" imgW="583920" imgH="393480" progId="Equation.3">
                  <p:embed/>
                </p:oleObj>
              </mc:Choice>
              <mc:Fallback>
                <p:oleObj name="Équation" r:id="rId7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581525"/>
                        <a:ext cx="12207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84" name="Picture 28" descr="nounours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60575"/>
            <a:ext cx="1944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Profondeur de champ</a:t>
            </a:r>
            <a:endParaRPr lang="fr-FR" altLang="fr-FR" sz="4000"/>
          </a:p>
        </p:txBody>
      </p:sp>
      <p:pic>
        <p:nvPicPr>
          <p:cNvPr id="88071" name="Picture 7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42132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211638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124075" y="5516563"/>
            <a:ext cx="5903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dirty="0"/>
              <a:t>Images obtenues avec un petit diaphragme</a:t>
            </a:r>
          </a:p>
        </p:txBody>
      </p:sp>
    </p:spTree>
    <p:extLst>
      <p:ext uri="{BB962C8B-B14F-4D97-AF65-F5344CB8AC3E}">
        <p14:creationId xmlns:p14="http://schemas.microsoft.com/office/powerpoint/2010/main" val="32878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4" name="Group 32"/>
          <p:cNvGraphicFramePr>
            <a:graphicFrameLocks noGrp="1"/>
          </p:cNvGraphicFramePr>
          <p:nvPr/>
        </p:nvGraphicFramePr>
        <p:xfrm>
          <a:off x="250825" y="1628775"/>
          <a:ext cx="8569325" cy="4537075"/>
        </p:xfrm>
        <a:graphic>
          <a:graphicData uri="http://schemas.openxmlformats.org/drawingml/2006/table">
            <a:tbl>
              <a:tblPr/>
              <a:tblGrid>
                <a:gridCol w="2952750"/>
                <a:gridCol w="2881313"/>
                <a:gridCol w="2735262"/>
              </a:tblGrid>
              <a:tr h="2000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 de balayage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 = WD tan </a:t>
                      </a:r>
                      <a:r>
                        <a:rPr kumimoji="0" lang="el-G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θ </a:t>
                      </a:r>
                      <a:endParaRPr kumimoji="0" lang="fr-BE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distance à l’axe optique)</a:t>
                      </a:r>
                      <a:endParaRPr kumimoji="0" lang="el-G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Inclinaison de l’échantillon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Distorsions « pathologiques 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1116013" y="620713"/>
            <a:ext cx="691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BE" altLang="fr-FR"/>
          </a:p>
        </p:txBody>
      </p:sp>
      <p:pic>
        <p:nvPicPr>
          <p:cNvPr id="79897" name="Picture 25" descr="tran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9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21605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819048" cy="21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05" name="Rectangle 33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/>
              <a:t>Optimisation de l’image MEB:</a:t>
            </a:r>
            <a:br>
              <a:rPr lang="fr-BE" altLang="fr-FR" sz="4000"/>
            </a:br>
            <a:r>
              <a:rPr lang="fr-BE" altLang="fr-FR" sz="4000"/>
              <a:t>Distorsion</a:t>
            </a:r>
            <a:endParaRPr lang="fr-FR" altLang="fr-FR" sz="4000"/>
          </a:p>
        </p:txBody>
      </p:sp>
      <p:pic>
        <p:nvPicPr>
          <p:cNvPr id="79907" name="Picture 35" descr="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24288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438400" y="1066800"/>
            <a:ext cx="3935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dirty="0">
                <a:latin typeface="+mj-lt"/>
              </a:rPr>
              <a:t>Microscope électronique à balayage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629400" y="20574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dirty="0">
                <a:latin typeface="Times New Roman" panose="02020603050405020304" pitchFamily="18" charset="0"/>
              </a:rPr>
              <a:t>Canon à électrons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705600" y="25908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>
                <a:latin typeface="Times New Roman" panose="02020603050405020304" pitchFamily="18" charset="0"/>
              </a:rPr>
              <a:t>Colonne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613525" y="308610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>
                <a:latin typeface="Times New Roman" panose="02020603050405020304" pitchFamily="18" charset="0"/>
              </a:rPr>
              <a:t>Chambre d ’analyse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781800" y="39624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dirty="0">
                <a:latin typeface="Times New Roman" panose="02020603050405020304" pitchFamily="18" charset="0"/>
              </a:rPr>
              <a:t>Pompes</a:t>
            </a:r>
          </a:p>
        </p:txBody>
      </p:sp>
      <p:pic>
        <p:nvPicPr>
          <p:cNvPr id="72713" name="Picture 9" descr="SE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257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4800600" y="22860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H="1" flipV="1">
            <a:off x="4876800" y="2667000"/>
            <a:ext cx="1828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 flipV="1">
            <a:off x="4800600" y="3124200"/>
            <a:ext cx="1828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 flipV="1">
            <a:off x="5181600" y="4114800"/>
            <a:ext cx="1600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25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8366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BE" altLang="fr-FR" smtClean="0"/>
              <a:t>Merci de votre attention</a:t>
            </a:r>
          </a:p>
        </p:txBody>
      </p:sp>
      <p:pic>
        <p:nvPicPr>
          <p:cNvPr id="74758" name="Picture 6" descr="Sans titre-1 copi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3338"/>
            <a:ext cx="5554663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0" name="Picture 8" descr="CertechLogo2011-RG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62363"/>
            <a:ext cx="2192338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4213" y="404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Formation de l’image dans un MEB</a:t>
            </a:r>
            <a:endParaRPr lang="fr-FR" altLang="fr-FR" sz="4000" dirty="0"/>
          </a:p>
        </p:txBody>
      </p:sp>
      <p:pic>
        <p:nvPicPr>
          <p:cNvPr id="29702" name="Picture 6" descr="meb_anal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52625"/>
            <a:ext cx="766762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11188" y="2997200"/>
            <a:ext cx="5762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58888" y="3213100"/>
            <a:ext cx="5048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99218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7053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5067" y="5229200"/>
            <a:ext cx="47529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MEB analogique: balayage continu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MEB numérique: matrice de points </a:t>
            </a:r>
            <a:endParaRPr lang="fr-FR" altLang="fr-FR" sz="2000" dirty="0">
              <a:latin typeface="+mj-lt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47667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BE" altLang="fr-FR" sz="4000" dirty="0"/>
              <a:t>Balayage de la surface</a:t>
            </a: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7401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22235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BE" altLang="fr-FR" smtClean="0"/>
              <a:t>Interaction électrons-matériau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601913" y="2568575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833813" y="2065338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795963" y="2565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34" y="1367036"/>
            <a:ext cx="4489820" cy="42679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47046" y="5450309"/>
            <a:ext cx="1965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 smtClean="0"/>
              <a:t>Document FEI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5007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655888"/>
            <a:ext cx="1371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2814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dirty="0">
                <a:latin typeface="+mj-lt"/>
              </a:rPr>
              <a:t>Faisceau incident (~1-30 kV)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140075" y="3009900"/>
            <a:ext cx="1428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dirty="0">
                <a:latin typeface="+mj-lt"/>
              </a:rPr>
              <a:t>SE (~10 nm)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140075" y="3619500"/>
            <a:ext cx="171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dirty="0">
                <a:latin typeface="+mj-lt"/>
              </a:rPr>
              <a:t>BSE (~ 1-2 µm)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140075" y="4457700"/>
            <a:ext cx="23313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dirty="0">
                <a:latin typeface="+mj-lt"/>
              </a:rPr>
              <a:t>Rayons X (~1-10 µm)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1844675" y="471328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2149475" y="37988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1768475" y="32654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23850" y="47625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800" dirty="0">
                <a:solidFill>
                  <a:srgbClr val="FF0000"/>
                </a:solidFill>
                <a:latin typeface="+mj-lt"/>
              </a:rPr>
              <a:t>Volume d’interaction</a:t>
            </a:r>
            <a:endParaRPr lang="fr-FR" altLang="fr-FR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486400" y="53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BE" altLang="fr-FR" sz="2400">
              <a:latin typeface="Times New Roman" panose="02020603050405020304" pitchFamily="18" charset="0"/>
            </a:endParaRPr>
          </a:p>
        </p:txBody>
      </p:sp>
      <p:graphicFrame>
        <p:nvGraphicFramePr>
          <p:cNvPr id="80910" name="Group 14"/>
          <p:cNvGraphicFramePr>
            <a:graphicFrameLocks noGrp="1"/>
          </p:cNvGraphicFramePr>
          <p:nvPr/>
        </p:nvGraphicFramePr>
        <p:xfrm>
          <a:off x="5199063" y="457200"/>
          <a:ext cx="3742055" cy="2829878"/>
        </p:xfrm>
        <a:graphic>
          <a:graphicData uri="http://schemas.openxmlformats.org/drawingml/2006/table">
            <a:tbl>
              <a:tblPr/>
              <a:tblGrid>
                <a:gridCol w="208280"/>
                <a:gridCol w="882650"/>
                <a:gridCol w="882650"/>
                <a:gridCol w="884238"/>
                <a:gridCol w="884237"/>
              </a:tblGrid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kV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kV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kV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60" name="Line 64"/>
          <p:cNvSpPr>
            <a:spLocks noChangeShapeType="1"/>
          </p:cNvSpPr>
          <p:nvPr/>
        </p:nvSpPr>
        <p:spPr bwMode="auto">
          <a:xfrm flipV="1">
            <a:off x="5638800" y="3505200"/>
            <a:ext cx="9906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auto">
          <a:xfrm>
            <a:off x="6705600" y="32766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2000">
                <a:latin typeface="Times New Roman" panose="02020603050405020304" pitchFamily="18" charset="0"/>
              </a:rPr>
              <a:t>Hauteur de la poire d’interaction (µm)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80962" name="Text Box 66"/>
          <p:cNvSpPr txBox="1">
            <a:spLocks noChangeArrowheads="1"/>
          </p:cNvSpPr>
          <p:nvPr/>
        </p:nvSpPr>
        <p:spPr bwMode="auto">
          <a:xfrm>
            <a:off x="3059113" y="5229225"/>
            <a:ext cx="5761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Incidence sur la résolution effective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altLang="fr-FR" sz="2000" dirty="0">
                <a:latin typeface="+mj-lt"/>
              </a:rPr>
              <a:t>Précautions lors des comparaisons SE/BSE/EDS</a:t>
            </a:r>
            <a:endParaRPr lang="fr-FR" altLang="fr-FR" sz="2000" dirty="0">
              <a:latin typeface="+mj-lt"/>
            </a:endParaRPr>
          </a:p>
        </p:txBody>
      </p:sp>
      <p:sp>
        <p:nvSpPr>
          <p:cNvPr id="80963" name="Line 67"/>
          <p:cNvSpPr>
            <a:spLocks noChangeShapeType="1"/>
          </p:cNvSpPr>
          <p:nvPr/>
        </p:nvSpPr>
        <p:spPr bwMode="auto">
          <a:xfrm>
            <a:off x="1403350" y="4941888"/>
            <a:ext cx="12969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4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1555</Words>
  <Application>Microsoft Office PowerPoint</Application>
  <PresentationFormat>Affichage à l'écran (4:3)</PresentationFormat>
  <Paragraphs>433</Paragraphs>
  <Slides>50</Slides>
  <Notes>50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50</vt:i4>
      </vt:variant>
    </vt:vector>
  </HeadingPairs>
  <TitlesOfParts>
    <vt:vector size="59" baseType="lpstr">
      <vt:lpstr>SimSun</vt:lpstr>
      <vt:lpstr>Arial</vt:lpstr>
      <vt:lpstr>Calibri</vt:lpstr>
      <vt:lpstr>Symbol</vt:lpstr>
      <vt:lpstr>Times New Roman</vt:lpstr>
      <vt:lpstr>Thème Office</vt:lpstr>
      <vt:lpstr>Equation</vt:lpstr>
      <vt:lpstr>Graphique</vt:lpstr>
      <vt:lpstr>Équation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Interaction électrons-matériau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Alain Jadin</cp:lastModifiedBy>
  <cp:revision>68</cp:revision>
  <cp:lastPrinted>2017-06-15T08:17:28Z</cp:lastPrinted>
  <dcterms:created xsi:type="dcterms:W3CDTF">2017-01-16T15:05:59Z</dcterms:created>
  <dcterms:modified xsi:type="dcterms:W3CDTF">2017-06-16T05:47:08Z</dcterms:modified>
</cp:coreProperties>
</file>