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97" r:id="rId25"/>
    <p:sldId id="281" r:id="rId26"/>
    <p:sldId id="282" r:id="rId27"/>
    <p:sldId id="285" r:id="rId28"/>
    <p:sldId id="286" r:id="rId29"/>
    <p:sldId id="298" r:id="rId30"/>
    <p:sldId id="299" r:id="rId31"/>
    <p:sldId id="287" r:id="rId32"/>
    <p:sldId id="300" r:id="rId33"/>
    <p:sldId id="301" r:id="rId34"/>
    <p:sldId id="291" r:id="rId35"/>
    <p:sldId id="292" r:id="rId36"/>
    <p:sldId id="294" r:id="rId37"/>
    <p:sldId id="302" r:id="rId38"/>
    <p:sldId id="303" r:id="rId39"/>
    <p:sldId id="295" r:id="rId40"/>
    <p:sldId id="296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94628" autoAdjust="0"/>
  </p:normalViewPr>
  <p:slideViewPr>
    <p:cSldViewPr snapToGrid="0">
      <p:cViewPr>
        <p:scale>
          <a:sx n="100" d="100"/>
          <a:sy n="100" d="100"/>
        </p:scale>
        <p:origin x="-1908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B79D-454C-408D-87A3-FA84E61B8E5F}" type="datetimeFigureOut">
              <a:rPr lang="fr-FR" smtClean="0"/>
              <a:pPr/>
              <a:t>06/06/2017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A381F-B023-4E22-A4D3-AA775193FED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8193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6526" cy="12485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6526" cy="12485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5919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16138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D0FFD97-60E6-41A3-871E-52D36FE0FB8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02521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458819"/>
            <a:ext cx="720080" cy="364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ZoneTexte 13"/>
          <p:cNvSpPr txBox="1"/>
          <p:nvPr userDrawn="1"/>
        </p:nvSpPr>
        <p:spPr>
          <a:xfrm>
            <a:off x="1691680" y="6487229"/>
            <a:ext cx="309264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1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Ecole d’été GN-MEBA – Bordeaux  2017</a:t>
            </a:r>
            <a:endParaRPr lang="fr-FR" sz="1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6948264" y="64585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7F839-F3BA-4A12-BBF8-C0A38A149D7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050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5.pn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4.jpe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3.jpeg"/><Relationship Id="rId5" Type="http://schemas.openxmlformats.org/officeDocument/2006/relationships/image" Target="../media/image5.gif"/><Relationship Id="rId15" Type="http://schemas.openxmlformats.org/officeDocument/2006/relationships/image" Target="../media/image15.jpeg"/><Relationship Id="rId23" Type="http://schemas.openxmlformats.org/officeDocument/2006/relationships/image" Target="../media/image1.gif"/><Relationship Id="rId28" Type="http://schemas.openxmlformats.org/officeDocument/2006/relationships/image" Target="../media/image27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gif"/><Relationship Id="rId22" Type="http://schemas.openxmlformats.org/officeDocument/2006/relationships/image" Target="../media/image22.jpeg"/><Relationship Id="rId27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tiff"/><Relationship Id="rId4" Type="http://schemas.openxmlformats.org/officeDocument/2006/relationships/image" Target="../media/image8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tiff"/><Relationship Id="rId4" Type="http://schemas.openxmlformats.org/officeDocument/2006/relationships/image" Target="../media/image89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wmf"/><Relationship Id="rId4" Type="http://schemas.openxmlformats.org/officeDocument/2006/relationships/image" Target="../media/image9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wmf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9174" y="-7670"/>
            <a:ext cx="9144000" cy="677107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840F68"/>
              </a:clrFrom>
              <a:clrTo>
                <a:srgbClr val="840F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16" b="15441"/>
          <a:stretch/>
        </p:blipFill>
        <p:spPr>
          <a:xfrm>
            <a:off x="6982244" y="4077072"/>
            <a:ext cx="1795337" cy="141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olivierboisseau.com/wp-content/uploads/2012/03/bordeaux_place-de-la-bours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75" t="36545" r="17475" b="38605"/>
          <a:stretch/>
        </p:blipFill>
        <p:spPr bwMode="auto">
          <a:xfrm>
            <a:off x="381226" y="332656"/>
            <a:ext cx="3568950" cy="90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4221423" y="462267"/>
            <a:ext cx="4577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ECOLE D’ÉTÉ GN-MEBA</a:t>
            </a:r>
            <a:endParaRPr lang="fr-FR" sz="3600" b="1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105362" y="1089610"/>
            <a:ext cx="2732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Microscopie Electronique à</a:t>
            </a:r>
          </a:p>
          <a:p>
            <a:r>
              <a:rPr lang="fr-FR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Balayage et Microanalyses</a:t>
            </a:r>
            <a:endParaRPr lang="fr-FR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48399" y="1282502"/>
            <a:ext cx="2451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/>
              <a:t>Bordeaux    3-7 juillet 2017</a:t>
            </a:r>
            <a:endParaRPr lang="fr-FR" sz="1600" b="1" i="1" dirty="0"/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444306" y="2636911"/>
            <a:ext cx="8210270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sz="2400" b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LES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DÉTECTEURS D’ÉLECTRONS</a:t>
            </a:r>
          </a:p>
          <a:p>
            <a:pPr algn="ctr">
              <a:buClrTx/>
              <a:buFontTx/>
              <a:buNone/>
            </a:pP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u="sng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Frédéric CHARLOT</a:t>
            </a:r>
          </a:p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Laurent 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Maniguet</a:t>
            </a:r>
            <a:endParaRPr lang="fr-FR" sz="2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CMTC – Grenoble INP</a:t>
            </a:r>
            <a:b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</a:br>
            <a:endParaRPr lang="fr-FR" sz="2400" b="1" i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16521" y="162880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C05</a:t>
            </a:r>
            <a:endParaRPr lang="fr-FR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-17996" y="6356495"/>
            <a:ext cx="9180000" cy="501505"/>
            <a:chOff x="-17996" y="6356495"/>
            <a:chExt cx="9180000" cy="501505"/>
          </a:xfrm>
        </p:grpSpPr>
        <p:sp>
          <p:nvSpPr>
            <p:cNvPr id="22" name="Rectangle 21"/>
            <p:cNvSpPr/>
            <p:nvPr/>
          </p:nvSpPr>
          <p:spPr>
            <a:xfrm>
              <a:off x="-17996" y="6356495"/>
              <a:ext cx="9180000" cy="501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rgbClr val="5C0000"/>
                  </a:solidFill>
                </a:rPr>
                <a:t>Partenaires :</a:t>
              </a:r>
              <a:endParaRPr lang="fr-FR" sz="1200" dirty="0">
                <a:solidFill>
                  <a:srgbClr val="5C0000"/>
                </a:solidFill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31999" y="6481385"/>
              <a:ext cx="856964" cy="225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9473"/>
            <a:stretch/>
          </p:blipFill>
          <p:spPr>
            <a:xfrm>
              <a:off x="2757232" y="6502503"/>
              <a:ext cx="673772" cy="183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43828" y="6519405"/>
              <a:ext cx="432171" cy="149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000"/>
            <a:stretch/>
          </p:blipFill>
          <p:spPr>
            <a:xfrm>
              <a:off x="5722441" y="6487545"/>
              <a:ext cx="577335" cy="21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24494" y="6490617"/>
              <a:ext cx="662449" cy="207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741812" y="6448126"/>
              <a:ext cx="292096" cy="292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71600" y="6443174"/>
              <a:ext cx="301177" cy="30239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6FCFC"/>
                </a:clrFrom>
                <a:clrTo>
                  <a:srgbClr val="F6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7642" y="6453901"/>
              <a:ext cx="680446" cy="280938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30864" y="6425335"/>
              <a:ext cx="336712" cy="33807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85869" y="6496160"/>
              <a:ext cx="391265" cy="196421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54641" y="6500238"/>
              <a:ext cx="477613" cy="188264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7876" b="-7206"/>
            <a:stretch/>
          </p:blipFill>
          <p:spPr>
            <a:xfrm>
              <a:off x="6887119" y="6416655"/>
              <a:ext cx="328209" cy="35543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70193" y="6512774"/>
              <a:ext cx="699436" cy="163192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62953" y="6368810"/>
              <a:ext cx="639414" cy="451121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-17996" y="5793557"/>
            <a:ext cx="9180000" cy="576000"/>
            <a:chOff x="-17996" y="5793557"/>
            <a:chExt cx="9180000" cy="576000"/>
          </a:xfrm>
        </p:grpSpPr>
        <p:sp>
          <p:nvSpPr>
            <p:cNvPr id="35" name="Rectangle 34"/>
            <p:cNvSpPr/>
            <p:nvPr/>
          </p:nvSpPr>
          <p:spPr>
            <a:xfrm>
              <a:off x="-17996" y="5793557"/>
              <a:ext cx="91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rgbClr val="5C0000"/>
                  </a:solidFill>
                </a:rPr>
                <a:t>Organisation :</a:t>
              </a:r>
              <a:endParaRPr lang="fr-FR" sz="1200" dirty="0">
                <a:solidFill>
                  <a:srgbClr val="5C0000"/>
                </a:solidFill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93102" y="5945588"/>
              <a:ext cx="720000" cy="211200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41728" y="5793558"/>
              <a:ext cx="481398" cy="529538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83078" y="5875201"/>
              <a:ext cx="756000" cy="33696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09054" y="5931588"/>
              <a:ext cx="648000" cy="228431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8971"/>
            <a:stretch/>
          </p:blipFill>
          <p:spPr>
            <a:xfrm>
              <a:off x="8527033" y="5959522"/>
              <a:ext cx="510683" cy="19761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11858" y="5897572"/>
              <a:ext cx="710353" cy="359673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27848" y="6041172"/>
              <a:ext cx="576000" cy="187827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01776" y="5899362"/>
              <a:ext cx="468000" cy="260657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75800" y="6096116"/>
              <a:ext cx="756000" cy="175892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579" t="14930" r="8191" b="5048"/>
            <a:stretch/>
          </p:blipFill>
          <p:spPr>
            <a:xfrm>
              <a:off x="1744449" y="5833520"/>
              <a:ext cx="792000" cy="323268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752" y="5805264"/>
              <a:ext cx="432000" cy="52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824" y="5852643"/>
              <a:ext cx="432000" cy="34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7300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15888" y="22225"/>
            <a:ext cx="32004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Interprétation des </a:t>
            </a:r>
            <a:r>
              <a:rPr lang="fr-FR" sz="2400" dirty="0" smtClean="0">
                <a:solidFill>
                  <a:srgbClr val="000000"/>
                </a:solidFill>
              </a:rPr>
              <a:t>contrastes en électrons secondaires  </a:t>
            </a: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b="12242"/>
          <a:stretch>
            <a:fillRect/>
          </a:stretch>
        </p:blipFill>
        <p:spPr bwMode="auto">
          <a:xfrm>
            <a:off x="1317625" y="842963"/>
            <a:ext cx="6142038" cy="18002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263121" y="447146"/>
            <a:ext cx="1863725" cy="417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Les électrons secondaires donnent majoritairement un contraste topographique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 b="4982"/>
          <a:stretch>
            <a:fillRect/>
          </a:stretch>
        </p:blipFill>
        <p:spPr bwMode="auto">
          <a:xfrm>
            <a:off x="1989138" y="2743200"/>
            <a:ext cx="4799012" cy="344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5833533" y="6056841"/>
            <a:ext cx="815975" cy="122238"/>
          </a:xfrm>
          <a:prstGeom prst="roundRect">
            <a:avLst>
              <a:gd name="adj" fmla="val 1315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H="1">
            <a:off x="6223000" y="3314700"/>
            <a:ext cx="1017588" cy="395288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7331075" y="3025775"/>
            <a:ext cx="7270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Arête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7246938" y="3398838"/>
            <a:ext cx="1530350" cy="515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Emission des SE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très importante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52400" y="131763"/>
            <a:ext cx="32004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Interprétation des </a:t>
            </a:r>
            <a:r>
              <a:rPr lang="fr-FR" sz="2400" dirty="0" smtClean="0">
                <a:solidFill>
                  <a:srgbClr val="000000"/>
                </a:solidFill>
              </a:rPr>
              <a:t>contrastes     </a:t>
            </a:r>
            <a:r>
              <a:rPr lang="fr-FR" sz="1600" dirty="0" smtClean="0">
                <a:solidFill>
                  <a:srgbClr val="000000"/>
                </a:solidFill>
              </a:rPr>
              <a:t>suite 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97442" y="1041400"/>
            <a:ext cx="38163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600" dirty="0">
                <a:solidFill>
                  <a:srgbClr val="000000"/>
                </a:solidFill>
              </a:rPr>
              <a:t>Image SE est avec une perspective cavalière  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6523038" y="2039938"/>
            <a:ext cx="2479675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002463" y="5403850"/>
            <a:ext cx="187801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Cascade d'Escher 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>
            <a:lum bright="10000" contrast="14000"/>
          </a:blip>
          <a:srcRect b="12302"/>
          <a:stretch>
            <a:fillRect/>
          </a:stretch>
        </p:blipFill>
        <p:spPr bwMode="auto">
          <a:xfrm>
            <a:off x="990600" y="1963738"/>
            <a:ext cx="5356225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651934" y="622830"/>
            <a:ext cx="6697663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Attention à l'interprétation du contraste topographique dans certains cas 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976438" y="1384830"/>
            <a:ext cx="4433887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Il peut être délicat de distinguer où est le premier plan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1562100" y="1554163"/>
            <a:ext cx="388938" cy="1587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0" y="2065338"/>
            <a:ext cx="992188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Devant ?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609600" y="2408238"/>
            <a:ext cx="647700" cy="327025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1654175" y="5783263"/>
            <a:ext cx="1081088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Derrière ?</a:t>
            </a: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2301875" y="4478338"/>
            <a:ext cx="403225" cy="1344612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84138" y="85725"/>
            <a:ext cx="32004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Interprétation des </a:t>
            </a:r>
            <a:r>
              <a:rPr lang="fr-FR" sz="2400" dirty="0" smtClean="0">
                <a:solidFill>
                  <a:srgbClr val="000000"/>
                </a:solidFill>
              </a:rPr>
              <a:t>contrastes     </a:t>
            </a:r>
            <a:r>
              <a:rPr lang="fr-FR" sz="1600" dirty="0" smtClean="0">
                <a:solidFill>
                  <a:srgbClr val="000000"/>
                </a:solidFill>
              </a:rPr>
              <a:t>suite 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lum bright="8000" contrast="10000"/>
          </a:blip>
          <a:srcRect/>
          <a:stretch>
            <a:fillRect/>
          </a:stretch>
        </p:blipFill>
        <p:spPr bwMode="auto">
          <a:xfrm>
            <a:off x="5071980" y="628650"/>
            <a:ext cx="3398838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629275" y="4148138"/>
            <a:ext cx="16557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b="4982"/>
          <a:stretch>
            <a:fillRect/>
          </a:stretch>
        </p:blipFill>
        <p:spPr bwMode="auto">
          <a:xfrm>
            <a:off x="601663" y="615950"/>
            <a:ext cx="3998860" cy="288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/>
          <a:srcRect b="4982"/>
          <a:stretch>
            <a:fillRect/>
          </a:stretch>
        </p:blipFill>
        <p:spPr bwMode="auto">
          <a:xfrm>
            <a:off x="601663" y="3529013"/>
            <a:ext cx="3981408" cy="288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963209" y="3240617"/>
            <a:ext cx="1722438" cy="26511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Mousse métallique </a:t>
            </a:r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3765550" y="3382433"/>
            <a:ext cx="815975" cy="122238"/>
          </a:xfrm>
          <a:prstGeom prst="roundRect">
            <a:avLst>
              <a:gd name="adj" fmla="val 1315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014006" y="6178550"/>
            <a:ext cx="1722438" cy="26511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Calcite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71142" y="3240617"/>
            <a:ext cx="2236258" cy="26511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Filament de Tungstène</a:t>
            </a: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15" name="Image 14" descr="Bact  Longi_2_bord_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1399" y="3522133"/>
            <a:ext cx="3840000" cy="2880000"/>
          </a:xfrm>
          <a:prstGeom prst="rect">
            <a:avLst/>
          </a:prstGeom>
        </p:spPr>
      </p:pic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3757083" y="6294966"/>
            <a:ext cx="815975" cy="122238"/>
          </a:xfrm>
          <a:prstGeom prst="roundRect">
            <a:avLst>
              <a:gd name="adj" fmla="val 1315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55805" y="6110817"/>
            <a:ext cx="2236258" cy="49318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Colonie de bactéries sur polymère</a:t>
            </a:r>
            <a:endParaRPr lang="fr-FR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548188" y="1839913"/>
            <a:ext cx="4319587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6988" y="655638"/>
            <a:ext cx="725646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Les électrons </a:t>
            </a:r>
            <a:r>
              <a:rPr lang="fr-FR" sz="1600" dirty="0">
                <a:solidFill>
                  <a:srgbClr val="000000"/>
                </a:solidFill>
              </a:rPr>
              <a:t>secondaires</a:t>
            </a:r>
            <a:r>
              <a:rPr lang="fr-FR" dirty="0">
                <a:solidFill>
                  <a:srgbClr val="000000"/>
                </a:solidFill>
              </a:rPr>
              <a:t> donnent en majorité une information de topographie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8575" y="960438"/>
            <a:ext cx="91186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Mais d'autres effets peuvent donner aussi une certaine contribution dans le contraste de l'image SE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17538" y="1349375"/>
            <a:ext cx="774223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La différence de Z, l'orientation cristalline, les domaines magnétiques, ...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472113" y="5126038"/>
            <a:ext cx="24733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Echantillon de SiGe plan-poli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12713" y="1839913"/>
            <a:ext cx="4319587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95325" y="5126038"/>
            <a:ext cx="3154363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Cordon de brasure Ag-CuZn plan-poli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97428" y="5777441"/>
            <a:ext cx="16891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Renforcement de l’émission des SE2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322888" y="5505450"/>
            <a:ext cx="27717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Effet d'un contraste cristallin 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628650" y="5412317"/>
            <a:ext cx="3287713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Effet d'un contraste lié aux Z locaux</a:t>
            </a:r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3200400" y="4694238"/>
            <a:ext cx="739775" cy="252412"/>
          </a:xfrm>
          <a:prstGeom prst="roundRect">
            <a:avLst>
              <a:gd name="adj" fmla="val 630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7978775" y="4830233"/>
            <a:ext cx="777875" cy="106363"/>
          </a:xfrm>
          <a:prstGeom prst="roundRect">
            <a:avLst>
              <a:gd name="adj" fmla="val 1514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84138" y="85725"/>
            <a:ext cx="32004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Interprétation des </a:t>
            </a:r>
            <a:r>
              <a:rPr lang="fr-FR" sz="2400" dirty="0" smtClean="0">
                <a:solidFill>
                  <a:srgbClr val="000000"/>
                </a:solidFill>
              </a:rPr>
              <a:t>contrastes     </a:t>
            </a:r>
            <a:r>
              <a:rPr lang="fr-FR" sz="1600" dirty="0" smtClean="0">
                <a:solidFill>
                  <a:srgbClr val="000000"/>
                </a:solidFill>
              </a:rPr>
              <a:t>suite 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7800" y="3835400"/>
            <a:ext cx="87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Z </a:t>
            </a:r>
            <a:r>
              <a:rPr lang="fr-FR" sz="1600" baseline="-25000" dirty="0" smtClean="0">
                <a:solidFill>
                  <a:schemeClr val="bg1"/>
                </a:solidFill>
              </a:rPr>
              <a:t>Ag</a:t>
            </a:r>
            <a:r>
              <a:rPr lang="fr-FR" sz="1600" dirty="0" smtClean="0">
                <a:solidFill>
                  <a:schemeClr val="bg1"/>
                </a:solidFill>
              </a:rPr>
              <a:t> = 47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86266" y="4199467"/>
            <a:ext cx="1578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Z </a:t>
            </a:r>
            <a:r>
              <a:rPr lang="fr-FR" sz="1600" baseline="-25000" dirty="0" err="1" smtClean="0">
                <a:solidFill>
                  <a:schemeClr val="bg1"/>
                </a:solidFill>
              </a:rPr>
              <a:t>CuZn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moy</a:t>
            </a:r>
            <a:r>
              <a:rPr lang="fr-FR" sz="1600" dirty="0" smtClean="0">
                <a:solidFill>
                  <a:schemeClr val="bg1"/>
                </a:solidFill>
              </a:rPr>
              <a:t> = 29.5</a:t>
            </a:r>
            <a:endParaRPr lang="fr-FR" sz="1600" dirty="0">
              <a:solidFill>
                <a:schemeClr val="bg1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1066800" y="3285068"/>
            <a:ext cx="702733" cy="6095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1811867" y="3327400"/>
            <a:ext cx="567266" cy="88053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322262" y="540809"/>
            <a:ext cx="38893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Le détecteur à </a:t>
            </a:r>
            <a:r>
              <a:rPr lang="fr-FR" sz="2000" dirty="0" err="1">
                <a:solidFill>
                  <a:srgbClr val="000000"/>
                </a:solidFill>
              </a:rPr>
              <a:t>microcanaux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B2ABF8F-96A8-44E3-B96F-592B2A04E865}" type="slidenum">
              <a:rPr lang="fr-FR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fr-FR" sz="1400">
              <a:solidFill>
                <a:srgbClr val="00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51467" y="1958446"/>
            <a:ext cx="1728788" cy="1989137"/>
            <a:chOff x="592" y="983"/>
            <a:chExt cx="1089" cy="1253"/>
          </a:xfrm>
        </p:grpSpPr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r="63434"/>
            <a:stretch>
              <a:fillRect/>
            </a:stretch>
          </p:blipFill>
          <p:spPr bwMode="auto">
            <a:xfrm>
              <a:off x="592" y="983"/>
              <a:ext cx="1089" cy="12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>
              <a:off x="1291" y="1386"/>
              <a:ext cx="390" cy="69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8538" y="1756304"/>
            <a:ext cx="2057400" cy="191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5730875" y="3168651"/>
            <a:ext cx="2875187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  <a:cs typeface="Times New Roman" pitchFamily="18" charset="0"/>
              </a:rPr>
              <a:t>Multiplication électronique dans une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  <a:cs typeface="Times New Roman" pitchFamily="18" charset="0"/>
              </a:rPr>
              <a:t> fibre du détecteur à </a:t>
            </a:r>
            <a:r>
              <a:rPr lang="fr-FR" sz="1400" dirty="0" err="1">
                <a:solidFill>
                  <a:srgbClr val="000000"/>
                </a:solidFill>
                <a:cs typeface="Times New Roman" pitchFamily="18" charset="0"/>
              </a:rPr>
              <a:t>microcanaux</a:t>
            </a:r>
            <a:r>
              <a:rPr lang="fr-FR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4411663"/>
            <a:ext cx="5257800" cy="170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35013" y="6103938"/>
            <a:ext cx="34988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  <a:latin typeface="Times New Roman" pitchFamily="18" charset="0"/>
              </a:rPr>
              <a:t>Détecteur MCP "Microchannel Plates" </a:t>
            </a:r>
            <a:r>
              <a:rPr lang="fr-FR" sz="1200" i="1">
                <a:solidFill>
                  <a:srgbClr val="000000"/>
                </a:solidFill>
                <a:latin typeface="Times New Roman" pitchFamily="18" charset="0"/>
              </a:rPr>
              <a:t>(document KE)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847196" y="930277"/>
            <a:ext cx="24701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Positionné sous la lentille objectif.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847196" y="1146707"/>
            <a:ext cx="47545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Fonctionnement équivalent à celui d'un tube de photomultiplicateur.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847196" y="1380069"/>
            <a:ext cx="638492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Fibre de verre dopé au plomb revêtue d'un matériau à fort coefficient d'émission secondaire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( Diamètre 10 – 25 microns Longueur 0,5 – 1 mm)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5699654" y="2544233"/>
            <a:ext cx="11668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300 V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à 2000 V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4587875" y="4859338"/>
            <a:ext cx="42910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Possibilité d'avoir une image à 1 kV avec un courant de 1 </a:t>
            </a:r>
            <a:r>
              <a:rPr lang="fr-FR" sz="1400" dirty="0" err="1">
                <a:solidFill>
                  <a:srgbClr val="000000"/>
                </a:solidFill>
              </a:rPr>
              <a:t>pA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4587875" y="4094691"/>
            <a:ext cx="17700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Position sous la lentille 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6640513" y="4067175"/>
            <a:ext cx="22225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Écrasement de la topographie</a:t>
            </a:r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6315075" y="4213225"/>
            <a:ext cx="290513" cy="793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4587875" y="4383616"/>
            <a:ext cx="18796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Large angle de collection</a:t>
            </a: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4587875" y="4650316"/>
            <a:ext cx="184308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Efficace à basse tension</a:t>
            </a:r>
          </a:p>
        </p:txBody>
      </p:sp>
      <p:sp>
        <p:nvSpPr>
          <p:cNvPr id="21" name="ZoneTexte 20"/>
          <p:cNvSpPr txBox="1"/>
          <p:nvPr/>
        </p:nvSpPr>
        <p:spPr>
          <a:xfrm flipH="1">
            <a:off x="118533" y="110067"/>
            <a:ext cx="817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Autres type de détecteurs pour les électrons secondaires  </a:t>
            </a:r>
            <a:endParaRPr lang="fr-FR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50800" y="34925"/>
            <a:ext cx="434181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La détections des électrons rétrodiffusés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921" y="3630613"/>
            <a:ext cx="3948112" cy="2636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36524" y="601663"/>
            <a:ext cx="5400674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Rappel de quelques propriétés des électrons rétrodiffusés (BSE)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1137708"/>
            <a:ext cx="52387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 Les </a:t>
            </a:r>
            <a:r>
              <a:rPr lang="fr-FR" sz="1600" dirty="0">
                <a:solidFill>
                  <a:srgbClr val="000000"/>
                </a:solidFill>
              </a:rPr>
              <a:t>électrons rétrodiffusés </a:t>
            </a:r>
            <a:r>
              <a:rPr lang="fr-FR" sz="1600" dirty="0" smtClean="0">
                <a:solidFill>
                  <a:srgbClr val="000000"/>
                </a:solidFill>
              </a:rPr>
              <a:t>une énergie élevée  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006476" y="1468438"/>
            <a:ext cx="2435225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Dépendent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		de l’énergie du faisceau incident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		et </a:t>
            </a:r>
            <a:r>
              <a:rPr lang="fr-FR" sz="1600" dirty="0">
                <a:solidFill>
                  <a:srgbClr val="000000"/>
                </a:solidFill>
              </a:rPr>
              <a:t>du matériaux</a:t>
            </a: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2591" y="336550"/>
            <a:ext cx="3390900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7597775" y="2698750"/>
            <a:ext cx="1466850" cy="24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i="1">
                <a:solidFill>
                  <a:srgbClr val="000000"/>
                </a:solidFill>
              </a:rPr>
              <a:t>Doc. Goldstein 3</a:t>
            </a:r>
            <a:r>
              <a:rPr lang="fr-FR" sz="1000" i="1" baseline="30000">
                <a:solidFill>
                  <a:srgbClr val="000000"/>
                </a:solidFill>
              </a:rPr>
              <a:t>ème</a:t>
            </a:r>
            <a:r>
              <a:rPr lang="fr-FR" sz="1000" i="1">
                <a:solidFill>
                  <a:srgbClr val="000000"/>
                </a:solidFill>
              </a:rPr>
              <a:t> ed.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7530571" y="611188"/>
            <a:ext cx="4445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dirty="0">
                <a:solidFill>
                  <a:srgbClr val="3333CC"/>
                </a:solidFill>
              </a:rPr>
              <a:t>Au</a:t>
            </a: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8066088" y="856722"/>
            <a:ext cx="333375" cy="2190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6273800" y="1697038"/>
            <a:ext cx="3270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>
                <a:solidFill>
                  <a:srgbClr val="3333CC"/>
                </a:solidFill>
              </a:rPr>
              <a:t>C</a:t>
            </a: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6553200" y="1973263"/>
            <a:ext cx="333375" cy="2190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0" y="2643187"/>
            <a:ext cx="551815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L'émission </a:t>
            </a:r>
            <a:r>
              <a:rPr lang="fr-FR" sz="1600" dirty="0">
                <a:solidFill>
                  <a:srgbClr val="000000"/>
                </a:solidFill>
              </a:rPr>
              <a:t>des électrons rétrodiffusés varie en fonction du matériau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1455209" y="3266547"/>
            <a:ext cx="2105025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Contraste de composition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Ou contraste chimique</a:t>
            </a: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977364" y="3475566"/>
            <a:ext cx="427037" cy="7938"/>
          </a:xfrm>
          <a:prstGeom prst="line">
            <a:avLst/>
          </a:prstGeom>
          <a:noFill/>
          <a:ln w="360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976813" y="3314700"/>
            <a:ext cx="3836987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6264275" y="6180138"/>
            <a:ext cx="24939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Echantillon </a:t>
            </a:r>
            <a:r>
              <a:rPr lang="fr-FR" sz="1200" dirty="0" err="1">
                <a:solidFill>
                  <a:srgbClr val="000000"/>
                </a:solidFill>
              </a:rPr>
              <a:t>multiphasé</a:t>
            </a:r>
            <a:r>
              <a:rPr lang="fr-FR" sz="1200" dirty="0">
                <a:solidFill>
                  <a:srgbClr val="000000"/>
                </a:solidFill>
              </a:rPr>
              <a:t> métallique</a:t>
            </a: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7673975" y="3330575"/>
            <a:ext cx="1397000" cy="27305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Phase « lourde </a:t>
            </a:r>
            <a:r>
              <a:rPr lang="fr-FR" sz="1200" b="1" dirty="0">
                <a:solidFill>
                  <a:srgbClr val="000080"/>
                </a:solidFill>
              </a:rPr>
              <a:t>»</a:t>
            </a: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flipH="1">
            <a:off x="7839075" y="3611563"/>
            <a:ext cx="346075" cy="411162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3559175" y="5989638"/>
            <a:ext cx="13382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Phase «légère »</a:t>
            </a: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 flipV="1">
            <a:off x="4686300" y="5073650"/>
            <a:ext cx="693738" cy="941388"/>
          </a:xfrm>
          <a:prstGeom prst="line">
            <a:avLst/>
          </a:prstGeom>
          <a:noFill/>
          <a:ln w="360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939800" y="2971799"/>
            <a:ext cx="3560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Varie en fonction du numéro atomique Z</a:t>
            </a:r>
            <a:endParaRPr lang="fr-FR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62983" y="105832"/>
            <a:ext cx="34893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Distribution angulaire d'émission des BSE</a:t>
            </a: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531813" y="3878263"/>
            <a:ext cx="2706687" cy="73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Suit une loi de Lambert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lorsque l'incidence du faisceau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est normal à la surface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392363" y="2081213"/>
            <a:ext cx="989012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Loi en cosinus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9850" y="876300"/>
            <a:ext cx="1104900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  <a:latin typeface="Symbol" pitchFamily="18" charset="2"/>
              </a:rPr>
              <a:t></a:t>
            </a:r>
            <a:r>
              <a:rPr lang="fr-FR" sz="1200" dirty="0">
                <a:solidFill>
                  <a:srgbClr val="000000"/>
                </a:solidFill>
              </a:rPr>
              <a:t> : coefficient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de rétrodiffusion</a:t>
            </a: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4279900" y="512237"/>
            <a:ext cx="1588" cy="603250"/>
          </a:xfrm>
          <a:prstGeom prst="line">
            <a:avLst/>
          </a:prstGeom>
          <a:noFill/>
          <a:ln w="57240">
            <a:solidFill>
              <a:srgbClr val="3333CC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285750" y="2384425"/>
            <a:ext cx="3017838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9703" name="Freeform 7"/>
          <p:cNvSpPr>
            <a:spLocks noChangeArrowheads="1"/>
          </p:cNvSpPr>
          <p:nvPr/>
        </p:nvSpPr>
        <p:spPr bwMode="auto">
          <a:xfrm>
            <a:off x="1135063" y="2366963"/>
            <a:ext cx="1250950" cy="1485900"/>
          </a:xfrm>
          <a:custGeom>
            <a:avLst/>
            <a:gdLst/>
            <a:ahLst/>
            <a:cxnLst>
              <a:cxn ang="0">
                <a:pos x="443" y="21"/>
              </a:cxn>
              <a:cxn ang="0">
                <a:pos x="134" y="266"/>
              </a:cxn>
              <a:cxn ang="0">
                <a:pos x="7" y="535"/>
              </a:cxn>
              <a:cxn ang="0">
                <a:pos x="89" y="789"/>
              </a:cxn>
              <a:cxn ang="0">
                <a:pos x="289" y="952"/>
              </a:cxn>
              <a:cxn ang="0">
                <a:pos x="489" y="976"/>
              </a:cxn>
              <a:cxn ang="0">
                <a:pos x="633" y="924"/>
              </a:cxn>
              <a:cxn ang="0">
                <a:pos x="789" y="762"/>
              </a:cxn>
              <a:cxn ang="0">
                <a:pos x="813" y="480"/>
              </a:cxn>
              <a:cxn ang="0">
                <a:pos x="687" y="252"/>
              </a:cxn>
              <a:cxn ang="0">
                <a:pos x="443" y="21"/>
              </a:cxn>
            </a:cxnLst>
            <a:rect l="0" t="0" r="r" b="b"/>
            <a:pathLst>
              <a:path w="830" h="984">
                <a:moveTo>
                  <a:pt x="443" y="21"/>
                </a:moveTo>
                <a:cubicBezTo>
                  <a:pt x="326" y="0"/>
                  <a:pt x="207" y="180"/>
                  <a:pt x="134" y="266"/>
                </a:cubicBezTo>
                <a:cubicBezTo>
                  <a:pt x="61" y="352"/>
                  <a:pt x="14" y="448"/>
                  <a:pt x="7" y="535"/>
                </a:cubicBezTo>
                <a:cubicBezTo>
                  <a:pt x="0" y="623"/>
                  <a:pt x="42" y="720"/>
                  <a:pt x="89" y="789"/>
                </a:cubicBezTo>
                <a:cubicBezTo>
                  <a:pt x="136" y="858"/>
                  <a:pt x="222" y="921"/>
                  <a:pt x="289" y="952"/>
                </a:cubicBezTo>
                <a:cubicBezTo>
                  <a:pt x="356" y="984"/>
                  <a:pt x="432" y="981"/>
                  <a:pt x="489" y="976"/>
                </a:cubicBezTo>
                <a:cubicBezTo>
                  <a:pt x="546" y="971"/>
                  <a:pt x="583" y="960"/>
                  <a:pt x="633" y="924"/>
                </a:cubicBezTo>
                <a:cubicBezTo>
                  <a:pt x="683" y="888"/>
                  <a:pt x="759" y="836"/>
                  <a:pt x="789" y="762"/>
                </a:cubicBezTo>
                <a:cubicBezTo>
                  <a:pt x="819" y="688"/>
                  <a:pt x="830" y="565"/>
                  <a:pt x="813" y="480"/>
                </a:cubicBezTo>
                <a:cubicBezTo>
                  <a:pt x="796" y="395"/>
                  <a:pt x="749" y="328"/>
                  <a:pt x="687" y="252"/>
                </a:cubicBezTo>
                <a:cubicBezTo>
                  <a:pt x="625" y="176"/>
                  <a:pt x="494" y="69"/>
                  <a:pt x="443" y="21"/>
                </a:cubicBezTo>
                <a:close/>
              </a:path>
            </a:pathLst>
          </a:custGeom>
          <a:gradFill rotWithShape="0">
            <a:gsLst>
              <a:gs pos="0">
                <a:srgbClr val="FFCC00"/>
              </a:gs>
              <a:gs pos="100000">
                <a:srgbClr val="FEFCF7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1069975" y="1081088"/>
            <a:ext cx="1431925" cy="1287462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V="1">
            <a:off x="1804988" y="1652588"/>
            <a:ext cx="671512" cy="70961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9706" name="Freeform 10"/>
          <p:cNvSpPr>
            <a:spLocks noChangeArrowheads="1"/>
          </p:cNvSpPr>
          <p:nvPr/>
        </p:nvSpPr>
        <p:spPr bwMode="auto">
          <a:xfrm>
            <a:off x="1808163" y="1863725"/>
            <a:ext cx="307975" cy="1619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100" y="17"/>
              </a:cxn>
              <a:cxn ang="0">
                <a:pos x="210" y="127"/>
              </a:cxn>
            </a:cxnLst>
            <a:rect l="0" t="0" r="r" b="b"/>
            <a:pathLst>
              <a:path w="210" h="127">
                <a:moveTo>
                  <a:pt x="0" y="27"/>
                </a:moveTo>
                <a:cubicBezTo>
                  <a:pt x="32" y="13"/>
                  <a:pt x="65" y="0"/>
                  <a:pt x="100" y="17"/>
                </a:cubicBezTo>
                <a:cubicBezTo>
                  <a:pt x="135" y="34"/>
                  <a:pt x="192" y="109"/>
                  <a:pt x="210" y="127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897063" y="1492250"/>
            <a:ext cx="30003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  <a:latin typeface="Symbol" pitchFamily="18" charset="2"/>
              </a:rPr>
              <a:t>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1195388" y="825500"/>
            <a:ext cx="347662" cy="61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  <a:latin typeface="Symbol" pitchFamily="18" charset="2"/>
              </a:rPr>
              <a:t></a:t>
            </a:r>
            <a:r>
              <a:rPr lang="fr-FR" sz="1600" baseline="-25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2538413" y="1292225"/>
            <a:ext cx="66675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  <a:latin typeface="Symbol" pitchFamily="18" charset="2"/>
              </a:rPr>
              <a:t></a:t>
            </a:r>
            <a:r>
              <a:rPr lang="fr-FR" sz="1600">
                <a:solidFill>
                  <a:srgbClr val="000000"/>
                </a:solidFill>
              </a:rPr>
              <a:t>(</a:t>
            </a:r>
            <a:r>
              <a:rPr lang="fr-FR" sz="1600">
                <a:solidFill>
                  <a:srgbClr val="000000"/>
                </a:solidFill>
                <a:latin typeface="Symbol" pitchFamily="18" charset="2"/>
              </a:rPr>
              <a:t></a:t>
            </a:r>
            <a:r>
              <a:rPr lang="fr-FR" sz="16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1768475" y="625475"/>
            <a:ext cx="1588" cy="358775"/>
          </a:xfrm>
          <a:prstGeom prst="line">
            <a:avLst/>
          </a:prstGeom>
          <a:noFill/>
          <a:ln w="57240">
            <a:solidFill>
              <a:srgbClr val="3333CC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flipH="1" flipV="1">
            <a:off x="1752600" y="1019175"/>
            <a:ext cx="30163" cy="13684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579813" y="898525"/>
            <a:ext cx="5268912" cy="3859213"/>
            <a:chOff x="2255" y="566"/>
            <a:chExt cx="3319" cy="2431"/>
          </a:xfrm>
        </p:grpSpPr>
        <p:sp>
          <p:nvSpPr>
            <p:cNvPr id="29713" name="Freeform 17"/>
            <p:cNvSpPr>
              <a:spLocks noChangeArrowheads="1"/>
            </p:cNvSpPr>
            <p:nvPr/>
          </p:nvSpPr>
          <p:spPr bwMode="auto">
            <a:xfrm rot="2040000">
              <a:off x="2381" y="2218"/>
              <a:ext cx="548" cy="779"/>
            </a:xfrm>
            <a:custGeom>
              <a:avLst/>
              <a:gdLst/>
              <a:ahLst/>
              <a:cxnLst>
                <a:cxn ang="0">
                  <a:pos x="74" y="27"/>
                </a:cxn>
                <a:cxn ang="0">
                  <a:pos x="150" y="360"/>
                </a:cxn>
                <a:cxn ang="0">
                  <a:pos x="314" y="596"/>
                </a:cxn>
                <a:cxn ang="0">
                  <a:pos x="632" y="778"/>
                </a:cxn>
                <a:cxn ang="0">
                  <a:pos x="886" y="787"/>
                </a:cxn>
                <a:cxn ang="0">
                  <a:pos x="1132" y="660"/>
                </a:cxn>
                <a:cxn ang="0">
                  <a:pos x="1068" y="333"/>
                </a:cxn>
                <a:cxn ang="0">
                  <a:pos x="659" y="51"/>
                </a:cxn>
                <a:cxn ang="0">
                  <a:pos x="74" y="27"/>
                </a:cxn>
              </a:cxnLst>
              <a:rect l="0" t="0" r="r" b="b"/>
              <a:pathLst>
                <a:path w="1162" h="810">
                  <a:moveTo>
                    <a:pt x="74" y="27"/>
                  </a:moveTo>
                  <a:cubicBezTo>
                    <a:pt x="0" y="77"/>
                    <a:pt x="110" y="265"/>
                    <a:pt x="150" y="360"/>
                  </a:cubicBezTo>
                  <a:cubicBezTo>
                    <a:pt x="190" y="455"/>
                    <a:pt x="234" y="526"/>
                    <a:pt x="314" y="596"/>
                  </a:cubicBezTo>
                  <a:cubicBezTo>
                    <a:pt x="394" y="666"/>
                    <a:pt x="537" y="746"/>
                    <a:pt x="632" y="778"/>
                  </a:cubicBezTo>
                  <a:cubicBezTo>
                    <a:pt x="727" y="810"/>
                    <a:pt x="803" y="807"/>
                    <a:pt x="886" y="787"/>
                  </a:cubicBezTo>
                  <a:cubicBezTo>
                    <a:pt x="969" y="767"/>
                    <a:pt x="1102" y="736"/>
                    <a:pt x="1132" y="660"/>
                  </a:cubicBezTo>
                  <a:cubicBezTo>
                    <a:pt x="1162" y="584"/>
                    <a:pt x="1147" y="434"/>
                    <a:pt x="1068" y="333"/>
                  </a:cubicBezTo>
                  <a:cubicBezTo>
                    <a:pt x="989" y="232"/>
                    <a:pt x="825" y="102"/>
                    <a:pt x="659" y="51"/>
                  </a:cubicBezTo>
                  <a:cubicBezTo>
                    <a:pt x="493" y="0"/>
                    <a:pt x="196" y="32"/>
                    <a:pt x="74" y="27"/>
                  </a:cubicBezTo>
                  <a:close/>
                </a:path>
              </a:pathLst>
            </a:custGeom>
            <a:gradFill rotWithShape="0">
              <a:gsLst>
                <a:gs pos="0">
                  <a:srgbClr val="FFCC00"/>
                </a:gs>
                <a:gs pos="100000">
                  <a:srgbClr val="FEFCF7"/>
                </a:gs>
              </a:gsLst>
              <a:lin ang="5400000" scaled="1"/>
            </a:gra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14" name="Text Box 18"/>
            <p:cNvSpPr txBox="1">
              <a:spLocks noChangeArrowheads="1"/>
            </p:cNvSpPr>
            <p:nvPr/>
          </p:nvSpPr>
          <p:spPr bwMode="auto">
            <a:xfrm>
              <a:off x="2881" y="566"/>
              <a:ext cx="1425" cy="3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 Distribution dans l’axe </a:t>
              </a: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de la direction de réflexion</a:t>
              </a:r>
            </a:p>
          </p:txBody>
        </p:sp>
        <p:sp>
          <p:nvSpPr>
            <p:cNvPr id="29715" name="Line 19"/>
            <p:cNvSpPr>
              <a:spLocks noChangeShapeType="1"/>
            </p:cNvSpPr>
            <p:nvPr/>
          </p:nvSpPr>
          <p:spPr bwMode="auto">
            <a:xfrm>
              <a:off x="2255" y="1577"/>
              <a:ext cx="988" cy="1317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9716" name="Text Box 20"/>
            <p:cNvSpPr txBox="1">
              <a:spLocks noChangeArrowheads="1"/>
            </p:cNvSpPr>
            <p:nvPr/>
          </p:nvSpPr>
          <p:spPr bwMode="auto">
            <a:xfrm>
              <a:off x="2695" y="1340"/>
              <a:ext cx="204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>
                  <a:solidFill>
                    <a:srgbClr val="000000"/>
                  </a:solidFill>
                  <a:latin typeface="Symbol" pitchFamily="18" charset="2"/>
                </a:rPr>
                <a:t></a:t>
              </a:r>
            </a:p>
          </p:txBody>
        </p:sp>
        <p:sp>
          <p:nvSpPr>
            <p:cNvPr id="29717" name="Line 21"/>
            <p:cNvSpPr>
              <a:spLocks noChangeShapeType="1"/>
            </p:cNvSpPr>
            <p:nvPr/>
          </p:nvSpPr>
          <p:spPr bwMode="auto">
            <a:xfrm flipV="1">
              <a:off x="2698" y="629"/>
              <a:ext cx="0" cy="152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9718" name="Freeform 22"/>
            <p:cNvSpPr>
              <a:spLocks noChangeArrowheads="1"/>
            </p:cNvSpPr>
            <p:nvPr/>
          </p:nvSpPr>
          <p:spPr bwMode="auto">
            <a:xfrm>
              <a:off x="2688" y="1591"/>
              <a:ext cx="1187" cy="940"/>
            </a:xfrm>
            <a:custGeom>
              <a:avLst/>
              <a:gdLst/>
              <a:ahLst/>
              <a:cxnLst>
                <a:cxn ang="0">
                  <a:pos x="60" y="429"/>
                </a:cxn>
                <a:cxn ang="0">
                  <a:pos x="205" y="519"/>
                </a:cxn>
                <a:cxn ang="0">
                  <a:pos x="542" y="629"/>
                </a:cxn>
                <a:cxn ang="0">
                  <a:pos x="951" y="610"/>
                </a:cxn>
                <a:cxn ang="0">
                  <a:pos x="1432" y="474"/>
                </a:cxn>
                <a:cxn ang="0">
                  <a:pos x="1760" y="238"/>
                </a:cxn>
                <a:cxn ang="0">
                  <a:pos x="1341" y="92"/>
                </a:cxn>
                <a:cxn ang="0">
                  <a:pos x="560" y="1"/>
                </a:cxn>
                <a:cxn ang="0">
                  <a:pos x="142" y="101"/>
                </a:cxn>
                <a:cxn ang="0">
                  <a:pos x="14" y="319"/>
                </a:cxn>
                <a:cxn ang="0">
                  <a:pos x="60" y="429"/>
                </a:cxn>
              </a:cxnLst>
              <a:rect l="0" t="0" r="r" b="b"/>
              <a:pathLst>
                <a:path w="1775" h="644">
                  <a:moveTo>
                    <a:pt x="60" y="429"/>
                  </a:moveTo>
                  <a:cubicBezTo>
                    <a:pt x="92" y="462"/>
                    <a:pt x="125" y="486"/>
                    <a:pt x="205" y="519"/>
                  </a:cubicBezTo>
                  <a:cubicBezTo>
                    <a:pt x="285" y="552"/>
                    <a:pt x="418" y="614"/>
                    <a:pt x="542" y="629"/>
                  </a:cubicBezTo>
                  <a:cubicBezTo>
                    <a:pt x="666" y="644"/>
                    <a:pt x="803" y="636"/>
                    <a:pt x="951" y="610"/>
                  </a:cubicBezTo>
                  <a:cubicBezTo>
                    <a:pt x="1099" y="584"/>
                    <a:pt x="1297" y="536"/>
                    <a:pt x="1432" y="474"/>
                  </a:cubicBezTo>
                  <a:cubicBezTo>
                    <a:pt x="1567" y="412"/>
                    <a:pt x="1775" y="301"/>
                    <a:pt x="1760" y="238"/>
                  </a:cubicBezTo>
                  <a:cubicBezTo>
                    <a:pt x="1745" y="175"/>
                    <a:pt x="1541" y="131"/>
                    <a:pt x="1341" y="92"/>
                  </a:cubicBezTo>
                  <a:cubicBezTo>
                    <a:pt x="1141" y="53"/>
                    <a:pt x="760" y="0"/>
                    <a:pt x="560" y="1"/>
                  </a:cubicBezTo>
                  <a:cubicBezTo>
                    <a:pt x="360" y="2"/>
                    <a:pt x="233" y="48"/>
                    <a:pt x="142" y="101"/>
                  </a:cubicBezTo>
                  <a:cubicBezTo>
                    <a:pt x="51" y="154"/>
                    <a:pt x="28" y="264"/>
                    <a:pt x="14" y="319"/>
                  </a:cubicBezTo>
                  <a:cubicBezTo>
                    <a:pt x="0" y="374"/>
                    <a:pt x="28" y="396"/>
                    <a:pt x="60" y="429"/>
                  </a:cubicBezTo>
                  <a:close/>
                </a:path>
              </a:pathLst>
            </a:custGeom>
            <a:solidFill>
              <a:srgbClr val="FFFFFF"/>
            </a:solidFill>
            <a:ln w="2844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19" name="Line 23"/>
            <p:cNvSpPr>
              <a:spLocks noChangeShapeType="1"/>
            </p:cNvSpPr>
            <p:nvPr/>
          </p:nvSpPr>
          <p:spPr bwMode="auto">
            <a:xfrm flipV="1">
              <a:off x="2698" y="1303"/>
              <a:ext cx="329" cy="87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9720" name="Freeform 24"/>
            <p:cNvSpPr>
              <a:spLocks noChangeArrowheads="1"/>
            </p:cNvSpPr>
            <p:nvPr/>
          </p:nvSpPr>
          <p:spPr bwMode="auto">
            <a:xfrm>
              <a:off x="2698" y="1790"/>
              <a:ext cx="101" cy="7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2" y="9"/>
                </a:cxn>
                <a:cxn ang="0">
                  <a:pos x="163" y="64"/>
                </a:cxn>
              </a:cxnLst>
              <a:rect l="0" t="0" r="r" b="b"/>
              <a:pathLst>
                <a:path w="163" h="64">
                  <a:moveTo>
                    <a:pt x="0" y="9"/>
                  </a:moveTo>
                  <a:cubicBezTo>
                    <a:pt x="22" y="4"/>
                    <a:pt x="45" y="0"/>
                    <a:pt x="72" y="9"/>
                  </a:cubicBezTo>
                  <a:cubicBezTo>
                    <a:pt x="99" y="18"/>
                    <a:pt x="131" y="41"/>
                    <a:pt x="163" y="64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21" name="Text Box 25"/>
            <p:cNvSpPr txBox="1">
              <a:spLocks noChangeArrowheads="1"/>
            </p:cNvSpPr>
            <p:nvPr/>
          </p:nvSpPr>
          <p:spPr bwMode="auto">
            <a:xfrm>
              <a:off x="3034" y="1286"/>
              <a:ext cx="925" cy="1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Lobe d’émission</a:t>
              </a:r>
            </a:p>
          </p:txBody>
        </p:sp>
        <p:sp>
          <p:nvSpPr>
            <p:cNvPr id="29722" name="Text Box 26"/>
            <p:cNvSpPr txBox="1">
              <a:spLocks noChangeArrowheads="1"/>
            </p:cNvSpPr>
            <p:nvPr/>
          </p:nvSpPr>
          <p:spPr bwMode="auto">
            <a:xfrm>
              <a:off x="2973" y="1730"/>
              <a:ext cx="188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>
                  <a:solidFill>
                    <a:srgbClr val="000000"/>
                  </a:solidFill>
                  <a:latin typeface="Symbol" pitchFamily="18" charset="2"/>
                </a:rPr>
                <a:t></a:t>
              </a:r>
            </a:p>
          </p:txBody>
        </p:sp>
        <p:sp>
          <p:nvSpPr>
            <p:cNvPr id="29723" name="Freeform 27"/>
            <p:cNvSpPr>
              <a:spLocks noChangeArrowheads="1"/>
            </p:cNvSpPr>
            <p:nvPr/>
          </p:nvSpPr>
          <p:spPr bwMode="auto">
            <a:xfrm rot="2040000">
              <a:off x="2793" y="1873"/>
              <a:ext cx="249" cy="179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00" y="17"/>
                </a:cxn>
                <a:cxn ang="0">
                  <a:pos x="210" y="127"/>
                </a:cxn>
              </a:cxnLst>
              <a:rect l="0" t="0" r="r" b="b"/>
              <a:pathLst>
                <a:path w="210" h="127">
                  <a:moveTo>
                    <a:pt x="0" y="27"/>
                  </a:moveTo>
                  <a:cubicBezTo>
                    <a:pt x="32" y="13"/>
                    <a:pt x="65" y="0"/>
                    <a:pt x="100" y="17"/>
                  </a:cubicBezTo>
                  <a:cubicBezTo>
                    <a:pt x="135" y="34"/>
                    <a:pt x="192" y="109"/>
                    <a:pt x="210" y="127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24" name="Line 28"/>
            <p:cNvSpPr>
              <a:spLocks noChangeShapeType="1"/>
            </p:cNvSpPr>
            <p:nvPr/>
          </p:nvSpPr>
          <p:spPr bwMode="auto">
            <a:xfrm flipV="1">
              <a:off x="2718" y="1930"/>
              <a:ext cx="1135" cy="21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9725" name="Text Box 29"/>
            <p:cNvSpPr txBox="1">
              <a:spLocks noChangeArrowheads="1"/>
            </p:cNvSpPr>
            <p:nvPr/>
          </p:nvSpPr>
          <p:spPr bwMode="auto">
            <a:xfrm>
              <a:off x="4651" y="2136"/>
              <a:ext cx="923" cy="1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000" i="1" dirty="0">
                  <a:solidFill>
                    <a:srgbClr val="000000"/>
                  </a:solidFill>
                </a:rPr>
                <a:t>Doc. Goldstein 3</a:t>
              </a:r>
              <a:r>
                <a:rPr lang="fr-FR" sz="1000" i="1" baseline="30000" dirty="0">
                  <a:solidFill>
                    <a:srgbClr val="000000"/>
                  </a:solidFill>
                </a:rPr>
                <a:t>ème</a:t>
              </a:r>
              <a:r>
                <a:rPr lang="fr-FR" sz="1000" i="1" dirty="0">
                  <a:solidFill>
                    <a:srgbClr val="000000"/>
                  </a:solidFill>
                </a:rPr>
                <a:t> </a:t>
              </a:r>
              <a:r>
                <a:rPr lang="fr-FR" sz="1000" i="1" dirty="0" err="1">
                  <a:solidFill>
                    <a:srgbClr val="000000"/>
                  </a:solidFill>
                </a:rPr>
                <a:t>ed</a:t>
              </a:r>
              <a:r>
                <a:rPr lang="fr-FR" sz="1000" i="1" dirty="0">
                  <a:solidFill>
                    <a:srgbClr val="000000"/>
                  </a:solidFill>
                </a:rPr>
                <a:t>.</a:t>
              </a:r>
            </a:p>
          </p:txBody>
        </p:sp>
      </p:grpSp>
      <p:sp>
        <p:nvSpPr>
          <p:cNvPr id="29726" name="Text Box 30"/>
          <p:cNvSpPr txBox="1">
            <a:spLocks noChangeArrowheads="1"/>
          </p:cNvSpPr>
          <p:nvPr/>
        </p:nvSpPr>
        <p:spPr bwMode="auto">
          <a:xfrm>
            <a:off x="314325" y="4841875"/>
            <a:ext cx="21621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Si l'échantillon est incliné</a:t>
            </a:r>
          </a:p>
        </p:txBody>
      </p:sp>
      <p:sp>
        <p:nvSpPr>
          <p:cNvPr id="29727" name="Text Box 31"/>
          <p:cNvSpPr txBox="1">
            <a:spLocks noChangeArrowheads="1"/>
          </p:cNvSpPr>
          <p:nvPr/>
        </p:nvSpPr>
        <p:spPr bwMode="auto">
          <a:xfrm>
            <a:off x="1618717" y="5175781"/>
            <a:ext cx="3030537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Augmentation du contraste topographique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dirty="0">
                <a:solidFill>
                  <a:srgbClr val="000000"/>
                </a:solidFill>
              </a:rPr>
              <a:t>Mais</a:t>
            </a:r>
            <a:r>
              <a:rPr lang="fr-FR" sz="1600" dirty="0">
                <a:solidFill>
                  <a:srgbClr val="000000"/>
                </a:solidFill>
              </a:rPr>
              <a:t> diminution du contraste chimique</a:t>
            </a:r>
          </a:p>
        </p:txBody>
      </p:sp>
      <p:grpSp>
        <p:nvGrpSpPr>
          <p:cNvPr id="48" name="Groupe 47"/>
          <p:cNvGrpSpPr/>
          <p:nvPr/>
        </p:nvGrpSpPr>
        <p:grpSpPr>
          <a:xfrm>
            <a:off x="5281612" y="3579282"/>
            <a:ext cx="3714751" cy="2327275"/>
            <a:chOff x="5281612" y="3579282"/>
            <a:chExt cx="3714751" cy="2327275"/>
          </a:xfrm>
        </p:grpSpPr>
        <p:pic>
          <p:nvPicPr>
            <p:cNvPr id="29729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2624" y="3579282"/>
              <a:ext cx="3092450" cy="23272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grpSp>
          <p:nvGrpSpPr>
            <p:cNvPr id="4" name="Group 34"/>
            <p:cNvGrpSpPr>
              <a:grpSpLocks/>
            </p:cNvGrpSpPr>
            <p:nvPr/>
          </p:nvGrpSpPr>
          <p:grpSpPr bwMode="auto">
            <a:xfrm>
              <a:off x="5281612" y="3822187"/>
              <a:ext cx="3714751" cy="1747846"/>
              <a:chOff x="3343" y="2429"/>
              <a:chExt cx="2340" cy="1101"/>
            </a:xfrm>
          </p:grpSpPr>
          <p:sp>
            <p:nvSpPr>
              <p:cNvPr id="29731" name="Rectangle 35"/>
              <p:cNvSpPr>
                <a:spLocks noChangeArrowheads="1"/>
              </p:cNvSpPr>
              <p:nvPr/>
            </p:nvSpPr>
            <p:spPr bwMode="auto">
              <a:xfrm>
                <a:off x="3876" y="2577"/>
                <a:ext cx="130" cy="902"/>
              </a:xfrm>
              <a:prstGeom prst="rect">
                <a:avLst/>
              </a:prstGeom>
              <a:noFill/>
              <a:ln w="28440">
                <a:solidFill>
                  <a:srgbClr val="3333CC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732" name="Rectangle 36"/>
              <p:cNvSpPr>
                <a:spLocks noChangeArrowheads="1"/>
              </p:cNvSpPr>
              <p:nvPr/>
            </p:nvSpPr>
            <p:spPr bwMode="auto">
              <a:xfrm>
                <a:off x="5358" y="2429"/>
                <a:ext cx="130" cy="434"/>
              </a:xfrm>
              <a:prstGeom prst="rect">
                <a:avLst/>
              </a:prstGeom>
              <a:noFill/>
              <a:ln w="28440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733" name="Text Box 37"/>
              <p:cNvSpPr txBox="1">
                <a:spLocks noChangeArrowheads="1"/>
              </p:cNvSpPr>
              <p:nvPr/>
            </p:nvSpPr>
            <p:spPr bwMode="auto">
              <a:xfrm>
                <a:off x="3343" y="2815"/>
                <a:ext cx="279" cy="21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600" b="1" dirty="0">
                    <a:solidFill>
                      <a:srgbClr val="3333CC"/>
                    </a:solidFill>
                  </a:rPr>
                  <a:t>Au</a:t>
                </a:r>
              </a:p>
            </p:txBody>
          </p:sp>
          <p:sp>
            <p:nvSpPr>
              <p:cNvPr id="29734" name="Text Box 38"/>
              <p:cNvSpPr txBox="1">
                <a:spLocks noChangeArrowheads="1"/>
              </p:cNvSpPr>
              <p:nvPr/>
            </p:nvSpPr>
            <p:spPr bwMode="auto">
              <a:xfrm>
                <a:off x="3393" y="3319"/>
                <a:ext cx="205" cy="21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600" b="1" dirty="0">
                    <a:solidFill>
                      <a:srgbClr val="3333CC"/>
                    </a:solidFill>
                  </a:rPr>
                  <a:t>C</a:t>
                </a:r>
              </a:p>
            </p:txBody>
          </p:sp>
          <p:sp>
            <p:nvSpPr>
              <p:cNvPr id="29735" name="Line 39"/>
              <p:cNvSpPr>
                <a:spLocks noChangeShapeType="1"/>
              </p:cNvSpPr>
              <p:nvPr/>
            </p:nvSpPr>
            <p:spPr bwMode="auto">
              <a:xfrm>
                <a:off x="3615" y="2921"/>
                <a:ext cx="0" cy="493"/>
              </a:xfrm>
              <a:prstGeom prst="line">
                <a:avLst/>
              </a:prstGeom>
              <a:noFill/>
              <a:ln w="18000">
                <a:solidFill>
                  <a:srgbClr val="0000FF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36" name="Line 40"/>
              <p:cNvSpPr>
                <a:spLocks noChangeShapeType="1"/>
              </p:cNvSpPr>
              <p:nvPr/>
            </p:nvSpPr>
            <p:spPr bwMode="auto">
              <a:xfrm>
                <a:off x="3586" y="2910"/>
                <a:ext cx="359" cy="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37" name="Line 41"/>
              <p:cNvSpPr>
                <a:spLocks noChangeShapeType="1"/>
              </p:cNvSpPr>
              <p:nvPr/>
            </p:nvSpPr>
            <p:spPr bwMode="auto">
              <a:xfrm>
                <a:off x="3581" y="3419"/>
                <a:ext cx="359" cy="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38" name="Line 42"/>
              <p:cNvSpPr>
                <a:spLocks noChangeShapeType="1"/>
              </p:cNvSpPr>
              <p:nvPr/>
            </p:nvSpPr>
            <p:spPr bwMode="auto">
              <a:xfrm flipV="1">
                <a:off x="5454" y="2528"/>
                <a:ext cx="229" cy="1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39" name="Line 43"/>
              <p:cNvSpPr>
                <a:spLocks noChangeShapeType="1"/>
              </p:cNvSpPr>
              <p:nvPr/>
            </p:nvSpPr>
            <p:spPr bwMode="auto">
              <a:xfrm flipV="1">
                <a:off x="5449" y="2726"/>
                <a:ext cx="229" cy="1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40" name="Line 44"/>
              <p:cNvSpPr>
                <a:spLocks noChangeShapeType="1"/>
              </p:cNvSpPr>
              <p:nvPr/>
            </p:nvSpPr>
            <p:spPr bwMode="auto">
              <a:xfrm>
                <a:off x="5675" y="2526"/>
                <a:ext cx="0" cy="196"/>
              </a:xfrm>
              <a:prstGeom prst="line">
                <a:avLst/>
              </a:prstGeom>
              <a:noFill/>
              <a:ln w="936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9741" name="Text Box 45"/>
          <p:cNvSpPr txBox="1">
            <a:spLocks noChangeArrowheads="1"/>
          </p:cNvSpPr>
          <p:nvPr/>
        </p:nvSpPr>
        <p:spPr bwMode="auto">
          <a:xfrm>
            <a:off x="328091" y="5968473"/>
            <a:ext cx="500591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 dirty="0">
                <a:solidFill>
                  <a:srgbClr val="000000"/>
                </a:solidFill>
              </a:rPr>
              <a:t>Conséquence</a:t>
            </a:r>
            <a:r>
              <a:rPr lang="fr-FR" sz="1600" dirty="0">
                <a:solidFill>
                  <a:srgbClr val="000000"/>
                </a:solidFill>
              </a:rPr>
              <a:t> sur la position du détecteur BSE :</a:t>
            </a:r>
          </a:p>
        </p:txBody>
      </p:sp>
      <p:sp>
        <p:nvSpPr>
          <p:cNvPr id="29742" name="Text Box 46"/>
          <p:cNvSpPr txBox="1">
            <a:spLocks noChangeArrowheads="1"/>
          </p:cNvSpPr>
          <p:nvPr/>
        </p:nvSpPr>
        <p:spPr bwMode="auto">
          <a:xfrm>
            <a:off x="4373041" y="5952598"/>
            <a:ext cx="34417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Classiquement sous la lentille objectif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90500" y="198438"/>
            <a:ext cx="36036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Les différents types de </a:t>
            </a:r>
            <a:r>
              <a:rPr lang="fr-FR" sz="2400" dirty="0" smtClean="0">
                <a:solidFill>
                  <a:srgbClr val="000000"/>
                </a:solidFill>
              </a:rPr>
              <a:t>détecteurs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pour collecter les électrons rétrodiffusés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198563" y="1295936"/>
            <a:ext cx="1922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Les détecteurs « Mixtes »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477434" y="1713978"/>
            <a:ext cx="58150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Les détecteurs d'électrons secondaires peuvent collecter les électrons rétrodiffusés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260475" y="2615148"/>
            <a:ext cx="21193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Les détecteurs à scintillateur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336675" y="4043898"/>
            <a:ext cx="25622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Les détecteurs à semi-conducteurs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477434" y="3154898"/>
            <a:ext cx="45291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Ces détecteurs collectent directement les électrons rétrodiffusés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477434" y="3539603"/>
            <a:ext cx="30305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Détecteurs </a:t>
            </a:r>
            <a:r>
              <a:rPr lang="fr-FR" sz="1400" dirty="0" err="1">
                <a:solidFill>
                  <a:srgbClr val="000000"/>
                </a:solidFill>
              </a:rPr>
              <a:t>Autrata</a:t>
            </a:r>
            <a:r>
              <a:rPr lang="fr-FR" sz="1400" dirty="0">
                <a:solidFill>
                  <a:srgbClr val="000000"/>
                </a:solidFill>
              </a:rPr>
              <a:t>, Robinson et </a:t>
            </a:r>
            <a:r>
              <a:rPr lang="fr-FR" sz="1400" dirty="0" err="1">
                <a:solidFill>
                  <a:srgbClr val="000000"/>
                </a:solidFill>
              </a:rPr>
              <a:t>Centaurus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477434" y="2045765"/>
            <a:ext cx="2684463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err="1">
                <a:solidFill>
                  <a:srgbClr val="000000"/>
                </a:solidFill>
              </a:rPr>
              <a:t>Everhart</a:t>
            </a:r>
            <a:r>
              <a:rPr lang="fr-FR" sz="1400" dirty="0">
                <a:solidFill>
                  <a:srgbClr val="000000"/>
                </a:solidFill>
              </a:rPr>
              <a:t> et Thornley et </a:t>
            </a:r>
            <a:r>
              <a:rPr lang="fr-FR" sz="1400" dirty="0" err="1">
                <a:solidFill>
                  <a:srgbClr val="000000"/>
                </a:solidFill>
              </a:rPr>
              <a:t>Microcanaux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477434" y="4466173"/>
            <a:ext cx="539908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Ils sont caractérisés par la présence d'une jonction dans la zone de détection</a:t>
            </a:r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609600" y="1393834"/>
            <a:ext cx="212725" cy="212725"/>
          </a:xfrm>
          <a:prstGeom prst="roundRect">
            <a:avLst>
              <a:gd name="adj" fmla="val 74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>
            <a:off x="609600" y="2713047"/>
            <a:ext cx="212725" cy="212725"/>
          </a:xfrm>
          <a:prstGeom prst="roundRect">
            <a:avLst>
              <a:gd name="adj" fmla="val 74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732" name="AutoShape 12"/>
          <p:cNvSpPr>
            <a:spLocks noChangeArrowheads="1"/>
          </p:cNvSpPr>
          <p:nvPr/>
        </p:nvSpPr>
        <p:spPr bwMode="auto">
          <a:xfrm>
            <a:off x="609600" y="4141797"/>
            <a:ext cx="212725" cy="212725"/>
          </a:xfrm>
          <a:prstGeom prst="roundRect">
            <a:avLst>
              <a:gd name="adj" fmla="val 74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15938" y="119063"/>
            <a:ext cx="27813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Les détecteurs « Mixtes »</a:t>
            </a:r>
          </a:p>
        </p:txBody>
      </p:sp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233363" y="195263"/>
            <a:ext cx="212725" cy="212725"/>
          </a:xfrm>
          <a:prstGeom prst="roundRect">
            <a:avLst>
              <a:gd name="adj" fmla="val 74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55625" y="663575"/>
            <a:ext cx="33004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Dans le cas du détecteur </a:t>
            </a:r>
            <a:r>
              <a:rPr lang="fr-FR" sz="1600" dirty="0" err="1">
                <a:solidFill>
                  <a:srgbClr val="000000"/>
                </a:solidFill>
              </a:rPr>
              <a:t>Everhart</a:t>
            </a:r>
            <a:r>
              <a:rPr lang="fr-FR" sz="1600" dirty="0">
                <a:solidFill>
                  <a:srgbClr val="000000"/>
                </a:solidFill>
              </a:rPr>
              <a:t> et Thornley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57213" y="1081088"/>
            <a:ext cx="5722937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Une polarisation négative de la grille de collection d'au moins -50 Volt va repousser les électrons secondaires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11175" y="1616075"/>
            <a:ext cx="56721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Seuls les électrons rétrodiffusés dans l'angle solide de collection seront détectés.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7788" y="492125"/>
            <a:ext cx="2527300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25454" y="2012417"/>
            <a:ext cx="45942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Le contraste de l'image donne une impression d'éclairage rasant.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089025" y="2479672"/>
            <a:ext cx="3316288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765300" y="5051422"/>
            <a:ext cx="19637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Cas d'un faciès de rupture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1073149" y="5391675"/>
            <a:ext cx="7427383" cy="820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Le contraste obtenu comporte à la fois une information topographique et chimique. Mais suivant la position du détecteur, la composante chimique sera réduite.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Le très faible angle de détection ( 10</a:t>
            </a:r>
            <a:r>
              <a:rPr lang="fr-FR" sz="1400" baseline="30000" dirty="0">
                <a:solidFill>
                  <a:srgbClr val="000000"/>
                </a:solidFill>
              </a:rPr>
              <a:t>-2</a:t>
            </a:r>
            <a:r>
              <a:rPr lang="fr-FR" sz="1400" dirty="0">
                <a:solidFill>
                  <a:srgbClr val="000000"/>
                </a:solidFill>
              </a:rPr>
              <a:t> à 10</a:t>
            </a:r>
            <a:r>
              <a:rPr lang="fr-FR" sz="1400" baseline="30000" dirty="0">
                <a:solidFill>
                  <a:srgbClr val="000000"/>
                </a:solidFill>
              </a:rPr>
              <a:t>-1</a:t>
            </a:r>
            <a:r>
              <a:rPr lang="fr-FR" sz="1400" dirty="0">
                <a:solidFill>
                  <a:srgbClr val="000000"/>
                </a:solidFill>
              </a:rPr>
              <a:t> stéradian) engendre une faible efficacité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et un mauvais rapport signal sur bruit, nécessitant l'utilisation de courant de faisceau élevé</a:t>
            </a:r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4670425" y="2500310"/>
            <a:ext cx="3359150" cy="251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5088988" y="5067297"/>
            <a:ext cx="196373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Cas d'une corrosion catastrophique</a:t>
            </a:r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6059488" y="4835525"/>
            <a:ext cx="1143000" cy="98425"/>
          </a:xfrm>
          <a:prstGeom prst="roundRect">
            <a:avLst>
              <a:gd name="adj" fmla="val 1611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47700" y="282575"/>
            <a:ext cx="307181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Les détecteurs à scintillateur</a:t>
            </a:r>
          </a:p>
        </p:txBody>
      </p:sp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214313" y="358775"/>
            <a:ext cx="212725" cy="212725"/>
          </a:xfrm>
          <a:prstGeom prst="roundRect">
            <a:avLst>
              <a:gd name="adj" fmla="val 74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98538" y="731838"/>
            <a:ext cx="39243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Ces détecteurs sont positionnés sous la lentille Objectif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998538" y="1028700"/>
            <a:ext cx="64230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Ces détecteurs sont souvent rétractables car leur encombrement est relativement important.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998538" y="1349375"/>
            <a:ext cx="22733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 Détecteurs </a:t>
            </a:r>
            <a:r>
              <a:rPr lang="fr-FR" sz="1400" dirty="0">
                <a:solidFill>
                  <a:srgbClr val="000000"/>
                </a:solidFill>
              </a:rPr>
              <a:t>de haute sensibilité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998538" y="1630363"/>
            <a:ext cx="22526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 Observation </a:t>
            </a:r>
            <a:r>
              <a:rPr lang="fr-FR" sz="1400" dirty="0">
                <a:solidFill>
                  <a:srgbClr val="000000"/>
                </a:solidFill>
              </a:rPr>
              <a:t>à des vitesses TV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512608" y="1405996"/>
            <a:ext cx="4017963" cy="2287587"/>
            <a:chOff x="1866" y="1211"/>
            <a:chExt cx="2531" cy="1441"/>
          </a:xfrm>
        </p:grpSpPr>
        <p:pic>
          <p:nvPicPr>
            <p:cNvPr id="3277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66" y="1211"/>
              <a:ext cx="2427" cy="144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2777" name="Text Box 9"/>
            <p:cNvSpPr txBox="1">
              <a:spLocks noChangeArrowheads="1"/>
            </p:cNvSpPr>
            <p:nvPr/>
          </p:nvSpPr>
          <p:spPr bwMode="auto">
            <a:xfrm>
              <a:off x="1921" y="1997"/>
              <a:ext cx="532" cy="2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ts val="625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000" b="1" i="1">
                  <a:solidFill>
                    <a:srgbClr val="333399"/>
                  </a:solidFill>
                </a:rPr>
                <a:t>Scintillateur</a:t>
              </a:r>
            </a:p>
            <a:p>
              <a:pPr>
                <a:spcBef>
                  <a:spcPts val="625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fr-FR" sz="1000" b="1" i="1">
                <a:solidFill>
                  <a:srgbClr val="333399"/>
                </a:solidFill>
              </a:endParaRPr>
            </a:p>
          </p:txBody>
        </p:sp>
        <p:sp>
          <p:nvSpPr>
            <p:cNvPr id="32778" name="Text Box 10"/>
            <p:cNvSpPr txBox="1">
              <a:spLocks noChangeArrowheads="1"/>
            </p:cNvSpPr>
            <p:nvPr/>
          </p:nvSpPr>
          <p:spPr bwMode="auto">
            <a:xfrm>
              <a:off x="3703" y="1814"/>
              <a:ext cx="694" cy="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ts val="500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800" b="1" i="1">
                  <a:solidFill>
                    <a:srgbClr val="FF0000"/>
                  </a:solidFill>
                </a:rPr>
                <a:t>Photomultiplicateur</a:t>
              </a:r>
            </a:p>
          </p:txBody>
        </p:sp>
      </p:grp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775230" y="3742267"/>
            <a:ext cx="6427787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Ce sont des détecteurs « passifs » : aucune collection aidée par une polarisation est réalisée.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Seuls les électrons rétrodiffusés dans l'angle solide de collection sont détectés.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834497" y="4221162"/>
            <a:ext cx="5024436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L’énergie des BSE est </a:t>
            </a:r>
            <a:r>
              <a:rPr lang="fr-FR" sz="1400" dirty="0">
                <a:solidFill>
                  <a:srgbClr val="000000"/>
                </a:solidFill>
              </a:rPr>
              <a:t>suffisante pour « exciter » le scintillateur 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214842" y="4674659"/>
            <a:ext cx="10890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Scintillateurs utilisés</a:t>
            </a:r>
            <a:r>
              <a:rPr lang="fr-FR" sz="1400" dirty="0">
                <a:solidFill>
                  <a:srgbClr val="000000"/>
                </a:solidFill>
              </a:rPr>
              <a:t> : 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235480" y="5013324"/>
            <a:ext cx="2998787" cy="4815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396347" y="5699125"/>
            <a:ext cx="49307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43466" y="4953002"/>
            <a:ext cx="27347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</a:rPr>
              <a:t>Même famille que ceux utilisés dans un détecteur E&amp;T</a:t>
            </a:r>
          </a:p>
          <a:p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364065" y="5461002"/>
            <a:ext cx="35052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Polymère, à poudre (P47,P46, Grenat, ….)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à monocristal ( YAG, YAP)</a:t>
            </a:r>
          </a:p>
          <a:p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4622799" y="4682065"/>
            <a:ext cx="2040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Tension de coupure</a:t>
            </a:r>
          </a:p>
          <a:p>
            <a:r>
              <a:rPr lang="fr-FR" sz="1400" dirty="0" smtClean="0"/>
              <a:t>A basse tension</a:t>
            </a:r>
          </a:p>
          <a:p>
            <a:r>
              <a:rPr lang="fr-FR" sz="1400" dirty="0" smtClean="0"/>
              <a:t>Développement actuel</a:t>
            </a:r>
          </a:p>
          <a:p>
            <a:r>
              <a:rPr lang="fr-FR" sz="1400" dirty="0" smtClean="0"/>
              <a:t>1 kV </a:t>
            </a:r>
          </a:p>
          <a:p>
            <a:r>
              <a:rPr lang="fr-FR" sz="1400" dirty="0" smtClean="0"/>
              <a:t>YAG dopage Ce </a:t>
            </a:r>
          </a:p>
          <a:p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6874934" y="6132668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Au/C  </a:t>
            </a:r>
            <a:endParaRPr lang="fr-FR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4325" y="4029605"/>
            <a:ext cx="189089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ZoneTexte 23"/>
          <p:cNvSpPr txBox="1"/>
          <p:nvPr/>
        </p:nvSpPr>
        <p:spPr>
          <a:xfrm>
            <a:off x="7493000" y="6148057"/>
            <a:ext cx="115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Doc. TESCAN</a:t>
            </a:r>
            <a:endParaRPr lang="fr-FR" sz="1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reeform 1"/>
          <p:cNvSpPr>
            <a:spLocks noChangeArrowheads="1"/>
          </p:cNvSpPr>
          <p:nvPr/>
        </p:nvSpPr>
        <p:spPr bwMode="auto">
          <a:xfrm>
            <a:off x="3379788" y="3101975"/>
            <a:ext cx="2713037" cy="3116263"/>
          </a:xfrm>
          <a:custGeom>
            <a:avLst/>
            <a:gdLst/>
            <a:ahLst/>
            <a:cxnLst>
              <a:cxn ang="0">
                <a:pos x="443" y="21"/>
              </a:cxn>
              <a:cxn ang="0">
                <a:pos x="134" y="266"/>
              </a:cxn>
              <a:cxn ang="0">
                <a:pos x="7" y="535"/>
              </a:cxn>
              <a:cxn ang="0">
                <a:pos x="89" y="789"/>
              </a:cxn>
              <a:cxn ang="0">
                <a:pos x="289" y="952"/>
              </a:cxn>
              <a:cxn ang="0">
                <a:pos x="489" y="976"/>
              </a:cxn>
              <a:cxn ang="0">
                <a:pos x="633" y="924"/>
              </a:cxn>
              <a:cxn ang="0">
                <a:pos x="789" y="762"/>
              </a:cxn>
              <a:cxn ang="0">
                <a:pos x="813" y="480"/>
              </a:cxn>
              <a:cxn ang="0">
                <a:pos x="687" y="252"/>
              </a:cxn>
              <a:cxn ang="0">
                <a:pos x="443" y="21"/>
              </a:cxn>
            </a:cxnLst>
            <a:rect l="0" t="0" r="r" b="b"/>
            <a:pathLst>
              <a:path w="830" h="984">
                <a:moveTo>
                  <a:pt x="443" y="21"/>
                </a:moveTo>
                <a:cubicBezTo>
                  <a:pt x="326" y="0"/>
                  <a:pt x="207" y="180"/>
                  <a:pt x="134" y="266"/>
                </a:cubicBezTo>
                <a:cubicBezTo>
                  <a:pt x="61" y="352"/>
                  <a:pt x="14" y="448"/>
                  <a:pt x="7" y="535"/>
                </a:cubicBezTo>
                <a:cubicBezTo>
                  <a:pt x="0" y="623"/>
                  <a:pt x="42" y="720"/>
                  <a:pt x="89" y="789"/>
                </a:cubicBezTo>
                <a:cubicBezTo>
                  <a:pt x="136" y="858"/>
                  <a:pt x="222" y="921"/>
                  <a:pt x="289" y="952"/>
                </a:cubicBezTo>
                <a:cubicBezTo>
                  <a:pt x="356" y="984"/>
                  <a:pt x="432" y="981"/>
                  <a:pt x="489" y="976"/>
                </a:cubicBezTo>
                <a:cubicBezTo>
                  <a:pt x="546" y="971"/>
                  <a:pt x="583" y="960"/>
                  <a:pt x="633" y="924"/>
                </a:cubicBezTo>
                <a:cubicBezTo>
                  <a:pt x="683" y="888"/>
                  <a:pt x="759" y="836"/>
                  <a:pt x="789" y="762"/>
                </a:cubicBezTo>
                <a:cubicBezTo>
                  <a:pt x="819" y="688"/>
                  <a:pt x="830" y="565"/>
                  <a:pt x="813" y="480"/>
                </a:cubicBezTo>
                <a:cubicBezTo>
                  <a:pt x="796" y="395"/>
                  <a:pt x="749" y="328"/>
                  <a:pt x="687" y="252"/>
                </a:cubicBezTo>
                <a:cubicBezTo>
                  <a:pt x="625" y="176"/>
                  <a:pt x="494" y="69"/>
                  <a:pt x="443" y="21"/>
                </a:cubicBezTo>
                <a:close/>
              </a:path>
            </a:pathLst>
          </a:custGeom>
          <a:gradFill rotWithShape="0">
            <a:gsLst>
              <a:gs pos="0">
                <a:srgbClr val="FFCC00"/>
              </a:gs>
              <a:gs pos="100000">
                <a:srgbClr val="FEFCF7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672138" y="3195638"/>
            <a:ext cx="33813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3013" y="2928938"/>
            <a:ext cx="1928812" cy="63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4" name="Freeform 4"/>
          <p:cNvSpPr>
            <a:spLocks noChangeArrowheads="1"/>
          </p:cNvSpPr>
          <p:nvPr/>
        </p:nvSpPr>
        <p:spPr bwMode="auto">
          <a:xfrm>
            <a:off x="4070350" y="503238"/>
            <a:ext cx="1417638" cy="2708275"/>
          </a:xfrm>
          <a:custGeom>
            <a:avLst/>
            <a:gdLst/>
            <a:ahLst/>
            <a:cxnLst>
              <a:cxn ang="0">
                <a:pos x="1546" y="7467"/>
              </a:cxn>
              <a:cxn ang="0">
                <a:pos x="0" y="53"/>
              </a:cxn>
              <a:cxn ang="0">
                <a:pos x="3937" y="0"/>
              </a:cxn>
              <a:cxn ang="0">
                <a:pos x="2241" y="7521"/>
              </a:cxn>
              <a:cxn ang="0">
                <a:pos x="1546" y="7467"/>
              </a:cxn>
            </a:cxnLst>
            <a:rect l="0" t="0" r="r" b="b"/>
            <a:pathLst>
              <a:path w="3938" h="7522">
                <a:moveTo>
                  <a:pt x="1546" y="7467"/>
                </a:moveTo>
                <a:lnTo>
                  <a:pt x="0" y="53"/>
                </a:lnTo>
                <a:lnTo>
                  <a:pt x="3937" y="0"/>
                </a:lnTo>
                <a:lnTo>
                  <a:pt x="2241" y="7521"/>
                </a:lnTo>
                <a:lnTo>
                  <a:pt x="1546" y="7467"/>
                </a:ln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4578350" y="3144838"/>
            <a:ext cx="334963" cy="14287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2560638" y="2709863"/>
            <a:ext cx="4684712" cy="3698875"/>
          </a:xfrm>
          <a:prstGeom prst="cube">
            <a:avLst>
              <a:gd name="adj" fmla="val 25000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 flipV="1">
            <a:off x="4229100" y="2201863"/>
            <a:ext cx="328613" cy="1082675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5207000" y="1933575"/>
            <a:ext cx="681038" cy="1512888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369" name="Freeform 9"/>
          <p:cNvSpPr>
            <a:spLocks noChangeArrowheads="1"/>
          </p:cNvSpPr>
          <p:nvPr/>
        </p:nvSpPr>
        <p:spPr bwMode="auto">
          <a:xfrm>
            <a:off x="2952750" y="0"/>
            <a:ext cx="1028700" cy="10842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558"/>
              </a:cxn>
              <a:cxn ang="0">
                <a:pos x="1701" y="3010"/>
              </a:cxn>
              <a:cxn ang="0">
                <a:pos x="2858" y="3010"/>
              </a:cxn>
            </a:cxnLst>
            <a:rect l="0" t="0" r="r" b="b"/>
            <a:pathLst>
              <a:path w="2859" h="3011">
                <a:moveTo>
                  <a:pt x="0" y="0"/>
                </a:moveTo>
                <a:lnTo>
                  <a:pt x="47" y="1558"/>
                </a:lnTo>
                <a:lnTo>
                  <a:pt x="1701" y="3010"/>
                </a:lnTo>
                <a:lnTo>
                  <a:pt x="2858" y="3010"/>
                </a:lnTo>
              </a:path>
            </a:pathLst>
          </a:custGeom>
          <a:noFill/>
          <a:ln w="108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370" name="Freeform 10"/>
          <p:cNvSpPr>
            <a:spLocks noChangeArrowheads="1"/>
          </p:cNvSpPr>
          <p:nvPr/>
        </p:nvSpPr>
        <p:spPr bwMode="auto">
          <a:xfrm>
            <a:off x="5481638" y="0"/>
            <a:ext cx="1020762" cy="1084263"/>
          </a:xfrm>
          <a:custGeom>
            <a:avLst/>
            <a:gdLst/>
            <a:ahLst/>
            <a:cxnLst>
              <a:cxn ang="0">
                <a:pos x="2836" y="0"/>
              </a:cxn>
              <a:cxn ang="0">
                <a:pos x="2789" y="1559"/>
              </a:cxn>
              <a:cxn ang="0">
                <a:pos x="1148" y="3011"/>
              </a:cxn>
              <a:cxn ang="0">
                <a:pos x="0" y="3011"/>
              </a:cxn>
            </a:cxnLst>
            <a:rect l="0" t="0" r="r" b="b"/>
            <a:pathLst>
              <a:path w="2837" h="3012">
                <a:moveTo>
                  <a:pt x="2836" y="0"/>
                </a:moveTo>
                <a:lnTo>
                  <a:pt x="2789" y="1559"/>
                </a:lnTo>
                <a:lnTo>
                  <a:pt x="1148" y="3011"/>
                </a:lnTo>
                <a:lnTo>
                  <a:pt x="0" y="3011"/>
                </a:lnTo>
              </a:path>
            </a:pathLst>
          </a:custGeom>
          <a:noFill/>
          <a:ln w="108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3013075" y="1236663"/>
            <a:ext cx="6508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>
                <a:solidFill>
                  <a:srgbClr val="0000FF"/>
                </a:solidFill>
              </a:rPr>
              <a:t>BSE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5494338" y="1387475"/>
            <a:ext cx="866775" cy="1973263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037263" y="1093788"/>
            <a:ext cx="6508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>
                <a:solidFill>
                  <a:srgbClr val="0000FF"/>
                </a:solidFill>
              </a:rPr>
              <a:t>BSE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3890963" y="1852613"/>
            <a:ext cx="4857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>
                <a:solidFill>
                  <a:srgbClr val="FF00FF"/>
                </a:solidFill>
              </a:rPr>
              <a:t>SE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5635625" y="1663700"/>
            <a:ext cx="4857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>
                <a:solidFill>
                  <a:srgbClr val="FF00FF"/>
                </a:solidFill>
              </a:rPr>
              <a:t>SE</a:t>
            </a:r>
          </a:p>
        </p:txBody>
      </p:sp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87313"/>
            <a:ext cx="2306638" cy="1900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5" cstate="print"/>
          <a:srcRect l="4990" r="4990"/>
          <a:stretch>
            <a:fillRect/>
          </a:stretch>
        </p:blipFill>
        <p:spPr bwMode="auto">
          <a:xfrm>
            <a:off x="6646863" y="449263"/>
            <a:ext cx="245427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311150" y="2024063"/>
            <a:ext cx="2368550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Image en électrons rétrodiffusés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(BSE)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6643688" y="2279650"/>
            <a:ext cx="23495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Image en électrons secondaires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(SE)</a:t>
            </a: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 flipV="1">
            <a:off x="5045075" y="1841500"/>
            <a:ext cx="325438" cy="1436688"/>
          </a:xfrm>
          <a:prstGeom prst="line">
            <a:avLst/>
          </a:prstGeom>
          <a:noFill/>
          <a:ln w="360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5246688" y="1490663"/>
            <a:ext cx="4984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>
                <a:solidFill>
                  <a:srgbClr val="00FF00"/>
                </a:solidFill>
              </a:rPr>
              <a:t>RX</a:t>
            </a:r>
          </a:p>
        </p:txBody>
      </p:sp>
      <p:pic>
        <p:nvPicPr>
          <p:cNvPr id="15382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13" y="3409950"/>
            <a:ext cx="2401887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682625" y="5295900"/>
            <a:ext cx="12065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Cartographie X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(RX émis)</a:t>
            </a: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328613" y="2719388"/>
            <a:ext cx="1912937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Autres signaux émis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604838" y="5853113"/>
            <a:ext cx="13620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Visible, UV, IR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 ( Cathodoluminescence) </a:t>
            </a:r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 flipH="1" flipV="1">
            <a:off x="3421063" y="1538288"/>
            <a:ext cx="1098550" cy="1800225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5387" name="Picture 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67488" y="4310063"/>
            <a:ext cx="2401887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7237413" y="3695700"/>
            <a:ext cx="149225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Courant induit (EBIC)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215900" y="592148"/>
            <a:ext cx="2241874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i="1" dirty="0" smtClean="0">
                <a:solidFill>
                  <a:srgbClr val="000000"/>
                </a:solidFill>
              </a:rPr>
              <a:t> Détecteur </a:t>
            </a:r>
            <a:r>
              <a:rPr lang="fr-FR" i="1" dirty="0">
                <a:solidFill>
                  <a:srgbClr val="000000"/>
                </a:solidFill>
              </a:rPr>
              <a:t>Robinson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r="4384"/>
          <a:stretch>
            <a:fillRect/>
          </a:stretch>
        </p:blipFill>
        <p:spPr bwMode="auto">
          <a:xfrm>
            <a:off x="5006975" y="457200"/>
            <a:ext cx="4038600" cy="1074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3938" y="1798638"/>
            <a:ext cx="271462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93663" y="980026"/>
            <a:ext cx="4673821" cy="740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Le premier détecteur développé par Robinson :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Le scintillateur-guide de lumière creux entourant l'échantillon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Collection sur 2 stéradians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968721" y="3284538"/>
            <a:ext cx="82295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b="1" i="1" dirty="0">
                <a:solidFill>
                  <a:schemeClr val="bg1"/>
                </a:solidFill>
                <a:latin typeface="Times New Roman" pitchFamily="18" charset="0"/>
              </a:rPr>
              <a:t>ETP-USA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397625" y="1495425"/>
            <a:ext cx="2424113" cy="24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Robinson, J. Phys. E, 7, 650-652 (1974)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04800" y="1754726"/>
            <a:ext cx="4868863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Actuellement  6</a:t>
            </a:r>
            <a:r>
              <a:rPr lang="fr-FR" sz="1400" baseline="30000" dirty="0">
                <a:solidFill>
                  <a:srgbClr val="000000"/>
                </a:solidFill>
              </a:rPr>
              <a:t>ème</a:t>
            </a:r>
            <a:r>
              <a:rPr lang="fr-FR" sz="1400" dirty="0">
                <a:solidFill>
                  <a:srgbClr val="000000"/>
                </a:solidFill>
              </a:rPr>
              <a:t> génération ;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scintillateur polymère formant également le guide de lumière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304800" y="2384964"/>
            <a:ext cx="4930775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Possibilité de polariser jusqu'à 3kV pour un meilleur rendement à basse tension du faisceau électronique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215900" y="3238500"/>
            <a:ext cx="259068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i="1" dirty="0" smtClean="0">
                <a:solidFill>
                  <a:srgbClr val="000000"/>
                </a:solidFill>
              </a:rPr>
              <a:t> Détecteur </a:t>
            </a:r>
            <a:r>
              <a:rPr lang="fr-FR" i="1" dirty="0" err="1">
                <a:solidFill>
                  <a:srgbClr val="000000"/>
                </a:solidFill>
              </a:rPr>
              <a:t>Centaurus</a:t>
            </a:r>
            <a:r>
              <a:rPr lang="fr-FR" i="1" dirty="0">
                <a:solidFill>
                  <a:srgbClr val="000000"/>
                </a:solidFill>
              </a:rPr>
              <a:t> </a:t>
            </a:r>
            <a:r>
              <a:rPr lang="fr-FR" i="1" baseline="33000" dirty="0">
                <a:solidFill>
                  <a:srgbClr val="000000"/>
                </a:solidFill>
              </a:rPr>
              <a:t>TM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20663" y="3581400"/>
            <a:ext cx="5172604" cy="13563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Scintillateurs à poudres </a:t>
            </a:r>
            <a:endParaRPr lang="fr-FR" sz="1400" dirty="0" smtClean="0">
              <a:solidFill>
                <a:srgbClr val="000000"/>
              </a:solidFill>
            </a:endParaRPr>
          </a:p>
          <a:p>
            <a:pPr>
              <a:buClrTx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Grandes </a:t>
            </a:r>
            <a:r>
              <a:rPr lang="fr-FR" sz="1400" dirty="0">
                <a:solidFill>
                  <a:srgbClr val="000000"/>
                </a:solidFill>
              </a:rPr>
              <a:t>vitesses de </a:t>
            </a:r>
            <a:r>
              <a:rPr lang="fr-FR" sz="1400" dirty="0" smtClean="0">
                <a:solidFill>
                  <a:srgbClr val="000000"/>
                </a:solidFill>
              </a:rPr>
              <a:t>réponse,</a:t>
            </a:r>
          </a:p>
          <a:p>
            <a:pPr>
              <a:buClrTx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Coûts </a:t>
            </a:r>
            <a:r>
              <a:rPr lang="fr-FR" sz="1400" dirty="0">
                <a:solidFill>
                  <a:srgbClr val="000000"/>
                </a:solidFill>
              </a:rPr>
              <a:t>faibles tout en conservant une efficacité  suffisamment élevée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2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 47 sous forme de poudre (silicate d'yttrium dopé au cérium</a:t>
            </a:r>
            <a:r>
              <a:rPr lang="fr-FR" sz="1200" dirty="0">
                <a:solidFill>
                  <a:srgbClr val="000000"/>
                </a:solidFill>
              </a:rPr>
              <a:t>). .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449263" y="5160963"/>
            <a:ext cx="111601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u="sng" dirty="0">
                <a:solidFill>
                  <a:srgbClr val="000000"/>
                </a:solidFill>
              </a:rPr>
              <a:t>Optimisation </a:t>
            </a:r>
            <a:r>
              <a:rPr lang="fr-FR" sz="1200" u="sng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779463" y="5387975"/>
            <a:ext cx="650716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Scintillateur + </a:t>
            </a:r>
            <a:r>
              <a:rPr lang="fr-FR" sz="1400" dirty="0" smtClean="0">
                <a:solidFill>
                  <a:srgbClr val="000000"/>
                </a:solidFill>
              </a:rPr>
              <a:t>Guide = même </a:t>
            </a:r>
            <a:r>
              <a:rPr lang="fr-FR" sz="1400" dirty="0">
                <a:solidFill>
                  <a:srgbClr val="000000"/>
                </a:solidFill>
              </a:rPr>
              <a:t>matériaux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Existence de plaques d'aluminium poli miroir pour minimiser les pertes lors de la transmission</a:t>
            </a:r>
          </a:p>
        </p:txBody>
      </p:sp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463" y="3757345"/>
            <a:ext cx="423703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7916863" y="4869363"/>
            <a:ext cx="1060450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Doc. </a:t>
            </a:r>
            <a:r>
              <a:rPr lang="fr-FR" sz="1000" dirty="0" err="1">
                <a:solidFill>
                  <a:srgbClr val="000000"/>
                </a:solidFill>
              </a:rPr>
              <a:t>Centaurus</a:t>
            </a:r>
            <a:endParaRPr lang="fr-FR" sz="1000" dirty="0">
              <a:solidFill>
                <a:srgbClr val="0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 flipH="1">
            <a:off x="0" y="101600"/>
            <a:ext cx="7023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Quelques exemples de détecteurs à scintillateur</a:t>
            </a:r>
            <a:endParaRPr lang="fr-FR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450850" y="28045"/>
            <a:ext cx="373221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Les détecteurs à semi-conducteurs</a:t>
            </a:r>
          </a:p>
        </p:txBody>
      </p:sp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168275" y="122238"/>
            <a:ext cx="212725" cy="212725"/>
          </a:xfrm>
          <a:prstGeom prst="roundRect">
            <a:avLst>
              <a:gd name="adj" fmla="val 74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-33338" y="3017838"/>
            <a:ext cx="4198938" cy="740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Il s’agit d’une jonction p-n polarisée en inverse.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L’électron va libérer dans le semi-conducteur une charge électrique (création de paires trous-électrons).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7231063" y="1292225"/>
            <a:ext cx="1800225" cy="155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25" y="752475"/>
            <a:ext cx="3657600" cy="217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190500" y="5648325"/>
            <a:ext cx="3817938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 err="1">
                <a:solidFill>
                  <a:srgbClr val="000000"/>
                </a:solidFill>
                <a:cs typeface="Times New Roman" pitchFamily="18" charset="0"/>
              </a:rPr>
              <a:t>Rmq</a:t>
            </a:r>
            <a:r>
              <a:rPr lang="fr-FR" sz="1200" dirty="0">
                <a:solidFill>
                  <a:srgbClr val="000000"/>
                </a:solidFill>
                <a:cs typeface="Times New Roman" pitchFamily="18" charset="0"/>
              </a:rPr>
              <a:t> : La couche de métallisation provoque une absorption partielle des électrons incidents et donc une baisse d'efficacité, notamment aux basses énergies. 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1625601" y="3745440"/>
            <a:ext cx="2217738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i="1" dirty="0">
                <a:solidFill>
                  <a:srgbClr val="000000"/>
                </a:solidFill>
              </a:rPr>
              <a:t>Energie de création d'une paire électron-trou = 3,6 eV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521758" y="3798359"/>
            <a:ext cx="2641600" cy="1916642"/>
            <a:chOff x="631825" y="3730625"/>
            <a:chExt cx="2641600" cy="1916642"/>
          </a:xfrm>
        </p:grpSpPr>
        <p:pic>
          <p:nvPicPr>
            <p:cNvPr id="3482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825" y="3730625"/>
              <a:ext cx="2641600" cy="15636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 flipH="1" flipV="1">
              <a:off x="2534708" y="4681008"/>
              <a:ext cx="5292" cy="65299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4826" name="AutoShape 10"/>
            <p:cNvSpPr>
              <a:spLocks noChangeArrowheads="1"/>
            </p:cNvSpPr>
            <p:nvPr/>
          </p:nvSpPr>
          <p:spPr bwMode="auto">
            <a:xfrm>
              <a:off x="2350030" y="5091642"/>
              <a:ext cx="350837" cy="290513"/>
            </a:xfrm>
            <a:custGeom>
              <a:avLst/>
              <a:gdLst>
                <a:gd name="G0" fmla="+- 2700 0 0"/>
                <a:gd name="G1" fmla="*/ G0 2 1"/>
                <a:gd name="G2" fmla="+- 21600 0 G1"/>
                <a:gd name="G3" fmla="*/ G2 G2 1"/>
                <a:gd name="G4" fmla="*/ G0 G0 1"/>
                <a:gd name="G5" fmla="+- G3 0 G4"/>
                <a:gd name="G6" fmla="*/ G5 1 8"/>
                <a:gd name="G7" fmla="sqrt G6"/>
                <a:gd name="G8" fmla="*/ G4 1 8"/>
                <a:gd name="G9" fmla="sqrt G8"/>
                <a:gd name="G10" fmla="+- G7 G9 0"/>
                <a:gd name="G11" fmla="+- G7 0 G9"/>
                <a:gd name="G12" fmla="+- G10 10800 0"/>
                <a:gd name="G13" fmla="+- 10800 0 G10"/>
                <a:gd name="G14" fmla="+- G11 10800 0"/>
                <a:gd name="G15" fmla="+- 10800 0 G11"/>
                <a:gd name="G16" fmla="+- 21600 0 G0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27" name="Text Box 11"/>
            <p:cNvSpPr txBox="1">
              <a:spLocks noChangeArrowheads="1"/>
            </p:cNvSpPr>
            <p:nvPr/>
          </p:nvSpPr>
          <p:spPr bwMode="auto">
            <a:xfrm>
              <a:off x="2353734" y="5374217"/>
              <a:ext cx="384175" cy="2730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dirty="0">
                  <a:solidFill>
                    <a:srgbClr val="000000"/>
                  </a:solidFill>
                </a:rPr>
                <a:t>SE</a:t>
              </a:r>
            </a:p>
          </p:txBody>
        </p:sp>
      </p:grp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4813829" y="3380845"/>
            <a:ext cx="21875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Plusieurs types </a:t>
            </a:r>
            <a:r>
              <a:rPr lang="fr-FR" sz="1400" dirty="0">
                <a:solidFill>
                  <a:srgbClr val="000000"/>
                </a:solidFill>
              </a:rPr>
              <a:t>de jonction possibles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289021" y="3636433"/>
            <a:ext cx="2806700" cy="63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Jonction diffusée,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Jonction à implantation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Jonction Schottky (barrière de surface)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4551348" y="4400538"/>
            <a:ext cx="17732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Faible bande passante </a:t>
            </a: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6821473" y="4364026"/>
            <a:ext cx="19669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Vitesse de balayage faible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4818048" y="4624376"/>
            <a:ext cx="11287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(</a:t>
            </a:r>
            <a:r>
              <a:rPr lang="fr-FR" sz="1200" dirty="0" err="1">
                <a:solidFill>
                  <a:srgbClr val="000000"/>
                </a:solidFill>
              </a:rPr>
              <a:t>env</a:t>
            </a:r>
            <a:r>
              <a:rPr lang="fr-FR" sz="1200" dirty="0">
                <a:solidFill>
                  <a:srgbClr val="000000"/>
                </a:solidFill>
              </a:rPr>
              <a:t> 100 kHz)</a:t>
            </a: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86237" y="289983"/>
            <a:ext cx="5118629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Ou détecteurs solides à diodes silicium</a:t>
            </a:r>
          </a:p>
        </p:txBody>
      </p:sp>
      <p:pic>
        <p:nvPicPr>
          <p:cNvPr id="34834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3175" y="781050"/>
            <a:ext cx="3089275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6896100" y="2941638"/>
            <a:ext cx="2149475" cy="669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  <a:cs typeface="Times New Roman" pitchFamily="18" charset="0"/>
              </a:rPr>
              <a:t>Le détecteur Si est constitué de 2 à 4 secteurs. </a:t>
            </a:r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 flipV="1">
            <a:off x="6126163" y="2206625"/>
            <a:ext cx="1379537" cy="111125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>
            <a:off x="6334111" y="4537063"/>
            <a:ext cx="449262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4605865" y="4965805"/>
            <a:ext cx="20404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Tension de coupure</a:t>
            </a:r>
          </a:p>
          <a:p>
            <a:r>
              <a:rPr lang="fr-FR" sz="1400" dirty="0" smtClean="0"/>
              <a:t>A basse tension</a:t>
            </a:r>
          </a:p>
          <a:p>
            <a:r>
              <a:rPr lang="fr-FR" sz="1400" dirty="0" smtClean="0"/>
              <a:t>&lt; 3kV</a:t>
            </a:r>
          </a:p>
          <a:p>
            <a:endParaRPr lang="fr-FR" dirty="0"/>
          </a:p>
        </p:txBody>
      </p:sp>
      <p:pic>
        <p:nvPicPr>
          <p:cNvPr id="24" name="Image 23" descr="Or 3kV WD5mm 13pA_0002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5131" y="4743865"/>
            <a:ext cx="2025000" cy="1620000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5166360" y="6080760"/>
            <a:ext cx="1194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Image F. Charles</a:t>
            </a:r>
            <a:endParaRPr lang="fr-FR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4663440" y="5715000"/>
            <a:ext cx="172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Au/C  à 3 kV et 13 </a:t>
            </a:r>
            <a:r>
              <a:rPr lang="fr-FR" sz="1400" dirty="0" err="1" smtClean="0"/>
              <a:t>pA</a:t>
            </a:r>
            <a:endParaRPr lang="fr-FR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175" y="1149350"/>
            <a:ext cx="4038600" cy="2317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05500" y="528638"/>
            <a:ext cx="3162300" cy="3949700"/>
            <a:chOff x="3720" y="333"/>
            <a:chExt cx="1992" cy="248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720" y="333"/>
              <a:ext cx="1992" cy="2488"/>
              <a:chOff x="3720" y="333"/>
              <a:chExt cx="1992" cy="2488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720" y="333"/>
                <a:ext cx="1992" cy="2488"/>
                <a:chOff x="3720" y="333"/>
                <a:chExt cx="1992" cy="2488"/>
              </a:xfrm>
            </p:grpSpPr>
            <p:pic>
              <p:nvPicPr>
                <p:cNvPr id="35845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804" y="396"/>
                  <a:ext cx="1908" cy="2361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35846" name="Rectangle 6"/>
                <p:cNvSpPr>
                  <a:spLocks noChangeArrowheads="1"/>
                </p:cNvSpPr>
                <p:nvPr/>
              </p:nvSpPr>
              <p:spPr bwMode="auto">
                <a:xfrm>
                  <a:off x="3720" y="333"/>
                  <a:ext cx="1952" cy="2488"/>
                </a:xfrm>
                <a:prstGeom prst="rect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35847" name="Rectangle 7"/>
              <p:cNvSpPr>
                <a:spLocks noChangeArrowheads="1"/>
              </p:cNvSpPr>
              <p:nvPr/>
            </p:nvSpPr>
            <p:spPr bwMode="auto">
              <a:xfrm>
                <a:off x="4099" y="979"/>
                <a:ext cx="136" cy="127"/>
              </a:xfrm>
              <a:prstGeom prst="rect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848" name="Rectangle 8"/>
              <p:cNvSpPr>
                <a:spLocks noChangeArrowheads="1"/>
              </p:cNvSpPr>
              <p:nvPr/>
            </p:nvSpPr>
            <p:spPr bwMode="auto">
              <a:xfrm>
                <a:off x="4250" y="979"/>
                <a:ext cx="136" cy="127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5849" name="Rectangle 9"/>
            <p:cNvSpPr>
              <a:spLocks noChangeArrowheads="1"/>
            </p:cNvSpPr>
            <p:nvPr/>
          </p:nvSpPr>
          <p:spPr bwMode="auto">
            <a:xfrm>
              <a:off x="3808" y="977"/>
              <a:ext cx="136" cy="127"/>
            </a:xfrm>
            <a:prstGeom prst="rect">
              <a:avLst/>
            </a:prstGeom>
            <a:solidFill>
              <a:srgbClr val="5F5F5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3953" y="977"/>
              <a:ext cx="136" cy="127"/>
            </a:xfrm>
            <a:prstGeom prst="rect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>
              <a:off x="4393" y="977"/>
              <a:ext cx="136" cy="127"/>
            </a:xfrm>
            <a:prstGeom prst="rect">
              <a:avLst/>
            </a:prstGeom>
            <a:solidFill>
              <a:srgbClr val="5F5F5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101600" y="130175"/>
            <a:ext cx="48609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Intérêt de différencier les secteurs </a:t>
            </a:r>
            <a:r>
              <a:rPr lang="fr-FR" sz="2000" dirty="0" smtClean="0">
                <a:solidFill>
                  <a:srgbClr val="000000"/>
                </a:solidFill>
              </a:rPr>
              <a:t>dans un détecteur semi-conducteur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434975" y="625475"/>
            <a:ext cx="46085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Différencier un mode de composition chimique ou de topographie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1181100" y="5768975"/>
            <a:ext cx="5588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>
                <a:solidFill>
                  <a:srgbClr val="000000"/>
                </a:solidFill>
              </a:rPr>
              <a:t>A + B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4222750" y="5789613"/>
            <a:ext cx="5207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>
                <a:solidFill>
                  <a:srgbClr val="000000"/>
                </a:solidFill>
              </a:rPr>
              <a:t>A - B</a:t>
            </a:r>
          </a:p>
        </p:txBody>
      </p:sp>
      <p:pic>
        <p:nvPicPr>
          <p:cNvPr id="35856" name="Picture 16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101600" y="3567113"/>
            <a:ext cx="2882900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979738" y="3559175"/>
            <a:ext cx="2882900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3" y="1096446"/>
            <a:ext cx="2298700" cy="22356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56616" y="-3177"/>
            <a:ext cx="247491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Autres </a:t>
            </a:r>
            <a:r>
              <a:rPr lang="fr-FR" sz="2000" dirty="0" smtClean="0">
                <a:solidFill>
                  <a:srgbClr val="000000"/>
                </a:solidFill>
              </a:rPr>
              <a:t>développements dans les détecteurs semi-conducteur 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01638" y="689517"/>
            <a:ext cx="200025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Détecteur Solide Annulaire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30483" y="3187092"/>
            <a:ext cx="8985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Doc </a:t>
            </a:r>
            <a:r>
              <a:rPr lang="fr-FR" sz="1000" dirty="0" smtClean="0">
                <a:solidFill>
                  <a:srgbClr val="000000"/>
                </a:solidFill>
              </a:rPr>
              <a:t>FEI</a:t>
            </a:r>
            <a:endParaRPr lang="fr-FR" sz="1000" dirty="0">
              <a:solidFill>
                <a:srgbClr val="000000"/>
              </a:solidFill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7335837" y="5127148"/>
            <a:ext cx="1808163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 dirty="0">
                <a:solidFill>
                  <a:srgbClr val="000000"/>
                </a:solidFill>
              </a:rPr>
              <a:t>Doc </a:t>
            </a:r>
            <a:r>
              <a:rPr lang="fr-FR" sz="1000" dirty="0" err="1">
                <a:solidFill>
                  <a:srgbClr val="000000"/>
                </a:solidFill>
              </a:rPr>
              <a:t>Lich</a:t>
            </a:r>
            <a:r>
              <a:rPr lang="fr-FR" sz="1000" dirty="0">
                <a:solidFill>
                  <a:srgbClr val="000000"/>
                </a:solidFill>
              </a:rPr>
              <a:t> et al, M&amp;M2010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775325" y="1025551"/>
            <a:ext cx="1754188" cy="1438275"/>
            <a:chOff x="3638" y="230"/>
            <a:chExt cx="1105" cy="906"/>
          </a:xfrm>
        </p:grpSpPr>
        <p:sp>
          <p:nvSpPr>
            <p:cNvPr id="36873" name="Line 9"/>
            <p:cNvSpPr>
              <a:spLocks noChangeShapeType="1"/>
            </p:cNvSpPr>
            <p:nvPr/>
          </p:nvSpPr>
          <p:spPr bwMode="auto">
            <a:xfrm>
              <a:off x="3952" y="1137"/>
              <a:ext cx="791" cy="0"/>
            </a:xfrm>
            <a:prstGeom prst="line">
              <a:avLst/>
            </a:prstGeom>
            <a:noFill/>
            <a:ln w="720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874" name="Oval 10"/>
            <p:cNvSpPr>
              <a:spLocks noChangeArrowheads="1"/>
            </p:cNvSpPr>
            <p:nvPr/>
          </p:nvSpPr>
          <p:spPr bwMode="auto">
            <a:xfrm>
              <a:off x="4017" y="498"/>
              <a:ext cx="613" cy="609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875" name="Line 11"/>
            <p:cNvSpPr>
              <a:spLocks noChangeShapeType="1"/>
            </p:cNvSpPr>
            <p:nvPr/>
          </p:nvSpPr>
          <p:spPr bwMode="auto">
            <a:xfrm flipV="1">
              <a:off x="4334" y="663"/>
              <a:ext cx="272" cy="43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876" name="Line 12"/>
            <p:cNvSpPr>
              <a:spLocks noChangeShapeType="1"/>
            </p:cNvSpPr>
            <p:nvPr/>
          </p:nvSpPr>
          <p:spPr bwMode="auto">
            <a:xfrm flipH="1" flipV="1">
              <a:off x="4043" y="667"/>
              <a:ext cx="304" cy="45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877" name="Line 13"/>
            <p:cNvSpPr>
              <a:spLocks noChangeShapeType="1"/>
            </p:cNvSpPr>
            <p:nvPr/>
          </p:nvSpPr>
          <p:spPr bwMode="auto">
            <a:xfrm>
              <a:off x="4320" y="230"/>
              <a:ext cx="0" cy="2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878" name="Line 14"/>
            <p:cNvSpPr>
              <a:spLocks noChangeShapeType="1"/>
            </p:cNvSpPr>
            <p:nvPr/>
          </p:nvSpPr>
          <p:spPr bwMode="auto">
            <a:xfrm>
              <a:off x="4320" y="509"/>
              <a:ext cx="0" cy="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879" name="Text Box 15"/>
            <p:cNvSpPr txBox="1">
              <a:spLocks noChangeArrowheads="1"/>
            </p:cNvSpPr>
            <p:nvPr/>
          </p:nvSpPr>
          <p:spPr bwMode="auto">
            <a:xfrm>
              <a:off x="3638" y="288"/>
              <a:ext cx="519" cy="2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 dirty="0">
                  <a:solidFill>
                    <a:srgbClr val="000000"/>
                  </a:solidFill>
                  <a:latin typeface="Symbol" pitchFamily="18" charset="2"/>
                </a:rPr>
                <a:t></a:t>
              </a:r>
            </a:p>
          </p:txBody>
        </p:sp>
        <p:sp>
          <p:nvSpPr>
            <p:cNvPr id="36880" name="Text Box 16"/>
            <p:cNvSpPr txBox="1">
              <a:spLocks noChangeArrowheads="1"/>
            </p:cNvSpPr>
            <p:nvPr/>
          </p:nvSpPr>
          <p:spPr bwMode="auto">
            <a:xfrm>
              <a:off x="4353" y="561"/>
              <a:ext cx="174" cy="2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>
                  <a:solidFill>
                    <a:srgbClr val="000000"/>
                  </a:solidFill>
                  <a:latin typeface="Symbol" pitchFamily="18" charset="2"/>
                </a:rPr>
                <a:t>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748338" y="3630135"/>
            <a:ext cx="1808162" cy="1438275"/>
            <a:chOff x="3621" y="1460"/>
            <a:chExt cx="1139" cy="906"/>
          </a:xfrm>
        </p:grpSpPr>
        <p:sp>
          <p:nvSpPr>
            <p:cNvPr id="36882" name="Line 18"/>
            <p:cNvSpPr>
              <a:spLocks noChangeShapeType="1"/>
            </p:cNvSpPr>
            <p:nvPr/>
          </p:nvSpPr>
          <p:spPr bwMode="auto">
            <a:xfrm>
              <a:off x="3969" y="2367"/>
              <a:ext cx="791" cy="0"/>
            </a:xfrm>
            <a:prstGeom prst="line">
              <a:avLst/>
            </a:prstGeom>
            <a:noFill/>
            <a:ln w="720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883" name="Oval 19"/>
            <p:cNvSpPr>
              <a:spLocks noChangeArrowheads="1"/>
            </p:cNvSpPr>
            <p:nvPr/>
          </p:nvSpPr>
          <p:spPr bwMode="auto">
            <a:xfrm>
              <a:off x="4034" y="1728"/>
              <a:ext cx="613" cy="609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884" name="Line 20"/>
            <p:cNvSpPr>
              <a:spLocks noChangeShapeType="1"/>
            </p:cNvSpPr>
            <p:nvPr/>
          </p:nvSpPr>
          <p:spPr bwMode="auto">
            <a:xfrm flipV="1">
              <a:off x="4351" y="2216"/>
              <a:ext cx="229" cy="11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885" name="Line 21"/>
            <p:cNvSpPr>
              <a:spLocks noChangeShapeType="1"/>
            </p:cNvSpPr>
            <p:nvPr/>
          </p:nvSpPr>
          <p:spPr bwMode="auto">
            <a:xfrm flipH="1" flipV="1">
              <a:off x="4079" y="2211"/>
              <a:ext cx="285" cy="14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886" name="Line 22"/>
            <p:cNvSpPr>
              <a:spLocks noChangeShapeType="1"/>
            </p:cNvSpPr>
            <p:nvPr/>
          </p:nvSpPr>
          <p:spPr bwMode="auto">
            <a:xfrm>
              <a:off x="4337" y="1460"/>
              <a:ext cx="0" cy="2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887" name="Line 23"/>
            <p:cNvSpPr>
              <a:spLocks noChangeShapeType="1"/>
            </p:cNvSpPr>
            <p:nvPr/>
          </p:nvSpPr>
          <p:spPr bwMode="auto">
            <a:xfrm>
              <a:off x="4351" y="1738"/>
              <a:ext cx="0" cy="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4384" y="1791"/>
              <a:ext cx="174" cy="2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>
                  <a:solidFill>
                    <a:srgbClr val="000000"/>
                  </a:solidFill>
                  <a:latin typeface="Symbol" pitchFamily="18" charset="2"/>
                </a:rPr>
                <a:t></a:t>
              </a:r>
            </a:p>
          </p:txBody>
        </p:sp>
        <p:sp>
          <p:nvSpPr>
            <p:cNvPr id="36889" name="Text Box 25"/>
            <p:cNvSpPr txBox="1">
              <a:spLocks noChangeArrowheads="1"/>
            </p:cNvSpPr>
            <p:nvPr/>
          </p:nvSpPr>
          <p:spPr bwMode="auto">
            <a:xfrm>
              <a:off x="3621" y="1499"/>
              <a:ext cx="519" cy="2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 dirty="0">
                  <a:solidFill>
                    <a:srgbClr val="000000"/>
                  </a:solidFill>
                  <a:latin typeface="Symbol" pitchFamily="18" charset="2"/>
                </a:rPr>
                <a:t></a:t>
              </a:r>
            </a:p>
          </p:txBody>
        </p:sp>
      </p:grpSp>
      <p:sp>
        <p:nvSpPr>
          <p:cNvPr id="36890" name="AutoShape 26"/>
          <p:cNvSpPr>
            <a:spLocks noChangeArrowheads="1"/>
          </p:cNvSpPr>
          <p:nvPr/>
        </p:nvSpPr>
        <p:spPr bwMode="auto">
          <a:xfrm>
            <a:off x="184150" y="736612"/>
            <a:ext cx="212725" cy="212725"/>
          </a:xfrm>
          <a:prstGeom prst="roundRect">
            <a:avLst>
              <a:gd name="adj" fmla="val 74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7634288" y="1384326"/>
            <a:ext cx="1311275" cy="73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Composante chimique Importante</a:t>
            </a:r>
          </a:p>
        </p:txBody>
      </p:sp>
      <p:sp>
        <p:nvSpPr>
          <p:cNvPr id="36892" name="Text Box 28"/>
          <p:cNvSpPr txBox="1">
            <a:spLocks noChangeArrowheads="1"/>
          </p:cNvSpPr>
          <p:nvPr/>
        </p:nvSpPr>
        <p:spPr bwMode="auto">
          <a:xfrm>
            <a:off x="7626350" y="3988910"/>
            <a:ext cx="1387475" cy="73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Composante topographique Importante</a:t>
            </a:r>
          </a:p>
        </p:txBody>
      </p:sp>
      <p:pic>
        <p:nvPicPr>
          <p:cNvPr id="38" name="Image 37" descr="grain or_022 decel_00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0349" y="1196355"/>
            <a:ext cx="3007942" cy="2160000"/>
          </a:xfrm>
          <a:prstGeom prst="rect">
            <a:avLst/>
          </a:prstGeom>
        </p:spPr>
      </p:pic>
      <p:pic>
        <p:nvPicPr>
          <p:cNvPr id="39" name="Image 38" descr="grain or_022 decel_005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0349" y="3733333"/>
            <a:ext cx="3007942" cy="2160000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3329764" y="899857"/>
            <a:ext cx="1909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Secteur Concentrique A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3329764" y="3453753"/>
            <a:ext cx="1909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Secteur Concentrique D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4470400" y="5867401"/>
            <a:ext cx="134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Image M. Trentin</a:t>
            </a:r>
            <a:endParaRPr lang="fr-FR" sz="1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D0FFD97-60E6-41A3-871E-52D36FE0FB87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3" name="AutoShape 29"/>
          <p:cNvSpPr>
            <a:spLocks noChangeArrowheads="1"/>
          </p:cNvSpPr>
          <p:nvPr/>
        </p:nvSpPr>
        <p:spPr bwMode="auto">
          <a:xfrm>
            <a:off x="167217" y="689500"/>
            <a:ext cx="212725" cy="212725"/>
          </a:xfrm>
          <a:prstGeom prst="roundRect">
            <a:avLst>
              <a:gd name="adj" fmla="val 745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76238" y="645050"/>
            <a:ext cx="21304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Détecteur à cinq secteurs</a:t>
            </a:r>
          </a:p>
        </p:txBody>
      </p:sp>
      <p:pic>
        <p:nvPicPr>
          <p:cNvPr id="5" name="Picture 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230" y="1155171"/>
            <a:ext cx="3487737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3" cstate="print"/>
          <a:srcRect r="1868"/>
          <a:stretch>
            <a:fillRect/>
          </a:stretch>
        </p:blipFill>
        <p:spPr bwMode="auto">
          <a:xfrm>
            <a:off x="4358217" y="1137708"/>
            <a:ext cx="258762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6139392" y="2712508"/>
            <a:ext cx="9366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000">
                <a:solidFill>
                  <a:srgbClr val="000000"/>
                </a:solidFill>
              </a:rPr>
              <a:t>Doc ZEISS</a:t>
            </a:r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7032626" y="2234671"/>
            <a:ext cx="1927225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Proposé par différents constructeurs</a:t>
            </a: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7569201" y="2598738"/>
            <a:ext cx="8858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ZEISS , JEOL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6616" y="-3177"/>
            <a:ext cx="247491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Autres </a:t>
            </a:r>
            <a:r>
              <a:rPr lang="fr-FR" sz="2000" dirty="0" smtClean="0">
                <a:solidFill>
                  <a:srgbClr val="000000"/>
                </a:solidFill>
              </a:rPr>
              <a:t>développements dans les détecteurs semi-conducteur     </a:t>
            </a:r>
            <a:r>
              <a:rPr lang="fr-FR" sz="1600" dirty="0" smtClean="0">
                <a:solidFill>
                  <a:srgbClr val="000000"/>
                </a:solidFill>
              </a:rPr>
              <a:t>suite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11" name="Image 10" descr="Brasure 430pA_BED-C_1_0002.tif"/>
          <p:cNvPicPr>
            <a:picLocks noChangeAspect="1"/>
          </p:cNvPicPr>
          <p:nvPr/>
        </p:nvPicPr>
        <p:blipFill>
          <a:blip r:embed="rId4" cstate="print">
            <a:lum bright="20000" contrast="30000"/>
          </a:blip>
          <a:stretch>
            <a:fillRect/>
          </a:stretch>
        </p:blipFill>
        <p:spPr>
          <a:xfrm>
            <a:off x="871001" y="3126734"/>
            <a:ext cx="3600000" cy="2880000"/>
          </a:xfrm>
          <a:prstGeom prst="rect">
            <a:avLst/>
          </a:prstGeom>
        </p:spPr>
      </p:pic>
      <p:pic>
        <p:nvPicPr>
          <p:cNvPr id="12" name="Image 11" descr="Brasure 430pA_BED-S_2_0002.tif"/>
          <p:cNvPicPr>
            <a:picLocks noChangeAspect="1"/>
          </p:cNvPicPr>
          <p:nvPr/>
        </p:nvPicPr>
        <p:blipFill>
          <a:blip r:embed="rId5" cstate="print">
            <a:lum bright="10000" contrast="30000"/>
          </a:blip>
          <a:stretch>
            <a:fillRect/>
          </a:stretch>
        </p:blipFill>
        <p:spPr>
          <a:xfrm>
            <a:off x="4596333" y="3143660"/>
            <a:ext cx="3600000" cy="2880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459132" y="6011334"/>
            <a:ext cx="134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Image F. Charles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506834" y="5999481"/>
            <a:ext cx="232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Mode Composition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756989" y="5999480"/>
            <a:ext cx="158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Mode </a:t>
            </a:r>
            <a:r>
              <a:rPr lang="fr-FR" dirty="0" err="1" smtClean="0"/>
              <a:t>Shadow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134938" y="136525"/>
            <a:ext cx="73691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La détection des électrons secondaires et rétrodiffusés dans la colonne</a:t>
            </a: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56709" y="677863"/>
            <a:ext cx="56086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Obtenir une image avec la meilleure résolution possible avec le maximum de signal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70467" y="1075267"/>
            <a:ext cx="18669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À haute et basse tension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803275" y="2271713"/>
            <a:ext cx="56213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Cette détection particulière est liée à l'utilisation d'une colonne à effet de champ.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776288" y="2711450"/>
            <a:ext cx="66040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Les systèmes de </a:t>
            </a:r>
            <a:r>
              <a:rPr lang="fr-FR" sz="1400" dirty="0">
                <a:solidFill>
                  <a:srgbClr val="000000"/>
                </a:solidFill>
              </a:rPr>
              <a:t>détection </a:t>
            </a:r>
            <a:r>
              <a:rPr lang="fr-FR" sz="1400" dirty="0" smtClean="0">
                <a:solidFill>
                  <a:srgbClr val="000000"/>
                </a:solidFill>
              </a:rPr>
              <a:t>sont pris en </a:t>
            </a:r>
            <a:r>
              <a:rPr lang="fr-FR" sz="1400" dirty="0">
                <a:solidFill>
                  <a:srgbClr val="000000"/>
                </a:solidFill>
              </a:rPr>
              <a:t>compte dans la conception de la </a:t>
            </a:r>
            <a:r>
              <a:rPr lang="fr-FR" sz="1400" dirty="0" smtClean="0">
                <a:solidFill>
                  <a:srgbClr val="000000"/>
                </a:solidFill>
              </a:rPr>
              <a:t>colonne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279525" y="5137150"/>
            <a:ext cx="51181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Il est résulte des développements particuliers chez chaque constructeur 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900113" y="3168650"/>
            <a:ext cx="190658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Car il est nécessaire de : 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882650" y="3633788"/>
            <a:ext cx="59118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033463" y="3945996"/>
            <a:ext cx="357028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 Ne </a:t>
            </a:r>
            <a:r>
              <a:rPr lang="fr-FR" sz="1400" dirty="0">
                <a:solidFill>
                  <a:srgbClr val="000000"/>
                </a:solidFill>
              </a:rPr>
              <a:t>pas perturber la faisceau d'électrons incidents 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1752600" y="4640263"/>
            <a:ext cx="46482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Présence du détecteur ou autres accessoires dans la colonne, ….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1752600" y="4335463"/>
            <a:ext cx="61436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Présence d'électrons </a:t>
            </a:r>
            <a:r>
              <a:rPr lang="fr-FR" sz="1400" dirty="0" smtClean="0">
                <a:solidFill>
                  <a:srgbClr val="000000"/>
                </a:solidFill>
              </a:rPr>
              <a:t>secondaires </a:t>
            </a:r>
            <a:r>
              <a:rPr lang="fr-FR" sz="1400" dirty="0">
                <a:solidFill>
                  <a:srgbClr val="000000"/>
                </a:solidFill>
              </a:rPr>
              <a:t>et rétrodiffusés dans la colonne (charge d'espace, ...)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034214" y="5029201"/>
            <a:ext cx="1979612" cy="1095375"/>
            <a:chOff x="4287" y="3072"/>
            <a:chExt cx="1247" cy="690"/>
          </a:xfrm>
        </p:grpSpPr>
        <p:sp>
          <p:nvSpPr>
            <p:cNvPr id="37901" name="AutoShape 13"/>
            <p:cNvSpPr>
              <a:spLocks noChangeArrowheads="1"/>
            </p:cNvSpPr>
            <p:nvPr/>
          </p:nvSpPr>
          <p:spPr bwMode="auto">
            <a:xfrm>
              <a:off x="4287" y="3072"/>
              <a:ext cx="1247" cy="690"/>
            </a:xfrm>
            <a:prstGeom prst="irregularSeal2">
              <a:avLst/>
            </a:prstGeom>
            <a:solidFill>
              <a:srgbClr val="00FFFF">
                <a:alpha val="50000"/>
              </a:srgbClr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902" name="Text Box 14"/>
            <p:cNvSpPr txBox="1">
              <a:spLocks noChangeArrowheads="1"/>
            </p:cNvSpPr>
            <p:nvPr/>
          </p:nvSpPr>
          <p:spPr bwMode="auto">
            <a:xfrm rot="20400000">
              <a:off x="4623" y="3324"/>
              <a:ext cx="433" cy="1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 dirty="0">
                  <a:solidFill>
                    <a:srgbClr val="000000"/>
                  </a:solidFill>
                </a:rPr>
                <a:t>Brevets</a:t>
              </a:r>
            </a:p>
          </p:txBody>
        </p:sp>
      </p:grp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736600" y="1518709"/>
            <a:ext cx="66024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>
            <a:off x="7440613" y="2276475"/>
            <a:ext cx="1265237" cy="1588"/>
          </a:xfrm>
          <a:prstGeom prst="line">
            <a:avLst/>
          </a:prstGeom>
          <a:noFill/>
          <a:ln w="72000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7543800" y="1257300"/>
            <a:ext cx="982663" cy="982663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 flipV="1">
            <a:off x="8039100" y="1220788"/>
            <a:ext cx="1588" cy="101123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 flipV="1">
            <a:off x="8047038" y="1471613"/>
            <a:ext cx="449262" cy="75247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7908" name="Line 20"/>
          <p:cNvSpPr>
            <a:spLocks noChangeShapeType="1"/>
          </p:cNvSpPr>
          <p:nvPr/>
        </p:nvSpPr>
        <p:spPr bwMode="auto">
          <a:xfrm flipH="1" flipV="1">
            <a:off x="7523163" y="1716088"/>
            <a:ext cx="554037" cy="5461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7909" name="Line 21"/>
          <p:cNvSpPr>
            <a:spLocks noChangeShapeType="1"/>
          </p:cNvSpPr>
          <p:nvPr/>
        </p:nvSpPr>
        <p:spPr bwMode="auto">
          <a:xfrm>
            <a:off x="8024813" y="830263"/>
            <a:ext cx="1587" cy="4191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1033463" y="3529013"/>
            <a:ext cx="633095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 Donner </a:t>
            </a:r>
            <a:r>
              <a:rPr lang="fr-FR" sz="1400" dirty="0">
                <a:solidFill>
                  <a:srgbClr val="000000"/>
                </a:solidFill>
              </a:rPr>
              <a:t>une trajectoire « remontante » vers les détecteurs afin de les collecter</a:t>
            </a:r>
          </a:p>
        </p:txBody>
      </p:sp>
      <p:sp>
        <p:nvSpPr>
          <p:cNvPr id="37911" name="Line 23"/>
          <p:cNvSpPr>
            <a:spLocks noChangeShapeType="1"/>
          </p:cNvSpPr>
          <p:nvPr/>
        </p:nvSpPr>
        <p:spPr bwMode="auto">
          <a:xfrm>
            <a:off x="769938" y="5328709"/>
            <a:ext cx="381000" cy="1588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343025" y="1438275"/>
            <a:ext cx="5553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L’émission des SE et des BSE suit une loi de Lambert :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 Elle est optimale dans l'axe du faisceau</a:t>
            </a:r>
          </a:p>
          <a:p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621088"/>
            <a:ext cx="2643188" cy="1627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8914" name="Freeform 2"/>
          <p:cNvSpPr>
            <a:spLocks noChangeArrowheads="1"/>
          </p:cNvSpPr>
          <p:nvPr/>
        </p:nvSpPr>
        <p:spPr bwMode="auto">
          <a:xfrm>
            <a:off x="5121275" y="1812925"/>
            <a:ext cx="2005013" cy="30718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567" y="64"/>
              </a:cxn>
              <a:cxn ang="0">
                <a:pos x="3980" y="2350"/>
              </a:cxn>
              <a:cxn ang="0">
                <a:pos x="3302" y="8509"/>
              </a:cxn>
              <a:cxn ang="0">
                <a:pos x="2223" y="8531"/>
              </a:cxn>
              <a:cxn ang="0">
                <a:pos x="1376" y="2413"/>
              </a:cxn>
              <a:cxn ang="0">
                <a:pos x="0" y="0"/>
              </a:cxn>
            </a:cxnLst>
            <a:rect l="0" t="0" r="r" b="b"/>
            <a:pathLst>
              <a:path w="5568" h="8532">
                <a:moveTo>
                  <a:pt x="0" y="0"/>
                </a:moveTo>
                <a:lnTo>
                  <a:pt x="5567" y="64"/>
                </a:lnTo>
                <a:lnTo>
                  <a:pt x="3980" y="2350"/>
                </a:lnTo>
                <a:lnTo>
                  <a:pt x="3302" y="8509"/>
                </a:lnTo>
                <a:lnTo>
                  <a:pt x="2223" y="8531"/>
                </a:lnTo>
                <a:lnTo>
                  <a:pt x="1376" y="2413"/>
                </a:lnTo>
                <a:lnTo>
                  <a:pt x="0" y="0"/>
                </a:lnTo>
              </a:path>
            </a:pathLst>
          </a:custGeom>
          <a:solidFill>
            <a:srgbClr val="00FF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82563" y="138642"/>
            <a:ext cx="7315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 smtClean="0">
                <a:solidFill>
                  <a:srgbClr val="000000"/>
                </a:solidFill>
              </a:rPr>
              <a:t>Intérêt d’une détection </a:t>
            </a:r>
            <a:r>
              <a:rPr lang="fr-FR" sz="2000" dirty="0">
                <a:solidFill>
                  <a:srgbClr val="000000"/>
                </a:solidFill>
              </a:rPr>
              <a:t>dans la </a:t>
            </a:r>
            <a:r>
              <a:rPr lang="fr-FR" sz="2000" dirty="0" smtClean="0">
                <a:solidFill>
                  <a:srgbClr val="000000"/>
                </a:solidFill>
              </a:rPr>
              <a:t>colonne</a:t>
            </a:r>
            <a:endParaRPr lang="fr-FR" sz="2000" dirty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5775" y="2117725"/>
            <a:ext cx="2720975" cy="2582863"/>
            <a:chOff x="306" y="1334"/>
            <a:chExt cx="1714" cy="1627"/>
          </a:xfrm>
        </p:grpSpPr>
        <p:pic>
          <p:nvPicPr>
            <p:cNvPr id="3891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11148" t="5017" r="9218"/>
            <a:stretch>
              <a:fillRect/>
            </a:stretch>
          </p:blipFill>
          <p:spPr bwMode="auto">
            <a:xfrm>
              <a:off x="306" y="1334"/>
              <a:ext cx="1714" cy="16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8918" name="Text Box 6"/>
            <p:cNvSpPr txBox="1">
              <a:spLocks noChangeArrowheads="1"/>
            </p:cNvSpPr>
            <p:nvPr/>
          </p:nvSpPr>
          <p:spPr bwMode="auto">
            <a:xfrm>
              <a:off x="781" y="1839"/>
              <a:ext cx="295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0000FF"/>
                  </a:solidFill>
                </a:rPr>
                <a:t>SE1</a:t>
              </a:r>
            </a:p>
          </p:txBody>
        </p:sp>
        <p:sp>
          <p:nvSpPr>
            <p:cNvPr id="38919" name="Text Box 7"/>
            <p:cNvSpPr txBox="1">
              <a:spLocks noChangeArrowheads="1"/>
            </p:cNvSpPr>
            <p:nvPr/>
          </p:nvSpPr>
          <p:spPr bwMode="auto">
            <a:xfrm>
              <a:off x="534" y="2618"/>
              <a:ext cx="295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FF33CC"/>
                  </a:solidFill>
                </a:rPr>
                <a:t>SE2</a:t>
              </a:r>
            </a:p>
          </p:txBody>
        </p:sp>
        <p:sp>
          <p:nvSpPr>
            <p:cNvPr id="38920" name="Line 8"/>
            <p:cNvSpPr>
              <a:spLocks noChangeShapeType="1"/>
            </p:cNvSpPr>
            <p:nvPr/>
          </p:nvSpPr>
          <p:spPr bwMode="auto">
            <a:xfrm>
              <a:off x="1105" y="2208"/>
              <a:ext cx="81" cy="0"/>
            </a:xfrm>
            <a:prstGeom prst="line">
              <a:avLst/>
            </a:prstGeom>
            <a:noFill/>
            <a:ln w="4428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8921" name="Text Box 9"/>
            <p:cNvSpPr txBox="1">
              <a:spLocks noChangeArrowheads="1"/>
            </p:cNvSpPr>
            <p:nvPr/>
          </p:nvSpPr>
          <p:spPr bwMode="auto">
            <a:xfrm>
              <a:off x="1229" y="2069"/>
              <a:ext cx="338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>
                  <a:solidFill>
                    <a:srgbClr val="008000"/>
                  </a:solidFill>
                  <a:latin typeface="Symbol" pitchFamily="18" charset="2"/>
                </a:rPr>
                <a:t></a:t>
              </a:r>
              <a:r>
                <a:rPr lang="fr-FR" b="1" baseline="-25000">
                  <a:solidFill>
                    <a:srgbClr val="008000"/>
                  </a:solidFill>
                </a:rPr>
                <a:t>p</a:t>
              </a:r>
            </a:p>
          </p:txBody>
        </p:sp>
      </p:grp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50825" y="5203825"/>
            <a:ext cx="2347672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Réf : Travaux de Jacques </a:t>
            </a:r>
            <a:r>
              <a:rPr lang="fr-FR" sz="1200" dirty="0" err="1">
                <a:solidFill>
                  <a:srgbClr val="000000"/>
                </a:solidFill>
              </a:rPr>
              <a:t>Cazaux</a:t>
            </a:r>
            <a:endParaRPr lang="fr-FR" sz="12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Journal of </a:t>
            </a:r>
            <a:r>
              <a:rPr lang="fr-FR" sz="1200" dirty="0" err="1">
                <a:solidFill>
                  <a:srgbClr val="000000"/>
                </a:solidFill>
              </a:rPr>
              <a:t>Microscopy</a:t>
            </a:r>
            <a:r>
              <a:rPr lang="fr-FR" sz="1200" dirty="0">
                <a:solidFill>
                  <a:srgbClr val="000000"/>
                </a:solidFill>
              </a:rPr>
              <a:t> (2004) p346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361151" y="1400175"/>
            <a:ext cx="2892436" cy="740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  <a:cs typeface="Times New Roman" pitchFamily="18" charset="0"/>
              </a:rPr>
              <a:t>Courbes de distribution latérale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  <a:cs typeface="Times New Roman" pitchFamily="18" charset="0"/>
              </a:rPr>
              <a:t>des émissions secondaires SE1 et SE2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fr-FR" sz="1400" i="1" dirty="0">
                <a:solidFill>
                  <a:srgbClr val="000000"/>
                </a:solidFill>
                <a:cs typeface="Times New Roman" pitchFamily="18" charset="0"/>
              </a:rPr>
              <a:t>(Modèle Gaussien)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1204913" y="4703763"/>
            <a:ext cx="14224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A haute tension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271990" y="581555"/>
            <a:ext cx="8205259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  <a:cs typeface="Times New Roman" pitchFamily="18" charset="0"/>
              </a:rPr>
              <a:t>Amélioration de la résolution latérale apportée par un faible angle de collection</a:t>
            </a:r>
          </a:p>
        </p:txBody>
      </p:sp>
      <p:sp>
        <p:nvSpPr>
          <p:cNvPr id="38926" name="Freeform 14"/>
          <p:cNvSpPr>
            <a:spLocks noChangeArrowheads="1"/>
          </p:cNvSpPr>
          <p:nvPr/>
        </p:nvSpPr>
        <p:spPr bwMode="auto">
          <a:xfrm>
            <a:off x="4143375" y="1409700"/>
            <a:ext cx="1028700" cy="10842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558"/>
              </a:cxn>
              <a:cxn ang="0">
                <a:pos x="1701" y="3010"/>
              </a:cxn>
              <a:cxn ang="0">
                <a:pos x="2858" y="3010"/>
              </a:cxn>
            </a:cxnLst>
            <a:rect l="0" t="0" r="r" b="b"/>
            <a:pathLst>
              <a:path w="2859" h="3011">
                <a:moveTo>
                  <a:pt x="0" y="0"/>
                </a:moveTo>
                <a:lnTo>
                  <a:pt x="47" y="1558"/>
                </a:lnTo>
                <a:lnTo>
                  <a:pt x="1701" y="3010"/>
                </a:lnTo>
                <a:lnTo>
                  <a:pt x="2858" y="3010"/>
                </a:lnTo>
              </a:path>
            </a:pathLst>
          </a:custGeom>
          <a:noFill/>
          <a:ln w="108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8927" name="Freeform 15"/>
          <p:cNvSpPr>
            <a:spLocks noChangeArrowheads="1"/>
          </p:cNvSpPr>
          <p:nvPr/>
        </p:nvSpPr>
        <p:spPr bwMode="auto">
          <a:xfrm>
            <a:off x="7067550" y="1425575"/>
            <a:ext cx="1020763" cy="1084263"/>
          </a:xfrm>
          <a:custGeom>
            <a:avLst/>
            <a:gdLst/>
            <a:ahLst/>
            <a:cxnLst>
              <a:cxn ang="0">
                <a:pos x="2836" y="0"/>
              </a:cxn>
              <a:cxn ang="0">
                <a:pos x="2789" y="1559"/>
              </a:cxn>
              <a:cxn ang="0">
                <a:pos x="1148" y="3011"/>
              </a:cxn>
              <a:cxn ang="0">
                <a:pos x="0" y="3011"/>
              </a:cxn>
            </a:cxnLst>
            <a:rect l="0" t="0" r="r" b="b"/>
            <a:pathLst>
              <a:path w="2837" h="3012">
                <a:moveTo>
                  <a:pt x="2836" y="0"/>
                </a:moveTo>
                <a:lnTo>
                  <a:pt x="2789" y="1559"/>
                </a:lnTo>
                <a:lnTo>
                  <a:pt x="1148" y="3011"/>
                </a:lnTo>
                <a:lnTo>
                  <a:pt x="0" y="3011"/>
                </a:lnTo>
              </a:path>
            </a:pathLst>
          </a:custGeom>
          <a:noFill/>
          <a:ln w="108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5105400" y="1471613"/>
            <a:ext cx="617538" cy="312737"/>
          </a:xfrm>
          <a:prstGeom prst="roundRect">
            <a:avLst>
              <a:gd name="adj" fmla="val 509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2563" y="2759075"/>
            <a:ext cx="1128712" cy="77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8930" name="AutoShape 18"/>
          <p:cNvSpPr>
            <a:spLocks noChangeArrowheads="1"/>
          </p:cNvSpPr>
          <p:nvPr/>
        </p:nvSpPr>
        <p:spPr bwMode="auto">
          <a:xfrm>
            <a:off x="6545263" y="1471613"/>
            <a:ext cx="617537" cy="312737"/>
          </a:xfrm>
          <a:prstGeom prst="roundRect">
            <a:avLst>
              <a:gd name="adj" fmla="val 509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5097463" y="5262563"/>
            <a:ext cx="2079625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5334000" y="5376863"/>
            <a:ext cx="17081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Zone d'émission totale</a:t>
            </a:r>
          </a:p>
        </p:txBody>
      </p:sp>
      <p:cxnSp>
        <p:nvCxnSpPr>
          <p:cNvPr id="38933" name="AutoShape 21"/>
          <p:cNvCxnSpPr>
            <a:cxnSpLocks noChangeShapeType="1"/>
            <a:stCxn id="0" idx="3"/>
            <a:endCxn id="0" idx="3"/>
          </p:cNvCxnSpPr>
          <p:nvPr/>
        </p:nvCxnSpPr>
        <p:spPr bwMode="auto">
          <a:xfrm>
            <a:off x="7443788" y="4435475"/>
            <a:ext cx="1587" cy="1588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</p:spPr>
      </p:cxn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6042025" y="1104900"/>
            <a:ext cx="19589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Détecteur dans la colonne</a:t>
            </a:r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7497763" y="2270125"/>
            <a:ext cx="160655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Détecteur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Everhart et Thornley </a:t>
            </a:r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>
            <a:off x="6111875" y="1676400"/>
            <a:ext cx="15875" cy="11811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 flipH="1">
            <a:off x="6116638" y="2827338"/>
            <a:ext cx="26987" cy="8223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8938" name="Text Box 26"/>
          <p:cNvSpPr txBox="1">
            <a:spLocks noChangeArrowheads="1"/>
          </p:cNvSpPr>
          <p:nvPr/>
        </p:nvSpPr>
        <p:spPr bwMode="auto">
          <a:xfrm>
            <a:off x="2936347" y="2984500"/>
            <a:ext cx="216376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Enveloppe des trajectoires des électrons « remontant »</a:t>
            </a:r>
          </a:p>
        </p:txBody>
      </p:sp>
      <p:sp>
        <p:nvSpPr>
          <p:cNvPr id="38939" name="Line 27"/>
          <p:cNvSpPr>
            <a:spLocks noChangeShapeType="1"/>
          </p:cNvSpPr>
          <p:nvPr/>
        </p:nvSpPr>
        <p:spPr bwMode="auto">
          <a:xfrm flipV="1">
            <a:off x="5045605" y="2671763"/>
            <a:ext cx="481012" cy="3698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 r="13481"/>
          <a:stretch>
            <a:fillRect/>
          </a:stretch>
        </p:blipFill>
        <p:spPr bwMode="auto">
          <a:xfrm>
            <a:off x="5341938" y="892175"/>
            <a:ext cx="2720975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>
            <a:lum bright="18000" contrast="30000"/>
          </a:blip>
          <a:srcRect/>
          <a:stretch>
            <a:fillRect/>
          </a:stretch>
        </p:blipFill>
        <p:spPr bwMode="auto">
          <a:xfrm>
            <a:off x="1765300" y="892175"/>
            <a:ext cx="2735263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5654675" y="320675"/>
            <a:ext cx="20955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«  vue de dessus »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262188" y="320675"/>
            <a:ext cx="17414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« vue de coté »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486400" y="6019800"/>
            <a:ext cx="32639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Les images sont complémentaires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0" y="0"/>
            <a:ext cx="66452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Influence de l'angle solide de collection sur la vision des objets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536825" y="5925607"/>
            <a:ext cx="241935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« Ecrasement » de l'image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Perte de la perception des reliefs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5413375" y="595313"/>
            <a:ext cx="25781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Détecteur SE dans la colonne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1408113" y="595313"/>
            <a:ext cx="34512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Détecteur latéral Everthart et Thornley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66688" y="1893888"/>
            <a:ext cx="1081087" cy="515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Membrane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polymère</a:t>
            </a:r>
          </a:p>
        </p:txBody>
      </p:sp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5" cstate="print"/>
          <a:srcRect b="4982"/>
          <a:stretch>
            <a:fillRect/>
          </a:stretch>
        </p:blipFill>
        <p:spPr bwMode="auto">
          <a:xfrm>
            <a:off x="1454150" y="3514725"/>
            <a:ext cx="3359150" cy="2389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6" cstate="print"/>
          <a:srcRect b="4982"/>
          <a:stretch>
            <a:fillRect/>
          </a:stretch>
        </p:blipFill>
        <p:spPr bwMode="auto">
          <a:xfrm>
            <a:off x="5022850" y="3514725"/>
            <a:ext cx="3359150" cy="2389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66688" y="4559300"/>
            <a:ext cx="12731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Zircone frittée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1447800" y="6186488"/>
            <a:ext cx="860425" cy="1587"/>
          </a:xfrm>
          <a:prstGeom prst="line">
            <a:avLst/>
          </a:prstGeom>
          <a:noFill/>
          <a:ln w="720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514350" y="5432425"/>
            <a:ext cx="8496300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1925" algn="l"/>
                <a:tab pos="10779125" algn="l"/>
                <a:tab pos="10779125" algn="l"/>
                <a:tab pos="1078071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Compétition entre les deux détecteurs : 	 Influence de la distance de travail !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1925" algn="l"/>
                <a:tab pos="10779125" algn="l"/>
                <a:tab pos="10779125" algn="l"/>
                <a:tab pos="1078071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				</a:t>
            </a:r>
            <a:r>
              <a:rPr lang="fr-FR" sz="1600" dirty="0" smtClean="0">
                <a:solidFill>
                  <a:srgbClr val="000000"/>
                </a:solidFill>
              </a:rPr>
              <a:t>	</a:t>
            </a:r>
            <a:r>
              <a:rPr lang="fr-FR" sz="1600" dirty="0" smtClean="0">
                <a:solidFill>
                  <a:srgbClr val="000000"/>
                </a:solidFill>
              </a:rPr>
              <a:t> Rapport </a:t>
            </a:r>
            <a:r>
              <a:rPr lang="fr-FR" sz="1600" dirty="0">
                <a:solidFill>
                  <a:srgbClr val="000000"/>
                </a:solidFill>
              </a:rPr>
              <a:t>Signal/ </a:t>
            </a:r>
            <a:r>
              <a:rPr lang="fr-FR" sz="1600" dirty="0" smtClean="0">
                <a:solidFill>
                  <a:srgbClr val="000000"/>
                </a:solidFill>
              </a:rPr>
              <a:t>bruit</a:t>
            </a:r>
            <a:endParaRPr lang="fr-FR" sz="1600" dirty="0">
              <a:solidFill>
                <a:srgbClr val="000000"/>
              </a:solidFill>
            </a:endParaRPr>
          </a:p>
          <a:p>
            <a:pPr>
              <a:buClrTx/>
              <a:buFont typeface="Wingdings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1925" algn="l"/>
                <a:tab pos="10779125" algn="l"/>
                <a:tab pos="10779125" algn="l"/>
                <a:tab pos="1078071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Amélioration de la topographie de surface : Prédominance de la détection des SE1 et des SE2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062537" y="4341813"/>
            <a:ext cx="3681413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Image SE – Détecteur dans la colonne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41862" y="1827213"/>
            <a:ext cx="4113213" cy="2520000"/>
            <a:chOff x="174" y="779"/>
            <a:chExt cx="2591" cy="1851"/>
          </a:xfrm>
        </p:grpSpPr>
        <p:pic>
          <p:nvPicPr>
            <p:cNvPr id="430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b="8868"/>
            <a:stretch>
              <a:fillRect/>
            </a:stretch>
          </p:blipFill>
          <p:spPr bwMode="auto">
            <a:xfrm>
              <a:off x="174" y="779"/>
              <a:ext cx="2591" cy="18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3014" name="Line 6"/>
            <p:cNvSpPr>
              <a:spLocks noChangeShapeType="1"/>
            </p:cNvSpPr>
            <p:nvPr/>
          </p:nvSpPr>
          <p:spPr bwMode="auto">
            <a:xfrm>
              <a:off x="269" y="1010"/>
              <a:ext cx="218" cy="0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3015" name="Text Box 7"/>
            <p:cNvSpPr txBox="1">
              <a:spLocks noChangeArrowheads="1"/>
            </p:cNvSpPr>
            <p:nvPr/>
          </p:nvSpPr>
          <p:spPr bwMode="auto">
            <a:xfrm>
              <a:off x="261" y="876"/>
              <a:ext cx="249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FFFFFF"/>
                  </a:solidFill>
                </a:rPr>
                <a:t>500 nm</a:t>
              </a:r>
            </a:p>
          </p:txBody>
        </p:sp>
      </p:grp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5259387" y="4691856"/>
            <a:ext cx="3323314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Image constituée en majorité de SE1 et SE2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254794" y="4344988"/>
            <a:ext cx="41052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Image SE - Détecteur </a:t>
            </a:r>
            <a:r>
              <a:rPr lang="fr-FR" sz="1600" dirty="0" err="1">
                <a:solidFill>
                  <a:srgbClr val="000000"/>
                </a:solidFill>
              </a:rPr>
              <a:t>Everhart</a:t>
            </a:r>
            <a:r>
              <a:rPr lang="fr-FR" sz="1600" dirty="0">
                <a:solidFill>
                  <a:srgbClr val="000000"/>
                </a:solidFill>
              </a:rPr>
              <a:t> Thornley 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9875" y="1824038"/>
            <a:ext cx="4113212" cy="2520000"/>
            <a:chOff x="3001" y="777"/>
            <a:chExt cx="2591" cy="1851"/>
          </a:xfrm>
        </p:grpSpPr>
        <p:pic>
          <p:nvPicPr>
            <p:cNvPr id="43019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 b="8868"/>
            <a:stretch>
              <a:fillRect/>
            </a:stretch>
          </p:blipFill>
          <p:spPr bwMode="auto">
            <a:xfrm>
              <a:off x="3001" y="777"/>
              <a:ext cx="2591" cy="18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3020" name="Line 12"/>
            <p:cNvSpPr>
              <a:spLocks noChangeShapeType="1"/>
            </p:cNvSpPr>
            <p:nvPr/>
          </p:nvSpPr>
          <p:spPr bwMode="auto">
            <a:xfrm>
              <a:off x="3115" y="1004"/>
              <a:ext cx="218" cy="0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3021" name="Text Box 13"/>
            <p:cNvSpPr txBox="1">
              <a:spLocks noChangeArrowheads="1"/>
            </p:cNvSpPr>
            <p:nvPr/>
          </p:nvSpPr>
          <p:spPr bwMode="auto">
            <a:xfrm>
              <a:off x="3107" y="870"/>
              <a:ext cx="249" cy="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900" b="1">
                  <a:solidFill>
                    <a:srgbClr val="FFFFFF"/>
                  </a:solidFill>
                </a:rPr>
                <a:t>500 nm</a:t>
              </a:r>
            </a:p>
          </p:txBody>
        </p:sp>
      </p:grp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798125" y="4691856"/>
            <a:ext cx="3155136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Image dégradée par la collection des SE3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115888" y="125413"/>
            <a:ext cx="48895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Influence du détecteur sur </a:t>
            </a:r>
            <a:r>
              <a:rPr lang="fr-FR" sz="2000" dirty="0" smtClean="0">
                <a:solidFill>
                  <a:srgbClr val="000000"/>
                </a:solidFill>
              </a:rPr>
              <a:t>l’observation des échantillons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1363" y="685800"/>
            <a:ext cx="269975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0625" y="709613"/>
            <a:ext cx="269975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ZoneTexte 19"/>
          <p:cNvSpPr txBox="1"/>
          <p:nvPr/>
        </p:nvSpPr>
        <p:spPr>
          <a:xfrm>
            <a:off x="276225" y="3952875"/>
            <a:ext cx="70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20 kV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733925" y="3971925"/>
            <a:ext cx="70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20 kV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009775" y="676275"/>
            <a:ext cx="70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 kV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257925" y="704850"/>
            <a:ext cx="70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 kV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136694" y="4044950"/>
            <a:ext cx="1244806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chemeClr val="bg1"/>
                </a:solidFill>
              </a:rPr>
              <a:t>Images F. Grillon 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7613444" y="4044950"/>
            <a:ext cx="1244806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chemeClr val="bg1"/>
                </a:solidFill>
              </a:rPr>
              <a:t>Images F. Grillon </a:t>
            </a:r>
          </a:p>
        </p:txBody>
      </p:sp>
      <p:sp>
        <p:nvSpPr>
          <p:cNvPr id="26" name="ZoneTexte 25"/>
          <p:cNvSpPr txBox="1"/>
          <p:nvPr/>
        </p:nvSpPr>
        <p:spPr>
          <a:xfrm flipH="1">
            <a:off x="1703069" y="4991100"/>
            <a:ext cx="143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Vue latérale 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 flipH="1">
            <a:off x="6360792" y="4972050"/>
            <a:ext cx="158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Vue de dessus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D0FFD97-60E6-41A3-871E-52D36FE0FB87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8575" y="28575"/>
            <a:ext cx="83343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 smtClean="0">
                <a:solidFill>
                  <a:srgbClr val="000000"/>
                </a:solidFill>
              </a:rPr>
              <a:t>Collecter les électrons émis dans la colonne à l’aide d’un champ magnétique</a:t>
            </a:r>
          </a:p>
          <a:p>
            <a:endParaRPr lang="fr-FR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1288" y="433388"/>
            <a:ext cx="22987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Lentille objectif </a:t>
            </a:r>
            <a:r>
              <a:rPr lang="fr-FR" sz="1600" dirty="0" smtClean="0">
                <a:solidFill>
                  <a:srgbClr val="000000"/>
                </a:solidFill>
              </a:rPr>
              <a:t>à immersion de </a:t>
            </a:r>
            <a:r>
              <a:rPr lang="fr-FR" sz="1600" dirty="0">
                <a:solidFill>
                  <a:srgbClr val="000000"/>
                </a:solidFill>
              </a:rPr>
              <a:t>type </a:t>
            </a:r>
            <a:r>
              <a:rPr lang="fr-FR" sz="1600" dirty="0" err="1" smtClean="0">
                <a:solidFill>
                  <a:srgbClr val="000000"/>
                </a:solidFill>
              </a:rPr>
              <a:t>Snorkel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6" name="Text Box 54"/>
          <p:cNvSpPr txBox="1">
            <a:spLocks noChangeArrowheads="1"/>
          </p:cNvSpPr>
          <p:nvPr/>
        </p:nvSpPr>
        <p:spPr bwMode="auto">
          <a:xfrm>
            <a:off x="150813" y="3467100"/>
            <a:ext cx="20701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Lentille </a:t>
            </a:r>
            <a:r>
              <a:rPr lang="fr-FR" sz="1600" dirty="0" smtClean="0">
                <a:solidFill>
                  <a:srgbClr val="000000"/>
                </a:solidFill>
              </a:rPr>
              <a:t>à immersion complète</a:t>
            </a:r>
            <a:endParaRPr lang="fr-FR" sz="1600" dirty="0">
              <a:solidFill>
                <a:srgbClr val="0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6" y="874713"/>
            <a:ext cx="179770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9075" y="865188"/>
            <a:ext cx="185697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28575" y="2495550"/>
            <a:ext cx="1724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+ 20V à + 250V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80975" y="2219325"/>
            <a:ext cx="110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Détection SE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295525" y="2276475"/>
            <a:ext cx="1207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Détection BSE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505076" y="2514600"/>
            <a:ext cx="81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- 50V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171950" y="2743200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Doc FEI</a:t>
            </a:r>
            <a:endParaRPr lang="fr-FR" sz="1400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/>
          <a:srcRect l="2417" t="2815" r="810" b="6982"/>
          <a:stretch>
            <a:fillRect/>
          </a:stretch>
        </p:blipFill>
        <p:spPr bwMode="auto">
          <a:xfrm>
            <a:off x="617538" y="3700463"/>
            <a:ext cx="3178175" cy="254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ZoneTexte 17"/>
          <p:cNvSpPr txBox="1"/>
          <p:nvPr/>
        </p:nvSpPr>
        <p:spPr>
          <a:xfrm>
            <a:off x="2771775" y="5943600"/>
            <a:ext cx="1092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Doc HITACHI</a:t>
            </a:r>
            <a:endParaRPr lang="fr-FR" sz="14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 bwMode="auto">
          <a:xfrm>
            <a:off x="5235575" y="669925"/>
            <a:ext cx="2805113" cy="1906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" name="ZoneTexte 21"/>
          <p:cNvSpPr txBox="1"/>
          <p:nvPr/>
        </p:nvSpPr>
        <p:spPr>
          <a:xfrm>
            <a:off x="8073118" y="2286000"/>
            <a:ext cx="842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Doc JEOL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5238750" y="2590800"/>
            <a:ext cx="2715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Dispositif de filtrage « r </a:t>
            </a:r>
            <a:r>
              <a:rPr lang="fr-FR" sz="1600" dirty="0" err="1" smtClean="0"/>
              <a:t>filter</a:t>
            </a:r>
            <a:r>
              <a:rPr lang="fr-FR" sz="1600" dirty="0" smtClean="0"/>
              <a:t> »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14325" y="470535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ExB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0" y="5025638"/>
            <a:ext cx="9105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200" dirty="0" smtClean="0">
                <a:solidFill>
                  <a:prstClr val="black"/>
                </a:solidFill>
              </a:rPr>
              <a:t>Echantillon </a:t>
            </a:r>
            <a:endParaRPr lang="fr-FR" sz="1200" dirty="0">
              <a:solidFill>
                <a:prstClr val="black"/>
              </a:solidFill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828675" y="5124450"/>
            <a:ext cx="352425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 descr="Tiglav - SE Trilens detect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9150" y="3343275"/>
            <a:ext cx="2880000" cy="2880000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6343650" y="6086475"/>
            <a:ext cx="2116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Doc TESCAN – </a:t>
            </a:r>
            <a:r>
              <a:rPr lang="fr-FR" sz="1400" dirty="0" err="1" smtClean="0"/>
              <a:t>TriSE</a:t>
            </a:r>
            <a:r>
              <a:rPr lang="fr-FR" sz="1400" dirty="0" smtClean="0"/>
              <a:t>/</a:t>
            </a:r>
            <a:r>
              <a:rPr lang="fr-FR" sz="1400" dirty="0" err="1" smtClean="0"/>
              <a:t>TriBSE</a:t>
            </a:r>
            <a:endParaRPr lang="fr-FR" sz="1400" dirty="0"/>
          </a:p>
        </p:txBody>
      </p:sp>
      <p:sp>
        <p:nvSpPr>
          <p:cNvPr id="33" name="ZoneTexte 32"/>
          <p:cNvSpPr txBox="1"/>
          <p:nvPr/>
        </p:nvSpPr>
        <p:spPr>
          <a:xfrm>
            <a:off x="7191375" y="5715000"/>
            <a:ext cx="8667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SE  E&amp;T</a:t>
            </a:r>
            <a:endParaRPr lang="fr-FR" sz="1400" dirty="0"/>
          </a:p>
        </p:txBody>
      </p:sp>
      <p:sp>
        <p:nvSpPr>
          <p:cNvPr id="34" name="ZoneTexte 33"/>
          <p:cNvSpPr txBox="1"/>
          <p:nvPr/>
        </p:nvSpPr>
        <p:spPr>
          <a:xfrm>
            <a:off x="7162799" y="5219700"/>
            <a:ext cx="13620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SE  In </a:t>
            </a:r>
            <a:r>
              <a:rPr lang="fr-FR" sz="1400" dirty="0" err="1" smtClean="0"/>
              <a:t>Beam</a:t>
            </a:r>
            <a:r>
              <a:rPr lang="fr-FR" sz="1400" dirty="0" smtClean="0"/>
              <a:t> / BSE  </a:t>
            </a:r>
            <a:r>
              <a:rPr lang="fr-FR" sz="1400" dirty="0" err="1" smtClean="0"/>
              <a:t>Mid</a:t>
            </a:r>
            <a:r>
              <a:rPr lang="fr-FR" sz="1400" dirty="0" smtClean="0"/>
              <a:t> angle</a:t>
            </a:r>
            <a:endParaRPr lang="fr-FR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7229473" y="3467100"/>
            <a:ext cx="19145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SE  avec Polarisation / BSE</a:t>
            </a:r>
            <a:endParaRPr lang="fr-FR" sz="1400" dirty="0"/>
          </a:p>
        </p:txBody>
      </p:sp>
      <p:sp>
        <p:nvSpPr>
          <p:cNvPr id="40" name="ZoneTexte 39"/>
          <p:cNvSpPr txBox="1"/>
          <p:nvPr/>
        </p:nvSpPr>
        <p:spPr>
          <a:xfrm>
            <a:off x="4762500" y="3200400"/>
            <a:ext cx="2935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Lentille avec un mode immersion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546100" y="501650"/>
            <a:ext cx="7940675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L'image obtenue de l'objet est la reconstruction point par point de la modulation de l'intensité du signal vidéo détectée par les détecteurs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00075" y="5060950"/>
            <a:ext cx="1981200" cy="3048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360"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2" dir="t"/>
          </a:scene3d>
          <a:sp3d extrusionH="18018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fr-FR"/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 flipV="1">
            <a:off x="1712913" y="2708275"/>
            <a:ext cx="304800" cy="2133600"/>
          </a:xfrm>
          <a:prstGeom prst="triangle">
            <a:avLst>
              <a:gd name="adj" fmla="val 47912"/>
            </a:avLst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 flipV="1">
            <a:off x="1344613" y="4662488"/>
            <a:ext cx="568325" cy="18732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362075" y="4679950"/>
            <a:ext cx="1066800" cy="1524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 flipV="1">
            <a:off x="1497013" y="4586288"/>
            <a:ext cx="949325" cy="26352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1514475" y="4603750"/>
            <a:ext cx="914400" cy="762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 cstate="print"/>
          <a:srcRect r="6201" b="10362"/>
          <a:stretch>
            <a:fillRect/>
          </a:stretch>
        </p:blipFill>
        <p:spPr bwMode="auto">
          <a:xfrm>
            <a:off x="6391275" y="2698750"/>
            <a:ext cx="2660650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28070" y="3521075"/>
            <a:ext cx="1715511" cy="740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Faisceau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d’électrons primaires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(EP)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265623" y="4900613"/>
            <a:ext cx="2783367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Image SE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 sur un acier attaqué chimiquement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020763" y="5456238"/>
            <a:ext cx="117633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Echantillon</a:t>
            </a: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3938" y="2867025"/>
            <a:ext cx="2163762" cy="1231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2027238" y="4038600"/>
            <a:ext cx="601662" cy="552450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2903538" y="4184650"/>
            <a:ext cx="2274887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Signal (électrons </a:t>
            </a:r>
            <a:r>
              <a:rPr lang="fr-FR" sz="1400" dirty="0" err="1" smtClean="0">
                <a:solidFill>
                  <a:srgbClr val="000000"/>
                </a:solidFill>
              </a:rPr>
              <a:t>ré-émis</a:t>
            </a:r>
            <a:r>
              <a:rPr lang="fr-FR" sz="1400" dirty="0" smtClean="0">
                <a:solidFill>
                  <a:srgbClr val="000000"/>
                </a:solidFill>
              </a:rPr>
              <a:t>)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6399" name="AutoShape 15"/>
          <p:cNvSpPr>
            <a:spLocks noChangeArrowheads="1"/>
          </p:cNvSpPr>
          <p:nvPr/>
        </p:nvSpPr>
        <p:spPr bwMode="auto">
          <a:xfrm>
            <a:off x="1112838" y="2181225"/>
            <a:ext cx="533400" cy="762000"/>
          </a:xfrm>
          <a:prstGeom prst="flowChartInputOutput">
            <a:avLst/>
          </a:prstGeom>
          <a:solidFill>
            <a:srgbClr val="C0C0C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400" name="AutoShape 16"/>
          <p:cNvSpPr>
            <a:spLocks noChangeArrowheads="1"/>
          </p:cNvSpPr>
          <p:nvPr/>
        </p:nvSpPr>
        <p:spPr bwMode="auto">
          <a:xfrm>
            <a:off x="2049463" y="2135188"/>
            <a:ext cx="533400" cy="762000"/>
          </a:xfrm>
          <a:prstGeom prst="flowChartInputOutput">
            <a:avLst/>
          </a:prstGeom>
          <a:solidFill>
            <a:srgbClr val="C0C0C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2538413" y="2447925"/>
            <a:ext cx="846137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4525963" y="2430463"/>
            <a:ext cx="2720975" cy="95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3" name="AutoShape 19"/>
          <p:cNvSpPr>
            <a:spLocks noChangeArrowheads="1"/>
          </p:cNvSpPr>
          <p:nvPr/>
        </p:nvSpPr>
        <p:spPr bwMode="auto">
          <a:xfrm>
            <a:off x="3146425" y="1744663"/>
            <a:ext cx="1684338" cy="1046162"/>
          </a:xfrm>
          <a:prstGeom prst="triangle">
            <a:avLst>
              <a:gd name="adj" fmla="val 50000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7246938" y="2439988"/>
            <a:ext cx="7937" cy="28257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3992563" y="3727450"/>
            <a:ext cx="11318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détecteur</a:t>
            </a:r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>
            <a:off x="3863975" y="3300413"/>
            <a:ext cx="2422525" cy="301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V="1">
            <a:off x="6400800" y="3267075"/>
            <a:ext cx="2659063" cy="58738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314700" y="2225675"/>
            <a:ext cx="1355725" cy="250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Générateur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 de balayage</a:t>
            </a:r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266700" y="1752600"/>
            <a:ext cx="189230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Système de balayage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D0FFD97-60E6-41A3-871E-52D36FE0FB87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8100" y="19735"/>
            <a:ext cx="8667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 smtClean="0">
                <a:solidFill>
                  <a:srgbClr val="000000"/>
                </a:solidFill>
              </a:rPr>
              <a:t>Collecter les électrons émis dans la colonne à l’aide d’un champ électrique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627063"/>
            <a:ext cx="216740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57150" y="295275"/>
            <a:ext cx="355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Formant une lentille électrostatique</a:t>
            </a:r>
            <a:endParaRPr lang="fr-F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4375" y="627063"/>
            <a:ext cx="57594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63" y="3513138"/>
            <a:ext cx="29559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1905000" y="6076950"/>
            <a:ext cx="1612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Doc TESCAN - MIRA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1733550" y="3209925"/>
            <a:ext cx="1350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Doc FEI - TENEO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7458075" y="3162300"/>
            <a:ext cx="1499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Doc JEOL – 7800F 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1" name="Image 10" descr="zeiss geminiSe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2395" y="3524250"/>
            <a:ext cx="3949714" cy="2880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914650" y="4810125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 </a:t>
            </a:r>
            <a:r>
              <a:rPr lang="fr-FR" dirty="0" err="1" smtClean="0"/>
              <a:t>Inbeam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600950" y="4171950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 </a:t>
            </a:r>
            <a:r>
              <a:rPr lang="fr-FR" dirty="0" err="1" smtClean="0"/>
              <a:t>Inlens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600950" y="3543300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ESB</a:t>
            </a:r>
            <a:endParaRPr lang="fr-FR" dirty="0"/>
          </a:p>
        </p:txBody>
      </p:sp>
      <p:cxnSp>
        <p:nvCxnSpPr>
          <p:cNvPr id="16" name="Connecteur droit avec flèche 15"/>
          <p:cNvCxnSpPr>
            <a:stCxn id="13" idx="1"/>
          </p:cNvCxnSpPr>
          <p:nvPr/>
        </p:nvCxnSpPr>
        <p:spPr>
          <a:xfrm flipH="1">
            <a:off x="7029450" y="4356616"/>
            <a:ext cx="571500" cy="1535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7029450" y="3737491"/>
            <a:ext cx="571500" cy="1535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877050" y="6019800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Doc ZEISS - GEMINISEM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260350" y="113241"/>
            <a:ext cx="239871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Le Filtrage des signaux SE et BSE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 b="-6947"/>
          <a:stretch>
            <a:fillRect/>
          </a:stretch>
        </p:blipFill>
        <p:spPr bwMode="auto">
          <a:xfrm>
            <a:off x="3854450" y="3135313"/>
            <a:ext cx="3146425" cy="251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76225" y="617538"/>
            <a:ext cx="60579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Un détecteur dans la colonne </a:t>
            </a:r>
            <a:r>
              <a:rPr lang="fr-FR" sz="1600" dirty="0" smtClean="0">
                <a:solidFill>
                  <a:srgbClr val="000000"/>
                </a:solidFill>
              </a:rPr>
              <a:t>peut détecter </a:t>
            </a:r>
            <a:r>
              <a:rPr lang="fr-FR" sz="1600" dirty="0">
                <a:solidFill>
                  <a:srgbClr val="000000"/>
                </a:solidFill>
              </a:rPr>
              <a:t>tous les types électrons 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96863" y="938213"/>
            <a:ext cx="5518150" cy="1287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Il est nécessaire de discriminer le signal afin d'avoir une image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			soit </a:t>
            </a:r>
            <a:r>
              <a:rPr lang="fr-FR" sz="1600" dirty="0">
                <a:solidFill>
                  <a:srgbClr val="000000"/>
                </a:solidFill>
              </a:rPr>
              <a:t>de topographie (SE)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			soit </a:t>
            </a:r>
            <a:r>
              <a:rPr lang="fr-FR" sz="1600" dirty="0">
                <a:solidFill>
                  <a:srgbClr val="000000"/>
                </a:solidFill>
              </a:rPr>
              <a:t>de chimie (BSE)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			soit </a:t>
            </a:r>
            <a:r>
              <a:rPr lang="fr-FR" sz="1600" dirty="0">
                <a:solidFill>
                  <a:srgbClr val="000000"/>
                </a:solidFill>
              </a:rPr>
              <a:t>mixte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57200" y="2124075"/>
            <a:ext cx="257016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Comment discriminer le signal ?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944563" y="2625725"/>
            <a:ext cx="227488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Par </a:t>
            </a:r>
            <a:r>
              <a:rPr lang="fr-FR" sz="1600" dirty="0">
                <a:solidFill>
                  <a:srgbClr val="000000"/>
                </a:solidFill>
              </a:rPr>
              <a:t>l'angle solide de collection 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3851275" y="2667000"/>
            <a:ext cx="27352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Position du détecteur dans la colonne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906463" y="3263900"/>
            <a:ext cx="18986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Par </a:t>
            </a:r>
            <a:r>
              <a:rPr lang="fr-FR" sz="1600" dirty="0">
                <a:solidFill>
                  <a:srgbClr val="000000"/>
                </a:solidFill>
              </a:rPr>
              <a:t>un filtrage en énergie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1341438" y="5133975"/>
            <a:ext cx="6705600" cy="563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Grâce à des dispositifs astucieux dans la colonne, un seul détecteur dans la colonne peut faire une imagerie en SE ou en BSE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D0FFD97-60E6-41A3-871E-52D36FE0FB87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38" y="539750"/>
            <a:ext cx="23399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22238" y="68263"/>
            <a:ext cx="513556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Différentes solutions pour discriminer les </a:t>
            </a:r>
            <a:r>
              <a:rPr lang="fr-FR" sz="2000" dirty="0" smtClean="0">
                <a:solidFill>
                  <a:srgbClr val="000000"/>
                </a:solidFill>
              </a:rPr>
              <a:t>signaux : Filtrage par angle solide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703513" y="617538"/>
            <a:ext cx="607149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avec flèche 7"/>
          <p:cNvCxnSpPr/>
          <p:nvPr/>
        </p:nvCxnSpPr>
        <p:spPr>
          <a:xfrm flipV="1">
            <a:off x="3162300" y="2809875"/>
            <a:ext cx="5410200" cy="1905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2701409"/>
            <a:ext cx="760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Doc FEI 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3457575" y="2847975"/>
            <a:ext cx="5051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Augmentation du contraste chimique par filtrage angulaire</a:t>
            </a:r>
            <a:endParaRPr lang="fr-FR" sz="1600" dirty="0"/>
          </a:p>
        </p:txBody>
      </p:sp>
      <p:pic>
        <p:nvPicPr>
          <p:cNvPr id="13" name="Image 12" descr="zeiss geminiS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595" y="3724275"/>
            <a:ext cx="3456000" cy="2520000"/>
          </a:xfrm>
          <a:prstGeom prst="rect">
            <a:avLst/>
          </a:prstGeom>
        </p:spPr>
      </p:pic>
      <p:grpSp>
        <p:nvGrpSpPr>
          <p:cNvPr id="7175" name="Group 7"/>
          <p:cNvGrpSpPr>
            <a:grpSpLocks noChangeAspect="1"/>
          </p:cNvGrpSpPr>
          <p:nvPr/>
        </p:nvGrpSpPr>
        <p:grpSpPr bwMode="auto">
          <a:xfrm>
            <a:off x="3638550" y="3762375"/>
            <a:ext cx="3200400" cy="2112963"/>
            <a:chOff x="2364" y="2394"/>
            <a:chExt cx="2016" cy="1331"/>
          </a:xfrm>
        </p:grpSpPr>
        <p:sp>
          <p:nvSpPr>
            <p:cNvPr id="7174" name="AutoShape 6"/>
            <p:cNvSpPr>
              <a:spLocks noChangeAspect="1" noChangeArrowheads="1" noTextEdit="1"/>
            </p:cNvSpPr>
            <p:nvPr/>
          </p:nvSpPr>
          <p:spPr bwMode="auto">
            <a:xfrm>
              <a:off x="2364" y="2394"/>
              <a:ext cx="2016" cy="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64" y="2394"/>
              <a:ext cx="2016" cy="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3658" y="2432"/>
              <a:ext cx="714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Documents ZEISS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2379" y="2406"/>
              <a:ext cx="507" cy="2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2510" y="2414"/>
              <a:ext cx="2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Grille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80" name="Rectangle 12"/>
            <p:cNvSpPr>
              <a:spLocks noChangeArrowheads="1"/>
            </p:cNvSpPr>
            <p:nvPr/>
          </p:nvSpPr>
          <p:spPr bwMode="auto">
            <a:xfrm>
              <a:off x="2379" y="2529"/>
              <a:ext cx="55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polarisable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81" name="Freeform 13"/>
            <p:cNvSpPr>
              <a:spLocks noEditPoints="1"/>
            </p:cNvSpPr>
            <p:nvPr/>
          </p:nvSpPr>
          <p:spPr bwMode="auto">
            <a:xfrm>
              <a:off x="2692" y="2636"/>
              <a:ext cx="129" cy="1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2" y="87"/>
                </a:cxn>
                <a:cxn ang="0">
                  <a:pos x="97" y="9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09" y="66"/>
                </a:cxn>
                <a:cxn ang="0">
                  <a:pos x="129" y="116"/>
                </a:cxn>
                <a:cxn ang="0">
                  <a:pos x="77" y="102"/>
                </a:cxn>
                <a:cxn ang="0">
                  <a:pos x="109" y="66"/>
                </a:cxn>
              </a:cxnLst>
              <a:rect l="0" t="0" r="r" b="b"/>
              <a:pathLst>
                <a:path w="129" h="116">
                  <a:moveTo>
                    <a:pt x="6" y="0"/>
                  </a:moveTo>
                  <a:lnTo>
                    <a:pt x="102" y="87"/>
                  </a:lnTo>
                  <a:lnTo>
                    <a:pt x="97" y="92"/>
                  </a:lnTo>
                  <a:lnTo>
                    <a:pt x="0" y="6"/>
                  </a:lnTo>
                  <a:lnTo>
                    <a:pt x="6" y="0"/>
                  </a:lnTo>
                  <a:close/>
                  <a:moveTo>
                    <a:pt x="109" y="66"/>
                  </a:moveTo>
                  <a:lnTo>
                    <a:pt x="129" y="116"/>
                  </a:lnTo>
                  <a:lnTo>
                    <a:pt x="77" y="102"/>
                  </a:lnTo>
                  <a:lnTo>
                    <a:pt x="109" y="66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D0FFD97-60E6-41A3-871E-52D36FE0FB87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0" y="1065213"/>
            <a:ext cx="172677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22238" y="68263"/>
            <a:ext cx="513556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Différentes solutions pour discriminer les </a:t>
            </a:r>
            <a:r>
              <a:rPr lang="fr-FR" sz="2000" dirty="0" smtClean="0">
                <a:solidFill>
                  <a:srgbClr val="000000"/>
                </a:solidFill>
              </a:rPr>
              <a:t>signaux : </a:t>
            </a:r>
            <a:r>
              <a:rPr lang="fr-FR" sz="2000" dirty="0" smtClean="0"/>
              <a:t>Filtrage par énergie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450" y="1211263"/>
            <a:ext cx="3455987" cy="2238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6900" y="1065213"/>
            <a:ext cx="172677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775" y="1581150"/>
            <a:ext cx="11557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323850" y="2667000"/>
            <a:ext cx="819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Filtre de Wien</a:t>
            </a:r>
            <a:endParaRPr lang="fr-FR" sz="14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388" y="3681413"/>
            <a:ext cx="237795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2300" y="3681413"/>
            <a:ext cx="241102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 flipH="1">
            <a:off x="1245869" y="5495925"/>
            <a:ext cx="1554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Image SE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 flipH="1">
            <a:off x="3150867" y="5495925"/>
            <a:ext cx="2497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Image BSE </a:t>
            </a:r>
            <a:r>
              <a:rPr lang="fr-FR" sz="1400" dirty="0" smtClean="0"/>
              <a:t>« </a:t>
            </a:r>
            <a:r>
              <a:rPr lang="fr-FR" sz="1400" dirty="0" err="1" smtClean="0"/>
              <a:t>low</a:t>
            </a:r>
            <a:r>
              <a:rPr lang="fr-FR" sz="1400" dirty="0" smtClean="0"/>
              <a:t> angle »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5549384"/>
            <a:ext cx="10926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Doc HITACHI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876925" y="3438525"/>
            <a:ext cx="312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 r-</a:t>
            </a:r>
            <a:r>
              <a:rPr lang="fr-FR" sz="1400" dirty="0" err="1" smtClean="0"/>
              <a:t>filter</a:t>
            </a:r>
            <a:r>
              <a:rPr lang="fr-FR" sz="1400" dirty="0" smtClean="0"/>
              <a:t> associe différentes électrodes cylindriques pour permettre le filtrage des signaux</a:t>
            </a:r>
          </a:p>
          <a:p>
            <a:r>
              <a:rPr lang="fr-FR" sz="1400" dirty="0" smtClean="0"/>
              <a:t>(Électrode accélératrice, intermédiaire basse, intermédiaire haute, retardatrice)</a:t>
            </a:r>
          </a:p>
          <a:p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7877175" y="4711184"/>
            <a:ext cx="8422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Doc JEOL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0" y="0"/>
            <a:ext cx="51196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Avantage d'un filtrage des électrons rétrodiffusés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549275"/>
            <a:ext cx="3390900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3063875" y="655638"/>
            <a:ext cx="579438" cy="2125662"/>
          </a:xfrm>
          <a:prstGeom prst="roundRect">
            <a:avLst>
              <a:gd name="adj" fmla="val 273"/>
            </a:avLst>
          </a:prstGeom>
          <a:solidFill>
            <a:srgbClr val="00FF00">
              <a:alpha val="25000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801688" y="647700"/>
            <a:ext cx="2255837" cy="2125663"/>
          </a:xfrm>
          <a:prstGeom prst="roundRect">
            <a:avLst>
              <a:gd name="adj" fmla="val 74"/>
            </a:avLst>
          </a:prstGeom>
          <a:solidFill>
            <a:srgbClr val="FF0000">
              <a:alpha val="20000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3826933" y="1032934"/>
            <a:ext cx="5292" cy="514880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3382963" y="1012825"/>
            <a:ext cx="419100" cy="1588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3316288" y="1531938"/>
            <a:ext cx="487362" cy="1587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3740150" y="592667"/>
            <a:ext cx="1155700" cy="788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600" dirty="0">
              <a:solidFill>
                <a:srgbClr val="000000"/>
              </a:solidFill>
            </a:endParaRPr>
          </a:p>
        </p:txBody>
      </p:sp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01" y="3387725"/>
            <a:ext cx="3357685" cy="252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8138" name="AutoShape 10"/>
          <p:cNvSpPr>
            <a:spLocks noChangeArrowheads="1"/>
          </p:cNvSpPr>
          <p:nvPr/>
        </p:nvSpPr>
        <p:spPr bwMode="auto">
          <a:xfrm>
            <a:off x="2065338" y="5783263"/>
            <a:ext cx="1889125" cy="212725"/>
          </a:xfrm>
          <a:prstGeom prst="roundRect">
            <a:avLst>
              <a:gd name="adj" fmla="val 745"/>
            </a:avLst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8139" name="AutoShape 11"/>
          <p:cNvSpPr>
            <a:spLocks noChangeArrowheads="1"/>
          </p:cNvSpPr>
          <p:nvPr/>
        </p:nvSpPr>
        <p:spPr bwMode="auto">
          <a:xfrm>
            <a:off x="2065338" y="5784850"/>
            <a:ext cx="2482850" cy="212725"/>
          </a:xfrm>
          <a:prstGeom prst="roundRect">
            <a:avLst>
              <a:gd name="adj" fmla="val 745"/>
            </a:avLst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1103313" y="5526088"/>
            <a:ext cx="2659062" cy="4857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Céramique frittée </a:t>
            </a:r>
            <a:r>
              <a:rPr lang="fr-FR" sz="1400" dirty="0" err="1">
                <a:solidFill>
                  <a:srgbClr val="000000"/>
                </a:solidFill>
              </a:rPr>
              <a:t>multiphasée</a:t>
            </a:r>
            <a:endParaRPr lang="fr-FR" sz="1400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 (Zircone + Manganite de Lanthane</a:t>
            </a:r>
            <a:r>
              <a:rPr lang="fr-FR" sz="1200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4814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0088" y="3079750"/>
            <a:ext cx="3841750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4991100" y="5613400"/>
            <a:ext cx="3143250" cy="330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err="1">
                <a:solidFill>
                  <a:srgbClr val="000000"/>
                </a:solidFill>
              </a:rPr>
              <a:t>SiGe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smtClean="0">
                <a:solidFill>
                  <a:srgbClr val="000000"/>
                </a:solidFill>
              </a:rPr>
              <a:t>–basse </a:t>
            </a:r>
            <a:r>
              <a:rPr lang="fr-FR" sz="1400" dirty="0">
                <a:solidFill>
                  <a:srgbClr val="000000"/>
                </a:solidFill>
              </a:rPr>
              <a:t>tension et haute résolution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6813" y="303213"/>
            <a:ext cx="143087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6950" y="1300163"/>
            <a:ext cx="2138363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ZoneTexte 18"/>
          <p:cNvSpPr txBox="1"/>
          <p:nvPr/>
        </p:nvSpPr>
        <p:spPr>
          <a:xfrm>
            <a:off x="4238624" y="809625"/>
            <a:ext cx="3400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FR" sz="1400" dirty="0" smtClean="0">
                <a:solidFill>
                  <a:srgbClr val="000000"/>
                </a:solidFill>
              </a:rPr>
              <a:t>Maximum de contraste chimique.</a:t>
            </a:r>
          </a:p>
          <a:p>
            <a:pPr>
              <a:buFont typeface="Wingdings" pitchFamily="2" charset="2"/>
              <a:buChar char="v"/>
            </a:pPr>
            <a:r>
              <a:rPr lang="fr-FR" sz="1400" dirty="0" smtClean="0">
                <a:solidFill>
                  <a:srgbClr val="000000"/>
                </a:solidFill>
              </a:rPr>
              <a:t>Profondeur d’information réduite</a:t>
            </a:r>
          </a:p>
          <a:p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505325" y="447675"/>
            <a:ext cx="188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Filtre PASSE-HAUT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52425" y="2990850"/>
            <a:ext cx="3964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Permet de sélectionner les « LOW LOSS BSE »</a:t>
            </a:r>
            <a:endParaRPr lang="fr-FR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47650" y="6005512"/>
            <a:ext cx="2473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EHT = 1.5 kV – Grille 1.3 kV </a:t>
            </a:r>
            <a:endParaRPr lang="fr-FR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3067050" y="6005512"/>
            <a:ext cx="3420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Perte d’énergie élastique max = 200 eV</a:t>
            </a:r>
            <a:endParaRPr lang="fr-FR" sz="1600" dirty="0"/>
          </a:p>
        </p:txBody>
      </p:sp>
      <p:cxnSp>
        <p:nvCxnSpPr>
          <p:cNvPr id="26" name="Connecteur droit avec flèche 25"/>
          <p:cNvCxnSpPr>
            <a:stCxn id="22" idx="3"/>
            <a:endCxn id="23" idx="1"/>
          </p:cNvCxnSpPr>
          <p:nvPr/>
        </p:nvCxnSpPr>
        <p:spPr>
          <a:xfrm>
            <a:off x="2721404" y="6174789"/>
            <a:ext cx="345646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086725" y="2758559"/>
            <a:ext cx="885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Doc ZEISS</a:t>
            </a:r>
            <a:endParaRPr lang="fr-FR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2354263" y="1774825"/>
            <a:ext cx="1587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27529" y="152400"/>
            <a:ext cx="789040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Apport de la décélération de faisceau dans la détection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49263" y="792163"/>
            <a:ext cx="4830762" cy="73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La décélération de faisceau est principalement utilisée dans l'obtention d'images à basse tension, voire à très basse tension (quelques dizaines de Volt)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4138" y="555625"/>
            <a:ext cx="2649537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962025" y="1644650"/>
            <a:ext cx="3940175" cy="115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0" y="3421063"/>
            <a:ext cx="9272587" cy="942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Les électrons émis par l’échantillon sont accélérés vers les détecteurs dans la chambre ou dans la colonne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 d’où </a:t>
            </a:r>
          </a:p>
          <a:p>
            <a:pPr marL="730250" lvl="1" indent="-273050">
              <a:buSzPct val="45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un gain en signal à basse énergie </a:t>
            </a:r>
          </a:p>
          <a:p>
            <a:pPr marL="730250" lvl="1" indent="-273050">
              <a:buSzPct val="45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un gain en résolution.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81000" y="2233613"/>
            <a:ext cx="5600700" cy="515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Les électrons primaires sortant de la colonne sont décélérés avant d’atteindre la surface de l’échantillon.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28625" y="1738313"/>
            <a:ext cx="621347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Une polarisation négative à l’échantillon est appliquée via la platine du MEB.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1563688" y="2889250"/>
            <a:ext cx="404124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Energie d'atterrissage ou Landing </a:t>
            </a:r>
            <a:r>
              <a:rPr lang="fr-FR" dirty="0" err="1">
                <a:solidFill>
                  <a:srgbClr val="000000"/>
                </a:solidFill>
              </a:rPr>
              <a:t>Energy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982663" y="3033713"/>
            <a:ext cx="488950" cy="635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49163" name="Picture 11"/>
          <p:cNvPicPr>
            <a:picLocks noChangeAspect="1" noChangeArrowheads="1"/>
          </p:cNvPicPr>
          <p:nvPr/>
        </p:nvPicPr>
        <p:blipFill>
          <a:blip r:embed="rId4" cstate="print"/>
          <a:srcRect t="19742"/>
          <a:stretch>
            <a:fillRect/>
          </a:stretch>
        </p:blipFill>
        <p:spPr bwMode="auto">
          <a:xfrm>
            <a:off x="5249863" y="3804705"/>
            <a:ext cx="3413125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9164" name="AutoShape 12"/>
          <p:cNvSpPr>
            <a:spLocks noChangeArrowheads="1"/>
          </p:cNvSpPr>
          <p:nvPr/>
        </p:nvSpPr>
        <p:spPr bwMode="auto">
          <a:xfrm>
            <a:off x="6923088" y="6233054"/>
            <a:ext cx="1744662" cy="68262"/>
          </a:xfrm>
          <a:prstGeom prst="roundRect">
            <a:avLst>
              <a:gd name="adj" fmla="val 2380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5310188" y="3843338"/>
            <a:ext cx="15494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chemeClr val="bg1"/>
                </a:solidFill>
              </a:rPr>
              <a:t>Fibre musculaire </a:t>
            </a: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5299075" y="4083050"/>
            <a:ext cx="13874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chemeClr val="bg1"/>
                </a:solidFill>
              </a:rPr>
              <a:t>Echantillon fragile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23825" y="5181600"/>
            <a:ext cx="4210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Tous les fournisseurs proposent une solution :</a:t>
            </a:r>
          </a:p>
          <a:p>
            <a:r>
              <a:rPr lang="fr-FR" sz="1600" dirty="0" err="1" smtClean="0">
                <a:solidFill>
                  <a:srgbClr val="000000"/>
                </a:solidFill>
              </a:rPr>
              <a:t>Gentle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Beam</a:t>
            </a:r>
            <a:r>
              <a:rPr lang="fr-FR" sz="1600" dirty="0" smtClean="0">
                <a:solidFill>
                  <a:srgbClr val="000000"/>
                </a:solidFill>
              </a:rPr>
              <a:t> (JEOL), </a:t>
            </a:r>
            <a:r>
              <a:rPr lang="fr-FR" sz="1600" dirty="0" err="1" smtClean="0">
                <a:solidFill>
                  <a:srgbClr val="000000"/>
                </a:solidFill>
              </a:rPr>
              <a:t>Beam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decelaration</a:t>
            </a:r>
            <a:r>
              <a:rPr lang="fr-FR" sz="1600" dirty="0" smtClean="0">
                <a:solidFill>
                  <a:srgbClr val="000000"/>
                </a:solidFill>
              </a:rPr>
              <a:t> (HITACHI, FEI, TESCAN), Tandem </a:t>
            </a:r>
            <a:r>
              <a:rPr lang="fr-FR" sz="1600" dirty="0" err="1" smtClean="0">
                <a:solidFill>
                  <a:srgbClr val="000000"/>
                </a:solidFill>
              </a:rPr>
              <a:t>decel</a:t>
            </a:r>
            <a:r>
              <a:rPr lang="fr-FR" sz="1600" dirty="0" smtClean="0">
                <a:solidFill>
                  <a:srgbClr val="000000"/>
                </a:solidFill>
              </a:rPr>
              <a:t> (ZEISS)</a:t>
            </a:r>
          </a:p>
          <a:p>
            <a:endParaRPr lang="fr-FR" dirty="0"/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338888" y="5805488"/>
            <a:ext cx="15494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chemeClr val="bg1"/>
                </a:solidFill>
              </a:rPr>
              <a:t>Tension d’atterrissage = 500 V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61925" y="123825"/>
            <a:ext cx="8457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Apport de la polarisation d’échantillon dans l’imagerie en électrons secondaires</a:t>
            </a:r>
            <a:endParaRPr lang="fr-FR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13" y="1085850"/>
            <a:ext cx="3927142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6063" y="1085850"/>
            <a:ext cx="3927142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3250" y="804863"/>
            <a:ext cx="2181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ZoneTexte 15"/>
          <p:cNvSpPr txBox="1"/>
          <p:nvPr/>
        </p:nvSpPr>
        <p:spPr>
          <a:xfrm>
            <a:off x="142875" y="4333875"/>
            <a:ext cx="3640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Image SE sans polarisation à 1 kV – 100kX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076700" y="4333875"/>
            <a:ext cx="3735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Image SE Avec polarisation de 5kV – 100kX</a:t>
            </a:r>
            <a:endParaRPr lang="fr-FR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8039100" y="2667000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X 300kX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714875" y="4552950"/>
            <a:ext cx="2542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Tension d’atterrissage = 1 kV</a:t>
            </a:r>
            <a:endParaRPr lang="fr-FR" sz="16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857374" y="4972050"/>
            <a:ext cx="62007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1600" dirty="0" smtClean="0"/>
              <a:t>Augmentation de la résolution</a:t>
            </a:r>
          </a:p>
          <a:p>
            <a:pPr>
              <a:buFont typeface="Wingdings" pitchFamily="2" charset="2"/>
              <a:buChar char="Ø"/>
            </a:pPr>
            <a:r>
              <a:rPr lang="fr-FR" sz="1600" dirty="0" smtClean="0"/>
              <a:t>Moins de charges</a:t>
            </a:r>
          </a:p>
          <a:p>
            <a:pPr>
              <a:buFont typeface="Wingdings" pitchFamily="2" charset="2"/>
              <a:buChar char="Ø"/>
            </a:pPr>
            <a:r>
              <a:rPr lang="fr-FR" sz="1600" dirty="0" smtClean="0"/>
              <a:t>Bon rapport signal / bruit</a:t>
            </a:r>
          </a:p>
          <a:p>
            <a:pPr>
              <a:buFont typeface="Wingdings" pitchFamily="2" charset="2"/>
              <a:buChar char="Ø"/>
            </a:pPr>
            <a:r>
              <a:rPr lang="fr-FR" sz="1600" dirty="0" smtClean="0"/>
              <a:t>Augmentation de la profondeur de champ</a:t>
            </a:r>
          </a:p>
          <a:p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D0FFD97-60E6-41A3-871E-52D36FE0FB87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52400" y="104775"/>
            <a:ext cx="85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Apport de la polarisation d’échantillon dans l’imagerie en électrons rétrodiffusés</a:t>
            </a:r>
            <a:endParaRPr lang="fr-FR" sz="20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8" y="1014413"/>
            <a:ext cx="4049628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2638" y="1014413"/>
            <a:ext cx="4049628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2381250" y="714375"/>
            <a:ext cx="1636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Céramique YSZ-LSM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1276350" y="4224337"/>
            <a:ext cx="236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Sans polarisation à 5kV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446624" y="4224337"/>
            <a:ext cx="469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Avec une polarisation de 2kV – Atterrissage 2 kV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105025" y="5143500"/>
            <a:ext cx="384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Augmentation du rapport Signal / Bruit</a:t>
            </a:r>
            <a:endParaRPr lang="fr-FR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4063" y="498474"/>
            <a:ext cx="182579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2447925" y="4476749"/>
            <a:ext cx="541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Modification des trajectoires des BSE avec la polarisation : </a:t>
            </a:r>
          </a:p>
          <a:p>
            <a:r>
              <a:rPr lang="fr-FR" sz="1600" dirty="0" smtClean="0"/>
              <a:t>Meilleure efficacité de collection</a:t>
            </a:r>
            <a:endParaRPr lang="fr-FR" sz="1600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774" y="498474"/>
            <a:ext cx="181468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6400" y="4827588"/>
            <a:ext cx="195433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ZoneTexte 16"/>
          <p:cNvSpPr txBox="1"/>
          <p:nvPr/>
        </p:nvSpPr>
        <p:spPr>
          <a:xfrm>
            <a:off x="1171575" y="5638800"/>
            <a:ext cx="5274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Possibilité d’imager avec un bon contraste à 1 kV</a:t>
            </a:r>
          </a:p>
          <a:p>
            <a:r>
              <a:rPr lang="fr-FR" sz="1600" dirty="0" smtClean="0"/>
              <a:t>À l’aide d’un détecteur semi-conducteur (EHT coupure &gt;1KV) </a:t>
            </a:r>
            <a:endParaRPr lang="fr-FR" sz="1600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5943600" y="5810250"/>
            <a:ext cx="704850" cy="952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D0FFD97-60E6-41A3-871E-52D36FE0FB87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25" y="1731963"/>
            <a:ext cx="242493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325" y="1731963"/>
            <a:ext cx="238912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14300" y="57150"/>
            <a:ext cx="7935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Changement d’affectation des détecteurs avec la polarisation d’échantillon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171449" y="514350"/>
            <a:ext cx="79343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Le détecteur « central » dans la colonne utilisé pour la détection des </a:t>
            </a:r>
            <a:r>
              <a:rPr lang="fr-FR" sz="1600" dirty="0" err="1" smtClean="0"/>
              <a:t>BSEs</a:t>
            </a:r>
            <a:r>
              <a:rPr lang="fr-FR" sz="1600" dirty="0" smtClean="0"/>
              <a:t> </a:t>
            </a:r>
            <a:r>
              <a:rPr lang="fr-FR" sz="1600" dirty="0" smtClean="0"/>
              <a:t>peut devenir le détecteur principal et collecter les électrons secondaires  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33349" y="1114425"/>
            <a:ext cx="90106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En général le détecteur </a:t>
            </a:r>
            <a:r>
              <a:rPr lang="fr-FR" sz="1600" dirty="0" err="1" smtClean="0"/>
              <a:t>EvT</a:t>
            </a:r>
            <a:r>
              <a:rPr lang="fr-FR" sz="1600" dirty="0" smtClean="0"/>
              <a:t> n'est plus efficace car les lignes de potentiel « renvoient » les électrons soit sur le détecteur BSE externe (FEI) ou sur le détecteur BSE dans la colonne </a:t>
            </a:r>
            <a:r>
              <a:rPr lang="fr-FR" sz="1600" dirty="0" smtClean="0"/>
              <a:t>(HITACHI, JEOL</a:t>
            </a:r>
            <a:r>
              <a:rPr lang="fr-FR" sz="1600" dirty="0" smtClean="0"/>
              <a:t>, </a:t>
            </a:r>
            <a:r>
              <a:rPr lang="fr-FR" sz="1600" dirty="0" err="1" smtClean="0"/>
              <a:t>Tescan</a:t>
            </a:r>
            <a:r>
              <a:rPr lang="fr-FR" sz="1600" dirty="0" smtClean="0"/>
              <a:t>)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933950" y="4314825"/>
            <a:ext cx="142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Echantillon polarisé</a:t>
            </a:r>
          </a:p>
          <a:p>
            <a:pPr algn="ctr"/>
            <a:r>
              <a:rPr lang="fr-FR" sz="1600" dirty="0" smtClean="0"/>
              <a:t>négativement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04800" y="4314825"/>
            <a:ext cx="18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Sans polarisation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248025" y="1743075"/>
            <a:ext cx="13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Détecteur BSE dans la colonne </a:t>
            </a:r>
            <a:endParaRPr lang="fr-FR" sz="14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2476500" y="1847850"/>
            <a:ext cx="723900" cy="139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543425" y="1847850"/>
            <a:ext cx="704850" cy="139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7343775" y="2009775"/>
            <a:ext cx="1685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Détecte les SE dans cette configuration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7200900" y="3667125"/>
            <a:ext cx="134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Doc. TESCAN</a:t>
            </a:r>
            <a:endParaRPr lang="fr-FR" sz="1400" dirty="0"/>
          </a:p>
        </p:txBody>
      </p:sp>
      <p:pic>
        <p:nvPicPr>
          <p:cNvPr id="18" name="Image 17" descr="InbeamBSE Tescan sans polaris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2660" y="4278630"/>
            <a:ext cx="2598630" cy="2160000"/>
          </a:xfrm>
          <a:prstGeom prst="rect">
            <a:avLst/>
          </a:prstGeom>
        </p:spPr>
      </p:pic>
      <p:pic>
        <p:nvPicPr>
          <p:cNvPr id="19" name="Image 18" descr="InbeamBSE Tescan AVEC  polarisa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4610" y="4278630"/>
            <a:ext cx="2617170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5425" y="523875"/>
            <a:ext cx="4452938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31763" y="153988"/>
            <a:ext cx="7764462" cy="81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 b="14955"/>
          <a:stretch>
            <a:fillRect/>
          </a:stretch>
        </p:blipFill>
        <p:spPr bwMode="auto">
          <a:xfrm>
            <a:off x="0" y="911225"/>
            <a:ext cx="2757487" cy="233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626225" y="2947988"/>
            <a:ext cx="989013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Doc </a:t>
            </a:r>
            <a:r>
              <a:rPr lang="fr-FR" sz="1200" dirty="0" smtClean="0">
                <a:solidFill>
                  <a:srgbClr val="000000"/>
                </a:solidFill>
              </a:rPr>
              <a:t>HITACHI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425700" y="3405188"/>
            <a:ext cx="49863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En fonction de la polarisation </a:t>
            </a:r>
            <a:r>
              <a:rPr lang="fr-FR" sz="1600" dirty="0" err="1">
                <a:solidFill>
                  <a:srgbClr val="000000"/>
                </a:solidFill>
              </a:rPr>
              <a:t>Vd</a:t>
            </a:r>
            <a:r>
              <a:rPr lang="fr-FR" sz="1600" dirty="0">
                <a:solidFill>
                  <a:srgbClr val="000000"/>
                </a:solidFill>
              </a:rPr>
              <a:t>, la trajectoire des électrons émis varie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6188075" y="3902075"/>
            <a:ext cx="2722563" cy="630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Permettant ainsi une détection dans la colonne à des positions différentes 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6226175" y="4652963"/>
            <a:ext cx="2524125" cy="58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Et donc à une discrimination des signaux émis</a:t>
            </a:r>
          </a:p>
        </p:txBody>
      </p:sp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513" y="3705225"/>
            <a:ext cx="5594350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2538413" y="6148388"/>
            <a:ext cx="24066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Observation d'un disque Blu-Ray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5187950" y="6089650"/>
            <a:ext cx="989013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Doc </a:t>
            </a:r>
            <a:r>
              <a:rPr lang="fr-FR" sz="1200" dirty="0" smtClean="0">
                <a:solidFill>
                  <a:srgbClr val="000000"/>
                </a:solidFill>
              </a:rPr>
              <a:t>HITACHI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2876" y="54925"/>
            <a:ext cx="63531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</a:rPr>
              <a:t>Couplage Polarisation Echantillon et  Détection colonne avec filtrage angulaire et </a:t>
            </a:r>
            <a:r>
              <a:rPr lang="fr-FR" sz="2000" dirty="0" smtClean="0">
                <a:solidFill>
                  <a:srgbClr val="000000"/>
                </a:solidFill>
              </a:rPr>
              <a:t>en énergie</a:t>
            </a:r>
            <a:endParaRPr lang="fr-FR" sz="2000" dirty="0" smtClean="0">
              <a:solidFill>
                <a:srgbClr val="000000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14325" y="4268291"/>
            <a:ext cx="497363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Des détecteurs spécifiques ont été développés 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84325" y="5080031"/>
            <a:ext cx="459105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rgbClr val="000000"/>
                </a:solidFill>
              </a:rPr>
              <a:t> Leur </a:t>
            </a:r>
            <a:r>
              <a:rPr lang="fr-FR" dirty="0">
                <a:solidFill>
                  <a:srgbClr val="000000"/>
                </a:solidFill>
              </a:rPr>
              <a:t>position : Chambre ou dans la colonne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14325" y="2559478"/>
            <a:ext cx="7940675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Le contraste de l'image obtenue dépend : </a:t>
            </a:r>
            <a:endParaRPr lang="fr-FR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dirty="0">
              <a:solidFill>
                <a:srgbClr val="000000"/>
              </a:solidFill>
            </a:endParaRPr>
          </a:p>
          <a:p>
            <a:pPr marL="420688" lvl="1" indent="-211138">
              <a:buSzPct val="45000"/>
              <a:buFont typeface="Wingdings" pitchFamily="2" charset="2"/>
              <a:buChar char="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  <a:cs typeface="Lucida Sans Unicode" pitchFamily="34" charset="0"/>
              </a:rPr>
              <a:t>du faisceau ( tension d'accélération, courant de sonde, balayage) </a:t>
            </a:r>
          </a:p>
          <a:p>
            <a:pPr marL="420688" lvl="1" indent="-211138">
              <a:buSzPct val="45000"/>
              <a:buFont typeface="Wingdings" pitchFamily="2" charset="2"/>
              <a:buChar char="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de l'échantillon (Z, isolant ou conducteur, ...) </a:t>
            </a:r>
          </a:p>
          <a:p>
            <a:pPr marL="420688" lvl="1" indent="-211138">
              <a:buSzPct val="45000"/>
              <a:buFont typeface="Wingdings" pitchFamily="2" charset="2"/>
              <a:buChar char="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du détecteur (sensibilité, bande passante,  ...)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84325" y="4603782"/>
            <a:ext cx="589121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rgbClr val="000000"/>
                </a:solidFill>
              </a:rPr>
              <a:t> Pour </a:t>
            </a:r>
            <a:r>
              <a:rPr lang="fr-FR" dirty="0">
                <a:solidFill>
                  <a:srgbClr val="000000"/>
                </a:solidFill>
              </a:rPr>
              <a:t>collecter au mieux un type de signal SE ou BSE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73225" y="5964262"/>
            <a:ext cx="54038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14325" y="5775597"/>
            <a:ext cx="795178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La détection dans les microscopes à pression contrôlée ne sera pas abordée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4593372" y="400556"/>
            <a:ext cx="4228097" cy="1440000"/>
            <a:chOff x="4229306" y="536022"/>
            <a:chExt cx="4228097" cy="1440000"/>
          </a:xfrm>
        </p:grpSpPr>
        <p:grpSp>
          <p:nvGrpSpPr>
            <p:cNvPr id="25" name="Groupe 24"/>
            <p:cNvGrpSpPr/>
            <p:nvPr/>
          </p:nvGrpSpPr>
          <p:grpSpPr>
            <a:xfrm>
              <a:off x="4229306" y="536022"/>
              <a:ext cx="3799881" cy="1440000"/>
              <a:chOff x="4932040" y="620688"/>
              <a:chExt cx="3799881" cy="14400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32040" y="620688"/>
                <a:ext cx="3799881" cy="144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0" name="Connecteur droit 9"/>
              <p:cNvCxnSpPr/>
              <p:nvPr/>
            </p:nvCxnSpPr>
            <p:spPr>
              <a:xfrm>
                <a:off x="6917267" y="1066800"/>
                <a:ext cx="14312" cy="922040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>
                <a:off x="6003693" y="667295"/>
                <a:ext cx="0" cy="432048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>
                <a:off x="5724128" y="1086604"/>
                <a:ext cx="710539" cy="559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6222998" y="1295400"/>
              <a:ext cx="12779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Signal moyen S</a:t>
              </a:r>
              <a:endParaRPr lang="fr-FR" sz="14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477933" y="601133"/>
              <a:ext cx="29794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Modulation du signal entre 2 pixels </a:t>
              </a:r>
              <a:r>
                <a:rPr lang="fr-FR" sz="1400" dirty="0" smtClean="0">
                  <a:latin typeface="Symbol" pitchFamily="18" charset="2"/>
                </a:rPr>
                <a:t>D</a:t>
              </a:r>
              <a:r>
                <a:rPr lang="fr-FR" sz="1400" dirty="0" smtClean="0"/>
                <a:t>S</a:t>
              </a:r>
              <a:endParaRPr lang="fr-FR" sz="1400" dirty="0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314325" y="635000"/>
            <a:ext cx="393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contraste C est définie par le rapport 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110068" y="101600"/>
            <a:ext cx="1989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 contraste </a:t>
            </a:r>
            <a:endParaRPr lang="fr-FR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3307" y="980547"/>
            <a:ext cx="1061055" cy="70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ZoneTexte 31"/>
          <p:cNvSpPr txBox="1"/>
          <p:nvPr/>
        </p:nvSpPr>
        <p:spPr>
          <a:xfrm>
            <a:off x="1371600" y="1854201"/>
            <a:ext cx="573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L’information recherchée dépend directement du contraste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366713" y="3786188"/>
            <a:ext cx="13874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Crédit </a:t>
            </a:r>
            <a:r>
              <a:rPr lang="fr-FR" sz="1600" dirty="0" smtClean="0">
                <a:solidFill>
                  <a:srgbClr val="000000"/>
                </a:solidFill>
              </a:rPr>
              <a:t>images 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227263" y="3786188"/>
            <a:ext cx="28987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CMTC, F</a:t>
            </a:r>
            <a:r>
              <a:rPr lang="fr-FR" sz="1400" dirty="0">
                <a:solidFill>
                  <a:srgbClr val="000000"/>
                </a:solidFill>
              </a:rPr>
              <a:t>. Roussel, F Grillon</a:t>
            </a:r>
            <a:r>
              <a:rPr lang="fr-FR" sz="1400" dirty="0" smtClean="0">
                <a:solidFill>
                  <a:srgbClr val="000000"/>
                </a:solidFill>
              </a:rPr>
              <a:t>, M. Trentin, </a:t>
            </a:r>
            <a:r>
              <a:rPr lang="fr-FR" sz="1400" dirty="0" err="1" smtClean="0">
                <a:solidFill>
                  <a:srgbClr val="000000"/>
                </a:solidFill>
              </a:rPr>
              <a:t>F.Charles</a:t>
            </a:r>
            <a:r>
              <a:rPr lang="fr-FR" sz="1400" dirty="0" smtClean="0">
                <a:solidFill>
                  <a:srgbClr val="000000"/>
                </a:solidFill>
              </a:rPr>
              <a:t>,  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66713" y="4598353"/>
            <a:ext cx="169386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Schéma </a:t>
            </a:r>
            <a:r>
              <a:rPr lang="fr-FR" sz="1600" dirty="0" smtClean="0">
                <a:solidFill>
                  <a:srgbClr val="000000"/>
                </a:solidFill>
              </a:rPr>
              <a:t>colonnes et images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66713" y="2819400"/>
            <a:ext cx="117316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Références 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227263" y="3490913"/>
            <a:ext cx="205581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1866900" y="519113"/>
            <a:ext cx="2459038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227263" y="3098800"/>
            <a:ext cx="40957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Présentation des Journées du </a:t>
            </a:r>
            <a:r>
              <a:rPr lang="fr-FR" sz="1400" dirty="0" err="1">
                <a:solidFill>
                  <a:srgbClr val="000000"/>
                </a:solidFill>
              </a:rPr>
              <a:t>Gn</a:t>
            </a:r>
            <a:r>
              <a:rPr lang="fr-FR" sz="1400" dirty="0">
                <a:solidFill>
                  <a:srgbClr val="000000"/>
                </a:solidFill>
              </a:rPr>
              <a:t>-MEBA, décembre 2010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2227262" y="2819400"/>
            <a:ext cx="567848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Microscopie électronique à balayage et Microanalyses, EDP Sciences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1933575" y="1495425"/>
            <a:ext cx="5553075" cy="70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000" b="1" i="1" dirty="0">
                <a:solidFill>
                  <a:srgbClr val="000000"/>
                </a:solidFill>
              </a:rPr>
              <a:t>MERCI de votre attention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971800" y="4638675"/>
            <a:ext cx="33049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M. Trentin, M. Dupuy, FEI</a:t>
            </a:r>
          </a:p>
          <a:p>
            <a:r>
              <a:rPr lang="fr-FR" sz="1400" dirty="0" smtClean="0"/>
              <a:t>M. </a:t>
            </a:r>
            <a:r>
              <a:rPr lang="fr-FR" sz="1400" dirty="0" err="1" smtClean="0"/>
              <a:t>Grenut</a:t>
            </a:r>
            <a:r>
              <a:rPr lang="fr-FR" sz="1400" dirty="0" smtClean="0"/>
              <a:t>, </a:t>
            </a:r>
            <a:r>
              <a:rPr lang="fr-FR" sz="1400" dirty="0" err="1" smtClean="0"/>
              <a:t>Elexcience</a:t>
            </a:r>
            <a:r>
              <a:rPr lang="fr-FR" sz="1400" dirty="0" smtClean="0"/>
              <a:t>, </a:t>
            </a:r>
            <a:r>
              <a:rPr lang="fr-FR" sz="1400" dirty="0" err="1" smtClean="0"/>
              <a:t>Elexcience</a:t>
            </a:r>
            <a:r>
              <a:rPr lang="fr-FR" sz="1400" dirty="0" smtClean="0"/>
              <a:t> -HITACHI</a:t>
            </a:r>
          </a:p>
          <a:p>
            <a:r>
              <a:rPr lang="fr-FR" sz="1400" dirty="0" smtClean="0"/>
              <a:t>M. Charles, JEOL</a:t>
            </a:r>
          </a:p>
          <a:p>
            <a:r>
              <a:rPr lang="fr-FR" sz="1400" dirty="0" smtClean="0"/>
              <a:t>M. </a:t>
            </a:r>
            <a:r>
              <a:rPr lang="fr-FR" sz="1400" dirty="0" err="1" smtClean="0"/>
              <a:t>Barresi</a:t>
            </a:r>
            <a:r>
              <a:rPr lang="fr-FR" sz="1400" dirty="0" smtClean="0"/>
              <a:t>, TESCAN</a:t>
            </a:r>
          </a:p>
          <a:p>
            <a:r>
              <a:rPr lang="fr-FR" sz="1400" dirty="0" smtClean="0"/>
              <a:t>M. </a:t>
            </a:r>
            <a:r>
              <a:rPr lang="fr-FR" sz="1400" dirty="0" err="1" smtClean="0"/>
              <a:t>Vuillaume</a:t>
            </a:r>
            <a:r>
              <a:rPr lang="fr-FR" sz="1400" dirty="0" smtClean="0"/>
              <a:t>, ZEISS </a:t>
            </a:r>
          </a:p>
          <a:p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61397" y="143933"/>
            <a:ext cx="39639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L'émission des électrons secondaires et des électrons rétrodiffusés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b="-6947"/>
          <a:stretch>
            <a:fillRect/>
          </a:stretch>
        </p:blipFill>
        <p:spPr bwMode="auto">
          <a:xfrm>
            <a:off x="5015443" y="967306"/>
            <a:ext cx="4038600" cy="3233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474663" y="2176463"/>
            <a:ext cx="2438400" cy="1587"/>
          </a:xfrm>
          <a:prstGeom prst="line">
            <a:avLst/>
          </a:prstGeom>
          <a:noFill/>
          <a:ln w="360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36" name="Freeform 4"/>
          <p:cNvSpPr>
            <a:spLocks noChangeArrowheads="1"/>
          </p:cNvSpPr>
          <p:nvPr/>
        </p:nvSpPr>
        <p:spPr bwMode="auto">
          <a:xfrm>
            <a:off x="828675" y="2163763"/>
            <a:ext cx="1730375" cy="2462212"/>
          </a:xfrm>
          <a:custGeom>
            <a:avLst/>
            <a:gdLst/>
            <a:ahLst/>
            <a:cxnLst>
              <a:cxn ang="0">
                <a:pos x="513" y="0"/>
              </a:cxn>
              <a:cxn ang="0">
                <a:pos x="209" y="328"/>
              </a:cxn>
              <a:cxn ang="0">
                <a:pos x="25" y="704"/>
              </a:cxn>
              <a:cxn ang="0">
                <a:pos x="57" y="1184"/>
              </a:cxn>
              <a:cxn ang="0">
                <a:pos x="289" y="1480"/>
              </a:cxn>
              <a:cxn ang="0">
                <a:pos x="769" y="1504"/>
              </a:cxn>
              <a:cxn ang="0">
                <a:pos x="1017" y="1200"/>
              </a:cxn>
              <a:cxn ang="0">
                <a:pos x="1065" y="704"/>
              </a:cxn>
              <a:cxn ang="0">
                <a:pos x="865" y="320"/>
              </a:cxn>
              <a:cxn ang="0">
                <a:pos x="553" y="0"/>
              </a:cxn>
            </a:cxnLst>
            <a:rect l="0" t="0" r="r" b="b"/>
            <a:pathLst>
              <a:path w="1090" h="1551">
                <a:moveTo>
                  <a:pt x="513" y="0"/>
                </a:moveTo>
                <a:cubicBezTo>
                  <a:pt x="463" y="54"/>
                  <a:pt x="290" y="211"/>
                  <a:pt x="209" y="328"/>
                </a:cubicBezTo>
                <a:cubicBezTo>
                  <a:pt x="128" y="445"/>
                  <a:pt x="50" y="561"/>
                  <a:pt x="25" y="704"/>
                </a:cubicBezTo>
                <a:cubicBezTo>
                  <a:pt x="0" y="847"/>
                  <a:pt x="13" y="1055"/>
                  <a:pt x="57" y="1184"/>
                </a:cubicBezTo>
                <a:cubicBezTo>
                  <a:pt x="101" y="1313"/>
                  <a:pt x="170" y="1427"/>
                  <a:pt x="289" y="1480"/>
                </a:cubicBezTo>
                <a:cubicBezTo>
                  <a:pt x="408" y="1533"/>
                  <a:pt x="648" y="1551"/>
                  <a:pt x="769" y="1504"/>
                </a:cubicBezTo>
                <a:cubicBezTo>
                  <a:pt x="890" y="1457"/>
                  <a:pt x="968" y="1333"/>
                  <a:pt x="1017" y="1200"/>
                </a:cubicBezTo>
                <a:cubicBezTo>
                  <a:pt x="1066" y="1067"/>
                  <a:pt x="1090" y="851"/>
                  <a:pt x="1065" y="704"/>
                </a:cubicBezTo>
                <a:cubicBezTo>
                  <a:pt x="1040" y="557"/>
                  <a:pt x="950" y="437"/>
                  <a:pt x="865" y="320"/>
                </a:cubicBezTo>
                <a:cubicBezTo>
                  <a:pt x="780" y="203"/>
                  <a:pt x="618" y="67"/>
                  <a:pt x="553" y="0"/>
                </a:cubicBezTo>
              </a:path>
            </a:pathLst>
          </a:custGeom>
          <a:gradFill rotWithShape="0">
            <a:gsLst>
              <a:gs pos="0">
                <a:srgbClr val="FF9900"/>
              </a:gs>
              <a:gs pos="100000">
                <a:srgbClr val="FFFF66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 flipH="1" flipV="1">
            <a:off x="1550988" y="904875"/>
            <a:ext cx="254000" cy="12573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438" name="Freeform 6"/>
          <p:cNvSpPr>
            <a:spLocks noChangeArrowheads="1"/>
          </p:cNvSpPr>
          <p:nvPr/>
        </p:nvSpPr>
        <p:spPr bwMode="auto">
          <a:xfrm>
            <a:off x="938213" y="2176463"/>
            <a:ext cx="730250" cy="1336675"/>
          </a:xfrm>
          <a:custGeom>
            <a:avLst/>
            <a:gdLst/>
            <a:ahLst/>
            <a:cxnLst>
              <a:cxn ang="0">
                <a:pos x="456" y="0"/>
              </a:cxn>
              <a:cxn ang="0">
                <a:pos x="376" y="176"/>
              </a:cxn>
              <a:cxn ang="0">
                <a:pos x="304" y="200"/>
              </a:cxn>
              <a:cxn ang="0">
                <a:pos x="248" y="344"/>
              </a:cxn>
              <a:cxn ang="0">
                <a:pos x="104" y="432"/>
              </a:cxn>
              <a:cxn ang="0">
                <a:pos x="0" y="688"/>
              </a:cxn>
            </a:cxnLst>
            <a:rect l="0" t="0" r="r" b="b"/>
            <a:pathLst>
              <a:path w="456" h="688">
                <a:moveTo>
                  <a:pt x="456" y="0"/>
                </a:moveTo>
                <a:lnTo>
                  <a:pt x="376" y="176"/>
                </a:lnTo>
                <a:lnTo>
                  <a:pt x="304" y="200"/>
                </a:lnTo>
                <a:lnTo>
                  <a:pt x="248" y="344"/>
                </a:lnTo>
                <a:lnTo>
                  <a:pt x="104" y="432"/>
                </a:lnTo>
                <a:lnTo>
                  <a:pt x="0" y="688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439" name="Freeform 7"/>
          <p:cNvSpPr>
            <a:spLocks noChangeArrowheads="1"/>
          </p:cNvSpPr>
          <p:nvPr/>
        </p:nvSpPr>
        <p:spPr bwMode="auto">
          <a:xfrm>
            <a:off x="1668463" y="2176463"/>
            <a:ext cx="647700" cy="1663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" y="192"/>
              </a:cxn>
              <a:cxn ang="0">
                <a:pos x="96" y="280"/>
              </a:cxn>
              <a:cxn ang="0">
                <a:pos x="16" y="472"/>
              </a:cxn>
              <a:cxn ang="0">
                <a:pos x="168" y="576"/>
              </a:cxn>
              <a:cxn ang="0">
                <a:pos x="264" y="736"/>
              </a:cxn>
              <a:cxn ang="0">
                <a:pos x="400" y="832"/>
              </a:cxn>
            </a:cxnLst>
            <a:rect l="0" t="0" r="r" b="b"/>
            <a:pathLst>
              <a:path w="400" h="832">
                <a:moveTo>
                  <a:pt x="0" y="0"/>
                </a:moveTo>
                <a:lnTo>
                  <a:pt x="16" y="192"/>
                </a:lnTo>
                <a:lnTo>
                  <a:pt x="96" y="280"/>
                </a:lnTo>
                <a:lnTo>
                  <a:pt x="16" y="472"/>
                </a:lnTo>
                <a:lnTo>
                  <a:pt x="168" y="576"/>
                </a:lnTo>
                <a:lnTo>
                  <a:pt x="264" y="736"/>
                </a:lnTo>
                <a:lnTo>
                  <a:pt x="400" y="832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440" name="Freeform 8"/>
          <p:cNvSpPr>
            <a:spLocks noChangeArrowheads="1"/>
          </p:cNvSpPr>
          <p:nvPr/>
        </p:nvSpPr>
        <p:spPr bwMode="auto">
          <a:xfrm>
            <a:off x="1693863" y="2163763"/>
            <a:ext cx="774700" cy="1281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2" y="224"/>
              </a:cxn>
              <a:cxn ang="0">
                <a:pos x="128" y="320"/>
              </a:cxn>
              <a:cxn ang="0">
                <a:pos x="280" y="344"/>
              </a:cxn>
              <a:cxn ang="0">
                <a:pos x="336" y="456"/>
              </a:cxn>
              <a:cxn ang="0">
                <a:pos x="368" y="616"/>
              </a:cxn>
              <a:cxn ang="0">
                <a:pos x="432" y="624"/>
              </a:cxn>
            </a:cxnLst>
            <a:rect l="0" t="0" r="r" b="b"/>
            <a:pathLst>
              <a:path w="432" h="624">
                <a:moveTo>
                  <a:pt x="0" y="0"/>
                </a:moveTo>
                <a:lnTo>
                  <a:pt x="152" y="224"/>
                </a:lnTo>
                <a:lnTo>
                  <a:pt x="128" y="320"/>
                </a:lnTo>
                <a:lnTo>
                  <a:pt x="280" y="344"/>
                </a:lnTo>
                <a:lnTo>
                  <a:pt x="336" y="456"/>
                </a:lnTo>
                <a:lnTo>
                  <a:pt x="368" y="616"/>
                </a:lnTo>
                <a:lnTo>
                  <a:pt x="432" y="624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441" name="Freeform 9"/>
          <p:cNvSpPr>
            <a:spLocks noChangeArrowheads="1"/>
          </p:cNvSpPr>
          <p:nvPr/>
        </p:nvSpPr>
        <p:spPr bwMode="auto">
          <a:xfrm>
            <a:off x="1166813" y="2176463"/>
            <a:ext cx="514350" cy="1603375"/>
          </a:xfrm>
          <a:custGeom>
            <a:avLst/>
            <a:gdLst/>
            <a:ahLst/>
            <a:cxnLst>
              <a:cxn ang="0">
                <a:pos x="240" y="0"/>
              </a:cxn>
              <a:cxn ang="0">
                <a:pos x="176" y="320"/>
              </a:cxn>
              <a:cxn ang="0">
                <a:pos x="120" y="320"/>
              </a:cxn>
              <a:cxn ang="0">
                <a:pos x="176" y="488"/>
              </a:cxn>
              <a:cxn ang="0">
                <a:pos x="48" y="536"/>
              </a:cxn>
              <a:cxn ang="0">
                <a:pos x="88" y="752"/>
              </a:cxn>
              <a:cxn ang="0">
                <a:pos x="0" y="856"/>
              </a:cxn>
            </a:cxnLst>
            <a:rect l="0" t="0" r="r" b="b"/>
            <a:pathLst>
              <a:path w="240" h="856">
                <a:moveTo>
                  <a:pt x="240" y="0"/>
                </a:moveTo>
                <a:lnTo>
                  <a:pt x="176" y="320"/>
                </a:lnTo>
                <a:lnTo>
                  <a:pt x="120" y="320"/>
                </a:lnTo>
                <a:lnTo>
                  <a:pt x="176" y="488"/>
                </a:lnTo>
                <a:lnTo>
                  <a:pt x="48" y="536"/>
                </a:lnTo>
                <a:lnTo>
                  <a:pt x="88" y="752"/>
                </a:lnTo>
                <a:lnTo>
                  <a:pt x="0" y="856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528638" y="2466975"/>
            <a:ext cx="2390775" cy="41275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528638" y="3314700"/>
            <a:ext cx="2085975" cy="1588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2873375" y="2179638"/>
            <a:ext cx="1588" cy="304800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995613" y="2035175"/>
            <a:ext cx="1900237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Zone d'échappement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des SE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3390900" y="2514600"/>
            <a:ext cx="10033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  <a:cs typeface="Arial" pitchFamily="34" charset="0"/>
              </a:rPr>
              <a:t>≈ </a:t>
            </a:r>
            <a:r>
              <a:rPr lang="fr-FR">
                <a:solidFill>
                  <a:srgbClr val="000000"/>
                </a:solidFill>
              </a:rPr>
              <a:t>10 nm</a:t>
            </a:r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2620963" y="2171700"/>
            <a:ext cx="15875" cy="1158875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2903538" y="3025775"/>
            <a:ext cx="1900237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Zone d'échappement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des BSE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2755900" y="3627438"/>
            <a:ext cx="2455863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  <a:cs typeface="Arial" pitchFamily="34" charset="0"/>
              </a:rPr>
              <a:t>≈  quelques </a:t>
            </a:r>
            <a:r>
              <a:rPr lang="fr-FR">
                <a:solidFill>
                  <a:srgbClr val="000000"/>
                </a:solidFill>
              </a:rPr>
              <a:t>100 nm</a:t>
            </a:r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>
            <a:off x="5661113" y="3237404"/>
            <a:ext cx="7938" cy="563563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4783226" y="4086177"/>
            <a:ext cx="1763712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Contraste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 de topographie</a:t>
            </a: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403939" y="3858903"/>
            <a:ext cx="522287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SE</a:t>
            </a:r>
          </a:p>
        </p:txBody>
      </p:sp>
      <p:sp>
        <p:nvSpPr>
          <p:cNvPr id="18453" name="Line 21"/>
          <p:cNvSpPr>
            <a:spLocks noChangeShapeType="1"/>
          </p:cNvSpPr>
          <p:nvPr/>
        </p:nvSpPr>
        <p:spPr bwMode="auto">
          <a:xfrm>
            <a:off x="7972752" y="3237404"/>
            <a:ext cx="7938" cy="563563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7144871" y="4086177"/>
            <a:ext cx="1663700" cy="912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Contraste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chimique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et topographie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7603659" y="3858903"/>
            <a:ext cx="7461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BSE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549275" y="4746625"/>
            <a:ext cx="2882900" cy="730250"/>
            <a:chOff x="549275" y="4746625"/>
            <a:chExt cx="2882900" cy="730250"/>
          </a:xfrm>
        </p:grpSpPr>
        <p:sp>
          <p:nvSpPr>
            <p:cNvPr id="18456" name="Text Box 24"/>
            <p:cNvSpPr txBox="1">
              <a:spLocks noChangeArrowheads="1"/>
            </p:cNvSpPr>
            <p:nvPr/>
          </p:nvSpPr>
          <p:spPr bwMode="auto">
            <a:xfrm>
              <a:off x="549275" y="4746625"/>
              <a:ext cx="2882900" cy="730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 dirty="0">
                  <a:solidFill>
                    <a:srgbClr val="000000"/>
                  </a:solidFill>
                </a:rPr>
                <a:t>Attention ces valeurs dépendent </a:t>
              </a:r>
              <a:r>
                <a:rPr lang="fr-FR" sz="1600" dirty="0" smtClean="0">
                  <a:solidFill>
                    <a:srgbClr val="000000"/>
                  </a:solidFill>
                </a:rPr>
                <a:t>: </a:t>
              </a:r>
              <a:endParaRPr lang="fr-FR" sz="1600" dirty="0">
                <a:solidFill>
                  <a:srgbClr val="000000"/>
                </a:solidFill>
              </a:endParaRPr>
            </a:p>
            <a:p>
              <a:pPr marL="741363" lvl="1" indent="-273050">
                <a:buClrTx/>
                <a:buSzPct val="45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 dirty="0">
                  <a:solidFill>
                    <a:srgbClr val="000000"/>
                  </a:solidFill>
                </a:rPr>
                <a:t>de la tension d'accélération</a:t>
              </a:r>
            </a:p>
            <a:p>
              <a:pPr marL="741363" lvl="1" indent="-273050">
                <a:buClrTx/>
                <a:buSzPct val="45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 dirty="0">
                  <a:solidFill>
                    <a:srgbClr val="000000"/>
                  </a:solidFill>
                </a:rPr>
                <a:t>du matériaux (densité</a:t>
              </a:r>
              <a:r>
                <a:rPr lang="fr-FR" sz="14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8457" name="Oval 25"/>
            <p:cNvSpPr>
              <a:spLocks noChangeArrowheads="1"/>
            </p:cNvSpPr>
            <p:nvPr/>
          </p:nvSpPr>
          <p:spPr bwMode="auto">
            <a:xfrm>
              <a:off x="836619" y="5124453"/>
              <a:ext cx="106362" cy="106363"/>
            </a:xfrm>
            <a:prstGeom prst="ellipse">
              <a:avLst/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58" name="Oval 26"/>
            <p:cNvSpPr>
              <a:spLocks noChangeArrowheads="1"/>
            </p:cNvSpPr>
            <p:nvPr/>
          </p:nvSpPr>
          <p:spPr bwMode="auto">
            <a:xfrm>
              <a:off x="836619" y="5358345"/>
              <a:ext cx="106362" cy="106363"/>
            </a:xfrm>
            <a:prstGeom prst="ellipse">
              <a:avLst/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5706534" y="1320799"/>
            <a:ext cx="43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SE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128933" y="1684867"/>
            <a:ext cx="63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BSE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31" name="Image 30" descr="02- mousse fine epaisseur  SE x3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5681" y="4964866"/>
            <a:ext cx="1698802" cy="1440000"/>
          </a:xfrm>
          <a:prstGeom prst="rect">
            <a:avLst/>
          </a:prstGeom>
        </p:spPr>
      </p:pic>
      <p:pic>
        <p:nvPicPr>
          <p:cNvPr id="32" name="Image 31" descr="Sample6 Iron based Alloy_00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76721" y="4969188"/>
            <a:ext cx="1800000" cy="144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reeform 1"/>
          <p:cNvSpPr>
            <a:spLocks noChangeArrowheads="1"/>
          </p:cNvSpPr>
          <p:nvPr/>
        </p:nvSpPr>
        <p:spPr bwMode="auto">
          <a:xfrm>
            <a:off x="1520825" y="977903"/>
            <a:ext cx="1146175" cy="762000"/>
          </a:xfrm>
          <a:custGeom>
            <a:avLst/>
            <a:gdLst/>
            <a:ahLst/>
            <a:cxnLst>
              <a:cxn ang="0">
                <a:pos x="313" y="0"/>
              </a:cxn>
              <a:cxn ang="0">
                <a:pos x="2779" y="0"/>
              </a:cxn>
              <a:cxn ang="0">
                <a:pos x="3184" y="2098"/>
              </a:cxn>
              <a:cxn ang="0">
                <a:pos x="0" y="2117"/>
              </a:cxn>
              <a:cxn ang="0">
                <a:pos x="313" y="0"/>
              </a:cxn>
            </a:cxnLst>
            <a:rect l="0" t="0" r="r" b="b"/>
            <a:pathLst>
              <a:path w="3185" h="2118">
                <a:moveTo>
                  <a:pt x="313" y="0"/>
                </a:moveTo>
                <a:lnTo>
                  <a:pt x="2779" y="0"/>
                </a:lnTo>
                <a:lnTo>
                  <a:pt x="3184" y="2098"/>
                </a:lnTo>
                <a:lnTo>
                  <a:pt x="0" y="2117"/>
                </a:lnTo>
                <a:lnTo>
                  <a:pt x="313" y="0"/>
                </a:ln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82550" y="52388"/>
            <a:ext cx="68929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Production et l'émission des électrons secondaires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22325" y="482600"/>
            <a:ext cx="6513513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Importance sur l'image formée ( résolution, contraste, interprétation, ...)</a:t>
            </a:r>
          </a:p>
        </p:txBody>
      </p:sp>
      <p:sp>
        <p:nvSpPr>
          <p:cNvPr id="19460" name="Freeform 4"/>
          <p:cNvSpPr>
            <a:spLocks noChangeArrowheads="1"/>
          </p:cNvSpPr>
          <p:nvPr/>
        </p:nvSpPr>
        <p:spPr bwMode="auto">
          <a:xfrm>
            <a:off x="1236663" y="3321053"/>
            <a:ext cx="1654175" cy="1900238"/>
          </a:xfrm>
          <a:custGeom>
            <a:avLst/>
            <a:gdLst/>
            <a:ahLst/>
            <a:cxnLst>
              <a:cxn ang="0">
                <a:pos x="443" y="21"/>
              </a:cxn>
              <a:cxn ang="0">
                <a:pos x="134" y="266"/>
              </a:cxn>
              <a:cxn ang="0">
                <a:pos x="7" y="535"/>
              </a:cxn>
              <a:cxn ang="0">
                <a:pos x="89" y="789"/>
              </a:cxn>
              <a:cxn ang="0">
                <a:pos x="289" y="952"/>
              </a:cxn>
              <a:cxn ang="0">
                <a:pos x="489" y="976"/>
              </a:cxn>
              <a:cxn ang="0">
                <a:pos x="633" y="924"/>
              </a:cxn>
              <a:cxn ang="0">
                <a:pos x="789" y="762"/>
              </a:cxn>
              <a:cxn ang="0">
                <a:pos x="813" y="480"/>
              </a:cxn>
              <a:cxn ang="0">
                <a:pos x="687" y="252"/>
              </a:cxn>
              <a:cxn ang="0">
                <a:pos x="443" y="21"/>
              </a:cxn>
            </a:cxnLst>
            <a:rect l="0" t="0" r="r" b="b"/>
            <a:pathLst>
              <a:path w="830" h="984">
                <a:moveTo>
                  <a:pt x="443" y="21"/>
                </a:moveTo>
                <a:cubicBezTo>
                  <a:pt x="326" y="0"/>
                  <a:pt x="207" y="180"/>
                  <a:pt x="134" y="266"/>
                </a:cubicBezTo>
                <a:cubicBezTo>
                  <a:pt x="61" y="352"/>
                  <a:pt x="14" y="448"/>
                  <a:pt x="7" y="535"/>
                </a:cubicBezTo>
                <a:cubicBezTo>
                  <a:pt x="0" y="623"/>
                  <a:pt x="42" y="720"/>
                  <a:pt x="89" y="789"/>
                </a:cubicBezTo>
                <a:cubicBezTo>
                  <a:pt x="136" y="858"/>
                  <a:pt x="222" y="921"/>
                  <a:pt x="289" y="952"/>
                </a:cubicBezTo>
                <a:cubicBezTo>
                  <a:pt x="356" y="984"/>
                  <a:pt x="432" y="981"/>
                  <a:pt x="489" y="976"/>
                </a:cubicBezTo>
                <a:cubicBezTo>
                  <a:pt x="546" y="971"/>
                  <a:pt x="583" y="960"/>
                  <a:pt x="633" y="924"/>
                </a:cubicBezTo>
                <a:cubicBezTo>
                  <a:pt x="683" y="888"/>
                  <a:pt x="759" y="836"/>
                  <a:pt x="789" y="762"/>
                </a:cubicBezTo>
                <a:cubicBezTo>
                  <a:pt x="819" y="688"/>
                  <a:pt x="830" y="565"/>
                  <a:pt x="813" y="480"/>
                </a:cubicBezTo>
                <a:cubicBezTo>
                  <a:pt x="796" y="395"/>
                  <a:pt x="749" y="328"/>
                  <a:pt x="687" y="252"/>
                </a:cubicBezTo>
                <a:cubicBezTo>
                  <a:pt x="625" y="176"/>
                  <a:pt x="494" y="69"/>
                  <a:pt x="443" y="21"/>
                </a:cubicBezTo>
                <a:close/>
              </a:path>
            </a:pathLst>
          </a:custGeom>
          <a:gradFill rotWithShape="0">
            <a:gsLst>
              <a:gs pos="0">
                <a:srgbClr val="FFCC00"/>
              </a:gs>
              <a:gs pos="100000">
                <a:srgbClr val="FEFCF7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633663" y="3378203"/>
            <a:ext cx="206375" cy="204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736600" y="3082928"/>
            <a:ext cx="2857500" cy="2254250"/>
          </a:xfrm>
          <a:prstGeom prst="cube">
            <a:avLst>
              <a:gd name="adj" fmla="val 25000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2078038" y="2403478"/>
            <a:ext cx="26987" cy="1012825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>
            <a:off x="1238250" y="3371853"/>
            <a:ext cx="50800" cy="1066800"/>
          </a:xfrm>
          <a:prstGeom prst="line">
            <a:avLst/>
          </a:prstGeom>
          <a:noFill/>
          <a:ln w="18000">
            <a:solidFill>
              <a:srgbClr val="00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H="1">
            <a:off x="2859088" y="3368678"/>
            <a:ext cx="36512" cy="1068388"/>
          </a:xfrm>
          <a:prstGeom prst="line">
            <a:avLst/>
          </a:prstGeom>
          <a:noFill/>
          <a:ln w="18000">
            <a:solidFill>
              <a:srgbClr val="00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60413" y="2571753"/>
            <a:ext cx="396875" cy="22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>
                <a:solidFill>
                  <a:srgbClr val="00FF00"/>
                </a:solidFill>
              </a:rPr>
              <a:t>BSE</a:t>
            </a:r>
          </a:p>
        </p:txBody>
      </p:sp>
      <p:sp>
        <p:nvSpPr>
          <p:cNvPr id="19467" name="Freeform 11"/>
          <p:cNvSpPr>
            <a:spLocks noChangeArrowheads="1"/>
          </p:cNvSpPr>
          <p:nvPr/>
        </p:nvSpPr>
        <p:spPr bwMode="auto">
          <a:xfrm>
            <a:off x="573088" y="1119191"/>
            <a:ext cx="1028700" cy="1084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558"/>
              </a:cxn>
              <a:cxn ang="0">
                <a:pos x="1701" y="3010"/>
              </a:cxn>
              <a:cxn ang="0">
                <a:pos x="2858" y="3010"/>
              </a:cxn>
            </a:cxnLst>
            <a:rect l="0" t="0" r="r" b="b"/>
            <a:pathLst>
              <a:path w="2859" h="3011">
                <a:moveTo>
                  <a:pt x="0" y="0"/>
                </a:moveTo>
                <a:lnTo>
                  <a:pt x="47" y="1558"/>
                </a:lnTo>
                <a:lnTo>
                  <a:pt x="1701" y="3010"/>
                </a:lnTo>
                <a:lnTo>
                  <a:pt x="2858" y="3010"/>
                </a:lnTo>
              </a:path>
            </a:pathLst>
          </a:custGeom>
          <a:noFill/>
          <a:ln w="72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468" name="Freeform 12"/>
          <p:cNvSpPr>
            <a:spLocks noChangeArrowheads="1"/>
          </p:cNvSpPr>
          <p:nvPr/>
        </p:nvSpPr>
        <p:spPr bwMode="auto">
          <a:xfrm flipH="1">
            <a:off x="2574925" y="1135066"/>
            <a:ext cx="1028700" cy="1084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558"/>
              </a:cxn>
              <a:cxn ang="0">
                <a:pos x="1701" y="3010"/>
              </a:cxn>
              <a:cxn ang="0">
                <a:pos x="2858" y="3010"/>
              </a:cxn>
            </a:cxnLst>
            <a:rect l="0" t="0" r="r" b="b"/>
            <a:pathLst>
              <a:path w="2859" h="3011">
                <a:moveTo>
                  <a:pt x="0" y="0"/>
                </a:moveTo>
                <a:lnTo>
                  <a:pt x="47" y="1558"/>
                </a:lnTo>
                <a:lnTo>
                  <a:pt x="1701" y="3010"/>
                </a:lnTo>
                <a:lnTo>
                  <a:pt x="2858" y="3010"/>
                </a:lnTo>
              </a:path>
            </a:pathLst>
          </a:custGeom>
          <a:noFill/>
          <a:ln w="72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1255713" y="1782766"/>
            <a:ext cx="479425" cy="1587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2408238" y="1782766"/>
            <a:ext cx="479425" cy="1587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3748088" y="1096966"/>
            <a:ext cx="15748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Diaphragme Objectif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3778250" y="1449391"/>
            <a:ext cx="108108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Pièce Polaire</a:t>
            </a:r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 flipH="1">
            <a:off x="2909888" y="1249366"/>
            <a:ext cx="923925" cy="414337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 flipH="1" flipV="1">
            <a:off x="1092200" y="2217741"/>
            <a:ext cx="331788" cy="1136650"/>
          </a:xfrm>
          <a:prstGeom prst="line">
            <a:avLst/>
          </a:prstGeom>
          <a:noFill/>
          <a:ln w="180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 flipH="1">
            <a:off x="446088" y="2190753"/>
            <a:ext cx="569912" cy="147638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H="1">
            <a:off x="630238" y="2244728"/>
            <a:ext cx="428625" cy="288925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9477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3175" y="3132141"/>
            <a:ext cx="1604963" cy="50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7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9838" y="4181478"/>
            <a:ext cx="1644650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79" name="Freeform 23"/>
          <p:cNvSpPr>
            <a:spLocks noChangeArrowheads="1"/>
          </p:cNvSpPr>
          <p:nvPr/>
        </p:nvSpPr>
        <p:spPr bwMode="auto">
          <a:xfrm>
            <a:off x="1776413" y="1746253"/>
            <a:ext cx="590550" cy="1622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38" y="0"/>
              </a:cxn>
              <a:cxn ang="0">
                <a:pos x="1034" y="4504"/>
              </a:cxn>
              <a:cxn ang="0">
                <a:pos x="498" y="4491"/>
              </a:cxn>
              <a:cxn ang="0">
                <a:pos x="0" y="0"/>
              </a:cxn>
            </a:cxnLst>
            <a:rect l="0" t="0" r="r" b="b"/>
            <a:pathLst>
              <a:path w="1639" h="4505">
                <a:moveTo>
                  <a:pt x="0" y="0"/>
                </a:moveTo>
                <a:lnTo>
                  <a:pt x="1638" y="0"/>
                </a:lnTo>
                <a:lnTo>
                  <a:pt x="1034" y="4504"/>
                </a:lnTo>
                <a:lnTo>
                  <a:pt x="498" y="4491"/>
                </a:lnTo>
                <a:lnTo>
                  <a:pt x="0" y="0"/>
                </a:ln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9480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9363" y="3343278"/>
            <a:ext cx="1644650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1960563" y="3346453"/>
            <a:ext cx="206375" cy="87313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 flipH="1" flipV="1">
            <a:off x="1674813" y="2443166"/>
            <a:ext cx="293687" cy="965200"/>
          </a:xfrm>
          <a:prstGeom prst="line">
            <a:avLst/>
          </a:prstGeom>
          <a:noFill/>
          <a:ln w="18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9483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2450" y="3287716"/>
            <a:ext cx="484188" cy="184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84" name="Line 28"/>
          <p:cNvSpPr>
            <a:spLocks noChangeShapeType="1"/>
          </p:cNvSpPr>
          <p:nvPr/>
        </p:nvSpPr>
        <p:spPr bwMode="auto">
          <a:xfrm flipH="1" flipV="1">
            <a:off x="2038350" y="2452691"/>
            <a:ext cx="33338" cy="960437"/>
          </a:xfrm>
          <a:prstGeom prst="line">
            <a:avLst/>
          </a:prstGeom>
          <a:noFill/>
          <a:ln w="18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85" name="Line 29"/>
          <p:cNvSpPr>
            <a:spLocks noChangeShapeType="1"/>
          </p:cNvSpPr>
          <p:nvPr/>
        </p:nvSpPr>
        <p:spPr bwMode="auto">
          <a:xfrm flipV="1">
            <a:off x="2114550" y="2527303"/>
            <a:ext cx="339725" cy="889000"/>
          </a:xfrm>
          <a:prstGeom prst="line">
            <a:avLst/>
          </a:prstGeom>
          <a:noFill/>
          <a:ln w="18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86" name="Text Box 30"/>
          <p:cNvSpPr txBox="1">
            <a:spLocks noChangeArrowheads="1"/>
          </p:cNvSpPr>
          <p:nvPr/>
        </p:nvSpPr>
        <p:spPr bwMode="auto">
          <a:xfrm>
            <a:off x="2384425" y="2266953"/>
            <a:ext cx="71755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>
                <a:solidFill>
                  <a:srgbClr val="0000FF"/>
                </a:solidFill>
              </a:rPr>
              <a:t>SE1</a:t>
            </a:r>
          </a:p>
        </p:txBody>
      </p:sp>
      <p:sp>
        <p:nvSpPr>
          <p:cNvPr id="19487" name="Line 31"/>
          <p:cNvSpPr>
            <a:spLocks noChangeShapeType="1"/>
          </p:cNvSpPr>
          <p:nvPr/>
        </p:nvSpPr>
        <p:spPr bwMode="auto">
          <a:xfrm flipV="1">
            <a:off x="2300288" y="2692403"/>
            <a:ext cx="409575" cy="87153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88" name="Line 32"/>
          <p:cNvSpPr>
            <a:spLocks noChangeShapeType="1"/>
          </p:cNvSpPr>
          <p:nvPr/>
        </p:nvSpPr>
        <p:spPr bwMode="auto">
          <a:xfrm flipH="1" flipV="1">
            <a:off x="1395413" y="2532066"/>
            <a:ext cx="496887" cy="1017587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89" name="Line 33"/>
          <p:cNvSpPr>
            <a:spLocks noChangeShapeType="1"/>
          </p:cNvSpPr>
          <p:nvPr/>
        </p:nvSpPr>
        <p:spPr bwMode="auto">
          <a:xfrm flipV="1">
            <a:off x="2444750" y="2155828"/>
            <a:ext cx="847725" cy="1846263"/>
          </a:xfrm>
          <a:prstGeom prst="line">
            <a:avLst/>
          </a:prstGeom>
          <a:noFill/>
          <a:ln w="180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2668588" y="2851153"/>
            <a:ext cx="571500" cy="3333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>
                <a:solidFill>
                  <a:srgbClr val="FF00FF"/>
                </a:solidFill>
              </a:rPr>
              <a:t>SE2</a:t>
            </a:r>
          </a:p>
        </p:txBody>
      </p:sp>
      <p:sp>
        <p:nvSpPr>
          <p:cNvPr id="19491" name="Line 35"/>
          <p:cNvSpPr>
            <a:spLocks noChangeShapeType="1"/>
          </p:cNvSpPr>
          <p:nvPr/>
        </p:nvSpPr>
        <p:spPr bwMode="auto">
          <a:xfrm>
            <a:off x="3319463" y="2030416"/>
            <a:ext cx="265112" cy="43021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92" name="Line 36"/>
          <p:cNvSpPr>
            <a:spLocks noChangeShapeType="1"/>
          </p:cNvSpPr>
          <p:nvPr/>
        </p:nvSpPr>
        <p:spPr bwMode="auto">
          <a:xfrm>
            <a:off x="3346450" y="1998666"/>
            <a:ext cx="695325" cy="1270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93" name="Text Box 37"/>
          <p:cNvSpPr txBox="1">
            <a:spLocks noChangeArrowheads="1"/>
          </p:cNvSpPr>
          <p:nvPr/>
        </p:nvSpPr>
        <p:spPr bwMode="auto">
          <a:xfrm>
            <a:off x="3590925" y="2089153"/>
            <a:ext cx="71755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>
                <a:solidFill>
                  <a:srgbClr val="FF0000"/>
                </a:solidFill>
              </a:rPr>
              <a:t>SE3</a:t>
            </a:r>
          </a:p>
        </p:txBody>
      </p:sp>
      <p:sp>
        <p:nvSpPr>
          <p:cNvPr id="19494" name="Line 38"/>
          <p:cNvSpPr>
            <a:spLocks noChangeShapeType="1"/>
          </p:cNvSpPr>
          <p:nvPr/>
        </p:nvSpPr>
        <p:spPr bwMode="auto">
          <a:xfrm flipH="1">
            <a:off x="1660525" y="1811341"/>
            <a:ext cx="44450" cy="52387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95" name="Line 39"/>
          <p:cNvSpPr>
            <a:spLocks noChangeShapeType="1"/>
          </p:cNvSpPr>
          <p:nvPr/>
        </p:nvSpPr>
        <p:spPr bwMode="auto">
          <a:xfrm>
            <a:off x="2478088" y="1773241"/>
            <a:ext cx="12700" cy="4238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496" name="Text Box 40"/>
          <p:cNvSpPr txBox="1">
            <a:spLocks noChangeArrowheads="1"/>
          </p:cNvSpPr>
          <p:nvPr/>
        </p:nvSpPr>
        <p:spPr bwMode="auto">
          <a:xfrm>
            <a:off x="71438" y="2347916"/>
            <a:ext cx="71755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b="1">
                <a:solidFill>
                  <a:srgbClr val="FF0000"/>
                </a:solidFill>
              </a:rPr>
              <a:t>SE3</a:t>
            </a:r>
          </a:p>
        </p:txBody>
      </p:sp>
      <p:sp>
        <p:nvSpPr>
          <p:cNvPr id="19497" name="Text Box 41"/>
          <p:cNvSpPr txBox="1">
            <a:spLocks noChangeArrowheads="1"/>
          </p:cNvSpPr>
          <p:nvPr/>
        </p:nvSpPr>
        <p:spPr bwMode="auto">
          <a:xfrm>
            <a:off x="1104900" y="1804991"/>
            <a:ext cx="71755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>
                <a:solidFill>
                  <a:srgbClr val="000000"/>
                </a:solidFill>
              </a:rPr>
              <a:t>SE4</a:t>
            </a:r>
          </a:p>
        </p:txBody>
      </p:sp>
      <p:sp>
        <p:nvSpPr>
          <p:cNvPr id="19498" name="Text Box 42"/>
          <p:cNvSpPr txBox="1">
            <a:spLocks noChangeArrowheads="1"/>
          </p:cNvSpPr>
          <p:nvPr/>
        </p:nvSpPr>
        <p:spPr bwMode="auto">
          <a:xfrm>
            <a:off x="5053013" y="1258888"/>
            <a:ext cx="371951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SE1</a:t>
            </a:r>
            <a:r>
              <a:rPr lang="fr-FR" sz="1400" dirty="0">
                <a:solidFill>
                  <a:srgbClr val="000000"/>
                </a:solidFill>
              </a:rPr>
              <a:t> : produit directement par les électrons incidents</a:t>
            </a:r>
          </a:p>
        </p:txBody>
      </p:sp>
      <p:sp>
        <p:nvSpPr>
          <p:cNvPr id="19499" name="Text Box 43"/>
          <p:cNvSpPr txBox="1">
            <a:spLocks noChangeArrowheads="1"/>
          </p:cNvSpPr>
          <p:nvPr/>
        </p:nvSpPr>
        <p:spPr bwMode="auto">
          <a:xfrm>
            <a:off x="5053013" y="1576388"/>
            <a:ext cx="31178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SE2</a:t>
            </a:r>
            <a:r>
              <a:rPr lang="fr-FR" sz="1400" dirty="0">
                <a:solidFill>
                  <a:srgbClr val="000000"/>
                </a:solidFill>
              </a:rPr>
              <a:t> : produit par les électrons rétrodiffusés</a:t>
            </a:r>
          </a:p>
        </p:txBody>
      </p:sp>
      <p:sp>
        <p:nvSpPr>
          <p:cNvPr id="19500" name="Text Box 44"/>
          <p:cNvSpPr txBox="1">
            <a:spLocks noChangeArrowheads="1"/>
          </p:cNvSpPr>
          <p:nvPr/>
        </p:nvSpPr>
        <p:spPr bwMode="auto">
          <a:xfrm>
            <a:off x="7088717" y="2675467"/>
            <a:ext cx="1782965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Réf : Travaux de L. Reimer</a:t>
            </a:r>
          </a:p>
        </p:txBody>
      </p:sp>
      <p:sp>
        <p:nvSpPr>
          <p:cNvPr id="19501" name="Text Box 45"/>
          <p:cNvSpPr txBox="1">
            <a:spLocks noChangeArrowheads="1"/>
          </p:cNvSpPr>
          <p:nvPr/>
        </p:nvSpPr>
        <p:spPr bwMode="auto">
          <a:xfrm>
            <a:off x="5053013" y="1847850"/>
            <a:ext cx="31607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SE3</a:t>
            </a:r>
            <a:r>
              <a:rPr lang="fr-FR" sz="1400" dirty="0">
                <a:solidFill>
                  <a:srgbClr val="000000"/>
                </a:solidFill>
              </a:rPr>
              <a:t> : produit par les électrons rétrodiffusés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sur les pièces polaires</a:t>
            </a:r>
          </a:p>
        </p:txBody>
      </p:sp>
      <p:sp>
        <p:nvSpPr>
          <p:cNvPr id="19502" name="Text Box 46"/>
          <p:cNvSpPr txBox="1">
            <a:spLocks noChangeArrowheads="1"/>
          </p:cNvSpPr>
          <p:nvPr/>
        </p:nvSpPr>
        <p:spPr bwMode="auto">
          <a:xfrm>
            <a:off x="5053013" y="2281238"/>
            <a:ext cx="2876550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b="1" dirty="0">
                <a:solidFill>
                  <a:srgbClr val="000000"/>
                </a:solidFill>
              </a:rPr>
              <a:t>SE4</a:t>
            </a:r>
            <a:r>
              <a:rPr lang="fr-FR" sz="1400" dirty="0">
                <a:solidFill>
                  <a:srgbClr val="000000"/>
                </a:solidFill>
              </a:rPr>
              <a:t> : produit par les électrons incidents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sur les diaphragmes </a:t>
            </a:r>
          </a:p>
        </p:txBody>
      </p:sp>
      <p:sp>
        <p:nvSpPr>
          <p:cNvPr id="19514" name="Text Box 58"/>
          <p:cNvSpPr txBox="1">
            <a:spLocks noChangeArrowheads="1"/>
          </p:cNvSpPr>
          <p:nvPr/>
        </p:nvSpPr>
        <p:spPr bwMode="auto">
          <a:xfrm>
            <a:off x="7304618" y="5994930"/>
            <a:ext cx="1290638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Goldstein 3</a:t>
            </a:r>
            <a:r>
              <a:rPr lang="fr-FR" sz="1200" baseline="33000" dirty="0">
                <a:solidFill>
                  <a:srgbClr val="000000"/>
                </a:solidFill>
              </a:rPr>
              <a:t>rd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edition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19515" name="Text Box 59"/>
          <p:cNvSpPr txBox="1">
            <a:spLocks noChangeArrowheads="1"/>
          </p:cNvSpPr>
          <p:nvPr/>
        </p:nvSpPr>
        <p:spPr bwMode="auto">
          <a:xfrm>
            <a:off x="7254876" y="5776383"/>
            <a:ext cx="1530350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</a:rPr>
              <a:t>Travaux de Peters 1984</a:t>
            </a:r>
          </a:p>
        </p:txBody>
      </p:sp>
      <p:sp>
        <p:nvSpPr>
          <p:cNvPr id="19516" name="Line 60"/>
          <p:cNvSpPr>
            <a:spLocks noChangeShapeType="1"/>
          </p:cNvSpPr>
          <p:nvPr/>
        </p:nvSpPr>
        <p:spPr bwMode="auto">
          <a:xfrm flipH="1">
            <a:off x="3586163" y="1606553"/>
            <a:ext cx="263525" cy="6667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517" name="Text Box 61"/>
          <p:cNvSpPr txBox="1">
            <a:spLocks noChangeArrowheads="1"/>
          </p:cNvSpPr>
          <p:nvPr/>
        </p:nvSpPr>
        <p:spPr bwMode="auto">
          <a:xfrm>
            <a:off x="4011613" y="3130550"/>
            <a:ext cx="4959350" cy="27305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400" dirty="0">
              <a:solidFill>
                <a:srgbClr val="000000"/>
              </a:solidFill>
            </a:endParaRPr>
          </a:p>
        </p:txBody>
      </p:sp>
      <p:graphicFrame>
        <p:nvGraphicFramePr>
          <p:cNvPr id="53" name="Tableau 52"/>
          <p:cNvGraphicFramePr>
            <a:graphicFrameLocks noGrp="1"/>
          </p:cNvGraphicFramePr>
          <p:nvPr/>
        </p:nvGraphicFramePr>
        <p:xfrm>
          <a:off x="5080002" y="3860801"/>
          <a:ext cx="3420533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18733"/>
                <a:gridCol w="1701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Signal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Collection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SE 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9 %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SE 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28%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SE 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61 %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SE 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2 %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" name="ZoneTexte 53"/>
          <p:cNvSpPr txBox="1"/>
          <p:nvPr/>
        </p:nvSpPr>
        <p:spPr>
          <a:xfrm>
            <a:off x="5063066" y="3234266"/>
            <a:ext cx="345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Détection des électrons secondaires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</a:rPr>
              <a:t>émis à partir d'un échantillon d'Or</a:t>
            </a:r>
          </a:p>
          <a:p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0" y="35979"/>
            <a:ext cx="38893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La détection des électrons secondaires : </a:t>
            </a:r>
            <a:endParaRPr lang="fr-FR" sz="2400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						le </a:t>
            </a:r>
            <a:r>
              <a:rPr lang="fr-FR" sz="2400" dirty="0">
                <a:solidFill>
                  <a:srgbClr val="000000"/>
                </a:solidFill>
              </a:rPr>
              <a:t>détecteur </a:t>
            </a:r>
            <a:r>
              <a:rPr lang="fr-FR" sz="2400" dirty="0" err="1">
                <a:solidFill>
                  <a:srgbClr val="000000"/>
                </a:solidFill>
              </a:rPr>
              <a:t>Everhart</a:t>
            </a:r>
            <a:r>
              <a:rPr lang="fr-FR" sz="2400" dirty="0">
                <a:solidFill>
                  <a:srgbClr val="000000"/>
                </a:solidFill>
              </a:rPr>
              <a:t> et Thornley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330" t="739" b="1479"/>
          <a:stretch>
            <a:fillRect/>
          </a:stretch>
        </p:blipFill>
        <p:spPr bwMode="auto">
          <a:xfrm>
            <a:off x="1119188" y="1920875"/>
            <a:ext cx="6913562" cy="2943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781925" y="3116263"/>
            <a:ext cx="1308100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i="1">
                <a:solidFill>
                  <a:srgbClr val="000000"/>
                </a:solidFill>
              </a:rPr>
              <a:t>Courant amplifié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i="1">
                <a:solidFill>
                  <a:srgbClr val="000000"/>
                </a:solidFill>
              </a:rPr>
              <a:t> vers le moniteur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3107266"/>
            <a:ext cx="1814513" cy="100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Grille du collecteur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 à polarisation variable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-300 V à + 400 V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Permet d'attirer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ou de </a:t>
            </a:r>
            <a:r>
              <a:rPr lang="fr-FR" sz="1400" dirty="0" smtClean="0">
                <a:solidFill>
                  <a:srgbClr val="000000"/>
                </a:solidFill>
              </a:rPr>
              <a:t>repousser les </a:t>
            </a:r>
            <a:r>
              <a:rPr lang="fr-FR" sz="1400" dirty="0">
                <a:solidFill>
                  <a:srgbClr val="000000"/>
                </a:solidFill>
              </a:rPr>
              <a:t>SE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05834" y="1005946"/>
            <a:ext cx="31988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Développé en 1960 par </a:t>
            </a:r>
            <a:r>
              <a:rPr lang="fr-FR" sz="1400" dirty="0" err="1">
                <a:solidFill>
                  <a:srgbClr val="000000"/>
                </a:solidFill>
              </a:rPr>
              <a:t>Everhart</a:t>
            </a:r>
            <a:r>
              <a:rPr lang="fr-FR" sz="1400" dirty="0">
                <a:solidFill>
                  <a:srgbClr val="000000"/>
                </a:solidFill>
              </a:rPr>
              <a:t> et Thornley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V="1">
            <a:off x="4511141" y="1547813"/>
            <a:ext cx="23812" cy="3282950"/>
          </a:xfrm>
          <a:prstGeom prst="line">
            <a:avLst/>
          </a:prstGeom>
          <a:noFill/>
          <a:ln w="18000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963863" y="1252538"/>
            <a:ext cx="15970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Chambre du MEB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H="1">
            <a:off x="3825875" y="1595438"/>
            <a:ext cx="836613" cy="1587"/>
          </a:xfrm>
          <a:prstGeom prst="line">
            <a:avLst/>
          </a:prstGeom>
          <a:noFill/>
          <a:ln w="180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4670425" y="1595438"/>
            <a:ext cx="815975" cy="7937"/>
          </a:xfrm>
          <a:prstGeom prst="line">
            <a:avLst/>
          </a:prstGeom>
          <a:noFill/>
          <a:ln w="180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946650" y="1252538"/>
            <a:ext cx="992188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Extérieure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6759575" y="2003425"/>
            <a:ext cx="130968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err="1">
                <a:solidFill>
                  <a:srgbClr val="000000"/>
                </a:solidFill>
              </a:rPr>
              <a:t>Cu-Be</a:t>
            </a:r>
            <a:r>
              <a:rPr lang="fr-FR" sz="1400" dirty="0">
                <a:solidFill>
                  <a:srgbClr val="000000"/>
                </a:solidFill>
              </a:rPr>
              <a:t> revêtu Sb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205317" y="5098521"/>
            <a:ext cx="104616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Type de scintillateurs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54516" y="5430308"/>
            <a:ext cx="3622675" cy="820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P47 : poudre de Silicate d'</a:t>
            </a:r>
            <a:r>
              <a:rPr lang="fr-FR" sz="1400" dirty="0" err="1">
                <a:solidFill>
                  <a:srgbClr val="000000"/>
                </a:solidFill>
              </a:rPr>
              <a:t>Ytrium</a:t>
            </a:r>
            <a:r>
              <a:rPr lang="fr-FR" sz="1400" dirty="0">
                <a:solidFill>
                  <a:srgbClr val="000000"/>
                </a:solidFill>
              </a:rPr>
              <a:t> activé par Ce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P46 : poudre de Grenat YAlO3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YAP : poudre ou monocristal de </a:t>
            </a:r>
            <a:r>
              <a:rPr lang="fr-FR" sz="1400" dirty="0" err="1">
                <a:solidFill>
                  <a:srgbClr val="000000"/>
                </a:solidFill>
              </a:rPr>
              <a:t>Perovskite</a:t>
            </a:r>
            <a:r>
              <a:rPr lang="fr-FR" sz="1400" dirty="0">
                <a:solidFill>
                  <a:srgbClr val="000000"/>
                </a:solidFill>
              </a:rPr>
              <a:t> Y3Al5O12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YAG : monocristal de Grenat YAlO3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334808" y="4799542"/>
            <a:ext cx="1350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Guide lumière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Quartz, Plastique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554133" y="5528734"/>
            <a:ext cx="33611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Développement actuel :</a:t>
            </a:r>
          </a:p>
          <a:p>
            <a:pPr lvl="1"/>
            <a:r>
              <a:rPr lang="fr-FR" sz="1400" dirty="0" smtClean="0"/>
              <a:t>Optimisation de la grille de collection</a:t>
            </a:r>
          </a:p>
          <a:p>
            <a:pPr lvl="1"/>
            <a:r>
              <a:rPr lang="fr-FR" sz="1400" dirty="0" smtClean="0"/>
              <a:t>Dimension du scintillateur</a:t>
            </a:r>
            <a:endParaRPr lang="fr-FR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 noChangeArrowheads="1"/>
          </p:cNvSpPr>
          <p:nvPr/>
        </p:nvSpPr>
        <p:spPr bwMode="auto">
          <a:xfrm>
            <a:off x="2436813" y="917575"/>
            <a:ext cx="2498725" cy="868363"/>
          </a:xfrm>
          <a:prstGeom prst="roundRect">
            <a:avLst>
              <a:gd name="adj" fmla="val 181"/>
            </a:avLst>
          </a:prstGeom>
          <a:solidFill>
            <a:srgbClr val="E6E6E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90488" y="2974975"/>
            <a:ext cx="1065212" cy="455613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1 électron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Quelques eV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85271" y="4472517"/>
            <a:ext cx="362267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Rendement total de la chaine = plutôt faible</a:t>
            </a: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985838" y="917575"/>
            <a:ext cx="1303337" cy="868363"/>
          </a:xfrm>
          <a:prstGeom prst="roundRect">
            <a:avLst>
              <a:gd name="adj" fmla="val 181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085850" y="1157288"/>
            <a:ext cx="11049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Scintillateur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803275" y="1481138"/>
            <a:ext cx="16224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 </a:t>
            </a:r>
            <a:r>
              <a:rPr lang="fr-FR" sz="1200" i="1">
                <a:solidFill>
                  <a:srgbClr val="000000"/>
                </a:solidFill>
              </a:rPr>
              <a:t>Electron - Photon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627187" y="2974975"/>
            <a:ext cx="1498600" cy="455613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  <a:cs typeface="Arial" pitchFamily="34" charset="0"/>
              </a:rPr>
              <a:t>≈ </a:t>
            </a:r>
            <a:r>
              <a:rPr lang="fr-FR" sz="1400" dirty="0">
                <a:solidFill>
                  <a:srgbClr val="000000"/>
                </a:solidFill>
              </a:rPr>
              <a:t>200 photons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émis dans le guide 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816502" y="1952625"/>
            <a:ext cx="153511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Rendement 5 – 8 %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3275013" y="1157288"/>
            <a:ext cx="8223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>
                <a:solidFill>
                  <a:srgbClr val="000000"/>
                </a:solidFill>
              </a:rPr>
              <a:t>Guide 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2914650" y="1952625"/>
            <a:ext cx="15414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Pertes aux interfaces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50%</a:t>
            </a:r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5056188" y="917575"/>
            <a:ext cx="1257300" cy="868363"/>
          </a:xfrm>
          <a:prstGeom prst="roundRect">
            <a:avLst>
              <a:gd name="adj" fmla="val 181"/>
            </a:avLst>
          </a:prstGeom>
          <a:solidFill>
            <a:srgbClr val="3DEB3D">
              <a:alpha val="50000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5121275" y="1173163"/>
            <a:ext cx="11271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Photocathode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5002213" y="1952625"/>
            <a:ext cx="13652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Rendement 25 %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4475163" y="3057525"/>
            <a:ext cx="1095904" cy="27305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100 photons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5911850" y="3057525"/>
            <a:ext cx="1157817" cy="27305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25 électrons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6648450" y="1258888"/>
            <a:ext cx="153828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PM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7645400" y="3057525"/>
            <a:ext cx="1452563" cy="27305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10</a:t>
            </a:r>
            <a:r>
              <a:rPr lang="fr-FR" sz="1400" baseline="33000" dirty="0">
                <a:solidFill>
                  <a:srgbClr val="000000"/>
                </a:solidFill>
              </a:rPr>
              <a:t>5</a:t>
            </a:r>
            <a:r>
              <a:rPr lang="fr-FR" sz="1400" dirty="0">
                <a:solidFill>
                  <a:srgbClr val="000000"/>
                </a:solidFill>
              </a:rPr>
              <a:t> – 10</a:t>
            </a:r>
            <a:r>
              <a:rPr lang="fr-FR" sz="1400" baseline="33000" dirty="0">
                <a:solidFill>
                  <a:srgbClr val="000000"/>
                </a:solidFill>
              </a:rPr>
              <a:t>7</a:t>
            </a:r>
            <a:r>
              <a:rPr lang="fr-FR" sz="1400" dirty="0">
                <a:solidFill>
                  <a:srgbClr val="000000"/>
                </a:solidFill>
              </a:rPr>
              <a:t> électrons</a:t>
            </a: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6492875" y="917575"/>
            <a:ext cx="1851025" cy="868363"/>
          </a:xfrm>
          <a:prstGeom prst="roundRect">
            <a:avLst>
              <a:gd name="adj" fmla="val 181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6678613" y="1173163"/>
            <a:ext cx="148113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PhotoMultiplicateur</a:t>
            </a: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4870450" y="1465263"/>
            <a:ext cx="16224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i="1">
                <a:solidFill>
                  <a:srgbClr val="000000"/>
                </a:solidFill>
              </a:rPr>
              <a:t>Photon - Electron</a:t>
            </a:r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>
            <a:off x="2374899" y="1846263"/>
            <a:ext cx="4763" cy="11350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>
            <a:off x="563563" y="1846263"/>
            <a:ext cx="4762" cy="11350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1528" name="Line 24"/>
          <p:cNvSpPr>
            <a:spLocks noChangeShapeType="1"/>
          </p:cNvSpPr>
          <p:nvPr/>
        </p:nvSpPr>
        <p:spPr bwMode="auto">
          <a:xfrm>
            <a:off x="4983163" y="1846263"/>
            <a:ext cx="6350" cy="12033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1529" name="Line 25"/>
          <p:cNvSpPr>
            <a:spLocks noChangeShapeType="1"/>
          </p:cNvSpPr>
          <p:nvPr/>
        </p:nvSpPr>
        <p:spPr bwMode="auto">
          <a:xfrm>
            <a:off x="6419850" y="1846263"/>
            <a:ext cx="6350" cy="12112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1530" name="Line 26"/>
          <p:cNvSpPr>
            <a:spLocks noChangeShapeType="1"/>
          </p:cNvSpPr>
          <p:nvPr/>
        </p:nvSpPr>
        <p:spPr bwMode="auto">
          <a:xfrm>
            <a:off x="8366125" y="1846263"/>
            <a:ext cx="11113" cy="12112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6848475" y="1952625"/>
            <a:ext cx="105568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Suivant Gain</a:t>
            </a:r>
          </a:p>
        </p:txBody>
      </p:sp>
      <p:sp>
        <p:nvSpPr>
          <p:cNvPr id="21532" name="Text Box 28"/>
          <p:cNvSpPr txBox="1">
            <a:spLocks noChangeArrowheads="1"/>
          </p:cNvSpPr>
          <p:nvPr/>
        </p:nvSpPr>
        <p:spPr bwMode="auto">
          <a:xfrm>
            <a:off x="2358496" y="3582988"/>
            <a:ext cx="535781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La chaine doit être parfaitement adaptée en fonction des différents éléments</a:t>
            </a:r>
          </a:p>
        </p:txBody>
      </p:sp>
      <p:sp>
        <p:nvSpPr>
          <p:cNvPr id="21533" name="Text Box 29"/>
          <p:cNvSpPr txBox="1">
            <a:spLocks noChangeArrowheads="1"/>
          </p:cNvSpPr>
          <p:nvPr/>
        </p:nvSpPr>
        <p:spPr bwMode="auto">
          <a:xfrm>
            <a:off x="1561570" y="4883150"/>
            <a:ext cx="66675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</a:rPr>
              <a:t>Mais </a:t>
            </a:r>
          </a:p>
        </p:txBody>
      </p:sp>
      <p:sp>
        <p:nvSpPr>
          <p:cNvPr id="21534" name="Text Box 30"/>
          <p:cNvSpPr txBox="1">
            <a:spLocks noChangeArrowheads="1"/>
          </p:cNvSpPr>
          <p:nvPr/>
        </p:nvSpPr>
        <p:spPr bwMode="auto">
          <a:xfrm>
            <a:off x="2536825" y="3840165"/>
            <a:ext cx="5448300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Nécessiter de délocaliser à l’extérieur de la chambre le module d'amplification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( sinon contamination des dynodes si directement dans la chambre)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2533650" y="5187950"/>
            <a:ext cx="1935163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 Faible </a:t>
            </a:r>
            <a:r>
              <a:rPr lang="fr-FR" sz="1400" dirty="0">
                <a:solidFill>
                  <a:srgbClr val="000000"/>
                </a:solidFill>
              </a:rPr>
              <a:t>niveau de bruit </a:t>
            </a:r>
          </a:p>
        </p:txBody>
      </p:sp>
      <p:sp>
        <p:nvSpPr>
          <p:cNvPr id="21536" name="Text Box 32"/>
          <p:cNvSpPr txBox="1">
            <a:spLocks noChangeArrowheads="1"/>
          </p:cNvSpPr>
          <p:nvPr/>
        </p:nvSpPr>
        <p:spPr bwMode="auto">
          <a:xfrm>
            <a:off x="2533650" y="4892675"/>
            <a:ext cx="5099050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  <a:cs typeface="Times New Roman" pitchFamily="18" charset="0"/>
              </a:rPr>
              <a:t> Fort </a:t>
            </a:r>
            <a:r>
              <a:rPr lang="fr-FR" sz="1400" dirty="0">
                <a:solidFill>
                  <a:srgbClr val="000000"/>
                </a:solidFill>
                <a:cs typeface="Times New Roman" pitchFamily="18" charset="0"/>
              </a:rPr>
              <a:t>taux d’amplification 10</a:t>
            </a:r>
            <a:r>
              <a:rPr lang="fr-FR" sz="1400" baseline="30000" dirty="0">
                <a:solidFill>
                  <a:srgbClr val="000000"/>
                </a:solidFill>
                <a:cs typeface="Times New Roman" pitchFamily="18" charset="0"/>
              </a:rPr>
              <a:t>5 </a:t>
            </a:r>
            <a:r>
              <a:rPr lang="fr-FR" sz="1400" dirty="0">
                <a:solidFill>
                  <a:srgbClr val="000000"/>
                </a:solidFill>
                <a:cs typeface="Times New Roman" pitchFamily="18" charset="0"/>
              </a:rPr>
              <a:t>à 10</a:t>
            </a:r>
            <a:r>
              <a:rPr lang="fr-FR" sz="1400" baseline="30000" dirty="0">
                <a:solidFill>
                  <a:srgbClr val="000000"/>
                </a:solidFill>
                <a:cs typeface="Times New Roman" pitchFamily="18" charset="0"/>
              </a:rPr>
              <a:t>7 </a:t>
            </a:r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2533650" y="5530850"/>
            <a:ext cx="2008188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 Large </a:t>
            </a:r>
            <a:r>
              <a:rPr lang="fr-FR" sz="1400" dirty="0">
                <a:solidFill>
                  <a:srgbClr val="000000"/>
                </a:solidFill>
              </a:rPr>
              <a:t>bande passante </a:t>
            </a:r>
          </a:p>
        </p:txBody>
      </p:sp>
      <p:sp>
        <p:nvSpPr>
          <p:cNvPr id="21538" name="Text Box 34"/>
          <p:cNvSpPr txBox="1">
            <a:spLocks noChangeArrowheads="1"/>
          </p:cNvSpPr>
          <p:nvPr/>
        </p:nvSpPr>
        <p:spPr bwMode="auto">
          <a:xfrm>
            <a:off x="2533650" y="5862638"/>
            <a:ext cx="4681538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 Permet </a:t>
            </a:r>
            <a:r>
              <a:rPr lang="fr-FR" sz="1400" dirty="0">
                <a:solidFill>
                  <a:srgbClr val="000000"/>
                </a:solidFill>
              </a:rPr>
              <a:t>d'effectuer des observations à la vitesse TV</a:t>
            </a:r>
            <a:r>
              <a:rPr lang="fr-FR" sz="16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5610" y="110066"/>
            <a:ext cx="7461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Le détecteur </a:t>
            </a:r>
            <a:r>
              <a:rPr lang="fr-FR" sz="2400" dirty="0" err="1" smtClean="0">
                <a:solidFill>
                  <a:srgbClr val="000000"/>
                </a:solidFill>
              </a:rPr>
              <a:t>Everhart</a:t>
            </a:r>
            <a:r>
              <a:rPr lang="fr-FR" sz="2400" dirty="0" smtClean="0">
                <a:solidFill>
                  <a:srgbClr val="000000"/>
                </a:solidFill>
              </a:rPr>
              <a:t> et Thornley, sa chaine de conversion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2946" y="692150"/>
            <a:ext cx="3048000" cy="1951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5029200" y="2339975"/>
            <a:ext cx="16192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dirty="0">
                <a:solidFill>
                  <a:srgbClr val="000000"/>
                </a:solidFill>
                <a:latin typeface="Times New Roman" pitchFamily="18" charset="0"/>
              </a:rPr>
              <a:t>Réf :  L. Reimer, Peters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0"/>
            <a:ext cx="28670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La collection des </a:t>
            </a:r>
            <a:r>
              <a:rPr lang="fr-FR" sz="2400" dirty="0" smtClean="0">
                <a:solidFill>
                  <a:srgbClr val="000000"/>
                </a:solidFill>
              </a:rPr>
              <a:t>électrons secondaires</a:t>
            </a:r>
            <a:endParaRPr lang="fr-FR" sz="2400" dirty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83113" y="3305175"/>
            <a:ext cx="2595562" cy="2984500"/>
            <a:chOff x="2887" y="2082"/>
            <a:chExt cx="1635" cy="1880"/>
          </a:xfrm>
        </p:grpSpPr>
        <p:sp>
          <p:nvSpPr>
            <p:cNvPr id="22533" name="Line 5"/>
            <p:cNvSpPr>
              <a:spLocks noChangeShapeType="1"/>
            </p:cNvSpPr>
            <p:nvPr/>
          </p:nvSpPr>
          <p:spPr bwMode="auto">
            <a:xfrm>
              <a:off x="2887" y="3100"/>
              <a:ext cx="1015" cy="862"/>
            </a:xfrm>
            <a:prstGeom prst="line">
              <a:avLst/>
            </a:prstGeom>
            <a:noFill/>
            <a:ln w="76320">
              <a:solidFill>
                <a:srgbClr val="B2B2B2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2534" name="Oval 6"/>
            <p:cNvSpPr>
              <a:spLocks noChangeArrowheads="1"/>
            </p:cNvSpPr>
            <p:nvPr/>
          </p:nvSpPr>
          <p:spPr bwMode="auto">
            <a:xfrm>
              <a:off x="3196" y="2363"/>
              <a:ext cx="1326" cy="1325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 flipV="1">
              <a:off x="3414" y="3025"/>
              <a:ext cx="1099" cy="48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flipV="1">
              <a:off x="3418" y="2434"/>
              <a:ext cx="0" cy="108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2537" name="Text Box 9"/>
            <p:cNvSpPr txBox="1">
              <a:spLocks noChangeArrowheads="1"/>
            </p:cNvSpPr>
            <p:nvPr/>
          </p:nvSpPr>
          <p:spPr bwMode="auto">
            <a:xfrm>
              <a:off x="3942" y="2985"/>
              <a:ext cx="179" cy="2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>
                  <a:solidFill>
                    <a:srgbClr val="000000"/>
                  </a:solidFill>
                  <a:latin typeface="Symbol" pitchFamily="18" charset="2"/>
                </a:rPr>
                <a:t></a:t>
              </a:r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>
              <a:off x="3422" y="2339"/>
              <a:ext cx="0" cy="387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2910" y="2082"/>
              <a:ext cx="918" cy="1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 b="1" dirty="0">
                  <a:solidFill>
                    <a:srgbClr val="000000"/>
                  </a:solidFill>
                </a:rPr>
                <a:t>Faisceau incident</a:t>
              </a:r>
            </a:p>
          </p:txBody>
        </p:sp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 flipV="1">
              <a:off x="3416" y="2516"/>
              <a:ext cx="867" cy="99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2541" name="Freeform 13"/>
            <p:cNvSpPr>
              <a:spLocks noChangeArrowheads="1"/>
            </p:cNvSpPr>
            <p:nvPr/>
          </p:nvSpPr>
          <p:spPr bwMode="auto">
            <a:xfrm>
              <a:off x="3704" y="3177"/>
              <a:ext cx="149" cy="15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90" y="14"/>
                </a:cxn>
                <a:cxn ang="0">
                  <a:pos x="150" y="86"/>
                </a:cxn>
                <a:cxn ang="0">
                  <a:pos x="138" y="164"/>
                </a:cxn>
              </a:cxnLst>
              <a:rect l="0" t="0" r="r" b="b"/>
              <a:pathLst>
                <a:path w="158" h="164">
                  <a:moveTo>
                    <a:pt x="0" y="2"/>
                  </a:moveTo>
                  <a:cubicBezTo>
                    <a:pt x="15" y="4"/>
                    <a:pt x="65" y="0"/>
                    <a:pt x="90" y="14"/>
                  </a:cubicBezTo>
                  <a:cubicBezTo>
                    <a:pt x="115" y="28"/>
                    <a:pt x="142" y="61"/>
                    <a:pt x="150" y="86"/>
                  </a:cubicBezTo>
                  <a:cubicBezTo>
                    <a:pt x="158" y="111"/>
                    <a:pt x="140" y="148"/>
                    <a:pt x="138" y="164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542" name="Freeform 14"/>
            <p:cNvSpPr>
              <a:spLocks noChangeArrowheads="1"/>
            </p:cNvSpPr>
            <p:nvPr/>
          </p:nvSpPr>
          <p:spPr bwMode="auto">
            <a:xfrm>
              <a:off x="3416" y="3236"/>
              <a:ext cx="167" cy="60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54" y="9"/>
                </a:cxn>
                <a:cxn ang="0">
                  <a:pos x="156" y="15"/>
                </a:cxn>
                <a:cxn ang="0">
                  <a:pos x="174" y="63"/>
                </a:cxn>
              </a:cxnLst>
              <a:rect l="0" t="0" r="r" b="b"/>
              <a:pathLst>
                <a:path w="176" h="69">
                  <a:moveTo>
                    <a:pt x="0" y="69"/>
                  </a:moveTo>
                  <a:cubicBezTo>
                    <a:pt x="9" y="59"/>
                    <a:pt x="28" y="18"/>
                    <a:pt x="54" y="9"/>
                  </a:cubicBezTo>
                  <a:cubicBezTo>
                    <a:pt x="80" y="0"/>
                    <a:pt x="136" y="6"/>
                    <a:pt x="156" y="15"/>
                  </a:cubicBezTo>
                  <a:cubicBezTo>
                    <a:pt x="176" y="24"/>
                    <a:pt x="170" y="53"/>
                    <a:pt x="174" y="63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543" name="Text Box 15"/>
            <p:cNvSpPr txBox="1">
              <a:spLocks noChangeArrowheads="1"/>
            </p:cNvSpPr>
            <p:nvPr/>
          </p:nvSpPr>
          <p:spPr bwMode="auto">
            <a:xfrm>
              <a:off x="3492" y="2961"/>
              <a:ext cx="194" cy="2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>
                  <a:solidFill>
                    <a:srgbClr val="000000"/>
                  </a:solidFill>
                  <a:latin typeface="Symbol" pitchFamily="18" charset="2"/>
                </a:rPr>
                <a:t></a:t>
              </a:r>
            </a:p>
          </p:txBody>
        </p:sp>
      </p:grpSp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 t="6796" r="56860" b="20427"/>
          <a:stretch>
            <a:fillRect/>
          </a:stretch>
        </p:blipFill>
        <p:spPr bwMode="auto">
          <a:xfrm>
            <a:off x="220663" y="522288"/>
            <a:ext cx="1943100" cy="2592387"/>
          </a:xfrm>
          <a:prstGeom prst="rect">
            <a:avLst/>
          </a:prstGeom>
          <a:noFill/>
          <a:ln w="12600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270934" y="3258608"/>
            <a:ext cx="39020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L’émission des SE suit une loi de Lambert (en cosinus)</a:t>
            </a:r>
          </a:p>
        </p:txBody>
      </p:sp>
      <p:pic>
        <p:nvPicPr>
          <p:cNvPr id="22546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1938" y="3633788"/>
            <a:ext cx="1093787" cy="1036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115482" y="3875087"/>
            <a:ext cx="1836738" cy="1787524"/>
            <a:chOff x="708" y="2441"/>
            <a:chExt cx="1157" cy="1126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708" y="2441"/>
              <a:ext cx="1157" cy="1126"/>
              <a:chOff x="708" y="2441"/>
              <a:chExt cx="1157" cy="1126"/>
            </a:xfrm>
          </p:grpSpPr>
          <p:sp>
            <p:nvSpPr>
              <p:cNvPr id="22549" name="Line 21"/>
              <p:cNvSpPr>
                <a:spLocks noChangeShapeType="1"/>
              </p:cNvSpPr>
              <p:nvPr/>
            </p:nvSpPr>
            <p:spPr bwMode="auto">
              <a:xfrm>
                <a:off x="745" y="3567"/>
                <a:ext cx="1120" cy="0"/>
              </a:xfrm>
              <a:prstGeom prst="line">
                <a:avLst/>
              </a:prstGeom>
              <a:noFill/>
              <a:ln w="76320">
                <a:solidFill>
                  <a:srgbClr val="B2B2B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auto">
              <a:xfrm>
                <a:off x="792" y="2641"/>
                <a:ext cx="906" cy="897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51" name="Line 23"/>
              <p:cNvSpPr>
                <a:spLocks noChangeShapeType="1"/>
              </p:cNvSpPr>
              <p:nvPr/>
            </p:nvSpPr>
            <p:spPr bwMode="auto">
              <a:xfrm flipV="1">
                <a:off x="1242" y="2784"/>
                <a:ext cx="327" cy="75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2" name="Line 24"/>
              <p:cNvSpPr>
                <a:spLocks noChangeShapeType="1"/>
              </p:cNvSpPr>
              <p:nvPr/>
            </p:nvSpPr>
            <p:spPr bwMode="auto">
              <a:xfrm flipV="1">
                <a:off x="1236" y="2636"/>
                <a:ext cx="0" cy="9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3" name="Line 25"/>
              <p:cNvSpPr>
                <a:spLocks noChangeShapeType="1"/>
              </p:cNvSpPr>
              <p:nvPr/>
            </p:nvSpPr>
            <p:spPr bwMode="auto">
              <a:xfrm>
                <a:off x="1236" y="2641"/>
                <a:ext cx="340" cy="145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4" name="Text Box 26"/>
              <p:cNvSpPr txBox="1">
                <a:spLocks noChangeArrowheads="1"/>
              </p:cNvSpPr>
              <p:nvPr/>
            </p:nvSpPr>
            <p:spPr bwMode="auto">
              <a:xfrm>
                <a:off x="1228" y="3161"/>
                <a:ext cx="179" cy="21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600">
                    <a:solidFill>
                      <a:srgbClr val="000000"/>
                    </a:solidFill>
                    <a:latin typeface="Symbol" pitchFamily="18" charset="2"/>
                  </a:rPr>
                  <a:t></a:t>
                </a:r>
              </a:p>
            </p:txBody>
          </p:sp>
          <p:sp>
            <p:nvSpPr>
              <p:cNvPr id="22555" name="Line 27"/>
              <p:cNvSpPr>
                <a:spLocks noChangeShapeType="1"/>
              </p:cNvSpPr>
              <p:nvPr/>
            </p:nvSpPr>
            <p:spPr bwMode="auto">
              <a:xfrm>
                <a:off x="1236" y="3299"/>
                <a:ext cx="98" cy="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6" name="Line 28"/>
              <p:cNvSpPr>
                <a:spLocks noChangeShapeType="1"/>
              </p:cNvSpPr>
              <p:nvPr/>
            </p:nvSpPr>
            <p:spPr bwMode="auto">
              <a:xfrm>
                <a:off x="1229" y="2670"/>
                <a:ext cx="0" cy="323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7" name="Text Box 29"/>
              <p:cNvSpPr txBox="1">
                <a:spLocks noChangeArrowheads="1"/>
              </p:cNvSpPr>
              <p:nvPr/>
            </p:nvSpPr>
            <p:spPr bwMode="auto">
              <a:xfrm>
                <a:off x="708" y="2441"/>
                <a:ext cx="918" cy="19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eaLnBrk="0" hangingPunct="0"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400" b="1" dirty="0">
                    <a:solidFill>
                      <a:srgbClr val="000000"/>
                    </a:solidFill>
                  </a:rPr>
                  <a:t>Faisceau incident</a:t>
                </a:r>
              </a:p>
            </p:txBody>
          </p:sp>
        </p:grpSp>
        <p:sp>
          <p:nvSpPr>
            <p:cNvPr id="22558" name="Text Box 30"/>
            <p:cNvSpPr txBox="1">
              <a:spLocks noChangeArrowheads="1"/>
            </p:cNvSpPr>
            <p:nvPr/>
          </p:nvSpPr>
          <p:spPr bwMode="auto">
            <a:xfrm>
              <a:off x="1359" y="2803"/>
              <a:ext cx="132" cy="1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i="1">
                  <a:solidFill>
                    <a:srgbClr val="000000"/>
                  </a:solidFill>
                </a:rPr>
                <a:t>I</a:t>
              </a:r>
            </a:p>
          </p:txBody>
        </p:sp>
      </p:grp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2713038" y="5165725"/>
            <a:ext cx="890587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 i="1">
                <a:solidFill>
                  <a:srgbClr val="000000"/>
                </a:solidFill>
              </a:rPr>
              <a:t>I = I</a:t>
            </a:r>
            <a:r>
              <a:rPr lang="fr-FR" sz="1200" i="1" baseline="-33000">
                <a:solidFill>
                  <a:srgbClr val="000000"/>
                </a:solidFill>
              </a:rPr>
              <a:t>0</a:t>
            </a:r>
            <a:r>
              <a:rPr lang="fr-FR" sz="1200" i="1">
                <a:solidFill>
                  <a:srgbClr val="000000"/>
                </a:solidFill>
              </a:rPr>
              <a:t> cos</a:t>
            </a:r>
            <a:r>
              <a:rPr lang="fr-FR" sz="1200" i="1">
                <a:solidFill>
                  <a:srgbClr val="000000"/>
                </a:solidFill>
                <a:latin typeface="Symbol" pitchFamily="18" charset="2"/>
              </a:rPr>
              <a:t></a:t>
            </a:r>
            <a:r>
              <a:rPr lang="fr-FR" sz="1200" i="1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2560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1538" y="3581400"/>
            <a:ext cx="1093787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561" name="Text Box 33"/>
          <p:cNvSpPr txBox="1">
            <a:spLocks noChangeArrowheads="1"/>
          </p:cNvSpPr>
          <p:nvPr/>
        </p:nvSpPr>
        <p:spPr bwMode="auto">
          <a:xfrm>
            <a:off x="1112838" y="5927725"/>
            <a:ext cx="17716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Collection non optimale</a:t>
            </a:r>
          </a:p>
        </p:txBody>
      </p:sp>
      <p:sp>
        <p:nvSpPr>
          <p:cNvPr id="22562" name="Text Box 34"/>
          <p:cNvSpPr txBox="1">
            <a:spLocks noChangeArrowheads="1"/>
          </p:cNvSpPr>
          <p:nvPr/>
        </p:nvSpPr>
        <p:spPr bwMode="auto">
          <a:xfrm>
            <a:off x="4008438" y="6035675"/>
            <a:ext cx="18335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Cas d'un échantillon </a:t>
            </a:r>
            <a:r>
              <a:rPr lang="fr-FR" sz="1400" dirty="0" err="1">
                <a:solidFill>
                  <a:srgbClr val="000000"/>
                </a:solidFill>
              </a:rPr>
              <a:t>tilté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6507689" y="5730875"/>
            <a:ext cx="25146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L’émission SE est favorisée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400" dirty="0">
                <a:solidFill>
                  <a:srgbClr val="000000"/>
                </a:solidFill>
              </a:rPr>
              <a:t>L'angle de collection est meilleure </a:t>
            </a:r>
          </a:p>
        </p:txBody>
      </p:sp>
      <p:sp>
        <p:nvSpPr>
          <p:cNvPr id="22564" name="Text Box 36"/>
          <p:cNvSpPr txBox="1">
            <a:spLocks noChangeArrowheads="1"/>
          </p:cNvSpPr>
          <p:nvPr/>
        </p:nvSpPr>
        <p:spPr bwMode="auto">
          <a:xfrm>
            <a:off x="3535363" y="4389438"/>
            <a:ext cx="8445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Détecteur</a:t>
            </a:r>
          </a:p>
        </p:txBody>
      </p:sp>
      <p:sp>
        <p:nvSpPr>
          <p:cNvPr id="22565" name="Text Box 37"/>
          <p:cNvSpPr txBox="1">
            <a:spLocks noChangeArrowheads="1"/>
          </p:cNvSpPr>
          <p:nvPr/>
        </p:nvSpPr>
        <p:spPr bwMode="auto">
          <a:xfrm>
            <a:off x="8008938" y="4397375"/>
            <a:ext cx="84455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200">
                <a:solidFill>
                  <a:srgbClr val="000000"/>
                </a:solidFill>
              </a:rPr>
              <a:t>Détecteur</a:t>
            </a:r>
          </a:p>
        </p:txBody>
      </p:sp>
      <p:sp>
        <p:nvSpPr>
          <p:cNvPr id="22566" name="Text Box 38"/>
          <p:cNvSpPr txBox="1">
            <a:spLocks noChangeArrowheads="1"/>
          </p:cNvSpPr>
          <p:nvPr/>
        </p:nvSpPr>
        <p:spPr bwMode="auto">
          <a:xfrm>
            <a:off x="5600171" y="1059920"/>
            <a:ext cx="3196696" cy="616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>
                <a:solidFill>
                  <a:srgbClr val="000000"/>
                </a:solidFill>
                <a:cs typeface="Times New Roman" pitchFamily="18" charset="0"/>
              </a:rPr>
              <a:t>Collecte aussi bien </a:t>
            </a:r>
            <a:endParaRPr lang="fr-FR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rgbClr val="000000"/>
                </a:solidFill>
                <a:cs typeface="Times New Roman" pitchFamily="18" charset="0"/>
              </a:rPr>
              <a:t>les </a:t>
            </a:r>
            <a:r>
              <a:rPr lang="fr-FR" dirty="0">
                <a:solidFill>
                  <a:srgbClr val="000000"/>
                </a:solidFill>
                <a:cs typeface="Times New Roman" pitchFamily="18" charset="0"/>
              </a:rPr>
              <a:t>SE 1, SE 2, SE 3 et </a:t>
            </a:r>
            <a:r>
              <a:rPr lang="fr-FR" dirty="0" smtClean="0">
                <a:solidFill>
                  <a:srgbClr val="000000"/>
                </a:solidFill>
                <a:cs typeface="Times New Roman" pitchFamily="18" charset="0"/>
              </a:rPr>
              <a:t>les </a:t>
            </a:r>
            <a:r>
              <a:rPr lang="fr-FR" dirty="0">
                <a:solidFill>
                  <a:srgbClr val="000000"/>
                </a:solidFill>
                <a:cs typeface="Times New Roman" pitchFamily="18" charset="0"/>
              </a:rPr>
              <a:t>BSE 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</TotalTime>
  <Words>2577</Words>
  <Application>Microsoft Office PowerPoint</Application>
  <PresentationFormat>Affichage à l'écran (4:3)</PresentationFormat>
  <Paragraphs>557</Paragraphs>
  <Slides>40</Slides>
  <Notes>32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Monique</dc:creator>
  <cp:lastModifiedBy>FCharlot</cp:lastModifiedBy>
  <cp:revision>98</cp:revision>
  <dcterms:created xsi:type="dcterms:W3CDTF">2017-01-16T15:05:59Z</dcterms:created>
  <dcterms:modified xsi:type="dcterms:W3CDTF">2017-06-06T14:24:01Z</dcterms:modified>
</cp:coreProperties>
</file>