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307" r:id="rId29"/>
    <p:sldId id="288" r:id="rId30"/>
    <p:sldId id="289" r:id="rId31"/>
    <p:sldId id="290" r:id="rId32"/>
    <p:sldId id="292" r:id="rId33"/>
    <p:sldId id="291" r:id="rId34"/>
    <p:sldId id="301" r:id="rId35"/>
    <p:sldId id="310" r:id="rId36"/>
    <p:sldId id="302" r:id="rId37"/>
    <p:sldId id="293" r:id="rId38"/>
    <p:sldId id="308" r:id="rId39"/>
    <p:sldId id="294" r:id="rId40"/>
    <p:sldId id="309" r:id="rId41"/>
    <p:sldId id="296" r:id="rId42"/>
    <p:sldId id="297" r:id="rId43"/>
    <p:sldId id="298" r:id="rId44"/>
    <p:sldId id="303" r:id="rId45"/>
    <p:sldId id="299" r:id="rId46"/>
    <p:sldId id="300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4" autoAdjust="0"/>
    <p:restoredTop sz="94628" autoAdjust="0"/>
  </p:normalViewPr>
  <p:slideViewPr>
    <p:cSldViewPr>
      <p:cViewPr>
        <p:scale>
          <a:sx n="90" d="100"/>
          <a:sy n="90" d="100"/>
        </p:scale>
        <p:origin x="-2208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B79D-454C-408D-87A3-FA84E61B8E5F}" type="datetimeFigureOut">
              <a:rPr lang="fr-FR" smtClean="0"/>
              <a:pPr/>
              <a:t>06/06/2017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381F-B023-4E22-A4D3-AA775193FED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8193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4938" cy="1248410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6875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4938" cy="1248410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6875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6526" cy="12485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6526" cy="12485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4938" cy="1248410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6875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4000" y="-11796713"/>
            <a:ext cx="16635413" cy="124777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91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11375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D9AFD10-D730-4A62-A109-5C07E76FEB7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5.pn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23" Type="http://schemas.openxmlformats.org/officeDocument/2006/relationships/image" Target="../media/image1.gif"/><Relationship Id="rId28" Type="http://schemas.openxmlformats.org/officeDocument/2006/relationships/image" Target="../media/image27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image" Target="../media/image22.jpe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emf"/><Relationship Id="rId5" Type="http://schemas.openxmlformats.org/officeDocument/2006/relationships/image" Target="../media/image97.jpeg"/><Relationship Id="rId4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100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10" Type="http://schemas.openxmlformats.org/officeDocument/2006/relationships/image" Target="../media/image106.emf"/><Relationship Id="rId4" Type="http://schemas.openxmlformats.org/officeDocument/2006/relationships/image" Target="../media/image101.emf"/><Relationship Id="rId9" Type="http://schemas.openxmlformats.org/officeDocument/2006/relationships/image" Target="../media/image10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Document_Microsoft_Office_Word_97_-_20033.doc"/><Relationship Id="rId5" Type="http://schemas.openxmlformats.org/officeDocument/2006/relationships/image" Target="../media/image114.png"/><Relationship Id="rId10" Type="http://schemas.openxmlformats.org/officeDocument/2006/relationships/image" Target="../media/image108.emf"/><Relationship Id="rId4" Type="http://schemas.openxmlformats.org/officeDocument/2006/relationships/image" Target="../media/image113.jpeg"/><Relationship Id="rId9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Document_Microsoft_Office_Word_97_-_20031.doc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emf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18" Type="http://schemas.openxmlformats.org/officeDocument/2006/relationships/image" Target="../media/image49.jpe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image" Target="../media/image47.emf"/><Relationship Id="rId10" Type="http://schemas.openxmlformats.org/officeDocument/2006/relationships/image" Target="../media/image42.emf"/><Relationship Id="rId4" Type="http://schemas.openxmlformats.org/officeDocument/2006/relationships/image" Target="../media/image36.wmf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10" Type="http://schemas.openxmlformats.org/officeDocument/2006/relationships/image" Target="../media/image59.emf"/><Relationship Id="rId4" Type="http://schemas.openxmlformats.org/officeDocument/2006/relationships/image" Target="../media/image53.jpeg"/><Relationship Id="rId9" Type="http://schemas.openxmlformats.org/officeDocument/2006/relationships/image" Target="../media/image5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oleObject" Target="../embeddings/Document_Microsoft_Office_Word_97_-_20032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9174" y="-7670"/>
            <a:ext cx="9144000" cy="67710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840F68"/>
              </a:clrFrom>
              <a:clrTo>
                <a:srgbClr val="840F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16" b="15441"/>
          <a:stretch/>
        </p:blipFill>
        <p:spPr>
          <a:xfrm>
            <a:off x="6982244" y="4077072"/>
            <a:ext cx="1795337" cy="14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olivierboisseau.com/wp-content/uploads/2012/03/bordeaux_place-de-la-bour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5" t="36545" r="17475" b="38605"/>
          <a:stretch/>
        </p:blipFill>
        <p:spPr bwMode="auto">
          <a:xfrm>
            <a:off x="381226" y="332656"/>
            <a:ext cx="3568950" cy="9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4221423" y="462267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105362" y="1089610"/>
            <a:ext cx="273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Microscopie Electronique à</a:t>
            </a:r>
          </a:p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Balayage et Microanalyses</a:t>
            </a:r>
            <a:endParaRPr lang="fr-FR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8399" y="1282502"/>
            <a:ext cx="245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Bordeaux    3-7 juillet 2017</a:t>
            </a:r>
            <a:endParaRPr lang="fr-FR" sz="1600" b="1" i="1" dirty="0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44306" y="2636911"/>
            <a:ext cx="8210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LES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COLONNES ÉLECTRONIQUES</a:t>
            </a: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Frédéric CHARLOT</a:t>
            </a: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Francine Roussel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CMTC – Grenoble INP</a:t>
            </a:r>
            <a:b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</a:b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C04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7996" y="6356495"/>
            <a:ext cx="9180000" cy="501505"/>
            <a:chOff x="-17996" y="6356495"/>
            <a:chExt cx="9180000" cy="501505"/>
          </a:xfrm>
        </p:grpSpPr>
        <p:sp>
          <p:nvSpPr>
            <p:cNvPr id="22" name="Rectangle 21"/>
            <p:cNvSpPr/>
            <p:nvPr/>
          </p:nvSpPr>
          <p:spPr>
            <a:xfrm>
              <a:off x="-17996" y="6356495"/>
              <a:ext cx="9180000" cy="50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Partenaires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1999" y="6481385"/>
              <a:ext cx="856964" cy="225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9473"/>
            <a:stretch/>
          </p:blipFill>
          <p:spPr>
            <a:xfrm>
              <a:off x="2757232" y="6502503"/>
              <a:ext cx="673772" cy="18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43828" y="6519405"/>
              <a:ext cx="432171" cy="149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>
            <a:xfrm>
              <a:off x="5722441" y="6487545"/>
              <a:ext cx="577335" cy="2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24494" y="6490617"/>
              <a:ext cx="662449" cy="207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41812" y="6448126"/>
              <a:ext cx="292096" cy="29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1600" y="6443174"/>
              <a:ext cx="301177" cy="30239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6FCFC"/>
                </a:clrFrom>
                <a:clrTo>
                  <a:srgbClr val="F6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7642" y="6453901"/>
              <a:ext cx="680446" cy="28093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30864" y="6425335"/>
              <a:ext cx="336712" cy="3380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85869" y="6496160"/>
              <a:ext cx="391265" cy="1964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54641" y="6500238"/>
              <a:ext cx="477613" cy="1882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876" b="-7206"/>
            <a:stretch/>
          </p:blipFill>
          <p:spPr>
            <a:xfrm>
              <a:off x="6887119" y="6416655"/>
              <a:ext cx="328209" cy="35543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70193" y="6512774"/>
              <a:ext cx="699436" cy="163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62953" y="6368810"/>
              <a:ext cx="639414" cy="451121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17996" y="5793557"/>
            <a:ext cx="9180000" cy="576000"/>
            <a:chOff x="-17996" y="5793557"/>
            <a:chExt cx="9180000" cy="576000"/>
          </a:xfrm>
        </p:grpSpPr>
        <p:sp>
          <p:nvSpPr>
            <p:cNvPr id="35" name="Rectangle 34"/>
            <p:cNvSpPr/>
            <p:nvPr/>
          </p:nvSpPr>
          <p:spPr>
            <a:xfrm>
              <a:off x="-17996" y="5793557"/>
              <a:ext cx="91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Organisation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93102" y="5945588"/>
              <a:ext cx="720000" cy="2112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41728" y="5793558"/>
              <a:ext cx="481398" cy="52953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83078" y="5875201"/>
              <a:ext cx="756000" cy="33696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9054" y="5931588"/>
              <a:ext cx="648000" cy="22843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8971"/>
            <a:stretch/>
          </p:blipFill>
          <p:spPr>
            <a:xfrm>
              <a:off x="8527033" y="5959522"/>
              <a:ext cx="510683" cy="19761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1858" y="5897572"/>
              <a:ext cx="710353" cy="35967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27848" y="6041172"/>
              <a:ext cx="576000" cy="18782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01776" y="5899362"/>
              <a:ext cx="468000" cy="26065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5800" y="6096116"/>
              <a:ext cx="756000" cy="175892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79" t="14930" r="8191" b="5048"/>
            <a:stretch/>
          </p:blipFill>
          <p:spPr>
            <a:xfrm>
              <a:off x="1744449" y="5833520"/>
              <a:ext cx="792000" cy="32326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52" y="5805264"/>
              <a:ext cx="432000" cy="5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824" y="5852643"/>
              <a:ext cx="432000" cy="34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899592" y="548680"/>
            <a:ext cx="62690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lentilles électromagnétiques sont considérées comme des lentilles minces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4625" y="1355725"/>
            <a:ext cx="5907088" cy="2692400"/>
            <a:chOff x="110" y="854"/>
            <a:chExt cx="3721" cy="1696"/>
          </a:xfrm>
        </p:grpSpPr>
        <p:sp>
          <p:nvSpPr>
            <p:cNvPr id="23555" name="Line 3"/>
            <p:cNvSpPr>
              <a:spLocks noChangeShapeType="1"/>
            </p:cNvSpPr>
            <p:nvPr/>
          </p:nvSpPr>
          <p:spPr bwMode="auto">
            <a:xfrm>
              <a:off x="538" y="1660"/>
              <a:ext cx="300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2340" y="854"/>
              <a:ext cx="0" cy="1565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542" y="1215"/>
              <a:ext cx="0" cy="884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3476" y="1388"/>
              <a:ext cx="0" cy="538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59" name="Line 7"/>
            <p:cNvSpPr>
              <a:spLocks noChangeShapeType="1"/>
            </p:cNvSpPr>
            <p:nvPr/>
          </p:nvSpPr>
          <p:spPr bwMode="auto">
            <a:xfrm>
              <a:off x="547" y="1220"/>
              <a:ext cx="2909" cy="71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 flipV="1">
              <a:off x="552" y="1380"/>
              <a:ext cx="2924" cy="7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547" y="1215"/>
              <a:ext cx="178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>
              <a:off x="542" y="2117"/>
              <a:ext cx="177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3" name="Line 11"/>
            <p:cNvSpPr>
              <a:spLocks noChangeShapeType="1"/>
            </p:cNvSpPr>
            <p:nvPr/>
          </p:nvSpPr>
          <p:spPr bwMode="auto">
            <a:xfrm>
              <a:off x="2332" y="1215"/>
              <a:ext cx="1157" cy="73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 flipV="1">
              <a:off x="2341" y="1385"/>
              <a:ext cx="1133" cy="7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65" name="Freeform 13"/>
            <p:cNvSpPr>
              <a:spLocks/>
            </p:cNvSpPr>
            <p:nvPr/>
          </p:nvSpPr>
          <p:spPr bwMode="auto">
            <a:xfrm>
              <a:off x="1171" y="1406"/>
              <a:ext cx="103" cy="247"/>
            </a:xfrm>
            <a:custGeom>
              <a:avLst/>
              <a:gdLst/>
              <a:ahLst/>
              <a:cxnLst>
                <a:cxn ang="0">
                  <a:pos x="0" y="1122"/>
                </a:cxn>
                <a:cxn ang="0">
                  <a:pos x="487" y="0"/>
                </a:cxn>
              </a:cxnLst>
              <a:rect l="0" t="0" r="r" b="b"/>
              <a:pathLst>
                <a:path w="488" h="1123">
                  <a:moveTo>
                    <a:pt x="0" y="1122"/>
                  </a:moveTo>
                  <a:cubicBezTo>
                    <a:pt x="43" y="551"/>
                    <a:pt x="487" y="0"/>
                    <a:pt x="487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auto">
            <a:xfrm>
              <a:off x="2802" y="1660"/>
              <a:ext cx="21" cy="127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593"/>
                </a:cxn>
              </a:cxnLst>
              <a:rect l="0" t="0" r="r" b="b"/>
              <a:pathLst>
                <a:path w="128" h="594">
                  <a:moveTo>
                    <a:pt x="64" y="0"/>
                  </a:moveTo>
                  <a:cubicBezTo>
                    <a:pt x="127" y="339"/>
                    <a:pt x="0" y="593"/>
                    <a:pt x="0" y="593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960" y="1412"/>
              <a:ext cx="181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6" charset="2"/>
                </a:rPr>
                <a:t>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826" y="1603"/>
              <a:ext cx="181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6" charset="2"/>
                </a:rPr>
                <a:t>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3052" y="1627"/>
              <a:ext cx="0" cy="6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2922" y="1259"/>
              <a:ext cx="194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dirty="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>
              <a:off x="557" y="2275"/>
              <a:ext cx="178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2" name="Text Box 20"/>
            <p:cNvSpPr txBox="1">
              <a:spLocks noChangeArrowheads="1"/>
            </p:cNvSpPr>
            <p:nvPr/>
          </p:nvSpPr>
          <p:spPr bwMode="auto">
            <a:xfrm>
              <a:off x="1257" y="2313"/>
              <a:ext cx="179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2347" y="2275"/>
              <a:ext cx="1128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2884" y="2337"/>
              <a:ext cx="179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>
              <a:off x="3474" y="1963"/>
              <a:ext cx="0" cy="31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>
              <a:off x="2347" y="2174"/>
              <a:ext cx="71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7" name="Line 25"/>
            <p:cNvSpPr>
              <a:spLocks noChangeShapeType="1"/>
            </p:cNvSpPr>
            <p:nvPr/>
          </p:nvSpPr>
          <p:spPr bwMode="auto">
            <a:xfrm>
              <a:off x="3057" y="1675"/>
              <a:ext cx="0" cy="46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78" name="Text Box 26"/>
            <p:cNvSpPr txBox="1">
              <a:spLocks noChangeArrowheads="1"/>
            </p:cNvSpPr>
            <p:nvPr/>
          </p:nvSpPr>
          <p:spPr bwMode="auto">
            <a:xfrm>
              <a:off x="2634" y="1958"/>
              <a:ext cx="179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110" y="1522"/>
              <a:ext cx="256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d</a:t>
              </a:r>
              <a:r>
                <a:rPr lang="fr-FR" sz="1600" baseline="-33000">
                  <a:solidFill>
                    <a:srgbClr val="000000"/>
                  </a:solidFill>
                </a:rPr>
                <a:t>c0</a:t>
              </a:r>
            </a:p>
          </p:txBody>
        </p:sp>
        <p:sp>
          <p:nvSpPr>
            <p:cNvPr id="23580" name="Text Box 28"/>
            <p:cNvSpPr txBox="1">
              <a:spLocks noChangeArrowheads="1"/>
            </p:cNvSpPr>
            <p:nvPr/>
          </p:nvSpPr>
          <p:spPr bwMode="auto">
            <a:xfrm>
              <a:off x="3638" y="1513"/>
              <a:ext cx="193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d</a:t>
              </a:r>
              <a:r>
                <a:rPr lang="fr-FR" sz="1600" baseline="-330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23581" name="Text Box 29"/>
            <p:cNvSpPr txBox="1">
              <a:spLocks noChangeArrowheads="1"/>
            </p:cNvSpPr>
            <p:nvPr/>
          </p:nvSpPr>
          <p:spPr bwMode="auto">
            <a:xfrm>
              <a:off x="322" y="1325"/>
              <a:ext cx="189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r</a:t>
              </a:r>
              <a:r>
                <a:rPr lang="fr-FR" sz="1600" baseline="-33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582" name="Text Box 30"/>
            <p:cNvSpPr txBox="1">
              <a:spLocks noChangeArrowheads="1"/>
            </p:cNvSpPr>
            <p:nvPr/>
          </p:nvSpPr>
          <p:spPr bwMode="auto">
            <a:xfrm>
              <a:off x="3503" y="1355"/>
              <a:ext cx="164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</a:rPr>
                <a:t>r</a:t>
              </a:r>
              <a:r>
                <a:rPr lang="fr-FR" sz="1600" baseline="-33000">
                  <a:solidFill>
                    <a:srgbClr val="000000"/>
                  </a:solidFill>
                </a:rPr>
                <a:t>i</a:t>
              </a:r>
            </a:p>
          </p:txBody>
        </p:sp>
      </p:grpSp>
      <p:pic>
        <p:nvPicPr>
          <p:cNvPr id="23583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988" y="1436688"/>
            <a:ext cx="143986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8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3663" y="4176713"/>
            <a:ext cx="97155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85" name="Picture 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2075" y="4846638"/>
            <a:ext cx="885825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86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4484688"/>
            <a:ext cx="1814512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7550" y="3052763"/>
            <a:ext cx="993775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6188075" y="2578100"/>
            <a:ext cx="28765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Facteur de « grandissement »</a:t>
            </a:r>
          </a:p>
        </p:txBody>
      </p:sp>
      <p:sp>
        <p:nvSpPr>
          <p:cNvPr id="23589" name="AutoShape 37"/>
          <p:cNvSpPr>
            <a:spLocks/>
          </p:cNvSpPr>
          <p:nvPr/>
        </p:nvSpPr>
        <p:spPr bwMode="auto">
          <a:xfrm>
            <a:off x="2446338" y="4306888"/>
            <a:ext cx="244475" cy="976312"/>
          </a:xfrm>
          <a:prstGeom prst="rightBrace">
            <a:avLst>
              <a:gd name="adj1" fmla="val 33279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590" name="Line 38"/>
          <p:cNvSpPr>
            <a:spLocks noChangeShapeType="1"/>
          </p:cNvSpPr>
          <p:nvPr/>
        </p:nvSpPr>
        <p:spPr bwMode="auto">
          <a:xfrm>
            <a:off x="2706688" y="4794250"/>
            <a:ext cx="4270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3591" name="Text Box 39"/>
          <p:cNvSpPr txBox="1">
            <a:spLocks noChangeArrowheads="1"/>
          </p:cNvSpPr>
          <p:nvPr/>
        </p:nvSpPr>
        <p:spPr bwMode="auto">
          <a:xfrm>
            <a:off x="6208713" y="3956050"/>
            <a:ext cx="9318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Si </a:t>
            </a:r>
            <a:r>
              <a:rPr lang="fr-FR" sz="1600" dirty="0" smtClean="0">
                <a:solidFill>
                  <a:srgbClr val="000000"/>
                </a:solidFill>
              </a:rPr>
              <a:t> M </a:t>
            </a:r>
            <a:r>
              <a:rPr lang="fr-FR" sz="1600" dirty="0">
                <a:solidFill>
                  <a:srgbClr val="000000"/>
                </a:solidFill>
              </a:rPr>
              <a:t>&gt; 1</a:t>
            </a: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7177088" y="3940175"/>
            <a:ext cx="18589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Grandissement</a:t>
            </a:r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6210300" y="4464050"/>
            <a:ext cx="93186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Si </a:t>
            </a:r>
            <a:r>
              <a:rPr lang="fr-FR" sz="1600" dirty="0" smtClean="0">
                <a:solidFill>
                  <a:srgbClr val="000000"/>
                </a:solidFill>
              </a:rPr>
              <a:t> M </a:t>
            </a:r>
            <a:r>
              <a:rPr lang="fr-FR" sz="1600" dirty="0">
                <a:solidFill>
                  <a:srgbClr val="000000"/>
                </a:solidFill>
              </a:rPr>
              <a:t>&lt; 1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7177088" y="4464050"/>
            <a:ext cx="10953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Réduction</a:t>
            </a:r>
          </a:p>
        </p:txBody>
      </p:sp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3878263" y="655638"/>
            <a:ext cx="1531937" cy="776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5957888" y="5340350"/>
            <a:ext cx="3086100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Attention à ne pas mélanger avec le grandissement d'une image MEB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1138" y="525463"/>
            <a:ext cx="3916362" cy="5548312"/>
            <a:chOff x="133" y="331"/>
            <a:chExt cx="2467" cy="3495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" y="331"/>
              <a:ext cx="2467" cy="349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24579" name="Text Box 3"/>
            <p:cNvSpPr txBox="1">
              <a:spLocks noChangeArrowheads="1"/>
            </p:cNvSpPr>
            <p:nvPr/>
          </p:nvSpPr>
          <p:spPr bwMode="auto">
            <a:xfrm>
              <a:off x="1539" y="1395"/>
              <a:ext cx="126" cy="1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75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FF"/>
                  </a:solidFill>
                </a:rPr>
                <a:t>P</a:t>
              </a:r>
              <a:r>
                <a:rPr lang="fr-FR" sz="1200" b="1" baseline="-250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1533" y="1849"/>
              <a:ext cx="126" cy="1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75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FF"/>
                  </a:solidFill>
                </a:rPr>
                <a:t>Q</a:t>
              </a:r>
              <a:r>
                <a:rPr lang="fr-FR" sz="1200" b="1" baseline="-250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1545" y="2735"/>
              <a:ext cx="126" cy="1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75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FF"/>
                  </a:solidFill>
                </a:rPr>
                <a:t>P</a:t>
              </a:r>
              <a:r>
                <a:rPr lang="fr-FR" sz="1200" b="1" baseline="-25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1494" y="3373"/>
              <a:ext cx="171" cy="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75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FF"/>
                  </a:solidFill>
                </a:rPr>
                <a:t>WD</a:t>
              </a: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1579" y="1069"/>
              <a:ext cx="216" cy="0"/>
            </a:xfrm>
            <a:prstGeom prst="line">
              <a:avLst/>
            </a:prstGeom>
            <a:noFill/>
            <a:ln w="38160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1909" y="994"/>
              <a:ext cx="172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875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b="1">
                  <a:solidFill>
                    <a:srgbClr val="FF6600"/>
                  </a:solidFill>
                </a:rPr>
                <a:t>d</a:t>
              </a:r>
              <a:r>
                <a:rPr lang="fr-FR" sz="1400" b="1" baseline="-28000">
                  <a:solidFill>
                    <a:srgbClr val="FF6600"/>
                  </a:solidFill>
                </a:rPr>
                <a:t>c</a:t>
              </a:r>
              <a:r>
                <a:rPr lang="fr-FR" sz="1400" b="1" baseline="-25000">
                  <a:solidFill>
                    <a:srgbClr val="FF6600"/>
                  </a:solidFill>
                </a:rPr>
                <a:t>0</a:t>
              </a:r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1663" y="3666"/>
              <a:ext cx="103" cy="0"/>
            </a:xfrm>
            <a:prstGeom prst="line">
              <a:avLst/>
            </a:prstGeom>
            <a:noFill/>
            <a:ln w="44280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1959" y="3536"/>
              <a:ext cx="399" cy="1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875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b="1">
                  <a:solidFill>
                    <a:srgbClr val="FF6600"/>
                  </a:solidFill>
                </a:rPr>
                <a:t>d</a:t>
              </a:r>
              <a:r>
                <a:rPr lang="fr-FR" sz="1400" b="1" baseline="-25000">
                  <a:solidFill>
                    <a:srgbClr val="FF6600"/>
                  </a:solidFill>
                </a:rPr>
                <a:t>sonde</a:t>
              </a:r>
            </a:p>
          </p:txBody>
        </p:sp>
      </p:grp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403725" y="4110038"/>
            <a:ext cx="4608513" cy="20335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Dans un MEB conventionnel</a:t>
            </a:r>
            <a:r>
              <a:rPr lang="fr-FR" sz="1400" dirty="0">
                <a:solidFill>
                  <a:srgbClr val="000000"/>
                </a:solidFill>
              </a:rPr>
              <a:t>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Diamètre de la source (</a:t>
            </a:r>
            <a:r>
              <a:rPr lang="fr-FR" sz="1400" dirty="0">
                <a:solidFill>
                  <a:srgbClr val="000000"/>
                </a:solidFill>
                <a:cs typeface="Times New Roman" pitchFamily="16" charset="0"/>
              </a:rPr>
              <a:t>~</a:t>
            </a:r>
            <a:r>
              <a:rPr lang="fr-FR" sz="1400" dirty="0">
                <a:solidFill>
                  <a:srgbClr val="000000"/>
                </a:solidFill>
              </a:rPr>
              <a:t>50 µm), diamètre du spot (</a:t>
            </a:r>
            <a:r>
              <a:rPr lang="fr-FR" sz="1400" dirty="0">
                <a:solidFill>
                  <a:srgbClr val="000000"/>
                </a:solidFill>
                <a:cs typeface="Times New Roman" pitchFamily="16" charset="0"/>
              </a:rPr>
              <a:t>~</a:t>
            </a:r>
            <a:r>
              <a:rPr lang="fr-FR" sz="1400" dirty="0">
                <a:solidFill>
                  <a:srgbClr val="000000"/>
                </a:solidFill>
              </a:rPr>
              <a:t>5 nm)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Rôle réducteur important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M voisin de 1/10000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Dans un MEB équipé d’un canon à effet de champ</a:t>
            </a:r>
            <a:r>
              <a:rPr lang="fr-FR" sz="1400" dirty="0">
                <a:solidFill>
                  <a:srgbClr val="000000"/>
                </a:solidFill>
              </a:rPr>
              <a:t>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Diamètre de la source (</a:t>
            </a:r>
            <a:r>
              <a:rPr lang="fr-FR" sz="1400" dirty="0">
                <a:solidFill>
                  <a:srgbClr val="000000"/>
                </a:solidFill>
                <a:cs typeface="Times New Roman" pitchFamily="16" charset="0"/>
              </a:rPr>
              <a:t>~</a:t>
            </a:r>
            <a:r>
              <a:rPr lang="fr-FR" sz="1400" dirty="0">
                <a:solidFill>
                  <a:srgbClr val="000000"/>
                </a:solidFill>
              </a:rPr>
              <a:t>10 nm), diamètre du spot (</a:t>
            </a:r>
            <a:r>
              <a:rPr lang="fr-FR" sz="1400" dirty="0">
                <a:solidFill>
                  <a:srgbClr val="000000"/>
                </a:solidFill>
                <a:cs typeface="Times New Roman" pitchFamily="16" charset="0"/>
              </a:rPr>
              <a:t>~ </a:t>
            </a:r>
            <a:r>
              <a:rPr lang="fr-FR" sz="1400" dirty="0">
                <a:solidFill>
                  <a:srgbClr val="000000"/>
                </a:solidFill>
              </a:rPr>
              <a:t>1 nm)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Rôle réducteur moins important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M voisin de 1/10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451350" y="2581275"/>
            <a:ext cx="38703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Complémentarité WD et Condenseur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283968" y="620688"/>
            <a:ext cx="4953385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Relation reliant la taille du cross-over à la taille de sonde  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804248" y="1600200"/>
            <a:ext cx="2341260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M : </a:t>
            </a:r>
            <a:r>
              <a:rPr lang="fr-FR" sz="1200" dirty="0" smtClean="0">
                <a:solidFill>
                  <a:srgbClr val="000000"/>
                </a:solidFill>
              </a:rPr>
              <a:t>facteur de grandissement </a:t>
            </a:r>
            <a:r>
              <a:rPr lang="fr-FR" sz="1200" dirty="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9512" y="44624"/>
            <a:ext cx="59959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Cas d'une colonne sans aberration </a:t>
            </a:r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1035050"/>
            <a:ext cx="28829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189538" y="2001838"/>
            <a:ext cx="30829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Pour diminuer la taille de sonde 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4670425" y="2955925"/>
            <a:ext cx="4338638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Faible Q1 = Condenseur excité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Faible WD = Echantillon proche de la lentille Objectif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433888" y="3770313"/>
            <a:ext cx="25844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Le facteur M dans un MEB</a:t>
            </a: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4275138" y="2638425"/>
            <a:ext cx="220662" cy="250825"/>
          </a:xfrm>
          <a:prstGeom prst="roundRect">
            <a:avLst>
              <a:gd name="adj" fmla="val 722"/>
            </a:avLst>
          </a:prstGeom>
          <a:solidFill>
            <a:srgbClr val="2300D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>
            <a:off x="4275138" y="3811588"/>
            <a:ext cx="220662" cy="250825"/>
          </a:xfrm>
          <a:prstGeom prst="roundRect">
            <a:avLst>
              <a:gd name="adj" fmla="val 722"/>
            </a:avLst>
          </a:prstGeom>
          <a:solidFill>
            <a:srgbClr val="2300D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77463" y="495977"/>
            <a:ext cx="569506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Réduction du diamètre du faisceau – Amélioration de la résolution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385763" y="847725"/>
            <a:ext cx="3598862" cy="270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2628900" y="2060575"/>
            <a:ext cx="3598863" cy="270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392488"/>
            <a:ext cx="3598863" cy="270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92100" y="3568700"/>
            <a:ext cx="235426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Condenseur faiblement excité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511425" y="4797425"/>
            <a:ext cx="262096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Condenseur moyennement excité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129213" y="6088063"/>
            <a:ext cx="22923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Condenseur fortement excité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22300" y="5815013"/>
            <a:ext cx="3171825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Exemple : Billes de latex métallisées à 20kV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                  G x10 000 (fort grandissement)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5003800" y="1376363"/>
            <a:ext cx="2736850" cy="14398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7051675" y="2071282"/>
            <a:ext cx="200025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Diamètre du faisceau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       </a:t>
            </a:r>
            <a:r>
              <a:rPr lang="fr-FR" sz="1200" b="1" dirty="0" smtClean="0">
                <a:solidFill>
                  <a:srgbClr val="000000"/>
                </a:solidFill>
              </a:rPr>
              <a:t>d'électrons de </a:t>
            </a:r>
            <a:r>
              <a:rPr lang="fr-FR" sz="1200" b="1" dirty="0">
                <a:solidFill>
                  <a:srgbClr val="000000"/>
                </a:solidFill>
              </a:rPr>
              <a:t>plus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                 en plus </a:t>
            </a:r>
            <a:r>
              <a:rPr lang="fr-FR" sz="1200" b="1" dirty="0" smtClean="0">
                <a:solidFill>
                  <a:srgbClr val="000000"/>
                </a:solidFill>
              </a:rPr>
              <a:t>petit</a:t>
            </a:r>
            <a:endParaRPr lang="fr-FR" sz="1200" b="1" dirty="0">
              <a:solidFill>
                <a:srgbClr val="000000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28625" y="73025"/>
            <a:ext cx="22193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Rôle du condenseur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672388" y="6126163"/>
            <a:ext cx="13366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Image F Roussel</a:t>
            </a: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106363" y="188640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6" cstate="print">
            <a:lum bright="24000" contrast="12000"/>
          </a:blip>
          <a:srcRect l="6619" t="24036" r="3888" b="26263"/>
          <a:stretch>
            <a:fillRect/>
          </a:stretch>
        </p:blipFill>
        <p:spPr bwMode="auto">
          <a:xfrm>
            <a:off x="6497638" y="111125"/>
            <a:ext cx="2335212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reeform 1"/>
          <p:cNvSpPr>
            <a:spLocks noChangeArrowheads="1"/>
          </p:cNvSpPr>
          <p:nvPr/>
        </p:nvSpPr>
        <p:spPr bwMode="auto">
          <a:xfrm flipV="1">
            <a:off x="5448300" y="1700213"/>
            <a:ext cx="2428875" cy="746125"/>
          </a:xfrm>
          <a:custGeom>
            <a:avLst/>
            <a:gdLst>
              <a:gd name="T0" fmla="*/ 2432008 w 21600"/>
              <a:gd name="T1" fmla="*/ 571500 h 21600"/>
              <a:gd name="T2" fmla="*/ 1600200 w 21600"/>
              <a:gd name="T3" fmla="*/ 1143000 h 21600"/>
              <a:gd name="T4" fmla="*/ 768392 w 21600"/>
              <a:gd name="T5" fmla="*/ 571500 h 21600"/>
              <a:gd name="T6" fmla="*/ 1600200 w 21600"/>
              <a:gd name="T7" fmla="*/ 0 h 21600"/>
              <a:gd name="T8" fmla="*/ 6986 w 21600"/>
              <a:gd name="T9" fmla="*/ 6986 h 21600"/>
              <a:gd name="T10" fmla="*/ 14614 w 21600"/>
              <a:gd name="T11" fmla="*/ 146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371" y="21600"/>
                </a:lnTo>
                <a:lnTo>
                  <a:pt x="1122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26" name="Freeform 2"/>
          <p:cNvSpPr>
            <a:spLocks noChangeArrowheads="1"/>
          </p:cNvSpPr>
          <p:nvPr/>
        </p:nvSpPr>
        <p:spPr bwMode="auto">
          <a:xfrm flipV="1">
            <a:off x="2525713" y="2073275"/>
            <a:ext cx="822325" cy="371475"/>
          </a:xfrm>
          <a:custGeom>
            <a:avLst/>
            <a:gdLst>
              <a:gd name="T0" fmla="*/ 685804 w 21600"/>
              <a:gd name="T1" fmla="*/ 381000 h 21600"/>
              <a:gd name="T2" fmla="*/ 411163 w 21600"/>
              <a:gd name="T3" fmla="*/ 762000 h 21600"/>
              <a:gd name="T4" fmla="*/ 136521 w 21600"/>
              <a:gd name="T5" fmla="*/ 381000 h 21600"/>
              <a:gd name="T6" fmla="*/ 411163 w 21600"/>
              <a:gd name="T7" fmla="*/ 0 h 21600"/>
              <a:gd name="T8" fmla="*/ 5386 w 21600"/>
              <a:gd name="T9" fmla="*/ 5386 h 21600"/>
              <a:gd name="T10" fmla="*/ 16214 w 21600"/>
              <a:gd name="T11" fmla="*/ 162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172" y="21600"/>
                </a:lnTo>
                <a:lnTo>
                  <a:pt x="1442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27" name="Freeform 3"/>
          <p:cNvSpPr>
            <a:spLocks noChangeArrowheads="1"/>
          </p:cNvSpPr>
          <p:nvPr/>
        </p:nvSpPr>
        <p:spPr bwMode="auto">
          <a:xfrm flipV="1">
            <a:off x="2530475" y="777875"/>
            <a:ext cx="838200" cy="762000"/>
          </a:xfrm>
          <a:custGeom>
            <a:avLst/>
            <a:gdLst>
              <a:gd name="T0" fmla="*/ 733425 w 21600"/>
              <a:gd name="T1" fmla="*/ 381000 h 21600"/>
              <a:gd name="T2" fmla="*/ 419100 w 21600"/>
              <a:gd name="T3" fmla="*/ 762000 h 21600"/>
              <a:gd name="T4" fmla="*/ 104775 w 21600"/>
              <a:gd name="T5" fmla="*/ 381000 h 21600"/>
              <a:gd name="T6" fmla="*/ 4191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28" name="Freeform 4"/>
          <p:cNvSpPr>
            <a:spLocks noChangeArrowheads="1"/>
          </p:cNvSpPr>
          <p:nvPr/>
        </p:nvSpPr>
        <p:spPr bwMode="auto">
          <a:xfrm>
            <a:off x="2754313" y="2827338"/>
            <a:ext cx="381000" cy="1828800"/>
          </a:xfrm>
          <a:custGeom>
            <a:avLst/>
            <a:gdLst>
              <a:gd name="T0" fmla="*/ 331170 w 21600"/>
              <a:gd name="T1" fmla="*/ 914400 h 21600"/>
              <a:gd name="T2" fmla="*/ 190500 w 21600"/>
              <a:gd name="T3" fmla="*/ 1828800 h 21600"/>
              <a:gd name="T4" fmla="*/ 49830 w 21600"/>
              <a:gd name="T5" fmla="*/ 914400 h 21600"/>
              <a:gd name="T6" fmla="*/ 190500 w 21600"/>
              <a:gd name="T7" fmla="*/ 0 h 21600"/>
              <a:gd name="T8" fmla="*/ 4625 w 21600"/>
              <a:gd name="T9" fmla="*/ 4625 h 21600"/>
              <a:gd name="T10" fmla="*/ 16975 w 21600"/>
              <a:gd name="T11" fmla="*/ 1697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50" y="21600"/>
                </a:lnTo>
                <a:lnTo>
                  <a:pt x="1595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29" name="Freeform 5"/>
          <p:cNvSpPr>
            <a:spLocks noChangeArrowheads="1"/>
          </p:cNvSpPr>
          <p:nvPr/>
        </p:nvSpPr>
        <p:spPr bwMode="auto">
          <a:xfrm>
            <a:off x="2530475" y="1539875"/>
            <a:ext cx="838200" cy="533400"/>
          </a:xfrm>
          <a:custGeom>
            <a:avLst/>
            <a:gdLst>
              <a:gd name="T0" fmla="*/ 703234 w 21600"/>
              <a:gd name="T1" fmla="*/ 266700 h 21600"/>
              <a:gd name="T2" fmla="*/ 419100 w 21600"/>
              <a:gd name="T3" fmla="*/ 533400 h 21600"/>
              <a:gd name="T4" fmla="*/ 134966 w 21600"/>
              <a:gd name="T5" fmla="*/ 266700 h 21600"/>
              <a:gd name="T6" fmla="*/ 419100 w 21600"/>
              <a:gd name="T7" fmla="*/ 0 h 21600"/>
              <a:gd name="T8" fmla="*/ 5278 w 21600"/>
              <a:gd name="T9" fmla="*/ 5278 h 21600"/>
              <a:gd name="T10" fmla="*/ 16322 w 21600"/>
              <a:gd name="T11" fmla="*/ 163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955" y="21600"/>
                </a:lnTo>
                <a:lnTo>
                  <a:pt x="1464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1827213" y="2820988"/>
            <a:ext cx="2286000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31" name="Freeform 7"/>
          <p:cNvSpPr>
            <a:spLocks noChangeArrowheads="1"/>
          </p:cNvSpPr>
          <p:nvPr/>
        </p:nvSpPr>
        <p:spPr bwMode="auto">
          <a:xfrm flipV="1">
            <a:off x="2754313" y="2073275"/>
            <a:ext cx="395287" cy="755650"/>
          </a:xfrm>
          <a:custGeom>
            <a:avLst/>
            <a:gdLst>
              <a:gd name="T0" fmla="*/ 375523 w 21600"/>
              <a:gd name="T1" fmla="*/ 377825 h 21600"/>
              <a:gd name="T2" fmla="*/ 197644 w 21600"/>
              <a:gd name="T3" fmla="*/ 755650 h 21600"/>
              <a:gd name="T4" fmla="*/ 19764 w 21600"/>
              <a:gd name="T5" fmla="*/ 377825 h 21600"/>
              <a:gd name="T6" fmla="*/ 197644 w 21600"/>
              <a:gd name="T7" fmla="*/ 0 h 21600"/>
              <a:gd name="T8" fmla="*/ 2880 w 21600"/>
              <a:gd name="T9" fmla="*/ 2880 h 21600"/>
              <a:gd name="T10" fmla="*/ 18720 w 21600"/>
              <a:gd name="T11" fmla="*/ 1872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159" y="21600"/>
                </a:lnTo>
                <a:lnTo>
                  <a:pt x="1944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844675" y="1539875"/>
            <a:ext cx="22860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1744663" y="2438400"/>
            <a:ext cx="1023937" cy="158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3136900" y="2454275"/>
            <a:ext cx="1066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68325" y="2290763"/>
            <a:ext cx="10128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Diaphragme</a:t>
            </a: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630363" y="2011363"/>
            <a:ext cx="1044575" cy="3746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19113" y="1395413"/>
            <a:ext cx="10826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Condenseur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66738" y="2679700"/>
            <a:ext cx="70008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Objectif</a:t>
            </a:r>
          </a:p>
        </p:txBody>
      </p:sp>
      <p:sp>
        <p:nvSpPr>
          <p:cNvPr id="26639" name="Freeform 15"/>
          <p:cNvSpPr>
            <a:spLocks noChangeArrowheads="1"/>
          </p:cNvSpPr>
          <p:nvPr/>
        </p:nvSpPr>
        <p:spPr bwMode="auto">
          <a:xfrm flipV="1">
            <a:off x="6237288" y="766763"/>
            <a:ext cx="838200" cy="762000"/>
          </a:xfrm>
          <a:custGeom>
            <a:avLst/>
            <a:gdLst>
              <a:gd name="T0" fmla="*/ 733425 w 21600"/>
              <a:gd name="T1" fmla="*/ 381000 h 21600"/>
              <a:gd name="T2" fmla="*/ 419100 w 21600"/>
              <a:gd name="T3" fmla="*/ 762000 h 21600"/>
              <a:gd name="T4" fmla="*/ 104775 w 21600"/>
              <a:gd name="T5" fmla="*/ 381000 h 21600"/>
              <a:gd name="T6" fmla="*/ 4191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40" name="Freeform 16"/>
          <p:cNvSpPr>
            <a:spLocks noChangeArrowheads="1"/>
          </p:cNvSpPr>
          <p:nvPr/>
        </p:nvSpPr>
        <p:spPr bwMode="auto">
          <a:xfrm>
            <a:off x="6237288" y="1530350"/>
            <a:ext cx="838200" cy="161925"/>
          </a:xfrm>
          <a:custGeom>
            <a:avLst/>
            <a:gdLst>
              <a:gd name="T0" fmla="*/ 665166 w 21600"/>
              <a:gd name="T1" fmla="*/ 80963 h 21600"/>
              <a:gd name="T2" fmla="*/ 419100 w 21600"/>
              <a:gd name="T3" fmla="*/ 161925 h 21600"/>
              <a:gd name="T4" fmla="*/ 173034 w 21600"/>
              <a:gd name="T5" fmla="*/ 80963 h 21600"/>
              <a:gd name="T6" fmla="*/ 419100 w 21600"/>
              <a:gd name="T7" fmla="*/ 0 h 21600"/>
              <a:gd name="T8" fmla="*/ 6259 w 21600"/>
              <a:gd name="T9" fmla="*/ 6259 h 21600"/>
              <a:gd name="T10" fmla="*/ 15341 w 21600"/>
              <a:gd name="T11" fmla="*/ 153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918" y="21600"/>
                </a:lnTo>
                <a:lnTo>
                  <a:pt x="1268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5551488" y="1530350"/>
            <a:ext cx="22860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5426075" y="2835275"/>
            <a:ext cx="24384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5372100" y="2446338"/>
            <a:ext cx="1093788" cy="793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6810375" y="2454275"/>
            <a:ext cx="1066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5" name="Freeform 21"/>
          <p:cNvSpPr>
            <a:spLocks noChangeArrowheads="1"/>
          </p:cNvSpPr>
          <p:nvPr/>
        </p:nvSpPr>
        <p:spPr bwMode="auto">
          <a:xfrm flipV="1">
            <a:off x="6473825" y="1692275"/>
            <a:ext cx="365125" cy="1143000"/>
          </a:xfrm>
          <a:custGeom>
            <a:avLst/>
            <a:gdLst>
              <a:gd name="T0" fmla="*/ 313534 w 21600"/>
              <a:gd name="T1" fmla="*/ 571500 h 21600"/>
              <a:gd name="T2" fmla="*/ 182563 w 21600"/>
              <a:gd name="T3" fmla="*/ 1143000 h 21600"/>
              <a:gd name="T4" fmla="*/ 51591 w 21600"/>
              <a:gd name="T5" fmla="*/ 571500 h 21600"/>
              <a:gd name="T6" fmla="*/ 182563 w 21600"/>
              <a:gd name="T7" fmla="*/ 0 h 21600"/>
              <a:gd name="T8" fmla="*/ 4852 w 21600"/>
              <a:gd name="T9" fmla="*/ 4852 h 21600"/>
              <a:gd name="T10" fmla="*/ 16748 w 21600"/>
              <a:gd name="T11" fmla="*/ 167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104" y="21600"/>
                </a:lnTo>
                <a:lnTo>
                  <a:pt x="1549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46" name="Freeform 22"/>
          <p:cNvSpPr>
            <a:spLocks noChangeArrowheads="1"/>
          </p:cNvSpPr>
          <p:nvPr/>
        </p:nvSpPr>
        <p:spPr bwMode="auto">
          <a:xfrm>
            <a:off x="6464300" y="2835275"/>
            <a:ext cx="381000" cy="1828800"/>
          </a:xfrm>
          <a:custGeom>
            <a:avLst/>
            <a:gdLst>
              <a:gd name="T0" fmla="*/ 296863 w 21600"/>
              <a:gd name="T1" fmla="*/ 914400 h 21600"/>
              <a:gd name="T2" fmla="*/ 190500 w 21600"/>
              <a:gd name="T3" fmla="*/ 1828800 h 21600"/>
              <a:gd name="T4" fmla="*/ 84138 w 21600"/>
              <a:gd name="T5" fmla="*/ 914400 h 21600"/>
              <a:gd name="T6" fmla="*/ 190500 w 21600"/>
              <a:gd name="T7" fmla="*/ 0 h 21600"/>
              <a:gd name="T8" fmla="*/ 6570 w 21600"/>
              <a:gd name="T9" fmla="*/ 6570 h 21600"/>
              <a:gd name="T10" fmla="*/ 15030 w 21600"/>
              <a:gd name="T11" fmla="*/ 1503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40" y="21600"/>
                </a:lnTo>
                <a:lnTo>
                  <a:pt x="120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3108325" y="2073275"/>
            <a:ext cx="3429000" cy="1588"/>
          </a:xfrm>
          <a:prstGeom prst="line">
            <a:avLst/>
          </a:prstGeom>
          <a:noFill/>
          <a:ln w="9360">
            <a:solidFill>
              <a:srgbClr val="333399"/>
            </a:solidFill>
            <a:prstDash val="lgDashDot"/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3314700" y="1684338"/>
            <a:ext cx="3375025" cy="7937"/>
          </a:xfrm>
          <a:prstGeom prst="line">
            <a:avLst/>
          </a:prstGeom>
          <a:noFill/>
          <a:ln w="9360">
            <a:solidFill>
              <a:srgbClr val="333399"/>
            </a:solidFill>
            <a:prstDash val="lgDashDot"/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3033713" y="4657725"/>
            <a:ext cx="3649662" cy="14288"/>
          </a:xfrm>
          <a:prstGeom prst="line">
            <a:avLst/>
          </a:prstGeom>
          <a:noFill/>
          <a:ln w="9360">
            <a:solidFill>
              <a:srgbClr val="333399"/>
            </a:solidFill>
            <a:prstDash val="lgDashDot"/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558800" y="4462463"/>
            <a:ext cx="92868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Echantillon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158750" y="1758950"/>
            <a:ext cx="1497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Electrons arrêtés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par le diaphragme</a:t>
            </a:r>
          </a:p>
        </p:txBody>
      </p: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1631950" y="4778375"/>
            <a:ext cx="2764581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Condenseur faiblement excité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Spot large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Fort courant de sonde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522913" y="4778375"/>
            <a:ext cx="2706231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Condenseur fortement excité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Spot fin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Faible courant de sonde</a:t>
            </a: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1301750" y="5642893"/>
            <a:ext cx="6910388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Les  images à fort grandissement doivent être réalisées avec un condenseur excité.</a:t>
            </a:r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284162" y="5949280"/>
            <a:ext cx="88598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Mais</a:t>
            </a:r>
            <a:r>
              <a:rPr lang="fr-FR" sz="1400" dirty="0">
                <a:solidFill>
                  <a:srgbClr val="000000"/>
                </a:solidFill>
              </a:rPr>
              <a:t> un compromis doit être trouvé entre Résolution et Courant de sonde (Rapport signal sur bruit de l'image)</a:t>
            </a:r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179512" y="44624"/>
            <a:ext cx="22193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Rôle du condenseur : une double action</a:t>
            </a:r>
          </a:p>
        </p:txBody>
      </p:sp>
      <p:sp>
        <p:nvSpPr>
          <p:cNvPr id="26657" name="Text Box 33"/>
          <p:cNvSpPr txBox="1">
            <a:spLocks noChangeArrowheads="1"/>
          </p:cNvSpPr>
          <p:nvPr/>
        </p:nvSpPr>
        <p:spPr bwMode="auto">
          <a:xfrm>
            <a:off x="3275856" y="404664"/>
            <a:ext cx="26416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Résolution – Courant de sonde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11125" y="42863"/>
            <a:ext cx="38671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Possibilité d’avoir un double </a:t>
            </a:r>
            <a:r>
              <a:rPr lang="fr-FR" sz="2400" dirty="0">
                <a:solidFill>
                  <a:srgbClr val="000000"/>
                </a:solidFill>
              </a:rPr>
              <a:t>condenseur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47650" y="1350963"/>
          <a:ext cx="3262313" cy="2879725"/>
        </p:xfrm>
        <a:graphic>
          <a:graphicData uri="http://schemas.openxmlformats.org/presentationml/2006/ole">
            <p:oleObj spid="_x0000_s3074" r:id="rId4" imgW="3105720" imgH="2743200" progId="Word.Picture.8">
              <p:embed/>
            </p:oleObj>
          </a:graphicData>
        </a:graphic>
      </p:graphicFrame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668713" y="3829050"/>
            <a:ext cx="136842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Pièces polaires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d’un double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 condenseur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6825" y="1597025"/>
            <a:ext cx="1066800" cy="22399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11560" y="461491"/>
            <a:ext cx="80200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Dans les colonnes, il est commun d'avoir deux condenseurs participant à ajuster la taille de sonde. 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47700" y="711200"/>
            <a:ext cx="37877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Ces condenseurs </a:t>
            </a:r>
            <a:r>
              <a:rPr lang="fr-FR" sz="1400" dirty="0" smtClean="0">
                <a:solidFill>
                  <a:srgbClr val="000000"/>
                </a:solidFill>
              </a:rPr>
              <a:t>sont couplés </a:t>
            </a:r>
            <a:r>
              <a:rPr lang="fr-F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47700" y="941388"/>
            <a:ext cx="67595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Ils peuvent utiliser un </a:t>
            </a:r>
            <a:r>
              <a:rPr lang="fr-FR" sz="1400" dirty="0">
                <a:solidFill>
                  <a:srgbClr val="000000"/>
                </a:solidFill>
              </a:rPr>
              <a:t>seul enroulement et deux systèmes de pièces polaires 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110163" y="1976438"/>
            <a:ext cx="40798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C1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110163" y="3295650"/>
            <a:ext cx="40798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C2</a:t>
            </a: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4767263" y="3462338"/>
            <a:ext cx="39687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>
            <a:off x="4700588" y="2136775"/>
            <a:ext cx="44767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6200" y="4572000"/>
            <a:ext cx="5775325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u="sng" dirty="0">
                <a:solidFill>
                  <a:srgbClr val="000000"/>
                </a:solidFill>
              </a:rPr>
              <a:t>Avantage</a:t>
            </a:r>
            <a:r>
              <a:rPr lang="fr-FR" sz="1600" dirty="0">
                <a:solidFill>
                  <a:srgbClr val="000000"/>
                </a:solidFill>
              </a:rPr>
              <a:t> : L'image du cross-over via ces condenseurs couplés a une position quasiment fixe, quelque soit l'excitation des condenseurs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362200" y="5135563"/>
            <a:ext cx="30226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Plus ou peu de perte de focalisation</a:t>
            </a: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1722438" y="5287963"/>
            <a:ext cx="579437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2362200" y="5608638"/>
            <a:ext cx="6088063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Permet au diaphragme objectif d'être en position conjuguée au cœur de la colonne (moins sensible à la contamination).</a:t>
            </a: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6" cstate="print">
            <a:lum bright="4000" contrast="4000"/>
          </a:blip>
          <a:srcRect/>
          <a:stretch>
            <a:fillRect/>
          </a:stretch>
        </p:blipFill>
        <p:spPr bwMode="auto">
          <a:xfrm>
            <a:off x="5843588" y="1546225"/>
            <a:ext cx="2697162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1722438" y="5859463"/>
            <a:ext cx="579437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7764463" y="5151438"/>
            <a:ext cx="808037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 CMTC</a:t>
            </a: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 flipH="1">
            <a:off x="7605713" y="2193925"/>
            <a:ext cx="347662" cy="519113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216775" y="1782763"/>
            <a:ext cx="1454150" cy="395287"/>
          </a:xfrm>
          <a:prstGeom prst="rect">
            <a:avLst/>
          </a:prstGeom>
          <a:solidFill>
            <a:srgbClr val="FFFFFF"/>
          </a:solidFill>
          <a:ln w="1800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b="1">
                <a:solidFill>
                  <a:srgbClr val="000000"/>
                </a:solidFill>
              </a:rPr>
              <a:t>Diaphragme Objectif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b="1">
                <a:solidFill>
                  <a:srgbClr val="000000"/>
                </a:solidFill>
              </a:rPr>
              <a:t>position conjuguée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b="18152"/>
          <a:stretch>
            <a:fillRect/>
          </a:stretch>
        </p:blipFill>
        <p:spPr bwMode="auto">
          <a:xfrm>
            <a:off x="6534150" y="147638"/>
            <a:ext cx="2405063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67544" y="116632"/>
            <a:ext cx="22193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Rôle de la lentille Objectif</a:t>
            </a: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179512" y="232197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23528" y="692696"/>
            <a:ext cx="600288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Faire converger le faisceau d'électrons à la surface de l'échantillon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43608" y="980728"/>
            <a:ext cx="294798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Ou focaliser le faisceau </a:t>
            </a:r>
            <a:r>
              <a:rPr lang="fr-FR" sz="1400" dirty="0" smtClean="0">
                <a:solidFill>
                  <a:srgbClr val="000000"/>
                </a:solidFill>
              </a:rPr>
              <a:t>d'électrons à la surface de l’échantillon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193800" y="1828800"/>
            <a:ext cx="3271838" cy="233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865688" y="3184525"/>
            <a:ext cx="3286125" cy="234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756945" y="5543531"/>
            <a:ext cx="20830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>
                <a:solidFill>
                  <a:srgbClr val="000000"/>
                </a:solidFill>
              </a:rPr>
              <a:t>Focalisation  19 mm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79512" y="4293096"/>
            <a:ext cx="1494618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 smtClean="0">
                <a:solidFill>
                  <a:srgbClr val="000000"/>
                </a:solidFill>
              </a:rPr>
              <a:t>Mousse </a:t>
            </a:r>
            <a:r>
              <a:rPr lang="fr-FR" sz="1200" dirty="0">
                <a:solidFill>
                  <a:srgbClr val="000000"/>
                </a:solidFill>
              </a:rPr>
              <a:t>de Ni à 20kV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5646738" y="4046538"/>
            <a:ext cx="649287" cy="1587"/>
          </a:xfrm>
          <a:prstGeom prst="line">
            <a:avLst/>
          </a:prstGeom>
          <a:noFill/>
          <a:ln w="6336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1874838" y="2695575"/>
            <a:ext cx="649287" cy="1588"/>
          </a:xfrm>
          <a:prstGeom prst="line">
            <a:avLst/>
          </a:prstGeom>
          <a:noFill/>
          <a:ln w="6336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835696" y="4149080"/>
            <a:ext cx="226098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>
                <a:solidFill>
                  <a:srgbClr val="000000"/>
                </a:solidFill>
              </a:rPr>
              <a:t>Focalisation  19.8 mm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123728" y="4509120"/>
            <a:ext cx="15303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Premier plan flou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2267744" y="5949280"/>
            <a:ext cx="41465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Il existe différents types de lentille objectif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35896" y="126876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Présence du système de balayage dans la lentille Objectif</a:t>
            </a:r>
            <a:endParaRPr lang="fr-FR" sz="1400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6228184" y="1628800"/>
            <a:ext cx="1224136" cy="7200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1520" y="116632"/>
            <a:ext cx="31845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Différentes types de lentilles objectif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69900" y="544513"/>
            <a:ext cx="58134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Lentille objectif conique classique (pour MEB-W et MEB-FEG 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t="-2505"/>
          <a:stretch>
            <a:fillRect/>
          </a:stretch>
        </p:blipFill>
        <p:spPr bwMode="auto">
          <a:xfrm>
            <a:off x="463550" y="901700"/>
            <a:ext cx="3671888" cy="315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66750" y="4473575"/>
            <a:ext cx="6408738" cy="9178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 champ magnétique reste confiné dans la lentille.</a:t>
            </a:r>
          </a:p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L'échantillon est placé en dessous de la lentille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274763"/>
            <a:ext cx="3743325" cy="298291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571750" y="4090988"/>
            <a:ext cx="673100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Doc. FEI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615238" y="4300538"/>
            <a:ext cx="844550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Doc. CMTC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258763" y="595313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471613" y="5132388"/>
            <a:ext cx="6248400" cy="95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- </a:t>
            </a:r>
            <a:r>
              <a:rPr lang="fr-FR" sz="1400" i="1" dirty="0">
                <a:solidFill>
                  <a:srgbClr val="000000"/>
                </a:solidFill>
              </a:rPr>
              <a:t>compatible avec des échantillons de grande taille</a:t>
            </a:r>
          </a:p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 - possibilité de travailler à fort distance de travail (profondeur de champ)</a:t>
            </a:r>
          </a:p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 - ne perturbe pas le détecteur </a:t>
            </a:r>
            <a:r>
              <a:rPr lang="fr-FR" sz="1400" i="1" dirty="0">
                <a:solidFill>
                  <a:srgbClr val="000000"/>
                </a:solidFill>
                <a:cs typeface="Times New Roman" pitchFamily="16" charset="0"/>
              </a:rPr>
              <a:t>d’</a:t>
            </a:r>
            <a:r>
              <a:rPr lang="fr-FR" sz="1400" i="1" dirty="0" err="1">
                <a:solidFill>
                  <a:srgbClr val="000000"/>
                </a:solidFill>
                <a:cs typeface="Times New Roman" pitchFamily="16" charset="0"/>
              </a:rPr>
              <a:t>Everhart</a:t>
            </a:r>
            <a:r>
              <a:rPr lang="fr-FR" sz="1400" i="1" dirty="0">
                <a:solidFill>
                  <a:srgbClr val="000000"/>
                </a:solidFill>
                <a:cs typeface="Times New Roman" pitchFamily="16" charset="0"/>
              </a:rPr>
              <a:t> et Thornley</a:t>
            </a:r>
            <a:r>
              <a:rPr lang="fr-FR" sz="1400" i="1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4025" y="450850"/>
            <a:ext cx="500737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Lentille objectif à immersion totale (pour MEB-FEG)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63" y="1143000"/>
            <a:ext cx="3136900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" y="1641475"/>
            <a:ext cx="2719388" cy="2220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60374" y="4594225"/>
            <a:ext cx="7568009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L’échantillon est placé à l’intérieur des pièces polaires de la lentille objectif comme dans un TEM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l’échantillon baigne dans le champ magnétique de la lentille objectif.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691680" y="5445224"/>
            <a:ext cx="3833848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- très haute résolution (</a:t>
            </a:r>
            <a:r>
              <a:rPr lang="fr-FR" sz="1400" i="1" dirty="0" smtClean="0">
                <a:solidFill>
                  <a:srgbClr val="000000"/>
                </a:solidFill>
              </a:rPr>
              <a:t>0,4 nm </a:t>
            </a:r>
            <a:r>
              <a:rPr lang="fr-FR" sz="1400" i="1" dirty="0">
                <a:solidFill>
                  <a:srgbClr val="000000"/>
                </a:solidFill>
              </a:rPr>
              <a:t>à 30 kV)</a:t>
            </a:r>
          </a:p>
          <a:p>
            <a:pPr>
              <a:buFont typeface="Arial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 dimensions d’échantillon réduites (quelques mm)</a:t>
            </a:r>
          </a:p>
          <a:p>
            <a:pPr>
              <a:buFont typeface="Arial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 détection dans la colonne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42150" y="4357688"/>
            <a:ext cx="9604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Doc. Hitachi</a:t>
            </a: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179512" y="476672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797333" cy="28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27050" y="260350"/>
            <a:ext cx="591390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Lentille objectif à immersion de type </a:t>
            </a:r>
            <a:r>
              <a:rPr lang="fr-FR" dirty="0" err="1">
                <a:solidFill>
                  <a:srgbClr val="000000"/>
                </a:solidFill>
              </a:rPr>
              <a:t>Snorkel</a:t>
            </a:r>
            <a:r>
              <a:rPr lang="fr-FR" dirty="0">
                <a:solidFill>
                  <a:srgbClr val="000000"/>
                </a:solidFill>
              </a:rPr>
              <a:t> (pour MEB-FEG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907704" y="5157192"/>
            <a:ext cx="4831432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 smtClean="0">
                <a:solidFill>
                  <a:srgbClr val="000000"/>
                </a:solidFill>
              </a:rPr>
              <a:t>Très </a:t>
            </a:r>
            <a:r>
              <a:rPr lang="fr-FR" sz="1400" i="1" dirty="0">
                <a:solidFill>
                  <a:srgbClr val="000000"/>
                </a:solidFill>
              </a:rPr>
              <a:t>haute résolution à faible distance de travail</a:t>
            </a:r>
          </a:p>
          <a:p>
            <a:pPr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 smtClean="0">
                <a:solidFill>
                  <a:srgbClr val="000000"/>
                </a:solidFill>
              </a:rPr>
              <a:t>Compatible </a:t>
            </a:r>
            <a:r>
              <a:rPr lang="fr-FR" sz="1400" i="1" dirty="0">
                <a:solidFill>
                  <a:srgbClr val="000000"/>
                </a:solidFill>
              </a:rPr>
              <a:t>avec la détection dans la colonne</a:t>
            </a:r>
          </a:p>
          <a:p>
            <a:pPr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 smtClean="0">
                <a:solidFill>
                  <a:srgbClr val="000000"/>
                </a:solidFill>
              </a:rPr>
              <a:t>Compétition </a:t>
            </a:r>
            <a:r>
              <a:rPr lang="fr-FR" sz="1400" i="1" dirty="0">
                <a:solidFill>
                  <a:srgbClr val="000000"/>
                </a:solidFill>
              </a:rPr>
              <a:t>avec le détecteur </a:t>
            </a:r>
            <a:r>
              <a:rPr lang="fr-FR" sz="1400" i="1" dirty="0">
                <a:solidFill>
                  <a:srgbClr val="000000"/>
                </a:solidFill>
                <a:cs typeface="Times New Roman" pitchFamily="16" charset="0"/>
              </a:rPr>
              <a:t>d’</a:t>
            </a:r>
            <a:r>
              <a:rPr lang="fr-FR" sz="1400" i="1" dirty="0" err="1">
                <a:solidFill>
                  <a:srgbClr val="000000"/>
                </a:solidFill>
                <a:cs typeface="Times New Roman" pitchFamily="16" charset="0"/>
              </a:rPr>
              <a:t>Everhart</a:t>
            </a:r>
            <a:r>
              <a:rPr lang="fr-FR" sz="1400" i="1" dirty="0">
                <a:solidFill>
                  <a:srgbClr val="000000"/>
                </a:solidFill>
                <a:cs typeface="Times New Roman" pitchFamily="16" charset="0"/>
              </a:rPr>
              <a:t> et Thornley</a:t>
            </a:r>
            <a:r>
              <a:rPr lang="fr-FR" sz="14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491880" y="2924944"/>
            <a:ext cx="68189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Doc. FEI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68275" y="306388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95536" y="4149080"/>
            <a:ext cx="8572500" cy="94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L'échantillon est placé à l'extérieur de la lentille.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 champ magnétique sort de la </a:t>
            </a:r>
            <a:r>
              <a:rPr lang="fr-FR" sz="1600" dirty="0" smtClean="0">
                <a:solidFill>
                  <a:srgbClr val="000000"/>
                </a:solidFill>
              </a:rPr>
              <a:t>lentille .</a:t>
            </a:r>
            <a:endParaRPr lang="fr-FR" sz="16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L’échantillon baigne dans le champ magnétique à faible distance de travail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547664" y="3140968"/>
            <a:ext cx="2373313" cy="7302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L'échantillon baigne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dans le champ magnétique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de la lentille</a:t>
            </a:r>
          </a:p>
        </p:txBody>
      </p:sp>
      <p:pic>
        <p:nvPicPr>
          <p:cNvPr id="9" name="Image 8" descr="triglav1 - tescan MAIA3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92696"/>
            <a:ext cx="2880000" cy="28800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300192" y="3501008"/>
            <a:ext cx="988197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 smtClean="0">
                <a:solidFill>
                  <a:srgbClr val="000000"/>
                </a:solidFill>
              </a:rPr>
              <a:t>Doc. TESCAN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24328" y="90872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Lentille Intermédiaire 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164288" y="23488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Lentille mode sans champ magnétique  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308304" y="292494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Lentille mode immersion avec champ magnétique  </a:t>
            </a:r>
            <a:endParaRPr lang="fr-FR" sz="1400" dirty="0"/>
          </a:p>
        </p:txBody>
      </p:sp>
      <p:cxnSp>
        <p:nvCxnSpPr>
          <p:cNvPr id="15" name="Connecteur droit avec flèche 14"/>
          <p:cNvCxnSpPr>
            <a:stCxn id="12" idx="1"/>
          </p:cNvCxnSpPr>
          <p:nvPr/>
        </p:nvCxnSpPr>
        <p:spPr>
          <a:xfrm flipH="1" flipV="1">
            <a:off x="6516216" y="2492896"/>
            <a:ext cx="648072" cy="117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1" idx="1"/>
          </p:cNvCxnSpPr>
          <p:nvPr/>
        </p:nvCxnSpPr>
        <p:spPr>
          <a:xfrm flipH="1">
            <a:off x="7164288" y="1170330"/>
            <a:ext cx="360040" cy="26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588224" y="321297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2825623" cy="252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417639" y="1257300"/>
            <a:ext cx="3386467" cy="2520000"/>
            <a:chOff x="893" y="792"/>
            <a:chExt cx="2431" cy="1809"/>
          </a:xfrm>
        </p:grpSpPr>
        <p:sp>
          <p:nvSpPr>
            <p:cNvPr id="32771" name="Rectangle 3"/>
            <p:cNvSpPr>
              <a:spLocks noChangeArrowheads="1"/>
            </p:cNvSpPr>
            <p:nvPr/>
          </p:nvSpPr>
          <p:spPr bwMode="auto">
            <a:xfrm>
              <a:off x="926" y="916"/>
              <a:ext cx="0" cy="0"/>
            </a:xfrm>
            <a:prstGeom prst="rect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2" name="Freeform 4"/>
            <p:cNvSpPr>
              <a:spLocks noChangeArrowheads="1"/>
            </p:cNvSpPr>
            <p:nvPr/>
          </p:nvSpPr>
          <p:spPr bwMode="auto">
            <a:xfrm>
              <a:off x="2241" y="820"/>
              <a:ext cx="686" cy="1341"/>
            </a:xfrm>
            <a:custGeom>
              <a:avLst/>
              <a:gdLst/>
              <a:ahLst/>
              <a:cxnLst>
                <a:cxn ang="0">
                  <a:pos x="556" y="42"/>
                </a:cxn>
                <a:cxn ang="0">
                  <a:pos x="179" y="42"/>
                </a:cxn>
                <a:cxn ang="0">
                  <a:pos x="42" y="1001"/>
                </a:cxn>
                <a:cxn ang="0">
                  <a:pos x="42" y="1180"/>
                </a:cxn>
                <a:cxn ang="0">
                  <a:pos x="0" y="1180"/>
                </a:cxn>
                <a:cxn ang="0">
                  <a:pos x="0" y="971"/>
                </a:cxn>
                <a:cxn ang="0">
                  <a:pos x="137" y="0"/>
                </a:cxn>
                <a:cxn ang="0">
                  <a:pos x="556" y="0"/>
                </a:cxn>
                <a:cxn ang="0">
                  <a:pos x="556" y="42"/>
                </a:cxn>
                <a:cxn ang="0">
                  <a:pos x="556" y="42"/>
                </a:cxn>
              </a:cxnLst>
              <a:rect l="0" t="0" r="r" b="b"/>
              <a:pathLst>
                <a:path w="556" h="1180">
                  <a:moveTo>
                    <a:pt x="556" y="42"/>
                  </a:moveTo>
                  <a:lnTo>
                    <a:pt x="179" y="42"/>
                  </a:lnTo>
                  <a:lnTo>
                    <a:pt x="42" y="1001"/>
                  </a:lnTo>
                  <a:lnTo>
                    <a:pt x="42" y="1180"/>
                  </a:lnTo>
                  <a:lnTo>
                    <a:pt x="0" y="1180"/>
                  </a:lnTo>
                  <a:lnTo>
                    <a:pt x="0" y="971"/>
                  </a:lnTo>
                  <a:lnTo>
                    <a:pt x="137" y="0"/>
                  </a:lnTo>
                  <a:lnTo>
                    <a:pt x="556" y="0"/>
                  </a:lnTo>
                  <a:lnTo>
                    <a:pt x="556" y="42"/>
                  </a:lnTo>
                  <a:lnTo>
                    <a:pt x="556" y="42"/>
                  </a:lnTo>
                  <a:close/>
                </a:path>
              </a:pathLst>
            </a:custGeom>
            <a:solidFill>
              <a:srgbClr val="ACB8B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3" name="Freeform 5"/>
            <p:cNvSpPr>
              <a:spLocks noChangeArrowheads="1"/>
            </p:cNvSpPr>
            <p:nvPr/>
          </p:nvSpPr>
          <p:spPr bwMode="auto">
            <a:xfrm>
              <a:off x="2293" y="2055"/>
              <a:ext cx="51" cy="12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2" y="6"/>
                </a:cxn>
                <a:cxn ang="0">
                  <a:pos x="36" y="6"/>
                </a:cxn>
                <a:cxn ang="0">
                  <a:pos x="24" y="12"/>
                </a:cxn>
                <a:cxn ang="0">
                  <a:pos x="18" y="18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6" y="30"/>
                </a:cxn>
                <a:cxn ang="0">
                  <a:pos x="6" y="36"/>
                </a:cxn>
                <a:cxn ang="0">
                  <a:pos x="0" y="42"/>
                </a:cxn>
                <a:cxn ang="0">
                  <a:pos x="0" y="48"/>
                </a:cxn>
                <a:cxn ang="0">
                  <a:pos x="0" y="60"/>
                </a:cxn>
                <a:cxn ang="0">
                  <a:pos x="0" y="66"/>
                </a:cxn>
                <a:cxn ang="0">
                  <a:pos x="0" y="78"/>
                </a:cxn>
                <a:cxn ang="0">
                  <a:pos x="6" y="84"/>
                </a:cxn>
                <a:cxn ang="0">
                  <a:pos x="6" y="90"/>
                </a:cxn>
                <a:cxn ang="0">
                  <a:pos x="12" y="95"/>
                </a:cxn>
                <a:cxn ang="0">
                  <a:pos x="12" y="101"/>
                </a:cxn>
                <a:cxn ang="0">
                  <a:pos x="18" y="107"/>
                </a:cxn>
                <a:cxn ang="0">
                  <a:pos x="24" y="113"/>
                </a:cxn>
                <a:cxn ang="0">
                  <a:pos x="30" y="113"/>
                </a:cxn>
                <a:cxn ang="0">
                  <a:pos x="42" y="119"/>
                </a:cxn>
                <a:cxn ang="0">
                  <a:pos x="48" y="119"/>
                </a:cxn>
              </a:cxnLst>
              <a:rect l="0" t="0" r="r" b="b"/>
              <a:pathLst>
                <a:path w="48" h="119">
                  <a:moveTo>
                    <a:pt x="48" y="0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84"/>
                  </a:lnTo>
                  <a:lnTo>
                    <a:pt x="6" y="90"/>
                  </a:lnTo>
                  <a:lnTo>
                    <a:pt x="12" y="95"/>
                  </a:lnTo>
                  <a:lnTo>
                    <a:pt x="12" y="101"/>
                  </a:lnTo>
                  <a:lnTo>
                    <a:pt x="18" y="107"/>
                  </a:lnTo>
                  <a:lnTo>
                    <a:pt x="24" y="113"/>
                  </a:lnTo>
                  <a:lnTo>
                    <a:pt x="30" y="113"/>
                  </a:lnTo>
                  <a:lnTo>
                    <a:pt x="42" y="119"/>
                  </a:lnTo>
                  <a:lnTo>
                    <a:pt x="48" y="119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4" name="Freeform 6"/>
            <p:cNvSpPr>
              <a:spLocks noChangeArrowheads="1"/>
            </p:cNvSpPr>
            <p:nvPr/>
          </p:nvSpPr>
          <p:spPr bwMode="auto">
            <a:xfrm>
              <a:off x="2331" y="2083"/>
              <a:ext cx="43" cy="6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8" y="0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6" y="18"/>
                </a:cxn>
                <a:cxn ang="0">
                  <a:pos x="0" y="18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2"/>
                </a:cxn>
                <a:cxn ang="0">
                  <a:pos x="0" y="48"/>
                </a:cxn>
                <a:cxn ang="0">
                  <a:pos x="6" y="54"/>
                </a:cxn>
                <a:cxn ang="0">
                  <a:pos x="6" y="54"/>
                </a:cxn>
                <a:cxn ang="0">
                  <a:pos x="12" y="60"/>
                </a:cxn>
                <a:cxn ang="0">
                  <a:pos x="18" y="60"/>
                </a:cxn>
                <a:cxn ang="0">
                  <a:pos x="18" y="66"/>
                </a:cxn>
                <a:cxn ang="0">
                  <a:pos x="24" y="66"/>
                </a:cxn>
                <a:cxn ang="0">
                  <a:pos x="30" y="66"/>
                </a:cxn>
                <a:cxn ang="0">
                  <a:pos x="36" y="66"/>
                </a:cxn>
                <a:cxn ang="0">
                  <a:pos x="42" y="66"/>
                </a:cxn>
              </a:cxnLst>
              <a:rect l="0" t="0" r="r" b="b"/>
              <a:pathLst>
                <a:path w="42" h="66">
                  <a:moveTo>
                    <a:pt x="24" y="0"/>
                  </a:move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2" y="66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5" name="Freeform 7"/>
            <p:cNvSpPr>
              <a:spLocks noChangeArrowheads="1"/>
            </p:cNvSpPr>
            <p:nvPr/>
          </p:nvSpPr>
          <p:spPr bwMode="auto">
            <a:xfrm>
              <a:off x="2360" y="2104"/>
              <a:ext cx="27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6" y="18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18" y="24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29" y="24"/>
                </a:cxn>
              </a:cxnLst>
              <a:rect l="0" t="0" r="r" b="b"/>
              <a:pathLst>
                <a:path w="29" h="24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9" y="24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6" name="Freeform 8"/>
            <p:cNvSpPr>
              <a:spLocks noChangeArrowheads="1"/>
            </p:cNvSpPr>
            <p:nvPr/>
          </p:nvSpPr>
          <p:spPr bwMode="auto">
            <a:xfrm>
              <a:off x="2389" y="2068"/>
              <a:ext cx="21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6" y="24"/>
                </a:cxn>
                <a:cxn ang="0">
                  <a:pos x="6" y="24"/>
                </a:cxn>
                <a:cxn ang="0">
                  <a:pos x="12" y="30"/>
                </a:cxn>
                <a:cxn ang="0">
                  <a:pos x="12" y="30"/>
                </a:cxn>
                <a:cxn ang="0">
                  <a:pos x="18" y="36"/>
                </a:cxn>
                <a:cxn ang="0">
                  <a:pos x="24" y="36"/>
                </a:cxn>
              </a:cxnLst>
              <a:rect l="0" t="0" r="r" b="b"/>
              <a:pathLst>
                <a:path w="24" h="36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24" y="36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7" name="Freeform 9"/>
            <p:cNvSpPr>
              <a:spLocks noChangeArrowheads="1"/>
            </p:cNvSpPr>
            <p:nvPr/>
          </p:nvSpPr>
          <p:spPr bwMode="auto">
            <a:xfrm>
              <a:off x="1337" y="1032"/>
              <a:ext cx="627" cy="8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45"/>
                </a:cxn>
                <a:cxn ang="0">
                  <a:pos x="353" y="767"/>
                </a:cxn>
                <a:cxn ang="0">
                  <a:pos x="509" y="767"/>
                </a:cxn>
                <a:cxn ang="0">
                  <a:pos x="31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09" h="767">
                  <a:moveTo>
                    <a:pt x="0" y="0"/>
                  </a:moveTo>
                  <a:lnTo>
                    <a:pt x="0" y="245"/>
                  </a:lnTo>
                  <a:lnTo>
                    <a:pt x="353" y="767"/>
                  </a:lnTo>
                  <a:lnTo>
                    <a:pt x="509" y="76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8D6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8" name="Freeform 10"/>
            <p:cNvSpPr>
              <a:spLocks noChangeArrowheads="1"/>
            </p:cNvSpPr>
            <p:nvPr/>
          </p:nvSpPr>
          <p:spPr bwMode="auto">
            <a:xfrm>
              <a:off x="1956" y="2097"/>
              <a:ext cx="178" cy="1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3" y="161"/>
                </a:cxn>
                <a:cxn ang="0">
                  <a:pos x="149" y="161"/>
                </a:cxn>
                <a:cxn ang="0">
                  <a:pos x="149" y="179"/>
                </a:cxn>
                <a:cxn ang="0">
                  <a:pos x="101" y="179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9" h="179">
                  <a:moveTo>
                    <a:pt x="0" y="0"/>
                  </a:moveTo>
                  <a:lnTo>
                    <a:pt x="113" y="161"/>
                  </a:lnTo>
                  <a:lnTo>
                    <a:pt x="149" y="161"/>
                  </a:lnTo>
                  <a:lnTo>
                    <a:pt x="149" y="179"/>
                  </a:lnTo>
                  <a:lnTo>
                    <a:pt x="101" y="179"/>
                  </a:lnTo>
                  <a:lnTo>
                    <a:pt x="0" y="7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626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79" name="Freeform 11"/>
            <p:cNvSpPr>
              <a:spLocks noChangeArrowheads="1"/>
            </p:cNvSpPr>
            <p:nvPr/>
          </p:nvSpPr>
          <p:spPr bwMode="auto">
            <a:xfrm>
              <a:off x="1053" y="922"/>
              <a:ext cx="968" cy="1321"/>
            </a:xfrm>
            <a:custGeom>
              <a:avLst/>
              <a:gdLst/>
              <a:ahLst/>
              <a:cxnLst>
                <a:cxn ang="0">
                  <a:pos x="783" y="1043"/>
                </a:cxn>
                <a:cxn ang="0">
                  <a:pos x="783" y="899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0" y="228"/>
                </a:cxn>
                <a:cxn ang="0">
                  <a:pos x="84" y="228"/>
                </a:cxn>
                <a:cxn ang="0">
                  <a:pos x="84" y="347"/>
                </a:cxn>
                <a:cxn ang="0">
                  <a:pos x="783" y="1162"/>
                </a:cxn>
                <a:cxn ang="0">
                  <a:pos x="783" y="1108"/>
                </a:cxn>
                <a:cxn ang="0">
                  <a:pos x="251" y="323"/>
                </a:cxn>
                <a:cxn ang="0">
                  <a:pos x="251" y="114"/>
                </a:cxn>
                <a:cxn ang="0">
                  <a:pos x="514" y="114"/>
                </a:cxn>
                <a:cxn ang="0">
                  <a:pos x="748" y="1001"/>
                </a:cxn>
                <a:cxn ang="0">
                  <a:pos x="783" y="1043"/>
                </a:cxn>
                <a:cxn ang="0">
                  <a:pos x="783" y="1043"/>
                </a:cxn>
              </a:cxnLst>
              <a:rect l="0" t="0" r="r" b="b"/>
              <a:pathLst>
                <a:path w="783" h="1162">
                  <a:moveTo>
                    <a:pt x="783" y="1043"/>
                  </a:moveTo>
                  <a:lnTo>
                    <a:pt x="783" y="899"/>
                  </a:lnTo>
                  <a:lnTo>
                    <a:pt x="634" y="0"/>
                  </a:lnTo>
                  <a:lnTo>
                    <a:pt x="0" y="0"/>
                  </a:lnTo>
                  <a:lnTo>
                    <a:pt x="0" y="228"/>
                  </a:lnTo>
                  <a:lnTo>
                    <a:pt x="84" y="228"/>
                  </a:lnTo>
                  <a:lnTo>
                    <a:pt x="84" y="347"/>
                  </a:lnTo>
                  <a:lnTo>
                    <a:pt x="783" y="1162"/>
                  </a:lnTo>
                  <a:lnTo>
                    <a:pt x="783" y="1108"/>
                  </a:lnTo>
                  <a:lnTo>
                    <a:pt x="251" y="323"/>
                  </a:lnTo>
                  <a:lnTo>
                    <a:pt x="251" y="114"/>
                  </a:lnTo>
                  <a:lnTo>
                    <a:pt x="514" y="114"/>
                  </a:lnTo>
                  <a:lnTo>
                    <a:pt x="748" y="1001"/>
                  </a:lnTo>
                  <a:lnTo>
                    <a:pt x="783" y="1043"/>
                  </a:lnTo>
                  <a:lnTo>
                    <a:pt x="783" y="1043"/>
                  </a:lnTo>
                  <a:close/>
                </a:path>
              </a:pathLst>
            </a:custGeom>
            <a:solidFill>
              <a:srgbClr val="ACB8B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0" name="Freeform 12"/>
            <p:cNvSpPr>
              <a:spLocks noChangeArrowheads="1"/>
            </p:cNvSpPr>
            <p:nvPr/>
          </p:nvSpPr>
          <p:spPr bwMode="auto">
            <a:xfrm>
              <a:off x="1442" y="820"/>
              <a:ext cx="695" cy="134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3" y="42"/>
                </a:cxn>
                <a:cxn ang="0">
                  <a:pos x="520" y="1001"/>
                </a:cxn>
                <a:cxn ang="0">
                  <a:pos x="520" y="1180"/>
                </a:cxn>
                <a:cxn ang="0">
                  <a:pos x="562" y="1180"/>
                </a:cxn>
                <a:cxn ang="0">
                  <a:pos x="562" y="971"/>
                </a:cxn>
                <a:cxn ang="0">
                  <a:pos x="425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562" h="1180">
                  <a:moveTo>
                    <a:pt x="0" y="42"/>
                  </a:moveTo>
                  <a:lnTo>
                    <a:pt x="383" y="42"/>
                  </a:lnTo>
                  <a:lnTo>
                    <a:pt x="520" y="1001"/>
                  </a:lnTo>
                  <a:lnTo>
                    <a:pt x="520" y="1180"/>
                  </a:lnTo>
                  <a:lnTo>
                    <a:pt x="562" y="1180"/>
                  </a:lnTo>
                  <a:lnTo>
                    <a:pt x="562" y="971"/>
                  </a:lnTo>
                  <a:lnTo>
                    <a:pt x="425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5C626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1" name="Freeform 13"/>
            <p:cNvSpPr>
              <a:spLocks noChangeArrowheads="1"/>
            </p:cNvSpPr>
            <p:nvPr/>
          </p:nvSpPr>
          <p:spPr bwMode="auto">
            <a:xfrm>
              <a:off x="2412" y="1032"/>
              <a:ext cx="621" cy="869"/>
            </a:xfrm>
            <a:custGeom>
              <a:avLst/>
              <a:gdLst/>
              <a:ahLst/>
              <a:cxnLst>
                <a:cxn ang="0">
                  <a:pos x="503" y="0"/>
                </a:cxn>
                <a:cxn ang="0">
                  <a:pos x="503" y="245"/>
                </a:cxn>
                <a:cxn ang="0">
                  <a:pos x="150" y="767"/>
                </a:cxn>
                <a:cxn ang="0">
                  <a:pos x="0" y="767"/>
                </a:cxn>
                <a:cxn ang="0">
                  <a:pos x="198" y="0"/>
                </a:cxn>
                <a:cxn ang="0">
                  <a:pos x="503" y="0"/>
                </a:cxn>
                <a:cxn ang="0">
                  <a:pos x="503" y="0"/>
                </a:cxn>
              </a:cxnLst>
              <a:rect l="0" t="0" r="r" b="b"/>
              <a:pathLst>
                <a:path w="503" h="767">
                  <a:moveTo>
                    <a:pt x="503" y="0"/>
                  </a:moveTo>
                  <a:lnTo>
                    <a:pt x="503" y="245"/>
                  </a:lnTo>
                  <a:lnTo>
                    <a:pt x="150" y="767"/>
                  </a:lnTo>
                  <a:lnTo>
                    <a:pt x="0" y="767"/>
                  </a:lnTo>
                  <a:lnTo>
                    <a:pt x="198" y="0"/>
                  </a:lnTo>
                  <a:lnTo>
                    <a:pt x="503" y="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FC8D6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2" name="Freeform 14"/>
            <p:cNvSpPr>
              <a:spLocks noChangeArrowheads="1"/>
            </p:cNvSpPr>
            <p:nvPr/>
          </p:nvSpPr>
          <p:spPr bwMode="auto">
            <a:xfrm>
              <a:off x="2241" y="2097"/>
              <a:ext cx="170" cy="195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36" y="161"/>
                </a:cxn>
                <a:cxn ang="0">
                  <a:pos x="0" y="161"/>
                </a:cxn>
                <a:cxn ang="0">
                  <a:pos x="0" y="179"/>
                </a:cxn>
                <a:cxn ang="0">
                  <a:pos x="48" y="179"/>
                </a:cxn>
                <a:cxn ang="0">
                  <a:pos x="143" y="71"/>
                </a:cxn>
                <a:cxn ang="0">
                  <a:pos x="143" y="0"/>
                </a:cxn>
                <a:cxn ang="0">
                  <a:pos x="143" y="0"/>
                </a:cxn>
              </a:cxnLst>
              <a:rect l="0" t="0" r="r" b="b"/>
              <a:pathLst>
                <a:path w="143" h="179">
                  <a:moveTo>
                    <a:pt x="143" y="0"/>
                  </a:moveTo>
                  <a:lnTo>
                    <a:pt x="36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48" y="179"/>
                  </a:lnTo>
                  <a:lnTo>
                    <a:pt x="143" y="71"/>
                  </a:lnTo>
                  <a:lnTo>
                    <a:pt x="143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CB8B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3" name="Freeform 15"/>
            <p:cNvSpPr>
              <a:spLocks noChangeArrowheads="1"/>
            </p:cNvSpPr>
            <p:nvPr/>
          </p:nvSpPr>
          <p:spPr bwMode="auto">
            <a:xfrm>
              <a:off x="1817" y="2447"/>
              <a:ext cx="753" cy="87"/>
            </a:xfrm>
            <a:custGeom>
              <a:avLst/>
              <a:gdLst/>
              <a:ahLst/>
              <a:cxnLst>
                <a:cxn ang="0">
                  <a:pos x="610" y="84"/>
                </a:cxn>
                <a:cxn ang="0">
                  <a:pos x="610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610" y="84"/>
                </a:cxn>
                <a:cxn ang="0">
                  <a:pos x="610" y="84"/>
                </a:cxn>
              </a:cxnLst>
              <a:rect l="0" t="0" r="r" b="b"/>
              <a:pathLst>
                <a:path w="610" h="84">
                  <a:moveTo>
                    <a:pt x="610" y="84"/>
                  </a:moveTo>
                  <a:lnTo>
                    <a:pt x="610" y="0"/>
                  </a:lnTo>
                  <a:lnTo>
                    <a:pt x="0" y="0"/>
                  </a:lnTo>
                  <a:lnTo>
                    <a:pt x="0" y="84"/>
                  </a:lnTo>
                  <a:lnTo>
                    <a:pt x="610" y="84"/>
                  </a:lnTo>
                  <a:lnTo>
                    <a:pt x="610" y="84"/>
                  </a:lnTo>
                  <a:close/>
                </a:path>
              </a:pathLst>
            </a:custGeom>
            <a:solidFill>
              <a:srgbClr val="7FCDB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4" name="Freeform 16"/>
            <p:cNvSpPr>
              <a:spLocks noChangeArrowheads="1"/>
            </p:cNvSpPr>
            <p:nvPr/>
          </p:nvSpPr>
          <p:spPr bwMode="auto">
            <a:xfrm>
              <a:off x="2188" y="2501"/>
              <a:ext cx="0" cy="10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96"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5" name="Freeform 17"/>
            <p:cNvSpPr>
              <a:spLocks noChangeArrowheads="1"/>
            </p:cNvSpPr>
            <p:nvPr/>
          </p:nvSpPr>
          <p:spPr bwMode="auto">
            <a:xfrm>
              <a:off x="2188" y="2350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0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08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6" name="Freeform 18"/>
            <p:cNvSpPr>
              <a:spLocks noChangeArrowheads="1"/>
            </p:cNvSpPr>
            <p:nvPr/>
          </p:nvSpPr>
          <p:spPr bwMode="auto">
            <a:xfrm>
              <a:off x="2188" y="2192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7" name="Freeform 19"/>
            <p:cNvSpPr>
              <a:spLocks noChangeArrowheads="1"/>
            </p:cNvSpPr>
            <p:nvPr/>
          </p:nvSpPr>
          <p:spPr bwMode="auto">
            <a:xfrm>
              <a:off x="2188" y="2034"/>
              <a:ext cx="0" cy="127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0" y="113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19">
                  <a:moveTo>
                    <a:pt x="0" y="119"/>
                  </a:moveTo>
                  <a:lnTo>
                    <a:pt x="0" y="113"/>
                  </a:lnTo>
                  <a:lnTo>
                    <a:pt x="0" y="119"/>
                  </a:lnTo>
                  <a:lnTo>
                    <a:pt x="0" y="119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8" name="Freeform 20"/>
            <p:cNvSpPr>
              <a:spLocks noChangeArrowheads="1"/>
            </p:cNvSpPr>
            <p:nvPr/>
          </p:nvSpPr>
          <p:spPr bwMode="auto">
            <a:xfrm>
              <a:off x="2188" y="1884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0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08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89" name="Freeform 21"/>
            <p:cNvSpPr>
              <a:spLocks noChangeArrowheads="1"/>
            </p:cNvSpPr>
            <p:nvPr/>
          </p:nvSpPr>
          <p:spPr bwMode="auto">
            <a:xfrm>
              <a:off x="2188" y="1726"/>
              <a:ext cx="0" cy="12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0" name="Freeform 22"/>
            <p:cNvSpPr>
              <a:spLocks noChangeArrowheads="1"/>
            </p:cNvSpPr>
            <p:nvPr/>
          </p:nvSpPr>
          <p:spPr bwMode="auto">
            <a:xfrm>
              <a:off x="2188" y="1567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1" name="Freeform 23"/>
            <p:cNvSpPr>
              <a:spLocks noChangeArrowheads="1"/>
            </p:cNvSpPr>
            <p:nvPr/>
          </p:nvSpPr>
          <p:spPr bwMode="auto">
            <a:xfrm>
              <a:off x="2188" y="1416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0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08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2" name="Freeform 24"/>
            <p:cNvSpPr>
              <a:spLocks noChangeArrowheads="1"/>
            </p:cNvSpPr>
            <p:nvPr/>
          </p:nvSpPr>
          <p:spPr bwMode="auto">
            <a:xfrm>
              <a:off x="2188" y="1258"/>
              <a:ext cx="0" cy="12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3" name="Freeform 25"/>
            <p:cNvSpPr>
              <a:spLocks noChangeArrowheads="1"/>
            </p:cNvSpPr>
            <p:nvPr/>
          </p:nvSpPr>
          <p:spPr bwMode="auto">
            <a:xfrm>
              <a:off x="2188" y="1101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4" name="Freeform 26"/>
            <p:cNvSpPr>
              <a:spLocks noChangeArrowheads="1"/>
            </p:cNvSpPr>
            <p:nvPr/>
          </p:nvSpPr>
          <p:spPr bwMode="auto">
            <a:xfrm>
              <a:off x="2188" y="950"/>
              <a:ext cx="0" cy="12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0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08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5" name="Freeform 27"/>
            <p:cNvSpPr>
              <a:spLocks noChangeArrowheads="1"/>
            </p:cNvSpPr>
            <p:nvPr/>
          </p:nvSpPr>
          <p:spPr bwMode="auto">
            <a:xfrm>
              <a:off x="2188" y="792"/>
              <a:ext cx="0" cy="12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1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6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114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96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6" name="Freeform 28"/>
            <p:cNvSpPr>
              <a:spLocks noChangeArrowheads="1"/>
            </p:cNvSpPr>
            <p:nvPr/>
          </p:nvSpPr>
          <p:spPr bwMode="auto">
            <a:xfrm>
              <a:off x="2083" y="2151"/>
              <a:ext cx="8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6" y="17"/>
                </a:cxn>
                <a:cxn ang="0">
                  <a:pos x="6" y="23"/>
                </a:cxn>
                <a:cxn ang="0">
                  <a:pos x="6" y="23"/>
                </a:cxn>
                <a:cxn ang="0">
                  <a:pos x="12" y="29"/>
                </a:cxn>
                <a:cxn ang="0">
                  <a:pos x="12" y="29"/>
                </a:cxn>
                <a:cxn ang="0">
                  <a:pos x="18" y="29"/>
                </a:cxn>
                <a:cxn ang="0">
                  <a:pos x="24" y="29"/>
                </a:cxn>
                <a:cxn ang="0">
                  <a:pos x="30" y="29"/>
                </a:cxn>
                <a:cxn ang="0">
                  <a:pos x="36" y="29"/>
                </a:cxn>
                <a:cxn ang="0">
                  <a:pos x="42" y="29"/>
                </a:cxn>
                <a:cxn ang="0">
                  <a:pos x="48" y="23"/>
                </a:cxn>
                <a:cxn ang="0">
                  <a:pos x="48" y="23"/>
                </a:cxn>
                <a:cxn ang="0">
                  <a:pos x="54" y="23"/>
                </a:cxn>
                <a:cxn ang="0">
                  <a:pos x="54" y="17"/>
                </a:cxn>
                <a:cxn ang="0">
                  <a:pos x="54" y="17"/>
                </a:cxn>
                <a:cxn ang="0">
                  <a:pos x="60" y="11"/>
                </a:cxn>
                <a:cxn ang="0">
                  <a:pos x="66" y="6"/>
                </a:cxn>
                <a:cxn ang="0">
                  <a:pos x="66" y="6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0"/>
                </a:cxn>
              </a:cxnLst>
              <a:rect l="0" t="0" r="r" b="b"/>
              <a:pathLst>
                <a:path w="78" h="29">
                  <a:moveTo>
                    <a:pt x="0" y="0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60" y="11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7" name="Freeform 29"/>
            <p:cNvSpPr>
              <a:spLocks noChangeArrowheads="1"/>
            </p:cNvSpPr>
            <p:nvPr/>
          </p:nvSpPr>
          <p:spPr bwMode="auto">
            <a:xfrm>
              <a:off x="2060" y="2220"/>
              <a:ext cx="110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8" y="18"/>
                </a:cxn>
                <a:cxn ang="0">
                  <a:pos x="24" y="30"/>
                </a:cxn>
                <a:cxn ang="0">
                  <a:pos x="30" y="36"/>
                </a:cxn>
                <a:cxn ang="0">
                  <a:pos x="30" y="36"/>
                </a:cxn>
                <a:cxn ang="0">
                  <a:pos x="36" y="42"/>
                </a:cxn>
                <a:cxn ang="0">
                  <a:pos x="36" y="42"/>
                </a:cxn>
                <a:cxn ang="0">
                  <a:pos x="42" y="42"/>
                </a:cxn>
                <a:cxn ang="0">
                  <a:pos x="60" y="42"/>
                </a:cxn>
                <a:cxn ang="0">
                  <a:pos x="60" y="42"/>
                </a:cxn>
                <a:cxn ang="0">
                  <a:pos x="66" y="42"/>
                </a:cxn>
                <a:cxn ang="0">
                  <a:pos x="66" y="48"/>
                </a:cxn>
                <a:cxn ang="0">
                  <a:pos x="72" y="48"/>
                </a:cxn>
                <a:cxn ang="0">
                  <a:pos x="72" y="48"/>
                </a:cxn>
                <a:cxn ang="0">
                  <a:pos x="72" y="54"/>
                </a:cxn>
                <a:cxn ang="0">
                  <a:pos x="78" y="54"/>
                </a:cxn>
                <a:cxn ang="0">
                  <a:pos x="78" y="66"/>
                </a:cxn>
                <a:cxn ang="0">
                  <a:pos x="84" y="66"/>
                </a:cxn>
                <a:cxn ang="0">
                  <a:pos x="90" y="72"/>
                </a:cxn>
                <a:cxn ang="0">
                  <a:pos x="90" y="78"/>
                </a:cxn>
                <a:cxn ang="0">
                  <a:pos x="96" y="78"/>
                </a:cxn>
                <a:cxn ang="0">
                  <a:pos x="96" y="78"/>
                </a:cxn>
              </a:cxnLst>
              <a:rect l="0" t="0" r="r" b="b"/>
              <a:pathLst>
                <a:path w="96" h="7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42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6" y="78"/>
                  </a:lnTo>
                  <a:lnTo>
                    <a:pt x="96" y="78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8" name="Freeform 30"/>
            <p:cNvSpPr>
              <a:spLocks noChangeArrowheads="1"/>
            </p:cNvSpPr>
            <p:nvPr/>
          </p:nvSpPr>
          <p:spPr bwMode="auto">
            <a:xfrm>
              <a:off x="2067" y="2213"/>
              <a:ext cx="103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2" y="18"/>
                </a:cxn>
                <a:cxn ang="0">
                  <a:pos x="18" y="24"/>
                </a:cxn>
                <a:cxn ang="0">
                  <a:pos x="24" y="30"/>
                </a:cxn>
                <a:cxn ang="0">
                  <a:pos x="30" y="36"/>
                </a:cxn>
                <a:cxn ang="0">
                  <a:pos x="30" y="36"/>
                </a:cxn>
                <a:cxn ang="0">
                  <a:pos x="36" y="36"/>
                </a:cxn>
                <a:cxn ang="0">
                  <a:pos x="48" y="36"/>
                </a:cxn>
                <a:cxn ang="0">
                  <a:pos x="54" y="36"/>
                </a:cxn>
                <a:cxn ang="0">
                  <a:pos x="60" y="42"/>
                </a:cxn>
                <a:cxn ang="0">
                  <a:pos x="66" y="42"/>
                </a:cxn>
                <a:cxn ang="0">
                  <a:pos x="66" y="42"/>
                </a:cxn>
                <a:cxn ang="0">
                  <a:pos x="72" y="48"/>
                </a:cxn>
                <a:cxn ang="0">
                  <a:pos x="72" y="48"/>
                </a:cxn>
                <a:cxn ang="0">
                  <a:pos x="78" y="54"/>
                </a:cxn>
                <a:cxn ang="0">
                  <a:pos x="84" y="60"/>
                </a:cxn>
                <a:cxn ang="0">
                  <a:pos x="84" y="60"/>
                </a:cxn>
                <a:cxn ang="0">
                  <a:pos x="90" y="60"/>
                </a:cxn>
              </a:cxnLst>
              <a:rect l="0" t="0" r="r" b="b"/>
              <a:pathLst>
                <a:path w="90" h="60">
                  <a:moveTo>
                    <a:pt x="0" y="0"/>
                  </a:moveTo>
                  <a:lnTo>
                    <a:pt x="6" y="6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90" y="60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99" name="Freeform 31"/>
            <p:cNvSpPr>
              <a:spLocks noChangeArrowheads="1"/>
            </p:cNvSpPr>
            <p:nvPr/>
          </p:nvSpPr>
          <p:spPr bwMode="auto">
            <a:xfrm>
              <a:off x="2075" y="2165"/>
              <a:ext cx="9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8"/>
                </a:cxn>
                <a:cxn ang="0">
                  <a:pos x="12" y="18"/>
                </a:cxn>
                <a:cxn ang="0">
                  <a:pos x="18" y="24"/>
                </a:cxn>
                <a:cxn ang="0">
                  <a:pos x="24" y="24"/>
                </a:cxn>
                <a:cxn ang="0">
                  <a:pos x="24" y="30"/>
                </a:cxn>
                <a:cxn ang="0">
                  <a:pos x="30" y="30"/>
                </a:cxn>
                <a:cxn ang="0">
                  <a:pos x="36" y="30"/>
                </a:cxn>
                <a:cxn ang="0">
                  <a:pos x="42" y="30"/>
                </a:cxn>
                <a:cxn ang="0">
                  <a:pos x="48" y="30"/>
                </a:cxn>
                <a:cxn ang="0">
                  <a:pos x="54" y="24"/>
                </a:cxn>
                <a:cxn ang="0">
                  <a:pos x="60" y="24"/>
                </a:cxn>
                <a:cxn ang="0">
                  <a:pos x="66" y="18"/>
                </a:cxn>
                <a:cxn ang="0">
                  <a:pos x="66" y="18"/>
                </a:cxn>
                <a:cxn ang="0">
                  <a:pos x="66" y="12"/>
                </a:cxn>
                <a:cxn ang="0">
                  <a:pos x="72" y="12"/>
                </a:cxn>
                <a:cxn ang="0">
                  <a:pos x="78" y="12"/>
                </a:cxn>
                <a:cxn ang="0">
                  <a:pos x="78" y="6"/>
                </a:cxn>
                <a:cxn ang="0">
                  <a:pos x="84" y="6"/>
                </a:cxn>
              </a:cxnLst>
              <a:rect l="0" t="0" r="r" b="b"/>
              <a:pathLst>
                <a:path w="84" h="30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78" y="6"/>
                  </a:lnTo>
                  <a:lnTo>
                    <a:pt x="84" y="6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0" name="Freeform 32"/>
            <p:cNvSpPr>
              <a:spLocks noChangeArrowheads="1"/>
            </p:cNvSpPr>
            <p:nvPr/>
          </p:nvSpPr>
          <p:spPr bwMode="auto">
            <a:xfrm>
              <a:off x="2067" y="2178"/>
              <a:ext cx="96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12" y="12"/>
                </a:cxn>
                <a:cxn ang="0">
                  <a:pos x="18" y="18"/>
                </a:cxn>
                <a:cxn ang="0">
                  <a:pos x="24" y="18"/>
                </a:cxn>
                <a:cxn ang="0">
                  <a:pos x="30" y="24"/>
                </a:cxn>
                <a:cxn ang="0">
                  <a:pos x="30" y="24"/>
                </a:cxn>
                <a:cxn ang="0">
                  <a:pos x="36" y="24"/>
                </a:cxn>
                <a:cxn ang="0">
                  <a:pos x="42" y="24"/>
                </a:cxn>
                <a:cxn ang="0">
                  <a:pos x="54" y="24"/>
                </a:cxn>
                <a:cxn ang="0">
                  <a:pos x="66" y="24"/>
                </a:cxn>
                <a:cxn ang="0">
                  <a:pos x="72" y="18"/>
                </a:cxn>
                <a:cxn ang="0">
                  <a:pos x="78" y="18"/>
                </a:cxn>
                <a:cxn ang="0">
                  <a:pos x="78" y="18"/>
                </a:cxn>
                <a:cxn ang="0">
                  <a:pos x="84" y="18"/>
                </a:cxn>
                <a:cxn ang="0">
                  <a:pos x="84" y="18"/>
                </a:cxn>
                <a:cxn ang="0">
                  <a:pos x="84" y="18"/>
                </a:cxn>
              </a:cxnLst>
              <a:rect l="0" t="0" r="r" b="b"/>
              <a:pathLst>
                <a:path w="84" h="24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54" y="24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1" name="Freeform 33"/>
            <p:cNvSpPr>
              <a:spLocks noChangeArrowheads="1"/>
            </p:cNvSpPr>
            <p:nvPr/>
          </p:nvSpPr>
          <p:spPr bwMode="auto">
            <a:xfrm>
              <a:off x="2067" y="2199"/>
              <a:ext cx="103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8" y="18"/>
                </a:cxn>
                <a:cxn ang="0">
                  <a:pos x="24" y="24"/>
                </a:cxn>
                <a:cxn ang="0">
                  <a:pos x="30" y="30"/>
                </a:cxn>
                <a:cxn ang="0">
                  <a:pos x="36" y="30"/>
                </a:cxn>
                <a:cxn ang="0">
                  <a:pos x="36" y="36"/>
                </a:cxn>
                <a:cxn ang="0">
                  <a:pos x="42" y="36"/>
                </a:cxn>
                <a:cxn ang="0">
                  <a:pos x="60" y="36"/>
                </a:cxn>
                <a:cxn ang="0">
                  <a:pos x="66" y="36"/>
                </a:cxn>
                <a:cxn ang="0">
                  <a:pos x="72" y="36"/>
                </a:cxn>
                <a:cxn ang="0">
                  <a:pos x="72" y="42"/>
                </a:cxn>
                <a:cxn ang="0">
                  <a:pos x="78" y="42"/>
                </a:cxn>
                <a:cxn ang="0">
                  <a:pos x="78" y="42"/>
                </a:cxn>
                <a:cxn ang="0">
                  <a:pos x="84" y="48"/>
                </a:cxn>
                <a:cxn ang="0">
                  <a:pos x="90" y="48"/>
                </a:cxn>
              </a:cxnLst>
              <a:rect l="0" t="0" r="r" b="b"/>
              <a:pathLst>
                <a:path w="90" h="4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90" y="48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2" name="Freeform 34"/>
            <p:cNvSpPr>
              <a:spLocks noChangeArrowheads="1"/>
            </p:cNvSpPr>
            <p:nvPr/>
          </p:nvSpPr>
          <p:spPr bwMode="auto">
            <a:xfrm>
              <a:off x="2075" y="2192"/>
              <a:ext cx="89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12" y="12"/>
                </a:cxn>
                <a:cxn ang="0">
                  <a:pos x="18" y="18"/>
                </a:cxn>
                <a:cxn ang="0">
                  <a:pos x="24" y="24"/>
                </a:cxn>
                <a:cxn ang="0">
                  <a:pos x="30" y="24"/>
                </a:cxn>
                <a:cxn ang="0">
                  <a:pos x="30" y="24"/>
                </a:cxn>
                <a:cxn ang="0">
                  <a:pos x="36" y="24"/>
                </a:cxn>
                <a:cxn ang="0">
                  <a:pos x="78" y="24"/>
                </a:cxn>
              </a:cxnLst>
              <a:rect l="0" t="0" r="r" b="b"/>
              <a:pathLst>
                <a:path w="78" h="24">
                  <a:moveTo>
                    <a:pt x="0" y="0"/>
                  </a:moveTo>
                  <a:lnTo>
                    <a:pt x="0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78" y="24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3" name="Freeform 35"/>
            <p:cNvSpPr>
              <a:spLocks noChangeArrowheads="1"/>
            </p:cNvSpPr>
            <p:nvPr/>
          </p:nvSpPr>
          <p:spPr bwMode="auto">
            <a:xfrm>
              <a:off x="2188" y="2028"/>
              <a:ext cx="163" cy="196"/>
            </a:xfrm>
            <a:custGeom>
              <a:avLst/>
              <a:gdLst/>
              <a:ahLst/>
              <a:cxnLst>
                <a:cxn ang="0">
                  <a:pos x="138" y="6"/>
                </a:cxn>
                <a:cxn ang="0">
                  <a:pos x="132" y="6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02" y="0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2" y="6"/>
                </a:cxn>
                <a:cxn ang="0">
                  <a:pos x="60" y="6"/>
                </a:cxn>
                <a:cxn ang="0">
                  <a:pos x="54" y="12"/>
                </a:cxn>
                <a:cxn ang="0">
                  <a:pos x="48" y="12"/>
                </a:cxn>
                <a:cxn ang="0">
                  <a:pos x="36" y="18"/>
                </a:cxn>
                <a:cxn ang="0">
                  <a:pos x="30" y="24"/>
                </a:cxn>
                <a:cxn ang="0">
                  <a:pos x="24" y="30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54"/>
                </a:cxn>
                <a:cxn ang="0">
                  <a:pos x="6" y="66"/>
                </a:cxn>
                <a:cxn ang="0">
                  <a:pos x="6" y="72"/>
                </a:cxn>
                <a:cxn ang="0">
                  <a:pos x="0" y="84"/>
                </a:cxn>
                <a:cxn ang="0">
                  <a:pos x="0" y="90"/>
                </a:cxn>
                <a:cxn ang="0">
                  <a:pos x="0" y="102"/>
                </a:cxn>
                <a:cxn ang="0">
                  <a:pos x="6" y="108"/>
                </a:cxn>
                <a:cxn ang="0">
                  <a:pos x="6" y="119"/>
                </a:cxn>
                <a:cxn ang="0">
                  <a:pos x="6" y="125"/>
                </a:cxn>
                <a:cxn ang="0">
                  <a:pos x="12" y="131"/>
                </a:cxn>
                <a:cxn ang="0">
                  <a:pos x="18" y="143"/>
                </a:cxn>
                <a:cxn ang="0">
                  <a:pos x="24" y="149"/>
                </a:cxn>
                <a:cxn ang="0">
                  <a:pos x="30" y="155"/>
                </a:cxn>
                <a:cxn ang="0">
                  <a:pos x="36" y="161"/>
                </a:cxn>
                <a:cxn ang="0">
                  <a:pos x="48" y="167"/>
                </a:cxn>
                <a:cxn ang="0">
                  <a:pos x="54" y="173"/>
                </a:cxn>
                <a:cxn ang="0">
                  <a:pos x="60" y="173"/>
                </a:cxn>
                <a:cxn ang="0">
                  <a:pos x="72" y="179"/>
                </a:cxn>
                <a:cxn ang="0">
                  <a:pos x="84" y="179"/>
                </a:cxn>
                <a:cxn ang="0">
                  <a:pos x="90" y="179"/>
                </a:cxn>
                <a:cxn ang="0">
                  <a:pos x="102" y="179"/>
                </a:cxn>
                <a:cxn ang="0">
                  <a:pos x="114" y="179"/>
                </a:cxn>
                <a:cxn ang="0">
                  <a:pos x="120" y="179"/>
                </a:cxn>
                <a:cxn ang="0">
                  <a:pos x="126" y="179"/>
                </a:cxn>
                <a:cxn ang="0">
                  <a:pos x="132" y="179"/>
                </a:cxn>
              </a:cxnLst>
              <a:rect l="0" t="0" r="r" b="b"/>
              <a:pathLst>
                <a:path w="138" h="179">
                  <a:moveTo>
                    <a:pt x="138" y="6"/>
                  </a:moveTo>
                  <a:lnTo>
                    <a:pt x="132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6" y="119"/>
                  </a:lnTo>
                  <a:lnTo>
                    <a:pt x="6" y="125"/>
                  </a:lnTo>
                  <a:lnTo>
                    <a:pt x="12" y="131"/>
                  </a:lnTo>
                  <a:lnTo>
                    <a:pt x="18" y="143"/>
                  </a:lnTo>
                  <a:lnTo>
                    <a:pt x="24" y="149"/>
                  </a:lnTo>
                  <a:lnTo>
                    <a:pt x="30" y="155"/>
                  </a:lnTo>
                  <a:lnTo>
                    <a:pt x="36" y="161"/>
                  </a:lnTo>
                  <a:lnTo>
                    <a:pt x="48" y="167"/>
                  </a:lnTo>
                  <a:lnTo>
                    <a:pt x="54" y="173"/>
                  </a:lnTo>
                  <a:lnTo>
                    <a:pt x="60" y="173"/>
                  </a:lnTo>
                  <a:lnTo>
                    <a:pt x="72" y="179"/>
                  </a:lnTo>
                  <a:lnTo>
                    <a:pt x="84" y="179"/>
                  </a:lnTo>
                  <a:lnTo>
                    <a:pt x="90" y="179"/>
                  </a:lnTo>
                  <a:lnTo>
                    <a:pt x="102" y="179"/>
                  </a:lnTo>
                  <a:lnTo>
                    <a:pt x="114" y="179"/>
                  </a:lnTo>
                  <a:lnTo>
                    <a:pt x="120" y="179"/>
                  </a:lnTo>
                  <a:lnTo>
                    <a:pt x="126" y="179"/>
                  </a:lnTo>
                  <a:lnTo>
                    <a:pt x="132" y="179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4" name="Freeform 36"/>
            <p:cNvSpPr>
              <a:spLocks noChangeArrowheads="1"/>
            </p:cNvSpPr>
            <p:nvPr/>
          </p:nvSpPr>
          <p:spPr bwMode="auto">
            <a:xfrm>
              <a:off x="2226" y="2048"/>
              <a:ext cx="118" cy="16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02" y="0"/>
                </a:cxn>
                <a:cxn ang="0">
                  <a:pos x="90" y="0"/>
                </a:cxn>
                <a:cxn ang="0">
                  <a:pos x="72" y="0"/>
                </a:cxn>
                <a:cxn ang="0">
                  <a:pos x="60" y="0"/>
                </a:cxn>
                <a:cxn ang="0">
                  <a:pos x="54" y="6"/>
                </a:cxn>
                <a:cxn ang="0">
                  <a:pos x="42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18" y="24"/>
                </a:cxn>
                <a:cxn ang="0">
                  <a:pos x="12" y="30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6" y="42"/>
                </a:cxn>
                <a:cxn ang="0">
                  <a:pos x="0" y="48"/>
                </a:cxn>
                <a:cxn ang="0">
                  <a:pos x="0" y="54"/>
                </a:cxn>
                <a:cxn ang="0">
                  <a:pos x="0" y="66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84"/>
                </a:cxn>
                <a:cxn ang="0">
                  <a:pos x="0" y="90"/>
                </a:cxn>
                <a:cxn ang="0">
                  <a:pos x="0" y="96"/>
                </a:cxn>
                <a:cxn ang="0">
                  <a:pos x="6" y="101"/>
                </a:cxn>
                <a:cxn ang="0">
                  <a:pos x="6" y="113"/>
                </a:cxn>
                <a:cxn ang="0">
                  <a:pos x="12" y="119"/>
                </a:cxn>
                <a:cxn ang="0">
                  <a:pos x="18" y="125"/>
                </a:cxn>
                <a:cxn ang="0">
                  <a:pos x="30" y="131"/>
                </a:cxn>
                <a:cxn ang="0">
                  <a:pos x="36" y="137"/>
                </a:cxn>
                <a:cxn ang="0">
                  <a:pos x="54" y="143"/>
                </a:cxn>
                <a:cxn ang="0">
                  <a:pos x="66" y="143"/>
                </a:cxn>
                <a:cxn ang="0">
                  <a:pos x="84" y="149"/>
                </a:cxn>
                <a:cxn ang="0">
                  <a:pos x="102" y="149"/>
                </a:cxn>
              </a:cxnLst>
              <a:rect l="0" t="0" r="r" b="b"/>
              <a:pathLst>
                <a:path w="102" h="149">
                  <a:moveTo>
                    <a:pt x="102" y="0"/>
                  </a:moveTo>
                  <a:lnTo>
                    <a:pt x="102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6" y="101"/>
                  </a:lnTo>
                  <a:lnTo>
                    <a:pt x="6" y="113"/>
                  </a:lnTo>
                  <a:lnTo>
                    <a:pt x="12" y="119"/>
                  </a:lnTo>
                  <a:lnTo>
                    <a:pt x="18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54" y="143"/>
                  </a:lnTo>
                  <a:lnTo>
                    <a:pt x="66" y="143"/>
                  </a:lnTo>
                  <a:lnTo>
                    <a:pt x="84" y="149"/>
                  </a:lnTo>
                  <a:lnTo>
                    <a:pt x="102" y="149"/>
                  </a:lnTo>
                </a:path>
              </a:pathLst>
            </a:custGeom>
            <a:noFill/>
            <a:ln w="9360">
              <a:solidFill>
                <a:srgbClr val="00A0C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5" name="Freeform 37"/>
            <p:cNvSpPr>
              <a:spLocks noChangeArrowheads="1"/>
            </p:cNvSpPr>
            <p:nvPr/>
          </p:nvSpPr>
          <p:spPr bwMode="auto">
            <a:xfrm>
              <a:off x="2353" y="922"/>
              <a:ext cx="970" cy="1321"/>
            </a:xfrm>
            <a:custGeom>
              <a:avLst/>
              <a:gdLst/>
              <a:ahLst/>
              <a:cxnLst>
                <a:cxn ang="0">
                  <a:pos x="0" y="1043"/>
                </a:cxn>
                <a:cxn ang="0">
                  <a:pos x="0" y="899"/>
                </a:cxn>
                <a:cxn ang="0">
                  <a:pos x="149" y="0"/>
                </a:cxn>
                <a:cxn ang="0">
                  <a:pos x="783" y="0"/>
                </a:cxn>
                <a:cxn ang="0">
                  <a:pos x="783" y="228"/>
                </a:cxn>
                <a:cxn ang="0">
                  <a:pos x="699" y="228"/>
                </a:cxn>
                <a:cxn ang="0">
                  <a:pos x="699" y="347"/>
                </a:cxn>
                <a:cxn ang="0">
                  <a:pos x="0" y="1162"/>
                </a:cxn>
                <a:cxn ang="0">
                  <a:pos x="0" y="1108"/>
                </a:cxn>
                <a:cxn ang="0">
                  <a:pos x="532" y="323"/>
                </a:cxn>
                <a:cxn ang="0">
                  <a:pos x="532" y="114"/>
                </a:cxn>
                <a:cxn ang="0">
                  <a:pos x="269" y="114"/>
                </a:cxn>
                <a:cxn ang="0">
                  <a:pos x="35" y="1001"/>
                </a:cxn>
                <a:cxn ang="0">
                  <a:pos x="0" y="1043"/>
                </a:cxn>
                <a:cxn ang="0">
                  <a:pos x="0" y="1043"/>
                </a:cxn>
              </a:cxnLst>
              <a:rect l="0" t="0" r="r" b="b"/>
              <a:pathLst>
                <a:path w="783" h="1162">
                  <a:moveTo>
                    <a:pt x="0" y="1043"/>
                  </a:moveTo>
                  <a:lnTo>
                    <a:pt x="0" y="899"/>
                  </a:lnTo>
                  <a:lnTo>
                    <a:pt x="149" y="0"/>
                  </a:lnTo>
                  <a:lnTo>
                    <a:pt x="783" y="0"/>
                  </a:lnTo>
                  <a:lnTo>
                    <a:pt x="783" y="228"/>
                  </a:lnTo>
                  <a:lnTo>
                    <a:pt x="699" y="228"/>
                  </a:lnTo>
                  <a:lnTo>
                    <a:pt x="699" y="347"/>
                  </a:lnTo>
                  <a:lnTo>
                    <a:pt x="0" y="1162"/>
                  </a:lnTo>
                  <a:lnTo>
                    <a:pt x="0" y="1108"/>
                  </a:lnTo>
                  <a:lnTo>
                    <a:pt x="532" y="323"/>
                  </a:lnTo>
                  <a:lnTo>
                    <a:pt x="532" y="114"/>
                  </a:lnTo>
                  <a:lnTo>
                    <a:pt x="269" y="114"/>
                  </a:lnTo>
                  <a:lnTo>
                    <a:pt x="35" y="1001"/>
                  </a:lnTo>
                  <a:lnTo>
                    <a:pt x="0" y="1043"/>
                  </a:lnTo>
                  <a:lnTo>
                    <a:pt x="0" y="1043"/>
                  </a:lnTo>
                  <a:close/>
                </a:path>
              </a:pathLst>
            </a:custGeom>
            <a:solidFill>
              <a:srgbClr val="5C626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auto">
            <a:xfrm flipH="1">
              <a:off x="892" y="2122"/>
              <a:ext cx="119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2807" name="Freeform 39"/>
            <p:cNvSpPr>
              <a:spLocks noChangeArrowheads="1"/>
            </p:cNvSpPr>
            <p:nvPr/>
          </p:nvSpPr>
          <p:spPr bwMode="auto">
            <a:xfrm flipH="1">
              <a:off x="1740" y="2131"/>
              <a:ext cx="365" cy="148"/>
            </a:xfrm>
            <a:custGeom>
              <a:avLst/>
              <a:gdLst/>
              <a:ahLst/>
              <a:cxnLst>
                <a:cxn ang="0">
                  <a:pos x="299" y="0"/>
                </a:cxn>
                <a:cxn ang="0">
                  <a:pos x="299" y="138"/>
                </a:cxn>
                <a:cxn ang="0">
                  <a:pos x="0" y="138"/>
                </a:cxn>
              </a:cxnLst>
              <a:rect l="0" t="0" r="r" b="b"/>
              <a:pathLst>
                <a:path w="299" h="138">
                  <a:moveTo>
                    <a:pt x="299" y="0"/>
                  </a:moveTo>
                  <a:lnTo>
                    <a:pt x="299" y="138"/>
                  </a:lnTo>
                  <a:lnTo>
                    <a:pt x="0" y="138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08" name="Line 40"/>
            <p:cNvSpPr>
              <a:spLocks noChangeShapeType="1"/>
            </p:cNvSpPr>
            <p:nvPr/>
          </p:nvSpPr>
          <p:spPr bwMode="auto">
            <a:xfrm flipH="1">
              <a:off x="899" y="1690"/>
              <a:ext cx="1032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2809" name="Freeform 41"/>
            <p:cNvSpPr>
              <a:spLocks noChangeArrowheads="1"/>
            </p:cNvSpPr>
            <p:nvPr/>
          </p:nvSpPr>
          <p:spPr bwMode="auto">
            <a:xfrm flipH="1">
              <a:off x="1393" y="1698"/>
              <a:ext cx="267" cy="107"/>
            </a:xfrm>
            <a:custGeom>
              <a:avLst/>
              <a:gdLst/>
              <a:ahLst/>
              <a:cxnLst>
                <a:cxn ang="0">
                  <a:pos x="221" y="0"/>
                </a:cxn>
                <a:cxn ang="0">
                  <a:pos x="221" y="102"/>
                </a:cxn>
                <a:cxn ang="0">
                  <a:pos x="0" y="102"/>
                </a:cxn>
              </a:cxnLst>
              <a:rect l="0" t="0" r="r" b="b"/>
              <a:pathLst>
                <a:path w="221" h="102">
                  <a:moveTo>
                    <a:pt x="221" y="0"/>
                  </a:moveTo>
                  <a:lnTo>
                    <a:pt x="221" y="102"/>
                  </a:lnTo>
                  <a:lnTo>
                    <a:pt x="0" y="10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2810" name="Text Box 42"/>
          <p:cNvSpPr txBox="1">
            <a:spLocks noChangeArrowheads="1"/>
          </p:cNvSpPr>
          <p:nvPr/>
        </p:nvSpPr>
        <p:spPr bwMode="auto">
          <a:xfrm>
            <a:off x="107504" y="2204864"/>
            <a:ext cx="1497012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Lentille Magnétique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179512" y="2780928"/>
            <a:ext cx="1709737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Lentille Electrostatique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663575" y="247650"/>
            <a:ext cx="220013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Lentille objectif mixte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1259632" y="620688"/>
            <a:ext cx="56022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Couplage entre une lentille électromagnétique et  une lentille électrostatique</a:t>
            </a:r>
          </a:p>
        </p:txBody>
      </p:sp>
      <p:sp>
        <p:nvSpPr>
          <p:cNvPr id="32814" name="Text Box 46"/>
          <p:cNvSpPr txBox="1">
            <a:spLocks noChangeArrowheads="1"/>
          </p:cNvSpPr>
          <p:nvPr/>
        </p:nvSpPr>
        <p:spPr bwMode="auto">
          <a:xfrm>
            <a:off x="5805488" y="1116013"/>
            <a:ext cx="2057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Equivalent optique</a:t>
            </a:r>
          </a:p>
        </p:txBody>
      </p:sp>
      <p:sp>
        <p:nvSpPr>
          <p:cNvPr id="32815" name="Text Box 47"/>
          <p:cNvSpPr txBox="1">
            <a:spLocks noChangeArrowheads="1"/>
          </p:cNvSpPr>
          <p:nvPr/>
        </p:nvSpPr>
        <p:spPr bwMode="auto">
          <a:xfrm>
            <a:off x="7596188" y="2298700"/>
            <a:ext cx="15478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Lentille convergente</a:t>
            </a:r>
          </a:p>
        </p:txBody>
      </p:sp>
      <p:sp>
        <p:nvSpPr>
          <p:cNvPr id="32816" name="Text Box 48"/>
          <p:cNvSpPr txBox="1">
            <a:spLocks noChangeArrowheads="1"/>
          </p:cNvSpPr>
          <p:nvPr/>
        </p:nvSpPr>
        <p:spPr bwMode="auto">
          <a:xfrm>
            <a:off x="7596188" y="2747963"/>
            <a:ext cx="14192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Lentille divergente</a:t>
            </a:r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7596188" y="3151188"/>
            <a:ext cx="15478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Lentille convergente</a:t>
            </a:r>
          </a:p>
        </p:txBody>
      </p:sp>
      <p:pic>
        <p:nvPicPr>
          <p:cNvPr id="32818" name="Picture 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3" y="3824288"/>
            <a:ext cx="2217737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2819" name="AutoShape 51"/>
          <p:cNvSpPr>
            <a:spLocks noChangeArrowheads="1"/>
          </p:cNvSpPr>
          <p:nvPr/>
        </p:nvSpPr>
        <p:spPr bwMode="auto">
          <a:xfrm>
            <a:off x="342900" y="295275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2820" name="Text Box 52"/>
          <p:cNvSpPr txBox="1">
            <a:spLocks noChangeArrowheads="1"/>
          </p:cNvSpPr>
          <p:nvPr/>
        </p:nvSpPr>
        <p:spPr bwMode="auto">
          <a:xfrm>
            <a:off x="3851920" y="3501008"/>
            <a:ext cx="876300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ZEISS, </a:t>
            </a:r>
          </a:p>
        </p:txBody>
      </p:sp>
      <p:sp>
        <p:nvSpPr>
          <p:cNvPr id="32821" name="Text Box 53"/>
          <p:cNvSpPr txBox="1">
            <a:spLocks noChangeArrowheads="1"/>
          </p:cNvSpPr>
          <p:nvPr/>
        </p:nvSpPr>
        <p:spPr bwMode="auto">
          <a:xfrm>
            <a:off x="6156176" y="3933056"/>
            <a:ext cx="83978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Intérêt </a:t>
            </a:r>
            <a:r>
              <a:rPr lang="fr-FR" sz="1400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32822" name="Text Box 54"/>
          <p:cNvSpPr txBox="1">
            <a:spLocks noChangeArrowheads="1"/>
          </p:cNvSpPr>
          <p:nvPr/>
        </p:nvSpPr>
        <p:spPr bwMode="auto">
          <a:xfrm>
            <a:off x="6002337" y="4221088"/>
            <a:ext cx="314166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Obtention d'une lentille Achromatique</a:t>
            </a:r>
          </a:p>
        </p:txBody>
      </p:sp>
      <p:sp>
        <p:nvSpPr>
          <p:cNvPr id="32823" name="Text Box 55"/>
          <p:cNvSpPr txBox="1">
            <a:spLocks noChangeArrowheads="1"/>
          </p:cNvSpPr>
          <p:nvPr/>
        </p:nvSpPr>
        <p:spPr bwMode="auto">
          <a:xfrm>
            <a:off x="2123728" y="5805264"/>
            <a:ext cx="9366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</a:t>
            </a:r>
            <a:r>
              <a:rPr lang="fr-FR" sz="1000" dirty="0" smtClean="0">
                <a:solidFill>
                  <a:srgbClr val="000000"/>
                </a:solidFill>
              </a:rPr>
              <a:t>TESCAN</a:t>
            </a:r>
            <a:endParaRPr lang="fr-FR" sz="1000" dirty="0">
              <a:solidFill>
                <a:srgbClr val="000000"/>
              </a:solidFill>
            </a:endParaRPr>
          </a:p>
        </p:txBody>
      </p:sp>
      <p:pic>
        <p:nvPicPr>
          <p:cNvPr id="57" name="Image 56" descr="shl je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77072"/>
            <a:ext cx="2253333" cy="2160000"/>
          </a:xfrm>
          <a:prstGeom prst="rect">
            <a:avLst/>
          </a:prstGeom>
        </p:spPr>
      </p:pic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5580112" y="5949280"/>
            <a:ext cx="9366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</a:t>
            </a:r>
            <a:r>
              <a:rPr lang="fr-FR" sz="1000" dirty="0" smtClean="0">
                <a:solidFill>
                  <a:srgbClr val="000000"/>
                </a:solidFill>
              </a:rPr>
              <a:t>JEOL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580112" y="558924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Lentille Semi-Hybride</a:t>
            </a:r>
            <a:endParaRPr lang="fr-F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1"/>
          <p:cNvSpPr>
            <a:spLocks noChangeArrowheads="1"/>
          </p:cNvSpPr>
          <p:nvPr/>
        </p:nvSpPr>
        <p:spPr bwMode="auto">
          <a:xfrm>
            <a:off x="6503863" y="5127625"/>
            <a:ext cx="2460625" cy="1104900"/>
          </a:xfrm>
          <a:prstGeom prst="cube">
            <a:avLst>
              <a:gd name="adj" fmla="val 75861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3983037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Une colonne électronique permet de :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5496" y="764704"/>
            <a:ext cx="9108504" cy="106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 Former </a:t>
            </a:r>
            <a:r>
              <a:rPr lang="fr-FR" sz="2000" dirty="0">
                <a:solidFill>
                  <a:srgbClr val="000000"/>
                </a:solidFill>
              </a:rPr>
              <a:t>une image réduite du cross-over (virtuel ou non) à la surface de </a:t>
            </a:r>
            <a:r>
              <a:rPr lang="fr-FR" sz="2000" dirty="0" smtClean="0">
                <a:solidFill>
                  <a:srgbClr val="000000"/>
                </a:solidFill>
              </a:rPr>
              <a:t>l'échantillon.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000" dirty="0">
              <a:solidFill>
                <a:srgbClr val="000000"/>
              </a:solidFill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 Balayer </a:t>
            </a:r>
            <a:r>
              <a:rPr lang="fr-FR" sz="2000" dirty="0">
                <a:solidFill>
                  <a:srgbClr val="000000"/>
                </a:solidFill>
              </a:rPr>
              <a:t>la sonde électronique afin de former une image de l'échantillon 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4800" y="2087563"/>
            <a:ext cx="5464175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Elle est équipée d'un ensemble de dispositifs d'optique électronique permettant de répondre à ces fonctions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1520" y="2924944"/>
            <a:ext cx="7140575" cy="173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u="sng" dirty="0" smtClean="0">
                <a:solidFill>
                  <a:srgbClr val="000000"/>
                </a:solidFill>
              </a:rPr>
              <a:t>Objectif</a:t>
            </a:r>
            <a:r>
              <a:rPr lang="fr-FR" dirty="0" smtClean="0">
                <a:solidFill>
                  <a:srgbClr val="000000"/>
                </a:solidFill>
              </a:rPr>
              <a:t> : Avoir une sonde </a:t>
            </a:r>
            <a:r>
              <a:rPr lang="fr-FR" dirty="0">
                <a:solidFill>
                  <a:srgbClr val="000000"/>
                </a:solidFill>
              </a:rPr>
              <a:t>électronique à la surface de l'échantillon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</a:t>
            </a:r>
            <a:endParaRPr lang="fr-FR" sz="16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  Dans une large gamme de tension d'accélération  (20 V – 30 kV)</a:t>
            </a:r>
          </a:p>
          <a:p>
            <a:pPr>
              <a:buClrTx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  La plus résolue possible ( Taille de sonde, Aberrations)</a:t>
            </a:r>
            <a:endParaRPr lang="fr-FR" dirty="0">
              <a:solidFill>
                <a:srgbClr val="000000"/>
              </a:solidFill>
            </a:endParaRPr>
          </a:p>
          <a:p>
            <a:pPr>
              <a:buClrTx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  La </a:t>
            </a:r>
            <a:r>
              <a:rPr lang="fr-FR" dirty="0">
                <a:solidFill>
                  <a:srgbClr val="000000"/>
                </a:solidFill>
              </a:rPr>
              <a:t>plus brillante possible (Signal)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131840" y="5301208"/>
            <a:ext cx="31527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Afin d'avoir la meilleure image 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7380312" y="2576513"/>
            <a:ext cx="720080" cy="236537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00403" y="1844824"/>
            <a:ext cx="186754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Source au niveau du canon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7733382" y="2422525"/>
            <a:ext cx="1587" cy="3268663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032" y="3219450"/>
            <a:ext cx="1284287" cy="182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7562725" y="5592763"/>
            <a:ext cx="342900" cy="12223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7236296" y="2708920"/>
            <a:ext cx="150812" cy="525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8100392" y="2689225"/>
            <a:ext cx="122237" cy="541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 flipV="1">
            <a:off x="7369324" y="5022850"/>
            <a:ext cx="227012" cy="676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7884368" y="5013325"/>
            <a:ext cx="206375" cy="669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7130925" y="1988840"/>
            <a:ext cx="12065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Cross-over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 rot="16200000">
            <a:off x="5782965" y="3919885"/>
            <a:ext cx="2017390" cy="457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Colonne électronique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020272" y="2204864"/>
            <a:ext cx="135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(Réel ou virtuel)</a:t>
            </a:r>
            <a:endParaRPr lang="fr-F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 noChangeArrowheads="1"/>
          </p:cNvSpPr>
          <p:nvPr/>
        </p:nvSpPr>
        <p:spPr bwMode="auto">
          <a:xfrm>
            <a:off x="892175" y="4344988"/>
            <a:ext cx="2460625" cy="1104900"/>
          </a:xfrm>
          <a:prstGeom prst="cube">
            <a:avLst>
              <a:gd name="adj" fmla="val 75861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1630363" y="1168400"/>
            <a:ext cx="952500" cy="1820863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1181100" y="2997200"/>
            <a:ext cx="18510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 flipH="1" flipV="1">
            <a:off x="1630363" y="3016250"/>
            <a:ext cx="952500" cy="1820863"/>
          </a:xfrm>
          <a:prstGeom prst="triangle">
            <a:avLst>
              <a:gd name="adj" fmla="val 5198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849563" y="1543050"/>
            <a:ext cx="674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objet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811463" y="3309938"/>
            <a:ext cx="801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2636838" y="3865563"/>
            <a:ext cx="2994025" cy="666750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4327525" y="3865563"/>
            <a:ext cx="3946525" cy="1714500"/>
          </a:xfrm>
          <a:prstGeom prst="cube">
            <a:avLst>
              <a:gd name="adj" fmla="val 75861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689600" y="4164013"/>
            <a:ext cx="1030288" cy="738187"/>
          </a:xfrm>
          <a:prstGeom prst="ellipse">
            <a:avLst/>
          </a:prstGeom>
          <a:solidFill>
            <a:srgbClr val="94006B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5784850" y="4216400"/>
            <a:ext cx="854075" cy="595313"/>
          </a:xfrm>
          <a:prstGeom prst="ellipse">
            <a:avLst/>
          </a:pr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859463" y="4276725"/>
            <a:ext cx="690562" cy="469900"/>
          </a:xfrm>
          <a:prstGeom prst="ellipse">
            <a:avLst/>
          </a:prstGeom>
          <a:solidFill>
            <a:srgbClr val="9966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932488" y="4327525"/>
            <a:ext cx="533400" cy="350838"/>
          </a:xfrm>
          <a:prstGeom prst="ellipse">
            <a:avLst/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6002338" y="4384675"/>
            <a:ext cx="396875" cy="236538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 flipV="1">
            <a:off x="5172075" y="2087563"/>
            <a:ext cx="527050" cy="24701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6705600" y="2093913"/>
            <a:ext cx="327025" cy="254000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3282950" y="831850"/>
            <a:ext cx="22082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Existence de cercles de confusion dus aux aberrations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875338" y="450850"/>
            <a:ext cx="21050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277100" y="2349500"/>
            <a:ext cx="14351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Chromaticité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7277100" y="1952625"/>
            <a:ext cx="11557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Sphéricité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7277100" y="2716213"/>
            <a:ext cx="11699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Diffraction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7277100" y="3095625"/>
            <a:ext cx="15255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Astigmatisme</a:t>
            </a: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395536" y="476672"/>
            <a:ext cx="47053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systèmes optiques équipant la colonne ne sont pas </a:t>
            </a:r>
            <a:r>
              <a:rPr lang="fr-FR" dirty="0" smtClean="0">
                <a:solidFill>
                  <a:srgbClr val="000000"/>
                </a:solidFill>
              </a:rPr>
              <a:t>parfaits </a:t>
            </a:r>
            <a:r>
              <a:rPr lang="fr-FR" dirty="0">
                <a:solidFill>
                  <a:srgbClr val="000000"/>
                </a:solidFill>
              </a:rPr>
              <a:t> =&gt;  Aberrations optiques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3059832" y="5877272"/>
            <a:ext cx="51514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Elargissement de la taille de sonde à la surface de l'échantillon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2324100" y="6049963"/>
            <a:ext cx="639763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817" name="AutoShape 25"/>
          <p:cNvSpPr>
            <a:spLocks noChangeArrowheads="1"/>
          </p:cNvSpPr>
          <p:nvPr/>
        </p:nvSpPr>
        <p:spPr bwMode="auto">
          <a:xfrm>
            <a:off x="1562100" y="4521200"/>
            <a:ext cx="1127125" cy="433388"/>
          </a:xfrm>
          <a:prstGeom prst="parallelogram">
            <a:avLst>
              <a:gd name="adj" fmla="val 88786"/>
            </a:avLst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2332038" y="4970463"/>
            <a:ext cx="2011362" cy="206375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6691313" y="1435100"/>
            <a:ext cx="18557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Aberrations de : 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187325" y="84138"/>
            <a:ext cx="40608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Cas d'une colonne réelle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549275" y="85725"/>
            <a:ext cx="20669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Aberration de sphéricité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60338" y="425450"/>
            <a:ext cx="8626475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Dans une lentille électromagnétique, les électrons sont d'autant plus déviés qu'ils ont une trajectoire éloignée de l'axe optique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697163" y="793750"/>
            <a:ext cx="33321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Car B est plus faible proche de l'axe optique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859088" y="1473200"/>
            <a:ext cx="5861050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Les électrons ayant une trajectoire paraxiale (proche de l'axe optique) vont converger dans le plan de Gauss.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Les autres convergent avant.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700713" y="2806700"/>
            <a:ext cx="32353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Cs = coefficient d’aberration sphérique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716016" y="3356992"/>
            <a:ext cx="17208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Il existe un diamètre minimum pour cercle de confusion 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77072"/>
            <a:ext cx="1187450" cy="5397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00100" y="1189038"/>
            <a:ext cx="77374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La distance focale n'est pas la même pour des trajectoires proches ou éloignées de l'axe optique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859088" y="2470150"/>
            <a:ext cx="5680075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Cette tache représente le cercle de confusion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606925" y="3717925"/>
            <a:ext cx="28448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b="1" dirty="0">
                <a:solidFill>
                  <a:srgbClr val="000000"/>
                </a:solidFill>
              </a:rPr>
              <a:t>Cercle de moindre confusion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695950" y="3071813"/>
            <a:ext cx="34480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Unité de Cs : une longueur (mètre en SI)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0825" y="1616075"/>
            <a:ext cx="3349626" cy="3741738"/>
            <a:chOff x="158" y="1018"/>
            <a:chExt cx="2110" cy="2357"/>
          </a:xfrm>
        </p:grpSpPr>
        <p:pic>
          <p:nvPicPr>
            <p:cNvPr id="34829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" y="1018"/>
              <a:ext cx="1660" cy="2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>
              <a:off x="158" y="1987"/>
              <a:ext cx="236" cy="0"/>
            </a:xfrm>
            <a:prstGeom prst="line">
              <a:avLst/>
            </a:prstGeom>
            <a:noFill/>
            <a:ln w="72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>
              <a:off x="1373" y="1992"/>
              <a:ext cx="236" cy="0"/>
            </a:xfrm>
            <a:prstGeom prst="line">
              <a:avLst/>
            </a:prstGeom>
            <a:noFill/>
            <a:ln w="72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1392" y="2083"/>
              <a:ext cx="697" cy="1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diaphragme</a:t>
              </a: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1195" y="3173"/>
              <a:ext cx="811" cy="1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dirty="0">
                  <a:solidFill>
                    <a:srgbClr val="000000"/>
                  </a:solidFill>
                </a:rPr>
                <a:t>Plan gaussien</a:t>
              </a:r>
            </a:p>
          </p:txBody>
        </p:sp>
        <p:pic>
          <p:nvPicPr>
            <p:cNvPr id="34834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2" y="3203"/>
              <a:ext cx="386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1055" y="1959"/>
              <a:ext cx="176" cy="2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6" charset="2"/>
                </a:rPr>
                <a:t></a:t>
              </a:r>
            </a:p>
          </p:txBody>
        </p:sp>
      </p:grp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395536" y="5301208"/>
            <a:ext cx="28321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  <a:latin typeface="Symbol" pitchFamily="16" charset="2"/>
              </a:rPr>
              <a:t></a:t>
            </a:r>
            <a:r>
              <a:rPr lang="fr-FR" sz="1200" dirty="0">
                <a:solidFill>
                  <a:srgbClr val="000000"/>
                </a:solidFill>
              </a:rPr>
              <a:t> = demi-angle d'ouverture du faisceau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5646738" y="4077072"/>
            <a:ext cx="3497262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Variation de </a:t>
            </a:r>
            <a:r>
              <a:rPr lang="fr-FR" dirty="0" err="1">
                <a:solidFill>
                  <a:srgbClr val="000000"/>
                </a:solidFill>
              </a:rPr>
              <a:t>d</a:t>
            </a:r>
            <a:r>
              <a:rPr lang="fr-FR" baseline="-33000" dirty="0" err="1">
                <a:solidFill>
                  <a:srgbClr val="000000"/>
                </a:solidFill>
              </a:rPr>
              <a:t>s</a:t>
            </a:r>
            <a:r>
              <a:rPr lang="fr-FR" dirty="0">
                <a:solidFill>
                  <a:srgbClr val="000000"/>
                </a:solidFill>
              </a:rPr>
              <a:t> en fonction de </a:t>
            </a:r>
            <a:r>
              <a:rPr lang="fr-FR" dirty="0">
                <a:solidFill>
                  <a:srgbClr val="000000"/>
                </a:solidFill>
                <a:latin typeface="Symbol" pitchFamily="16" charset="2"/>
              </a:rPr>
              <a:t></a:t>
            </a:r>
            <a:r>
              <a:rPr lang="fr-FR" baseline="33000" dirty="0">
                <a:solidFill>
                  <a:srgbClr val="000000"/>
                </a:solidFill>
              </a:rPr>
              <a:t>3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3923928" y="4581128"/>
            <a:ext cx="49926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Limitation de </a:t>
            </a:r>
            <a:r>
              <a:rPr lang="fr-FR" sz="1600" dirty="0" err="1">
                <a:solidFill>
                  <a:srgbClr val="000000"/>
                </a:solidFill>
              </a:rPr>
              <a:t>d</a:t>
            </a:r>
            <a:r>
              <a:rPr lang="fr-FR" sz="1600" baseline="-33000" dirty="0" err="1">
                <a:solidFill>
                  <a:srgbClr val="000000"/>
                </a:solidFill>
              </a:rPr>
              <a:t>s</a:t>
            </a:r>
            <a:r>
              <a:rPr lang="fr-FR" sz="1600" dirty="0">
                <a:solidFill>
                  <a:srgbClr val="000000"/>
                </a:solidFill>
              </a:rPr>
              <a:t> avec une faible ouverture du faisceau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5652120" y="4941168"/>
            <a:ext cx="245268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10</a:t>
            </a:r>
            <a:r>
              <a:rPr lang="fr-FR" sz="1600" baseline="33000" dirty="0">
                <a:solidFill>
                  <a:srgbClr val="000000"/>
                </a:solidFill>
              </a:rPr>
              <a:t>-2</a:t>
            </a:r>
            <a:r>
              <a:rPr lang="fr-FR" sz="1600" dirty="0">
                <a:solidFill>
                  <a:srgbClr val="000000"/>
                </a:solidFill>
              </a:rPr>
              <a:t> rd (soit environ 0,6°) 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3491880" y="5229200"/>
            <a:ext cx="546576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 faisceau est diaphragmé pour rester dans une optique de Gauss</a:t>
            </a:r>
          </a:p>
        </p:txBody>
      </p:sp>
      <p:sp>
        <p:nvSpPr>
          <p:cNvPr id="34841" name="AutoShape 25"/>
          <p:cNvSpPr>
            <a:spLocks noChangeArrowheads="1"/>
          </p:cNvSpPr>
          <p:nvPr/>
        </p:nvSpPr>
        <p:spPr bwMode="auto">
          <a:xfrm>
            <a:off x="182563" y="114300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>
            <a:off x="395536" y="1340768"/>
            <a:ext cx="403225" cy="7938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4244975" y="3879850"/>
            <a:ext cx="403225" cy="793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48064" y="5085184"/>
            <a:ext cx="403225" cy="7937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2881313" y="2190750"/>
            <a:ext cx="57689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L'image dans le plan de Gauss est alors une tache de diamètre 2Cs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</a:rPr>
              <a:t></a:t>
            </a:r>
            <a:r>
              <a:rPr lang="fr-FR" sz="1400" baseline="33000">
                <a:solidFill>
                  <a:srgbClr val="000000"/>
                </a:solidFill>
              </a:rPr>
              <a:t>3</a:t>
            </a:r>
            <a:r>
              <a:rPr lang="fr-FR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3635896" y="5805264"/>
            <a:ext cx="5303838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Lentille classique, C</a:t>
            </a:r>
            <a:r>
              <a:rPr lang="fr-FR" sz="1400" baseline="-30000">
                <a:solidFill>
                  <a:srgbClr val="000000"/>
                </a:solidFill>
                <a:cs typeface="Times New Roman" pitchFamily="16" charset="0"/>
              </a:rPr>
              <a:t>s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= 10 mm et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= 10</a:t>
            </a:r>
            <a:r>
              <a:rPr lang="fr-FR" sz="1400" baseline="30000">
                <a:solidFill>
                  <a:srgbClr val="000000"/>
                </a:solidFill>
                <a:cs typeface="Times New Roman" pitchFamily="16" charset="0"/>
              </a:rPr>
              <a:t>-2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rd , </a:t>
            </a:r>
            <a:r>
              <a:rPr lang="fr-FR" sz="1400" b="1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400" b="1" baseline="-30000">
                <a:solidFill>
                  <a:srgbClr val="000000"/>
                </a:solidFill>
                <a:cs typeface="Times New Roman" pitchFamily="16" charset="0"/>
              </a:rPr>
              <a:t>s</a:t>
            </a:r>
            <a:r>
              <a:rPr lang="fr-FR" sz="1400" b="1">
                <a:solidFill>
                  <a:srgbClr val="000000"/>
                </a:solidFill>
                <a:cs typeface="Times New Roman" pitchFamily="16" charset="0"/>
              </a:rPr>
              <a:t> = 5 nm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Lentille à immersion, C</a:t>
            </a:r>
            <a:r>
              <a:rPr lang="fr-FR" sz="1400" baseline="-30000">
                <a:solidFill>
                  <a:srgbClr val="000000"/>
                </a:solidFill>
                <a:cs typeface="Times New Roman" pitchFamily="16" charset="0"/>
              </a:rPr>
              <a:t>s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= 2 mm et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= 10</a:t>
            </a:r>
            <a:r>
              <a:rPr lang="fr-FR" sz="1400" baseline="30000">
                <a:solidFill>
                  <a:srgbClr val="000000"/>
                </a:solidFill>
                <a:cs typeface="Times New Roman" pitchFamily="16" charset="0"/>
              </a:rPr>
              <a:t>-2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rd, </a:t>
            </a:r>
            <a:r>
              <a:rPr lang="fr-FR" sz="1400" b="1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400" b="1" baseline="-30000">
                <a:solidFill>
                  <a:srgbClr val="000000"/>
                </a:solidFill>
                <a:cs typeface="Times New Roman" pitchFamily="16" charset="0"/>
              </a:rPr>
              <a:t>s</a:t>
            </a:r>
            <a:r>
              <a:rPr lang="fr-FR" sz="1400" b="1">
                <a:solidFill>
                  <a:srgbClr val="000000"/>
                </a:solidFill>
                <a:cs typeface="Times New Roman" pitchFamily="16" charset="0"/>
              </a:rPr>
              <a:t> = 1 nm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179512" y="5589240"/>
            <a:ext cx="40814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Quelques valeurs en fonction du type de lentille 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604838" y="92075"/>
            <a:ext cx="20669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Aberration de diffraction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882650"/>
            <a:ext cx="3694112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 l="13385" t="8504" r="20000" b="14375"/>
          <a:stretch>
            <a:fillRect/>
          </a:stretch>
        </p:blipFill>
        <p:spPr bwMode="auto">
          <a:xfrm>
            <a:off x="3543300" y="3851275"/>
            <a:ext cx="1290638" cy="1162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411760" y="5661248"/>
            <a:ext cx="4725987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A </a:t>
            </a: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 30 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kV, </a:t>
            </a: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</a:t>
            </a: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= 0,0068 nm et </a:t>
            </a:r>
            <a:r>
              <a:rPr lang="fr-FR" sz="1600" dirty="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= 10</a:t>
            </a:r>
            <a:r>
              <a:rPr lang="fr-FR" sz="1600" baseline="30000" dirty="0">
                <a:solidFill>
                  <a:srgbClr val="000000"/>
                </a:solidFill>
                <a:cs typeface="Times New Roman" pitchFamily="16" charset="0"/>
              </a:rPr>
              <a:t>-2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rd, 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600" b="1" baseline="-30000" dirty="0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 = 0,8 nm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195736" y="548680"/>
            <a:ext cx="6552728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 diaphragme objectif  joue le rôle d'une ouverture </a:t>
            </a:r>
            <a:r>
              <a:rPr lang="fr-FR" sz="1600" dirty="0" err="1">
                <a:solidFill>
                  <a:srgbClr val="000000"/>
                </a:solidFill>
              </a:rPr>
              <a:t>diffractante</a:t>
            </a:r>
            <a:r>
              <a:rPr lang="fr-FR" sz="1600" dirty="0">
                <a:solidFill>
                  <a:srgbClr val="000000"/>
                </a:solidFill>
              </a:rPr>
              <a:t> pour l'onde associée à l’électron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7063" y="1293813"/>
            <a:ext cx="1800225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045075" y="4654550"/>
            <a:ext cx="10731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Disque d'Airy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436096" y="1916832"/>
            <a:ext cx="31654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latin typeface="Symbol" pitchFamily="16" charset="2"/>
              </a:rPr>
              <a:t>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longeur</a:t>
            </a:r>
            <a:r>
              <a:rPr lang="fr-FR" sz="1400" dirty="0">
                <a:solidFill>
                  <a:srgbClr val="000000"/>
                </a:solidFill>
              </a:rPr>
              <a:t> d'onde associée à l'électron</a:t>
            </a:r>
          </a:p>
        </p:txBody>
      </p:sp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6815138" y="2860675"/>
          <a:ext cx="811212" cy="646113"/>
        </p:xfrm>
        <a:graphic>
          <a:graphicData uri="http://schemas.openxmlformats.org/presentationml/2006/ole">
            <p:oleObj spid="_x0000_s4098" r:id="rId7" imgW="495000" imgH="393480" progId="Equation.3">
              <p:embed/>
            </p:oleObj>
          </a:graphicData>
        </a:graphic>
      </p:graphicFrame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8" cstate="print"/>
          <a:srcRect l="12196" r="5307" b="20271"/>
          <a:stretch>
            <a:fillRect/>
          </a:stretch>
        </p:blipFill>
        <p:spPr bwMode="auto">
          <a:xfrm>
            <a:off x="5432425" y="2525713"/>
            <a:ext cx="863600" cy="1157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343525" y="3683000"/>
            <a:ext cx="1079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900" b="1">
                <a:solidFill>
                  <a:srgbClr val="000000"/>
                </a:solidFill>
              </a:rPr>
              <a:t>Louis de Broglie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900" b="1">
                <a:solidFill>
                  <a:srgbClr val="000000"/>
                </a:solidFill>
              </a:rPr>
              <a:t>1892 - 1987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416675" y="2476500"/>
            <a:ext cx="20161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Relation onde-particule</a:t>
            </a:r>
          </a:p>
        </p:txBody>
      </p:sp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182563" y="122238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066800" y="5334000"/>
            <a:ext cx="13557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Estimation :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39552" y="116632"/>
            <a:ext cx="23034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Aberration de Chromaticité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3" y="917575"/>
            <a:ext cx="3316287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55776" y="548680"/>
            <a:ext cx="49276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Due à la dispersion énergétique du faisceau électronique </a:t>
            </a:r>
            <a:r>
              <a:rPr lang="fr-FR" sz="1600" dirty="0">
                <a:solidFill>
                  <a:srgbClr val="000000"/>
                </a:solidFill>
                <a:latin typeface="Symbol" pitchFamily="16" charset="2"/>
              </a:rPr>
              <a:t></a:t>
            </a:r>
            <a:r>
              <a:rPr lang="fr-FR" sz="16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987675" y="3681413"/>
            <a:ext cx="3095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/2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957513" y="3260725"/>
            <a:ext cx="3095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/2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915816" y="908720"/>
            <a:ext cx="92551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Raisons :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316288" y="1203325"/>
            <a:ext cx="41052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Distribution énergétique des électrons à la source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359150" y="1463675"/>
            <a:ext cx="57261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Proportionnelle à kT pour une source activée thermiquement ( W, cathode chaude)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322638" y="1730375"/>
            <a:ext cx="32639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Fluctuation de la tension d'accélération</a:t>
            </a: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800" y="2487613"/>
            <a:ext cx="1076325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7913" y="3500438"/>
            <a:ext cx="842962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5300" y="3956050"/>
            <a:ext cx="1547813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507038" y="2871788"/>
            <a:ext cx="3273425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avec C</a:t>
            </a:r>
            <a:r>
              <a:rPr lang="fr-FR" sz="1200" baseline="-33000">
                <a:solidFill>
                  <a:srgbClr val="000000"/>
                </a:solidFill>
              </a:rPr>
              <a:t>c</a:t>
            </a:r>
            <a:r>
              <a:rPr lang="fr-FR" sz="1200">
                <a:solidFill>
                  <a:srgbClr val="000000"/>
                </a:solidFill>
              </a:rPr>
              <a:t> Coefficient d'aberration chromatique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441950" y="4645025"/>
            <a:ext cx="21907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0,2 eV &lt; </a:t>
            </a:r>
            <a:r>
              <a:rPr lang="fr-FR">
                <a:solidFill>
                  <a:srgbClr val="000000"/>
                </a:solidFill>
                <a:latin typeface="Symbol" pitchFamily="16" charset="2"/>
              </a:rPr>
              <a:t></a:t>
            </a:r>
            <a:r>
              <a:rPr lang="fr-FR">
                <a:solidFill>
                  <a:srgbClr val="000000"/>
                </a:solidFill>
              </a:rPr>
              <a:t>E &lt; 2 eV 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7573963" y="5170488"/>
            <a:ext cx="7874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MEB W</a:t>
            </a: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V="1">
            <a:off x="5586413" y="4981575"/>
            <a:ext cx="220662" cy="1730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083175" y="5194300"/>
            <a:ext cx="98266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MEB FEG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 flipV="1">
            <a:off x="7545388" y="4965700"/>
            <a:ext cx="325437" cy="1730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2915816" y="5661248"/>
            <a:ext cx="5332413" cy="24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C</a:t>
            </a:r>
            <a:r>
              <a:rPr lang="fr-FR" sz="1600" baseline="-30000" dirty="0">
                <a:solidFill>
                  <a:srgbClr val="000000"/>
                </a:solidFill>
                <a:cs typeface="Times New Roman" pitchFamily="16" charset="0"/>
              </a:rPr>
              <a:t>C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= 10 mm, </a:t>
            </a:r>
            <a:r>
              <a:rPr lang="fr-FR" sz="1600" dirty="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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E = 1eV, E = 30 </a:t>
            </a:r>
            <a:r>
              <a:rPr lang="fr-FR" sz="1600" dirty="0" err="1">
                <a:solidFill>
                  <a:srgbClr val="000000"/>
                </a:solidFill>
                <a:cs typeface="Times New Roman" pitchFamily="16" charset="0"/>
              </a:rPr>
              <a:t>keV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et </a:t>
            </a:r>
            <a:r>
              <a:rPr lang="fr-FR" sz="1600" dirty="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= 10</a:t>
            </a:r>
            <a:r>
              <a:rPr lang="fr-FR" sz="1600" baseline="30000" dirty="0">
                <a:solidFill>
                  <a:srgbClr val="000000"/>
                </a:solidFill>
                <a:cs typeface="Times New Roman" pitchFamily="16" charset="0"/>
              </a:rPr>
              <a:t>-2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rd, </a:t>
            </a:r>
            <a:r>
              <a:rPr lang="fr-FR" sz="1600" dirty="0" err="1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600" baseline="-30000" dirty="0" err="1">
                <a:solidFill>
                  <a:srgbClr val="000000"/>
                </a:solidFill>
                <a:cs typeface="Times New Roman" pitchFamily="16" charset="0"/>
              </a:rPr>
              <a:t>C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= 3 nm</a:t>
            </a:r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206375" y="160338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1409700" y="5646738"/>
            <a:ext cx="13557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Estimation :  </a:t>
            </a:r>
          </a:p>
        </p:txBody>
      </p:sp>
      <p:sp>
        <p:nvSpPr>
          <p:cNvPr id="37910" name="AutoShape 22"/>
          <p:cNvSpPr>
            <a:spLocks noChangeArrowheads="1"/>
          </p:cNvSpPr>
          <p:nvPr/>
        </p:nvSpPr>
        <p:spPr bwMode="auto">
          <a:xfrm>
            <a:off x="3254375" y="1858963"/>
            <a:ext cx="46038" cy="68262"/>
          </a:xfrm>
          <a:prstGeom prst="roundRect">
            <a:avLst>
              <a:gd name="adj" fmla="val 3569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7911" name="AutoShape 23"/>
          <p:cNvSpPr>
            <a:spLocks noChangeArrowheads="1"/>
          </p:cNvSpPr>
          <p:nvPr/>
        </p:nvSpPr>
        <p:spPr bwMode="auto">
          <a:xfrm>
            <a:off x="3238500" y="1317625"/>
            <a:ext cx="46038" cy="68263"/>
          </a:xfrm>
          <a:prstGeom prst="roundRect">
            <a:avLst>
              <a:gd name="adj" fmla="val 3569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63" y="2236788"/>
            <a:ext cx="1436687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3886200" y="2681288"/>
            <a:ext cx="83978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>
                <a:solidFill>
                  <a:srgbClr val="000000"/>
                </a:solidFill>
              </a:rPr>
              <a:t>E &lt;=&gt; U</a:t>
            </a: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5502275" y="2438400"/>
            <a:ext cx="465138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7915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4400" y="2308225"/>
            <a:ext cx="809625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916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5800" y="2100263"/>
            <a:ext cx="1612900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917" name="Picture 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14863" y="3465513"/>
            <a:ext cx="101917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3635375" y="3179763"/>
            <a:ext cx="535622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En première approximation </a:t>
            </a:r>
            <a:r>
              <a:rPr lang="fr-FR" sz="1200" i="1" dirty="0">
                <a:solidFill>
                  <a:srgbClr val="000000"/>
                </a:solidFill>
              </a:rPr>
              <a:t>C</a:t>
            </a:r>
            <a:r>
              <a:rPr lang="fr-FR" sz="1200" i="1" baseline="-33000" dirty="0">
                <a:solidFill>
                  <a:srgbClr val="000000"/>
                </a:solidFill>
              </a:rPr>
              <a:t>c</a:t>
            </a:r>
            <a:r>
              <a:rPr lang="fr-FR" sz="1200" dirty="0">
                <a:solidFill>
                  <a:srgbClr val="000000"/>
                </a:solidFill>
              </a:rPr>
              <a:t> = </a:t>
            </a:r>
            <a:r>
              <a:rPr lang="fr-FR" sz="1200" i="1" dirty="0">
                <a:solidFill>
                  <a:srgbClr val="000000"/>
                </a:solidFill>
              </a:rPr>
              <a:t>f</a:t>
            </a:r>
            <a:r>
              <a:rPr lang="fr-FR" sz="1200" dirty="0">
                <a:solidFill>
                  <a:srgbClr val="000000"/>
                </a:solidFill>
              </a:rPr>
              <a:t> mais pour des lentilles puissantes  </a:t>
            </a:r>
            <a:r>
              <a:rPr lang="fr-FR" sz="1200" i="1" dirty="0">
                <a:solidFill>
                  <a:srgbClr val="000000"/>
                </a:solidFill>
              </a:rPr>
              <a:t>C</a:t>
            </a:r>
            <a:r>
              <a:rPr lang="fr-FR" sz="1200" i="1" baseline="-33000" dirty="0">
                <a:solidFill>
                  <a:srgbClr val="000000"/>
                </a:solidFill>
              </a:rPr>
              <a:t>c</a:t>
            </a:r>
            <a:r>
              <a:rPr lang="fr-FR" sz="1200" dirty="0">
                <a:solidFill>
                  <a:srgbClr val="000000"/>
                </a:solidFill>
              </a:rPr>
              <a:t> = f/2</a:t>
            </a: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3178175" y="2270125"/>
            <a:ext cx="7445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>
                <a:solidFill>
                  <a:srgbClr val="000000"/>
                </a:solidFill>
              </a:rPr>
              <a:t>Rappel</a:t>
            </a:r>
          </a:p>
        </p:txBody>
      </p: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4221163" y="3441700"/>
            <a:ext cx="3397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5746750" y="3457575"/>
            <a:ext cx="3302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et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67544" y="116632"/>
            <a:ext cx="20669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Aberration d'astigmatisme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1322388"/>
            <a:ext cx="2300288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8513" y="3451225"/>
            <a:ext cx="24003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188" y="3457575"/>
            <a:ext cx="24003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1513" y="1668860"/>
            <a:ext cx="1241425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1628800"/>
            <a:ext cx="1192212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932040" y="1628800"/>
            <a:ext cx="5556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avec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5797550" y="2003822"/>
            <a:ext cx="32178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Ca : Coefficient  d'aberration d'astigmatisme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048000" y="2154238"/>
            <a:ext cx="925513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Raisons :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4076700" y="2246313"/>
            <a:ext cx="3533775" cy="94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Imperfections des pièces polaires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Contamination des diaphragmes intérieurs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Echantillon magnétique, ...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3738563" y="4264025"/>
            <a:ext cx="617537" cy="982663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V="1">
            <a:off x="6253163" y="4295775"/>
            <a:ext cx="814387" cy="722313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2483768" y="5517232"/>
            <a:ext cx="62928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Déformation orientée à 90° l'une de l'autre de part et d'autre de la focalisation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123728" y="1124744"/>
            <a:ext cx="32448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Perte de la symétrie axiale du faisceau</a:t>
            </a: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107504" y="188640"/>
            <a:ext cx="251520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9512" y="47667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Il résulte d'un écart à la symétrie idéale de révolution autour de l'axe optique.</a:t>
            </a:r>
          </a:p>
          <a:p>
            <a:r>
              <a:rPr lang="fr-FR" sz="1600" dirty="0" smtClean="0"/>
              <a:t>En conséquence, les rayons contenus dans deux plans perpendiculaires ne convergent pas au même point focal.</a:t>
            </a:r>
            <a:endParaRPr lang="fr-FR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/>
          <a:srcRect l="-456" t="76633"/>
          <a:stretch>
            <a:fillRect/>
          </a:stretch>
        </p:blipFill>
        <p:spPr bwMode="auto">
          <a:xfrm>
            <a:off x="2368550" y="1503363"/>
            <a:ext cx="3311525" cy="1439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31825" y="130175"/>
            <a:ext cx="27527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Cette aberration peut être corrigée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0688"/>
            <a:ext cx="1155700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1166813" y="2303463"/>
            <a:ext cx="1333500" cy="161290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79438" y="3817938"/>
            <a:ext cx="661987" cy="579437"/>
          </a:xfrm>
          <a:prstGeom prst="ellips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763688" y="692696"/>
            <a:ext cx="51498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Grâce à un dispositif constitué d'un ensemble de 8 bobines 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876256" y="692696"/>
            <a:ext cx="8953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err="1">
                <a:solidFill>
                  <a:srgbClr val="000000"/>
                </a:solidFill>
              </a:rPr>
              <a:t>Octopôle</a:t>
            </a:r>
            <a:endParaRPr lang="fr-FR" sz="2000" dirty="0">
              <a:solidFill>
                <a:srgbClr val="000000"/>
              </a:solidFill>
            </a:endParaRPr>
          </a:p>
        </p:txBody>
      </p:sp>
      <p:graphicFrame>
        <p:nvGraphicFramePr>
          <p:cNvPr id="39944" name="Object 8"/>
          <p:cNvGraphicFramePr>
            <a:graphicFrameLocks noChangeAspect="1"/>
          </p:cNvGraphicFramePr>
          <p:nvPr/>
        </p:nvGraphicFramePr>
        <p:xfrm>
          <a:off x="819150" y="4619625"/>
          <a:ext cx="2200275" cy="1439863"/>
        </p:xfrm>
        <a:graphic>
          <a:graphicData uri="http://schemas.openxmlformats.org/presentationml/2006/ole">
            <p:oleObj spid="_x0000_s5122" r:id="rId6" imgW="3163680" imgH="2069280" progId="Word.Document.8">
              <p:embed/>
            </p:oleObj>
          </a:graphicData>
        </a:graphic>
      </p:graphicFrame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11560" y="5733256"/>
            <a:ext cx="2830513" cy="3651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Taches de contamination montrant le faisceau avant et après correction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62700" y="1203325"/>
            <a:ext cx="2114550" cy="2133600"/>
            <a:chOff x="4008" y="758"/>
            <a:chExt cx="1332" cy="1344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445" y="1216"/>
              <a:ext cx="436" cy="435"/>
              <a:chOff x="4445" y="1216"/>
              <a:chExt cx="436" cy="435"/>
            </a:xfrm>
          </p:grpSpPr>
          <p:sp>
            <p:nvSpPr>
              <p:cNvPr id="39948" name="Oval 12"/>
              <p:cNvSpPr>
                <a:spLocks noChangeArrowheads="1"/>
              </p:cNvSpPr>
              <p:nvPr/>
            </p:nvSpPr>
            <p:spPr bwMode="auto">
              <a:xfrm>
                <a:off x="4606" y="1216"/>
                <a:ext cx="115" cy="435"/>
              </a:xfrm>
              <a:prstGeom prst="ellipse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49" name="Oval 13"/>
              <p:cNvSpPr>
                <a:spLocks noChangeArrowheads="1"/>
              </p:cNvSpPr>
              <p:nvPr/>
            </p:nvSpPr>
            <p:spPr bwMode="auto">
              <a:xfrm>
                <a:off x="4445" y="1377"/>
                <a:ext cx="436" cy="115"/>
              </a:xfrm>
              <a:prstGeom prst="ellipse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9950" name="Oval 14"/>
            <p:cNvSpPr>
              <a:spLocks noChangeArrowheads="1"/>
            </p:cNvSpPr>
            <p:nvPr/>
          </p:nvSpPr>
          <p:spPr bwMode="auto">
            <a:xfrm>
              <a:off x="4044" y="816"/>
              <a:ext cx="1238" cy="1235"/>
            </a:xfrm>
            <a:prstGeom prst="ellipse">
              <a:avLst/>
            </a:prstGeom>
            <a:noFill/>
            <a:ln w="111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4008" y="758"/>
              <a:ext cx="1332" cy="1344"/>
              <a:chOff x="4008" y="758"/>
              <a:chExt cx="1332" cy="1344"/>
            </a:xfrm>
          </p:grpSpPr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4008" y="1304"/>
                <a:ext cx="129" cy="245"/>
                <a:chOff x="4008" y="1304"/>
                <a:chExt cx="129" cy="245"/>
              </a:xfrm>
            </p:grpSpPr>
            <p:sp>
              <p:nvSpPr>
                <p:cNvPr id="39953" name="Rectangle 17"/>
                <p:cNvSpPr>
                  <a:spLocks noChangeArrowheads="1"/>
                </p:cNvSpPr>
                <p:nvPr/>
              </p:nvSpPr>
              <p:spPr bwMode="auto">
                <a:xfrm>
                  <a:off x="4008" y="1304"/>
                  <a:ext cx="129" cy="24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54" name="Rectangle 18"/>
                <p:cNvSpPr>
                  <a:spLocks noChangeArrowheads="1"/>
                </p:cNvSpPr>
                <p:nvPr/>
              </p:nvSpPr>
              <p:spPr bwMode="auto">
                <a:xfrm>
                  <a:off x="4008" y="1304"/>
                  <a:ext cx="129" cy="245"/>
                </a:xfrm>
                <a:prstGeom prst="rect">
                  <a:avLst/>
                </a:prstGeom>
                <a:noFill/>
                <a:ln w="111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211" y="1304"/>
                <a:ext cx="129" cy="245"/>
                <a:chOff x="5211" y="1304"/>
                <a:chExt cx="129" cy="245"/>
              </a:xfrm>
            </p:grpSpPr>
            <p:sp>
              <p:nvSpPr>
                <p:cNvPr id="39956" name="Rectangle 20"/>
                <p:cNvSpPr>
                  <a:spLocks noChangeArrowheads="1"/>
                </p:cNvSpPr>
                <p:nvPr/>
              </p:nvSpPr>
              <p:spPr bwMode="auto">
                <a:xfrm>
                  <a:off x="5211" y="1304"/>
                  <a:ext cx="129" cy="24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57" name="Rectangle 21"/>
                <p:cNvSpPr>
                  <a:spLocks noChangeArrowheads="1"/>
                </p:cNvSpPr>
                <p:nvPr/>
              </p:nvSpPr>
              <p:spPr bwMode="auto">
                <a:xfrm>
                  <a:off x="5211" y="1304"/>
                  <a:ext cx="129" cy="245"/>
                </a:xfrm>
                <a:prstGeom prst="rect">
                  <a:avLst/>
                </a:prstGeom>
                <a:noFill/>
                <a:ln w="111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4540" y="1973"/>
                <a:ext cx="246" cy="129"/>
                <a:chOff x="4540" y="1973"/>
                <a:chExt cx="246" cy="129"/>
              </a:xfrm>
            </p:grpSpPr>
            <p:sp>
              <p:nvSpPr>
                <p:cNvPr id="39959" name="Rectangle 23"/>
                <p:cNvSpPr>
                  <a:spLocks noChangeArrowheads="1"/>
                </p:cNvSpPr>
                <p:nvPr/>
              </p:nvSpPr>
              <p:spPr bwMode="auto">
                <a:xfrm>
                  <a:off x="4540" y="1973"/>
                  <a:ext cx="246" cy="12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60" name="Rectangle 24"/>
                <p:cNvSpPr>
                  <a:spLocks noChangeArrowheads="1"/>
                </p:cNvSpPr>
                <p:nvPr/>
              </p:nvSpPr>
              <p:spPr bwMode="auto">
                <a:xfrm>
                  <a:off x="4540" y="1973"/>
                  <a:ext cx="246" cy="129"/>
                </a:xfrm>
                <a:prstGeom prst="rect">
                  <a:avLst/>
                </a:prstGeom>
                <a:noFill/>
                <a:ln w="111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4540" y="758"/>
                <a:ext cx="246" cy="129"/>
                <a:chOff x="4540" y="758"/>
                <a:chExt cx="246" cy="129"/>
              </a:xfrm>
            </p:grpSpPr>
            <p:sp>
              <p:nvSpPr>
                <p:cNvPr id="39962" name="Rectangle 26"/>
                <p:cNvSpPr>
                  <a:spLocks noChangeArrowheads="1"/>
                </p:cNvSpPr>
                <p:nvPr/>
              </p:nvSpPr>
              <p:spPr bwMode="auto">
                <a:xfrm>
                  <a:off x="4540" y="758"/>
                  <a:ext cx="246" cy="12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63" name="Rectangle 27"/>
                <p:cNvSpPr>
                  <a:spLocks noChangeArrowheads="1"/>
                </p:cNvSpPr>
                <p:nvPr/>
              </p:nvSpPr>
              <p:spPr bwMode="auto">
                <a:xfrm>
                  <a:off x="4540" y="758"/>
                  <a:ext cx="246" cy="129"/>
                </a:xfrm>
                <a:prstGeom prst="rect">
                  <a:avLst/>
                </a:prstGeom>
                <a:noFill/>
                <a:ln w="111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4074" y="838"/>
              <a:ext cx="1193" cy="1198"/>
              <a:chOff x="4074" y="838"/>
              <a:chExt cx="1193" cy="1198"/>
            </a:xfrm>
          </p:grpSpPr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4074" y="1667"/>
                <a:ext cx="260" cy="275"/>
                <a:chOff x="4074" y="1667"/>
                <a:chExt cx="260" cy="275"/>
              </a:xfrm>
            </p:grpSpPr>
            <p:sp>
              <p:nvSpPr>
                <p:cNvPr id="39966" name="Freeform 30"/>
                <p:cNvSpPr>
                  <a:spLocks noChangeArrowheads="1"/>
                </p:cNvSpPr>
                <p:nvPr/>
              </p:nvSpPr>
              <p:spPr bwMode="auto">
                <a:xfrm>
                  <a:off x="4074" y="1667"/>
                  <a:ext cx="260" cy="275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60" y="284"/>
                    </a:cxn>
                    <a:cxn ang="0">
                      <a:pos x="269" y="197"/>
                    </a:cxn>
                    <a:cxn ang="0">
                      <a:pos x="109" y="0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269" h="284">
                      <a:moveTo>
                        <a:pt x="0" y="88"/>
                      </a:moveTo>
                      <a:lnTo>
                        <a:pt x="160" y="284"/>
                      </a:lnTo>
                      <a:lnTo>
                        <a:pt x="269" y="197"/>
                      </a:lnTo>
                      <a:lnTo>
                        <a:pt x="109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67" name="Freeform 31"/>
                <p:cNvSpPr>
                  <a:spLocks noChangeArrowheads="1"/>
                </p:cNvSpPr>
                <p:nvPr/>
              </p:nvSpPr>
              <p:spPr bwMode="auto">
                <a:xfrm>
                  <a:off x="4074" y="1667"/>
                  <a:ext cx="260" cy="275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60" y="284"/>
                    </a:cxn>
                    <a:cxn ang="0">
                      <a:pos x="269" y="197"/>
                    </a:cxn>
                    <a:cxn ang="0">
                      <a:pos x="109" y="0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269" h="284">
                      <a:moveTo>
                        <a:pt x="0" y="88"/>
                      </a:moveTo>
                      <a:lnTo>
                        <a:pt x="160" y="284"/>
                      </a:lnTo>
                      <a:lnTo>
                        <a:pt x="269" y="197"/>
                      </a:lnTo>
                      <a:lnTo>
                        <a:pt x="109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noFill/>
                <a:ln w="111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5006" y="911"/>
                <a:ext cx="261" cy="274"/>
                <a:chOff x="5006" y="911"/>
                <a:chExt cx="261" cy="274"/>
              </a:xfrm>
            </p:grpSpPr>
            <p:sp>
              <p:nvSpPr>
                <p:cNvPr id="39969" name="Freeform 33"/>
                <p:cNvSpPr>
                  <a:spLocks noChangeArrowheads="1"/>
                </p:cNvSpPr>
                <p:nvPr/>
              </p:nvSpPr>
              <p:spPr bwMode="auto">
                <a:xfrm>
                  <a:off x="5006" y="911"/>
                  <a:ext cx="261" cy="274"/>
                </a:xfrm>
                <a:custGeom>
                  <a:avLst/>
                  <a:gdLst/>
                  <a:ahLst/>
                  <a:cxnLst>
                    <a:cxn ang="0">
                      <a:pos x="0" y="87"/>
                    </a:cxn>
                    <a:cxn ang="0">
                      <a:pos x="161" y="283"/>
                    </a:cxn>
                    <a:cxn ang="0">
                      <a:pos x="270" y="196"/>
                    </a:cxn>
                    <a:cxn ang="0">
                      <a:pos x="110" y="0"/>
                    </a:cxn>
                    <a:cxn ang="0">
                      <a:pos x="0" y="87"/>
                    </a:cxn>
                  </a:cxnLst>
                  <a:rect l="0" t="0" r="r" b="b"/>
                  <a:pathLst>
                    <a:path w="270" h="283">
                      <a:moveTo>
                        <a:pt x="0" y="87"/>
                      </a:moveTo>
                      <a:lnTo>
                        <a:pt x="161" y="283"/>
                      </a:lnTo>
                      <a:lnTo>
                        <a:pt x="270" y="196"/>
                      </a:lnTo>
                      <a:lnTo>
                        <a:pt x="110" y="0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70" name="Freeform 34"/>
                <p:cNvSpPr>
                  <a:spLocks noChangeArrowheads="1"/>
                </p:cNvSpPr>
                <p:nvPr/>
              </p:nvSpPr>
              <p:spPr bwMode="auto">
                <a:xfrm>
                  <a:off x="5006" y="911"/>
                  <a:ext cx="261" cy="274"/>
                </a:xfrm>
                <a:custGeom>
                  <a:avLst/>
                  <a:gdLst/>
                  <a:ahLst/>
                  <a:cxnLst>
                    <a:cxn ang="0">
                      <a:pos x="0" y="87"/>
                    </a:cxn>
                    <a:cxn ang="0">
                      <a:pos x="161" y="283"/>
                    </a:cxn>
                    <a:cxn ang="0">
                      <a:pos x="270" y="196"/>
                    </a:cxn>
                    <a:cxn ang="0">
                      <a:pos x="110" y="0"/>
                    </a:cxn>
                    <a:cxn ang="0">
                      <a:pos x="0" y="87"/>
                    </a:cxn>
                  </a:cxnLst>
                  <a:rect l="0" t="0" r="r" b="b"/>
                  <a:pathLst>
                    <a:path w="270" h="283">
                      <a:moveTo>
                        <a:pt x="0" y="87"/>
                      </a:moveTo>
                      <a:lnTo>
                        <a:pt x="161" y="283"/>
                      </a:lnTo>
                      <a:lnTo>
                        <a:pt x="270" y="196"/>
                      </a:lnTo>
                      <a:lnTo>
                        <a:pt x="110" y="0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111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>
                <a:off x="4912" y="1776"/>
                <a:ext cx="275" cy="260"/>
                <a:chOff x="4912" y="1776"/>
                <a:chExt cx="275" cy="260"/>
              </a:xfrm>
            </p:grpSpPr>
            <p:sp>
              <p:nvSpPr>
                <p:cNvPr id="39972" name="Freeform 36"/>
                <p:cNvSpPr>
                  <a:spLocks noChangeArrowheads="1"/>
                </p:cNvSpPr>
                <p:nvPr/>
              </p:nvSpPr>
              <p:spPr bwMode="auto">
                <a:xfrm>
                  <a:off x="4912" y="1776"/>
                  <a:ext cx="275" cy="260"/>
                </a:xfrm>
                <a:custGeom>
                  <a:avLst/>
                  <a:gdLst/>
                  <a:ahLst/>
                  <a:cxnLst>
                    <a:cxn ang="0">
                      <a:pos x="196" y="0"/>
                    </a:cxn>
                    <a:cxn ang="0">
                      <a:pos x="0" y="160"/>
                    </a:cxn>
                    <a:cxn ang="0">
                      <a:pos x="87" y="269"/>
                    </a:cxn>
                    <a:cxn ang="0">
                      <a:pos x="284" y="109"/>
                    </a:cxn>
                    <a:cxn ang="0">
                      <a:pos x="196" y="0"/>
                    </a:cxn>
                  </a:cxnLst>
                  <a:rect l="0" t="0" r="r" b="b"/>
                  <a:pathLst>
                    <a:path w="284" h="269">
                      <a:moveTo>
                        <a:pt x="196" y="0"/>
                      </a:moveTo>
                      <a:lnTo>
                        <a:pt x="0" y="160"/>
                      </a:lnTo>
                      <a:lnTo>
                        <a:pt x="87" y="269"/>
                      </a:lnTo>
                      <a:lnTo>
                        <a:pt x="284" y="109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73" name="Freeform 37"/>
                <p:cNvSpPr>
                  <a:spLocks noChangeArrowheads="1"/>
                </p:cNvSpPr>
                <p:nvPr/>
              </p:nvSpPr>
              <p:spPr bwMode="auto">
                <a:xfrm>
                  <a:off x="4912" y="1776"/>
                  <a:ext cx="275" cy="260"/>
                </a:xfrm>
                <a:custGeom>
                  <a:avLst/>
                  <a:gdLst/>
                  <a:ahLst/>
                  <a:cxnLst>
                    <a:cxn ang="0">
                      <a:pos x="196" y="0"/>
                    </a:cxn>
                    <a:cxn ang="0">
                      <a:pos x="0" y="160"/>
                    </a:cxn>
                    <a:cxn ang="0">
                      <a:pos x="87" y="269"/>
                    </a:cxn>
                    <a:cxn ang="0">
                      <a:pos x="284" y="109"/>
                    </a:cxn>
                    <a:cxn ang="0">
                      <a:pos x="196" y="0"/>
                    </a:cxn>
                  </a:cxnLst>
                  <a:rect l="0" t="0" r="r" b="b"/>
                  <a:pathLst>
                    <a:path w="284" h="269">
                      <a:moveTo>
                        <a:pt x="196" y="0"/>
                      </a:moveTo>
                      <a:lnTo>
                        <a:pt x="0" y="160"/>
                      </a:lnTo>
                      <a:lnTo>
                        <a:pt x="87" y="269"/>
                      </a:lnTo>
                      <a:lnTo>
                        <a:pt x="284" y="109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noFill/>
                <a:ln w="111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>
                <a:off x="4146" y="838"/>
                <a:ext cx="276" cy="253"/>
                <a:chOff x="4146" y="838"/>
                <a:chExt cx="276" cy="253"/>
              </a:xfrm>
            </p:grpSpPr>
            <p:sp>
              <p:nvSpPr>
                <p:cNvPr id="39975" name="Freeform 39"/>
                <p:cNvSpPr>
                  <a:spLocks noChangeArrowheads="1"/>
                </p:cNvSpPr>
                <p:nvPr/>
              </p:nvSpPr>
              <p:spPr bwMode="auto">
                <a:xfrm>
                  <a:off x="4146" y="838"/>
                  <a:ext cx="276" cy="253"/>
                </a:xfrm>
                <a:custGeom>
                  <a:avLst/>
                  <a:gdLst/>
                  <a:ahLst/>
                  <a:cxnLst>
                    <a:cxn ang="0">
                      <a:pos x="197" y="0"/>
                    </a:cxn>
                    <a:cxn ang="0">
                      <a:pos x="0" y="160"/>
                    </a:cxn>
                    <a:cxn ang="0">
                      <a:pos x="88" y="262"/>
                    </a:cxn>
                    <a:cxn ang="0">
                      <a:pos x="285" y="102"/>
                    </a:cxn>
                    <a:cxn ang="0">
                      <a:pos x="197" y="0"/>
                    </a:cxn>
                  </a:cxnLst>
                  <a:rect l="0" t="0" r="r" b="b"/>
                  <a:pathLst>
                    <a:path w="285" h="262">
                      <a:moveTo>
                        <a:pt x="197" y="0"/>
                      </a:moveTo>
                      <a:lnTo>
                        <a:pt x="0" y="160"/>
                      </a:lnTo>
                      <a:lnTo>
                        <a:pt x="88" y="262"/>
                      </a:lnTo>
                      <a:lnTo>
                        <a:pt x="285" y="102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976" name="Freeform 40"/>
                <p:cNvSpPr>
                  <a:spLocks noChangeArrowheads="1"/>
                </p:cNvSpPr>
                <p:nvPr/>
              </p:nvSpPr>
              <p:spPr bwMode="auto">
                <a:xfrm>
                  <a:off x="4146" y="838"/>
                  <a:ext cx="276" cy="253"/>
                </a:xfrm>
                <a:custGeom>
                  <a:avLst/>
                  <a:gdLst/>
                  <a:ahLst/>
                  <a:cxnLst>
                    <a:cxn ang="0">
                      <a:pos x="197" y="0"/>
                    </a:cxn>
                    <a:cxn ang="0">
                      <a:pos x="0" y="160"/>
                    </a:cxn>
                    <a:cxn ang="0">
                      <a:pos x="88" y="262"/>
                    </a:cxn>
                    <a:cxn ang="0">
                      <a:pos x="285" y="102"/>
                    </a:cxn>
                    <a:cxn ang="0">
                      <a:pos x="197" y="0"/>
                    </a:cxn>
                  </a:cxnLst>
                  <a:rect l="0" t="0" r="r" b="b"/>
                  <a:pathLst>
                    <a:path w="285" h="262">
                      <a:moveTo>
                        <a:pt x="197" y="0"/>
                      </a:moveTo>
                      <a:lnTo>
                        <a:pt x="0" y="160"/>
                      </a:lnTo>
                      <a:lnTo>
                        <a:pt x="88" y="262"/>
                      </a:lnTo>
                      <a:lnTo>
                        <a:pt x="285" y="102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noFill/>
                <a:ln w="111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4657" y="889"/>
              <a:ext cx="5" cy="1075"/>
              <a:chOff x="4657" y="889"/>
              <a:chExt cx="5" cy="1075"/>
            </a:xfrm>
          </p:grpSpPr>
          <p:sp>
            <p:nvSpPr>
              <p:cNvPr id="39978" name="Freeform 42"/>
              <p:cNvSpPr>
                <a:spLocks noChangeArrowheads="1"/>
              </p:cNvSpPr>
              <p:nvPr/>
            </p:nvSpPr>
            <p:spPr bwMode="auto">
              <a:xfrm>
                <a:off x="4657" y="889"/>
                <a:ext cx="0" cy="2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7" y="29"/>
                  </a:cxn>
                  <a:cxn ang="0">
                    <a:pos x="7" y="0"/>
                  </a:cxn>
                </a:cxnLst>
                <a:rect l="0" t="0" r="r" b="b"/>
                <a:pathLst>
                  <a:path w="7" h="29">
                    <a:moveTo>
                      <a:pt x="7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79" name="Freeform 43"/>
              <p:cNvSpPr>
                <a:spLocks noChangeArrowheads="1"/>
              </p:cNvSpPr>
              <p:nvPr/>
            </p:nvSpPr>
            <p:spPr bwMode="auto">
              <a:xfrm>
                <a:off x="4657" y="933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0" name="Freeform 44"/>
              <p:cNvSpPr>
                <a:spLocks noChangeArrowheads="1"/>
              </p:cNvSpPr>
              <p:nvPr/>
            </p:nvSpPr>
            <p:spPr bwMode="auto">
              <a:xfrm>
                <a:off x="4657" y="983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1" name="Freeform 45"/>
              <p:cNvSpPr>
                <a:spLocks noChangeArrowheads="1"/>
              </p:cNvSpPr>
              <p:nvPr/>
            </p:nvSpPr>
            <p:spPr bwMode="auto">
              <a:xfrm>
                <a:off x="4657" y="1034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2" name="Freeform 46"/>
              <p:cNvSpPr>
                <a:spLocks noChangeArrowheads="1"/>
              </p:cNvSpPr>
              <p:nvPr/>
            </p:nvSpPr>
            <p:spPr bwMode="auto">
              <a:xfrm>
                <a:off x="4657" y="1085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3" name="Freeform 47"/>
              <p:cNvSpPr>
                <a:spLocks noChangeArrowheads="1"/>
              </p:cNvSpPr>
              <p:nvPr/>
            </p:nvSpPr>
            <p:spPr bwMode="auto">
              <a:xfrm>
                <a:off x="4657" y="1136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4" name="Freeform 48"/>
              <p:cNvSpPr>
                <a:spLocks noChangeArrowheads="1"/>
              </p:cNvSpPr>
              <p:nvPr/>
            </p:nvSpPr>
            <p:spPr bwMode="auto">
              <a:xfrm>
                <a:off x="4657" y="1187"/>
                <a:ext cx="0" cy="28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7"/>
                  </a:cxn>
                </a:cxnLst>
                <a:rect l="0" t="0" r="r" b="b"/>
                <a:pathLst>
                  <a:path w="7" h="37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5" name="Freeform 49"/>
              <p:cNvSpPr>
                <a:spLocks noChangeArrowheads="1"/>
              </p:cNvSpPr>
              <p:nvPr/>
            </p:nvSpPr>
            <p:spPr bwMode="auto">
              <a:xfrm>
                <a:off x="4657" y="1238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6" name="Freeform 50"/>
              <p:cNvSpPr>
                <a:spLocks noChangeArrowheads="1"/>
              </p:cNvSpPr>
              <p:nvPr/>
            </p:nvSpPr>
            <p:spPr bwMode="auto">
              <a:xfrm>
                <a:off x="4657" y="1289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7" name="Freeform 51"/>
              <p:cNvSpPr>
                <a:spLocks noChangeArrowheads="1"/>
              </p:cNvSpPr>
              <p:nvPr/>
            </p:nvSpPr>
            <p:spPr bwMode="auto">
              <a:xfrm>
                <a:off x="4657" y="1340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8" name="Freeform 52"/>
              <p:cNvSpPr>
                <a:spLocks noChangeArrowheads="1"/>
              </p:cNvSpPr>
              <p:nvPr/>
            </p:nvSpPr>
            <p:spPr bwMode="auto">
              <a:xfrm>
                <a:off x="4657" y="1391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89" name="Freeform 53"/>
              <p:cNvSpPr>
                <a:spLocks noChangeArrowheads="1"/>
              </p:cNvSpPr>
              <p:nvPr/>
            </p:nvSpPr>
            <p:spPr bwMode="auto">
              <a:xfrm>
                <a:off x="4657" y="1442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0" name="Freeform 54"/>
              <p:cNvSpPr>
                <a:spLocks noChangeArrowheads="1"/>
              </p:cNvSpPr>
              <p:nvPr/>
            </p:nvSpPr>
            <p:spPr bwMode="auto">
              <a:xfrm>
                <a:off x="4657" y="1493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1" name="Freeform 55"/>
              <p:cNvSpPr>
                <a:spLocks noChangeArrowheads="1"/>
              </p:cNvSpPr>
              <p:nvPr/>
            </p:nvSpPr>
            <p:spPr bwMode="auto">
              <a:xfrm>
                <a:off x="4657" y="1544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2" name="Freeform 56"/>
              <p:cNvSpPr>
                <a:spLocks noChangeArrowheads="1"/>
              </p:cNvSpPr>
              <p:nvPr/>
            </p:nvSpPr>
            <p:spPr bwMode="auto">
              <a:xfrm>
                <a:off x="4657" y="1594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3" name="Freeform 57"/>
              <p:cNvSpPr>
                <a:spLocks noChangeArrowheads="1"/>
              </p:cNvSpPr>
              <p:nvPr/>
            </p:nvSpPr>
            <p:spPr bwMode="auto">
              <a:xfrm>
                <a:off x="4657" y="1645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4" name="Freeform 58"/>
              <p:cNvSpPr>
                <a:spLocks noChangeArrowheads="1"/>
              </p:cNvSpPr>
              <p:nvPr/>
            </p:nvSpPr>
            <p:spPr bwMode="auto">
              <a:xfrm>
                <a:off x="4657" y="1696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5" name="Freeform 59"/>
              <p:cNvSpPr>
                <a:spLocks noChangeArrowheads="1"/>
              </p:cNvSpPr>
              <p:nvPr/>
            </p:nvSpPr>
            <p:spPr bwMode="auto">
              <a:xfrm>
                <a:off x="4657" y="1747"/>
                <a:ext cx="0" cy="28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7" y="8"/>
                  </a:cxn>
                </a:cxnLst>
                <a:rect l="0" t="0" r="r" b="b"/>
                <a:pathLst>
                  <a:path w="7" h="37">
                    <a:moveTo>
                      <a:pt x="7" y="8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6" name="Freeform 60"/>
              <p:cNvSpPr>
                <a:spLocks noChangeArrowheads="1"/>
              </p:cNvSpPr>
              <p:nvPr/>
            </p:nvSpPr>
            <p:spPr bwMode="auto">
              <a:xfrm>
                <a:off x="4657" y="1798"/>
                <a:ext cx="0" cy="28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7" y="7"/>
                  </a:cxn>
                </a:cxnLst>
                <a:rect l="0" t="0" r="r" b="b"/>
                <a:pathLst>
                  <a:path w="7" h="37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7" name="Freeform 61"/>
              <p:cNvSpPr>
                <a:spLocks noChangeArrowheads="1"/>
              </p:cNvSpPr>
              <p:nvPr/>
            </p:nvSpPr>
            <p:spPr bwMode="auto">
              <a:xfrm>
                <a:off x="4657" y="1849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8" name="Freeform 62"/>
              <p:cNvSpPr>
                <a:spLocks noChangeArrowheads="1"/>
              </p:cNvSpPr>
              <p:nvPr/>
            </p:nvSpPr>
            <p:spPr bwMode="auto">
              <a:xfrm>
                <a:off x="4657" y="1900"/>
                <a:ext cx="0" cy="2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7" y="7"/>
                  </a:cxn>
                </a:cxnLst>
                <a:rect l="0" t="0" r="r" b="b"/>
                <a:pathLst>
                  <a:path w="7" h="36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999" name="Freeform 63"/>
              <p:cNvSpPr>
                <a:spLocks noChangeArrowheads="1"/>
              </p:cNvSpPr>
              <p:nvPr/>
            </p:nvSpPr>
            <p:spPr bwMode="auto">
              <a:xfrm>
                <a:off x="4657" y="1951"/>
                <a:ext cx="5" cy="13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4" y="22"/>
                  </a:cxn>
                  <a:cxn ang="0">
                    <a:pos x="7" y="7"/>
                  </a:cxn>
                </a:cxnLst>
                <a:rect l="0" t="0" r="r" b="b"/>
                <a:pathLst>
                  <a:path w="14" h="22">
                    <a:moveTo>
                      <a:pt x="7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4" y="22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5" name="Group 64"/>
            <p:cNvGrpSpPr>
              <a:grpSpLocks/>
            </p:cNvGrpSpPr>
            <p:nvPr/>
          </p:nvGrpSpPr>
          <p:grpSpPr bwMode="auto">
            <a:xfrm>
              <a:off x="4161" y="1427"/>
              <a:ext cx="1041" cy="0"/>
              <a:chOff x="4161" y="1427"/>
              <a:chExt cx="1041" cy="0"/>
            </a:xfrm>
          </p:grpSpPr>
          <p:sp>
            <p:nvSpPr>
              <p:cNvPr id="40001" name="Freeform 65"/>
              <p:cNvSpPr>
                <a:spLocks noChangeArrowheads="1"/>
              </p:cNvSpPr>
              <p:nvPr/>
            </p:nvSpPr>
            <p:spPr bwMode="auto">
              <a:xfrm>
                <a:off x="5181" y="1427"/>
                <a:ext cx="21" cy="0"/>
              </a:xfrm>
              <a:custGeom>
                <a:avLst/>
                <a:gdLst/>
                <a:ahLst/>
                <a:cxnLst>
                  <a:cxn ang="0">
                    <a:pos x="30" y="7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0" y="7"/>
                  </a:cxn>
                </a:cxnLst>
                <a:rect l="0" t="0" r="r" b="b"/>
                <a:pathLst>
                  <a:path w="30" h="7">
                    <a:moveTo>
                      <a:pt x="30" y="7"/>
                    </a:moveTo>
                    <a:lnTo>
                      <a:pt x="30" y="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2" name="Freeform 66"/>
              <p:cNvSpPr>
                <a:spLocks noChangeArrowheads="1"/>
              </p:cNvSpPr>
              <p:nvPr/>
            </p:nvSpPr>
            <p:spPr bwMode="auto">
              <a:xfrm>
                <a:off x="5130" y="1427"/>
                <a:ext cx="21" cy="0"/>
              </a:xfrm>
              <a:custGeom>
                <a:avLst/>
                <a:gdLst/>
                <a:ahLst/>
                <a:cxnLst>
                  <a:cxn ang="0">
                    <a:pos x="30" y="7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0" y="7"/>
                  </a:cxn>
                </a:cxnLst>
                <a:rect l="0" t="0" r="r" b="b"/>
                <a:pathLst>
                  <a:path w="30" h="7">
                    <a:moveTo>
                      <a:pt x="30" y="7"/>
                    </a:moveTo>
                    <a:lnTo>
                      <a:pt x="30" y="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3" name="Freeform 67"/>
              <p:cNvSpPr>
                <a:spLocks noChangeArrowheads="1"/>
              </p:cNvSpPr>
              <p:nvPr/>
            </p:nvSpPr>
            <p:spPr bwMode="auto">
              <a:xfrm>
                <a:off x="5079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4" name="Freeform 68"/>
              <p:cNvSpPr>
                <a:spLocks noChangeArrowheads="1"/>
              </p:cNvSpPr>
              <p:nvPr/>
            </p:nvSpPr>
            <p:spPr bwMode="auto">
              <a:xfrm>
                <a:off x="5028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5" name="Freeform 69"/>
              <p:cNvSpPr>
                <a:spLocks noChangeArrowheads="1"/>
              </p:cNvSpPr>
              <p:nvPr/>
            </p:nvSpPr>
            <p:spPr bwMode="auto">
              <a:xfrm>
                <a:off x="4977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6" name="Freeform 70"/>
              <p:cNvSpPr>
                <a:spLocks noChangeArrowheads="1"/>
              </p:cNvSpPr>
              <p:nvPr/>
            </p:nvSpPr>
            <p:spPr bwMode="auto">
              <a:xfrm>
                <a:off x="4926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7" name="Freeform 71"/>
              <p:cNvSpPr>
                <a:spLocks noChangeArrowheads="1"/>
              </p:cNvSpPr>
              <p:nvPr/>
            </p:nvSpPr>
            <p:spPr bwMode="auto">
              <a:xfrm>
                <a:off x="4875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8" name="Freeform 72"/>
              <p:cNvSpPr>
                <a:spLocks noChangeArrowheads="1"/>
              </p:cNvSpPr>
              <p:nvPr/>
            </p:nvSpPr>
            <p:spPr bwMode="auto">
              <a:xfrm>
                <a:off x="4824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09" name="Freeform 73"/>
              <p:cNvSpPr>
                <a:spLocks noChangeArrowheads="1"/>
              </p:cNvSpPr>
              <p:nvPr/>
            </p:nvSpPr>
            <p:spPr bwMode="auto">
              <a:xfrm>
                <a:off x="4773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0" name="Freeform 74"/>
              <p:cNvSpPr>
                <a:spLocks noChangeArrowheads="1"/>
              </p:cNvSpPr>
              <p:nvPr/>
            </p:nvSpPr>
            <p:spPr bwMode="auto">
              <a:xfrm>
                <a:off x="4722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1" name="Freeform 75"/>
              <p:cNvSpPr>
                <a:spLocks noChangeArrowheads="1"/>
              </p:cNvSpPr>
              <p:nvPr/>
            </p:nvSpPr>
            <p:spPr bwMode="auto">
              <a:xfrm>
                <a:off x="4671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2" name="Freeform 76"/>
              <p:cNvSpPr>
                <a:spLocks noChangeArrowheads="1"/>
              </p:cNvSpPr>
              <p:nvPr/>
            </p:nvSpPr>
            <p:spPr bwMode="auto">
              <a:xfrm>
                <a:off x="4620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3" name="Freeform 77"/>
              <p:cNvSpPr>
                <a:spLocks noChangeArrowheads="1"/>
              </p:cNvSpPr>
              <p:nvPr/>
            </p:nvSpPr>
            <p:spPr bwMode="auto">
              <a:xfrm>
                <a:off x="4569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4" name="Freeform 78"/>
              <p:cNvSpPr>
                <a:spLocks noChangeArrowheads="1"/>
              </p:cNvSpPr>
              <p:nvPr/>
            </p:nvSpPr>
            <p:spPr bwMode="auto">
              <a:xfrm>
                <a:off x="4518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5" name="Freeform 79"/>
              <p:cNvSpPr>
                <a:spLocks noChangeArrowheads="1"/>
              </p:cNvSpPr>
              <p:nvPr/>
            </p:nvSpPr>
            <p:spPr bwMode="auto">
              <a:xfrm>
                <a:off x="4467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6" name="Freeform 80"/>
              <p:cNvSpPr>
                <a:spLocks noChangeArrowheads="1"/>
              </p:cNvSpPr>
              <p:nvPr/>
            </p:nvSpPr>
            <p:spPr bwMode="auto">
              <a:xfrm>
                <a:off x="4416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7" name="Freeform 81"/>
              <p:cNvSpPr>
                <a:spLocks noChangeArrowheads="1"/>
              </p:cNvSpPr>
              <p:nvPr/>
            </p:nvSpPr>
            <p:spPr bwMode="auto">
              <a:xfrm>
                <a:off x="4365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8" name="Freeform 82"/>
              <p:cNvSpPr>
                <a:spLocks noChangeArrowheads="1"/>
              </p:cNvSpPr>
              <p:nvPr/>
            </p:nvSpPr>
            <p:spPr bwMode="auto">
              <a:xfrm>
                <a:off x="4314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19" name="Freeform 83"/>
              <p:cNvSpPr>
                <a:spLocks noChangeArrowheads="1"/>
              </p:cNvSpPr>
              <p:nvPr/>
            </p:nvSpPr>
            <p:spPr bwMode="auto">
              <a:xfrm>
                <a:off x="4263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0" name="Freeform 84"/>
              <p:cNvSpPr>
                <a:spLocks noChangeArrowheads="1"/>
              </p:cNvSpPr>
              <p:nvPr/>
            </p:nvSpPr>
            <p:spPr bwMode="auto">
              <a:xfrm>
                <a:off x="4212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1" name="Freeform 85"/>
              <p:cNvSpPr>
                <a:spLocks noChangeArrowheads="1"/>
              </p:cNvSpPr>
              <p:nvPr/>
            </p:nvSpPr>
            <p:spPr bwMode="auto">
              <a:xfrm>
                <a:off x="4161" y="1427"/>
                <a:ext cx="20" cy="0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9" y="7"/>
                  </a:cxn>
                </a:cxnLst>
                <a:rect l="0" t="0" r="r" b="b"/>
                <a:pathLst>
                  <a:path w="29" h="7">
                    <a:moveTo>
                      <a:pt x="29" y="7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" name="Group 86"/>
            <p:cNvGrpSpPr>
              <a:grpSpLocks/>
            </p:cNvGrpSpPr>
            <p:nvPr/>
          </p:nvGrpSpPr>
          <p:grpSpPr bwMode="auto">
            <a:xfrm>
              <a:off x="4307" y="1020"/>
              <a:ext cx="705" cy="813"/>
              <a:chOff x="4307" y="1020"/>
              <a:chExt cx="705" cy="813"/>
            </a:xfrm>
          </p:grpSpPr>
          <p:sp>
            <p:nvSpPr>
              <p:cNvPr id="40023" name="Freeform 87"/>
              <p:cNvSpPr>
                <a:spLocks noChangeArrowheads="1"/>
              </p:cNvSpPr>
              <p:nvPr/>
            </p:nvSpPr>
            <p:spPr bwMode="auto">
              <a:xfrm>
                <a:off x="4307" y="1020"/>
                <a:ext cx="35" cy="3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6" y="43"/>
                  </a:cxn>
                  <a:cxn ang="0">
                    <a:pos x="44" y="43"/>
                  </a:cxn>
                  <a:cxn ang="0">
                    <a:pos x="7" y="0"/>
                  </a:cxn>
                </a:cxnLst>
                <a:rect l="0" t="0" r="r" b="b"/>
                <a:pathLst>
                  <a:path w="44" h="43">
                    <a:moveTo>
                      <a:pt x="7" y="0"/>
                    </a:moveTo>
                    <a:lnTo>
                      <a:pt x="0" y="0"/>
                    </a:lnTo>
                    <a:lnTo>
                      <a:pt x="36" y="43"/>
                    </a:lnTo>
                    <a:lnTo>
                      <a:pt x="44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4" name="Freeform 88"/>
              <p:cNvSpPr>
                <a:spLocks noChangeArrowheads="1"/>
              </p:cNvSpPr>
              <p:nvPr/>
            </p:nvSpPr>
            <p:spPr bwMode="auto">
              <a:xfrm>
                <a:off x="4358" y="1078"/>
                <a:ext cx="35" cy="3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6" y="44"/>
                  </a:cxn>
                  <a:cxn ang="0">
                    <a:pos x="44" y="44"/>
                  </a:cxn>
                  <a:cxn ang="0">
                    <a:pos x="7" y="0"/>
                  </a:cxn>
                </a:cxnLst>
                <a:rect l="0" t="0" r="r" b="b"/>
                <a:pathLst>
                  <a:path w="44" h="44">
                    <a:moveTo>
                      <a:pt x="7" y="0"/>
                    </a:moveTo>
                    <a:lnTo>
                      <a:pt x="0" y="0"/>
                    </a:lnTo>
                    <a:lnTo>
                      <a:pt x="36" y="44"/>
                    </a:lnTo>
                    <a:lnTo>
                      <a:pt x="44" y="4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5" name="Freeform 89"/>
              <p:cNvSpPr>
                <a:spLocks noChangeArrowheads="1"/>
              </p:cNvSpPr>
              <p:nvPr/>
            </p:nvSpPr>
            <p:spPr bwMode="auto">
              <a:xfrm>
                <a:off x="4409" y="1144"/>
                <a:ext cx="35" cy="3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6" y="43"/>
                  </a:cxn>
                  <a:cxn ang="0">
                    <a:pos x="44" y="43"/>
                  </a:cxn>
                  <a:cxn ang="0">
                    <a:pos x="7" y="0"/>
                  </a:cxn>
                </a:cxnLst>
                <a:rect l="0" t="0" r="r" b="b"/>
                <a:pathLst>
                  <a:path w="44" h="43">
                    <a:moveTo>
                      <a:pt x="7" y="0"/>
                    </a:moveTo>
                    <a:lnTo>
                      <a:pt x="0" y="0"/>
                    </a:lnTo>
                    <a:lnTo>
                      <a:pt x="36" y="43"/>
                    </a:lnTo>
                    <a:lnTo>
                      <a:pt x="44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6" name="Freeform 90"/>
              <p:cNvSpPr>
                <a:spLocks noChangeArrowheads="1"/>
              </p:cNvSpPr>
              <p:nvPr/>
            </p:nvSpPr>
            <p:spPr bwMode="auto">
              <a:xfrm>
                <a:off x="4460" y="1202"/>
                <a:ext cx="35" cy="3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6" y="43"/>
                  </a:cxn>
                  <a:cxn ang="0">
                    <a:pos x="44" y="43"/>
                  </a:cxn>
                  <a:cxn ang="0">
                    <a:pos x="7" y="0"/>
                  </a:cxn>
                </a:cxnLst>
                <a:rect l="0" t="0" r="r" b="b"/>
                <a:pathLst>
                  <a:path w="44" h="43">
                    <a:moveTo>
                      <a:pt x="7" y="0"/>
                    </a:moveTo>
                    <a:lnTo>
                      <a:pt x="0" y="0"/>
                    </a:lnTo>
                    <a:lnTo>
                      <a:pt x="36" y="43"/>
                    </a:lnTo>
                    <a:lnTo>
                      <a:pt x="44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7" name="Freeform 91"/>
              <p:cNvSpPr>
                <a:spLocks noChangeArrowheads="1"/>
              </p:cNvSpPr>
              <p:nvPr/>
            </p:nvSpPr>
            <p:spPr bwMode="auto">
              <a:xfrm>
                <a:off x="4511" y="1260"/>
                <a:ext cx="35" cy="3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6" y="44"/>
                  </a:cxn>
                  <a:cxn ang="0">
                    <a:pos x="44" y="44"/>
                  </a:cxn>
                  <a:cxn ang="0">
                    <a:pos x="7" y="0"/>
                  </a:cxn>
                </a:cxnLst>
                <a:rect l="0" t="0" r="r" b="b"/>
                <a:pathLst>
                  <a:path w="44" h="44">
                    <a:moveTo>
                      <a:pt x="7" y="0"/>
                    </a:moveTo>
                    <a:lnTo>
                      <a:pt x="0" y="0"/>
                    </a:lnTo>
                    <a:lnTo>
                      <a:pt x="36" y="44"/>
                    </a:lnTo>
                    <a:lnTo>
                      <a:pt x="44" y="4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8" name="Freeform 92"/>
              <p:cNvSpPr>
                <a:spLocks noChangeArrowheads="1"/>
              </p:cNvSpPr>
              <p:nvPr/>
            </p:nvSpPr>
            <p:spPr bwMode="auto">
              <a:xfrm>
                <a:off x="4562" y="1325"/>
                <a:ext cx="42" cy="3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44" y="44"/>
                  </a:cxn>
                  <a:cxn ang="0">
                    <a:pos x="51" y="44"/>
                  </a:cxn>
                  <a:cxn ang="0">
                    <a:pos x="7" y="0"/>
                  </a:cxn>
                </a:cxnLst>
                <a:rect l="0" t="0" r="r" b="b"/>
                <a:pathLst>
                  <a:path w="51" h="44">
                    <a:moveTo>
                      <a:pt x="7" y="0"/>
                    </a:moveTo>
                    <a:lnTo>
                      <a:pt x="0" y="0"/>
                    </a:lnTo>
                    <a:lnTo>
                      <a:pt x="44" y="44"/>
                    </a:lnTo>
                    <a:lnTo>
                      <a:pt x="51" y="4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29" name="Freeform 93"/>
              <p:cNvSpPr>
                <a:spLocks noChangeArrowheads="1"/>
              </p:cNvSpPr>
              <p:nvPr/>
            </p:nvSpPr>
            <p:spPr bwMode="auto">
              <a:xfrm>
                <a:off x="4613" y="1384"/>
                <a:ext cx="42" cy="3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44" y="43"/>
                  </a:cxn>
                  <a:cxn ang="0">
                    <a:pos x="51" y="43"/>
                  </a:cxn>
                  <a:cxn ang="0">
                    <a:pos x="7" y="0"/>
                  </a:cxn>
                </a:cxnLst>
                <a:rect l="0" t="0" r="r" b="b"/>
                <a:pathLst>
                  <a:path w="51" h="43">
                    <a:moveTo>
                      <a:pt x="7" y="0"/>
                    </a:moveTo>
                    <a:lnTo>
                      <a:pt x="0" y="0"/>
                    </a:lnTo>
                    <a:lnTo>
                      <a:pt x="44" y="43"/>
                    </a:lnTo>
                    <a:lnTo>
                      <a:pt x="51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0" name="Freeform 94"/>
              <p:cNvSpPr>
                <a:spLocks noChangeArrowheads="1"/>
              </p:cNvSpPr>
              <p:nvPr/>
            </p:nvSpPr>
            <p:spPr bwMode="auto">
              <a:xfrm>
                <a:off x="4671" y="1442"/>
                <a:ext cx="35" cy="3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37" y="43"/>
                  </a:cxn>
                  <a:cxn ang="0">
                    <a:pos x="44" y="43"/>
                  </a:cxn>
                  <a:cxn ang="0">
                    <a:pos x="8" y="0"/>
                  </a:cxn>
                </a:cxnLst>
                <a:rect l="0" t="0" r="r" b="b"/>
                <a:pathLst>
                  <a:path w="44" h="43">
                    <a:moveTo>
                      <a:pt x="8" y="0"/>
                    </a:moveTo>
                    <a:lnTo>
                      <a:pt x="0" y="0"/>
                    </a:lnTo>
                    <a:lnTo>
                      <a:pt x="37" y="43"/>
                    </a:lnTo>
                    <a:lnTo>
                      <a:pt x="44" y="4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1" name="Freeform 95"/>
              <p:cNvSpPr>
                <a:spLocks noChangeArrowheads="1"/>
              </p:cNvSpPr>
              <p:nvPr/>
            </p:nvSpPr>
            <p:spPr bwMode="auto">
              <a:xfrm>
                <a:off x="4722" y="1507"/>
                <a:ext cx="35" cy="3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37" y="44"/>
                  </a:cxn>
                  <a:cxn ang="0">
                    <a:pos x="44" y="44"/>
                  </a:cxn>
                  <a:cxn ang="0">
                    <a:pos x="8" y="0"/>
                  </a:cxn>
                </a:cxnLst>
                <a:rect l="0" t="0" r="r" b="b"/>
                <a:pathLst>
                  <a:path w="44" h="44">
                    <a:moveTo>
                      <a:pt x="8" y="0"/>
                    </a:moveTo>
                    <a:lnTo>
                      <a:pt x="0" y="0"/>
                    </a:lnTo>
                    <a:lnTo>
                      <a:pt x="37" y="44"/>
                    </a:lnTo>
                    <a:lnTo>
                      <a:pt x="44" y="4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2" name="Freeform 96"/>
              <p:cNvSpPr>
                <a:spLocks noChangeArrowheads="1"/>
              </p:cNvSpPr>
              <p:nvPr/>
            </p:nvSpPr>
            <p:spPr bwMode="auto">
              <a:xfrm>
                <a:off x="4773" y="1565"/>
                <a:ext cx="35" cy="3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37" y="44"/>
                  </a:cxn>
                  <a:cxn ang="0">
                    <a:pos x="44" y="44"/>
                  </a:cxn>
                  <a:cxn ang="0">
                    <a:pos x="8" y="0"/>
                  </a:cxn>
                </a:cxnLst>
                <a:rect l="0" t="0" r="r" b="b"/>
                <a:pathLst>
                  <a:path w="44" h="44">
                    <a:moveTo>
                      <a:pt x="8" y="0"/>
                    </a:moveTo>
                    <a:lnTo>
                      <a:pt x="0" y="0"/>
                    </a:lnTo>
                    <a:lnTo>
                      <a:pt x="37" y="44"/>
                    </a:lnTo>
                    <a:lnTo>
                      <a:pt x="44" y="4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3" name="Freeform 97"/>
              <p:cNvSpPr>
                <a:spLocks noChangeArrowheads="1"/>
              </p:cNvSpPr>
              <p:nvPr/>
            </p:nvSpPr>
            <p:spPr bwMode="auto">
              <a:xfrm>
                <a:off x="4824" y="1624"/>
                <a:ext cx="35" cy="4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37" y="51"/>
                  </a:cxn>
                  <a:cxn ang="0">
                    <a:pos x="44" y="51"/>
                  </a:cxn>
                  <a:cxn ang="0">
                    <a:pos x="8" y="0"/>
                  </a:cxn>
                </a:cxnLst>
                <a:rect l="0" t="0" r="r" b="b"/>
                <a:pathLst>
                  <a:path w="44" h="51">
                    <a:moveTo>
                      <a:pt x="8" y="0"/>
                    </a:moveTo>
                    <a:lnTo>
                      <a:pt x="0" y="0"/>
                    </a:lnTo>
                    <a:lnTo>
                      <a:pt x="37" y="51"/>
                    </a:lnTo>
                    <a:lnTo>
                      <a:pt x="44" y="5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4" name="Freeform 98"/>
              <p:cNvSpPr>
                <a:spLocks noChangeArrowheads="1"/>
              </p:cNvSpPr>
              <p:nvPr/>
            </p:nvSpPr>
            <p:spPr bwMode="auto">
              <a:xfrm>
                <a:off x="4875" y="1689"/>
                <a:ext cx="42" cy="3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44" y="44"/>
                  </a:cxn>
                  <a:cxn ang="0">
                    <a:pos x="51" y="44"/>
                  </a:cxn>
                  <a:cxn ang="0">
                    <a:pos x="8" y="0"/>
                  </a:cxn>
                </a:cxnLst>
                <a:rect l="0" t="0" r="r" b="b"/>
                <a:pathLst>
                  <a:path w="51" h="44">
                    <a:moveTo>
                      <a:pt x="8" y="0"/>
                    </a:moveTo>
                    <a:lnTo>
                      <a:pt x="0" y="0"/>
                    </a:lnTo>
                    <a:lnTo>
                      <a:pt x="44" y="44"/>
                    </a:lnTo>
                    <a:lnTo>
                      <a:pt x="51" y="4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5" name="Freeform 99"/>
              <p:cNvSpPr>
                <a:spLocks noChangeArrowheads="1"/>
              </p:cNvSpPr>
              <p:nvPr/>
            </p:nvSpPr>
            <p:spPr bwMode="auto">
              <a:xfrm>
                <a:off x="4926" y="1747"/>
                <a:ext cx="42" cy="3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44" y="44"/>
                  </a:cxn>
                  <a:cxn ang="0">
                    <a:pos x="51" y="44"/>
                  </a:cxn>
                  <a:cxn ang="0">
                    <a:pos x="8" y="0"/>
                  </a:cxn>
                </a:cxnLst>
                <a:rect l="0" t="0" r="r" b="b"/>
                <a:pathLst>
                  <a:path w="51" h="44">
                    <a:moveTo>
                      <a:pt x="8" y="0"/>
                    </a:moveTo>
                    <a:lnTo>
                      <a:pt x="0" y="0"/>
                    </a:lnTo>
                    <a:lnTo>
                      <a:pt x="44" y="44"/>
                    </a:lnTo>
                    <a:lnTo>
                      <a:pt x="51" y="4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6" name="Freeform 100"/>
              <p:cNvSpPr>
                <a:spLocks noChangeArrowheads="1"/>
              </p:cNvSpPr>
              <p:nvPr/>
            </p:nvSpPr>
            <p:spPr bwMode="auto">
              <a:xfrm>
                <a:off x="4985" y="1813"/>
                <a:ext cx="27" cy="2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29" y="29"/>
                  </a:cxn>
                  <a:cxn ang="0">
                    <a:pos x="36" y="29"/>
                  </a:cxn>
                  <a:cxn ang="0">
                    <a:pos x="7" y="0"/>
                  </a:cxn>
                </a:cxnLst>
                <a:rect l="0" t="0" r="r" b="b"/>
                <a:pathLst>
                  <a:path w="36" h="29">
                    <a:moveTo>
                      <a:pt x="7" y="0"/>
                    </a:moveTo>
                    <a:lnTo>
                      <a:pt x="0" y="0"/>
                    </a:lnTo>
                    <a:lnTo>
                      <a:pt x="29" y="29"/>
                    </a:lnTo>
                    <a:lnTo>
                      <a:pt x="36" y="2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7" name="Group 101"/>
            <p:cNvGrpSpPr>
              <a:grpSpLocks/>
            </p:cNvGrpSpPr>
            <p:nvPr/>
          </p:nvGrpSpPr>
          <p:grpSpPr bwMode="auto">
            <a:xfrm>
              <a:off x="4263" y="1078"/>
              <a:ext cx="815" cy="682"/>
              <a:chOff x="4263" y="1078"/>
              <a:chExt cx="815" cy="682"/>
            </a:xfrm>
          </p:grpSpPr>
          <p:sp>
            <p:nvSpPr>
              <p:cNvPr id="40038" name="Freeform 102"/>
              <p:cNvSpPr>
                <a:spLocks noChangeArrowheads="1"/>
              </p:cNvSpPr>
              <p:nvPr/>
            </p:nvSpPr>
            <p:spPr bwMode="auto">
              <a:xfrm>
                <a:off x="5043" y="1078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39" name="Freeform 103"/>
              <p:cNvSpPr>
                <a:spLocks noChangeArrowheads="1"/>
              </p:cNvSpPr>
              <p:nvPr/>
            </p:nvSpPr>
            <p:spPr bwMode="auto">
              <a:xfrm>
                <a:off x="4977" y="1129"/>
                <a:ext cx="42" cy="3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1" y="7"/>
                  </a:cxn>
                </a:cxnLst>
                <a:rect l="0" t="0" r="r" b="b"/>
                <a:pathLst>
                  <a:path w="51" h="44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0" name="Freeform 104"/>
              <p:cNvSpPr>
                <a:spLocks noChangeArrowheads="1"/>
              </p:cNvSpPr>
              <p:nvPr/>
            </p:nvSpPr>
            <p:spPr bwMode="auto">
              <a:xfrm>
                <a:off x="4919" y="1180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1" name="Freeform 105"/>
              <p:cNvSpPr>
                <a:spLocks noChangeArrowheads="1"/>
              </p:cNvSpPr>
              <p:nvPr/>
            </p:nvSpPr>
            <p:spPr bwMode="auto">
              <a:xfrm>
                <a:off x="4853" y="1231"/>
                <a:ext cx="42" cy="34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51" y="7"/>
                  </a:cxn>
                </a:cxnLst>
                <a:rect l="0" t="0" r="r" b="b"/>
                <a:pathLst>
                  <a:path w="51" h="43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2" name="Freeform 106"/>
              <p:cNvSpPr>
                <a:spLocks noChangeArrowheads="1"/>
              </p:cNvSpPr>
              <p:nvPr/>
            </p:nvSpPr>
            <p:spPr bwMode="auto">
              <a:xfrm>
                <a:off x="4795" y="1282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3" name="Freeform 107"/>
              <p:cNvSpPr>
                <a:spLocks noChangeArrowheads="1"/>
              </p:cNvSpPr>
              <p:nvPr/>
            </p:nvSpPr>
            <p:spPr bwMode="auto">
              <a:xfrm>
                <a:off x="4737" y="1333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4" name="Freeform 108"/>
              <p:cNvSpPr>
                <a:spLocks noChangeArrowheads="1"/>
              </p:cNvSpPr>
              <p:nvPr/>
            </p:nvSpPr>
            <p:spPr bwMode="auto">
              <a:xfrm>
                <a:off x="4671" y="1384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5" name="Freeform 109"/>
              <p:cNvSpPr>
                <a:spLocks noChangeArrowheads="1"/>
              </p:cNvSpPr>
              <p:nvPr/>
            </p:nvSpPr>
            <p:spPr bwMode="auto">
              <a:xfrm>
                <a:off x="4613" y="1434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6" name="Freeform 110"/>
              <p:cNvSpPr>
                <a:spLocks noChangeArrowheads="1"/>
              </p:cNvSpPr>
              <p:nvPr/>
            </p:nvSpPr>
            <p:spPr bwMode="auto">
              <a:xfrm>
                <a:off x="4547" y="1485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7" name="Freeform 111"/>
              <p:cNvSpPr>
                <a:spLocks noChangeArrowheads="1"/>
              </p:cNvSpPr>
              <p:nvPr/>
            </p:nvSpPr>
            <p:spPr bwMode="auto">
              <a:xfrm>
                <a:off x="4489" y="1536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8" name="Freeform 112"/>
              <p:cNvSpPr>
                <a:spLocks noChangeArrowheads="1"/>
              </p:cNvSpPr>
              <p:nvPr/>
            </p:nvSpPr>
            <p:spPr bwMode="auto">
              <a:xfrm>
                <a:off x="4423" y="1587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49" name="Freeform 113"/>
              <p:cNvSpPr>
                <a:spLocks noChangeArrowheads="1"/>
              </p:cNvSpPr>
              <p:nvPr/>
            </p:nvSpPr>
            <p:spPr bwMode="auto">
              <a:xfrm>
                <a:off x="4365" y="1638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50" name="Freeform 114"/>
              <p:cNvSpPr>
                <a:spLocks noChangeArrowheads="1"/>
              </p:cNvSpPr>
              <p:nvPr/>
            </p:nvSpPr>
            <p:spPr bwMode="auto">
              <a:xfrm>
                <a:off x="4300" y="1689"/>
                <a:ext cx="42" cy="3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1" y="7"/>
                  </a:cxn>
                </a:cxnLst>
                <a:rect l="0" t="0" r="r" b="b"/>
                <a:pathLst>
                  <a:path w="51" h="44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51" name="Freeform 115"/>
              <p:cNvSpPr>
                <a:spLocks noChangeArrowheads="1"/>
              </p:cNvSpPr>
              <p:nvPr/>
            </p:nvSpPr>
            <p:spPr bwMode="auto">
              <a:xfrm>
                <a:off x="4263" y="1740"/>
                <a:ext cx="13" cy="20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2" y="7"/>
                  </a:cxn>
                </a:cxnLst>
                <a:rect l="0" t="0" r="r" b="b"/>
                <a:pathLst>
                  <a:path w="22" h="29">
                    <a:moveTo>
                      <a:pt x="22" y="7"/>
                    </a:moveTo>
                    <a:lnTo>
                      <a:pt x="22" y="0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40052" name="Oval 116"/>
            <p:cNvSpPr>
              <a:spLocks noChangeArrowheads="1"/>
            </p:cNvSpPr>
            <p:nvPr/>
          </p:nvSpPr>
          <p:spPr bwMode="auto">
            <a:xfrm>
              <a:off x="4606" y="1216"/>
              <a:ext cx="115" cy="435"/>
            </a:xfrm>
            <a:prstGeom prst="ellipse">
              <a:avLst/>
            </a:prstGeom>
            <a:noFill/>
            <a:ln w="111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053" name="Oval 117"/>
            <p:cNvSpPr>
              <a:spLocks noChangeArrowheads="1"/>
            </p:cNvSpPr>
            <p:nvPr/>
          </p:nvSpPr>
          <p:spPr bwMode="auto">
            <a:xfrm>
              <a:off x="4445" y="1376"/>
              <a:ext cx="436" cy="115"/>
            </a:xfrm>
            <a:prstGeom prst="ellipse">
              <a:avLst/>
            </a:prstGeom>
            <a:noFill/>
            <a:ln w="111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054" name="Oval 118"/>
            <p:cNvSpPr>
              <a:spLocks noChangeArrowheads="1"/>
            </p:cNvSpPr>
            <p:nvPr/>
          </p:nvSpPr>
          <p:spPr bwMode="auto">
            <a:xfrm>
              <a:off x="4606" y="1216"/>
              <a:ext cx="115" cy="435"/>
            </a:xfrm>
            <a:prstGeom prst="ellipse">
              <a:avLst/>
            </a:prstGeom>
            <a:noFill/>
            <a:ln w="111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055" name="Oval 119"/>
            <p:cNvSpPr>
              <a:spLocks noChangeArrowheads="1"/>
            </p:cNvSpPr>
            <p:nvPr/>
          </p:nvSpPr>
          <p:spPr bwMode="auto">
            <a:xfrm>
              <a:off x="4445" y="1376"/>
              <a:ext cx="436" cy="115"/>
            </a:xfrm>
            <a:prstGeom prst="ellipse">
              <a:avLst/>
            </a:prstGeom>
            <a:noFill/>
            <a:ln w="111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056" name="Oval 120"/>
            <p:cNvSpPr>
              <a:spLocks noChangeArrowheads="1"/>
            </p:cNvSpPr>
            <p:nvPr/>
          </p:nvSpPr>
          <p:spPr bwMode="auto">
            <a:xfrm>
              <a:off x="4044" y="816"/>
              <a:ext cx="1238" cy="1235"/>
            </a:xfrm>
            <a:prstGeom prst="ellipse">
              <a:avLst/>
            </a:prstGeom>
            <a:noFill/>
            <a:ln w="111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8" name="Group 121"/>
            <p:cNvGrpSpPr>
              <a:grpSpLocks/>
            </p:cNvGrpSpPr>
            <p:nvPr/>
          </p:nvGrpSpPr>
          <p:grpSpPr bwMode="auto">
            <a:xfrm>
              <a:off x="4008" y="1304"/>
              <a:ext cx="129" cy="245"/>
              <a:chOff x="4008" y="1304"/>
              <a:chExt cx="129" cy="245"/>
            </a:xfrm>
          </p:grpSpPr>
          <p:sp>
            <p:nvSpPr>
              <p:cNvPr id="40058" name="Rectangle 122"/>
              <p:cNvSpPr>
                <a:spLocks noChangeArrowheads="1"/>
              </p:cNvSpPr>
              <p:nvPr/>
            </p:nvSpPr>
            <p:spPr bwMode="auto">
              <a:xfrm>
                <a:off x="4008" y="1304"/>
                <a:ext cx="129" cy="245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59" name="Rectangle 123"/>
              <p:cNvSpPr>
                <a:spLocks noChangeArrowheads="1"/>
              </p:cNvSpPr>
              <p:nvPr/>
            </p:nvSpPr>
            <p:spPr bwMode="auto">
              <a:xfrm>
                <a:off x="4008" y="1304"/>
                <a:ext cx="129" cy="245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9" name="Group 124"/>
            <p:cNvGrpSpPr>
              <a:grpSpLocks/>
            </p:cNvGrpSpPr>
            <p:nvPr/>
          </p:nvGrpSpPr>
          <p:grpSpPr bwMode="auto">
            <a:xfrm>
              <a:off x="5211" y="1304"/>
              <a:ext cx="129" cy="245"/>
              <a:chOff x="5211" y="1304"/>
              <a:chExt cx="129" cy="245"/>
            </a:xfrm>
          </p:grpSpPr>
          <p:sp>
            <p:nvSpPr>
              <p:cNvPr id="40061" name="Rectangle 125"/>
              <p:cNvSpPr>
                <a:spLocks noChangeArrowheads="1"/>
              </p:cNvSpPr>
              <p:nvPr/>
            </p:nvSpPr>
            <p:spPr bwMode="auto">
              <a:xfrm>
                <a:off x="5211" y="1304"/>
                <a:ext cx="129" cy="245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62" name="Rectangle 126"/>
              <p:cNvSpPr>
                <a:spLocks noChangeArrowheads="1"/>
              </p:cNvSpPr>
              <p:nvPr/>
            </p:nvSpPr>
            <p:spPr bwMode="auto">
              <a:xfrm>
                <a:off x="5211" y="1304"/>
                <a:ext cx="129" cy="245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0" name="Group 127"/>
            <p:cNvGrpSpPr>
              <a:grpSpLocks/>
            </p:cNvGrpSpPr>
            <p:nvPr/>
          </p:nvGrpSpPr>
          <p:grpSpPr bwMode="auto">
            <a:xfrm>
              <a:off x="4540" y="1973"/>
              <a:ext cx="246" cy="129"/>
              <a:chOff x="4540" y="1973"/>
              <a:chExt cx="246" cy="129"/>
            </a:xfrm>
          </p:grpSpPr>
          <p:sp>
            <p:nvSpPr>
              <p:cNvPr id="40064" name="Rectangle 128"/>
              <p:cNvSpPr>
                <a:spLocks noChangeArrowheads="1"/>
              </p:cNvSpPr>
              <p:nvPr/>
            </p:nvSpPr>
            <p:spPr bwMode="auto">
              <a:xfrm>
                <a:off x="4540" y="1973"/>
                <a:ext cx="246" cy="129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65" name="Rectangle 129"/>
              <p:cNvSpPr>
                <a:spLocks noChangeArrowheads="1"/>
              </p:cNvSpPr>
              <p:nvPr/>
            </p:nvSpPr>
            <p:spPr bwMode="auto">
              <a:xfrm>
                <a:off x="4540" y="1973"/>
                <a:ext cx="246" cy="129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1" name="Group 130"/>
            <p:cNvGrpSpPr>
              <a:grpSpLocks/>
            </p:cNvGrpSpPr>
            <p:nvPr/>
          </p:nvGrpSpPr>
          <p:grpSpPr bwMode="auto">
            <a:xfrm>
              <a:off x="4540" y="758"/>
              <a:ext cx="246" cy="129"/>
              <a:chOff x="4540" y="758"/>
              <a:chExt cx="246" cy="129"/>
            </a:xfrm>
          </p:grpSpPr>
          <p:sp>
            <p:nvSpPr>
              <p:cNvPr id="40067" name="Rectangle 131"/>
              <p:cNvSpPr>
                <a:spLocks noChangeArrowheads="1"/>
              </p:cNvSpPr>
              <p:nvPr/>
            </p:nvSpPr>
            <p:spPr bwMode="auto">
              <a:xfrm>
                <a:off x="4540" y="758"/>
                <a:ext cx="246" cy="129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68" name="Rectangle 132"/>
              <p:cNvSpPr>
                <a:spLocks noChangeArrowheads="1"/>
              </p:cNvSpPr>
              <p:nvPr/>
            </p:nvSpPr>
            <p:spPr bwMode="auto">
              <a:xfrm>
                <a:off x="4540" y="758"/>
                <a:ext cx="246" cy="129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2" name="Group 133"/>
            <p:cNvGrpSpPr>
              <a:grpSpLocks/>
            </p:cNvGrpSpPr>
            <p:nvPr/>
          </p:nvGrpSpPr>
          <p:grpSpPr bwMode="auto">
            <a:xfrm>
              <a:off x="4008" y="1304"/>
              <a:ext cx="129" cy="245"/>
              <a:chOff x="4008" y="1304"/>
              <a:chExt cx="129" cy="245"/>
            </a:xfrm>
          </p:grpSpPr>
          <p:sp>
            <p:nvSpPr>
              <p:cNvPr id="40070" name="Rectangle 134"/>
              <p:cNvSpPr>
                <a:spLocks noChangeArrowheads="1"/>
              </p:cNvSpPr>
              <p:nvPr/>
            </p:nvSpPr>
            <p:spPr bwMode="auto">
              <a:xfrm>
                <a:off x="4008" y="1304"/>
                <a:ext cx="129" cy="2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71" name="Rectangle 135"/>
              <p:cNvSpPr>
                <a:spLocks noChangeArrowheads="1"/>
              </p:cNvSpPr>
              <p:nvPr/>
            </p:nvSpPr>
            <p:spPr bwMode="auto">
              <a:xfrm>
                <a:off x="4008" y="1304"/>
                <a:ext cx="129" cy="245"/>
              </a:xfrm>
              <a:prstGeom prst="rect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3" name="Group 136"/>
            <p:cNvGrpSpPr>
              <a:grpSpLocks/>
            </p:cNvGrpSpPr>
            <p:nvPr/>
          </p:nvGrpSpPr>
          <p:grpSpPr bwMode="auto">
            <a:xfrm>
              <a:off x="5211" y="1304"/>
              <a:ext cx="129" cy="245"/>
              <a:chOff x="5211" y="1304"/>
              <a:chExt cx="129" cy="245"/>
            </a:xfrm>
          </p:grpSpPr>
          <p:sp>
            <p:nvSpPr>
              <p:cNvPr id="40073" name="Rectangle 137"/>
              <p:cNvSpPr>
                <a:spLocks noChangeArrowheads="1"/>
              </p:cNvSpPr>
              <p:nvPr/>
            </p:nvSpPr>
            <p:spPr bwMode="auto">
              <a:xfrm>
                <a:off x="5211" y="1304"/>
                <a:ext cx="129" cy="2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74" name="Rectangle 138"/>
              <p:cNvSpPr>
                <a:spLocks noChangeArrowheads="1"/>
              </p:cNvSpPr>
              <p:nvPr/>
            </p:nvSpPr>
            <p:spPr bwMode="auto">
              <a:xfrm>
                <a:off x="5211" y="1304"/>
                <a:ext cx="129" cy="245"/>
              </a:xfrm>
              <a:prstGeom prst="rect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4" name="Group 139"/>
            <p:cNvGrpSpPr>
              <a:grpSpLocks/>
            </p:cNvGrpSpPr>
            <p:nvPr/>
          </p:nvGrpSpPr>
          <p:grpSpPr bwMode="auto">
            <a:xfrm>
              <a:off x="4540" y="1973"/>
              <a:ext cx="246" cy="129"/>
              <a:chOff x="4540" y="1973"/>
              <a:chExt cx="246" cy="129"/>
            </a:xfrm>
          </p:grpSpPr>
          <p:sp>
            <p:nvSpPr>
              <p:cNvPr id="40076" name="Rectangle 140"/>
              <p:cNvSpPr>
                <a:spLocks noChangeArrowheads="1"/>
              </p:cNvSpPr>
              <p:nvPr/>
            </p:nvSpPr>
            <p:spPr bwMode="auto">
              <a:xfrm>
                <a:off x="4540" y="1973"/>
                <a:ext cx="246" cy="12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77" name="Rectangle 141"/>
              <p:cNvSpPr>
                <a:spLocks noChangeArrowheads="1"/>
              </p:cNvSpPr>
              <p:nvPr/>
            </p:nvSpPr>
            <p:spPr bwMode="auto">
              <a:xfrm>
                <a:off x="4540" y="1973"/>
                <a:ext cx="246" cy="129"/>
              </a:xfrm>
              <a:prstGeom prst="rect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5" name="Group 142"/>
            <p:cNvGrpSpPr>
              <a:grpSpLocks/>
            </p:cNvGrpSpPr>
            <p:nvPr/>
          </p:nvGrpSpPr>
          <p:grpSpPr bwMode="auto">
            <a:xfrm>
              <a:off x="4540" y="758"/>
              <a:ext cx="246" cy="129"/>
              <a:chOff x="4540" y="758"/>
              <a:chExt cx="246" cy="129"/>
            </a:xfrm>
          </p:grpSpPr>
          <p:sp>
            <p:nvSpPr>
              <p:cNvPr id="40079" name="Rectangle 143"/>
              <p:cNvSpPr>
                <a:spLocks noChangeArrowheads="1"/>
              </p:cNvSpPr>
              <p:nvPr/>
            </p:nvSpPr>
            <p:spPr bwMode="auto">
              <a:xfrm>
                <a:off x="4540" y="758"/>
                <a:ext cx="246" cy="12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80" name="Rectangle 144"/>
              <p:cNvSpPr>
                <a:spLocks noChangeArrowheads="1"/>
              </p:cNvSpPr>
              <p:nvPr/>
            </p:nvSpPr>
            <p:spPr bwMode="auto">
              <a:xfrm>
                <a:off x="4540" y="758"/>
                <a:ext cx="246" cy="129"/>
              </a:xfrm>
              <a:prstGeom prst="rect">
                <a:avLst/>
              </a:prstGeom>
              <a:noFill/>
              <a:ln w="111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6" name="Group 145"/>
            <p:cNvGrpSpPr>
              <a:grpSpLocks/>
            </p:cNvGrpSpPr>
            <p:nvPr/>
          </p:nvGrpSpPr>
          <p:grpSpPr bwMode="auto">
            <a:xfrm>
              <a:off x="4074" y="1667"/>
              <a:ext cx="260" cy="275"/>
              <a:chOff x="4074" y="1667"/>
              <a:chExt cx="260" cy="275"/>
            </a:xfrm>
          </p:grpSpPr>
          <p:sp>
            <p:nvSpPr>
              <p:cNvPr id="40082" name="Freeform 146"/>
              <p:cNvSpPr>
                <a:spLocks noChangeArrowheads="1"/>
              </p:cNvSpPr>
              <p:nvPr/>
            </p:nvSpPr>
            <p:spPr bwMode="auto">
              <a:xfrm>
                <a:off x="4074" y="1667"/>
                <a:ext cx="260" cy="275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60" y="284"/>
                  </a:cxn>
                  <a:cxn ang="0">
                    <a:pos x="269" y="197"/>
                  </a:cxn>
                  <a:cxn ang="0">
                    <a:pos x="109" y="0"/>
                  </a:cxn>
                  <a:cxn ang="0">
                    <a:pos x="0" y="88"/>
                  </a:cxn>
                </a:cxnLst>
                <a:rect l="0" t="0" r="r" b="b"/>
                <a:pathLst>
                  <a:path w="269" h="284">
                    <a:moveTo>
                      <a:pt x="0" y="88"/>
                    </a:moveTo>
                    <a:lnTo>
                      <a:pt x="160" y="284"/>
                    </a:lnTo>
                    <a:lnTo>
                      <a:pt x="269" y="197"/>
                    </a:lnTo>
                    <a:lnTo>
                      <a:pt x="109" y="0"/>
                    </a:lnTo>
                    <a:lnTo>
                      <a:pt x="0" y="88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83" name="Freeform 147"/>
              <p:cNvSpPr>
                <a:spLocks noChangeArrowheads="1"/>
              </p:cNvSpPr>
              <p:nvPr/>
            </p:nvSpPr>
            <p:spPr bwMode="auto">
              <a:xfrm>
                <a:off x="4074" y="1667"/>
                <a:ext cx="260" cy="275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60" y="284"/>
                  </a:cxn>
                  <a:cxn ang="0">
                    <a:pos x="269" y="197"/>
                  </a:cxn>
                  <a:cxn ang="0">
                    <a:pos x="109" y="0"/>
                  </a:cxn>
                  <a:cxn ang="0">
                    <a:pos x="0" y="88"/>
                  </a:cxn>
                </a:cxnLst>
                <a:rect l="0" t="0" r="r" b="b"/>
                <a:pathLst>
                  <a:path w="269" h="284">
                    <a:moveTo>
                      <a:pt x="0" y="88"/>
                    </a:moveTo>
                    <a:lnTo>
                      <a:pt x="160" y="284"/>
                    </a:lnTo>
                    <a:lnTo>
                      <a:pt x="269" y="197"/>
                    </a:lnTo>
                    <a:lnTo>
                      <a:pt x="109" y="0"/>
                    </a:lnTo>
                    <a:lnTo>
                      <a:pt x="0" y="88"/>
                    </a:lnTo>
                    <a:close/>
                  </a:path>
                </a:pathLst>
              </a:custGeom>
              <a:noFill/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7" name="Group 148"/>
            <p:cNvGrpSpPr>
              <a:grpSpLocks/>
            </p:cNvGrpSpPr>
            <p:nvPr/>
          </p:nvGrpSpPr>
          <p:grpSpPr bwMode="auto">
            <a:xfrm>
              <a:off x="5006" y="911"/>
              <a:ext cx="261" cy="274"/>
              <a:chOff x="5006" y="911"/>
              <a:chExt cx="261" cy="274"/>
            </a:xfrm>
          </p:grpSpPr>
          <p:sp>
            <p:nvSpPr>
              <p:cNvPr id="40085" name="Freeform 149"/>
              <p:cNvSpPr>
                <a:spLocks noChangeArrowheads="1"/>
              </p:cNvSpPr>
              <p:nvPr/>
            </p:nvSpPr>
            <p:spPr bwMode="auto">
              <a:xfrm>
                <a:off x="5006" y="911"/>
                <a:ext cx="261" cy="274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61" y="283"/>
                  </a:cxn>
                  <a:cxn ang="0">
                    <a:pos x="270" y="196"/>
                  </a:cxn>
                  <a:cxn ang="0">
                    <a:pos x="110" y="0"/>
                  </a:cxn>
                  <a:cxn ang="0">
                    <a:pos x="0" y="87"/>
                  </a:cxn>
                </a:cxnLst>
                <a:rect l="0" t="0" r="r" b="b"/>
                <a:pathLst>
                  <a:path w="270" h="283">
                    <a:moveTo>
                      <a:pt x="0" y="87"/>
                    </a:moveTo>
                    <a:lnTo>
                      <a:pt x="161" y="283"/>
                    </a:lnTo>
                    <a:lnTo>
                      <a:pt x="270" y="196"/>
                    </a:lnTo>
                    <a:lnTo>
                      <a:pt x="110" y="0"/>
                    </a:lnTo>
                    <a:lnTo>
                      <a:pt x="0" y="87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86" name="Freeform 150"/>
              <p:cNvSpPr>
                <a:spLocks noChangeArrowheads="1"/>
              </p:cNvSpPr>
              <p:nvPr/>
            </p:nvSpPr>
            <p:spPr bwMode="auto">
              <a:xfrm>
                <a:off x="5006" y="911"/>
                <a:ext cx="261" cy="274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61" y="283"/>
                  </a:cxn>
                  <a:cxn ang="0">
                    <a:pos x="270" y="196"/>
                  </a:cxn>
                  <a:cxn ang="0">
                    <a:pos x="110" y="0"/>
                  </a:cxn>
                  <a:cxn ang="0">
                    <a:pos x="0" y="87"/>
                  </a:cxn>
                </a:cxnLst>
                <a:rect l="0" t="0" r="r" b="b"/>
                <a:pathLst>
                  <a:path w="270" h="283">
                    <a:moveTo>
                      <a:pt x="0" y="87"/>
                    </a:moveTo>
                    <a:lnTo>
                      <a:pt x="161" y="283"/>
                    </a:lnTo>
                    <a:lnTo>
                      <a:pt x="270" y="196"/>
                    </a:lnTo>
                    <a:lnTo>
                      <a:pt x="110" y="0"/>
                    </a:lnTo>
                    <a:lnTo>
                      <a:pt x="0" y="87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8" name="Group 151"/>
            <p:cNvGrpSpPr>
              <a:grpSpLocks/>
            </p:cNvGrpSpPr>
            <p:nvPr/>
          </p:nvGrpSpPr>
          <p:grpSpPr bwMode="auto">
            <a:xfrm>
              <a:off x="4912" y="1776"/>
              <a:ext cx="275" cy="260"/>
              <a:chOff x="4912" y="1776"/>
              <a:chExt cx="275" cy="260"/>
            </a:xfrm>
          </p:grpSpPr>
          <p:sp>
            <p:nvSpPr>
              <p:cNvPr id="40088" name="Freeform 152"/>
              <p:cNvSpPr>
                <a:spLocks noChangeArrowheads="1"/>
              </p:cNvSpPr>
              <p:nvPr/>
            </p:nvSpPr>
            <p:spPr bwMode="auto">
              <a:xfrm>
                <a:off x="4912" y="1776"/>
                <a:ext cx="275" cy="260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160"/>
                  </a:cxn>
                  <a:cxn ang="0">
                    <a:pos x="87" y="269"/>
                  </a:cxn>
                  <a:cxn ang="0">
                    <a:pos x="284" y="109"/>
                  </a:cxn>
                  <a:cxn ang="0">
                    <a:pos x="196" y="0"/>
                  </a:cxn>
                </a:cxnLst>
                <a:rect l="0" t="0" r="r" b="b"/>
                <a:pathLst>
                  <a:path w="284" h="269">
                    <a:moveTo>
                      <a:pt x="196" y="0"/>
                    </a:moveTo>
                    <a:lnTo>
                      <a:pt x="0" y="160"/>
                    </a:lnTo>
                    <a:lnTo>
                      <a:pt x="87" y="269"/>
                    </a:lnTo>
                    <a:lnTo>
                      <a:pt x="284" y="109"/>
                    </a:lnTo>
                    <a:lnTo>
                      <a:pt x="196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89" name="Freeform 153"/>
              <p:cNvSpPr>
                <a:spLocks noChangeArrowheads="1"/>
              </p:cNvSpPr>
              <p:nvPr/>
            </p:nvSpPr>
            <p:spPr bwMode="auto">
              <a:xfrm>
                <a:off x="4912" y="1776"/>
                <a:ext cx="275" cy="260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160"/>
                  </a:cxn>
                  <a:cxn ang="0">
                    <a:pos x="87" y="269"/>
                  </a:cxn>
                  <a:cxn ang="0">
                    <a:pos x="284" y="109"/>
                  </a:cxn>
                  <a:cxn ang="0">
                    <a:pos x="196" y="0"/>
                  </a:cxn>
                </a:cxnLst>
                <a:rect l="0" t="0" r="r" b="b"/>
                <a:pathLst>
                  <a:path w="284" h="269">
                    <a:moveTo>
                      <a:pt x="196" y="0"/>
                    </a:moveTo>
                    <a:lnTo>
                      <a:pt x="0" y="160"/>
                    </a:lnTo>
                    <a:lnTo>
                      <a:pt x="87" y="269"/>
                    </a:lnTo>
                    <a:lnTo>
                      <a:pt x="284" y="109"/>
                    </a:lnTo>
                    <a:lnTo>
                      <a:pt x="196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9" name="Group 154"/>
            <p:cNvGrpSpPr>
              <a:grpSpLocks/>
            </p:cNvGrpSpPr>
            <p:nvPr/>
          </p:nvGrpSpPr>
          <p:grpSpPr bwMode="auto">
            <a:xfrm>
              <a:off x="4146" y="838"/>
              <a:ext cx="276" cy="253"/>
              <a:chOff x="4146" y="838"/>
              <a:chExt cx="276" cy="253"/>
            </a:xfrm>
          </p:grpSpPr>
          <p:sp>
            <p:nvSpPr>
              <p:cNvPr id="40091" name="Freeform 155"/>
              <p:cNvSpPr>
                <a:spLocks noChangeArrowheads="1"/>
              </p:cNvSpPr>
              <p:nvPr/>
            </p:nvSpPr>
            <p:spPr bwMode="auto">
              <a:xfrm>
                <a:off x="4146" y="838"/>
                <a:ext cx="276" cy="25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160"/>
                  </a:cxn>
                  <a:cxn ang="0">
                    <a:pos x="88" y="262"/>
                  </a:cxn>
                  <a:cxn ang="0">
                    <a:pos x="285" y="102"/>
                  </a:cxn>
                  <a:cxn ang="0">
                    <a:pos x="197" y="0"/>
                  </a:cxn>
                </a:cxnLst>
                <a:rect l="0" t="0" r="r" b="b"/>
                <a:pathLst>
                  <a:path w="285" h="262">
                    <a:moveTo>
                      <a:pt x="197" y="0"/>
                    </a:moveTo>
                    <a:lnTo>
                      <a:pt x="0" y="160"/>
                    </a:lnTo>
                    <a:lnTo>
                      <a:pt x="88" y="262"/>
                    </a:lnTo>
                    <a:lnTo>
                      <a:pt x="285" y="102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92" name="Freeform 156"/>
              <p:cNvSpPr>
                <a:spLocks noChangeArrowheads="1"/>
              </p:cNvSpPr>
              <p:nvPr/>
            </p:nvSpPr>
            <p:spPr bwMode="auto">
              <a:xfrm>
                <a:off x="4146" y="838"/>
                <a:ext cx="276" cy="25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160"/>
                  </a:cxn>
                  <a:cxn ang="0">
                    <a:pos x="88" y="262"/>
                  </a:cxn>
                  <a:cxn ang="0">
                    <a:pos x="285" y="102"/>
                  </a:cxn>
                  <a:cxn ang="0">
                    <a:pos x="197" y="0"/>
                  </a:cxn>
                </a:cxnLst>
                <a:rect l="0" t="0" r="r" b="b"/>
                <a:pathLst>
                  <a:path w="285" h="262">
                    <a:moveTo>
                      <a:pt x="197" y="0"/>
                    </a:moveTo>
                    <a:lnTo>
                      <a:pt x="0" y="160"/>
                    </a:lnTo>
                    <a:lnTo>
                      <a:pt x="88" y="262"/>
                    </a:lnTo>
                    <a:lnTo>
                      <a:pt x="285" y="102"/>
                    </a:lnTo>
                    <a:lnTo>
                      <a:pt x="197" y="0"/>
                    </a:lnTo>
                    <a:close/>
                  </a:path>
                </a:pathLst>
              </a:custGeom>
              <a:noFill/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0" name="Group 157"/>
            <p:cNvGrpSpPr>
              <a:grpSpLocks/>
            </p:cNvGrpSpPr>
            <p:nvPr/>
          </p:nvGrpSpPr>
          <p:grpSpPr bwMode="auto">
            <a:xfrm>
              <a:off x="4074" y="1667"/>
              <a:ext cx="260" cy="275"/>
              <a:chOff x="4074" y="1667"/>
              <a:chExt cx="260" cy="275"/>
            </a:xfrm>
          </p:grpSpPr>
          <p:sp>
            <p:nvSpPr>
              <p:cNvPr id="40094" name="Freeform 158"/>
              <p:cNvSpPr>
                <a:spLocks noChangeArrowheads="1"/>
              </p:cNvSpPr>
              <p:nvPr/>
            </p:nvSpPr>
            <p:spPr bwMode="auto">
              <a:xfrm>
                <a:off x="4074" y="1667"/>
                <a:ext cx="260" cy="275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60" y="284"/>
                  </a:cxn>
                  <a:cxn ang="0">
                    <a:pos x="269" y="197"/>
                  </a:cxn>
                  <a:cxn ang="0">
                    <a:pos x="109" y="0"/>
                  </a:cxn>
                  <a:cxn ang="0">
                    <a:pos x="0" y="88"/>
                  </a:cxn>
                </a:cxnLst>
                <a:rect l="0" t="0" r="r" b="b"/>
                <a:pathLst>
                  <a:path w="269" h="284">
                    <a:moveTo>
                      <a:pt x="0" y="88"/>
                    </a:moveTo>
                    <a:lnTo>
                      <a:pt x="160" y="284"/>
                    </a:lnTo>
                    <a:lnTo>
                      <a:pt x="269" y="197"/>
                    </a:lnTo>
                    <a:lnTo>
                      <a:pt x="109" y="0"/>
                    </a:lnTo>
                    <a:lnTo>
                      <a:pt x="0" y="88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95" name="Freeform 159"/>
              <p:cNvSpPr>
                <a:spLocks noChangeArrowheads="1"/>
              </p:cNvSpPr>
              <p:nvPr/>
            </p:nvSpPr>
            <p:spPr bwMode="auto">
              <a:xfrm>
                <a:off x="4074" y="1667"/>
                <a:ext cx="260" cy="275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60" y="284"/>
                  </a:cxn>
                  <a:cxn ang="0">
                    <a:pos x="269" y="197"/>
                  </a:cxn>
                  <a:cxn ang="0">
                    <a:pos x="109" y="0"/>
                  </a:cxn>
                  <a:cxn ang="0">
                    <a:pos x="0" y="88"/>
                  </a:cxn>
                </a:cxnLst>
                <a:rect l="0" t="0" r="r" b="b"/>
                <a:pathLst>
                  <a:path w="269" h="284">
                    <a:moveTo>
                      <a:pt x="0" y="88"/>
                    </a:moveTo>
                    <a:lnTo>
                      <a:pt x="160" y="284"/>
                    </a:lnTo>
                    <a:lnTo>
                      <a:pt x="269" y="197"/>
                    </a:lnTo>
                    <a:lnTo>
                      <a:pt x="109" y="0"/>
                    </a:lnTo>
                    <a:lnTo>
                      <a:pt x="0" y="88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1" name="Group 160"/>
            <p:cNvGrpSpPr>
              <a:grpSpLocks/>
            </p:cNvGrpSpPr>
            <p:nvPr/>
          </p:nvGrpSpPr>
          <p:grpSpPr bwMode="auto">
            <a:xfrm>
              <a:off x="5006" y="911"/>
              <a:ext cx="261" cy="274"/>
              <a:chOff x="5006" y="911"/>
              <a:chExt cx="261" cy="274"/>
            </a:xfrm>
          </p:grpSpPr>
          <p:sp>
            <p:nvSpPr>
              <p:cNvPr id="40097" name="Freeform 161"/>
              <p:cNvSpPr>
                <a:spLocks noChangeArrowheads="1"/>
              </p:cNvSpPr>
              <p:nvPr/>
            </p:nvSpPr>
            <p:spPr bwMode="auto">
              <a:xfrm>
                <a:off x="5006" y="911"/>
                <a:ext cx="261" cy="274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61" y="283"/>
                  </a:cxn>
                  <a:cxn ang="0">
                    <a:pos x="270" y="196"/>
                  </a:cxn>
                  <a:cxn ang="0">
                    <a:pos x="110" y="0"/>
                  </a:cxn>
                  <a:cxn ang="0">
                    <a:pos x="0" y="87"/>
                  </a:cxn>
                </a:cxnLst>
                <a:rect l="0" t="0" r="r" b="b"/>
                <a:pathLst>
                  <a:path w="270" h="283">
                    <a:moveTo>
                      <a:pt x="0" y="87"/>
                    </a:moveTo>
                    <a:lnTo>
                      <a:pt x="161" y="283"/>
                    </a:lnTo>
                    <a:lnTo>
                      <a:pt x="270" y="196"/>
                    </a:lnTo>
                    <a:lnTo>
                      <a:pt x="110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098" name="Freeform 162"/>
              <p:cNvSpPr>
                <a:spLocks noChangeArrowheads="1"/>
              </p:cNvSpPr>
              <p:nvPr/>
            </p:nvSpPr>
            <p:spPr bwMode="auto">
              <a:xfrm>
                <a:off x="5006" y="911"/>
                <a:ext cx="261" cy="274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61" y="283"/>
                  </a:cxn>
                  <a:cxn ang="0">
                    <a:pos x="270" y="196"/>
                  </a:cxn>
                  <a:cxn ang="0">
                    <a:pos x="110" y="0"/>
                  </a:cxn>
                  <a:cxn ang="0">
                    <a:pos x="0" y="87"/>
                  </a:cxn>
                </a:cxnLst>
                <a:rect l="0" t="0" r="r" b="b"/>
                <a:pathLst>
                  <a:path w="270" h="283">
                    <a:moveTo>
                      <a:pt x="0" y="87"/>
                    </a:moveTo>
                    <a:lnTo>
                      <a:pt x="161" y="283"/>
                    </a:lnTo>
                    <a:lnTo>
                      <a:pt x="270" y="196"/>
                    </a:lnTo>
                    <a:lnTo>
                      <a:pt x="110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0096" name="Group 163"/>
            <p:cNvGrpSpPr>
              <a:grpSpLocks/>
            </p:cNvGrpSpPr>
            <p:nvPr/>
          </p:nvGrpSpPr>
          <p:grpSpPr bwMode="auto">
            <a:xfrm>
              <a:off x="4912" y="1776"/>
              <a:ext cx="275" cy="260"/>
              <a:chOff x="4912" y="1776"/>
              <a:chExt cx="275" cy="260"/>
            </a:xfrm>
          </p:grpSpPr>
          <p:sp>
            <p:nvSpPr>
              <p:cNvPr id="40100" name="Freeform 164"/>
              <p:cNvSpPr>
                <a:spLocks noChangeArrowheads="1"/>
              </p:cNvSpPr>
              <p:nvPr/>
            </p:nvSpPr>
            <p:spPr bwMode="auto">
              <a:xfrm>
                <a:off x="4912" y="1776"/>
                <a:ext cx="275" cy="260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160"/>
                  </a:cxn>
                  <a:cxn ang="0">
                    <a:pos x="87" y="269"/>
                  </a:cxn>
                  <a:cxn ang="0">
                    <a:pos x="284" y="109"/>
                  </a:cxn>
                  <a:cxn ang="0">
                    <a:pos x="196" y="0"/>
                  </a:cxn>
                </a:cxnLst>
                <a:rect l="0" t="0" r="r" b="b"/>
                <a:pathLst>
                  <a:path w="284" h="269">
                    <a:moveTo>
                      <a:pt x="196" y="0"/>
                    </a:moveTo>
                    <a:lnTo>
                      <a:pt x="0" y="160"/>
                    </a:lnTo>
                    <a:lnTo>
                      <a:pt x="87" y="269"/>
                    </a:lnTo>
                    <a:lnTo>
                      <a:pt x="284" y="109"/>
                    </a:lnTo>
                    <a:lnTo>
                      <a:pt x="196" y="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01" name="Freeform 165"/>
              <p:cNvSpPr>
                <a:spLocks noChangeArrowheads="1"/>
              </p:cNvSpPr>
              <p:nvPr/>
            </p:nvSpPr>
            <p:spPr bwMode="auto">
              <a:xfrm>
                <a:off x="4912" y="1776"/>
                <a:ext cx="275" cy="260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160"/>
                  </a:cxn>
                  <a:cxn ang="0">
                    <a:pos x="87" y="269"/>
                  </a:cxn>
                  <a:cxn ang="0">
                    <a:pos x="284" y="109"/>
                  </a:cxn>
                  <a:cxn ang="0">
                    <a:pos x="196" y="0"/>
                  </a:cxn>
                </a:cxnLst>
                <a:rect l="0" t="0" r="r" b="b"/>
                <a:pathLst>
                  <a:path w="284" h="269">
                    <a:moveTo>
                      <a:pt x="196" y="0"/>
                    </a:moveTo>
                    <a:lnTo>
                      <a:pt x="0" y="160"/>
                    </a:lnTo>
                    <a:lnTo>
                      <a:pt x="87" y="269"/>
                    </a:lnTo>
                    <a:lnTo>
                      <a:pt x="284" y="109"/>
                    </a:lnTo>
                    <a:lnTo>
                      <a:pt x="196" y="0"/>
                    </a:lnTo>
                    <a:close/>
                  </a:path>
                </a:pathLst>
              </a:custGeom>
              <a:noFill/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0099" name="Group 166"/>
            <p:cNvGrpSpPr>
              <a:grpSpLocks/>
            </p:cNvGrpSpPr>
            <p:nvPr/>
          </p:nvGrpSpPr>
          <p:grpSpPr bwMode="auto">
            <a:xfrm>
              <a:off x="4146" y="838"/>
              <a:ext cx="276" cy="253"/>
              <a:chOff x="4146" y="838"/>
              <a:chExt cx="276" cy="253"/>
            </a:xfrm>
          </p:grpSpPr>
          <p:sp>
            <p:nvSpPr>
              <p:cNvPr id="40103" name="Freeform 167"/>
              <p:cNvSpPr>
                <a:spLocks noChangeArrowheads="1"/>
              </p:cNvSpPr>
              <p:nvPr/>
            </p:nvSpPr>
            <p:spPr bwMode="auto">
              <a:xfrm>
                <a:off x="4146" y="838"/>
                <a:ext cx="276" cy="25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160"/>
                  </a:cxn>
                  <a:cxn ang="0">
                    <a:pos x="88" y="262"/>
                  </a:cxn>
                  <a:cxn ang="0">
                    <a:pos x="285" y="102"/>
                  </a:cxn>
                  <a:cxn ang="0">
                    <a:pos x="197" y="0"/>
                  </a:cxn>
                </a:cxnLst>
                <a:rect l="0" t="0" r="r" b="b"/>
                <a:pathLst>
                  <a:path w="285" h="262">
                    <a:moveTo>
                      <a:pt x="197" y="0"/>
                    </a:moveTo>
                    <a:lnTo>
                      <a:pt x="0" y="160"/>
                    </a:lnTo>
                    <a:lnTo>
                      <a:pt x="88" y="262"/>
                    </a:lnTo>
                    <a:lnTo>
                      <a:pt x="285" y="102"/>
                    </a:lnTo>
                    <a:lnTo>
                      <a:pt x="197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04" name="Freeform 168"/>
              <p:cNvSpPr>
                <a:spLocks noChangeArrowheads="1"/>
              </p:cNvSpPr>
              <p:nvPr/>
            </p:nvSpPr>
            <p:spPr bwMode="auto">
              <a:xfrm>
                <a:off x="4146" y="838"/>
                <a:ext cx="276" cy="25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160"/>
                  </a:cxn>
                  <a:cxn ang="0">
                    <a:pos x="88" y="262"/>
                  </a:cxn>
                  <a:cxn ang="0">
                    <a:pos x="285" y="102"/>
                  </a:cxn>
                  <a:cxn ang="0">
                    <a:pos x="197" y="0"/>
                  </a:cxn>
                </a:cxnLst>
                <a:rect l="0" t="0" r="r" b="b"/>
                <a:pathLst>
                  <a:path w="285" h="262">
                    <a:moveTo>
                      <a:pt x="197" y="0"/>
                    </a:moveTo>
                    <a:lnTo>
                      <a:pt x="0" y="160"/>
                    </a:lnTo>
                    <a:lnTo>
                      <a:pt x="88" y="262"/>
                    </a:lnTo>
                    <a:lnTo>
                      <a:pt x="285" y="102"/>
                    </a:lnTo>
                    <a:lnTo>
                      <a:pt x="197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11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0102" name="Group 169"/>
            <p:cNvGrpSpPr>
              <a:grpSpLocks/>
            </p:cNvGrpSpPr>
            <p:nvPr/>
          </p:nvGrpSpPr>
          <p:grpSpPr bwMode="auto">
            <a:xfrm>
              <a:off x="4263" y="1078"/>
              <a:ext cx="815" cy="682"/>
              <a:chOff x="4263" y="1078"/>
              <a:chExt cx="815" cy="682"/>
            </a:xfrm>
          </p:grpSpPr>
          <p:sp>
            <p:nvSpPr>
              <p:cNvPr id="40106" name="Freeform 170"/>
              <p:cNvSpPr>
                <a:spLocks noChangeArrowheads="1"/>
              </p:cNvSpPr>
              <p:nvPr/>
            </p:nvSpPr>
            <p:spPr bwMode="auto">
              <a:xfrm>
                <a:off x="5043" y="1078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07" name="Freeform 171"/>
              <p:cNvSpPr>
                <a:spLocks noChangeArrowheads="1"/>
              </p:cNvSpPr>
              <p:nvPr/>
            </p:nvSpPr>
            <p:spPr bwMode="auto">
              <a:xfrm>
                <a:off x="4977" y="1129"/>
                <a:ext cx="42" cy="3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1" y="7"/>
                  </a:cxn>
                </a:cxnLst>
                <a:rect l="0" t="0" r="r" b="b"/>
                <a:pathLst>
                  <a:path w="51" h="44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08" name="Freeform 172"/>
              <p:cNvSpPr>
                <a:spLocks noChangeArrowheads="1"/>
              </p:cNvSpPr>
              <p:nvPr/>
            </p:nvSpPr>
            <p:spPr bwMode="auto">
              <a:xfrm>
                <a:off x="4919" y="1180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09" name="Freeform 173"/>
              <p:cNvSpPr>
                <a:spLocks noChangeArrowheads="1"/>
              </p:cNvSpPr>
              <p:nvPr/>
            </p:nvSpPr>
            <p:spPr bwMode="auto">
              <a:xfrm>
                <a:off x="4853" y="1231"/>
                <a:ext cx="42" cy="34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51" y="7"/>
                  </a:cxn>
                </a:cxnLst>
                <a:rect l="0" t="0" r="r" b="b"/>
                <a:pathLst>
                  <a:path w="51" h="43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0" name="Freeform 174"/>
              <p:cNvSpPr>
                <a:spLocks noChangeArrowheads="1"/>
              </p:cNvSpPr>
              <p:nvPr/>
            </p:nvSpPr>
            <p:spPr bwMode="auto">
              <a:xfrm>
                <a:off x="4795" y="1282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1" name="Freeform 175"/>
              <p:cNvSpPr>
                <a:spLocks noChangeArrowheads="1"/>
              </p:cNvSpPr>
              <p:nvPr/>
            </p:nvSpPr>
            <p:spPr bwMode="auto">
              <a:xfrm>
                <a:off x="4737" y="1333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2" name="Freeform 176"/>
              <p:cNvSpPr>
                <a:spLocks noChangeArrowheads="1"/>
              </p:cNvSpPr>
              <p:nvPr/>
            </p:nvSpPr>
            <p:spPr bwMode="auto">
              <a:xfrm>
                <a:off x="4671" y="1384"/>
                <a:ext cx="35" cy="34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44" y="7"/>
                  </a:cxn>
                </a:cxnLst>
                <a:rect l="0" t="0" r="r" b="b"/>
                <a:pathLst>
                  <a:path w="44" h="43">
                    <a:moveTo>
                      <a:pt x="44" y="7"/>
                    </a:moveTo>
                    <a:lnTo>
                      <a:pt x="44" y="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3" name="Freeform 177"/>
              <p:cNvSpPr>
                <a:spLocks noChangeArrowheads="1"/>
              </p:cNvSpPr>
              <p:nvPr/>
            </p:nvSpPr>
            <p:spPr bwMode="auto">
              <a:xfrm>
                <a:off x="4613" y="1434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4" name="Freeform 178"/>
              <p:cNvSpPr>
                <a:spLocks noChangeArrowheads="1"/>
              </p:cNvSpPr>
              <p:nvPr/>
            </p:nvSpPr>
            <p:spPr bwMode="auto">
              <a:xfrm>
                <a:off x="4547" y="1485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5" name="Freeform 179"/>
              <p:cNvSpPr>
                <a:spLocks noChangeArrowheads="1"/>
              </p:cNvSpPr>
              <p:nvPr/>
            </p:nvSpPr>
            <p:spPr bwMode="auto">
              <a:xfrm>
                <a:off x="4489" y="1536"/>
                <a:ext cx="35" cy="35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8"/>
                  </a:cxn>
                </a:cxnLst>
                <a:rect l="0" t="0" r="r" b="b"/>
                <a:pathLst>
                  <a:path w="44" h="44">
                    <a:moveTo>
                      <a:pt x="44" y="8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6" name="Freeform 180"/>
              <p:cNvSpPr>
                <a:spLocks noChangeArrowheads="1"/>
              </p:cNvSpPr>
              <p:nvPr/>
            </p:nvSpPr>
            <p:spPr bwMode="auto">
              <a:xfrm>
                <a:off x="4423" y="1587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7" name="Freeform 181"/>
              <p:cNvSpPr>
                <a:spLocks noChangeArrowheads="1"/>
              </p:cNvSpPr>
              <p:nvPr/>
            </p:nvSpPr>
            <p:spPr bwMode="auto">
              <a:xfrm>
                <a:off x="4365" y="1638"/>
                <a:ext cx="35" cy="35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44" y="0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44" y="7"/>
                  </a:cxn>
                </a:cxnLst>
                <a:rect l="0" t="0" r="r" b="b"/>
                <a:pathLst>
                  <a:path w="44" h="44">
                    <a:moveTo>
                      <a:pt x="44" y="7"/>
                    </a:moveTo>
                    <a:lnTo>
                      <a:pt x="44" y="0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8" name="Freeform 182"/>
              <p:cNvSpPr>
                <a:spLocks noChangeArrowheads="1"/>
              </p:cNvSpPr>
              <p:nvPr/>
            </p:nvSpPr>
            <p:spPr bwMode="auto">
              <a:xfrm>
                <a:off x="4300" y="1689"/>
                <a:ext cx="42" cy="3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1" y="0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1" y="7"/>
                  </a:cxn>
                </a:cxnLst>
                <a:rect l="0" t="0" r="r" b="b"/>
                <a:pathLst>
                  <a:path w="51" h="44">
                    <a:moveTo>
                      <a:pt x="51" y="7"/>
                    </a:moveTo>
                    <a:lnTo>
                      <a:pt x="51" y="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19" name="Freeform 183"/>
              <p:cNvSpPr>
                <a:spLocks noChangeArrowheads="1"/>
              </p:cNvSpPr>
              <p:nvPr/>
            </p:nvSpPr>
            <p:spPr bwMode="auto">
              <a:xfrm>
                <a:off x="4263" y="1740"/>
                <a:ext cx="13" cy="20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2" y="7"/>
                  </a:cxn>
                </a:cxnLst>
                <a:rect l="0" t="0" r="r" b="b"/>
                <a:pathLst>
                  <a:path w="22" h="29">
                    <a:moveTo>
                      <a:pt x="22" y="7"/>
                    </a:moveTo>
                    <a:lnTo>
                      <a:pt x="22" y="0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40120" name="Text Box 184"/>
          <p:cNvSpPr txBox="1">
            <a:spLocks noChangeArrowheads="1"/>
          </p:cNvSpPr>
          <p:nvPr/>
        </p:nvSpPr>
        <p:spPr bwMode="auto">
          <a:xfrm>
            <a:off x="3467100" y="1014413"/>
            <a:ext cx="15398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Couplées 4 par 4</a:t>
            </a:r>
          </a:p>
        </p:txBody>
      </p:sp>
      <p:pic>
        <p:nvPicPr>
          <p:cNvPr id="40121" name="Picture 18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8725" y="3984625"/>
            <a:ext cx="2401888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122" name="Picture 18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9638" y="3984625"/>
            <a:ext cx="24003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123" name="Text Box 187"/>
          <p:cNvSpPr txBox="1">
            <a:spLocks noChangeArrowheads="1"/>
          </p:cNvSpPr>
          <p:nvPr/>
        </p:nvSpPr>
        <p:spPr bwMode="auto">
          <a:xfrm>
            <a:off x="3962400" y="5856288"/>
            <a:ext cx="15589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Avant</a:t>
            </a:r>
            <a:r>
              <a:rPr lang="fr-FR" sz="1600" dirty="0">
                <a:solidFill>
                  <a:srgbClr val="000000"/>
                </a:solidFill>
              </a:rPr>
              <a:t> Correction </a:t>
            </a:r>
          </a:p>
        </p:txBody>
      </p:sp>
      <p:sp>
        <p:nvSpPr>
          <p:cNvPr id="40124" name="Text Box 188"/>
          <p:cNvSpPr txBox="1">
            <a:spLocks noChangeArrowheads="1"/>
          </p:cNvSpPr>
          <p:nvPr/>
        </p:nvSpPr>
        <p:spPr bwMode="auto">
          <a:xfrm>
            <a:off x="6735763" y="5856288"/>
            <a:ext cx="157003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Après</a:t>
            </a:r>
            <a:r>
              <a:rPr lang="fr-FR" sz="1600" dirty="0">
                <a:solidFill>
                  <a:srgbClr val="000000"/>
                </a:solidFill>
              </a:rPr>
              <a:t> Correction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611560" y="188640"/>
            <a:ext cx="26066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Aberration de charge d'espace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333500" y="639763"/>
            <a:ext cx="417988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Lorsque la densité électronique devient importante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483768" y="1052736"/>
            <a:ext cx="37385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Un effet répulsif entre les électrons apparait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427984" y="1844824"/>
            <a:ext cx="31845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Elargissement du faisceau d'électrons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25" y="2305050"/>
            <a:ext cx="170656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975225" y="2419350"/>
            <a:ext cx="3230563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I Intensité du faisceau électronique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L Longueur de la colonne électronique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V Tension d'accélération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095500" y="3822700"/>
            <a:ext cx="53165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90500" y="204788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3707904" y="1988840"/>
            <a:ext cx="731838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503613" y="1403350"/>
            <a:ext cx="22717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C'est l'effet </a:t>
            </a:r>
            <a:r>
              <a:rPr lang="fr-FR" sz="2000" dirty="0" err="1">
                <a:solidFill>
                  <a:srgbClr val="000000"/>
                </a:solidFill>
              </a:rPr>
              <a:t>Boersh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63538" y="3768725"/>
            <a:ext cx="8689975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Cette aberration intervient préférentiellement avec un faisceau d'électrons issu d'un canon FEG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car la densité de courant est suffisamment importante.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7584" y="4725144"/>
            <a:ext cx="688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Cet effet a lieu principalement au niveau des cross over dans la colonne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251520" y="0"/>
            <a:ext cx="23526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Taille de sonde dans une colonne réelle</a:t>
            </a: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95300" y="447663"/>
            <a:ext cx="27463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lentilles ont des aberrations </a:t>
            </a:r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171575" y="2187575"/>
          <a:ext cx="1119188" cy="576263"/>
        </p:xfrm>
        <a:graphic>
          <a:graphicData uri="http://schemas.openxmlformats.org/presentationml/2006/ole">
            <p:oleObj spid="_x0000_s6146" r:id="rId4" imgW="761400" imgH="393480" progId="Equation.3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2449513" y="3802063"/>
          <a:ext cx="1108075" cy="574675"/>
        </p:xfrm>
        <a:graphic>
          <a:graphicData uri="http://schemas.openxmlformats.org/presentationml/2006/ole">
            <p:oleObj spid="_x0000_s6147" r:id="rId5" imgW="748800" imgH="393480" progId="Equation.3">
              <p:embed/>
            </p:oleObj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962275" y="4606925"/>
          <a:ext cx="1360488" cy="576263"/>
        </p:xfrm>
        <a:graphic>
          <a:graphicData uri="http://schemas.openxmlformats.org/presentationml/2006/ole">
            <p:oleObj spid="_x0000_s6148" r:id="rId6" imgW="926640" imgH="393480" progId="Equation.3">
              <p:embed/>
            </p:oleObj>
          </a:graphicData>
        </a:graphic>
      </p:graphicFrame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1900238" y="1646238"/>
            <a:ext cx="1587" cy="5334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522538" y="1655763"/>
            <a:ext cx="1587" cy="1266825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219450" y="1676400"/>
            <a:ext cx="1588" cy="21082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3951288" y="1665288"/>
            <a:ext cx="1587" cy="29083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4629150" y="1663700"/>
            <a:ext cx="1588" cy="38481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273050" y="2259013"/>
            <a:ext cx="877888" cy="45878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diamètre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gaussien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243013" y="3859213"/>
            <a:ext cx="1146175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de diffraction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817688" y="4646613"/>
            <a:ext cx="1096962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chromatique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2755900" y="5734050"/>
            <a:ext cx="109696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effet répulsif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(MEB FEG)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808038" y="3017838"/>
            <a:ext cx="1036637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sphérique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6257925" y="4451350"/>
            <a:ext cx="2584450" cy="125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Font typeface="Symbol" pitchFamily="16" charset="2"/>
              <a:buChar char="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</a:t>
            </a:r>
            <a:r>
              <a:rPr lang="en-GB" sz="1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tan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en-GB" sz="1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= </a:t>
            </a:r>
            <a:r>
              <a:rPr lang="en-GB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</a:t>
            </a:r>
            <a:r>
              <a:rPr lang="en-GB" sz="1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/2 WD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  <a:cs typeface="Times New Roman" pitchFamily="16" charset="0"/>
              </a:rPr>
              <a:t>WD : distance de travail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  <a:cs typeface="Times New Roman" pitchFamily="16" charset="0"/>
              </a:rPr>
              <a:t>         “Working Distance”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200">
              <a:solidFill>
                <a:srgbClr val="000000"/>
              </a:solidFill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</a:t>
            </a: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 : diamètre du diaphragme final</a:t>
            </a:r>
            <a:r>
              <a:rPr lang="fr-FR" sz="120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1063" y="1403350"/>
            <a:ext cx="2584450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3700661" y="447663"/>
            <a:ext cx="490378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La taille de sonde est la résultante de toutes les aberrations</a:t>
            </a: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517525" y="769938"/>
            <a:ext cx="59753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Une approche :  La taille vraie est la somme quadratique des différentes contributions</a:t>
            </a:r>
          </a:p>
        </p:txBody>
      </p:sp>
      <p:pic>
        <p:nvPicPr>
          <p:cNvPr id="4200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7888" y="1066800"/>
            <a:ext cx="4137025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200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4688" y="2990850"/>
            <a:ext cx="118745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2006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8913" y="5540375"/>
            <a:ext cx="1138237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5935663" y="4152900"/>
            <a:ext cx="28321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latin typeface="Symbol" pitchFamily="16" charset="2"/>
              </a:rPr>
              <a:t></a:t>
            </a:r>
            <a:r>
              <a:rPr lang="fr-FR" sz="1200">
                <a:solidFill>
                  <a:srgbClr val="000000"/>
                </a:solidFill>
              </a:rPr>
              <a:t> = demi-angle d'ouverture du faisceau</a:t>
            </a: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3275856" y="595301"/>
            <a:ext cx="411162" cy="793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D9AFD10-D730-4A62-A109-5C07E76FEB76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187624" y="2276872"/>
            <a:ext cx="7128792" cy="3295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u="sng" dirty="0">
                <a:solidFill>
                  <a:srgbClr val="000000"/>
                </a:solidFill>
                <a:cs typeface="Times New Roman" pitchFamily="16" charset="0"/>
              </a:rPr>
              <a:t>MEB - Canon thermoélectronique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 :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Le système très réducteur - M peut atteindre 1/10000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>
              <a:buFont typeface="Arial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les aberrations du </a:t>
            </a: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canon et 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du condenseur sont négligeables devant celles de l’objectif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u="sng" dirty="0">
                <a:solidFill>
                  <a:srgbClr val="000000"/>
                </a:solidFill>
                <a:cs typeface="Times New Roman" pitchFamily="16" charset="0"/>
              </a:rPr>
              <a:t>MEB FEG - Canon à effet de champ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  <a:cs typeface="Times New Roman" pitchFamily="16" charset="0"/>
              </a:rPr>
              <a:t>: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cs typeface="Times New Roman" pitchFamily="16" charset="0"/>
              </a:rPr>
              <a:t>Le système est peu réducteur - M est de l’ordre de 1/10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- les aberrations du canon ne sont plus négligeables devant celles de l’objectif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 (diamètre de la source virtuelle </a:t>
            </a:r>
            <a:r>
              <a:rPr lang="fr-FR" sz="1600" dirty="0" err="1">
                <a:solidFill>
                  <a:srgbClr val="000000"/>
                </a:solidFill>
                <a:cs typeface="Times New Roman" pitchFamily="16" charset="0"/>
              </a:rPr>
              <a:t>d</a:t>
            </a:r>
            <a:r>
              <a:rPr lang="fr-FR" sz="1600" baseline="-30000" dirty="0" err="1">
                <a:solidFill>
                  <a:srgbClr val="000000"/>
                </a:solidFill>
                <a:cs typeface="Times New Roman" pitchFamily="16" charset="0"/>
              </a:rPr>
              <a:t>co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de l’ordre de 10 nanomètres).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- Dans le cas des MEB FEG, la densité de courant est suffisamment élevée pour introduire des 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effets répulsifs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(effet </a:t>
            </a:r>
            <a:r>
              <a:rPr lang="fr-FR" sz="1600" b="1" dirty="0" err="1">
                <a:solidFill>
                  <a:srgbClr val="000000"/>
                </a:solidFill>
                <a:cs typeface="Times New Roman" pitchFamily="16" charset="0"/>
              </a:rPr>
              <a:t>Boersh</a:t>
            </a:r>
            <a:r>
              <a:rPr lang="fr-FR" sz="1600" b="1" dirty="0">
                <a:solidFill>
                  <a:srgbClr val="000000"/>
                </a:solidFill>
                <a:cs typeface="Times New Roman" pitchFamily="16" charset="0"/>
              </a:rPr>
              <a:t>)</a:t>
            </a:r>
            <a:r>
              <a:rPr lang="fr-FR" sz="1600" dirty="0">
                <a:solidFill>
                  <a:srgbClr val="000000"/>
                </a:solidFill>
                <a:cs typeface="Times New Roman" pitchFamily="16" charset="0"/>
              </a:rPr>
              <a:t> entre les électrons (charge d’espace) d</a:t>
            </a:r>
            <a:r>
              <a:rPr lang="fr-FR" sz="1600" baseline="-33000" dirty="0">
                <a:solidFill>
                  <a:srgbClr val="000000"/>
                </a:solidFill>
                <a:cs typeface="Times New Roman" pitchFamily="16" charset="0"/>
              </a:rPr>
              <a:t>B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28829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" y="1165225"/>
            <a:ext cx="2879725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1075" y="631825"/>
            <a:ext cx="4800600" cy="464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313113" y="4732338"/>
            <a:ext cx="5715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Variation du diamètre des différentes aberrations en fonction du demi-angle d’ouverture </a:t>
            </a:r>
            <a:r>
              <a:rPr lang="fr-FR" sz="12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, pour différentes tensions d’accélération (&gt; 5 kV) d'un canon classique à filament de W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959475" y="3908425"/>
            <a:ext cx="3746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>
                <a:solidFill>
                  <a:srgbClr val="FF0000"/>
                </a:solidFill>
                <a:latin typeface="Symbol" pitchFamily="16" charset="2"/>
              </a:rPr>
              <a:t>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79512" y="476672"/>
            <a:ext cx="34782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MEB avec canon à filament de W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154113" y="4267200"/>
            <a:ext cx="87312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Cs = 5 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Cc = 2 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</a:t>
            </a: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E = 2eV</a:t>
            </a: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426075" y="2665413"/>
            <a:ext cx="2514600" cy="1317625"/>
          </a:xfrm>
          <a:prstGeom prst="line">
            <a:avLst/>
          </a:prstGeom>
          <a:noFill/>
          <a:ln w="4428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4356100" y="2768600"/>
            <a:ext cx="2362200" cy="1219200"/>
          </a:xfrm>
          <a:prstGeom prst="line">
            <a:avLst/>
          </a:prstGeom>
          <a:noFill/>
          <a:ln w="4428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6216650" y="1350963"/>
            <a:ext cx="1676400" cy="2613025"/>
          </a:xfrm>
          <a:prstGeom prst="line">
            <a:avLst/>
          </a:prstGeom>
          <a:noFill/>
          <a:ln w="4428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4664075" y="2232025"/>
            <a:ext cx="1292225" cy="458788"/>
          </a:xfrm>
          <a:prstGeom prst="rect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 de diffraction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6675438" y="1012825"/>
            <a:ext cx="1052512" cy="458788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 sphérique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7180263" y="3070225"/>
            <a:ext cx="1223962" cy="458788"/>
          </a:xfrm>
          <a:prstGeom prst="rect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000000"/>
                </a:solidFill>
              </a:rPr>
              <a:t>Aberration chromatique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661275" y="4211638"/>
            <a:ext cx="1258888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i="1">
                <a:solidFill>
                  <a:srgbClr val="000000"/>
                </a:solidFill>
              </a:rPr>
              <a:t>Données CAMECA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74650" y="5518150"/>
            <a:ext cx="84359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Les contributions des aberrations sont très différentes selon la valeur de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Si  10</a:t>
            </a:r>
            <a:r>
              <a:rPr lang="fr-FR" sz="1400" baseline="30000">
                <a:solidFill>
                  <a:srgbClr val="000000"/>
                </a:solidFill>
                <a:cs typeface="Times New Roman" pitchFamily="16" charset="0"/>
              </a:rPr>
              <a:t>–3  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&lt;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  <a:cs typeface="Times New Roman" pitchFamily="16" charset="0"/>
              </a:rPr>
              <a:t>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&lt;  10</a:t>
            </a:r>
            <a:r>
              <a:rPr lang="fr-FR" sz="1400" baseline="30000">
                <a:solidFill>
                  <a:srgbClr val="000000"/>
                </a:solidFill>
                <a:cs typeface="Times New Roman" pitchFamily="16" charset="0"/>
              </a:rPr>
              <a:t>–2</a:t>
            </a:r>
            <a:r>
              <a:rPr lang="fr-FR" sz="1400">
                <a:solidFill>
                  <a:srgbClr val="000000"/>
                </a:solidFill>
                <a:cs typeface="Times New Roman" pitchFamily="16" charset="0"/>
              </a:rPr>
              <a:t> rd  Optimum pour réduire au minimum l’influence des aberrations.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114300" y="68263"/>
            <a:ext cx="79930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Rôle des aberrations sur la taille de sonde dans une colonne classique.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7342188" y="4429125"/>
            <a:ext cx="16843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cs typeface="Times New Roman" pitchFamily="16" charset="0"/>
              </a:rPr>
              <a:t> Échelle logarithmique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0" y="0"/>
            <a:ext cx="49085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Éléments constituant une colonne électronique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0800" y="471587"/>
            <a:ext cx="35194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Cas d'une colonne « classique »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0800" y="5517232"/>
            <a:ext cx="71247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microscopes à effet de champ utilisent des colonnes dédiées permettant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19672" y="5805264"/>
            <a:ext cx="6672262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Une imagerie à basse tension avec une résolution optimale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Une détection des signaux « dans la colonne »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299450" y="6535738"/>
            <a:ext cx="730250" cy="20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C4D1176-A16B-43AD-AF42-01943C72B456}" type="slidenum">
              <a:rPr lang="fr-FR" sz="8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r>
              <a:rPr lang="fr-FR" sz="800">
                <a:solidFill>
                  <a:srgbClr val="000000"/>
                </a:solidFill>
              </a:rPr>
              <a:t> / 89</a:t>
            </a:r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600471" y="858242"/>
          <a:ext cx="3500438" cy="4298950"/>
        </p:xfrm>
        <a:graphic>
          <a:graphicData uri="http://schemas.openxmlformats.org/presentationml/2006/ole">
            <p:oleObj spid="_x0000_s1026" r:id="rId4" imgW="5004115" imgH="6118966" progId="Word.Document.8">
              <p:embed/>
            </p:oleObj>
          </a:graphicData>
        </a:graphic>
      </p:graphicFrame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/>
          <a:srcRect l="46677" t="14027" r="32092" b="29974"/>
          <a:stretch>
            <a:fillRect/>
          </a:stretch>
        </p:blipFill>
        <p:spPr bwMode="auto">
          <a:xfrm>
            <a:off x="6001146" y="543917"/>
            <a:ext cx="2027238" cy="42989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086796" y="1609130"/>
            <a:ext cx="1114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Bobines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d'alignement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083621" y="2434630"/>
            <a:ext cx="1120775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Lentilles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Électro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magnétiques</a:t>
            </a:r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4042346" y="1523405"/>
            <a:ext cx="1203325" cy="627063"/>
          </a:xfrm>
          <a:prstGeom prst="ellipse">
            <a:avLst/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4113783" y="2267942"/>
            <a:ext cx="1060450" cy="985838"/>
          </a:xfrm>
          <a:prstGeom prst="ellipse">
            <a:avLst/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 flipV="1">
            <a:off x="2929334" y="1444030"/>
            <a:ext cx="1076325" cy="373063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 flipV="1">
            <a:off x="3245246" y="2388592"/>
            <a:ext cx="828675" cy="28892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>
            <a:off x="3359546" y="3077567"/>
            <a:ext cx="835025" cy="7000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V="1">
            <a:off x="5229621" y="1513880"/>
            <a:ext cx="1803400" cy="315913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V="1">
            <a:off x="5156596" y="2580680"/>
            <a:ext cx="1617663" cy="1428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5162946" y="2891830"/>
            <a:ext cx="1563688" cy="71913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4118546" y="3939580"/>
            <a:ext cx="10509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Bobines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rgbClr val="000000"/>
                </a:solidFill>
              </a:rPr>
              <a:t>de balayage</a:t>
            </a: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042346" y="3853855"/>
            <a:ext cx="1203325" cy="627063"/>
          </a:xfrm>
          <a:prstGeom prst="ellipse">
            <a:avLst/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 flipV="1">
            <a:off x="2791221" y="3925292"/>
            <a:ext cx="1220788" cy="2317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5231209" y="4096742"/>
            <a:ext cx="1824038" cy="74613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5652120" y="4876354"/>
            <a:ext cx="2520280" cy="568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Colonne sous vide secondaire </a:t>
            </a:r>
            <a:endParaRPr lang="fr-FR" sz="1400" dirty="0" smtClean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(&lt; 10</a:t>
            </a:r>
            <a:r>
              <a:rPr lang="fr-FR" sz="1400" baseline="33000" dirty="0" smtClean="0">
                <a:solidFill>
                  <a:srgbClr val="000000"/>
                </a:solidFill>
              </a:rPr>
              <a:t>-4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rgbClr val="000000"/>
                </a:solidFill>
              </a:rPr>
              <a:t>mbar)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851920" y="465313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Utilisation de champ magnétique</a:t>
            </a:r>
            <a:endParaRPr lang="fr-FR" sz="1600" b="1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44008" y="4509120"/>
            <a:ext cx="0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882650"/>
            <a:ext cx="4114800" cy="376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2901950" y="2168525"/>
            <a:ext cx="1647825" cy="1146175"/>
          </a:xfrm>
          <a:prstGeom prst="line">
            <a:avLst/>
          </a:prstGeom>
          <a:noFill/>
          <a:ln w="4428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 flipV="1">
            <a:off x="5010150" y="1252538"/>
            <a:ext cx="990600" cy="2003425"/>
          </a:xfrm>
          <a:prstGeom prst="line">
            <a:avLst/>
          </a:prstGeom>
          <a:noFill/>
          <a:ln w="4428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60" name="Freeform 4"/>
          <p:cNvSpPr>
            <a:spLocks noChangeArrowheads="1"/>
          </p:cNvSpPr>
          <p:nvPr/>
        </p:nvSpPr>
        <p:spPr bwMode="auto">
          <a:xfrm>
            <a:off x="4551363" y="3244850"/>
            <a:ext cx="457200" cy="152400"/>
          </a:xfrm>
          <a:custGeom>
            <a:avLst/>
            <a:gdLst>
              <a:gd name="T0" fmla="*/ 0 w 288"/>
              <a:gd name="T1" fmla="*/ 76200 h 96"/>
              <a:gd name="T2" fmla="*/ 228600 w 288"/>
              <a:gd name="T3" fmla="*/ 152400 h 96"/>
              <a:gd name="T4" fmla="*/ 381000 w 288"/>
              <a:gd name="T5" fmla="*/ 76200 h 96"/>
              <a:gd name="T6" fmla="*/ 457200 w 288"/>
              <a:gd name="T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96">
                <a:moveTo>
                  <a:pt x="0" y="48"/>
                </a:moveTo>
                <a:cubicBezTo>
                  <a:pt x="52" y="72"/>
                  <a:pt x="104" y="96"/>
                  <a:pt x="144" y="96"/>
                </a:cubicBezTo>
                <a:cubicBezTo>
                  <a:pt x="184" y="96"/>
                  <a:pt x="216" y="64"/>
                  <a:pt x="240" y="48"/>
                </a:cubicBezTo>
                <a:cubicBezTo>
                  <a:pt x="264" y="32"/>
                  <a:pt x="276" y="16"/>
                  <a:pt x="288" y="0"/>
                </a:cubicBezTo>
              </a:path>
            </a:pathLst>
          </a:custGeom>
          <a:noFill/>
          <a:ln w="4428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249988" y="4016375"/>
            <a:ext cx="3746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>
                <a:solidFill>
                  <a:srgbClr val="000000"/>
                </a:solidFill>
                <a:latin typeface="Symbol" pitchFamily="16" charset="2"/>
              </a:rPr>
              <a:t>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146300" y="1114425"/>
            <a:ext cx="438150" cy="53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>
                <a:solidFill>
                  <a:srgbClr val="000000"/>
                </a:solidFill>
              </a:rPr>
              <a:t>d</a:t>
            </a:r>
            <a:r>
              <a:rPr lang="fr-FR" sz="2400" baseline="-330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H="1">
            <a:off x="2787650" y="3397250"/>
            <a:ext cx="2003425" cy="1588"/>
          </a:xfrm>
          <a:prstGeom prst="line">
            <a:avLst/>
          </a:prstGeom>
          <a:noFill/>
          <a:ln w="3492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879600" y="3163888"/>
            <a:ext cx="877888" cy="4603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FF0000"/>
                </a:solidFill>
              </a:rPr>
              <a:t>d</a:t>
            </a:r>
            <a:r>
              <a:rPr lang="fr-FR" sz="2000" baseline="-33000">
                <a:solidFill>
                  <a:srgbClr val="FF0000"/>
                </a:solidFill>
              </a:rPr>
              <a:t>s</a:t>
            </a:r>
            <a:r>
              <a:rPr lang="fr-FR" sz="2000">
                <a:solidFill>
                  <a:srgbClr val="FF0000"/>
                </a:solidFill>
              </a:rPr>
              <a:t> min</a:t>
            </a: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4903788" y="3716338"/>
            <a:ext cx="1219200" cy="1587"/>
          </a:xfrm>
          <a:prstGeom prst="line">
            <a:avLst/>
          </a:prstGeom>
          <a:noFill/>
          <a:ln w="38160">
            <a:solidFill>
              <a:srgbClr val="FF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162550" y="3397250"/>
            <a:ext cx="763588" cy="2762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>
                <a:solidFill>
                  <a:srgbClr val="FF3399"/>
                </a:solidFill>
              </a:rPr>
              <a:t>Courant</a:t>
            </a: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4819650" y="3397250"/>
            <a:ext cx="1588" cy="914400"/>
          </a:xfrm>
          <a:prstGeom prst="line">
            <a:avLst/>
          </a:prstGeom>
          <a:noFill/>
          <a:ln w="3492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5259388" y="4343400"/>
            <a:ext cx="762000" cy="5095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>
                <a:solidFill>
                  <a:srgbClr val="FF0000"/>
                </a:solidFill>
                <a:latin typeface="Symbol" pitchFamily="16" charset="2"/>
              </a:rPr>
              <a:t></a:t>
            </a:r>
            <a:r>
              <a:rPr lang="fr-FR" sz="2400" b="1" baseline="-25000">
                <a:solidFill>
                  <a:srgbClr val="FF0000"/>
                </a:solidFill>
              </a:rPr>
              <a:t>opt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2576513" y="457200"/>
            <a:ext cx="46783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611938" y="990600"/>
            <a:ext cx="221615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Diaphragme final 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600µm, 200µm et 100µm 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611938" y="1508125"/>
            <a:ext cx="17827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WD = 17 mm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14300" y="68263"/>
            <a:ext cx="66976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Variation de la taille de sonde dans une colonne classique.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2813050" y="4892675"/>
            <a:ext cx="4075113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  <a:cs typeface="Times New Roman" pitchFamily="16" charset="0"/>
              </a:rPr>
              <a:t>Existence d’une taille de sonde minimale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6660232" y="3429000"/>
            <a:ext cx="16002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Donnée constructeur</a:t>
            </a: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>
            <a:off x="1905000" y="2027238"/>
            <a:ext cx="990600" cy="21272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130175" y="1654175"/>
            <a:ext cx="20002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Rôle du diamètre gaussien</a:t>
            </a:r>
          </a:p>
        </p:txBody>
      </p:sp>
      <p:graphicFrame>
        <p:nvGraphicFramePr>
          <p:cNvPr id="45078" name="Object 22"/>
          <p:cNvGraphicFramePr>
            <a:graphicFrameLocks noChangeAspect="1"/>
          </p:cNvGraphicFramePr>
          <p:nvPr/>
        </p:nvGraphicFramePr>
        <p:xfrm>
          <a:off x="608013" y="1920875"/>
          <a:ext cx="1119187" cy="576263"/>
        </p:xfrm>
        <a:graphic>
          <a:graphicData uri="http://schemas.openxmlformats.org/presentationml/2006/ole">
            <p:oleObj spid="_x0000_s8194" r:id="rId5" imgW="761400" imgH="393480" progId="Equation.3">
              <p:embed/>
            </p:oleObj>
          </a:graphicData>
        </a:graphic>
      </p:graphicFrame>
      <p:sp>
        <p:nvSpPr>
          <p:cNvPr id="45079" name="Line 23"/>
          <p:cNvSpPr>
            <a:spLocks noChangeShapeType="1"/>
          </p:cNvSpPr>
          <p:nvPr/>
        </p:nvSpPr>
        <p:spPr bwMode="auto">
          <a:xfrm flipH="1" flipV="1">
            <a:off x="5680075" y="2162175"/>
            <a:ext cx="952500" cy="18891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6637338" y="1966913"/>
            <a:ext cx="22161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Rôle de l'aberration sphérique</a:t>
            </a:r>
          </a:p>
        </p:txBody>
      </p:sp>
      <p:pic>
        <p:nvPicPr>
          <p:cNvPr id="45081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0588" y="2274888"/>
            <a:ext cx="118745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7164288" y="4005064"/>
            <a:ext cx="873125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Cs = 5 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Cc = 2 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  <a:latin typeface="Symbol" pitchFamily="16" charset="2"/>
              </a:rPr>
              <a:t></a:t>
            </a:r>
            <a:r>
              <a:rPr lang="fr-FR" sz="1200" dirty="0">
                <a:solidFill>
                  <a:srgbClr val="000000"/>
                </a:solidFill>
              </a:rPr>
              <a:t>E = 2 eV</a:t>
            </a:r>
          </a:p>
        </p:txBody>
      </p:sp>
      <p:sp>
        <p:nvSpPr>
          <p:cNvPr id="45083" name="Text Box 27"/>
          <p:cNvSpPr txBox="1">
            <a:spLocks noChangeArrowheads="1"/>
          </p:cNvSpPr>
          <p:nvPr/>
        </p:nvSpPr>
        <p:spPr bwMode="auto">
          <a:xfrm>
            <a:off x="7020272" y="3717032"/>
            <a:ext cx="14478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Colonne </a:t>
            </a:r>
            <a:r>
              <a:rPr lang="fr-FR" sz="1200" dirty="0" err="1" smtClean="0">
                <a:solidFill>
                  <a:srgbClr val="000000"/>
                </a:solidFill>
              </a:rPr>
              <a:t>Camebax</a:t>
            </a:r>
            <a:r>
              <a:rPr lang="fr-FR" sz="1200" dirty="0" smtClean="0">
                <a:solidFill>
                  <a:srgbClr val="000000"/>
                </a:solidFill>
              </a:rPr>
              <a:t> - W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2027238" y="5402263"/>
            <a:ext cx="55213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A basse tension </a:t>
            </a:r>
            <a:r>
              <a:rPr lang="fr-FR" sz="1400" dirty="0" smtClean="0">
                <a:solidFill>
                  <a:srgbClr val="000000"/>
                </a:solidFill>
              </a:rPr>
              <a:t>, </a:t>
            </a:r>
            <a:r>
              <a:rPr lang="fr-FR" sz="1400" dirty="0">
                <a:solidFill>
                  <a:srgbClr val="000000"/>
                </a:solidFill>
              </a:rPr>
              <a:t>il y a une dégradation des performances de la colonne.</a:t>
            </a:r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4994275" y="5764213"/>
            <a:ext cx="193357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err="1">
                <a:solidFill>
                  <a:srgbClr val="000000"/>
                </a:solidFill>
              </a:rPr>
              <a:t>d</a:t>
            </a:r>
            <a:r>
              <a:rPr lang="fr-FR" sz="1400" baseline="-33000" dirty="0" err="1">
                <a:solidFill>
                  <a:srgbClr val="000000"/>
                </a:solidFill>
              </a:rPr>
              <a:t>s</a:t>
            </a:r>
            <a:r>
              <a:rPr lang="fr-FR" sz="1400" dirty="0">
                <a:solidFill>
                  <a:srgbClr val="000000"/>
                </a:solidFill>
              </a:rPr>
              <a:t> min </a:t>
            </a:r>
            <a:r>
              <a:rPr lang="fr-FR" sz="1400" dirty="0" smtClean="0">
                <a:solidFill>
                  <a:srgbClr val="000000"/>
                </a:solidFill>
              </a:rPr>
              <a:t>Basse Tension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rgbClr val="000000"/>
                </a:solidFill>
              </a:rPr>
              <a:t>&gt; </a:t>
            </a:r>
            <a:r>
              <a:rPr lang="fr-FR" sz="1400" dirty="0" err="1">
                <a:solidFill>
                  <a:srgbClr val="000000"/>
                </a:solidFill>
              </a:rPr>
              <a:t>d</a:t>
            </a:r>
            <a:r>
              <a:rPr lang="fr-FR" sz="1400" baseline="-33000" dirty="0" err="1">
                <a:solidFill>
                  <a:srgbClr val="000000"/>
                </a:solidFill>
              </a:rPr>
              <a:t>s</a:t>
            </a:r>
            <a:r>
              <a:rPr lang="fr-FR" sz="1400" dirty="0">
                <a:solidFill>
                  <a:srgbClr val="000000"/>
                </a:solidFill>
              </a:rPr>
              <a:t> min </a:t>
            </a:r>
            <a:r>
              <a:rPr lang="fr-FR" sz="1400" dirty="0" smtClean="0">
                <a:solidFill>
                  <a:srgbClr val="000000"/>
                </a:solidFill>
              </a:rPr>
              <a:t>Haute Tension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3068638" y="5789613"/>
            <a:ext cx="16271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Perte de la résolution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406400" y="5387975"/>
            <a:ext cx="11620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>
                <a:solidFill>
                  <a:srgbClr val="000000"/>
                </a:solidFill>
              </a:rPr>
              <a:t>Remarque</a:t>
            </a:r>
            <a:r>
              <a:rPr lang="fr-FR" sz="1400">
                <a:solidFill>
                  <a:srgbClr val="000000"/>
                </a:solidFill>
              </a:rPr>
              <a:t> : </a:t>
            </a:r>
          </a:p>
        </p:txBody>
      </p:sp>
      <p:sp>
        <p:nvSpPr>
          <p:cNvPr id="45088" name="Line 32"/>
          <p:cNvSpPr>
            <a:spLocks noChangeShapeType="1"/>
          </p:cNvSpPr>
          <p:nvPr/>
        </p:nvSpPr>
        <p:spPr bwMode="auto">
          <a:xfrm>
            <a:off x="2301875" y="5959475"/>
            <a:ext cx="609600" cy="158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7504" y="44624"/>
            <a:ext cx="19653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Obtenir la meilleure image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892175" y="442913"/>
            <a:ext cx="64087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terme de résolution : La plus fine taille de sonde possible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92175" y="723900"/>
            <a:ext cx="24844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terme de signal :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865438" y="731838"/>
            <a:ext cx="59690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Il est nécessaire d'avoir au moins un courant de sonde de </a:t>
            </a:r>
            <a:r>
              <a:rPr lang="fr-FR" sz="1600" b="1" dirty="0">
                <a:solidFill>
                  <a:srgbClr val="000000"/>
                </a:solidFill>
              </a:rPr>
              <a:t>1 </a:t>
            </a:r>
            <a:r>
              <a:rPr lang="fr-FR" sz="1600" b="1" dirty="0" err="1">
                <a:solidFill>
                  <a:srgbClr val="000000"/>
                </a:solidFill>
              </a:rPr>
              <a:t>pA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6228184" y="980728"/>
            <a:ext cx="2400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Limitation du rapport Signal/Bruit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273050" y="4363789"/>
            <a:ext cx="37957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Pour un canon  </a:t>
            </a:r>
            <a:r>
              <a:rPr lang="fr-FR" sz="1600" dirty="0" smtClean="0">
                <a:solidFill>
                  <a:srgbClr val="000000"/>
                </a:solidFill>
              </a:rPr>
              <a:t>thermoélectronique W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1403648" y="4725144"/>
            <a:ext cx="16033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À Haute tension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892175" y="1109564"/>
            <a:ext cx="403701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Sur un domaine de tension d'accélération définie</a:t>
            </a: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179512" y="4437112"/>
            <a:ext cx="122237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11560" y="3429000"/>
            <a:ext cx="780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smtClean="0"/>
              <a:t>La </a:t>
            </a:r>
            <a:r>
              <a:rPr lang="fr-FR" dirty="0" smtClean="0"/>
              <a:t>meilleure image n’est pas forcement faite avec la taille de sonde la plus faible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915816" y="47971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Résolution  3nm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179512" y="3933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Actuellement </a:t>
            </a:r>
            <a:endParaRPr lang="fr-FR" b="1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273050" y="5445224"/>
            <a:ext cx="21796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Pour les émissions de champ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179512" y="5517232"/>
            <a:ext cx="122237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1403648" y="5853405"/>
            <a:ext cx="16033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À Haute tension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915816" y="58052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Résolution  0.7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nm</a:t>
            </a:r>
            <a:endParaRPr lang="fr-FR" dirty="0"/>
          </a:p>
        </p:txBody>
      </p:sp>
      <p:cxnSp>
        <p:nvCxnSpPr>
          <p:cNvPr id="35" name="Connecteur droit 34"/>
          <p:cNvCxnSpPr/>
          <p:nvPr/>
        </p:nvCxnSpPr>
        <p:spPr>
          <a:xfrm>
            <a:off x="9756576" y="580526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5652120" y="4149080"/>
            <a:ext cx="2952328" cy="1944216"/>
            <a:chOff x="5220072" y="4365104"/>
            <a:chExt cx="2952328" cy="1944216"/>
          </a:xfrm>
        </p:grpSpPr>
        <p:pic>
          <p:nvPicPr>
            <p:cNvPr id="33" name="Image 32" descr="InLens_15kV_300kX_11.tif"/>
            <p:cNvPicPr>
              <a:picLocks noChangeAspect="1"/>
            </p:cNvPicPr>
            <p:nvPr/>
          </p:nvPicPr>
          <p:blipFill>
            <a:blip r:embed="rId3" cstate="print"/>
            <a:srcRect b="9990"/>
            <a:stretch>
              <a:fillRect/>
            </a:stretch>
          </p:blipFill>
          <p:spPr>
            <a:xfrm>
              <a:off x="5220072" y="4365104"/>
              <a:ext cx="2880000" cy="1944216"/>
            </a:xfrm>
            <a:prstGeom prst="rect">
              <a:avLst/>
            </a:prstGeom>
          </p:spPr>
        </p:pic>
        <p:cxnSp>
          <p:nvCxnSpPr>
            <p:cNvPr id="41" name="Connecteur droit 40"/>
            <p:cNvCxnSpPr/>
            <p:nvPr/>
          </p:nvCxnSpPr>
          <p:spPr>
            <a:xfrm>
              <a:off x="7740352" y="6237312"/>
              <a:ext cx="21602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7524328" y="594928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20 nm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5868144" y="6093296"/>
            <a:ext cx="262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MEB FEG Schottky 15 kV – 330 </a:t>
            </a:r>
            <a:r>
              <a:rPr lang="fr-FR" sz="1400" dirty="0" err="1" smtClean="0"/>
              <a:t>kX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5220072" y="2060848"/>
            <a:ext cx="2754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Grain d’or sur Carbone</a:t>
            </a:r>
          </a:p>
          <a:p>
            <a:r>
              <a:rPr lang="fr-FR" sz="1400" dirty="0" smtClean="0"/>
              <a:t>MEB W </a:t>
            </a:r>
          </a:p>
          <a:p>
            <a:r>
              <a:rPr lang="fr-FR" sz="1400" dirty="0" smtClean="0"/>
              <a:t>20kV – 1pA – 20kX</a:t>
            </a:r>
          </a:p>
          <a:p>
            <a:r>
              <a:rPr lang="fr-FR" sz="1400" dirty="0" smtClean="0"/>
              <a:t>Balayage lent pour éliminer le bruit</a:t>
            </a:r>
            <a:endParaRPr lang="fr-FR" sz="1400" dirty="0"/>
          </a:p>
        </p:txBody>
      </p:sp>
      <p:pic>
        <p:nvPicPr>
          <p:cNvPr id="38" name="Image 37" descr="Grain Au sur Carbone SE x20000 50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556792"/>
            <a:ext cx="2400000" cy="180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23850" y="1039813"/>
            <a:ext cx="3600450" cy="76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143375" y="969963"/>
            <a:ext cx="460851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Tension d'accélération : 20 kV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Grandissement MEB : 100 kX (référence Polaroïd)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06463" y="5014913"/>
            <a:ext cx="3224212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MEB conventionnel à filament de W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616574" y="5014913"/>
            <a:ext cx="313188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MEB FEG  à cathode </a:t>
            </a:r>
            <a:r>
              <a:rPr lang="fr-FR" sz="1400" b="1" dirty="0" smtClean="0">
                <a:solidFill>
                  <a:srgbClr val="000000"/>
                </a:solidFill>
              </a:rPr>
              <a:t>chaude - Schottky</a:t>
            </a:r>
            <a:endParaRPr lang="fr-FR" sz="1400" b="1" dirty="0">
              <a:solidFill>
                <a:srgbClr val="000000"/>
              </a:solidFill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241300" y="1738313"/>
            <a:ext cx="4308475" cy="323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00" y="1746250"/>
            <a:ext cx="4340225" cy="324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79512" y="116632"/>
            <a:ext cx="289718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Apport sur l'image d'un MEB FEG 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83568" y="548680"/>
            <a:ext cx="5189537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Mise en évidence du gain en résolution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25425" y="990600"/>
            <a:ext cx="32051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Film mince de HfO</a:t>
            </a:r>
            <a:r>
              <a:rPr lang="fr-FR" sz="1400" baseline="-25000">
                <a:solidFill>
                  <a:srgbClr val="000000"/>
                </a:solidFill>
              </a:rPr>
              <a:t>2</a:t>
            </a:r>
            <a:r>
              <a:rPr lang="fr-FR" sz="1400">
                <a:solidFill>
                  <a:srgbClr val="000000"/>
                </a:solidFill>
              </a:rPr>
              <a:t> sur silicium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7604125" y="5400675"/>
            <a:ext cx="14525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i="1" dirty="0">
                <a:solidFill>
                  <a:srgbClr val="000000"/>
                </a:solidFill>
              </a:rPr>
              <a:t>Images F. Roussel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467544" y="620688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simulation Kerray 19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99008"/>
            <a:ext cx="3817895" cy="2880000"/>
          </a:xfrm>
          <a:prstGeom prst="rect">
            <a:avLst/>
          </a:prstGeom>
        </p:spPr>
      </p:pic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8299450" y="6535738"/>
            <a:ext cx="730250" cy="20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B086DA-706E-486F-8C91-FD21C940132E}" type="slidenum">
              <a:rPr lang="fr-FR" sz="8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r>
              <a:rPr lang="fr-FR" sz="800">
                <a:solidFill>
                  <a:srgbClr val="000000"/>
                </a:solidFill>
              </a:rPr>
              <a:t> / 43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775848" y="3212976"/>
            <a:ext cx="1368152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 smtClean="0">
                <a:solidFill>
                  <a:srgbClr val="000000"/>
                </a:solidFill>
              </a:rPr>
              <a:t>Goldstein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4788024" y="687040"/>
            <a:ext cx="1512167" cy="504056"/>
          </a:xfrm>
          <a:prstGeom prst="roundRect">
            <a:avLst>
              <a:gd name="adj" fmla="val 407"/>
            </a:avLst>
          </a:prstGeom>
          <a:solidFill>
            <a:srgbClr val="FF0000">
              <a:alpha val="29999"/>
            </a:srgbClr>
          </a:solidFill>
          <a:ln w="9525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923928" y="759048"/>
            <a:ext cx="541337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  <a:latin typeface="Times New Roman" pitchFamily="16" charset="0"/>
              </a:rPr>
              <a:t>1 </a:t>
            </a:r>
            <a:r>
              <a:rPr lang="fr-FR" sz="1400" b="1" dirty="0" err="1">
                <a:solidFill>
                  <a:srgbClr val="000000"/>
                </a:solidFill>
                <a:latin typeface="Times New Roman" pitchFamily="16" charset="0"/>
              </a:rPr>
              <a:t>nA</a:t>
            </a:r>
            <a:endParaRPr lang="fr-FR" sz="1400" b="1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067944" y="2559248"/>
            <a:ext cx="541337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 smtClean="0">
                <a:solidFill>
                  <a:srgbClr val="000000"/>
                </a:solidFill>
                <a:latin typeface="Times New Roman" pitchFamily="16" charset="0"/>
              </a:rPr>
              <a:t>1 </a:t>
            </a:r>
            <a:r>
              <a:rPr lang="fr-FR" sz="1400" b="1" dirty="0" err="1">
                <a:solidFill>
                  <a:srgbClr val="000000"/>
                </a:solidFill>
                <a:latin typeface="Times New Roman" pitchFamily="16" charset="0"/>
              </a:rPr>
              <a:t>pA</a:t>
            </a:r>
            <a:endParaRPr lang="fr-FR" sz="1400" b="1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588224" y="759048"/>
            <a:ext cx="935038" cy="3683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>
                <a:solidFill>
                  <a:srgbClr val="000000"/>
                </a:solidFill>
              </a:rPr>
              <a:t>30 kV</a:t>
            </a: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467544" y="1988840"/>
            <a:ext cx="2952328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3376613" y="5632450"/>
            <a:ext cx="3298825" cy="65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95536" y="54868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Les </a:t>
            </a:r>
            <a:r>
              <a:rPr lang="fr-FR" sz="1600" dirty="0" err="1" smtClean="0"/>
              <a:t>MEBs</a:t>
            </a:r>
            <a:r>
              <a:rPr lang="fr-FR" sz="1600" dirty="0" smtClean="0"/>
              <a:t> </a:t>
            </a:r>
            <a:r>
              <a:rPr lang="fr-FR" sz="1600" dirty="0" smtClean="0"/>
              <a:t>FEG </a:t>
            </a:r>
            <a:r>
              <a:rPr lang="fr-FR" sz="1600" dirty="0" smtClean="0"/>
              <a:t>permettent </a:t>
            </a:r>
            <a:r>
              <a:rPr lang="fr-FR" sz="1600" dirty="0" smtClean="0"/>
              <a:t>d’avoir une taille de sonde petite</a:t>
            </a:r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827584" y="1196752"/>
            <a:ext cx="30243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MAIS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Perte de résolution à fort courant car les aberrations du canon FEG deviennent importantes</a:t>
            </a:r>
          </a:p>
          <a:p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614222" y="2996952"/>
            <a:ext cx="15297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Kenray</a:t>
            </a:r>
            <a:r>
              <a:rPr lang="fr-FR" sz="1200" dirty="0" smtClean="0"/>
              <a:t> et Cliff (1984)</a:t>
            </a:r>
            <a:endParaRPr lang="fr-FR" sz="1200" dirty="0"/>
          </a:p>
        </p:txBody>
      </p:sp>
      <p:pic>
        <p:nvPicPr>
          <p:cNvPr id="18" name="Image 17" descr="High Current SE Image_001.bmp"/>
          <p:cNvPicPr>
            <a:picLocks noChangeAspect="1"/>
          </p:cNvPicPr>
          <p:nvPr/>
        </p:nvPicPr>
        <p:blipFill>
          <a:blip r:embed="rId4" cstate="print"/>
          <a:srcRect b="5704"/>
          <a:stretch>
            <a:fillRect/>
          </a:stretch>
        </p:blipFill>
        <p:spPr>
          <a:xfrm>
            <a:off x="827584" y="3717032"/>
            <a:ext cx="3150000" cy="2376264"/>
          </a:xfrm>
          <a:prstGeom prst="rect">
            <a:avLst/>
          </a:prstGeom>
        </p:spPr>
      </p:pic>
      <p:pic>
        <p:nvPicPr>
          <p:cNvPr id="19" name="Image 18" descr="High Current SE Image_004.bmp"/>
          <p:cNvPicPr>
            <a:picLocks noChangeAspect="1"/>
          </p:cNvPicPr>
          <p:nvPr/>
        </p:nvPicPr>
        <p:blipFill>
          <a:blip r:embed="rId5" cstate="print"/>
          <a:srcRect b="5704"/>
          <a:stretch>
            <a:fillRect/>
          </a:stretch>
        </p:blipFill>
        <p:spPr>
          <a:xfrm>
            <a:off x="4427984" y="3717032"/>
            <a:ext cx="3150000" cy="237626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0" y="44371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 kV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971600" y="5949280"/>
            <a:ext cx="1440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55576" y="558924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100 nm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979712" y="371703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26 </a:t>
            </a:r>
            <a:r>
              <a:rPr lang="fr-FR" b="1" dirty="0" err="1" smtClean="0">
                <a:solidFill>
                  <a:srgbClr val="FFFF00"/>
                </a:solidFill>
              </a:rPr>
              <a:t>nA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619672" y="573325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x 50000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580112" y="37170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200 </a:t>
            </a:r>
            <a:r>
              <a:rPr lang="fr-FR" b="1" dirty="0" err="1" smtClean="0">
                <a:solidFill>
                  <a:srgbClr val="FFFF00"/>
                </a:solidFill>
              </a:rPr>
              <a:t>nA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427984" y="5589240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1 µm</a:t>
            </a:r>
            <a:endParaRPr lang="fr-FR" sz="1400" b="1" dirty="0">
              <a:solidFill>
                <a:schemeClr val="bg1"/>
              </a:solidFill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4644008" y="5949280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004048" y="573325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x 10000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0" y="278092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Développement spécifique pour augmenter les courants tout en maintenant une taille de sonde petite.</a:t>
            </a:r>
            <a:endParaRPr lang="fr-FR" sz="1600" dirty="0"/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683568" y="188640"/>
            <a:ext cx="244475" cy="244475"/>
          </a:xfrm>
          <a:prstGeom prst="roundRect">
            <a:avLst>
              <a:gd name="adj" fmla="val 64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1043608" y="116632"/>
            <a:ext cx="317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courants de sonde possibles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79512" y="116632"/>
            <a:ext cx="38338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err="1" smtClean="0">
                <a:solidFill>
                  <a:srgbClr val="000000"/>
                </a:solidFill>
              </a:rPr>
              <a:t>Differentes</a:t>
            </a:r>
            <a:r>
              <a:rPr lang="fr-FR" dirty="0" smtClean="0">
                <a:solidFill>
                  <a:srgbClr val="000000"/>
                </a:solidFill>
              </a:rPr>
              <a:t> solution pour obtenir </a:t>
            </a:r>
            <a:r>
              <a:rPr lang="fr-FR" dirty="0">
                <a:solidFill>
                  <a:srgbClr val="000000"/>
                </a:solidFill>
              </a:rPr>
              <a:t>un fort courant avec une colonne FEG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51520" y="836712"/>
            <a:ext cx="8526463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Les colonnes classiques permettent </a:t>
            </a:r>
            <a:r>
              <a:rPr lang="fr-FR" sz="1400" dirty="0" smtClean="0">
                <a:solidFill>
                  <a:srgbClr val="000000"/>
                </a:solidFill>
              </a:rPr>
              <a:t>d'avoir </a:t>
            </a:r>
            <a:r>
              <a:rPr lang="fr-FR" sz="1400" dirty="0">
                <a:solidFill>
                  <a:srgbClr val="000000"/>
                </a:solidFill>
              </a:rPr>
              <a:t>des courants de quelques µA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alors que les colonnes FEG ont des courants limités (&lt;200 </a:t>
            </a:r>
            <a:r>
              <a:rPr lang="fr-FR" sz="1400" dirty="0" err="1">
                <a:solidFill>
                  <a:srgbClr val="000000"/>
                </a:solidFill>
              </a:rPr>
              <a:t>nA</a:t>
            </a:r>
            <a:r>
              <a:rPr lang="fr-FR" sz="14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585913"/>
            <a:ext cx="2465388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900" y="1611313"/>
            <a:ext cx="2293938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216025" y="4994275"/>
            <a:ext cx="20081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Canon FEG Conventionnel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705350" y="5010150"/>
            <a:ext cx="18399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Canon FEG « In-Lens » 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178300" y="5292724"/>
            <a:ext cx="1329804" cy="440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804248" y="4797152"/>
            <a:ext cx="10461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 dirty="0">
                <a:solidFill>
                  <a:srgbClr val="000000"/>
                </a:solidFill>
              </a:rPr>
              <a:t>Brevet JEOL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716016" y="5805264"/>
            <a:ext cx="23542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500 </a:t>
            </a:r>
            <a:r>
              <a:rPr lang="fr-FR" sz="1200" dirty="0" err="1">
                <a:solidFill>
                  <a:srgbClr val="000000"/>
                </a:solidFill>
              </a:rPr>
              <a:t>nA</a:t>
            </a:r>
            <a:r>
              <a:rPr lang="fr-FR" sz="1200" dirty="0">
                <a:solidFill>
                  <a:srgbClr val="000000"/>
                </a:solidFill>
              </a:rPr>
              <a:t> @ 10 kV annoncé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975" y="1195388"/>
            <a:ext cx="2052638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355" name="Line 11"/>
          <p:cNvSpPr>
            <a:spLocks noChangeShapeType="1"/>
          </p:cNvSpPr>
          <p:nvPr/>
        </p:nvSpPr>
        <p:spPr bwMode="auto">
          <a:xfrm flipH="1">
            <a:off x="6210300" y="2090738"/>
            <a:ext cx="890588" cy="64770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7884368" y="3933056"/>
            <a:ext cx="8778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Doc JEOL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51520" y="476672"/>
            <a:ext cx="246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Cas d’un canon Schottky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139952" y="5229200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La cathode FEG est en immersion dans le condenseur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0" y="6646863"/>
            <a:ext cx="9144000" cy="211137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900" b="1" i="1" dirty="0">
                <a:latin typeface="Arial" charset="0"/>
              </a:rPr>
              <a:t>  </a:t>
            </a:r>
            <a:r>
              <a:rPr lang="fr-FR" altLang="fr-FR" sz="900" b="1" i="1" dirty="0" smtClean="0">
                <a:latin typeface="Arial" charset="0"/>
              </a:rPr>
              <a:t>  Basse tension en </a:t>
            </a:r>
            <a:r>
              <a:rPr lang="fr-FR" altLang="fr-FR" sz="900" b="1" i="1" dirty="0">
                <a:latin typeface="Arial" charset="0"/>
              </a:rPr>
              <a:t>MEB </a:t>
            </a:r>
            <a:r>
              <a:rPr lang="fr-FR" altLang="fr-FR" sz="900" b="1" i="1" dirty="0" smtClean="0">
                <a:latin typeface="Arial" charset="0"/>
              </a:rPr>
              <a:t>:  les canons et les colonnes électroniques                     GN MEBA 2014                                   </a:t>
            </a:r>
            <a:fld id="{DE0291C2-6521-4632-B987-7BF90B1AEADB}" type="slidenum">
              <a:rPr lang="fr-FR" altLang="fr-FR" sz="900" b="1" i="1">
                <a:latin typeface="Arial" charset="0"/>
              </a:rPr>
              <a:pPr eaLnBrk="1" hangingPunct="1"/>
              <a:t>35</a:t>
            </a:fld>
            <a:r>
              <a:rPr lang="fr-FR" altLang="fr-FR" sz="900" b="1" i="1" dirty="0">
                <a:latin typeface="Arial" charset="0"/>
              </a:rPr>
              <a:t>                                 </a:t>
            </a:r>
            <a:r>
              <a:rPr lang="fr-FR" altLang="fr-FR" sz="900" b="1" i="1" dirty="0" smtClean="0">
                <a:latin typeface="Arial" charset="0"/>
              </a:rPr>
              <a:t>                   </a:t>
            </a:r>
            <a:r>
              <a:rPr lang="fr-FR" altLang="fr-FR" sz="900" b="1" i="1" dirty="0">
                <a:latin typeface="Arial" charset="0"/>
              </a:rPr>
              <a:t>Francine Roussel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10" t="26569" r="65623" b="13065"/>
          <a:stretch/>
        </p:blipFill>
        <p:spPr bwMode="auto">
          <a:xfrm>
            <a:off x="6659156" y="1988840"/>
            <a:ext cx="2406816" cy="38977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768985" y="5949280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 smtClean="0"/>
              <a:t>Schéma du Hitachi SU8200</a:t>
            </a:r>
            <a:endParaRPr lang="fr-FR" altLang="fr-FR" sz="1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15" t="27671" r="52842" b="36995"/>
          <a:stretch/>
        </p:blipFill>
        <p:spPr bwMode="auto">
          <a:xfrm>
            <a:off x="395536" y="3212976"/>
            <a:ext cx="4043660" cy="244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6" t="40087" r="72060" b="28459"/>
          <a:stretch/>
        </p:blipFill>
        <p:spPr bwMode="auto">
          <a:xfrm>
            <a:off x="5919297" y="1412776"/>
            <a:ext cx="1605031" cy="18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51520" y="83671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Les cathodes froides ont une forte brillance et une faible dispersion en énergie. 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51520" y="170080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pointe peut être stabilisée par des « flashs » réguliers permettant d’avoir un courant stable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51520" y="249289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Ce développement permet des applications analytiques avec un courant stable (</a:t>
            </a:r>
            <a:r>
              <a:rPr lang="fr-FR" altLang="fr-FR" sz="1600" dirty="0" smtClean="0"/>
              <a:t>&lt; 3%/2h)</a:t>
            </a:r>
            <a:r>
              <a:rPr lang="fr-FR" sz="1600" dirty="0" smtClean="0"/>
              <a:t> et 2 fois plus important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211960" y="3068960"/>
            <a:ext cx="1060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Brevet Hitachi</a:t>
            </a:r>
            <a:endParaRPr lang="fr-FR" sz="12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51520" y="332656"/>
            <a:ext cx="254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Cas d’une Cathode froide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251520" y="188640"/>
            <a:ext cx="38338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Autre solution pour obtenir </a:t>
            </a:r>
            <a:r>
              <a:rPr lang="fr-FR" dirty="0">
                <a:solidFill>
                  <a:srgbClr val="000000"/>
                </a:solidFill>
              </a:rPr>
              <a:t>un fort courant avec une colonne </a:t>
            </a:r>
            <a:r>
              <a:rPr lang="fr-FR" dirty="0" smtClean="0">
                <a:solidFill>
                  <a:srgbClr val="000000"/>
                </a:solidFill>
              </a:rPr>
              <a:t>FEG </a:t>
            </a:r>
            <a:r>
              <a:rPr lang="fr-FR" dirty="0" smtClean="0">
                <a:solidFill>
                  <a:srgbClr val="000000"/>
                </a:solidFill>
              </a:rPr>
              <a:t>et </a:t>
            </a:r>
            <a:r>
              <a:rPr lang="fr-FR" dirty="0" smtClean="0">
                <a:solidFill>
                  <a:srgbClr val="000000"/>
                </a:solidFill>
              </a:rPr>
              <a:t>un canon Schottky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93725" y="920750"/>
            <a:ext cx="23637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Activation d'une lentille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650" y="755650"/>
            <a:ext cx="1054100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367213" y="2971800"/>
            <a:ext cx="18129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Configuration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Faible Courant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550" y="749300"/>
            <a:ext cx="1014413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508750" y="2943225"/>
            <a:ext cx="11731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Configuration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Fort Courant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7643813" y="2430463"/>
            <a:ext cx="1273175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Jusqu'à 100 nA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annoncé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899592" y="1412776"/>
            <a:ext cx="3384376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La lentille « Condenseur » permet de limiter la divergence des électrons 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83568" y="3717032"/>
            <a:ext cx="28940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Colonne Mixte fort courant et résolution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075" y="3746500"/>
            <a:ext cx="2451100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115616" y="4293096"/>
            <a:ext cx="3168352" cy="70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Utilisation de deux condenseurs avec un diaphragme unique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7261225" y="6027738"/>
            <a:ext cx="10747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Doc  Zeiss</a:t>
            </a:r>
          </a:p>
        </p:txBody>
      </p:sp>
      <p:sp>
        <p:nvSpPr>
          <p:cNvPr id="58382" name="AutoShape 14"/>
          <p:cNvSpPr>
            <a:spLocks noChangeArrowheads="1"/>
          </p:cNvSpPr>
          <p:nvPr/>
        </p:nvSpPr>
        <p:spPr bwMode="auto">
          <a:xfrm>
            <a:off x="465138" y="1012825"/>
            <a:ext cx="122237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83" name="AutoShape 15"/>
          <p:cNvSpPr>
            <a:spLocks noChangeArrowheads="1"/>
          </p:cNvSpPr>
          <p:nvPr/>
        </p:nvSpPr>
        <p:spPr bwMode="auto">
          <a:xfrm>
            <a:off x="465138" y="3786188"/>
            <a:ext cx="122237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8299450" y="6535738"/>
            <a:ext cx="730250" cy="20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4665DD-5657-4EA9-B121-EA34F57C7206}" type="slidenum">
              <a:rPr lang="fr-FR" sz="8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r>
              <a:rPr lang="fr-FR" sz="800">
                <a:solidFill>
                  <a:srgbClr val="000000"/>
                </a:solidFill>
              </a:rPr>
              <a:t> / 43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07504" y="116632"/>
            <a:ext cx="400208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Image optimale sur un large domaine de tension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79512" y="692696"/>
            <a:ext cx="2934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Intérêt de la basse tension</a:t>
            </a:r>
            <a:endParaRPr lang="fr-FR" sz="20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21704" y="1687983"/>
            <a:ext cx="7200900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82042" y="1094507"/>
            <a:ext cx="446563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Éviter les effets de charge sans métalliser l'échantillon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489004" y="1092919"/>
            <a:ext cx="20129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Gamme entre 1 kV et 3 KV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09029" y="1656482"/>
            <a:ext cx="6637338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Amélioration du contraste de surface - information plus de topographie de surface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55942" y="5810721"/>
            <a:ext cx="14525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i="1" dirty="0">
                <a:solidFill>
                  <a:srgbClr val="000000"/>
                </a:solidFill>
              </a:rPr>
              <a:t>Images F. Roussel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5085779" y="1245319"/>
            <a:ext cx="427038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505842" y="1169119"/>
            <a:ext cx="122237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505842" y="1688232"/>
            <a:ext cx="122237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202629" y="2492846"/>
            <a:ext cx="4311650" cy="3233737"/>
            <a:chOff x="150" y="1461"/>
            <a:chExt cx="2716" cy="2037"/>
          </a:xfrm>
        </p:grpSpPr>
        <p:pic>
          <p:nvPicPr>
            <p:cNvPr id="3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150" y="1461"/>
              <a:ext cx="2716" cy="2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>
              <a:off x="986" y="1888"/>
              <a:ext cx="244" cy="140"/>
            </a:xfrm>
            <a:prstGeom prst="line">
              <a:avLst/>
            </a:prstGeom>
            <a:noFill/>
            <a:ln w="2232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4622229" y="2491258"/>
            <a:ext cx="4311650" cy="3233738"/>
            <a:chOff x="2934" y="1460"/>
            <a:chExt cx="2716" cy="2037"/>
          </a:xfrm>
        </p:grpSpPr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2934" y="1460"/>
              <a:ext cx="2716" cy="2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>
              <a:off x="3476" y="1813"/>
              <a:ext cx="244" cy="140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1907604" y="5790083"/>
            <a:ext cx="6381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15 kV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655817" y="5767858"/>
            <a:ext cx="5381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1 kV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70879" y="2162646"/>
            <a:ext cx="30527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Faciès de rupture d'un alliage d'Aluminium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6489129" y="2208683"/>
            <a:ext cx="25130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G = 20 kX (référence Polaroïd)</a:t>
            </a:r>
          </a:p>
        </p:txBody>
      </p:sp>
      <p:sp>
        <p:nvSpPr>
          <p:cNvPr id="41" name="AutoShape 21"/>
          <p:cNvSpPr>
            <a:spLocks noChangeArrowheads="1"/>
          </p:cNvSpPr>
          <p:nvPr/>
        </p:nvSpPr>
        <p:spPr bwMode="auto">
          <a:xfrm>
            <a:off x="3317304" y="5347171"/>
            <a:ext cx="723900" cy="320675"/>
          </a:xfrm>
          <a:prstGeom prst="roundRect">
            <a:avLst>
              <a:gd name="adj" fmla="val 491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AutoShape 22"/>
          <p:cNvSpPr>
            <a:spLocks noChangeArrowheads="1"/>
          </p:cNvSpPr>
          <p:nvPr/>
        </p:nvSpPr>
        <p:spPr bwMode="auto">
          <a:xfrm>
            <a:off x="7721029" y="5339233"/>
            <a:ext cx="746125" cy="274638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D9AFD10-D730-4A62-A109-5C07E76FEB76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5661694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  <a:cs typeface="Times New Roman" pitchFamily="16" charset="0"/>
              </a:rPr>
              <a:t>Mais il y a une détérioration </a:t>
            </a:r>
            <a:r>
              <a:rPr lang="fr-FR" dirty="0">
                <a:solidFill>
                  <a:srgbClr val="000000"/>
                </a:solidFill>
                <a:cs typeface="Times New Roman" pitchFamily="16" charset="0"/>
              </a:rPr>
              <a:t>des performances :</a:t>
            </a:r>
          </a:p>
          <a:p>
            <a:pPr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  <a:cs typeface="Times New Roman" pitchFamily="1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19672" y="3587998"/>
            <a:ext cx="5984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20 kV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220072" y="3587998"/>
            <a:ext cx="5127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3 kV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308304" y="1139726"/>
            <a:ext cx="1440160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Film mince de HfO</a:t>
            </a:r>
            <a:r>
              <a:rPr lang="fr-FR" sz="1400" baseline="-25000" dirty="0">
                <a:solidFill>
                  <a:srgbClr val="000000"/>
                </a:solidFill>
              </a:rPr>
              <a:t>2</a:t>
            </a:r>
            <a:r>
              <a:rPr lang="fr-FR" sz="1400" dirty="0">
                <a:solidFill>
                  <a:srgbClr val="000000"/>
                </a:solidFill>
              </a:rPr>
              <a:t> sur silicium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08304" y="1844824"/>
            <a:ext cx="251301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G = 100 </a:t>
            </a:r>
            <a:r>
              <a:rPr lang="fr-FR" sz="1200" dirty="0" err="1" smtClean="0">
                <a:solidFill>
                  <a:srgbClr val="000000"/>
                </a:solidFill>
              </a:rPr>
              <a:t>kX</a:t>
            </a:r>
            <a:endParaRPr lang="fr-FR" sz="1200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200" dirty="0">
                <a:solidFill>
                  <a:srgbClr val="000000"/>
                </a:solidFill>
              </a:rPr>
              <a:t>référence Polaroïd)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308304" y="3299966"/>
            <a:ext cx="12858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i="1" dirty="0">
                <a:solidFill>
                  <a:srgbClr val="000000"/>
                </a:solidFill>
              </a:rPr>
              <a:t>Images F. Roussel</a:t>
            </a:r>
          </a:p>
        </p:txBody>
      </p:sp>
      <p:grpSp>
        <p:nvGrpSpPr>
          <p:cNvPr id="26" name="Groupe 25"/>
          <p:cNvGrpSpPr>
            <a:grpSpLocks noChangeAspect="1"/>
          </p:cNvGrpSpPr>
          <p:nvPr/>
        </p:nvGrpSpPr>
        <p:grpSpPr>
          <a:xfrm>
            <a:off x="323528" y="1067718"/>
            <a:ext cx="3375744" cy="2520000"/>
            <a:chOff x="395288" y="1196975"/>
            <a:chExt cx="3857625" cy="2879725"/>
          </a:xfrm>
        </p:grpSpPr>
        <p:sp>
          <p:nvSpPr>
            <p:cNvPr id="645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5288" y="1196975"/>
              <a:ext cx="3857625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288" y="1196975"/>
              <a:ext cx="3857625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8" name="Rectangle 6"/>
            <p:cNvSpPr>
              <a:spLocks noChangeArrowheads="1"/>
            </p:cNvSpPr>
            <p:nvPr/>
          </p:nvSpPr>
          <p:spPr bwMode="auto">
            <a:xfrm>
              <a:off x="465138" y="1247775"/>
              <a:ext cx="595313" cy="2413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511176" y="1257300"/>
              <a:ext cx="6048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 nm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>
              <a:off x="538163" y="1444625"/>
              <a:ext cx="446088" cy="1588"/>
            </a:xfrm>
            <a:prstGeom prst="line">
              <a:avLst/>
            </a:prstGeom>
            <a:noFill/>
            <a:ln w="30163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>
              <a:off x="465138" y="1247775"/>
              <a:ext cx="595313" cy="2413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511176" y="1257300"/>
              <a:ext cx="6048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 nm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23" name="Line 11"/>
            <p:cNvSpPr>
              <a:spLocks noChangeShapeType="1"/>
            </p:cNvSpPr>
            <p:nvPr/>
          </p:nvSpPr>
          <p:spPr bwMode="auto">
            <a:xfrm>
              <a:off x="538163" y="1444625"/>
              <a:ext cx="446088" cy="1588"/>
            </a:xfrm>
            <a:prstGeom prst="line">
              <a:avLst/>
            </a:prstGeom>
            <a:noFill/>
            <a:ln w="30163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3851920" y="1067718"/>
            <a:ext cx="3381081" cy="2520000"/>
            <a:chOff x="4716016" y="1196752"/>
            <a:chExt cx="3864093" cy="2880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5550"/>
            <a:stretch>
              <a:fillRect/>
            </a:stretch>
          </p:blipFill>
          <p:spPr bwMode="auto">
            <a:xfrm>
              <a:off x="4716016" y="1196752"/>
              <a:ext cx="3864093" cy="2880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4860032" y="1268760"/>
              <a:ext cx="6048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 nm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4887019" y="1456085"/>
              <a:ext cx="446088" cy="1588"/>
            </a:xfrm>
            <a:prstGeom prst="line">
              <a:avLst/>
            </a:prstGeom>
            <a:noFill/>
            <a:ln w="30163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4716016" y="11663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Perte de Brillance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Augmentation de la taille de sonde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87244" y="4149080"/>
            <a:ext cx="875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tous les types de canon, il y a une dépendance linéaire avec la tension d’accélération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187624" y="4756502"/>
            <a:ext cx="173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les MEB W </a:t>
            </a:r>
            <a:endParaRPr lang="fr-FR" dirty="0"/>
          </a:p>
        </p:txBody>
      </p:sp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7475" y="3249613"/>
            <a:ext cx="1289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2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653136"/>
            <a:ext cx="206983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1187624" y="5296562"/>
            <a:ext cx="274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les MEB FEG Schottky </a:t>
            </a:r>
            <a:endParaRPr lang="fr-FR" dirty="0"/>
          </a:p>
        </p:txBody>
      </p:sp>
      <p:pic>
        <p:nvPicPr>
          <p:cNvPr id="6452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5229200"/>
            <a:ext cx="1080120" cy="6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179512" y="4221088"/>
            <a:ext cx="179512" cy="216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339597" y="116632"/>
            <a:ext cx="668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dégradation de la taille de sonde à basse tension dépend en partie 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395536" y="548680"/>
            <a:ext cx="517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De l’augmentation des aberrations de chromaticité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611560" y="9087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Proportionnelle à </a:t>
            </a:r>
            <a:r>
              <a:rPr lang="fr-FR" dirty="0" smtClean="0">
                <a:latin typeface="Symbol" pitchFamily="18" charset="2"/>
              </a:rPr>
              <a:t>D</a:t>
            </a:r>
            <a:r>
              <a:rPr lang="fr-FR" dirty="0" smtClean="0"/>
              <a:t>E/E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395536" y="1907540"/>
            <a:ext cx="598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Impact de l’effet de diffraction pour l’optimum en ouverture</a:t>
            </a:r>
            <a:endParaRPr lang="fr-F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10009"/>
            <a:ext cx="1085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76672"/>
            <a:ext cx="1143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ZoneTexte 37"/>
          <p:cNvSpPr txBox="1"/>
          <p:nvPr/>
        </p:nvSpPr>
        <p:spPr>
          <a:xfrm>
            <a:off x="5796136" y="155679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25 kV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7092280" y="155679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kV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627784" y="1196752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Simulations numériques de </a:t>
            </a:r>
            <a:r>
              <a:rPr lang="fr-FR" sz="1200" i="1" dirty="0" err="1" smtClean="0"/>
              <a:t>Knway</a:t>
            </a:r>
            <a:r>
              <a:rPr lang="fr-FR" sz="1200" i="1" dirty="0" smtClean="0"/>
              <a:t>-Cliff de la dispersion d’arrivée des électrons primaires (</a:t>
            </a:r>
            <a:r>
              <a:rPr lang="fr-FR" sz="1200" i="1" dirty="0" err="1" smtClean="0"/>
              <a:t>Csp</a:t>
            </a:r>
            <a:r>
              <a:rPr lang="fr-FR" sz="1200" i="1" dirty="0" smtClean="0"/>
              <a:t>=3mm, </a:t>
            </a:r>
            <a:r>
              <a:rPr lang="fr-FR" sz="1200" i="1" dirty="0" err="1" smtClean="0"/>
              <a:t>Cch</a:t>
            </a:r>
            <a:r>
              <a:rPr lang="fr-FR" sz="1200" i="1" dirty="0" smtClean="0"/>
              <a:t>=3mm, a=</a:t>
            </a:r>
            <a:r>
              <a:rPr lang="fr-FR" sz="1200" i="1" dirty="0" err="1" smtClean="0"/>
              <a:t>7m.rads</a:t>
            </a:r>
            <a:r>
              <a:rPr lang="fr-FR" sz="1200" i="1" dirty="0" smtClean="0"/>
              <a:t> )</a:t>
            </a:r>
            <a:endParaRPr lang="fr-FR" sz="1200" dirty="0" smtClean="0"/>
          </a:p>
          <a:p>
            <a:endParaRPr lang="fr-FR" dirty="0"/>
          </a:p>
        </p:txBody>
      </p:sp>
      <p:cxnSp>
        <p:nvCxnSpPr>
          <p:cNvPr id="43" name="Connecteur droit 42"/>
          <p:cNvCxnSpPr/>
          <p:nvPr/>
        </p:nvCxnSpPr>
        <p:spPr>
          <a:xfrm>
            <a:off x="8028384" y="548680"/>
            <a:ext cx="11645" cy="1080120"/>
          </a:xfrm>
          <a:prstGeom prst="line">
            <a:avLst/>
          </a:prstGeom>
          <a:ln w="158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8100392" y="90872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nm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395536" y="2348880"/>
            <a:ext cx="512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Rôle de l’effet </a:t>
            </a:r>
            <a:r>
              <a:rPr lang="fr-FR" dirty="0" err="1" smtClean="0"/>
              <a:t>Boersh</a:t>
            </a:r>
            <a:r>
              <a:rPr lang="fr-FR" dirty="0" smtClean="0"/>
              <a:t> dans le cas des FEG Schottky</a:t>
            </a:r>
            <a:endParaRPr lang="fr-FR" dirty="0"/>
          </a:p>
        </p:txBody>
      </p:sp>
      <p:grpSp>
        <p:nvGrpSpPr>
          <p:cNvPr id="47" name="Groupe 46"/>
          <p:cNvGrpSpPr/>
          <p:nvPr/>
        </p:nvGrpSpPr>
        <p:grpSpPr>
          <a:xfrm>
            <a:off x="1763688" y="2492896"/>
            <a:ext cx="5832648" cy="3279852"/>
            <a:chOff x="1835696" y="3059085"/>
            <a:chExt cx="5832648" cy="3279852"/>
          </a:xfrm>
        </p:grpSpPr>
        <p:sp>
          <p:nvSpPr>
            <p:cNvPr id="15" name="ZoneTexte 14"/>
            <p:cNvSpPr txBox="1"/>
            <p:nvPr/>
          </p:nvSpPr>
          <p:spPr>
            <a:xfrm>
              <a:off x="6084168" y="587727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Courbe rouge = 1 kV</a:t>
              </a:r>
            </a:p>
            <a:p>
              <a:r>
                <a:rPr lang="fr-FR" sz="1200" dirty="0" smtClean="0"/>
                <a:t>Courbe Bleu = 20 kV</a:t>
              </a:r>
              <a:endParaRPr lang="fr-FR" sz="12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868144" y="5229200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</a:rPr>
                <a:t>Chromaticité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3429000"/>
              <a:ext cx="4155809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ZoneTexte 13"/>
            <p:cNvSpPr txBox="1"/>
            <p:nvPr/>
          </p:nvSpPr>
          <p:spPr>
            <a:xfrm>
              <a:off x="5868144" y="407707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Sphéricité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68144" y="5517232"/>
              <a:ext cx="1203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</a:rPr>
                <a:t>Diffraction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4911023">
              <a:off x="2005926" y="3650368"/>
              <a:ext cx="1203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Diffraction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2987824" y="4077072"/>
              <a:ext cx="0" cy="432048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2555776" y="4293096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3491880" y="5085184"/>
              <a:ext cx="0" cy="43204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43808" y="3212976"/>
              <a:ext cx="590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1 kV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71800" y="5085184"/>
              <a:ext cx="707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</a:rPr>
                <a:t>20 kV</a:t>
              </a:r>
              <a:endParaRPr lang="fr-FR" dirty="0">
                <a:solidFill>
                  <a:srgbClr val="0070C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 rot="17755959">
              <a:off x="2719430" y="3774519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Chromaticité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467544" y="5805264"/>
            <a:ext cx="770485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Notons que la </a:t>
            </a:r>
            <a:r>
              <a:rPr lang="fr-FR" sz="1600" dirty="0">
                <a:solidFill>
                  <a:srgbClr val="000000"/>
                </a:solidFill>
              </a:rPr>
              <a:t>résolution d’un MEB FEG à basse tension </a:t>
            </a:r>
            <a:r>
              <a:rPr lang="fr-FR" sz="1600" dirty="0" smtClean="0">
                <a:solidFill>
                  <a:srgbClr val="000000"/>
                </a:solidFill>
              </a:rPr>
              <a:t>est dans l’ordre de grandeur de la résolution d’un MEB  W à haute tension, voir meilleure.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504" y="188640"/>
            <a:ext cx="179512" cy="216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07504" y="188640"/>
            <a:ext cx="796386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Une lentille pour les électrons : la  lentille électromagnétique 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76213" y="709613"/>
            <a:ext cx="10953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u="sng" dirty="0">
                <a:solidFill>
                  <a:srgbClr val="000000"/>
                </a:solidFill>
              </a:rPr>
              <a:t>Constat :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41338" y="1074738"/>
            <a:ext cx="8145462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optique photonique , la lentille en verre permet de focaliser la lumière grâce aux lois de la réfraction de la lumière ( Loi de Descartes)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25475" y="1738313"/>
            <a:ext cx="61976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optique électronique, les électrons sont absorbés par la matière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1560" y="2492896"/>
            <a:ext cx="39528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Déflexions de la trajectoire des électrons </a:t>
            </a:r>
            <a:r>
              <a:rPr lang="fr-FR" sz="1600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211263" y="3009652"/>
            <a:ext cx="39624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Soit par l'utilisation d'un champ électrique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11263" y="3508127"/>
            <a:ext cx="4084637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Soit par l'utilisation d'un champ magnétique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77863" y="4221088"/>
            <a:ext cx="7872412" cy="101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Pour des raisons d'aberrations optiques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et d'isolation électrique à haute tension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dirty="0">
              <a:solidFill>
                <a:srgbClr val="000000"/>
              </a:solidFill>
            </a:endParaRPr>
          </a:p>
          <a:p>
            <a:pPr marL="741363" lvl="1" indent="-27781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L'utilisation de lentille utilisant un champ magnétique est privilégiée en MEB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116263" y="5543897"/>
            <a:ext cx="25527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Lentille électromagnétique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2627784" y="5709790"/>
            <a:ext cx="549275" cy="1588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1120775" y="3044577"/>
            <a:ext cx="1588" cy="769938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988" y="2996952"/>
            <a:ext cx="115887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4988" y="3495427"/>
            <a:ext cx="161607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D9AFD10-D730-4A62-A109-5C07E76FEB76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4" name="Image 3" descr="InLens_500V_200kX_40.tif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683568" y="3212976"/>
            <a:ext cx="3840000" cy="2880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78" t="66311" r="25323" b="1562"/>
          <a:stretch/>
        </p:blipFill>
        <p:spPr bwMode="auto">
          <a:xfrm>
            <a:off x="679195" y="405196"/>
            <a:ext cx="292480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4" t="66117" r="26560" b="1867"/>
          <a:stretch/>
        </p:blipFill>
        <p:spPr bwMode="auto">
          <a:xfrm>
            <a:off x="3635896" y="412874"/>
            <a:ext cx="275975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5576" y="2564904"/>
            <a:ext cx="3240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MEB W 1kV x50k </a:t>
            </a:r>
            <a:endParaRPr lang="fr-FR" altLang="fr-FR" sz="1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7904" y="2636912"/>
            <a:ext cx="3384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MEB FEG Schottky 1kV  x50k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endParaRPr lang="fr-FR" altLang="fr-FR" sz="10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3" t="5125" r="27442" b="4388"/>
          <a:stretch/>
        </p:blipFill>
        <p:spPr bwMode="auto">
          <a:xfrm>
            <a:off x="6300192" y="620688"/>
            <a:ext cx="26884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08304" y="2780928"/>
            <a:ext cx="1728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2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Image F. Charles 2012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88224" y="2780928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x200k</a:t>
            </a:r>
            <a:endParaRPr lang="fr-FR" sz="14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72000" y="5661248"/>
            <a:ext cx="33843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MEB FEG Schottky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500 V  x200k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012" y="182563"/>
            <a:ext cx="7280299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Développement des colonnes dédiées au MEB FEG</a:t>
            </a:r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843088" y="3068960"/>
            <a:ext cx="28956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Permettre une imagerie à basse tension avec une bonne résolution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95300" y="830263"/>
            <a:ext cx="8556625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L'émission à effet de champ permet d'avoir une zone d'émission des électrons très petite. 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88950" y="1333500"/>
            <a:ext cx="79343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colonnes </a:t>
            </a:r>
            <a:r>
              <a:rPr lang="fr-FR" sz="1600" dirty="0" err="1" smtClean="0">
                <a:solidFill>
                  <a:srgbClr val="000000"/>
                </a:solidFill>
              </a:rPr>
              <a:t>MEBs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>
                <a:solidFill>
                  <a:srgbClr val="000000"/>
                </a:solidFill>
              </a:rPr>
              <a:t>FEG </a:t>
            </a:r>
            <a:r>
              <a:rPr lang="fr-FR" sz="1600" dirty="0" smtClean="0">
                <a:solidFill>
                  <a:srgbClr val="000000"/>
                </a:solidFill>
              </a:rPr>
              <a:t>doivent </a:t>
            </a:r>
            <a:r>
              <a:rPr lang="fr-FR" sz="1600" dirty="0">
                <a:solidFill>
                  <a:srgbClr val="000000"/>
                </a:solidFill>
              </a:rPr>
              <a:t>permettre de mettre à profit les qualités du canon</a:t>
            </a:r>
            <a:r>
              <a:rPr lang="fr-F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43088" y="2041525"/>
            <a:ext cx="22288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Limiter au maximum les aberrations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843088" y="2573338"/>
            <a:ext cx="57150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Apporter des améliorations vers les forts courants tout en conservant la résolution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843088" y="3535363"/>
            <a:ext cx="25177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Optimiser la détection des signaux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691680" y="4221088"/>
            <a:ext cx="52863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Chaque constructeur va apporter des solutions technologiques particulières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331640" y="4797152"/>
            <a:ext cx="61420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Autant les colonnes W se </a:t>
            </a:r>
            <a:r>
              <a:rPr lang="fr-FR" sz="1600" dirty="0" smtClean="0">
                <a:solidFill>
                  <a:srgbClr val="000000"/>
                </a:solidFill>
              </a:rPr>
              <a:t>ressemblent, </a:t>
            </a:r>
            <a:r>
              <a:rPr lang="fr-FR" sz="1600" dirty="0">
                <a:solidFill>
                  <a:srgbClr val="000000"/>
                </a:solidFill>
              </a:rPr>
              <a:t>autant chaque colonne FEG a ses particularités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004048" y="5229200"/>
            <a:ext cx="32480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Mais les éléments déjà décrits se retrouvent</a:t>
            </a:r>
            <a:r>
              <a:rPr lang="fr-F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827584" y="4941168"/>
            <a:ext cx="373062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236" name="AutoShape 12"/>
          <p:cNvSpPr>
            <a:spLocks noChangeArrowheads="1"/>
          </p:cNvSpPr>
          <p:nvPr/>
        </p:nvSpPr>
        <p:spPr bwMode="auto">
          <a:xfrm>
            <a:off x="1431925" y="2109788"/>
            <a:ext cx="122238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237" name="AutoShape 13"/>
          <p:cNvSpPr>
            <a:spLocks noChangeArrowheads="1"/>
          </p:cNvSpPr>
          <p:nvPr/>
        </p:nvSpPr>
        <p:spPr bwMode="auto">
          <a:xfrm>
            <a:off x="1431925" y="2651125"/>
            <a:ext cx="122238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238" name="AutoShape 14"/>
          <p:cNvSpPr>
            <a:spLocks noChangeArrowheads="1"/>
          </p:cNvSpPr>
          <p:nvPr/>
        </p:nvSpPr>
        <p:spPr bwMode="auto">
          <a:xfrm>
            <a:off x="1431925" y="3117850"/>
            <a:ext cx="122238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239" name="AutoShape 15"/>
          <p:cNvSpPr>
            <a:spLocks noChangeArrowheads="1"/>
          </p:cNvSpPr>
          <p:nvPr/>
        </p:nvSpPr>
        <p:spPr bwMode="auto">
          <a:xfrm>
            <a:off x="1431925" y="3595688"/>
            <a:ext cx="122238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79512" y="116632"/>
            <a:ext cx="605571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Limiter </a:t>
            </a:r>
            <a:r>
              <a:rPr lang="fr-FR" sz="2400" dirty="0">
                <a:solidFill>
                  <a:srgbClr val="000000"/>
                </a:solidFill>
              </a:rPr>
              <a:t>l'aberration de chromaticité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331640" y="620688"/>
            <a:ext cx="3827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Pour corriger cette aberration, il faut diminuer le </a:t>
            </a:r>
            <a:r>
              <a:rPr lang="fr-FR" sz="1600" dirty="0">
                <a:solidFill>
                  <a:srgbClr val="000000"/>
                </a:solidFill>
                <a:latin typeface="Symbol" pitchFamily="16" charset="2"/>
              </a:rPr>
              <a:t></a:t>
            </a:r>
            <a:r>
              <a:rPr lang="fr-FR" sz="1600" dirty="0">
                <a:solidFill>
                  <a:srgbClr val="000000"/>
                </a:solidFill>
              </a:rPr>
              <a:t>/E 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11560" y="980728"/>
            <a:ext cx="34528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Très bonne stabilité de la tension d'accélération.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11560" y="1556792"/>
            <a:ext cx="26003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Filtrer en énergie les électrons émis par le canon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614488" y="4695825"/>
            <a:ext cx="22828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Filtre UC (United </a:t>
            </a:r>
            <a:r>
              <a:rPr lang="fr-FR" sz="1200" dirty="0" err="1">
                <a:solidFill>
                  <a:srgbClr val="000000"/>
                </a:solidFill>
              </a:rPr>
              <a:t>color</a:t>
            </a:r>
            <a:r>
              <a:rPr lang="fr-FR" sz="1200" dirty="0">
                <a:solidFill>
                  <a:srgbClr val="000000"/>
                </a:solidFill>
              </a:rPr>
              <a:t>) </a:t>
            </a:r>
            <a:r>
              <a:rPr lang="fr-FR" sz="1200" baseline="33000" dirty="0">
                <a:solidFill>
                  <a:srgbClr val="000000"/>
                </a:solidFill>
              </a:rPr>
              <a:t>TM</a:t>
            </a:r>
            <a:r>
              <a:rPr lang="fr-FR" sz="1200" dirty="0">
                <a:solidFill>
                  <a:srgbClr val="000000"/>
                </a:solidFill>
              </a:rPr>
              <a:t> - FEI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2090738"/>
            <a:ext cx="3232150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12725" y="2097088"/>
            <a:ext cx="11271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Pointe FEG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34950" y="2386013"/>
            <a:ext cx="876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Extracteur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80988" y="2782888"/>
            <a:ext cx="9032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Lentille C0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57175" y="3330575"/>
            <a:ext cx="102870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Diaphragme Anode 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5292080" y="4509120"/>
            <a:ext cx="1347787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 L Roussel - FEI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423988" y="4078288"/>
            <a:ext cx="1317625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Fonctionnemnet Standard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2933700" y="4184650"/>
            <a:ext cx="156845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Fonctionnemnet avec le filtre actif 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3808413" y="3857625"/>
            <a:ext cx="15144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+ fente de sélection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771800" y="5301208"/>
            <a:ext cx="17240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L'utilisation de ce filtre 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5154613" y="4987925"/>
            <a:ext cx="17462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Augmente la résolution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5916613" y="5246688"/>
            <a:ext cx="21288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Résolution subnanométrique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5154613" y="5662613"/>
            <a:ext cx="25685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Faible courant de sonde  &lt; 100 </a:t>
            </a:r>
            <a:r>
              <a:rPr lang="fr-FR" sz="1400" dirty="0" err="1">
                <a:solidFill>
                  <a:srgbClr val="000000"/>
                </a:solidFill>
              </a:rPr>
              <a:t>pA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3267" name="AutoShape 19"/>
          <p:cNvSpPr>
            <a:spLocks/>
          </p:cNvSpPr>
          <p:nvPr/>
        </p:nvSpPr>
        <p:spPr bwMode="auto">
          <a:xfrm>
            <a:off x="4787900" y="5032375"/>
            <a:ext cx="296863" cy="898525"/>
          </a:xfrm>
          <a:prstGeom prst="leftBrace">
            <a:avLst>
              <a:gd name="adj1" fmla="val 25223"/>
              <a:gd name="adj2" fmla="val 50000"/>
            </a:avLst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3268" name="Group 20"/>
          <p:cNvGraphicFramePr>
            <a:graphicFrameLocks noGrp="1"/>
          </p:cNvGraphicFramePr>
          <p:nvPr/>
        </p:nvGraphicFramePr>
        <p:xfrm>
          <a:off x="5435600" y="1919288"/>
          <a:ext cx="3552825" cy="2555648"/>
        </p:xfrm>
        <a:graphic>
          <a:graphicData uri="http://schemas.openxmlformats.org/drawingml/2006/table">
            <a:tbl>
              <a:tblPr/>
              <a:tblGrid>
                <a:gridCol w="2043113"/>
                <a:gridCol w="1509712"/>
              </a:tblGrid>
              <a:tr h="8286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Type de canon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FEG</a:t>
                      </a:r>
                    </a:p>
                  </a:txBody>
                  <a:tcPr marL="90000" marR="90000" marT="3768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Dispersion énergétique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6" charset="2"/>
                          <a:ea typeface="Microsoft YaHei" charset="-122"/>
                        </a:rPr>
                        <a:t>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</a:t>
                      </a:r>
                    </a:p>
                  </a:txBody>
                  <a:tcPr marL="90000" marR="90000" marT="3768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Schottky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0,5 – 1 eV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FF23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Cathode froide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0,2 – 0,4 eV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Schottky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+ monochromateur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0,15 eV</a:t>
                      </a:r>
                    </a:p>
                  </a:txBody>
                  <a:tcPr marL="90000" marR="90000" marT="33631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323528" y="1052736"/>
            <a:ext cx="122237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323528" y="1628800"/>
            <a:ext cx="122238" cy="160337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1"/>
          <p:cNvSpPr>
            <a:spLocks noChangeArrowheads="1"/>
          </p:cNvSpPr>
          <p:nvPr/>
        </p:nvSpPr>
        <p:spPr bwMode="auto">
          <a:xfrm>
            <a:off x="467544" y="404664"/>
            <a:ext cx="122238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55576" y="332656"/>
            <a:ext cx="456088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Utilisation d'une lentille « divergente » pour compenser  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39725" y="892174"/>
            <a:ext cx="8552755" cy="6646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optique , il est connu que l'association à une lentille convergente d'une lentille faiblement divergente permet d'avoir un ensemble Achromatique dans une certaine gamme de longueur d'onde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257300" y="1624013"/>
            <a:ext cx="42703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lentilles électromagnétiques sont Convergentes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265238" y="1966913"/>
            <a:ext cx="105568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Par contre 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59632" y="2348880"/>
            <a:ext cx="75739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lentilles électrostatiques suivant les potentiels peuvent être Convergentes ou Divergentes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3078163"/>
            <a:ext cx="2825750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197100" y="5562600"/>
            <a:ext cx="6762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Triplet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550863" y="3825875"/>
            <a:ext cx="110013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Convergent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50863" y="4198938"/>
            <a:ext cx="94138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Divergent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550863" y="4549775"/>
            <a:ext cx="110013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Convergent</a:t>
            </a:r>
          </a:p>
        </p:txBody>
      </p:sp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8763" y="2933700"/>
            <a:ext cx="134620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3895725" y="5837238"/>
            <a:ext cx="19319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Trajectoires des électrons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3394075" y="6080125"/>
            <a:ext cx="34496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En rouge, corrigées par la lentille électrostatique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5416550" y="5586413"/>
            <a:ext cx="1347788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 ZEISS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6096000" y="4656138"/>
            <a:ext cx="2995613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Composante chromatique diminuée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 voire éliminée</a:t>
            </a:r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5630863" y="4830763"/>
            <a:ext cx="511175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90500" y="77788"/>
            <a:ext cx="24844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Conserver des électrons « rapides » dans la colonne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07504" y="476672"/>
            <a:ext cx="7128792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Avoir </a:t>
            </a:r>
            <a:r>
              <a:rPr lang="fr-FR" sz="1600" dirty="0">
                <a:solidFill>
                  <a:srgbClr val="000000"/>
                </a:solidFill>
              </a:rPr>
              <a:t>des électrons énergétiques dans la colonne puis les freiner avant l'impact sur l'échantillon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907704" y="5517232"/>
            <a:ext cx="24082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Ré-accélération dans la colonne 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15963" y="4968875"/>
            <a:ext cx="17494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Tube de coulomb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451350" y="4968875"/>
            <a:ext cx="8794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Booster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256338" y="4511675"/>
            <a:ext cx="24161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Décélération du faisceau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1327150"/>
            <a:ext cx="2038350" cy="3248025"/>
            <a:chOff x="138" y="836"/>
            <a:chExt cx="1284" cy="2046"/>
          </a:xfrm>
        </p:grpSpPr>
        <p:sp>
          <p:nvSpPr>
            <p:cNvPr id="59400" name="Freeform 8"/>
            <p:cNvSpPr>
              <a:spLocks noChangeArrowheads="1"/>
            </p:cNvSpPr>
            <p:nvPr/>
          </p:nvSpPr>
          <p:spPr bwMode="auto">
            <a:xfrm>
              <a:off x="571" y="853"/>
              <a:ext cx="3" cy="98"/>
            </a:xfrm>
            <a:custGeom>
              <a:avLst/>
              <a:gdLst>
                <a:gd name="T0" fmla="*/ 8 w 79"/>
                <a:gd name="T1" fmla="*/ 98 h 844"/>
                <a:gd name="T2" fmla="*/ 10 w 79"/>
                <a:gd name="T3" fmla="*/ 102 h 844"/>
                <a:gd name="T4" fmla="*/ 10 w 79"/>
                <a:gd name="T5" fmla="*/ 0 h 844"/>
                <a:gd name="T6" fmla="*/ 0 w 79"/>
                <a:gd name="T7" fmla="*/ 0 h 844"/>
                <a:gd name="T8" fmla="*/ 0 w 79"/>
                <a:gd name="T9" fmla="*/ 102 h 844"/>
                <a:gd name="T10" fmla="*/ 1 w 79"/>
                <a:gd name="T11" fmla="*/ 105 h 844"/>
                <a:gd name="T12" fmla="*/ 0 w 79"/>
                <a:gd name="T13" fmla="*/ 102 h 844"/>
                <a:gd name="T14" fmla="*/ 0 w 79"/>
                <a:gd name="T15" fmla="*/ 104 h 844"/>
                <a:gd name="T16" fmla="*/ 1 w 79"/>
                <a:gd name="T17" fmla="*/ 105 h 844"/>
                <a:gd name="T18" fmla="*/ 8 w 79"/>
                <a:gd name="T19" fmla="*/ 98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44">
                  <a:moveTo>
                    <a:pt x="67" y="789"/>
                  </a:moveTo>
                  <a:lnTo>
                    <a:pt x="79" y="816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816"/>
                  </a:lnTo>
                  <a:lnTo>
                    <a:pt x="11" y="844"/>
                  </a:lnTo>
                  <a:lnTo>
                    <a:pt x="0" y="816"/>
                  </a:lnTo>
                  <a:lnTo>
                    <a:pt x="0" y="832"/>
                  </a:lnTo>
                  <a:lnTo>
                    <a:pt x="11" y="844"/>
                  </a:lnTo>
                  <a:lnTo>
                    <a:pt x="67" y="78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1" name="Freeform 9"/>
            <p:cNvSpPr>
              <a:spLocks noChangeArrowheads="1"/>
            </p:cNvSpPr>
            <p:nvPr/>
          </p:nvSpPr>
          <p:spPr bwMode="auto">
            <a:xfrm>
              <a:off x="574" y="952"/>
              <a:ext cx="80" cy="76"/>
            </a:xfrm>
            <a:custGeom>
              <a:avLst/>
              <a:gdLst>
                <a:gd name="T0" fmla="*/ 83 w 696"/>
                <a:gd name="T1" fmla="*/ 83 h 667"/>
                <a:gd name="T2" fmla="*/ 83 w 696"/>
                <a:gd name="T3" fmla="*/ 76 h 667"/>
                <a:gd name="T4" fmla="*/ 7 w 696"/>
                <a:gd name="T5" fmla="*/ 0 h 667"/>
                <a:gd name="T6" fmla="*/ 0 w 696"/>
                <a:gd name="T7" fmla="*/ 7 h 667"/>
                <a:gd name="T8" fmla="*/ 77 w 696"/>
                <a:gd name="T9" fmla="*/ 83 h 667"/>
                <a:gd name="T10" fmla="*/ 77 w 696"/>
                <a:gd name="T11" fmla="*/ 76 h 667"/>
                <a:gd name="T12" fmla="*/ 83 w 696"/>
                <a:gd name="T13" fmla="*/ 83 h 667"/>
                <a:gd name="T14" fmla="*/ 87 w 696"/>
                <a:gd name="T15" fmla="*/ 80 h 667"/>
                <a:gd name="T16" fmla="*/ 83 w 696"/>
                <a:gd name="T17" fmla="*/ 76 h 667"/>
                <a:gd name="T18" fmla="*/ 83 w 696"/>
                <a:gd name="T19" fmla="*/ 8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6" h="667">
                  <a:moveTo>
                    <a:pt x="667" y="667"/>
                  </a:moveTo>
                  <a:lnTo>
                    <a:pt x="667" y="611"/>
                  </a:lnTo>
                  <a:lnTo>
                    <a:pt x="56" y="0"/>
                  </a:lnTo>
                  <a:lnTo>
                    <a:pt x="0" y="55"/>
                  </a:lnTo>
                  <a:lnTo>
                    <a:pt x="612" y="667"/>
                  </a:lnTo>
                  <a:lnTo>
                    <a:pt x="613" y="610"/>
                  </a:lnTo>
                  <a:lnTo>
                    <a:pt x="667" y="667"/>
                  </a:lnTo>
                  <a:lnTo>
                    <a:pt x="696" y="640"/>
                  </a:lnTo>
                  <a:lnTo>
                    <a:pt x="667" y="611"/>
                  </a:lnTo>
                  <a:lnTo>
                    <a:pt x="667" y="66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2" name="Freeform 10"/>
            <p:cNvSpPr>
              <a:spLocks noChangeArrowheads="1"/>
            </p:cNvSpPr>
            <p:nvPr/>
          </p:nvSpPr>
          <p:spPr bwMode="auto">
            <a:xfrm>
              <a:off x="647" y="1028"/>
              <a:ext cx="3" cy="3"/>
            </a:xfrm>
            <a:custGeom>
              <a:avLst/>
              <a:gdLst>
                <a:gd name="T0" fmla="*/ 4 w 77"/>
                <a:gd name="T1" fmla="*/ 6 h 79"/>
                <a:gd name="T2" fmla="*/ 7 w 77"/>
                <a:gd name="T3" fmla="*/ 10 h 79"/>
                <a:gd name="T4" fmla="*/ 10 w 77"/>
                <a:gd name="T5" fmla="*/ 7 h 79"/>
                <a:gd name="T6" fmla="*/ 3 w 77"/>
                <a:gd name="T7" fmla="*/ 0 h 79"/>
                <a:gd name="T8" fmla="*/ 0 w 77"/>
                <a:gd name="T9" fmla="*/ 3 h 79"/>
                <a:gd name="T10" fmla="*/ 4 w 77"/>
                <a:gd name="T11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9">
                  <a:moveTo>
                    <a:pt x="27" y="51"/>
                  </a:moveTo>
                  <a:lnTo>
                    <a:pt x="54" y="79"/>
                  </a:lnTo>
                  <a:lnTo>
                    <a:pt x="77" y="57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2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3" name="Freeform 11"/>
            <p:cNvSpPr>
              <a:spLocks noChangeArrowheads="1"/>
            </p:cNvSpPr>
            <p:nvPr/>
          </p:nvSpPr>
          <p:spPr bwMode="auto">
            <a:xfrm>
              <a:off x="725" y="855"/>
              <a:ext cx="3" cy="99"/>
            </a:xfrm>
            <a:custGeom>
              <a:avLst/>
              <a:gdLst>
                <a:gd name="T0" fmla="*/ 9 w 77"/>
                <a:gd name="T1" fmla="*/ 106 h 843"/>
                <a:gd name="T2" fmla="*/ 10 w 77"/>
                <a:gd name="T3" fmla="*/ 103 h 843"/>
                <a:gd name="T4" fmla="*/ 10 w 77"/>
                <a:gd name="T5" fmla="*/ 0 h 843"/>
                <a:gd name="T6" fmla="*/ 0 w 77"/>
                <a:gd name="T7" fmla="*/ 0 h 843"/>
                <a:gd name="T8" fmla="*/ 0 w 77"/>
                <a:gd name="T9" fmla="*/ 103 h 843"/>
                <a:gd name="T10" fmla="*/ 1 w 77"/>
                <a:gd name="T11" fmla="*/ 99 h 843"/>
                <a:gd name="T12" fmla="*/ 9 w 77"/>
                <a:gd name="T13" fmla="*/ 106 h 843"/>
                <a:gd name="T14" fmla="*/ 10 w 77"/>
                <a:gd name="T15" fmla="*/ 105 h 843"/>
                <a:gd name="T16" fmla="*/ 10 w 77"/>
                <a:gd name="T17" fmla="*/ 103 h 843"/>
                <a:gd name="T18" fmla="*/ 9 w 77"/>
                <a:gd name="T19" fmla="*/ 106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843">
                  <a:moveTo>
                    <a:pt x="66" y="843"/>
                  </a:moveTo>
                  <a:lnTo>
                    <a:pt x="77" y="816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816"/>
                  </a:lnTo>
                  <a:lnTo>
                    <a:pt x="11" y="788"/>
                  </a:lnTo>
                  <a:lnTo>
                    <a:pt x="66" y="843"/>
                  </a:lnTo>
                  <a:lnTo>
                    <a:pt x="77" y="832"/>
                  </a:lnTo>
                  <a:lnTo>
                    <a:pt x="77" y="816"/>
                  </a:lnTo>
                  <a:lnTo>
                    <a:pt x="66" y="8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4" name="Freeform 12"/>
            <p:cNvSpPr>
              <a:spLocks noChangeArrowheads="1"/>
            </p:cNvSpPr>
            <p:nvPr/>
          </p:nvSpPr>
          <p:spPr bwMode="auto">
            <a:xfrm>
              <a:off x="649" y="954"/>
              <a:ext cx="80" cy="76"/>
            </a:xfrm>
            <a:custGeom>
              <a:avLst/>
              <a:gdLst>
                <a:gd name="T0" fmla="*/ 10 w 695"/>
                <a:gd name="T1" fmla="*/ 76 h 668"/>
                <a:gd name="T2" fmla="*/ 10 w 695"/>
                <a:gd name="T3" fmla="*/ 83 h 668"/>
                <a:gd name="T4" fmla="*/ 87 w 695"/>
                <a:gd name="T5" fmla="*/ 7 h 668"/>
                <a:gd name="T6" fmla="*/ 80 w 695"/>
                <a:gd name="T7" fmla="*/ 0 h 668"/>
                <a:gd name="T8" fmla="*/ 4 w 695"/>
                <a:gd name="T9" fmla="*/ 76 h 668"/>
                <a:gd name="T10" fmla="*/ 4 w 695"/>
                <a:gd name="T11" fmla="*/ 83 h 668"/>
                <a:gd name="T12" fmla="*/ 4 w 695"/>
                <a:gd name="T13" fmla="*/ 76 h 668"/>
                <a:gd name="T14" fmla="*/ 0 w 695"/>
                <a:gd name="T15" fmla="*/ 80 h 668"/>
                <a:gd name="T16" fmla="*/ 4 w 695"/>
                <a:gd name="T17" fmla="*/ 83 h 668"/>
                <a:gd name="T18" fmla="*/ 10 w 695"/>
                <a:gd name="T19" fmla="*/ 7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5" h="668">
                  <a:moveTo>
                    <a:pt x="82" y="611"/>
                  </a:moveTo>
                  <a:lnTo>
                    <a:pt x="83" y="667"/>
                  </a:lnTo>
                  <a:lnTo>
                    <a:pt x="695" y="55"/>
                  </a:lnTo>
                  <a:lnTo>
                    <a:pt x="640" y="0"/>
                  </a:lnTo>
                  <a:lnTo>
                    <a:pt x="28" y="611"/>
                  </a:lnTo>
                  <a:lnTo>
                    <a:pt x="29" y="668"/>
                  </a:lnTo>
                  <a:lnTo>
                    <a:pt x="28" y="611"/>
                  </a:lnTo>
                  <a:lnTo>
                    <a:pt x="0" y="640"/>
                  </a:lnTo>
                  <a:lnTo>
                    <a:pt x="29" y="668"/>
                  </a:lnTo>
                  <a:lnTo>
                    <a:pt x="82" y="6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5" name="Freeform 13"/>
            <p:cNvSpPr>
              <a:spLocks noChangeArrowheads="1"/>
            </p:cNvSpPr>
            <p:nvPr/>
          </p:nvSpPr>
          <p:spPr bwMode="auto">
            <a:xfrm>
              <a:off x="653" y="1030"/>
              <a:ext cx="2" cy="3"/>
            </a:xfrm>
            <a:custGeom>
              <a:avLst/>
              <a:gdLst>
                <a:gd name="T0" fmla="*/ 6 w 77"/>
                <a:gd name="T1" fmla="*/ 6 h 79"/>
                <a:gd name="T2" fmla="*/ 9 w 77"/>
                <a:gd name="T3" fmla="*/ 3 h 79"/>
                <a:gd name="T4" fmla="*/ 6 w 77"/>
                <a:gd name="T5" fmla="*/ 0 h 79"/>
                <a:gd name="T6" fmla="*/ 0 w 77"/>
                <a:gd name="T7" fmla="*/ 7 h 79"/>
                <a:gd name="T8" fmla="*/ 3 w 77"/>
                <a:gd name="T9" fmla="*/ 10 h 79"/>
                <a:gd name="T10" fmla="*/ 6 w 77"/>
                <a:gd name="T11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9">
                  <a:moveTo>
                    <a:pt x="49" y="51"/>
                  </a:moveTo>
                  <a:lnTo>
                    <a:pt x="77" y="23"/>
                  </a:lnTo>
                  <a:lnTo>
                    <a:pt x="53" y="0"/>
                  </a:lnTo>
                  <a:lnTo>
                    <a:pt x="0" y="57"/>
                  </a:lnTo>
                  <a:lnTo>
                    <a:pt x="23" y="79"/>
                  </a:lnTo>
                  <a:lnTo>
                    <a:pt x="4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6" name="Freeform 14"/>
            <p:cNvSpPr>
              <a:spLocks noChangeArrowheads="1"/>
            </p:cNvSpPr>
            <p:nvPr/>
          </p:nvSpPr>
          <p:spPr bwMode="auto">
            <a:xfrm>
              <a:off x="449" y="975"/>
              <a:ext cx="100" cy="102"/>
            </a:xfrm>
            <a:custGeom>
              <a:avLst/>
              <a:gdLst>
                <a:gd name="T0" fmla="*/ 104 w 862"/>
                <a:gd name="T1" fmla="*/ 99 h 873"/>
                <a:gd name="T2" fmla="*/ 107 w 862"/>
                <a:gd name="T3" fmla="*/ 101 h 873"/>
                <a:gd name="T4" fmla="*/ 7 w 862"/>
                <a:gd name="T5" fmla="*/ 0 h 873"/>
                <a:gd name="T6" fmla="*/ 0 w 862"/>
                <a:gd name="T7" fmla="*/ 7 h 873"/>
                <a:gd name="T8" fmla="*/ 100 w 862"/>
                <a:gd name="T9" fmla="*/ 108 h 873"/>
                <a:gd name="T10" fmla="*/ 104 w 862"/>
                <a:gd name="T11" fmla="*/ 109 h 873"/>
                <a:gd name="T12" fmla="*/ 100 w 862"/>
                <a:gd name="T13" fmla="*/ 108 h 873"/>
                <a:gd name="T14" fmla="*/ 102 w 862"/>
                <a:gd name="T15" fmla="*/ 109 h 873"/>
                <a:gd name="T16" fmla="*/ 104 w 862"/>
                <a:gd name="T17" fmla="*/ 109 h 873"/>
                <a:gd name="T18" fmla="*/ 104 w 862"/>
                <a:gd name="T19" fmla="*/ 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2" h="873">
                  <a:moveTo>
                    <a:pt x="834" y="794"/>
                  </a:moveTo>
                  <a:lnTo>
                    <a:pt x="862" y="806"/>
                  </a:lnTo>
                  <a:lnTo>
                    <a:pt x="56" y="0"/>
                  </a:lnTo>
                  <a:lnTo>
                    <a:pt x="0" y="55"/>
                  </a:lnTo>
                  <a:lnTo>
                    <a:pt x="807" y="861"/>
                  </a:lnTo>
                  <a:lnTo>
                    <a:pt x="834" y="873"/>
                  </a:lnTo>
                  <a:lnTo>
                    <a:pt x="807" y="861"/>
                  </a:lnTo>
                  <a:lnTo>
                    <a:pt x="818" y="873"/>
                  </a:lnTo>
                  <a:lnTo>
                    <a:pt x="834" y="873"/>
                  </a:lnTo>
                  <a:lnTo>
                    <a:pt x="834" y="79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7" name="Freeform 15"/>
            <p:cNvSpPr>
              <a:spLocks noChangeArrowheads="1"/>
            </p:cNvSpPr>
            <p:nvPr/>
          </p:nvSpPr>
          <p:spPr bwMode="auto">
            <a:xfrm>
              <a:off x="554" y="1074"/>
              <a:ext cx="66" cy="3"/>
            </a:xfrm>
            <a:custGeom>
              <a:avLst/>
              <a:gdLst>
                <a:gd name="T0" fmla="*/ 73 w 582"/>
                <a:gd name="T1" fmla="*/ 5 h 79"/>
                <a:gd name="T2" fmla="*/ 73 w 582"/>
                <a:gd name="T3" fmla="*/ 0 h 79"/>
                <a:gd name="T4" fmla="*/ 0 w 582"/>
                <a:gd name="T5" fmla="*/ 0 h 79"/>
                <a:gd name="T6" fmla="*/ 0 w 582"/>
                <a:gd name="T7" fmla="*/ 10 h 79"/>
                <a:gd name="T8" fmla="*/ 73 w 582"/>
                <a:gd name="T9" fmla="*/ 10 h 79"/>
                <a:gd name="T10" fmla="*/ 73 w 582"/>
                <a:gd name="T11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2" h="79">
                  <a:moveTo>
                    <a:pt x="582" y="40"/>
                  </a:moveTo>
                  <a:lnTo>
                    <a:pt x="582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582" y="79"/>
                  </a:lnTo>
                  <a:lnTo>
                    <a:pt x="582" y="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8" name="Freeform 16"/>
            <p:cNvSpPr>
              <a:spLocks noChangeArrowheads="1"/>
            </p:cNvSpPr>
            <p:nvPr/>
          </p:nvSpPr>
          <p:spPr bwMode="auto">
            <a:xfrm>
              <a:off x="754" y="978"/>
              <a:ext cx="101" cy="102"/>
            </a:xfrm>
            <a:custGeom>
              <a:avLst/>
              <a:gdLst>
                <a:gd name="T0" fmla="*/ 4 w 862"/>
                <a:gd name="T1" fmla="*/ 109 h 872"/>
                <a:gd name="T2" fmla="*/ 7 w 862"/>
                <a:gd name="T3" fmla="*/ 108 h 872"/>
                <a:gd name="T4" fmla="*/ 108 w 862"/>
                <a:gd name="T5" fmla="*/ 7 h 872"/>
                <a:gd name="T6" fmla="*/ 101 w 862"/>
                <a:gd name="T7" fmla="*/ 0 h 872"/>
                <a:gd name="T8" fmla="*/ 0 w 862"/>
                <a:gd name="T9" fmla="*/ 101 h 872"/>
                <a:gd name="T10" fmla="*/ 4 w 862"/>
                <a:gd name="T11" fmla="*/ 99 h 872"/>
                <a:gd name="T12" fmla="*/ 4 w 862"/>
                <a:gd name="T13" fmla="*/ 109 h 872"/>
                <a:gd name="T14" fmla="*/ 6 w 862"/>
                <a:gd name="T15" fmla="*/ 109 h 872"/>
                <a:gd name="T16" fmla="*/ 7 w 862"/>
                <a:gd name="T17" fmla="*/ 108 h 872"/>
                <a:gd name="T18" fmla="*/ 4 w 862"/>
                <a:gd name="T19" fmla="*/ 109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2" h="872">
                  <a:moveTo>
                    <a:pt x="29" y="872"/>
                  </a:moveTo>
                  <a:lnTo>
                    <a:pt x="56" y="861"/>
                  </a:lnTo>
                  <a:lnTo>
                    <a:pt x="862" y="56"/>
                  </a:lnTo>
                  <a:lnTo>
                    <a:pt x="807" y="0"/>
                  </a:lnTo>
                  <a:lnTo>
                    <a:pt x="0" y="806"/>
                  </a:lnTo>
                  <a:lnTo>
                    <a:pt x="29" y="794"/>
                  </a:lnTo>
                  <a:lnTo>
                    <a:pt x="29" y="872"/>
                  </a:lnTo>
                  <a:lnTo>
                    <a:pt x="45" y="872"/>
                  </a:lnTo>
                  <a:lnTo>
                    <a:pt x="56" y="861"/>
                  </a:lnTo>
                  <a:lnTo>
                    <a:pt x="29" y="87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09" name="Freeform 17"/>
            <p:cNvSpPr>
              <a:spLocks noChangeArrowheads="1"/>
            </p:cNvSpPr>
            <p:nvPr/>
          </p:nvSpPr>
          <p:spPr bwMode="auto">
            <a:xfrm>
              <a:off x="685" y="1077"/>
              <a:ext cx="66" cy="3"/>
            </a:xfrm>
            <a:custGeom>
              <a:avLst/>
              <a:gdLst>
                <a:gd name="T0" fmla="*/ 0 w 583"/>
                <a:gd name="T1" fmla="*/ 5 h 78"/>
                <a:gd name="T2" fmla="*/ 0 w 583"/>
                <a:gd name="T3" fmla="*/ 10 h 78"/>
                <a:gd name="T4" fmla="*/ 73 w 583"/>
                <a:gd name="T5" fmla="*/ 10 h 78"/>
                <a:gd name="T6" fmla="*/ 73 w 583"/>
                <a:gd name="T7" fmla="*/ 0 h 78"/>
                <a:gd name="T8" fmla="*/ 0 w 583"/>
                <a:gd name="T9" fmla="*/ 0 h 78"/>
                <a:gd name="T10" fmla="*/ 0 w 583"/>
                <a:gd name="T11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3" h="78">
                  <a:moveTo>
                    <a:pt x="0" y="40"/>
                  </a:moveTo>
                  <a:lnTo>
                    <a:pt x="0" y="78"/>
                  </a:lnTo>
                  <a:lnTo>
                    <a:pt x="583" y="78"/>
                  </a:lnTo>
                  <a:lnTo>
                    <a:pt x="583" y="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0" name="Freeform 18"/>
            <p:cNvSpPr>
              <a:spLocks noChangeArrowheads="1"/>
            </p:cNvSpPr>
            <p:nvPr/>
          </p:nvSpPr>
          <p:spPr bwMode="auto">
            <a:xfrm>
              <a:off x="583" y="1212"/>
              <a:ext cx="3" cy="816"/>
            </a:xfrm>
            <a:custGeom>
              <a:avLst/>
              <a:gdLst>
                <a:gd name="T0" fmla="*/ 5 w 78"/>
                <a:gd name="T1" fmla="*/ 824 h 6597"/>
                <a:gd name="T2" fmla="*/ 10 w 78"/>
                <a:gd name="T3" fmla="*/ 824 h 6597"/>
                <a:gd name="T4" fmla="*/ 10 w 78"/>
                <a:gd name="T5" fmla="*/ 0 h 6597"/>
                <a:gd name="T6" fmla="*/ 0 w 78"/>
                <a:gd name="T7" fmla="*/ 0 h 6597"/>
                <a:gd name="T8" fmla="*/ 0 w 78"/>
                <a:gd name="T9" fmla="*/ 824 h 6597"/>
                <a:gd name="T10" fmla="*/ 5 w 78"/>
                <a:gd name="T11" fmla="*/ 824 h 6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597">
                  <a:moveTo>
                    <a:pt x="39" y="6597"/>
                  </a:moveTo>
                  <a:lnTo>
                    <a:pt x="78" y="6597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6597"/>
                  </a:lnTo>
                  <a:lnTo>
                    <a:pt x="39" y="659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1" name="Freeform 19"/>
            <p:cNvSpPr>
              <a:spLocks noChangeArrowheads="1"/>
            </p:cNvSpPr>
            <p:nvPr/>
          </p:nvSpPr>
          <p:spPr bwMode="auto">
            <a:xfrm>
              <a:off x="710" y="1212"/>
              <a:ext cx="2" cy="816"/>
            </a:xfrm>
            <a:custGeom>
              <a:avLst/>
              <a:gdLst>
                <a:gd name="T0" fmla="*/ 5 w 78"/>
                <a:gd name="T1" fmla="*/ 824 h 6597"/>
                <a:gd name="T2" fmla="*/ 9 w 78"/>
                <a:gd name="T3" fmla="*/ 824 h 6597"/>
                <a:gd name="T4" fmla="*/ 9 w 78"/>
                <a:gd name="T5" fmla="*/ 0 h 6597"/>
                <a:gd name="T6" fmla="*/ 0 w 78"/>
                <a:gd name="T7" fmla="*/ 0 h 6597"/>
                <a:gd name="T8" fmla="*/ 0 w 78"/>
                <a:gd name="T9" fmla="*/ 824 h 6597"/>
                <a:gd name="T10" fmla="*/ 5 w 78"/>
                <a:gd name="T11" fmla="*/ 824 h 6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597">
                  <a:moveTo>
                    <a:pt x="39" y="6597"/>
                  </a:moveTo>
                  <a:lnTo>
                    <a:pt x="78" y="6597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6597"/>
                  </a:lnTo>
                  <a:lnTo>
                    <a:pt x="39" y="659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2" name="Freeform 20"/>
            <p:cNvSpPr>
              <a:spLocks noChangeArrowheads="1"/>
            </p:cNvSpPr>
            <p:nvPr/>
          </p:nvSpPr>
          <p:spPr bwMode="auto">
            <a:xfrm>
              <a:off x="586" y="1196"/>
              <a:ext cx="58" cy="13"/>
            </a:xfrm>
            <a:custGeom>
              <a:avLst/>
              <a:gdLst>
                <a:gd name="T0" fmla="*/ 6 w 522"/>
                <a:gd name="T1" fmla="*/ 20 h 162"/>
                <a:gd name="T2" fmla="*/ 6 w 522"/>
                <a:gd name="T3" fmla="*/ 20 h 162"/>
                <a:gd name="T4" fmla="*/ 6 w 522"/>
                <a:gd name="T5" fmla="*/ 20 h 162"/>
                <a:gd name="T6" fmla="*/ 7 w 522"/>
                <a:gd name="T7" fmla="*/ 19 h 162"/>
                <a:gd name="T8" fmla="*/ 7 w 522"/>
                <a:gd name="T9" fmla="*/ 19 h 162"/>
                <a:gd name="T10" fmla="*/ 7 w 522"/>
                <a:gd name="T11" fmla="*/ 19 h 162"/>
                <a:gd name="T12" fmla="*/ 7 w 522"/>
                <a:gd name="T13" fmla="*/ 18 h 162"/>
                <a:gd name="T14" fmla="*/ 8 w 522"/>
                <a:gd name="T15" fmla="*/ 17 h 162"/>
                <a:gd name="T16" fmla="*/ 9 w 522"/>
                <a:gd name="T17" fmla="*/ 17 h 162"/>
                <a:gd name="T18" fmla="*/ 10 w 522"/>
                <a:gd name="T19" fmla="*/ 16 h 162"/>
                <a:gd name="T20" fmla="*/ 11 w 522"/>
                <a:gd name="T21" fmla="*/ 16 h 162"/>
                <a:gd name="T22" fmla="*/ 12 w 522"/>
                <a:gd name="T23" fmla="*/ 15 h 162"/>
                <a:gd name="T24" fmla="*/ 14 w 522"/>
                <a:gd name="T25" fmla="*/ 14 h 162"/>
                <a:gd name="T26" fmla="*/ 15 w 522"/>
                <a:gd name="T27" fmla="*/ 14 h 162"/>
                <a:gd name="T28" fmla="*/ 18 w 522"/>
                <a:gd name="T29" fmla="*/ 12 h 162"/>
                <a:gd name="T30" fmla="*/ 22 w 522"/>
                <a:gd name="T31" fmla="*/ 11 h 162"/>
                <a:gd name="T32" fmla="*/ 27 w 522"/>
                <a:gd name="T33" fmla="*/ 10 h 162"/>
                <a:gd name="T34" fmla="*/ 31 w 522"/>
                <a:gd name="T35" fmla="*/ 9 h 162"/>
                <a:gd name="T36" fmla="*/ 36 w 522"/>
                <a:gd name="T37" fmla="*/ 9 h 162"/>
                <a:gd name="T38" fmla="*/ 41 w 522"/>
                <a:gd name="T39" fmla="*/ 8 h 162"/>
                <a:gd name="T40" fmla="*/ 47 w 522"/>
                <a:gd name="T41" fmla="*/ 7 h 162"/>
                <a:gd name="T42" fmla="*/ 53 w 522"/>
                <a:gd name="T43" fmla="*/ 7 h 162"/>
                <a:gd name="T44" fmla="*/ 59 w 522"/>
                <a:gd name="T45" fmla="*/ 6 h 162"/>
                <a:gd name="T46" fmla="*/ 65 w 522"/>
                <a:gd name="T47" fmla="*/ 6 h 162"/>
                <a:gd name="T48" fmla="*/ 65 w 522"/>
                <a:gd name="T49" fmla="*/ 0 h 162"/>
                <a:gd name="T50" fmla="*/ 59 w 522"/>
                <a:gd name="T51" fmla="*/ 0 h 162"/>
                <a:gd name="T52" fmla="*/ 52 w 522"/>
                <a:gd name="T53" fmla="*/ 0 h 162"/>
                <a:gd name="T54" fmla="*/ 46 w 522"/>
                <a:gd name="T55" fmla="*/ 1 h 162"/>
                <a:gd name="T56" fmla="*/ 41 w 522"/>
                <a:gd name="T57" fmla="*/ 1 h 162"/>
                <a:gd name="T58" fmla="*/ 35 w 522"/>
                <a:gd name="T59" fmla="*/ 2 h 162"/>
                <a:gd name="T60" fmla="*/ 30 w 522"/>
                <a:gd name="T61" fmla="*/ 3 h 162"/>
                <a:gd name="T62" fmla="*/ 25 w 522"/>
                <a:gd name="T63" fmla="*/ 4 h 162"/>
                <a:gd name="T64" fmla="*/ 21 w 522"/>
                <a:gd name="T65" fmla="*/ 5 h 162"/>
                <a:gd name="T66" fmla="*/ 16 w 522"/>
                <a:gd name="T67" fmla="*/ 6 h 162"/>
                <a:gd name="T68" fmla="*/ 13 w 522"/>
                <a:gd name="T69" fmla="*/ 8 h 162"/>
                <a:gd name="T70" fmla="*/ 11 w 522"/>
                <a:gd name="T71" fmla="*/ 8 h 162"/>
                <a:gd name="T72" fmla="*/ 9 w 522"/>
                <a:gd name="T73" fmla="*/ 9 h 162"/>
                <a:gd name="T74" fmla="*/ 8 w 522"/>
                <a:gd name="T75" fmla="*/ 10 h 162"/>
                <a:gd name="T76" fmla="*/ 6 w 522"/>
                <a:gd name="T77" fmla="*/ 11 h 162"/>
                <a:gd name="T78" fmla="*/ 5 w 522"/>
                <a:gd name="T79" fmla="*/ 12 h 162"/>
                <a:gd name="T80" fmla="*/ 4 w 522"/>
                <a:gd name="T81" fmla="*/ 13 h 162"/>
                <a:gd name="T82" fmla="*/ 3 w 522"/>
                <a:gd name="T83" fmla="*/ 14 h 162"/>
                <a:gd name="T84" fmla="*/ 2 w 522"/>
                <a:gd name="T85" fmla="*/ 15 h 162"/>
                <a:gd name="T86" fmla="*/ 1 w 522"/>
                <a:gd name="T87" fmla="*/ 16 h 162"/>
                <a:gd name="T88" fmla="*/ 0 w 522"/>
                <a:gd name="T89" fmla="*/ 17 h 162"/>
                <a:gd name="T90" fmla="*/ 0 w 522"/>
                <a:gd name="T91" fmla="*/ 19 h 162"/>
                <a:gd name="T92" fmla="*/ 0 w 522"/>
                <a:gd name="T93" fmla="*/ 20 h 162"/>
                <a:gd name="T94" fmla="*/ 0 w 522"/>
                <a:gd name="T95" fmla="*/ 20 h 162"/>
                <a:gd name="T96" fmla="*/ 6 w 522"/>
                <a:gd name="T97" fmla="*/ 2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2">
                  <a:moveTo>
                    <a:pt x="52" y="162"/>
                  </a:moveTo>
                  <a:lnTo>
                    <a:pt x="52" y="162"/>
                  </a:lnTo>
                  <a:lnTo>
                    <a:pt x="52" y="160"/>
                  </a:lnTo>
                  <a:lnTo>
                    <a:pt x="53" y="157"/>
                  </a:lnTo>
                  <a:lnTo>
                    <a:pt x="54" y="154"/>
                  </a:lnTo>
                  <a:lnTo>
                    <a:pt x="57" y="150"/>
                  </a:lnTo>
                  <a:lnTo>
                    <a:pt x="60" y="146"/>
                  </a:lnTo>
                  <a:lnTo>
                    <a:pt x="65" y="141"/>
                  </a:lnTo>
                  <a:lnTo>
                    <a:pt x="72" y="136"/>
                  </a:lnTo>
                  <a:lnTo>
                    <a:pt x="80" y="131"/>
                  </a:lnTo>
                  <a:lnTo>
                    <a:pt x="89" y="126"/>
                  </a:lnTo>
                  <a:lnTo>
                    <a:pt x="98" y="121"/>
                  </a:lnTo>
                  <a:lnTo>
                    <a:pt x="109" y="116"/>
                  </a:lnTo>
                  <a:lnTo>
                    <a:pt x="121" y="111"/>
                  </a:lnTo>
                  <a:lnTo>
                    <a:pt x="148" y="100"/>
                  </a:lnTo>
                  <a:lnTo>
                    <a:pt x="178" y="91"/>
                  </a:lnTo>
                  <a:lnTo>
                    <a:pt x="213" y="83"/>
                  </a:lnTo>
                  <a:lnTo>
                    <a:pt x="250" y="75"/>
                  </a:lnTo>
                  <a:lnTo>
                    <a:pt x="290" y="69"/>
                  </a:lnTo>
                  <a:lnTo>
                    <a:pt x="333" y="63"/>
                  </a:lnTo>
                  <a:lnTo>
                    <a:pt x="377" y="59"/>
                  </a:lnTo>
                  <a:lnTo>
                    <a:pt x="424" y="54"/>
                  </a:lnTo>
                  <a:lnTo>
                    <a:pt x="473" y="52"/>
                  </a:lnTo>
                  <a:lnTo>
                    <a:pt x="522" y="52"/>
                  </a:lnTo>
                  <a:lnTo>
                    <a:pt x="522" y="0"/>
                  </a:lnTo>
                  <a:lnTo>
                    <a:pt x="471" y="1"/>
                  </a:lnTo>
                  <a:lnTo>
                    <a:pt x="421" y="3"/>
                  </a:lnTo>
                  <a:lnTo>
                    <a:pt x="373" y="6"/>
                  </a:lnTo>
                  <a:lnTo>
                    <a:pt x="326" y="11"/>
                  </a:lnTo>
                  <a:lnTo>
                    <a:pt x="282" y="16"/>
                  </a:lnTo>
                  <a:lnTo>
                    <a:pt x="241" y="23"/>
                  </a:lnTo>
                  <a:lnTo>
                    <a:pt x="201" y="31"/>
                  </a:lnTo>
                  <a:lnTo>
                    <a:pt x="165" y="41"/>
                  </a:lnTo>
                  <a:lnTo>
                    <a:pt x="132" y="51"/>
                  </a:lnTo>
                  <a:lnTo>
                    <a:pt x="102" y="62"/>
                  </a:lnTo>
                  <a:lnTo>
                    <a:pt x="88" y="68"/>
                  </a:lnTo>
                  <a:lnTo>
                    <a:pt x="75" y="75"/>
                  </a:lnTo>
                  <a:lnTo>
                    <a:pt x="62" y="81"/>
                  </a:lnTo>
                  <a:lnTo>
                    <a:pt x="51" y="88"/>
                  </a:lnTo>
                  <a:lnTo>
                    <a:pt x="41" y="95"/>
                  </a:lnTo>
                  <a:lnTo>
                    <a:pt x="31" y="102"/>
                  </a:lnTo>
                  <a:lnTo>
                    <a:pt x="23" y="111"/>
                  </a:lnTo>
                  <a:lnTo>
                    <a:pt x="15" y="119"/>
                  </a:lnTo>
                  <a:lnTo>
                    <a:pt x="9" y="129"/>
                  </a:lnTo>
                  <a:lnTo>
                    <a:pt x="4" y="139"/>
                  </a:lnTo>
                  <a:lnTo>
                    <a:pt x="1" y="150"/>
                  </a:lnTo>
                  <a:lnTo>
                    <a:pt x="0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3" name="Freeform 21"/>
            <p:cNvSpPr>
              <a:spLocks noChangeArrowheads="1"/>
            </p:cNvSpPr>
            <p:nvPr/>
          </p:nvSpPr>
          <p:spPr bwMode="auto">
            <a:xfrm>
              <a:off x="586" y="1216"/>
              <a:ext cx="58" cy="14"/>
            </a:xfrm>
            <a:custGeom>
              <a:avLst/>
              <a:gdLst>
                <a:gd name="T0" fmla="*/ 65 w 522"/>
                <a:gd name="T1" fmla="*/ 14 h 163"/>
                <a:gd name="T2" fmla="*/ 65 w 522"/>
                <a:gd name="T3" fmla="*/ 14 h 163"/>
                <a:gd name="T4" fmla="*/ 59 w 522"/>
                <a:gd name="T5" fmla="*/ 14 h 163"/>
                <a:gd name="T6" fmla="*/ 53 w 522"/>
                <a:gd name="T7" fmla="*/ 14 h 163"/>
                <a:gd name="T8" fmla="*/ 47 w 522"/>
                <a:gd name="T9" fmla="*/ 13 h 163"/>
                <a:gd name="T10" fmla="*/ 41 w 522"/>
                <a:gd name="T11" fmla="*/ 13 h 163"/>
                <a:gd name="T12" fmla="*/ 36 w 522"/>
                <a:gd name="T13" fmla="*/ 12 h 163"/>
                <a:gd name="T14" fmla="*/ 31 w 522"/>
                <a:gd name="T15" fmla="*/ 11 h 163"/>
                <a:gd name="T16" fmla="*/ 27 w 522"/>
                <a:gd name="T17" fmla="*/ 10 h 163"/>
                <a:gd name="T18" fmla="*/ 22 w 522"/>
                <a:gd name="T19" fmla="*/ 9 h 163"/>
                <a:gd name="T20" fmla="*/ 18 w 522"/>
                <a:gd name="T21" fmla="*/ 8 h 163"/>
                <a:gd name="T22" fmla="*/ 15 w 522"/>
                <a:gd name="T23" fmla="*/ 7 h 163"/>
                <a:gd name="T24" fmla="*/ 14 w 522"/>
                <a:gd name="T25" fmla="*/ 6 h 163"/>
                <a:gd name="T26" fmla="*/ 12 w 522"/>
                <a:gd name="T27" fmla="*/ 5 h 163"/>
                <a:gd name="T28" fmla="*/ 11 w 522"/>
                <a:gd name="T29" fmla="*/ 5 h 163"/>
                <a:gd name="T30" fmla="*/ 10 w 522"/>
                <a:gd name="T31" fmla="*/ 4 h 163"/>
                <a:gd name="T32" fmla="*/ 9 w 522"/>
                <a:gd name="T33" fmla="*/ 3 h 163"/>
                <a:gd name="T34" fmla="*/ 8 w 522"/>
                <a:gd name="T35" fmla="*/ 3 h 163"/>
                <a:gd name="T36" fmla="*/ 7 w 522"/>
                <a:gd name="T37" fmla="*/ 2 h 163"/>
                <a:gd name="T38" fmla="*/ 7 w 522"/>
                <a:gd name="T39" fmla="*/ 2 h 163"/>
                <a:gd name="T40" fmla="*/ 7 w 522"/>
                <a:gd name="T41" fmla="*/ 1 h 163"/>
                <a:gd name="T42" fmla="*/ 7 w 522"/>
                <a:gd name="T43" fmla="*/ 1 h 163"/>
                <a:gd name="T44" fmla="*/ 6 w 522"/>
                <a:gd name="T45" fmla="*/ 0 h 163"/>
                <a:gd name="T46" fmla="*/ 6 w 522"/>
                <a:gd name="T47" fmla="*/ 0 h 163"/>
                <a:gd name="T48" fmla="*/ 0 w 522"/>
                <a:gd name="T49" fmla="*/ 0 h 163"/>
                <a:gd name="T50" fmla="*/ 0 w 522"/>
                <a:gd name="T51" fmla="*/ 2 h 163"/>
                <a:gd name="T52" fmla="*/ 0 w 522"/>
                <a:gd name="T53" fmla="*/ 3 h 163"/>
                <a:gd name="T54" fmla="*/ 1 w 522"/>
                <a:gd name="T55" fmla="*/ 4 h 163"/>
                <a:gd name="T56" fmla="*/ 2 w 522"/>
                <a:gd name="T57" fmla="*/ 6 h 163"/>
                <a:gd name="T58" fmla="*/ 3 w 522"/>
                <a:gd name="T59" fmla="*/ 7 h 163"/>
                <a:gd name="T60" fmla="*/ 4 w 522"/>
                <a:gd name="T61" fmla="*/ 8 h 163"/>
                <a:gd name="T62" fmla="*/ 5 w 522"/>
                <a:gd name="T63" fmla="*/ 9 h 163"/>
                <a:gd name="T64" fmla="*/ 6 w 522"/>
                <a:gd name="T65" fmla="*/ 10 h 163"/>
                <a:gd name="T66" fmla="*/ 8 w 522"/>
                <a:gd name="T67" fmla="*/ 11 h 163"/>
                <a:gd name="T68" fmla="*/ 9 w 522"/>
                <a:gd name="T69" fmla="*/ 11 h 163"/>
                <a:gd name="T70" fmla="*/ 11 w 522"/>
                <a:gd name="T71" fmla="*/ 12 h 163"/>
                <a:gd name="T72" fmla="*/ 13 w 522"/>
                <a:gd name="T73" fmla="*/ 13 h 163"/>
                <a:gd name="T74" fmla="*/ 16 w 522"/>
                <a:gd name="T75" fmla="*/ 14 h 163"/>
                <a:gd name="T76" fmla="*/ 21 w 522"/>
                <a:gd name="T77" fmla="*/ 16 h 163"/>
                <a:gd name="T78" fmla="*/ 25 w 522"/>
                <a:gd name="T79" fmla="*/ 17 h 163"/>
                <a:gd name="T80" fmla="*/ 30 w 522"/>
                <a:gd name="T81" fmla="*/ 18 h 163"/>
                <a:gd name="T82" fmla="*/ 35 w 522"/>
                <a:gd name="T83" fmla="*/ 19 h 163"/>
                <a:gd name="T84" fmla="*/ 41 w 522"/>
                <a:gd name="T85" fmla="*/ 20 h 163"/>
                <a:gd name="T86" fmla="*/ 46 w 522"/>
                <a:gd name="T87" fmla="*/ 20 h 163"/>
                <a:gd name="T88" fmla="*/ 52 w 522"/>
                <a:gd name="T89" fmla="*/ 21 h 163"/>
                <a:gd name="T90" fmla="*/ 59 w 522"/>
                <a:gd name="T91" fmla="*/ 21 h 163"/>
                <a:gd name="T92" fmla="*/ 65 w 522"/>
                <a:gd name="T93" fmla="*/ 21 h 163"/>
                <a:gd name="T94" fmla="*/ 65 w 522"/>
                <a:gd name="T95" fmla="*/ 21 h 163"/>
                <a:gd name="T96" fmla="*/ 65 w 522"/>
                <a:gd name="T97" fmla="*/ 1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3">
                  <a:moveTo>
                    <a:pt x="522" y="110"/>
                  </a:moveTo>
                  <a:lnTo>
                    <a:pt x="522" y="110"/>
                  </a:lnTo>
                  <a:lnTo>
                    <a:pt x="473" y="110"/>
                  </a:lnTo>
                  <a:lnTo>
                    <a:pt x="424" y="108"/>
                  </a:lnTo>
                  <a:lnTo>
                    <a:pt x="377" y="104"/>
                  </a:lnTo>
                  <a:lnTo>
                    <a:pt x="333" y="100"/>
                  </a:lnTo>
                  <a:lnTo>
                    <a:pt x="290" y="94"/>
                  </a:lnTo>
                  <a:lnTo>
                    <a:pt x="250" y="88"/>
                  </a:lnTo>
                  <a:lnTo>
                    <a:pt x="213" y="80"/>
                  </a:lnTo>
                  <a:lnTo>
                    <a:pt x="178" y="72"/>
                  </a:lnTo>
                  <a:lnTo>
                    <a:pt x="148" y="63"/>
                  </a:lnTo>
                  <a:lnTo>
                    <a:pt x="121" y="53"/>
                  </a:lnTo>
                  <a:lnTo>
                    <a:pt x="109" y="48"/>
                  </a:lnTo>
                  <a:lnTo>
                    <a:pt x="98" y="42"/>
                  </a:lnTo>
                  <a:lnTo>
                    <a:pt x="89" y="37"/>
                  </a:lnTo>
                  <a:lnTo>
                    <a:pt x="80" y="32"/>
                  </a:lnTo>
                  <a:lnTo>
                    <a:pt x="72" y="27"/>
                  </a:lnTo>
                  <a:lnTo>
                    <a:pt x="65" y="21"/>
                  </a:lnTo>
                  <a:lnTo>
                    <a:pt x="60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3" y="5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12"/>
                  </a:lnTo>
                  <a:lnTo>
                    <a:pt x="4" y="24"/>
                  </a:lnTo>
                  <a:lnTo>
                    <a:pt x="9" y="34"/>
                  </a:lnTo>
                  <a:lnTo>
                    <a:pt x="15" y="44"/>
                  </a:lnTo>
                  <a:lnTo>
                    <a:pt x="23" y="52"/>
                  </a:lnTo>
                  <a:lnTo>
                    <a:pt x="31" y="61"/>
                  </a:lnTo>
                  <a:lnTo>
                    <a:pt x="41" y="68"/>
                  </a:lnTo>
                  <a:lnTo>
                    <a:pt x="51" y="75"/>
                  </a:lnTo>
                  <a:lnTo>
                    <a:pt x="62" y="82"/>
                  </a:lnTo>
                  <a:lnTo>
                    <a:pt x="75" y="88"/>
                  </a:lnTo>
                  <a:lnTo>
                    <a:pt x="88" y="95"/>
                  </a:lnTo>
                  <a:lnTo>
                    <a:pt x="102" y="101"/>
                  </a:lnTo>
                  <a:lnTo>
                    <a:pt x="132" y="111"/>
                  </a:lnTo>
                  <a:lnTo>
                    <a:pt x="165" y="121"/>
                  </a:lnTo>
                  <a:lnTo>
                    <a:pt x="201" y="131"/>
                  </a:lnTo>
                  <a:lnTo>
                    <a:pt x="241" y="139"/>
                  </a:lnTo>
                  <a:lnTo>
                    <a:pt x="282" y="146"/>
                  </a:lnTo>
                  <a:lnTo>
                    <a:pt x="326" y="152"/>
                  </a:lnTo>
                  <a:lnTo>
                    <a:pt x="373" y="157"/>
                  </a:lnTo>
                  <a:lnTo>
                    <a:pt x="421" y="160"/>
                  </a:lnTo>
                  <a:lnTo>
                    <a:pt x="471" y="162"/>
                  </a:lnTo>
                  <a:lnTo>
                    <a:pt x="522" y="163"/>
                  </a:lnTo>
                  <a:lnTo>
                    <a:pt x="522" y="1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4" name="Freeform 22"/>
            <p:cNvSpPr>
              <a:spLocks noChangeArrowheads="1"/>
            </p:cNvSpPr>
            <p:nvPr/>
          </p:nvSpPr>
          <p:spPr bwMode="auto">
            <a:xfrm>
              <a:off x="651" y="1216"/>
              <a:ext cx="59" cy="14"/>
            </a:xfrm>
            <a:custGeom>
              <a:avLst/>
              <a:gdLst>
                <a:gd name="T0" fmla="*/ 60 w 522"/>
                <a:gd name="T1" fmla="*/ 0 h 163"/>
                <a:gd name="T2" fmla="*/ 60 w 522"/>
                <a:gd name="T3" fmla="*/ 0 h 163"/>
                <a:gd name="T4" fmla="*/ 59 w 522"/>
                <a:gd name="T5" fmla="*/ 0 h 163"/>
                <a:gd name="T6" fmla="*/ 59 w 522"/>
                <a:gd name="T7" fmla="*/ 1 h 163"/>
                <a:gd name="T8" fmla="*/ 59 w 522"/>
                <a:gd name="T9" fmla="*/ 1 h 163"/>
                <a:gd name="T10" fmla="*/ 59 w 522"/>
                <a:gd name="T11" fmla="*/ 2 h 163"/>
                <a:gd name="T12" fmla="*/ 58 w 522"/>
                <a:gd name="T13" fmla="*/ 2 h 163"/>
                <a:gd name="T14" fmla="*/ 58 w 522"/>
                <a:gd name="T15" fmla="*/ 3 h 163"/>
                <a:gd name="T16" fmla="*/ 57 w 522"/>
                <a:gd name="T17" fmla="*/ 3 h 163"/>
                <a:gd name="T18" fmla="*/ 56 w 522"/>
                <a:gd name="T19" fmla="*/ 4 h 163"/>
                <a:gd name="T20" fmla="*/ 55 w 522"/>
                <a:gd name="T21" fmla="*/ 5 h 163"/>
                <a:gd name="T22" fmla="*/ 54 w 522"/>
                <a:gd name="T23" fmla="*/ 5 h 163"/>
                <a:gd name="T24" fmla="*/ 52 w 522"/>
                <a:gd name="T25" fmla="*/ 6 h 163"/>
                <a:gd name="T26" fmla="*/ 51 w 522"/>
                <a:gd name="T27" fmla="*/ 7 h 163"/>
                <a:gd name="T28" fmla="*/ 47 w 522"/>
                <a:gd name="T29" fmla="*/ 8 h 163"/>
                <a:gd name="T30" fmla="*/ 43 w 522"/>
                <a:gd name="T31" fmla="*/ 9 h 163"/>
                <a:gd name="T32" fmla="*/ 39 w 522"/>
                <a:gd name="T33" fmla="*/ 10 h 163"/>
                <a:gd name="T34" fmla="*/ 34 w 522"/>
                <a:gd name="T35" fmla="*/ 11 h 163"/>
                <a:gd name="T36" fmla="*/ 29 w 522"/>
                <a:gd name="T37" fmla="*/ 12 h 163"/>
                <a:gd name="T38" fmla="*/ 24 w 522"/>
                <a:gd name="T39" fmla="*/ 13 h 163"/>
                <a:gd name="T40" fmla="*/ 18 w 522"/>
                <a:gd name="T41" fmla="*/ 13 h 163"/>
                <a:gd name="T42" fmla="*/ 13 w 522"/>
                <a:gd name="T43" fmla="*/ 14 h 163"/>
                <a:gd name="T44" fmla="*/ 6 w 522"/>
                <a:gd name="T45" fmla="*/ 14 h 163"/>
                <a:gd name="T46" fmla="*/ 0 w 522"/>
                <a:gd name="T47" fmla="*/ 14 h 163"/>
                <a:gd name="T48" fmla="*/ 0 w 522"/>
                <a:gd name="T49" fmla="*/ 21 h 163"/>
                <a:gd name="T50" fmla="*/ 6 w 522"/>
                <a:gd name="T51" fmla="*/ 21 h 163"/>
                <a:gd name="T52" fmla="*/ 13 w 522"/>
                <a:gd name="T53" fmla="*/ 21 h 163"/>
                <a:gd name="T54" fmla="*/ 19 w 522"/>
                <a:gd name="T55" fmla="*/ 20 h 163"/>
                <a:gd name="T56" fmla="*/ 25 w 522"/>
                <a:gd name="T57" fmla="*/ 20 h 163"/>
                <a:gd name="T58" fmla="*/ 30 w 522"/>
                <a:gd name="T59" fmla="*/ 19 h 163"/>
                <a:gd name="T60" fmla="*/ 36 w 522"/>
                <a:gd name="T61" fmla="*/ 18 h 163"/>
                <a:gd name="T62" fmla="*/ 41 w 522"/>
                <a:gd name="T63" fmla="*/ 17 h 163"/>
                <a:gd name="T64" fmla="*/ 45 w 522"/>
                <a:gd name="T65" fmla="*/ 16 h 163"/>
                <a:gd name="T66" fmla="*/ 49 w 522"/>
                <a:gd name="T67" fmla="*/ 14 h 163"/>
                <a:gd name="T68" fmla="*/ 53 w 522"/>
                <a:gd name="T69" fmla="*/ 13 h 163"/>
                <a:gd name="T70" fmla="*/ 55 w 522"/>
                <a:gd name="T71" fmla="*/ 12 h 163"/>
                <a:gd name="T72" fmla="*/ 57 w 522"/>
                <a:gd name="T73" fmla="*/ 11 h 163"/>
                <a:gd name="T74" fmla="*/ 58 w 522"/>
                <a:gd name="T75" fmla="*/ 11 h 163"/>
                <a:gd name="T76" fmla="*/ 60 w 522"/>
                <a:gd name="T77" fmla="*/ 10 h 163"/>
                <a:gd name="T78" fmla="*/ 61 w 522"/>
                <a:gd name="T79" fmla="*/ 9 h 163"/>
                <a:gd name="T80" fmla="*/ 62 w 522"/>
                <a:gd name="T81" fmla="*/ 8 h 163"/>
                <a:gd name="T82" fmla="*/ 63 w 522"/>
                <a:gd name="T83" fmla="*/ 7 h 163"/>
                <a:gd name="T84" fmla="*/ 64 w 522"/>
                <a:gd name="T85" fmla="*/ 6 h 163"/>
                <a:gd name="T86" fmla="*/ 65 w 522"/>
                <a:gd name="T87" fmla="*/ 4 h 163"/>
                <a:gd name="T88" fmla="*/ 65 w 522"/>
                <a:gd name="T89" fmla="*/ 3 h 163"/>
                <a:gd name="T90" fmla="*/ 66 w 522"/>
                <a:gd name="T91" fmla="*/ 2 h 163"/>
                <a:gd name="T92" fmla="*/ 66 w 522"/>
                <a:gd name="T93" fmla="*/ 0 h 163"/>
                <a:gd name="T94" fmla="*/ 66 w 522"/>
                <a:gd name="T95" fmla="*/ 0 h 163"/>
                <a:gd name="T96" fmla="*/ 60 w 522"/>
                <a:gd name="T9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3">
                  <a:moveTo>
                    <a:pt x="471" y="0"/>
                  </a:moveTo>
                  <a:lnTo>
                    <a:pt x="471" y="0"/>
                  </a:lnTo>
                  <a:lnTo>
                    <a:pt x="470" y="2"/>
                  </a:lnTo>
                  <a:lnTo>
                    <a:pt x="470" y="5"/>
                  </a:lnTo>
                  <a:lnTo>
                    <a:pt x="468" y="8"/>
                  </a:lnTo>
                  <a:lnTo>
                    <a:pt x="466" y="12"/>
                  </a:lnTo>
                  <a:lnTo>
                    <a:pt x="462" y="16"/>
                  </a:lnTo>
                  <a:lnTo>
                    <a:pt x="457" y="21"/>
                  </a:lnTo>
                  <a:lnTo>
                    <a:pt x="450" y="27"/>
                  </a:lnTo>
                  <a:lnTo>
                    <a:pt x="443" y="32"/>
                  </a:lnTo>
                  <a:lnTo>
                    <a:pt x="434" y="37"/>
                  </a:lnTo>
                  <a:lnTo>
                    <a:pt x="424" y="42"/>
                  </a:lnTo>
                  <a:lnTo>
                    <a:pt x="413" y="48"/>
                  </a:lnTo>
                  <a:lnTo>
                    <a:pt x="402" y="53"/>
                  </a:lnTo>
                  <a:lnTo>
                    <a:pt x="375" y="63"/>
                  </a:lnTo>
                  <a:lnTo>
                    <a:pt x="344" y="72"/>
                  </a:lnTo>
                  <a:lnTo>
                    <a:pt x="309" y="80"/>
                  </a:lnTo>
                  <a:lnTo>
                    <a:pt x="272" y="88"/>
                  </a:lnTo>
                  <a:lnTo>
                    <a:pt x="233" y="94"/>
                  </a:lnTo>
                  <a:lnTo>
                    <a:pt x="190" y="100"/>
                  </a:lnTo>
                  <a:lnTo>
                    <a:pt x="145" y="104"/>
                  </a:lnTo>
                  <a:lnTo>
                    <a:pt x="99" y="108"/>
                  </a:lnTo>
                  <a:lnTo>
                    <a:pt x="50" y="110"/>
                  </a:lnTo>
                  <a:lnTo>
                    <a:pt x="0" y="110"/>
                  </a:lnTo>
                  <a:lnTo>
                    <a:pt x="0" y="163"/>
                  </a:lnTo>
                  <a:lnTo>
                    <a:pt x="51" y="162"/>
                  </a:lnTo>
                  <a:lnTo>
                    <a:pt x="102" y="160"/>
                  </a:lnTo>
                  <a:lnTo>
                    <a:pt x="149" y="157"/>
                  </a:lnTo>
                  <a:lnTo>
                    <a:pt x="195" y="152"/>
                  </a:lnTo>
                  <a:lnTo>
                    <a:pt x="240" y="146"/>
                  </a:lnTo>
                  <a:lnTo>
                    <a:pt x="282" y="139"/>
                  </a:lnTo>
                  <a:lnTo>
                    <a:pt x="321" y="131"/>
                  </a:lnTo>
                  <a:lnTo>
                    <a:pt x="358" y="121"/>
                  </a:lnTo>
                  <a:lnTo>
                    <a:pt x="391" y="111"/>
                  </a:lnTo>
                  <a:lnTo>
                    <a:pt x="420" y="101"/>
                  </a:lnTo>
                  <a:lnTo>
                    <a:pt x="435" y="95"/>
                  </a:lnTo>
                  <a:lnTo>
                    <a:pt x="447" y="88"/>
                  </a:lnTo>
                  <a:lnTo>
                    <a:pt x="460" y="82"/>
                  </a:lnTo>
                  <a:lnTo>
                    <a:pt x="472" y="75"/>
                  </a:lnTo>
                  <a:lnTo>
                    <a:pt x="482" y="68"/>
                  </a:lnTo>
                  <a:lnTo>
                    <a:pt x="491" y="61"/>
                  </a:lnTo>
                  <a:lnTo>
                    <a:pt x="500" y="52"/>
                  </a:lnTo>
                  <a:lnTo>
                    <a:pt x="507" y="44"/>
                  </a:lnTo>
                  <a:lnTo>
                    <a:pt x="513" y="34"/>
                  </a:lnTo>
                  <a:lnTo>
                    <a:pt x="518" y="24"/>
                  </a:lnTo>
                  <a:lnTo>
                    <a:pt x="521" y="12"/>
                  </a:lnTo>
                  <a:lnTo>
                    <a:pt x="522" y="0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5" name="Freeform 23"/>
            <p:cNvSpPr>
              <a:spLocks noChangeArrowheads="1"/>
            </p:cNvSpPr>
            <p:nvPr/>
          </p:nvSpPr>
          <p:spPr bwMode="auto">
            <a:xfrm>
              <a:off x="651" y="1196"/>
              <a:ext cx="59" cy="13"/>
            </a:xfrm>
            <a:custGeom>
              <a:avLst/>
              <a:gdLst>
                <a:gd name="T0" fmla="*/ 0 w 522"/>
                <a:gd name="T1" fmla="*/ 6 h 162"/>
                <a:gd name="T2" fmla="*/ 0 w 522"/>
                <a:gd name="T3" fmla="*/ 6 h 162"/>
                <a:gd name="T4" fmla="*/ 6 w 522"/>
                <a:gd name="T5" fmla="*/ 6 h 162"/>
                <a:gd name="T6" fmla="*/ 13 w 522"/>
                <a:gd name="T7" fmla="*/ 7 h 162"/>
                <a:gd name="T8" fmla="*/ 18 w 522"/>
                <a:gd name="T9" fmla="*/ 7 h 162"/>
                <a:gd name="T10" fmla="*/ 24 w 522"/>
                <a:gd name="T11" fmla="*/ 8 h 162"/>
                <a:gd name="T12" fmla="*/ 29 w 522"/>
                <a:gd name="T13" fmla="*/ 9 h 162"/>
                <a:gd name="T14" fmla="*/ 34 w 522"/>
                <a:gd name="T15" fmla="*/ 9 h 162"/>
                <a:gd name="T16" fmla="*/ 39 w 522"/>
                <a:gd name="T17" fmla="*/ 10 h 162"/>
                <a:gd name="T18" fmla="*/ 43 w 522"/>
                <a:gd name="T19" fmla="*/ 11 h 162"/>
                <a:gd name="T20" fmla="*/ 47 w 522"/>
                <a:gd name="T21" fmla="*/ 12 h 162"/>
                <a:gd name="T22" fmla="*/ 51 w 522"/>
                <a:gd name="T23" fmla="*/ 14 h 162"/>
                <a:gd name="T24" fmla="*/ 52 w 522"/>
                <a:gd name="T25" fmla="*/ 14 h 162"/>
                <a:gd name="T26" fmla="*/ 54 w 522"/>
                <a:gd name="T27" fmla="*/ 15 h 162"/>
                <a:gd name="T28" fmla="*/ 55 w 522"/>
                <a:gd name="T29" fmla="*/ 16 h 162"/>
                <a:gd name="T30" fmla="*/ 56 w 522"/>
                <a:gd name="T31" fmla="*/ 16 h 162"/>
                <a:gd name="T32" fmla="*/ 57 w 522"/>
                <a:gd name="T33" fmla="*/ 17 h 162"/>
                <a:gd name="T34" fmla="*/ 58 w 522"/>
                <a:gd name="T35" fmla="*/ 17 h 162"/>
                <a:gd name="T36" fmla="*/ 58 w 522"/>
                <a:gd name="T37" fmla="*/ 18 h 162"/>
                <a:gd name="T38" fmla="*/ 59 w 522"/>
                <a:gd name="T39" fmla="*/ 19 h 162"/>
                <a:gd name="T40" fmla="*/ 59 w 522"/>
                <a:gd name="T41" fmla="*/ 19 h 162"/>
                <a:gd name="T42" fmla="*/ 59 w 522"/>
                <a:gd name="T43" fmla="*/ 19 h 162"/>
                <a:gd name="T44" fmla="*/ 59 w 522"/>
                <a:gd name="T45" fmla="*/ 20 h 162"/>
                <a:gd name="T46" fmla="*/ 60 w 522"/>
                <a:gd name="T47" fmla="*/ 20 h 162"/>
                <a:gd name="T48" fmla="*/ 66 w 522"/>
                <a:gd name="T49" fmla="*/ 20 h 162"/>
                <a:gd name="T50" fmla="*/ 66 w 522"/>
                <a:gd name="T51" fmla="*/ 19 h 162"/>
                <a:gd name="T52" fmla="*/ 65 w 522"/>
                <a:gd name="T53" fmla="*/ 17 h 162"/>
                <a:gd name="T54" fmla="*/ 65 w 522"/>
                <a:gd name="T55" fmla="*/ 16 h 162"/>
                <a:gd name="T56" fmla="*/ 64 w 522"/>
                <a:gd name="T57" fmla="*/ 15 h 162"/>
                <a:gd name="T58" fmla="*/ 63 w 522"/>
                <a:gd name="T59" fmla="*/ 14 h 162"/>
                <a:gd name="T60" fmla="*/ 62 w 522"/>
                <a:gd name="T61" fmla="*/ 13 h 162"/>
                <a:gd name="T62" fmla="*/ 61 w 522"/>
                <a:gd name="T63" fmla="*/ 12 h 162"/>
                <a:gd name="T64" fmla="*/ 60 w 522"/>
                <a:gd name="T65" fmla="*/ 11 h 162"/>
                <a:gd name="T66" fmla="*/ 58 w 522"/>
                <a:gd name="T67" fmla="*/ 10 h 162"/>
                <a:gd name="T68" fmla="*/ 57 w 522"/>
                <a:gd name="T69" fmla="*/ 9 h 162"/>
                <a:gd name="T70" fmla="*/ 55 w 522"/>
                <a:gd name="T71" fmla="*/ 8 h 162"/>
                <a:gd name="T72" fmla="*/ 53 w 522"/>
                <a:gd name="T73" fmla="*/ 8 h 162"/>
                <a:gd name="T74" fmla="*/ 49 w 522"/>
                <a:gd name="T75" fmla="*/ 6 h 162"/>
                <a:gd name="T76" fmla="*/ 45 w 522"/>
                <a:gd name="T77" fmla="*/ 5 h 162"/>
                <a:gd name="T78" fmla="*/ 41 w 522"/>
                <a:gd name="T79" fmla="*/ 4 h 162"/>
                <a:gd name="T80" fmla="*/ 36 w 522"/>
                <a:gd name="T81" fmla="*/ 3 h 162"/>
                <a:gd name="T82" fmla="*/ 30 w 522"/>
                <a:gd name="T83" fmla="*/ 2 h 162"/>
                <a:gd name="T84" fmla="*/ 25 w 522"/>
                <a:gd name="T85" fmla="*/ 1 h 162"/>
                <a:gd name="T86" fmla="*/ 19 w 522"/>
                <a:gd name="T87" fmla="*/ 1 h 162"/>
                <a:gd name="T88" fmla="*/ 13 w 522"/>
                <a:gd name="T89" fmla="*/ 0 h 162"/>
                <a:gd name="T90" fmla="*/ 6 w 522"/>
                <a:gd name="T91" fmla="*/ 0 h 162"/>
                <a:gd name="T92" fmla="*/ 0 w 522"/>
                <a:gd name="T93" fmla="*/ 0 h 162"/>
                <a:gd name="T94" fmla="*/ 0 w 522"/>
                <a:gd name="T95" fmla="*/ 0 h 162"/>
                <a:gd name="T96" fmla="*/ 0 w 522"/>
                <a:gd name="T97" fmla="*/ 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2">
                  <a:moveTo>
                    <a:pt x="0" y="52"/>
                  </a:moveTo>
                  <a:lnTo>
                    <a:pt x="0" y="52"/>
                  </a:lnTo>
                  <a:lnTo>
                    <a:pt x="50" y="52"/>
                  </a:lnTo>
                  <a:lnTo>
                    <a:pt x="99" y="54"/>
                  </a:lnTo>
                  <a:lnTo>
                    <a:pt x="145" y="59"/>
                  </a:lnTo>
                  <a:lnTo>
                    <a:pt x="190" y="63"/>
                  </a:lnTo>
                  <a:lnTo>
                    <a:pt x="233" y="69"/>
                  </a:lnTo>
                  <a:lnTo>
                    <a:pt x="272" y="75"/>
                  </a:lnTo>
                  <a:lnTo>
                    <a:pt x="309" y="83"/>
                  </a:lnTo>
                  <a:lnTo>
                    <a:pt x="344" y="91"/>
                  </a:lnTo>
                  <a:lnTo>
                    <a:pt x="375" y="100"/>
                  </a:lnTo>
                  <a:lnTo>
                    <a:pt x="402" y="111"/>
                  </a:lnTo>
                  <a:lnTo>
                    <a:pt x="413" y="116"/>
                  </a:lnTo>
                  <a:lnTo>
                    <a:pt x="424" y="121"/>
                  </a:lnTo>
                  <a:lnTo>
                    <a:pt x="434" y="126"/>
                  </a:lnTo>
                  <a:lnTo>
                    <a:pt x="443" y="131"/>
                  </a:lnTo>
                  <a:lnTo>
                    <a:pt x="450" y="136"/>
                  </a:lnTo>
                  <a:lnTo>
                    <a:pt x="457" y="141"/>
                  </a:lnTo>
                  <a:lnTo>
                    <a:pt x="462" y="146"/>
                  </a:lnTo>
                  <a:lnTo>
                    <a:pt x="466" y="150"/>
                  </a:lnTo>
                  <a:lnTo>
                    <a:pt x="468" y="154"/>
                  </a:lnTo>
                  <a:lnTo>
                    <a:pt x="470" y="157"/>
                  </a:lnTo>
                  <a:lnTo>
                    <a:pt x="470" y="160"/>
                  </a:lnTo>
                  <a:lnTo>
                    <a:pt x="471" y="162"/>
                  </a:lnTo>
                  <a:lnTo>
                    <a:pt x="522" y="162"/>
                  </a:lnTo>
                  <a:lnTo>
                    <a:pt x="521" y="150"/>
                  </a:lnTo>
                  <a:lnTo>
                    <a:pt x="518" y="139"/>
                  </a:lnTo>
                  <a:lnTo>
                    <a:pt x="513" y="129"/>
                  </a:lnTo>
                  <a:lnTo>
                    <a:pt x="507" y="119"/>
                  </a:lnTo>
                  <a:lnTo>
                    <a:pt x="500" y="111"/>
                  </a:lnTo>
                  <a:lnTo>
                    <a:pt x="491" y="102"/>
                  </a:lnTo>
                  <a:lnTo>
                    <a:pt x="482" y="95"/>
                  </a:lnTo>
                  <a:lnTo>
                    <a:pt x="472" y="88"/>
                  </a:lnTo>
                  <a:lnTo>
                    <a:pt x="460" y="81"/>
                  </a:lnTo>
                  <a:lnTo>
                    <a:pt x="447" y="75"/>
                  </a:lnTo>
                  <a:lnTo>
                    <a:pt x="435" y="68"/>
                  </a:lnTo>
                  <a:lnTo>
                    <a:pt x="420" y="62"/>
                  </a:lnTo>
                  <a:lnTo>
                    <a:pt x="391" y="51"/>
                  </a:lnTo>
                  <a:lnTo>
                    <a:pt x="358" y="41"/>
                  </a:lnTo>
                  <a:lnTo>
                    <a:pt x="321" y="31"/>
                  </a:lnTo>
                  <a:lnTo>
                    <a:pt x="282" y="23"/>
                  </a:lnTo>
                  <a:lnTo>
                    <a:pt x="240" y="16"/>
                  </a:lnTo>
                  <a:lnTo>
                    <a:pt x="195" y="11"/>
                  </a:lnTo>
                  <a:lnTo>
                    <a:pt x="149" y="6"/>
                  </a:lnTo>
                  <a:lnTo>
                    <a:pt x="102" y="3"/>
                  </a:lnTo>
                  <a:lnTo>
                    <a:pt x="51" y="1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6" name="Freeform 24"/>
            <p:cNvSpPr>
              <a:spLocks noChangeArrowheads="1"/>
            </p:cNvSpPr>
            <p:nvPr/>
          </p:nvSpPr>
          <p:spPr bwMode="auto">
            <a:xfrm>
              <a:off x="583" y="2003"/>
              <a:ext cx="58" cy="14"/>
            </a:xfrm>
            <a:custGeom>
              <a:avLst/>
              <a:gdLst>
                <a:gd name="T0" fmla="*/ 6 w 522"/>
                <a:gd name="T1" fmla="*/ 21 h 163"/>
                <a:gd name="T2" fmla="*/ 6 w 522"/>
                <a:gd name="T3" fmla="*/ 21 h 163"/>
                <a:gd name="T4" fmla="*/ 6 w 522"/>
                <a:gd name="T5" fmla="*/ 21 h 163"/>
                <a:gd name="T6" fmla="*/ 6 w 522"/>
                <a:gd name="T7" fmla="*/ 20 h 163"/>
                <a:gd name="T8" fmla="*/ 7 w 522"/>
                <a:gd name="T9" fmla="*/ 20 h 163"/>
                <a:gd name="T10" fmla="*/ 7 w 522"/>
                <a:gd name="T11" fmla="*/ 19 h 163"/>
                <a:gd name="T12" fmla="*/ 7 w 522"/>
                <a:gd name="T13" fmla="*/ 19 h 163"/>
                <a:gd name="T14" fmla="*/ 8 w 522"/>
                <a:gd name="T15" fmla="*/ 18 h 163"/>
                <a:gd name="T16" fmla="*/ 9 w 522"/>
                <a:gd name="T17" fmla="*/ 18 h 163"/>
                <a:gd name="T18" fmla="*/ 10 w 522"/>
                <a:gd name="T19" fmla="*/ 17 h 163"/>
                <a:gd name="T20" fmla="*/ 11 w 522"/>
                <a:gd name="T21" fmla="*/ 16 h 163"/>
                <a:gd name="T22" fmla="*/ 12 w 522"/>
                <a:gd name="T23" fmla="*/ 15 h 163"/>
                <a:gd name="T24" fmla="*/ 14 w 522"/>
                <a:gd name="T25" fmla="*/ 15 h 163"/>
                <a:gd name="T26" fmla="*/ 15 w 522"/>
                <a:gd name="T27" fmla="*/ 14 h 163"/>
                <a:gd name="T28" fmla="*/ 18 w 522"/>
                <a:gd name="T29" fmla="*/ 13 h 163"/>
                <a:gd name="T30" fmla="*/ 22 w 522"/>
                <a:gd name="T31" fmla="*/ 12 h 163"/>
                <a:gd name="T32" fmla="*/ 26 w 522"/>
                <a:gd name="T33" fmla="*/ 11 h 163"/>
                <a:gd name="T34" fmla="*/ 31 w 522"/>
                <a:gd name="T35" fmla="*/ 10 h 163"/>
                <a:gd name="T36" fmla="*/ 36 w 522"/>
                <a:gd name="T37" fmla="*/ 9 h 163"/>
                <a:gd name="T38" fmla="*/ 41 w 522"/>
                <a:gd name="T39" fmla="*/ 8 h 163"/>
                <a:gd name="T40" fmla="*/ 47 w 522"/>
                <a:gd name="T41" fmla="*/ 7 h 163"/>
                <a:gd name="T42" fmla="*/ 53 w 522"/>
                <a:gd name="T43" fmla="*/ 7 h 163"/>
                <a:gd name="T44" fmla="*/ 59 w 522"/>
                <a:gd name="T45" fmla="*/ 7 h 163"/>
                <a:gd name="T46" fmla="*/ 65 w 522"/>
                <a:gd name="T47" fmla="*/ 7 h 163"/>
                <a:gd name="T48" fmla="*/ 65 w 522"/>
                <a:gd name="T49" fmla="*/ 0 h 163"/>
                <a:gd name="T50" fmla="*/ 59 w 522"/>
                <a:gd name="T51" fmla="*/ 0 h 163"/>
                <a:gd name="T52" fmla="*/ 52 w 522"/>
                <a:gd name="T53" fmla="*/ 0 h 163"/>
                <a:gd name="T54" fmla="*/ 46 w 522"/>
                <a:gd name="T55" fmla="*/ 1 h 163"/>
                <a:gd name="T56" fmla="*/ 40 w 522"/>
                <a:gd name="T57" fmla="*/ 1 h 163"/>
                <a:gd name="T58" fmla="*/ 35 w 522"/>
                <a:gd name="T59" fmla="*/ 2 h 163"/>
                <a:gd name="T60" fmla="*/ 30 w 522"/>
                <a:gd name="T61" fmla="*/ 3 h 163"/>
                <a:gd name="T62" fmla="*/ 25 w 522"/>
                <a:gd name="T63" fmla="*/ 4 h 163"/>
                <a:gd name="T64" fmla="*/ 20 w 522"/>
                <a:gd name="T65" fmla="*/ 5 h 163"/>
                <a:gd name="T66" fmla="*/ 16 w 522"/>
                <a:gd name="T67" fmla="*/ 7 h 163"/>
                <a:gd name="T68" fmla="*/ 13 w 522"/>
                <a:gd name="T69" fmla="*/ 8 h 163"/>
                <a:gd name="T70" fmla="*/ 11 w 522"/>
                <a:gd name="T71" fmla="*/ 9 h 163"/>
                <a:gd name="T72" fmla="*/ 9 w 522"/>
                <a:gd name="T73" fmla="*/ 10 h 163"/>
                <a:gd name="T74" fmla="*/ 8 w 522"/>
                <a:gd name="T75" fmla="*/ 10 h 163"/>
                <a:gd name="T76" fmla="*/ 6 w 522"/>
                <a:gd name="T77" fmla="*/ 11 h 163"/>
                <a:gd name="T78" fmla="*/ 5 w 522"/>
                <a:gd name="T79" fmla="*/ 12 h 163"/>
                <a:gd name="T80" fmla="*/ 4 w 522"/>
                <a:gd name="T81" fmla="*/ 13 h 163"/>
                <a:gd name="T82" fmla="*/ 3 w 522"/>
                <a:gd name="T83" fmla="*/ 14 h 163"/>
                <a:gd name="T84" fmla="*/ 2 w 522"/>
                <a:gd name="T85" fmla="*/ 15 h 163"/>
                <a:gd name="T86" fmla="*/ 1 w 522"/>
                <a:gd name="T87" fmla="*/ 17 h 163"/>
                <a:gd name="T88" fmla="*/ 0 w 522"/>
                <a:gd name="T89" fmla="*/ 18 h 163"/>
                <a:gd name="T90" fmla="*/ 0 w 522"/>
                <a:gd name="T91" fmla="*/ 19 h 163"/>
                <a:gd name="T92" fmla="*/ 0 w 522"/>
                <a:gd name="T93" fmla="*/ 21 h 163"/>
                <a:gd name="T94" fmla="*/ 0 w 522"/>
                <a:gd name="T95" fmla="*/ 21 h 163"/>
                <a:gd name="T96" fmla="*/ 6 w 522"/>
                <a:gd name="T97" fmla="*/ 2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3">
                  <a:moveTo>
                    <a:pt x="51" y="163"/>
                  </a:moveTo>
                  <a:lnTo>
                    <a:pt x="51" y="163"/>
                  </a:lnTo>
                  <a:lnTo>
                    <a:pt x="52" y="160"/>
                  </a:lnTo>
                  <a:lnTo>
                    <a:pt x="52" y="158"/>
                  </a:lnTo>
                  <a:lnTo>
                    <a:pt x="54" y="155"/>
                  </a:lnTo>
                  <a:lnTo>
                    <a:pt x="56" y="151"/>
                  </a:lnTo>
                  <a:lnTo>
                    <a:pt x="60" y="147"/>
                  </a:lnTo>
                  <a:lnTo>
                    <a:pt x="65" y="142"/>
                  </a:lnTo>
                  <a:lnTo>
                    <a:pt x="71" y="136"/>
                  </a:lnTo>
                  <a:lnTo>
                    <a:pt x="78" y="131"/>
                  </a:lnTo>
                  <a:lnTo>
                    <a:pt x="87" y="126"/>
                  </a:lnTo>
                  <a:lnTo>
                    <a:pt x="98" y="120"/>
                  </a:lnTo>
                  <a:lnTo>
                    <a:pt x="109" y="115"/>
                  </a:lnTo>
                  <a:lnTo>
                    <a:pt x="120" y="110"/>
                  </a:lnTo>
                  <a:lnTo>
                    <a:pt x="147" y="100"/>
                  </a:lnTo>
                  <a:lnTo>
                    <a:pt x="178" y="91"/>
                  </a:lnTo>
                  <a:lnTo>
                    <a:pt x="212" y="83"/>
                  </a:lnTo>
                  <a:lnTo>
                    <a:pt x="249" y="75"/>
                  </a:lnTo>
                  <a:lnTo>
                    <a:pt x="289" y="68"/>
                  </a:lnTo>
                  <a:lnTo>
                    <a:pt x="331" y="63"/>
                  </a:lnTo>
                  <a:lnTo>
                    <a:pt x="377" y="58"/>
                  </a:lnTo>
                  <a:lnTo>
                    <a:pt x="423" y="55"/>
                  </a:lnTo>
                  <a:lnTo>
                    <a:pt x="471" y="53"/>
                  </a:lnTo>
                  <a:lnTo>
                    <a:pt x="522" y="52"/>
                  </a:lnTo>
                  <a:lnTo>
                    <a:pt x="522" y="0"/>
                  </a:lnTo>
                  <a:lnTo>
                    <a:pt x="470" y="0"/>
                  </a:lnTo>
                  <a:lnTo>
                    <a:pt x="420" y="2"/>
                  </a:lnTo>
                  <a:lnTo>
                    <a:pt x="372" y="6"/>
                  </a:lnTo>
                  <a:lnTo>
                    <a:pt x="325" y="10"/>
                  </a:lnTo>
                  <a:lnTo>
                    <a:pt x="282" y="17"/>
                  </a:lnTo>
                  <a:lnTo>
                    <a:pt x="240" y="24"/>
                  </a:lnTo>
                  <a:lnTo>
                    <a:pt x="200" y="32"/>
                  </a:lnTo>
                  <a:lnTo>
                    <a:pt x="164" y="41"/>
                  </a:lnTo>
                  <a:lnTo>
                    <a:pt x="131" y="51"/>
                  </a:lnTo>
                  <a:lnTo>
                    <a:pt x="101" y="62"/>
                  </a:lnTo>
                  <a:lnTo>
                    <a:pt x="86" y="68"/>
                  </a:lnTo>
                  <a:lnTo>
                    <a:pt x="73" y="74"/>
                  </a:lnTo>
                  <a:lnTo>
                    <a:pt x="61" y="81"/>
                  </a:lnTo>
                  <a:lnTo>
                    <a:pt x="50" y="88"/>
                  </a:lnTo>
                  <a:lnTo>
                    <a:pt x="40" y="95"/>
                  </a:lnTo>
                  <a:lnTo>
                    <a:pt x="31" y="102"/>
                  </a:lnTo>
                  <a:lnTo>
                    <a:pt x="22" y="110"/>
                  </a:lnTo>
                  <a:lnTo>
                    <a:pt x="15" y="119"/>
                  </a:lnTo>
                  <a:lnTo>
                    <a:pt x="9" y="129"/>
                  </a:lnTo>
                  <a:lnTo>
                    <a:pt x="4" y="140"/>
                  </a:lnTo>
                  <a:lnTo>
                    <a:pt x="1" y="151"/>
                  </a:lnTo>
                  <a:lnTo>
                    <a:pt x="0" y="163"/>
                  </a:lnTo>
                  <a:lnTo>
                    <a:pt x="51" y="16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7" name="Freeform 25"/>
            <p:cNvSpPr>
              <a:spLocks noChangeArrowheads="1"/>
            </p:cNvSpPr>
            <p:nvPr/>
          </p:nvSpPr>
          <p:spPr bwMode="auto">
            <a:xfrm>
              <a:off x="583" y="2024"/>
              <a:ext cx="58" cy="13"/>
            </a:xfrm>
            <a:custGeom>
              <a:avLst/>
              <a:gdLst>
                <a:gd name="T0" fmla="*/ 65 w 522"/>
                <a:gd name="T1" fmla="*/ 14 h 162"/>
                <a:gd name="T2" fmla="*/ 65 w 522"/>
                <a:gd name="T3" fmla="*/ 14 h 162"/>
                <a:gd name="T4" fmla="*/ 59 w 522"/>
                <a:gd name="T5" fmla="*/ 14 h 162"/>
                <a:gd name="T6" fmla="*/ 53 w 522"/>
                <a:gd name="T7" fmla="*/ 13 h 162"/>
                <a:gd name="T8" fmla="*/ 47 w 522"/>
                <a:gd name="T9" fmla="*/ 13 h 162"/>
                <a:gd name="T10" fmla="*/ 41 w 522"/>
                <a:gd name="T11" fmla="*/ 12 h 162"/>
                <a:gd name="T12" fmla="*/ 36 w 522"/>
                <a:gd name="T13" fmla="*/ 11 h 162"/>
                <a:gd name="T14" fmla="*/ 31 w 522"/>
                <a:gd name="T15" fmla="*/ 11 h 162"/>
                <a:gd name="T16" fmla="*/ 26 w 522"/>
                <a:gd name="T17" fmla="*/ 10 h 162"/>
                <a:gd name="T18" fmla="*/ 22 w 522"/>
                <a:gd name="T19" fmla="*/ 9 h 162"/>
                <a:gd name="T20" fmla="*/ 18 w 522"/>
                <a:gd name="T21" fmla="*/ 8 h 162"/>
                <a:gd name="T22" fmla="*/ 15 w 522"/>
                <a:gd name="T23" fmla="*/ 6 h 162"/>
                <a:gd name="T24" fmla="*/ 14 w 522"/>
                <a:gd name="T25" fmla="*/ 6 h 162"/>
                <a:gd name="T26" fmla="*/ 12 w 522"/>
                <a:gd name="T27" fmla="*/ 5 h 162"/>
                <a:gd name="T28" fmla="*/ 11 w 522"/>
                <a:gd name="T29" fmla="*/ 4 h 162"/>
                <a:gd name="T30" fmla="*/ 10 w 522"/>
                <a:gd name="T31" fmla="*/ 4 h 162"/>
                <a:gd name="T32" fmla="*/ 9 w 522"/>
                <a:gd name="T33" fmla="*/ 3 h 162"/>
                <a:gd name="T34" fmla="*/ 8 w 522"/>
                <a:gd name="T35" fmla="*/ 3 h 162"/>
                <a:gd name="T36" fmla="*/ 7 w 522"/>
                <a:gd name="T37" fmla="*/ 2 h 162"/>
                <a:gd name="T38" fmla="*/ 7 w 522"/>
                <a:gd name="T39" fmla="*/ 1 h 162"/>
                <a:gd name="T40" fmla="*/ 7 w 522"/>
                <a:gd name="T41" fmla="*/ 1 h 162"/>
                <a:gd name="T42" fmla="*/ 6 w 522"/>
                <a:gd name="T43" fmla="*/ 1 h 162"/>
                <a:gd name="T44" fmla="*/ 6 w 522"/>
                <a:gd name="T45" fmla="*/ 0 h 162"/>
                <a:gd name="T46" fmla="*/ 6 w 522"/>
                <a:gd name="T47" fmla="*/ 0 h 162"/>
                <a:gd name="T48" fmla="*/ 0 w 522"/>
                <a:gd name="T49" fmla="*/ 0 h 162"/>
                <a:gd name="T50" fmla="*/ 0 w 522"/>
                <a:gd name="T51" fmla="*/ 1 h 162"/>
                <a:gd name="T52" fmla="*/ 0 w 522"/>
                <a:gd name="T53" fmla="*/ 3 h 162"/>
                <a:gd name="T54" fmla="*/ 1 w 522"/>
                <a:gd name="T55" fmla="*/ 4 h 162"/>
                <a:gd name="T56" fmla="*/ 2 w 522"/>
                <a:gd name="T57" fmla="*/ 5 h 162"/>
                <a:gd name="T58" fmla="*/ 3 w 522"/>
                <a:gd name="T59" fmla="*/ 6 h 162"/>
                <a:gd name="T60" fmla="*/ 4 w 522"/>
                <a:gd name="T61" fmla="*/ 7 h 162"/>
                <a:gd name="T62" fmla="*/ 5 w 522"/>
                <a:gd name="T63" fmla="*/ 8 h 162"/>
                <a:gd name="T64" fmla="*/ 6 w 522"/>
                <a:gd name="T65" fmla="*/ 9 h 162"/>
                <a:gd name="T66" fmla="*/ 8 w 522"/>
                <a:gd name="T67" fmla="*/ 10 h 162"/>
                <a:gd name="T68" fmla="*/ 9 w 522"/>
                <a:gd name="T69" fmla="*/ 11 h 162"/>
                <a:gd name="T70" fmla="*/ 11 w 522"/>
                <a:gd name="T71" fmla="*/ 11 h 162"/>
                <a:gd name="T72" fmla="*/ 13 w 522"/>
                <a:gd name="T73" fmla="*/ 12 h 162"/>
                <a:gd name="T74" fmla="*/ 16 w 522"/>
                <a:gd name="T75" fmla="*/ 14 h 162"/>
                <a:gd name="T76" fmla="*/ 20 w 522"/>
                <a:gd name="T77" fmla="*/ 15 h 162"/>
                <a:gd name="T78" fmla="*/ 25 w 522"/>
                <a:gd name="T79" fmla="*/ 16 h 162"/>
                <a:gd name="T80" fmla="*/ 30 w 522"/>
                <a:gd name="T81" fmla="*/ 17 h 162"/>
                <a:gd name="T82" fmla="*/ 35 w 522"/>
                <a:gd name="T83" fmla="*/ 18 h 162"/>
                <a:gd name="T84" fmla="*/ 40 w 522"/>
                <a:gd name="T85" fmla="*/ 19 h 162"/>
                <a:gd name="T86" fmla="*/ 46 w 522"/>
                <a:gd name="T87" fmla="*/ 19 h 162"/>
                <a:gd name="T88" fmla="*/ 52 w 522"/>
                <a:gd name="T89" fmla="*/ 20 h 162"/>
                <a:gd name="T90" fmla="*/ 59 w 522"/>
                <a:gd name="T91" fmla="*/ 20 h 162"/>
                <a:gd name="T92" fmla="*/ 65 w 522"/>
                <a:gd name="T93" fmla="*/ 20 h 162"/>
                <a:gd name="T94" fmla="*/ 65 w 522"/>
                <a:gd name="T95" fmla="*/ 20 h 162"/>
                <a:gd name="T96" fmla="*/ 65 w 522"/>
                <a:gd name="T97" fmla="*/ 1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2">
                  <a:moveTo>
                    <a:pt x="522" y="110"/>
                  </a:moveTo>
                  <a:lnTo>
                    <a:pt x="522" y="110"/>
                  </a:lnTo>
                  <a:lnTo>
                    <a:pt x="471" y="110"/>
                  </a:lnTo>
                  <a:lnTo>
                    <a:pt x="423" y="108"/>
                  </a:lnTo>
                  <a:lnTo>
                    <a:pt x="377" y="104"/>
                  </a:lnTo>
                  <a:lnTo>
                    <a:pt x="331" y="99"/>
                  </a:lnTo>
                  <a:lnTo>
                    <a:pt x="289" y="93"/>
                  </a:lnTo>
                  <a:lnTo>
                    <a:pt x="249" y="87"/>
                  </a:lnTo>
                  <a:lnTo>
                    <a:pt x="212" y="79"/>
                  </a:lnTo>
                  <a:lnTo>
                    <a:pt x="178" y="71"/>
                  </a:lnTo>
                  <a:lnTo>
                    <a:pt x="147" y="61"/>
                  </a:lnTo>
                  <a:lnTo>
                    <a:pt x="120" y="51"/>
                  </a:lnTo>
                  <a:lnTo>
                    <a:pt x="109" y="46"/>
                  </a:lnTo>
                  <a:lnTo>
                    <a:pt x="98" y="41"/>
                  </a:lnTo>
                  <a:lnTo>
                    <a:pt x="87" y="36"/>
                  </a:lnTo>
                  <a:lnTo>
                    <a:pt x="78" y="31"/>
                  </a:lnTo>
                  <a:lnTo>
                    <a:pt x="71" y="26"/>
                  </a:lnTo>
                  <a:lnTo>
                    <a:pt x="65" y="21"/>
                  </a:lnTo>
                  <a:lnTo>
                    <a:pt x="60" y="16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2" y="5"/>
                  </a:lnTo>
                  <a:lnTo>
                    <a:pt x="52" y="2"/>
                  </a:lnTo>
                  <a:lnTo>
                    <a:pt x="51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4" y="22"/>
                  </a:lnTo>
                  <a:lnTo>
                    <a:pt x="9" y="33"/>
                  </a:lnTo>
                  <a:lnTo>
                    <a:pt x="15" y="42"/>
                  </a:lnTo>
                  <a:lnTo>
                    <a:pt x="22" y="51"/>
                  </a:lnTo>
                  <a:lnTo>
                    <a:pt x="31" y="59"/>
                  </a:lnTo>
                  <a:lnTo>
                    <a:pt x="40" y="67"/>
                  </a:lnTo>
                  <a:lnTo>
                    <a:pt x="50" y="74"/>
                  </a:lnTo>
                  <a:lnTo>
                    <a:pt x="61" y="81"/>
                  </a:lnTo>
                  <a:lnTo>
                    <a:pt x="73" y="87"/>
                  </a:lnTo>
                  <a:lnTo>
                    <a:pt x="86" y="93"/>
                  </a:lnTo>
                  <a:lnTo>
                    <a:pt x="101" y="99"/>
                  </a:lnTo>
                  <a:lnTo>
                    <a:pt x="131" y="111"/>
                  </a:lnTo>
                  <a:lnTo>
                    <a:pt x="164" y="121"/>
                  </a:lnTo>
                  <a:lnTo>
                    <a:pt x="200" y="130"/>
                  </a:lnTo>
                  <a:lnTo>
                    <a:pt x="240" y="138"/>
                  </a:lnTo>
                  <a:lnTo>
                    <a:pt x="282" y="145"/>
                  </a:lnTo>
                  <a:lnTo>
                    <a:pt x="325" y="151"/>
                  </a:lnTo>
                  <a:lnTo>
                    <a:pt x="372" y="156"/>
                  </a:lnTo>
                  <a:lnTo>
                    <a:pt x="420" y="159"/>
                  </a:lnTo>
                  <a:lnTo>
                    <a:pt x="470" y="161"/>
                  </a:lnTo>
                  <a:lnTo>
                    <a:pt x="522" y="162"/>
                  </a:lnTo>
                  <a:lnTo>
                    <a:pt x="522" y="1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8" name="Freeform 26"/>
            <p:cNvSpPr>
              <a:spLocks noChangeArrowheads="1"/>
            </p:cNvSpPr>
            <p:nvPr/>
          </p:nvSpPr>
          <p:spPr bwMode="auto">
            <a:xfrm>
              <a:off x="648" y="2024"/>
              <a:ext cx="59" cy="13"/>
            </a:xfrm>
            <a:custGeom>
              <a:avLst/>
              <a:gdLst>
                <a:gd name="T0" fmla="*/ 59 w 522"/>
                <a:gd name="T1" fmla="*/ 0 h 162"/>
                <a:gd name="T2" fmla="*/ 59 w 522"/>
                <a:gd name="T3" fmla="*/ 0 h 162"/>
                <a:gd name="T4" fmla="*/ 59 w 522"/>
                <a:gd name="T5" fmla="*/ 0 h 162"/>
                <a:gd name="T6" fmla="*/ 59 w 522"/>
                <a:gd name="T7" fmla="*/ 1 h 162"/>
                <a:gd name="T8" fmla="*/ 59 w 522"/>
                <a:gd name="T9" fmla="*/ 1 h 162"/>
                <a:gd name="T10" fmla="*/ 59 w 522"/>
                <a:gd name="T11" fmla="*/ 1 h 162"/>
                <a:gd name="T12" fmla="*/ 58 w 522"/>
                <a:gd name="T13" fmla="*/ 2 h 162"/>
                <a:gd name="T14" fmla="*/ 58 w 522"/>
                <a:gd name="T15" fmla="*/ 3 h 162"/>
                <a:gd name="T16" fmla="*/ 57 w 522"/>
                <a:gd name="T17" fmla="*/ 3 h 162"/>
                <a:gd name="T18" fmla="*/ 56 w 522"/>
                <a:gd name="T19" fmla="*/ 4 h 162"/>
                <a:gd name="T20" fmla="*/ 55 w 522"/>
                <a:gd name="T21" fmla="*/ 4 h 162"/>
                <a:gd name="T22" fmla="*/ 54 w 522"/>
                <a:gd name="T23" fmla="*/ 5 h 162"/>
                <a:gd name="T24" fmla="*/ 52 w 522"/>
                <a:gd name="T25" fmla="*/ 6 h 162"/>
                <a:gd name="T26" fmla="*/ 51 w 522"/>
                <a:gd name="T27" fmla="*/ 6 h 162"/>
                <a:gd name="T28" fmla="*/ 47 w 522"/>
                <a:gd name="T29" fmla="*/ 8 h 162"/>
                <a:gd name="T30" fmla="*/ 43 w 522"/>
                <a:gd name="T31" fmla="*/ 9 h 162"/>
                <a:gd name="T32" fmla="*/ 39 w 522"/>
                <a:gd name="T33" fmla="*/ 10 h 162"/>
                <a:gd name="T34" fmla="*/ 34 w 522"/>
                <a:gd name="T35" fmla="*/ 11 h 162"/>
                <a:gd name="T36" fmla="*/ 29 w 522"/>
                <a:gd name="T37" fmla="*/ 11 h 162"/>
                <a:gd name="T38" fmla="*/ 24 w 522"/>
                <a:gd name="T39" fmla="*/ 12 h 162"/>
                <a:gd name="T40" fmla="*/ 18 w 522"/>
                <a:gd name="T41" fmla="*/ 13 h 162"/>
                <a:gd name="T42" fmla="*/ 12 w 522"/>
                <a:gd name="T43" fmla="*/ 13 h 162"/>
                <a:gd name="T44" fmla="*/ 6 w 522"/>
                <a:gd name="T45" fmla="*/ 14 h 162"/>
                <a:gd name="T46" fmla="*/ 0 w 522"/>
                <a:gd name="T47" fmla="*/ 14 h 162"/>
                <a:gd name="T48" fmla="*/ 0 w 522"/>
                <a:gd name="T49" fmla="*/ 20 h 162"/>
                <a:gd name="T50" fmla="*/ 6 w 522"/>
                <a:gd name="T51" fmla="*/ 20 h 162"/>
                <a:gd name="T52" fmla="*/ 13 w 522"/>
                <a:gd name="T53" fmla="*/ 20 h 162"/>
                <a:gd name="T54" fmla="*/ 19 w 522"/>
                <a:gd name="T55" fmla="*/ 19 h 162"/>
                <a:gd name="T56" fmla="*/ 25 w 522"/>
                <a:gd name="T57" fmla="*/ 19 h 162"/>
                <a:gd name="T58" fmla="*/ 30 w 522"/>
                <a:gd name="T59" fmla="*/ 18 h 162"/>
                <a:gd name="T60" fmla="*/ 36 w 522"/>
                <a:gd name="T61" fmla="*/ 17 h 162"/>
                <a:gd name="T62" fmla="*/ 40 w 522"/>
                <a:gd name="T63" fmla="*/ 16 h 162"/>
                <a:gd name="T64" fmla="*/ 45 w 522"/>
                <a:gd name="T65" fmla="*/ 15 h 162"/>
                <a:gd name="T66" fmla="*/ 49 w 522"/>
                <a:gd name="T67" fmla="*/ 14 h 162"/>
                <a:gd name="T68" fmla="*/ 53 w 522"/>
                <a:gd name="T69" fmla="*/ 12 h 162"/>
                <a:gd name="T70" fmla="*/ 55 w 522"/>
                <a:gd name="T71" fmla="*/ 11 h 162"/>
                <a:gd name="T72" fmla="*/ 57 w 522"/>
                <a:gd name="T73" fmla="*/ 11 h 162"/>
                <a:gd name="T74" fmla="*/ 58 w 522"/>
                <a:gd name="T75" fmla="*/ 10 h 162"/>
                <a:gd name="T76" fmla="*/ 59 w 522"/>
                <a:gd name="T77" fmla="*/ 9 h 162"/>
                <a:gd name="T78" fmla="*/ 61 w 522"/>
                <a:gd name="T79" fmla="*/ 8 h 162"/>
                <a:gd name="T80" fmla="*/ 62 w 522"/>
                <a:gd name="T81" fmla="*/ 7 h 162"/>
                <a:gd name="T82" fmla="*/ 63 w 522"/>
                <a:gd name="T83" fmla="*/ 6 h 162"/>
                <a:gd name="T84" fmla="*/ 64 w 522"/>
                <a:gd name="T85" fmla="*/ 5 h 162"/>
                <a:gd name="T86" fmla="*/ 65 w 522"/>
                <a:gd name="T87" fmla="*/ 4 h 162"/>
                <a:gd name="T88" fmla="*/ 65 w 522"/>
                <a:gd name="T89" fmla="*/ 3 h 162"/>
                <a:gd name="T90" fmla="*/ 66 w 522"/>
                <a:gd name="T91" fmla="*/ 1 h 162"/>
                <a:gd name="T92" fmla="*/ 66 w 522"/>
                <a:gd name="T93" fmla="*/ 0 h 162"/>
                <a:gd name="T94" fmla="*/ 66 w 522"/>
                <a:gd name="T95" fmla="*/ 0 h 162"/>
                <a:gd name="T96" fmla="*/ 59 w 522"/>
                <a:gd name="T9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2">
                  <a:moveTo>
                    <a:pt x="469" y="0"/>
                  </a:moveTo>
                  <a:lnTo>
                    <a:pt x="469" y="0"/>
                  </a:lnTo>
                  <a:lnTo>
                    <a:pt x="469" y="2"/>
                  </a:lnTo>
                  <a:lnTo>
                    <a:pt x="468" y="5"/>
                  </a:lnTo>
                  <a:lnTo>
                    <a:pt x="467" y="8"/>
                  </a:lnTo>
                  <a:lnTo>
                    <a:pt x="464" y="12"/>
                  </a:lnTo>
                  <a:lnTo>
                    <a:pt x="460" y="16"/>
                  </a:lnTo>
                  <a:lnTo>
                    <a:pt x="455" y="21"/>
                  </a:lnTo>
                  <a:lnTo>
                    <a:pt x="449" y="26"/>
                  </a:lnTo>
                  <a:lnTo>
                    <a:pt x="442" y="31"/>
                  </a:lnTo>
                  <a:lnTo>
                    <a:pt x="433" y="36"/>
                  </a:lnTo>
                  <a:lnTo>
                    <a:pt x="424" y="41"/>
                  </a:lnTo>
                  <a:lnTo>
                    <a:pt x="413" y="46"/>
                  </a:lnTo>
                  <a:lnTo>
                    <a:pt x="401" y="51"/>
                  </a:lnTo>
                  <a:lnTo>
                    <a:pt x="374" y="61"/>
                  </a:lnTo>
                  <a:lnTo>
                    <a:pt x="343" y="71"/>
                  </a:lnTo>
                  <a:lnTo>
                    <a:pt x="309" y="79"/>
                  </a:lnTo>
                  <a:lnTo>
                    <a:pt x="272" y="87"/>
                  </a:lnTo>
                  <a:lnTo>
                    <a:pt x="232" y="93"/>
                  </a:lnTo>
                  <a:lnTo>
                    <a:pt x="189" y="99"/>
                  </a:lnTo>
                  <a:lnTo>
                    <a:pt x="145" y="104"/>
                  </a:lnTo>
                  <a:lnTo>
                    <a:pt x="98" y="108"/>
                  </a:lnTo>
                  <a:lnTo>
                    <a:pt x="49" y="110"/>
                  </a:lnTo>
                  <a:lnTo>
                    <a:pt x="0" y="110"/>
                  </a:lnTo>
                  <a:lnTo>
                    <a:pt x="0" y="162"/>
                  </a:lnTo>
                  <a:lnTo>
                    <a:pt x="51" y="161"/>
                  </a:lnTo>
                  <a:lnTo>
                    <a:pt x="101" y="159"/>
                  </a:lnTo>
                  <a:lnTo>
                    <a:pt x="149" y="156"/>
                  </a:lnTo>
                  <a:lnTo>
                    <a:pt x="195" y="151"/>
                  </a:lnTo>
                  <a:lnTo>
                    <a:pt x="240" y="145"/>
                  </a:lnTo>
                  <a:lnTo>
                    <a:pt x="281" y="138"/>
                  </a:lnTo>
                  <a:lnTo>
                    <a:pt x="320" y="130"/>
                  </a:lnTo>
                  <a:lnTo>
                    <a:pt x="357" y="121"/>
                  </a:lnTo>
                  <a:lnTo>
                    <a:pt x="390" y="111"/>
                  </a:lnTo>
                  <a:lnTo>
                    <a:pt x="420" y="99"/>
                  </a:lnTo>
                  <a:lnTo>
                    <a:pt x="434" y="93"/>
                  </a:lnTo>
                  <a:lnTo>
                    <a:pt x="447" y="87"/>
                  </a:lnTo>
                  <a:lnTo>
                    <a:pt x="459" y="81"/>
                  </a:lnTo>
                  <a:lnTo>
                    <a:pt x="470" y="74"/>
                  </a:lnTo>
                  <a:lnTo>
                    <a:pt x="481" y="67"/>
                  </a:lnTo>
                  <a:lnTo>
                    <a:pt x="491" y="59"/>
                  </a:lnTo>
                  <a:lnTo>
                    <a:pt x="499" y="51"/>
                  </a:lnTo>
                  <a:lnTo>
                    <a:pt x="506" y="42"/>
                  </a:lnTo>
                  <a:lnTo>
                    <a:pt x="513" y="33"/>
                  </a:lnTo>
                  <a:lnTo>
                    <a:pt x="517" y="23"/>
                  </a:lnTo>
                  <a:lnTo>
                    <a:pt x="521" y="11"/>
                  </a:lnTo>
                  <a:lnTo>
                    <a:pt x="522" y="0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19" name="Freeform 27"/>
            <p:cNvSpPr>
              <a:spLocks noChangeArrowheads="1"/>
            </p:cNvSpPr>
            <p:nvPr/>
          </p:nvSpPr>
          <p:spPr bwMode="auto">
            <a:xfrm>
              <a:off x="648" y="2003"/>
              <a:ext cx="59" cy="14"/>
            </a:xfrm>
            <a:custGeom>
              <a:avLst/>
              <a:gdLst>
                <a:gd name="T0" fmla="*/ 0 w 522"/>
                <a:gd name="T1" fmla="*/ 7 h 163"/>
                <a:gd name="T2" fmla="*/ 0 w 522"/>
                <a:gd name="T3" fmla="*/ 7 h 163"/>
                <a:gd name="T4" fmla="*/ 6 w 522"/>
                <a:gd name="T5" fmla="*/ 7 h 163"/>
                <a:gd name="T6" fmla="*/ 12 w 522"/>
                <a:gd name="T7" fmla="*/ 7 h 163"/>
                <a:gd name="T8" fmla="*/ 18 w 522"/>
                <a:gd name="T9" fmla="*/ 7 h 163"/>
                <a:gd name="T10" fmla="*/ 24 w 522"/>
                <a:gd name="T11" fmla="*/ 8 h 163"/>
                <a:gd name="T12" fmla="*/ 29 w 522"/>
                <a:gd name="T13" fmla="*/ 9 h 163"/>
                <a:gd name="T14" fmla="*/ 34 w 522"/>
                <a:gd name="T15" fmla="*/ 10 h 163"/>
                <a:gd name="T16" fmla="*/ 39 w 522"/>
                <a:gd name="T17" fmla="*/ 11 h 163"/>
                <a:gd name="T18" fmla="*/ 43 w 522"/>
                <a:gd name="T19" fmla="*/ 12 h 163"/>
                <a:gd name="T20" fmla="*/ 47 w 522"/>
                <a:gd name="T21" fmla="*/ 13 h 163"/>
                <a:gd name="T22" fmla="*/ 51 w 522"/>
                <a:gd name="T23" fmla="*/ 14 h 163"/>
                <a:gd name="T24" fmla="*/ 52 w 522"/>
                <a:gd name="T25" fmla="*/ 15 h 163"/>
                <a:gd name="T26" fmla="*/ 54 w 522"/>
                <a:gd name="T27" fmla="*/ 15 h 163"/>
                <a:gd name="T28" fmla="*/ 55 w 522"/>
                <a:gd name="T29" fmla="*/ 16 h 163"/>
                <a:gd name="T30" fmla="*/ 56 w 522"/>
                <a:gd name="T31" fmla="*/ 17 h 163"/>
                <a:gd name="T32" fmla="*/ 57 w 522"/>
                <a:gd name="T33" fmla="*/ 18 h 163"/>
                <a:gd name="T34" fmla="*/ 58 w 522"/>
                <a:gd name="T35" fmla="*/ 18 h 163"/>
                <a:gd name="T36" fmla="*/ 58 w 522"/>
                <a:gd name="T37" fmla="*/ 19 h 163"/>
                <a:gd name="T38" fmla="*/ 59 w 522"/>
                <a:gd name="T39" fmla="*/ 19 h 163"/>
                <a:gd name="T40" fmla="*/ 59 w 522"/>
                <a:gd name="T41" fmla="*/ 20 h 163"/>
                <a:gd name="T42" fmla="*/ 59 w 522"/>
                <a:gd name="T43" fmla="*/ 20 h 163"/>
                <a:gd name="T44" fmla="*/ 59 w 522"/>
                <a:gd name="T45" fmla="*/ 21 h 163"/>
                <a:gd name="T46" fmla="*/ 59 w 522"/>
                <a:gd name="T47" fmla="*/ 21 h 163"/>
                <a:gd name="T48" fmla="*/ 66 w 522"/>
                <a:gd name="T49" fmla="*/ 21 h 163"/>
                <a:gd name="T50" fmla="*/ 66 w 522"/>
                <a:gd name="T51" fmla="*/ 19 h 163"/>
                <a:gd name="T52" fmla="*/ 65 w 522"/>
                <a:gd name="T53" fmla="*/ 18 h 163"/>
                <a:gd name="T54" fmla="*/ 65 w 522"/>
                <a:gd name="T55" fmla="*/ 17 h 163"/>
                <a:gd name="T56" fmla="*/ 64 w 522"/>
                <a:gd name="T57" fmla="*/ 15 h 163"/>
                <a:gd name="T58" fmla="*/ 63 w 522"/>
                <a:gd name="T59" fmla="*/ 14 h 163"/>
                <a:gd name="T60" fmla="*/ 62 w 522"/>
                <a:gd name="T61" fmla="*/ 13 h 163"/>
                <a:gd name="T62" fmla="*/ 61 w 522"/>
                <a:gd name="T63" fmla="*/ 12 h 163"/>
                <a:gd name="T64" fmla="*/ 59 w 522"/>
                <a:gd name="T65" fmla="*/ 11 h 163"/>
                <a:gd name="T66" fmla="*/ 58 w 522"/>
                <a:gd name="T67" fmla="*/ 10 h 163"/>
                <a:gd name="T68" fmla="*/ 57 w 522"/>
                <a:gd name="T69" fmla="*/ 10 h 163"/>
                <a:gd name="T70" fmla="*/ 55 w 522"/>
                <a:gd name="T71" fmla="*/ 9 h 163"/>
                <a:gd name="T72" fmla="*/ 53 w 522"/>
                <a:gd name="T73" fmla="*/ 8 h 163"/>
                <a:gd name="T74" fmla="*/ 49 w 522"/>
                <a:gd name="T75" fmla="*/ 7 h 163"/>
                <a:gd name="T76" fmla="*/ 45 w 522"/>
                <a:gd name="T77" fmla="*/ 5 h 163"/>
                <a:gd name="T78" fmla="*/ 40 w 522"/>
                <a:gd name="T79" fmla="*/ 4 h 163"/>
                <a:gd name="T80" fmla="*/ 36 w 522"/>
                <a:gd name="T81" fmla="*/ 3 h 163"/>
                <a:gd name="T82" fmla="*/ 30 w 522"/>
                <a:gd name="T83" fmla="*/ 2 h 163"/>
                <a:gd name="T84" fmla="*/ 25 w 522"/>
                <a:gd name="T85" fmla="*/ 1 h 163"/>
                <a:gd name="T86" fmla="*/ 19 w 522"/>
                <a:gd name="T87" fmla="*/ 1 h 163"/>
                <a:gd name="T88" fmla="*/ 13 w 522"/>
                <a:gd name="T89" fmla="*/ 0 h 163"/>
                <a:gd name="T90" fmla="*/ 6 w 522"/>
                <a:gd name="T91" fmla="*/ 0 h 163"/>
                <a:gd name="T92" fmla="*/ 0 w 522"/>
                <a:gd name="T93" fmla="*/ 0 h 163"/>
                <a:gd name="T94" fmla="*/ 0 w 522"/>
                <a:gd name="T95" fmla="*/ 0 h 163"/>
                <a:gd name="T96" fmla="*/ 0 w 522"/>
                <a:gd name="T97" fmla="*/ 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2" h="163">
                  <a:moveTo>
                    <a:pt x="0" y="52"/>
                  </a:moveTo>
                  <a:lnTo>
                    <a:pt x="0" y="52"/>
                  </a:lnTo>
                  <a:lnTo>
                    <a:pt x="49" y="53"/>
                  </a:lnTo>
                  <a:lnTo>
                    <a:pt x="98" y="55"/>
                  </a:lnTo>
                  <a:lnTo>
                    <a:pt x="145" y="58"/>
                  </a:lnTo>
                  <a:lnTo>
                    <a:pt x="189" y="63"/>
                  </a:lnTo>
                  <a:lnTo>
                    <a:pt x="232" y="68"/>
                  </a:lnTo>
                  <a:lnTo>
                    <a:pt x="272" y="75"/>
                  </a:lnTo>
                  <a:lnTo>
                    <a:pt x="309" y="83"/>
                  </a:lnTo>
                  <a:lnTo>
                    <a:pt x="343" y="91"/>
                  </a:lnTo>
                  <a:lnTo>
                    <a:pt x="374" y="100"/>
                  </a:lnTo>
                  <a:lnTo>
                    <a:pt x="401" y="110"/>
                  </a:lnTo>
                  <a:lnTo>
                    <a:pt x="413" y="115"/>
                  </a:lnTo>
                  <a:lnTo>
                    <a:pt x="424" y="120"/>
                  </a:lnTo>
                  <a:lnTo>
                    <a:pt x="433" y="126"/>
                  </a:lnTo>
                  <a:lnTo>
                    <a:pt x="442" y="131"/>
                  </a:lnTo>
                  <a:lnTo>
                    <a:pt x="449" y="136"/>
                  </a:lnTo>
                  <a:lnTo>
                    <a:pt x="455" y="142"/>
                  </a:lnTo>
                  <a:lnTo>
                    <a:pt x="460" y="147"/>
                  </a:lnTo>
                  <a:lnTo>
                    <a:pt x="464" y="151"/>
                  </a:lnTo>
                  <a:lnTo>
                    <a:pt x="467" y="155"/>
                  </a:lnTo>
                  <a:lnTo>
                    <a:pt x="468" y="158"/>
                  </a:lnTo>
                  <a:lnTo>
                    <a:pt x="469" y="160"/>
                  </a:lnTo>
                  <a:lnTo>
                    <a:pt x="469" y="163"/>
                  </a:lnTo>
                  <a:lnTo>
                    <a:pt x="522" y="163"/>
                  </a:lnTo>
                  <a:lnTo>
                    <a:pt x="521" y="151"/>
                  </a:lnTo>
                  <a:lnTo>
                    <a:pt x="517" y="140"/>
                  </a:lnTo>
                  <a:lnTo>
                    <a:pt x="513" y="129"/>
                  </a:lnTo>
                  <a:lnTo>
                    <a:pt x="506" y="119"/>
                  </a:lnTo>
                  <a:lnTo>
                    <a:pt x="499" y="110"/>
                  </a:lnTo>
                  <a:lnTo>
                    <a:pt x="491" y="102"/>
                  </a:lnTo>
                  <a:lnTo>
                    <a:pt x="481" y="95"/>
                  </a:lnTo>
                  <a:lnTo>
                    <a:pt x="470" y="88"/>
                  </a:lnTo>
                  <a:lnTo>
                    <a:pt x="459" y="81"/>
                  </a:lnTo>
                  <a:lnTo>
                    <a:pt x="447" y="74"/>
                  </a:lnTo>
                  <a:lnTo>
                    <a:pt x="434" y="68"/>
                  </a:lnTo>
                  <a:lnTo>
                    <a:pt x="420" y="62"/>
                  </a:lnTo>
                  <a:lnTo>
                    <a:pt x="390" y="51"/>
                  </a:lnTo>
                  <a:lnTo>
                    <a:pt x="357" y="41"/>
                  </a:lnTo>
                  <a:lnTo>
                    <a:pt x="320" y="32"/>
                  </a:lnTo>
                  <a:lnTo>
                    <a:pt x="281" y="24"/>
                  </a:lnTo>
                  <a:lnTo>
                    <a:pt x="240" y="17"/>
                  </a:lnTo>
                  <a:lnTo>
                    <a:pt x="195" y="10"/>
                  </a:lnTo>
                  <a:lnTo>
                    <a:pt x="149" y="6"/>
                  </a:lnTo>
                  <a:lnTo>
                    <a:pt x="101" y="2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0" name="Freeform 28"/>
            <p:cNvSpPr>
              <a:spLocks noChangeArrowheads="1"/>
            </p:cNvSpPr>
            <p:nvPr/>
          </p:nvSpPr>
          <p:spPr bwMode="auto">
            <a:xfrm>
              <a:off x="441" y="2059"/>
              <a:ext cx="55" cy="61"/>
            </a:xfrm>
            <a:custGeom>
              <a:avLst/>
              <a:gdLst>
                <a:gd name="T0" fmla="*/ 62 w 496"/>
                <a:gd name="T1" fmla="*/ 0 h 545"/>
                <a:gd name="T2" fmla="*/ 0 w 496"/>
                <a:gd name="T3" fmla="*/ 34 h 545"/>
                <a:gd name="T4" fmla="*/ 62 w 496"/>
                <a:gd name="T5" fmla="*/ 68 h 545"/>
                <a:gd name="T6" fmla="*/ 62 w 496"/>
                <a:gd name="T7" fmla="*/ 0 h 545"/>
                <a:gd name="T8" fmla="*/ 0 w 496"/>
                <a:gd name="T9" fmla="*/ 34 h 545"/>
                <a:gd name="T10" fmla="*/ 62 w 496"/>
                <a:gd name="T11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6" h="545">
                  <a:moveTo>
                    <a:pt x="496" y="0"/>
                  </a:moveTo>
                  <a:lnTo>
                    <a:pt x="0" y="272"/>
                  </a:lnTo>
                  <a:lnTo>
                    <a:pt x="496" y="545"/>
                  </a:lnTo>
                  <a:lnTo>
                    <a:pt x="496" y="0"/>
                  </a:lnTo>
                  <a:lnTo>
                    <a:pt x="0" y="272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1" name="Freeform 29"/>
            <p:cNvSpPr>
              <a:spLocks noChangeArrowheads="1"/>
            </p:cNvSpPr>
            <p:nvPr/>
          </p:nvSpPr>
          <p:spPr bwMode="auto">
            <a:xfrm>
              <a:off x="497" y="2087"/>
              <a:ext cx="335" cy="6"/>
            </a:xfrm>
            <a:custGeom>
              <a:avLst/>
              <a:gdLst>
                <a:gd name="T0" fmla="*/ 343 w 2741"/>
                <a:gd name="T1" fmla="*/ 6 h 104"/>
                <a:gd name="T2" fmla="*/ 343 w 2741"/>
                <a:gd name="T3" fmla="*/ 0 h 104"/>
                <a:gd name="T4" fmla="*/ 0 w 2741"/>
                <a:gd name="T5" fmla="*/ 0 h 104"/>
                <a:gd name="T6" fmla="*/ 0 w 2741"/>
                <a:gd name="T7" fmla="*/ 13 h 104"/>
                <a:gd name="T8" fmla="*/ 343 w 2741"/>
                <a:gd name="T9" fmla="*/ 13 h 104"/>
                <a:gd name="T10" fmla="*/ 343 w 2741"/>
                <a:gd name="T11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1" h="104">
                  <a:moveTo>
                    <a:pt x="2741" y="51"/>
                  </a:moveTo>
                  <a:lnTo>
                    <a:pt x="2741" y="0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2741" y="104"/>
                  </a:lnTo>
                  <a:lnTo>
                    <a:pt x="2741" y="51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2" name="Freeform 30"/>
            <p:cNvSpPr>
              <a:spLocks noChangeArrowheads="1"/>
            </p:cNvSpPr>
            <p:nvPr/>
          </p:nvSpPr>
          <p:spPr bwMode="auto">
            <a:xfrm>
              <a:off x="832" y="2059"/>
              <a:ext cx="55" cy="61"/>
            </a:xfrm>
            <a:custGeom>
              <a:avLst/>
              <a:gdLst>
                <a:gd name="T0" fmla="*/ 0 w 495"/>
                <a:gd name="T1" fmla="*/ 0 h 545"/>
                <a:gd name="T2" fmla="*/ 62 w 495"/>
                <a:gd name="T3" fmla="*/ 34 h 545"/>
                <a:gd name="T4" fmla="*/ 0 w 495"/>
                <a:gd name="T5" fmla="*/ 68 h 545"/>
                <a:gd name="T6" fmla="*/ 0 w 495"/>
                <a:gd name="T7" fmla="*/ 0 h 545"/>
                <a:gd name="T8" fmla="*/ 62 w 495"/>
                <a:gd name="T9" fmla="*/ 34 h 545"/>
                <a:gd name="T10" fmla="*/ 0 w 495"/>
                <a:gd name="T11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5" h="545">
                  <a:moveTo>
                    <a:pt x="0" y="0"/>
                  </a:moveTo>
                  <a:lnTo>
                    <a:pt x="495" y="272"/>
                  </a:lnTo>
                  <a:lnTo>
                    <a:pt x="0" y="545"/>
                  </a:lnTo>
                  <a:lnTo>
                    <a:pt x="0" y="0"/>
                  </a:lnTo>
                  <a:lnTo>
                    <a:pt x="495" y="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3" name="Rectangle 31"/>
            <p:cNvSpPr>
              <a:spLocks noChangeArrowheads="1"/>
            </p:cNvSpPr>
            <p:nvPr/>
          </p:nvSpPr>
          <p:spPr bwMode="auto">
            <a:xfrm>
              <a:off x="653" y="1054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4" name="Rectangle 32"/>
            <p:cNvSpPr>
              <a:spLocks noChangeArrowheads="1"/>
            </p:cNvSpPr>
            <p:nvPr/>
          </p:nvSpPr>
          <p:spPr bwMode="auto">
            <a:xfrm>
              <a:off x="653" y="1073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5" name="Rectangle 33"/>
            <p:cNvSpPr>
              <a:spLocks noChangeArrowheads="1"/>
            </p:cNvSpPr>
            <p:nvPr/>
          </p:nvSpPr>
          <p:spPr bwMode="auto">
            <a:xfrm>
              <a:off x="653" y="109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6" name="Rectangle 34"/>
            <p:cNvSpPr>
              <a:spLocks noChangeArrowheads="1"/>
            </p:cNvSpPr>
            <p:nvPr/>
          </p:nvSpPr>
          <p:spPr bwMode="auto">
            <a:xfrm>
              <a:off x="653" y="1112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7" name="Rectangle 35"/>
            <p:cNvSpPr>
              <a:spLocks noChangeArrowheads="1"/>
            </p:cNvSpPr>
            <p:nvPr/>
          </p:nvSpPr>
          <p:spPr bwMode="auto">
            <a:xfrm>
              <a:off x="653" y="113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8" name="Rectangle 36"/>
            <p:cNvSpPr>
              <a:spLocks noChangeArrowheads="1"/>
            </p:cNvSpPr>
            <p:nvPr/>
          </p:nvSpPr>
          <p:spPr bwMode="auto">
            <a:xfrm>
              <a:off x="653" y="115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9" name="Rectangle 37"/>
            <p:cNvSpPr>
              <a:spLocks noChangeArrowheads="1"/>
            </p:cNvSpPr>
            <p:nvPr/>
          </p:nvSpPr>
          <p:spPr bwMode="auto">
            <a:xfrm>
              <a:off x="653" y="117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0" name="Rectangle 38"/>
            <p:cNvSpPr>
              <a:spLocks noChangeArrowheads="1"/>
            </p:cNvSpPr>
            <p:nvPr/>
          </p:nvSpPr>
          <p:spPr bwMode="auto">
            <a:xfrm>
              <a:off x="653" y="119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1" name="Rectangle 39"/>
            <p:cNvSpPr>
              <a:spLocks noChangeArrowheads="1"/>
            </p:cNvSpPr>
            <p:nvPr/>
          </p:nvSpPr>
          <p:spPr bwMode="auto">
            <a:xfrm>
              <a:off x="653" y="1210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2" name="Rectangle 40"/>
            <p:cNvSpPr>
              <a:spLocks noChangeArrowheads="1"/>
            </p:cNvSpPr>
            <p:nvPr/>
          </p:nvSpPr>
          <p:spPr bwMode="auto">
            <a:xfrm>
              <a:off x="653" y="1230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3" name="Rectangle 41"/>
            <p:cNvSpPr>
              <a:spLocks noChangeArrowheads="1"/>
            </p:cNvSpPr>
            <p:nvPr/>
          </p:nvSpPr>
          <p:spPr bwMode="auto">
            <a:xfrm>
              <a:off x="653" y="1249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4" name="Rectangle 42"/>
            <p:cNvSpPr>
              <a:spLocks noChangeArrowheads="1"/>
            </p:cNvSpPr>
            <p:nvPr/>
          </p:nvSpPr>
          <p:spPr bwMode="auto">
            <a:xfrm>
              <a:off x="653" y="126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5" name="Rectangle 43"/>
            <p:cNvSpPr>
              <a:spLocks noChangeArrowheads="1"/>
            </p:cNvSpPr>
            <p:nvPr/>
          </p:nvSpPr>
          <p:spPr bwMode="auto">
            <a:xfrm>
              <a:off x="653" y="1288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6" name="Rectangle 44"/>
            <p:cNvSpPr>
              <a:spLocks noChangeArrowheads="1"/>
            </p:cNvSpPr>
            <p:nvPr/>
          </p:nvSpPr>
          <p:spPr bwMode="auto">
            <a:xfrm>
              <a:off x="653" y="130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7" name="Rectangle 45"/>
            <p:cNvSpPr>
              <a:spLocks noChangeArrowheads="1"/>
            </p:cNvSpPr>
            <p:nvPr/>
          </p:nvSpPr>
          <p:spPr bwMode="auto">
            <a:xfrm>
              <a:off x="653" y="132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8" name="Rectangle 46"/>
            <p:cNvSpPr>
              <a:spLocks noChangeArrowheads="1"/>
            </p:cNvSpPr>
            <p:nvPr/>
          </p:nvSpPr>
          <p:spPr bwMode="auto">
            <a:xfrm>
              <a:off x="653" y="1347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39" name="Rectangle 47"/>
            <p:cNvSpPr>
              <a:spLocks noChangeArrowheads="1"/>
            </p:cNvSpPr>
            <p:nvPr/>
          </p:nvSpPr>
          <p:spPr bwMode="auto">
            <a:xfrm>
              <a:off x="653" y="1367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0" name="Rectangle 48"/>
            <p:cNvSpPr>
              <a:spLocks noChangeArrowheads="1"/>
            </p:cNvSpPr>
            <p:nvPr/>
          </p:nvSpPr>
          <p:spPr bwMode="auto">
            <a:xfrm>
              <a:off x="653" y="1386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1" name="Rectangle 49"/>
            <p:cNvSpPr>
              <a:spLocks noChangeArrowheads="1"/>
            </p:cNvSpPr>
            <p:nvPr/>
          </p:nvSpPr>
          <p:spPr bwMode="auto">
            <a:xfrm>
              <a:off x="653" y="140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2" name="Rectangle 50"/>
            <p:cNvSpPr>
              <a:spLocks noChangeArrowheads="1"/>
            </p:cNvSpPr>
            <p:nvPr/>
          </p:nvSpPr>
          <p:spPr bwMode="auto">
            <a:xfrm>
              <a:off x="653" y="1425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3" name="Rectangle 51"/>
            <p:cNvSpPr>
              <a:spLocks noChangeArrowheads="1"/>
            </p:cNvSpPr>
            <p:nvPr/>
          </p:nvSpPr>
          <p:spPr bwMode="auto">
            <a:xfrm>
              <a:off x="653" y="144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4" name="Rectangle 52"/>
            <p:cNvSpPr>
              <a:spLocks noChangeArrowheads="1"/>
            </p:cNvSpPr>
            <p:nvPr/>
          </p:nvSpPr>
          <p:spPr bwMode="auto">
            <a:xfrm>
              <a:off x="653" y="1464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5" name="Rectangle 53"/>
            <p:cNvSpPr>
              <a:spLocks noChangeArrowheads="1"/>
            </p:cNvSpPr>
            <p:nvPr/>
          </p:nvSpPr>
          <p:spPr bwMode="auto">
            <a:xfrm>
              <a:off x="653" y="1484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6" name="Rectangle 54"/>
            <p:cNvSpPr>
              <a:spLocks noChangeArrowheads="1"/>
            </p:cNvSpPr>
            <p:nvPr/>
          </p:nvSpPr>
          <p:spPr bwMode="auto">
            <a:xfrm>
              <a:off x="653" y="150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7" name="Rectangle 55"/>
            <p:cNvSpPr>
              <a:spLocks noChangeArrowheads="1"/>
            </p:cNvSpPr>
            <p:nvPr/>
          </p:nvSpPr>
          <p:spPr bwMode="auto">
            <a:xfrm>
              <a:off x="653" y="152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8" name="Rectangle 56"/>
            <p:cNvSpPr>
              <a:spLocks noChangeArrowheads="1"/>
            </p:cNvSpPr>
            <p:nvPr/>
          </p:nvSpPr>
          <p:spPr bwMode="auto">
            <a:xfrm>
              <a:off x="653" y="154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49" name="Rectangle 57"/>
            <p:cNvSpPr>
              <a:spLocks noChangeArrowheads="1"/>
            </p:cNvSpPr>
            <p:nvPr/>
          </p:nvSpPr>
          <p:spPr bwMode="auto">
            <a:xfrm>
              <a:off x="653" y="1562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0" name="Rectangle 58"/>
            <p:cNvSpPr>
              <a:spLocks noChangeArrowheads="1"/>
            </p:cNvSpPr>
            <p:nvPr/>
          </p:nvSpPr>
          <p:spPr bwMode="auto">
            <a:xfrm>
              <a:off x="653" y="158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1" name="Rectangle 59"/>
            <p:cNvSpPr>
              <a:spLocks noChangeArrowheads="1"/>
            </p:cNvSpPr>
            <p:nvPr/>
          </p:nvSpPr>
          <p:spPr bwMode="auto">
            <a:xfrm>
              <a:off x="653" y="1601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2" name="Rectangle 60"/>
            <p:cNvSpPr>
              <a:spLocks noChangeArrowheads="1"/>
            </p:cNvSpPr>
            <p:nvPr/>
          </p:nvSpPr>
          <p:spPr bwMode="auto">
            <a:xfrm>
              <a:off x="653" y="162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3" name="Rectangle 61"/>
            <p:cNvSpPr>
              <a:spLocks noChangeArrowheads="1"/>
            </p:cNvSpPr>
            <p:nvPr/>
          </p:nvSpPr>
          <p:spPr bwMode="auto">
            <a:xfrm>
              <a:off x="653" y="1640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4" name="Rectangle 62"/>
            <p:cNvSpPr>
              <a:spLocks noChangeArrowheads="1"/>
            </p:cNvSpPr>
            <p:nvPr/>
          </p:nvSpPr>
          <p:spPr bwMode="auto">
            <a:xfrm>
              <a:off x="653" y="165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5" name="Rectangle 63"/>
            <p:cNvSpPr>
              <a:spLocks noChangeArrowheads="1"/>
            </p:cNvSpPr>
            <p:nvPr/>
          </p:nvSpPr>
          <p:spPr bwMode="auto">
            <a:xfrm>
              <a:off x="653" y="167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6" name="Rectangle 64"/>
            <p:cNvSpPr>
              <a:spLocks noChangeArrowheads="1"/>
            </p:cNvSpPr>
            <p:nvPr/>
          </p:nvSpPr>
          <p:spPr bwMode="auto">
            <a:xfrm>
              <a:off x="653" y="1698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7" name="Rectangle 65"/>
            <p:cNvSpPr>
              <a:spLocks noChangeArrowheads="1"/>
            </p:cNvSpPr>
            <p:nvPr/>
          </p:nvSpPr>
          <p:spPr bwMode="auto">
            <a:xfrm>
              <a:off x="653" y="171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8" name="Rectangle 66"/>
            <p:cNvSpPr>
              <a:spLocks noChangeArrowheads="1"/>
            </p:cNvSpPr>
            <p:nvPr/>
          </p:nvSpPr>
          <p:spPr bwMode="auto">
            <a:xfrm>
              <a:off x="653" y="1737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9" name="Rectangle 67"/>
            <p:cNvSpPr>
              <a:spLocks noChangeArrowheads="1"/>
            </p:cNvSpPr>
            <p:nvPr/>
          </p:nvSpPr>
          <p:spPr bwMode="auto">
            <a:xfrm>
              <a:off x="653" y="1757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0" name="Rectangle 68"/>
            <p:cNvSpPr>
              <a:spLocks noChangeArrowheads="1"/>
            </p:cNvSpPr>
            <p:nvPr/>
          </p:nvSpPr>
          <p:spPr bwMode="auto">
            <a:xfrm>
              <a:off x="653" y="1776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1" name="Rectangle 69"/>
            <p:cNvSpPr>
              <a:spLocks noChangeArrowheads="1"/>
            </p:cNvSpPr>
            <p:nvPr/>
          </p:nvSpPr>
          <p:spPr bwMode="auto">
            <a:xfrm>
              <a:off x="653" y="179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2" name="Rectangle 70"/>
            <p:cNvSpPr>
              <a:spLocks noChangeArrowheads="1"/>
            </p:cNvSpPr>
            <p:nvPr/>
          </p:nvSpPr>
          <p:spPr bwMode="auto">
            <a:xfrm>
              <a:off x="653" y="181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3" name="Rectangle 71"/>
            <p:cNvSpPr>
              <a:spLocks noChangeArrowheads="1"/>
            </p:cNvSpPr>
            <p:nvPr/>
          </p:nvSpPr>
          <p:spPr bwMode="auto">
            <a:xfrm>
              <a:off x="653" y="183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4" name="Rectangle 72"/>
            <p:cNvSpPr>
              <a:spLocks noChangeArrowheads="1"/>
            </p:cNvSpPr>
            <p:nvPr/>
          </p:nvSpPr>
          <p:spPr bwMode="auto">
            <a:xfrm>
              <a:off x="653" y="185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5" name="Rectangle 73"/>
            <p:cNvSpPr>
              <a:spLocks noChangeArrowheads="1"/>
            </p:cNvSpPr>
            <p:nvPr/>
          </p:nvSpPr>
          <p:spPr bwMode="auto">
            <a:xfrm>
              <a:off x="653" y="1873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6" name="Rectangle 74"/>
            <p:cNvSpPr>
              <a:spLocks noChangeArrowheads="1"/>
            </p:cNvSpPr>
            <p:nvPr/>
          </p:nvSpPr>
          <p:spPr bwMode="auto">
            <a:xfrm>
              <a:off x="653" y="189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7" name="Rectangle 75"/>
            <p:cNvSpPr>
              <a:spLocks noChangeArrowheads="1"/>
            </p:cNvSpPr>
            <p:nvPr/>
          </p:nvSpPr>
          <p:spPr bwMode="auto">
            <a:xfrm>
              <a:off x="653" y="1912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8" name="Rectangle 76"/>
            <p:cNvSpPr>
              <a:spLocks noChangeArrowheads="1"/>
            </p:cNvSpPr>
            <p:nvPr/>
          </p:nvSpPr>
          <p:spPr bwMode="auto">
            <a:xfrm>
              <a:off x="653" y="193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9" name="Rectangle 77"/>
            <p:cNvSpPr>
              <a:spLocks noChangeArrowheads="1"/>
            </p:cNvSpPr>
            <p:nvPr/>
          </p:nvSpPr>
          <p:spPr bwMode="auto">
            <a:xfrm>
              <a:off x="653" y="195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0" name="Rectangle 78"/>
            <p:cNvSpPr>
              <a:spLocks noChangeArrowheads="1"/>
            </p:cNvSpPr>
            <p:nvPr/>
          </p:nvSpPr>
          <p:spPr bwMode="auto">
            <a:xfrm>
              <a:off x="653" y="197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1" name="Rectangle 79"/>
            <p:cNvSpPr>
              <a:spLocks noChangeArrowheads="1"/>
            </p:cNvSpPr>
            <p:nvPr/>
          </p:nvSpPr>
          <p:spPr bwMode="auto">
            <a:xfrm>
              <a:off x="653" y="199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2" name="Rectangle 80"/>
            <p:cNvSpPr>
              <a:spLocks noChangeArrowheads="1"/>
            </p:cNvSpPr>
            <p:nvPr/>
          </p:nvSpPr>
          <p:spPr bwMode="auto">
            <a:xfrm>
              <a:off x="653" y="2010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3" name="Rectangle 81"/>
            <p:cNvSpPr>
              <a:spLocks noChangeArrowheads="1"/>
            </p:cNvSpPr>
            <p:nvPr/>
          </p:nvSpPr>
          <p:spPr bwMode="auto">
            <a:xfrm>
              <a:off x="653" y="2030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4" name="Rectangle 82"/>
            <p:cNvSpPr>
              <a:spLocks noChangeArrowheads="1"/>
            </p:cNvSpPr>
            <p:nvPr/>
          </p:nvSpPr>
          <p:spPr bwMode="auto">
            <a:xfrm>
              <a:off x="653" y="2049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5" name="Rectangle 83"/>
            <p:cNvSpPr>
              <a:spLocks noChangeArrowheads="1"/>
            </p:cNvSpPr>
            <p:nvPr/>
          </p:nvSpPr>
          <p:spPr bwMode="auto">
            <a:xfrm>
              <a:off x="653" y="206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6" name="Rectangle 84"/>
            <p:cNvSpPr>
              <a:spLocks noChangeArrowheads="1"/>
            </p:cNvSpPr>
            <p:nvPr/>
          </p:nvSpPr>
          <p:spPr bwMode="auto">
            <a:xfrm>
              <a:off x="653" y="2088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7" name="Rectangle 85"/>
            <p:cNvSpPr>
              <a:spLocks noChangeArrowheads="1"/>
            </p:cNvSpPr>
            <p:nvPr/>
          </p:nvSpPr>
          <p:spPr bwMode="auto">
            <a:xfrm>
              <a:off x="653" y="210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8" name="Rectangle 86"/>
            <p:cNvSpPr>
              <a:spLocks noChangeArrowheads="1"/>
            </p:cNvSpPr>
            <p:nvPr/>
          </p:nvSpPr>
          <p:spPr bwMode="auto">
            <a:xfrm>
              <a:off x="653" y="212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79" name="Rectangle 87"/>
            <p:cNvSpPr>
              <a:spLocks noChangeArrowheads="1"/>
            </p:cNvSpPr>
            <p:nvPr/>
          </p:nvSpPr>
          <p:spPr bwMode="auto">
            <a:xfrm>
              <a:off x="653" y="2147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0" name="Rectangle 88"/>
            <p:cNvSpPr>
              <a:spLocks noChangeArrowheads="1"/>
            </p:cNvSpPr>
            <p:nvPr/>
          </p:nvSpPr>
          <p:spPr bwMode="auto">
            <a:xfrm>
              <a:off x="653" y="2167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1" name="Rectangle 89"/>
            <p:cNvSpPr>
              <a:spLocks noChangeArrowheads="1"/>
            </p:cNvSpPr>
            <p:nvPr/>
          </p:nvSpPr>
          <p:spPr bwMode="auto">
            <a:xfrm>
              <a:off x="653" y="2186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2" name="Rectangle 90"/>
            <p:cNvSpPr>
              <a:spLocks noChangeArrowheads="1"/>
            </p:cNvSpPr>
            <p:nvPr/>
          </p:nvSpPr>
          <p:spPr bwMode="auto">
            <a:xfrm>
              <a:off x="653" y="220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3" name="Rectangle 91"/>
            <p:cNvSpPr>
              <a:spLocks noChangeArrowheads="1"/>
            </p:cNvSpPr>
            <p:nvPr/>
          </p:nvSpPr>
          <p:spPr bwMode="auto">
            <a:xfrm>
              <a:off x="653" y="2225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4" name="Rectangle 92"/>
            <p:cNvSpPr>
              <a:spLocks noChangeArrowheads="1"/>
            </p:cNvSpPr>
            <p:nvPr/>
          </p:nvSpPr>
          <p:spPr bwMode="auto">
            <a:xfrm>
              <a:off x="653" y="224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5" name="Rectangle 93"/>
            <p:cNvSpPr>
              <a:spLocks noChangeArrowheads="1"/>
            </p:cNvSpPr>
            <p:nvPr/>
          </p:nvSpPr>
          <p:spPr bwMode="auto">
            <a:xfrm>
              <a:off x="653" y="226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6" name="Rectangle 94"/>
            <p:cNvSpPr>
              <a:spLocks noChangeArrowheads="1"/>
            </p:cNvSpPr>
            <p:nvPr/>
          </p:nvSpPr>
          <p:spPr bwMode="auto">
            <a:xfrm>
              <a:off x="653" y="2284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7" name="Rectangle 95"/>
            <p:cNvSpPr>
              <a:spLocks noChangeArrowheads="1"/>
            </p:cNvSpPr>
            <p:nvPr/>
          </p:nvSpPr>
          <p:spPr bwMode="auto">
            <a:xfrm>
              <a:off x="653" y="2304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8" name="Rectangle 96"/>
            <p:cNvSpPr>
              <a:spLocks noChangeArrowheads="1"/>
            </p:cNvSpPr>
            <p:nvPr/>
          </p:nvSpPr>
          <p:spPr bwMode="auto">
            <a:xfrm>
              <a:off x="653" y="2323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89" name="Rectangle 97"/>
            <p:cNvSpPr>
              <a:spLocks noChangeArrowheads="1"/>
            </p:cNvSpPr>
            <p:nvPr/>
          </p:nvSpPr>
          <p:spPr bwMode="auto">
            <a:xfrm>
              <a:off x="653" y="2343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0" name="Rectangle 98"/>
            <p:cNvSpPr>
              <a:spLocks noChangeArrowheads="1"/>
            </p:cNvSpPr>
            <p:nvPr/>
          </p:nvSpPr>
          <p:spPr bwMode="auto">
            <a:xfrm>
              <a:off x="653" y="2362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1" name="Rectangle 99"/>
            <p:cNvSpPr>
              <a:spLocks noChangeArrowheads="1"/>
            </p:cNvSpPr>
            <p:nvPr/>
          </p:nvSpPr>
          <p:spPr bwMode="auto">
            <a:xfrm>
              <a:off x="653" y="238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2" name="Rectangle 100"/>
            <p:cNvSpPr>
              <a:spLocks noChangeArrowheads="1"/>
            </p:cNvSpPr>
            <p:nvPr/>
          </p:nvSpPr>
          <p:spPr bwMode="auto">
            <a:xfrm>
              <a:off x="653" y="2402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3" name="Rectangle 101"/>
            <p:cNvSpPr>
              <a:spLocks noChangeArrowheads="1"/>
            </p:cNvSpPr>
            <p:nvPr/>
          </p:nvSpPr>
          <p:spPr bwMode="auto">
            <a:xfrm>
              <a:off x="653" y="242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4" name="Rectangle 102"/>
            <p:cNvSpPr>
              <a:spLocks noChangeArrowheads="1"/>
            </p:cNvSpPr>
            <p:nvPr/>
          </p:nvSpPr>
          <p:spPr bwMode="auto">
            <a:xfrm>
              <a:off x="653" y="2441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5" name="Rectangle 103"/>
            <p:cNvSpPr>
              <a:spLocks noChangeArrowheads="1"/>
            </p:cNvSpPr>
            <p:nvPr/>
          </p:nvSpPr>
          <p:spPr bwMode="auto">
            <a:xfrm>
              <a:off x="653" y="2460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6" name="Rectangle 104"/>
            <p:cNvSpPr>
              <a:spLocks noChangeArrowheads="1"/>
            </p:cNvSpPr>
            <p:nvPr/>
          </p:nvSpPr>
          <p:spPr bwMode="auto">
            <a:xfrm>
              <a:off x="653" y="2480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7" name="Rectangle 105"/>
            <p:cNvSpPr>
              <a:spLocks noChangeArrowheads="1"/>
            </p:cNvSpPr>
            <p:nvPr/>
          </p:nvSpPr>
          <p:spPr bwMode="auto">
            <a:xfrm>
              <a:off x="653" y="2499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8" name="Rectangle 106"/>
            <p:cNvSpPr>
              <a:spLocks noChangeArrowheads="1"/>
            </p:cNvSpPr>
            <p:nvPr/>
          </p:nvSpPr>
          <p:spPr bwMode="auto">
            <a:xfrm>
              <a:off x="653" y="251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9" name="Rectangle 107"/>
            <p:cNvSpPr>
              <a:spLocks noChangeArrowheads="1"/>
            </p:cNvSpPr>
            <p:nvPr/>
          </p:nvSpPr>
          <p:spPr bwMode="auto">
            <a:xfrm>
              <a:off x="653" y="2539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0" name="Rectangle 108"/>
            <p:cNvSpPr>
              <a:spLocks noChangeArrowheads="1"/>
            </p:cNvSpPr>
            <p:nvPr/>
          </p:nvSpPr>
          <p:spPr bwMode="auto">
            <a:xfrm>
              <a:off x="653" y="255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1" name="Rectangle 109"/>
            <p:cNvSpPr>
              <a:spLocks noChangeArrowheads="1"/>
            </p:cNvSpPr>
            <p:nvPr/>
          </p:nvSpPr>
          <p:spPr bwMode="auto">
            <a:xfrm>
              <a:off x="653" y="2578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2" name="Rectangle 110"/>
            <p:cNvSpPr>
              <a:spLocks noChangeArrowheads="1"/>
            </p:cNvSpPr>
            <p:nvPr/>
          </p:nvSpPr>
          <p:spPr bwMode="auto">
            <a:xfrm>
              <a:off x="653" y="2597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3" name="Rectangle 111"/>
            <p:cNvSpPr>
              <a:spLocks noChangeArrowheads="1"/>
            </p:cNvSpPr>
            <p:nvPr/>
          </p:nvSpPr>
          <p:spPr bwMode="auto">
            <a:xfrm>
              <a:off x="653" y="2617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4" name="Rectangle 112"/>
            <p:cNvSpPr>
              <a:spLocks noChangeArrowheads="1"/>
            </p:cNvSpPr>
            <p:nvPr/>
          </p:nvSpPr>
          <p:spPr bwMode="auto">
            <a:xfrm>
              <a:off x="653" y="2636"/>
              <a:ext cx="0" cy="1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5" name="Rectangle 113"/>
            <p:cNvSpPr>
              <a:spLocks noChangeArrowheads="1"/>
            </p:cNvSpPr>
            <p:nvPr/>
          </p:nvSpPr>
          <p:spPr bwMode="auto">
            <a:xfrm>
              <a:off x="653" y="265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6" name="Rectangle 114"/>
            <p:cNvSpPr>
              <a:spLocks noChangeArrowheads="1"/>
            </p:cNvSpPr>
            <p:nvPr/>
          </p:nvSpPr>
          <p:spPr bwMode="auto">
            <a:xfrm>
              <a:off x="653" y="2676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7" name="Rectangle 115"/>
            <p:cNvSpPr>
              <a:spLocks noChangeArrowheads="1"/>
            </p:cNvSpPr>
            <p:nvPr/>
          </p:nvSpPr>
          <p:spPr bwMode="auto">
            <a:xfrm>
              <a:off x="653" y="2695"/>
              <a:ext cx="0" cy="9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8" name="Freeform 116"/>
            <p:cNvSpPr>
              <a:spLocks noChangeArrowheads="1"/>
            </p:cNvSpPr>
            <p:nvPr/>
          </p:nvSpPr>
          <p:spPr bwMode="auto">
            <a:xfrm>
              <a:off x="653" y="2715"/>
              <a:ext cx="0" cy="1"/>
            </a:xfrm>
            <a:custGeom>
              <a:avLst/>
              <a:gdLst>
                <a:gd name="T0" fmla="*/ 2 w 26"/>
                <a:gd name="T1" fmla="*/ 8 h 64"/>
                <a:gd name="T2" fmla="*/ 3 w 26"/>
                <a:gd name="T3" fmla="*/ 8 h 64"/>
                <a:gd name="T4" fmla="*/ 3 w 26"/>
                <a:gd name="T5" fmla="*/ 0 h 64"/>
                <a:gd name="T6" fmla="*/ 0 w 26"/>
                <a:gd name="T7" fmla="*/ 0 h 64"/>
                <a:gd name="T8" fmla="*/ 0 w 26"/>
                <a:gd name="T9" fmla="*/ 8 h 64"/>
                <a:gd name="T10" fmla="*/ 2 w 26"/>
                <a:gd name="T11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64">
                  <a:moveTo>
                    <a:pt x="13" y="64"/>
                  </a:moveTo>
                  <a:lnTo>
                    <a:pt x="26" y="64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13" y="64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09" name="Rectangle 117"/>
            <p:cNvSpPr>
              <a:spLocks noChangeArrowheads="1"/>
            </p:cNvSpPr>
            <p:nvPr/>
          </p:nvSpPr>
          <p:spPr bwMode="auto">
            <a:xfrm>
              <a:off x="385" y="2205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0" name="Rectangle 118"/>
            <p:cNvSpPr>
              <a:spLocks noChangeArrowheads="1"/>
            </p:cNvSpPr>
            <p:nvPr/>
          </p:nvSpPr>
          <p:spPr bwMode="auto">
            <a:xfrm>
              <a:off x="424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1" name="Rectangle 119"/>
            <p:cNvSpPr>
              <a:spLocks noChangeArrowheads="1"/>
            </p:cNvSpPr>
            <p:nvPr/>
          </p:nvSpPr>
          <p:spPr bwMode="auto">
            <a:xfrm>
              <a:off x="463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2" name="Rectangle 120"/>
            <p:cNvSpPr>
              <a:spLocks noChangeArrowheads="1"/>
            </p:cNvSpPr>
            <p:nvPr/>
          </p:nvSpPr>
          <p:spPr bwMode="auto">
            <a:xfrm>
              <a:off x="502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3" name="Rectangle 121"/>
            <p:cNvSpPr>
              <a:spLocks noChangeArrowheads="1"/>
            </p:cNvSpPr>
            <p:nvPr/>
          </p:nvSpPr>
          <p:spPr bwMode="auto">
            <a:xfrm>
              <a:off x="541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4" name="Rectangle 122"/>
            <p:cNvSpPr>
              <a:spLocks noChangeArrowheads="1"/>
            </p:cNvSpPr>
            <p:nvPr/>
          </p:nvSpPr>
          <p:spPr bwMode="auto">
            <a:xfrm>
              <a:off x="580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5" name="Rectangle 123"/>
            <p:cNvSpPr>
              <a:spLocks noChangeArrowheads="1"/>
            </p:cNvSpPr>
            <p:nvPr/>
          </p:nvSpPr>
          <p:spPr bwMode="auto">
            <a:xfrm>
              <a:off x="620" y="2205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6" name="Rectangle 124"/>
            <p:cNvSpPr>
              <a:spLocks noChangeArrowheads="1"/>
            </p:cNvSpPr>
            <p:nvPr/>
          </p:nvSpPr>
          <p:spPr bwMode="auto">
            <a:xfrm>
              <a:off x="657" y="2205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7" name="Rectangle 125"/>
            <p:cNvSpPr>
              <a:spLocks noChangeArrowheads="1"/>
            </p:cNvSpPr>
            <p:nvPr/>
          </p:nvSpPr>
          <p:spPr bwMode="auto">
            <a:xfrm>
              <a:off x="696" y="2205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8" name="Rectangle 126"/>
            <p:cNvSpPr>
              <a:spLocks noChangeArrowheads="1"/>
            </p:cNvSpPr>
            <p:nvPr/>
          </p:nvSpPr>
          <p:spPr bwMode="auto">
            <a:xfrm>
              <a:off x="735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19" name="Rectangle 127"/>
            <p:cNvSpPr>
              <a:spLocks noChangeArrowheads="1"/>
            </p:cNvSpPr>
            <p:nvPr/>
          </p:nvSpPr>
          <p:spPr bwMode="auto">
            <a:xfrm>
              <a:off x="774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0" name="Rectangle 128"/>
            <p:cNvSpPr>
              <a:spLocks noChangeArrowheads="1"/>
            </p:cNvSpPr>
            <p:nvPr/>
          </p:nvSpPr>
          <p:spPr bwMode="auto">
            <a:xfrm>
              <a:off x="813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1" name="Rectangle 129"/>
            <p:cNvSpPr>
              <a:spLocks noChangeArrowheads="1"/>
            </p:cNvSpPr>
            <p:nvPr/>
          </p:nvSpPr>
          <p:spPr bwMode="auto">
            <a:xfrm>
              <a:off x="852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2" name="Rectangle 130"/>
            <p:cNvSpPr>
              <a:spLocks noChangeArrowheads="1"/>
            </p:cNvSpPr>
            <p:nvPr/>
          </p:nvSpPr>
          <p:spPr bwMode="auto">
            <a:xfrm>
              <a:off x="891" y="2205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3" name="Rectangle 131"/>
            <p:cNvSpPr>
              <a:spLocks noChangeArrowheads="1"/>
            </p:cNvSpPr>
            <p:nvPr/>
          </p:nvSpPr>
          <p:spPr bwMode="auto">
            <a:xfrm>
              <a:off x="931" y="2205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4" name="Rectangle 132"/>
            <p:cNvSpPr>
              <a:spLocks noChangeArrowheads="1"/>
            </p:cNvSpPr>
            <p:nvPr/>
          </p:nvSpPr>
          <p:spPr bwMode="auto">
            <a:xfrm>
              <a:off x="382" y="2338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5" name="Rectangle 133"/>
            <p:cNvSpPr>
              <a:spLocks noChangeArrowheads="1"/>
            </p:cNvSpPr>
            <p:nvPr/>
          </p:nvSpPr>
          <p:spPr bwMode="auto">
            <a:xfrm>
              <a:off x="420" y="2338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6" name="Rectangle 134"/>
            <p:cNvSpPr>
              <a:spLocks noChangeArrowheads="1"/>
            </p:cNvSpPr>
            <p:nvPr/>
          </p:nvSpPr>
          <p:spPr bwMode="auto">
            <a:xfrm>
              <a:off x="459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7" name="Rectangle 135"/>
            <p:cNvSpPr>
              <a:spLocks noChangeArrowheads="1"/>
            </p:cNvSpPr>
            <p:nvPr/>
          </p:nvSpPr>
          <p:spPr bwMode="auto">
            <a:xfrm>
              <a:off x="498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8" name="Rectangle 136"/>
            <p:cNvSpPr>
              <a:spLocks noChangeArrowheads="1"/>
            </p:cNvSpPr>
            <p:nvPr/>
          </p:nvSpPr>
          <p:spPr bwMode="auto">
            <a:xfrm>
              <a:off x="537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29" name="Rectangle 137"/>
            <p:cNvSpPr>
              <a:spLocks noChangeArrowheads="1"/>
            </p:cNvSpPr>
            <p:nvPr/>
          </p:nvSpPr>
          <p:spPr bwMode="auto">
            <a:xfrm>
              <a:off x="576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0" name="Rectangle 138"/>
            <p:cNvSpPr>
              <a:spLocks noChangeArrowheads="1"/>
            </p:cNvSpPr>
            <p:nvPr/>
          </p:nvSpPr>
          <p:spPr bwMode="auto">
            <a:xfrm>
              <a:off x="615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1" name="Rectangle 139"/>
            <p:cNvSpPr>
              <a:spLocks noChangeArrowheads="1"/>
            </p:cNvSpPr>
            <p:nvPr/>
          </p:nvSpPr>
          <p:spPr bwMode="auto">
            <a:xfrm>
              <a:off x="655" y="2338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2" name="Rectangle 140"/>
            <p:cNvSpPr>
              <a:spLocks noChangeArrowheads="1"/>
            </p:cNvSpPr>
            <p:nvPr/>
          </p:nvSpPr>
          <p:spPr bwMode="auto">
            <a:xfrm>
              <a:off x="693" y="2338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3" name="Rectangle 141"/>
            <p:cNvSpPr>
              <a:spLocks noChangeArrowheads="1"/>
            </p:cNvSpPr>
            <p:nvPr/>
          </p:nvSpPr>
          <p:spPr bwMode="auto">
            <a:xfrm>
              <a:off x="732" y="2338"/>
              <a:ext cx="25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4" name="Rectangle 142"/>
            <p:cNvSpPr>
              <a:spLocks noChangeArrowheads="1"/>
            </p:cNvSpPr>
            <p:nvPr/>
          </p:nvSpPr>
          <p:spPr bwMode="auto">
            <a:xfrm>
              <a:off x="771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5" name="Rectangle 143"/>
            <p:cNvSpPr>
              <a:spLocks noChangeArrowheads="1"/>
            </p:cNvSpPr>
            <p:nvPr/>
          </p:nvSpPr>
          <p:spPr bwMode="auto">
            <a:xfrm>
              <a:off x="810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6" name="Rectangle 144"/>
            <p:cNvSpPr>
              <a:spLocks noChangeArrowheads="1"/>
            </p:cNvSpPr>
            <p:nvPr/>
          </p:nvSpPr>
          <p:spPr bwMode="auto">
            <a:xfrm>
              <a:off x="849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7" name="Rectangle 145"/>
            <p:cNvSpPr>
              <a:spLocks noChangeArrowheads="1"/>
            </p:cNvSpPr>
            <p:nvPr/>
          </p:nvSpPr>
          <p:spPr bwMode="auto">
            <a:xfrm>
              <a:off x="888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8" name="Rectangle 146"/>
            <p:cNvSpPr>
              <a:spLocks noChangeArrowheads="1"/>
            </p:cNvSpPr>
            <p:nvPr/>
          </p:nvSpPr>
          <p:spPr bwMode="auto">
            <a:xfrm>
              <a:off x="927" y="2338"/>
              <a:ext cx="26" cy="0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39" name="Freeform 147"/>
            <p:cNvSpPr>
              <a:spLocks noChangeArrowheads="1"/>
            </p:cNvSpPr>
            <p:nvPr/>
          </p:nvSpPr>
          <p:spPr bwMode="auto">
            <a:xfrm>
              <a:off x="431" y="2366"/>
              <a:ext cx="201" cy="278"/>
            </a:xfrm>
            <a:custGeom>
              <a:avLst/>
              <a:gdLst>
                <a:gd name="T0" fmla="*/ 0 w 1662"/>
                <a:gd name="T1" fmla="*/ 0 h 2282"/>
                <a:gd name="T2" fmla="*/ 121 w 1662"/>
                <a:gd name="T3" fmla="*/ 0 h 2282"/>
                <a:gd name="T4" fmla="*/ 121 w 1662"/>
                <a:gd name="T5" fmla="*/ 152 h 2282"/>
                <a:gd name="T6" fmla="*/ 208 w 1662"/>
                <a:gd name="T7" fmla="*/ 217 h 2282"/>
                <a:gd name="T8" fmla="*/ 208 w 1662"/>
                <a:gd name="T9" fmla="*/ 285 h 2282"/>
                <a:gd name="T10" fmla="*/ 0 w 1662"/>
                <a:gd name="T11" fmla="*/ 208 h 2282"/>
                <a:gd name="T12" fmla="*/ 0 w 1662"/>
                <a:gd name="T13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2282">
                  <a:moveTo>
                    <a:pt x="0" y="0"/>
                  </a:moveTo>
                  <a:lnTo>
                    <a:pt x="968" y="0"/>
                  </a:lnTo>
                  <a:lnTo>
                    <a:pt x="968" y="1215"/>
                  </a:lnTo>
                  <a:lnTo>
                    <a:pt x="1662" y="1736"/>
                  </a:lnTo>
                  <a:lnTo>
                    <a:pt x="1662" y="2282"/>
                  </a:lnTo>
                  <a:lnTo>
                    <a:pt x="0" y="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0" name="Freeform 148"/>
            <p:cNvSpPr>
              <a:spLocks noChangeArrowheads="1"/>
            </p:cNvSpPr>
            <p:nvPr/>
          </p:nvSpPr>
          <p:spPr bwMode="auto">
            <a:xfrm>
              <a:off x="431" y="2366"/>
              <a:ext cx="201" cy="278"/>
            </a:xfrm>
            <a:custGeom>
              <a:avLst/>
              <a:gdLst>
                <a:gd name="T0" fmla="*/ 0 w 1662"/>
                <a:gd name="T1" fmla="*/ 0 h 2282"/>
                <a:gd name="T2" fmla="*/ 121 w 1662"/>
                <a:gd name="T3" fmla="*/ 0 h 2282"/>
                <a:gd name="T4" fmla="*/ 121 w 1662"/>
                <a:gd name="T5" fmla="*/ 152 h 2282"/>
                <a:gd name="T6" fmla="*/ 208 w 1662"/>
                <a:gd name="T7" fmla="*/ 217 h 2282"/>
                <a:gd name="T8" fmla="*/ 208 w 1662"/>
                <a:gd name="T9" fmla="*/ 285 h 2282"/>
                <a:gd name="T10" fmla="*/ 0 w 1662"/>
                <a:gd name="T11" fmla="*/ 208 h 2282"/>
                <a:gd name="T12" fmla="*/ 0 w 1662"/>
                <a:gd name="T13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2282">
                  <a:moveTo>
                    <a:pt x="0" y="0"/>
                  </a:moveTo>
                  <a:lnTo>
                    <a:pt x="968" y="0"/>
                  </a:lnTo>
                  <a:lnTo>
                    <a:pt x="968" y="1215"/>
                  </a:lnTo>
                  <a:lnTo>
                    <a:pt x="1662" y="1736"/>
                  </a:lnTo>
                  <a:lnTo>
                    <a:pt x="1662" y="2282"/>
                  </a:lnTo>
                  <a:lnTo>
                    <a:pt x="0" y="1662"/>
                  </a:lnTo>
                  <a:lnTo>
                    <a:pt x="0" y="0"/>
                  </a:lnTo>
                </a:path>
              </a:pathLst>
            </a:custGeom>
            <a:noFill/>
            <a:ln w="4680">
              <a:solidFill>
                <a:srgbClr val="2B0E7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1" name="Freeform 149"/>
            <p:cNvSpPr>
              <a:spLocks noChangeArrowheads="1"/>
            </p:cNvSpPr>
            <p:nvPr/>
          </p:nvSpPr>
          <p:spPr bwMode="auto">
            <a:xfrm>
              <a:off x="668" y="2363"/>
              <a:ext cx="201" cy="278"/>
            </a:xfrm>
            <a:custGeom>
              <a:avLst/>
              <a:gdLst>
                <a:gd name="T0" fmla="*/ 208 w 1662"/>
                <a:gd name="T1" fmla="*/ 0 h 2282"/>
                <a:gd name="T2" fmla="*/ 87 w 1662"/>
                <a:gd name="T3" fmla="*/ 0 h 2282"/>
                <a:gd name="T4" fmla="*/ 87 w 1662"/>
                <a:gd name="T5" fmla="*/ 152 h 2282"/>
                <a:gd name="T6" fmla="*/ 0 w 1662"/>
                <a:gd name="T7" fmla="*/ 217 h 2282"/>
                <a:gd name="T8" fmla="*/ 0 w 1662"/>
                <a:gd name="T9" fmla="*/ 285 h 2282"/>
                <a:gd name="T10" fmla="*/ 208 w 1662"/>
                <a:gd name="T11" fmla="*/ 207 h 2282"/>
                <a:gd name="T12" fmla="*/ 208 w 1662"/>
                <a:gd name="T13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2282">
                  <a:moveTo>
                    <a:pt x="1662" y="0"/>
                  </a:moveTo>
                  <a:lnTo>
                    <a:pt x="695" y="0"/>
                  </a:lnTo>
                  <a:lnTo>
                    <a:pt x="695" y="1216"/>
                  </a:lnTo>
                  <a:lnTo>
                    <a:pt x="0" y="1736"/>
                  </a:lnTo>
                  <a:lnTo>
                    <a:pt x="0" y="2282"/>
                  </a:lnTo>
                  <a:lnTo>
                    <a:pt x="1662" y="1661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2" name="Freeform 150"/>
            <p:cNvSpPr>
              <a:spLocks noChangeArrowheads="1"/>
            </p:cNvSpPr>
            <p:nvPr/>
          </p:nvSpPr>
          <p:spPr bwMode="auto">
            <a:xfrm>
              <a:off x="668" y="2363"/>
              <a:ext cx="201" cy="278"/>
            </a:xfrm>
            <a:custGeom>
              <a:avLst/>
              <a:gdLst>
                <a:gd name="T0" fmla="*/ 208 w 1662"/>
                <a:gd name="T1" fmla="*/ 0 h 2282"/>
                <a:gd name="T2" fmla="*/ 87 w 1662"/>
                <a:gd name="T3" fmla="*/ 0 h 2282"/>
                <a:gd name="T4" fmla="*/ 87 w 1662"/>
                <a:gd name="T5" fmla="*/ 152 h 2282"/>
                <a:gd name="T6" fmla="*/ 0 w 1662"/>
                <a:gd name="T7" fmla="*/ 217 h 2282"/>
                <a:gd name="T8" fmla="*/ 0 w 1662"/>
                <a:gd name="T9" fmla="*/ 285 h 2282"/>
                <a:gd name="T10" fmla="*/ 208 w 1662"/>
                <a:gd name="T11" fmla="*/ 207 h 2282"/>
                <a:gd name="T12" fmla="*/ 208 w 1662"/>
                <a:gd name="T13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2282">
                  <a:moveTo>
                    <a:pt x="1662" y="0"/>
                  </a:moveTo>
                  <a:lnTo>
                    <a:pt x="695" y="0"/>
                  </a:lnTo>
                  <a:lnTo>
                    <a:pt x="695" y="1216"/>
                  </a:lnTo>
                  <a:lnTo>
                    <a:pt x="0" y="1736"/>
                  </a:lnTo>
                  <a:lnTo>
                    <a:pt x="0" y="2282"/>
                  </a:lnTo>
                  <a:lnTo>
                    <a:pt x="1662" y="1661"/>
                  </a:lnTo>
                  <a:lnTo>
                    <a:pt x="1662" y="0"/>
                  </a:lnTo>
                </a:path>
              </a:pathLst>
            </a:custGeom>
            <a:noFill/>
            <a:ln w="4680">
              <a:solidFill>
                <a:srgbClr val="2B0E7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3" name="Rectangle 151"/>
            <p:cNvSpPr>
              <a:spLocks noChangeArrowheads="1"/>
            </p:cNvSpPr>
            <p:nvPr/>
          </p:nvSpPr>
          <p:spPr bwMode="auto">
            <a:xfrm>
              <a:off x="481" y="2698"/>
              <a:ext cx="342" cy="67"/>
            </a:xfrm>
            <a:prstGeom prst="rect">
              <a:avLst/>
            </a:prstGeom>
            <a:solidFill>
              <a:srgbClr val="2B0E7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4" name="Rectangle 152"/>
            <p:cNvSpPr>
              <a:spLocks noChangeArrowheads="1"/>
            </p:cNvSpPr>
            <p:nvPr/>
          </p:nvSpPr>
          <p:spPr bwMode="auto">
            <a:xfrm>
              <a:off x="481" y="2698"/>
              <a:ext cx="342" cy="67"/>
            </a:xfrm>
            <a:prstGeom prst="rect">
              <a:avLst/>
            </a:prstGeom>
            <a:noFill/>
            <a:ln w="1440">
              <a:solidFill>
                <a:srgbClr val="1F1A1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545" name="Rectangle 153"/>
            <p:cNvSpPr>
              <a:spLocks noChangeArrowheads="1"/>
            </p:cNvSpPr>
            <p:nvPr/>
          </p:nvSpPr>
          <p:spPr bwMode="auto">
            <a:xfrm>
              <a:off x="1023" y="836"/>
              <a:ext cx="224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Canon</a:t>
              </a:r>
            </a:p>
          </p:txBody>
        </p:sp>
        <p:sp>
          <p:nvSpPr>
            <p:cNvPr id="59546" name="Rectangle 154"/>
            <p:cNvSpPr>
              <a:spLocks noChangeArrowheads="1"/>
            </p:cNvSpPr>
            <p:nvPr/>
          </p:nvSpPr>
          <p:spPr bwMode="auto">
            <a:xfrm>
              <a:off x="879" y="917"/>
              <a:ext cx="517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(FEG Schottky)</a:t>
              </a:r>
            </a:p>
          </p:txBody>
        </p:sp>
        <p:sp>
          <p:nvSpPr>
            <p:cNvPr id="59547" name="Rectangle 155"/>
            <p:cNvSpPr>
              <a:spLocks noChangeArrowheads="1"/>
            </p:cNvSpPr>
            <p:nvPr/>
          </p:nvSpPr>
          <p:spPr bwMode="auto">
            <a:xfrm>
              <a:off x="960" y="1416"/>
              <a:ext cx="257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tube de</a:t>
              </a:r>
            </a:p>
          </p:txBody>
        </p:sp>
        <p:sp>
          <p:nvSpPr>
            <p:cNvPr id="59548" name="Rectangle 156"/>
            <p:cNvSpPr>
              <a:spLocks noChangeArrowheads="1"/>
            </p:cNvSpPr>
            <p:nvPr/>
          </p:nvSpPr>
          <p:spPr bwMode="auto">
            <a:xfrm>
              <a:off x="927" y="1496"/>
              <a:ext cx="312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Coulomb</a:t>
              </a:r>
            </a:p>
          </p:txBody>
        </p:sp>
        <p:sp>
          <p:nvSpPr>
            <p:cNvPr id="59549" name="Rectangle 157"/>
            <p:cNvSpPr>
              <a:spLocks noChangeArrowheads="1"/>
            </p:cNvSpPr>
            <p:nvPr/>
          </p:nvSpPr>
          <p:spPr bwMode="auto">
            <a:xfrm>
              <a:off x="767" y="1577"/>
              <a:ext cx="643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(post accélération)</a:t>
              </a:r>
            </a:p>
          </p:txBody>
        </p:sp>
        <p:sp>
          <p:nvSpPr>
            <p:cNvPr id="59550" name="Rectangle 158"/>
            <p:cNvSpPr>
              <a:spLocks noChangeArrowheads="1"/>
            </p:cNvSpPr>
            <p:nvPr/>
          </p:nvSpPr>
          <p:spPr bwMode="auto">
            <a:xfrm>
              <a:off x="921" y="2040"/>
              <a:ext cx="409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condenseur</a:t>
              </a:r>
            </a:p>
          </p:txBody>
        </p:sp>
        <p:sp>
          <p:nvSpPr>
            <p:cNvPr id="59551" name="Rectangle 159"/>
            <p:cNvSpPr>
              <a:spLocks noChangeArrowheads="1"/>
            </p:cNvSpPr>
            <p:nvPr/>
          </p:nvSpPr>
          <p:spPr bwMode="auto">
            <a:xfrm>
              <a:off x="1089" y="2182"/>
              <a:ext cx="229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lentille</a:t>
              </a:r>
            </a:p>
          </p:txBody>
        </p:sp>
        <p:sp>
          <p:nvSpPr>
            <p:cNvPr id="59552" name="Rectangle 160"/>
            <p:cNvSpPr>
              <a:spLocks noChangeArrowheads="1"/>
            </p:cNvSpPr>
            <p:nvPr/>
          </p:nvSpPr>
          <p:spPr bwMode="auto">
            <a:xfrm>
              <a:off x="976" y="2263"/>
              <a:ext cx="446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décélératrice</a:t>
              </a:r>
            </a:p>
          </p:txBody>
        </p:sp>
        <p:sp>
          <p:nvSpPr>
            <p:cNvPr id="59553" name="Rectangle 161"/>
            <p:cNvSpPr>
              <a:spLocks noChangeArrowheads="1"/>
            </p:cNvSpPr>
            <p:nvPr/>
          </p:nvSpPr>
          <p:spPr bwMode="auto">
            <a:xfrm>
              <a:off x="962" y="2479"/>
              <a:ext cx="268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Objectif</a:t>
              </a:r>
            </a:p>
          </p:txBody>
        </p:sp>
        <p:sp>
          <p:nvSpPr>
            <p:cNvPr id="59554" name="Rectangle 162"/>
            <p:cNvSpPr>
              <a:spLocks noChangeArrowheads="1"/>
            </p:cNvSpPr>
            <p:nvPr/>
          </p:nvSpPr>
          <p:spPr bwMode="auto">
            <a:xfrm>
              <a:off x="476" y="2796"/>
              <a:ext cx="382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000000"/>
                  </a:solidFill>
                </a:rPr>
                <a:t>échantillon</a:t>
              </a:r>
            </a:p>
          </p:txBody>
        </p:sp>
        <p:sp>
          <p:nvSpPr>
            <p:cNvPr id="59555" name="Rectangle 163"/>
            <p:cNvSpPr>
              <a:spLocks noChangeArrowheads="1"/>
            </p:cNvSpPr>
            <p:nvPr/>
          </p:nvSpPr>
          <p:spPr bwMode="auto">
            <a:xfrm>
              <a:off x="385" y="1073"/>
              <a:ext cx="95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9556" name="Rectangle 164"/>
            <p:cNvSpPr>
              <a:spLocks noChangeArrowheads="1"/>
            </p:cNvSpPr>
            <p:nvPr/>
          </p:nvSpPr>
          <p:spPr bwMode="auto">
            <a:xfrm>
              <a:off x="466" y="1139"/>
              <a:ext cx="26" cy="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9557" name="Rectangle 165"/>
            <p:cNvSpPr>
              <a:spLocks noChangeArrowheads="1"/>
            </p:cNvSpPr>
            <p:nvPr/>
          </p:nvSpPr>
          <p:spPr bwMode="auto">
            <a:xfrm>
              <a:off x="277" y="2212"/>
              <a:ext cx="95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9558" name="Rectangle 166"/>
            <p:cNvSpPr>
              <a:spLocks noChangeArrowheads="1"/>
            </p:cNvSpPr>
            <p:nvPr/>
          </p:nvSpPr>
          <p:spPr bwMode="auto">
            <a:xfrm>
              <a:off x="357" y="2278"/>
              <a:ext cx="26" cy="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9559" name="Rectangle 167"/>
            <p:cNvSpPr>
              <a:spLocks noChangeArrowheads="1"/>
            </p:cNvSpPr>
            <p:nvPr/>
          </p:nvSpPr>
          <p:spPr bwMode="auto">
            <a:xfrm>
              <a:off x="138" y="1516"/>
              <a:ext cx="95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9560" name="Rectangle 168"/>
            <p:cNvSpPr>
              <a:spLocks noChangeArrowheads="1"/>
            </p:cNvSpPr>
            <p:nvPr/>
          </p:nvSpPr>
          <p:spPr bwMode="auto">
            <a:xfrm>
              <a:off x="229" y="1582"/>
              <a:ext cx="26" cy="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9561" name="Rectangle 169"/>
            <p:cNvSpPr>
              <a:spLocks noChangeArrowheads="1"/>
            </p:cNvSpPr>
            <p:nvPr/>
          </p:nvSpPr>
          <p:spPr bwMode="auto">
            <a:xfrm>
              <a:off x="209" y="1516"/>
              <a:ext cx="301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</a:rPr>
                <a:t>+   E</a:t>
              </a:r>
            </a:p>
          </p:txBody>
        </p:sp>
        <p:sp>
          <p:nvSpPr>
            <p:cNvPr id="59562" name="Rectangle 170"/>
            <p:cNvSpPr>
              <a:spLocks noChangeArrowheads="1"/>
            </p:cNvSpPr>
            <p:nvPr/>
          </p:nvSpPr>
          <p:spPr bwMode="auto">
            <a:xfrm>
              <a:off x="317" y="1518"/>
              <a:ext cx="88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6" charset="2"/>
                </a:rPr>
                <a:t></a:t>
              </a:r>
            </a:p>
          </p:txBody>
        </p:sp>
      </p:grpSp>
      <p:sp>
        <p:nvSpPr>
          <p:cNvPr id="59563" name="Text Box 171"/>
          <p:cNvSpPr txBox="1">
            <a:spLocks noChangeArrowheads="1"/>
          </p:cNvSpPr>
          <p:nvPr/>
        </p:nvSpPr>
        <p:spPr bwMode="auto">
          <a:xfrm>
            <a:off x="1714500" y="1897063"/>
            <a:ext cx="593725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10 KeV</a:t>
            </a:r>
          </a:p>
        </p:txBody>
      </p:sp>
      <p:grpSp>
        <p:nvGrpSpPr>
          <p:cNvPr id="3" name="Group 172"/>
          <p:cNvGrpSpPr>
            <a:grpSpLocks/>
          </p:cNvGrpSpPr>
          <p:nvPr/>
        </p:nvGrpSpPr>
        <p:grpSpPr bwMode="auto">
          <a:xfrm>
            <a:off x="1843088" y="1592263"/>
            <a:ext cx="2141537" cy="1600200"/>
            <a:chOff x="1161" y="1003"/>
            <a:chExt cx="1349" cy="1008"/>
          </a:xfrm>
        </p:grpSpPr>
        <p:sp>
          <p:nvSpPr>
            <p:cNvPr id="59565" name="Line 173"/>
            <p:cNvSpPr>
              <a:spLocks noChangeShapeType="1"/>
            </p:cNvSpPr>
            <p:nvPr/>
          </p:nvSpPr>
          <p:spPr bwMode="auto">
            <a:xfrm>
              <a:off x="1415" y="1805"/>
              <a:ext cx="99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566" name="Line 174"/>
            <p:cNvSpPr>
              <a:spLocks noChangeShapeType="1"/>
            </p:cNvSpPr>
            <p:nvPr/>
          </p:nvSpPr>
          <p:spPr bwMode="auto">
            <a:xfrm flipV="1">
              <a:off x="1415" y="1126"/>
              <a:ext cx="0" cy="67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567" name="Line 175"/>
            <p:cNvSpPr>
              <a:spLocks noChangeShapeType="1"/>
            </p:cNvSpPr>
            <p:nvPr/>
          </p:nvSpPr>
          <p:spPr bwMode="auto">
            <a:xfrm>
              <a:off x="1411" y="1306"/>
              <a:ext cx="766" cy="492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568" name="Text Box 176"/>
            <p:cNvSpPr txBox="1">
              <a:spLocks noChangeArrowheads="1"/>
            </p:cNvSpPr>
            <p:nvPr/>
          </p:nvSpPr>
          <p:spPr bwMode="auto">
            <a:xfrm>
              <a:off x="2308" y="1814"/>
              <a:ext cx="202" cy="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>
                  <a:solidFill>
                    <a:srgbClr val="000000"/>
                  </a:solidFill>
                </a:rPr>
                <a:t>E</a:t>
              </a:r>
              <a:r>
                <a:rPr lang="fr-FR" sz="1200" baseline="-33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9569" name="Text Box 177"/>
            <p:cNvSpPr txBox="1">
              <a:spLocks noChangeArrowheads="1"/>
            </p:cNvSpPr>
            <p:nvPr/>
          </p:nvSpPr>
          <p:spPr bwMode="auto">
            <a:xfrm>
              <a:off x="1161" y="1003"/>
              <a:ext cx="230" cy="1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>
                  <a:solidFill>
                    <a:srgbClr val="000000"/>
                  </a:solidFill>
                  <a:latin typeface="Symbol" pitchFamily="16" charset="2"/>
                </a:rPr>
                <a:t></a:t>
              </a:r>
              <a:r>
                <a:rPr lang="fr-FR" sz="12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9570" name="Text Box 178"/>
            <p:cNvSpPr txBox="1">
              <a:spLocks noChangeArrowheads="1"/>
            </p:cNvSpPr>
            <p:nvPr/>
          </p:nvSpPr>
          <p:spPr bwMode="auto">
            <a:xfrm>
              <a:off x="1973" y="1834"/>
              <a:ext cx="367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>
                  <a:solidFill>
                    <a:srgbClr val="000000"/>
                  </a:solidFill>
                </a:rPr>
                <a:t>30 KeV</a:t>
              </a:r>
            </a:p>
          </p:txBody>
        </p:sp>
        <p:sp>
          <p:nvSpPr>
            <p:cNvPr id="59571" name="Line 179"/>
            <p:cNvSpPr>
              <a:spLocks noChangeShapeType="1"/>
            </p:cNvSpPr>
            <p:nvPr/>
          </p:nvSpPr>
          <p:spPr bwMode="auto">
            <a:xfrm>
              <a:off x="2179" y="1790"/>
              <a:ext cx="0" cy="3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572" name="Line 180"/>
            <p:cNvSpPr>
              <a:spLocks noChangeShapeType="1"/>
            </p:cNvSpPr>
            <p:nvPr/>
          </p:nvSpPr>
          <p:spPr bwMode="auto">
            <a:xfrm>
              <a:off x="1605" y="1781"/>
              <a:ext cx="0" cy="3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573" name="Line 181"/>
            <p:cNvSpPr>
              <a:spLocks noChangeShapeType="1"/>
            </p:cNvSpPr>
            <p:nvPr/>
          </p:nvSpPr>
          <p:spPr bwMode="auto">
            <a:xfrm>
              <a:off x="1888" y="1781"/>
              <a:ext cx="0" cy="3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59574" name="Picture 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725" y="1181100"/>
            <a:ext cx="1570038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575" name="Text Box 183"/>
          <p:cNvSpPr txBox="1">
            <a:spLocks noChangeArrowheads="1"/>
          </p:cNvSpPr>
          <p:nvPr/>
        </p:nvSpPr>
        <p:spPr bwMode="auto">
          <a:xfrm>
            <a:off x="3948113" y="4716463"/>
            <a:ext cx="8556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U2 = 8 kV</a:t>
            </a:r>
          </a:p>
        </p:txBody>
      </p:sp>
      <p:sp>
        <p:nvSpPr>
          <p:cNvPr id="59576" name="Text Box 184"/>
          <p:cNvSpPr txBox="1">
            <a:spLocks noChangeArrowheads="1"/>
          </p:cNvSpPr>
          <p:nvPr/>
        </p:nvSpPr>
        <p:spPr bwMode="auto">
          <a:xfrm>
            <a:off x="6621463" y="4876800"/>
            <a:ext cx="19097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Au niveau de l'échantillon</a:t>
            </a:r>
          </a:p>
        </p:txBody>
      </p:sp>
      <p:pic>
        <p:nvPicPr>
          <p:cNvPr id="59577" name="Picture 1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1889125"/>
            <a:ext cx="2649538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578" name="Text Box 186"/>
          <p:cNvSpPr txBox="1">
            <a:spLocks noChangeArrowheads="1"/>
          </p:cNvSpPr>
          <p:nvPr/>
        </p:nvSpPr>
        <p:spPr bwMode="auto">
          <a:xfrm>
            <a:off x="5919788" y="5173663"/>
            <a:ext cx="30099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Ce n'est pas une solution dans la colonne</a:t>
            </a:r>
          </a:p>
        </p:txBody>
      </p:sp>
      <p:sp>
        <p:nvSpPr>
          <p:cNvPr id="59579" name="Text Box 187"/>
          <p:cNvSpPr txBox="1">
            <a:spLocks noChangeArrowheads="1"/>
          </p:cNvSpPr>
          <p:nvPr/>
        </p:nvSpPr>
        <p:spPr bwMode="auto">
          <a:xfrm>
            <a:off x="1907704" y="764704"/>
            <a:ext cx="4686300" cy="32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Permet de limiter les aberration avec des électrons « lents » </a:t>
            </a:r>
          </a:p>
        </p:txBody>
      </p:sp>
      <p:sp>
        <p:nvSpPr>
          <p:cNvPr id="59580" name="Text Box 188"/>
          <p:cNvSpPr txBox="1">
            <a:spLocks noChangeArrowheads="1"/>
          </p:cNvSpPr>
          <p:nvPr/>
        </p:nvSpPr>
        <p:spPr bwMode="auto">
          <a:xfrm>
            <a:off x="2605088" y="6042025"/>
            <a:ext cx="4433887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Possibilité d'imager à quelques dizaines de volt</a:t>
            </a:r>
          </a:p>
        </p:txBody>
      </p:sp>
      <p:sp>
        <p:nvSpPr>
          <p:cNvPr id="59581" name="Line 189"/>
          <p:cNvSpPr>
            <a:spLocks noChangeShapeType="1"/>
          </p:cNvSpPr>
          <p:nvPr/>
        </p:nvSpPr>
        <p:spPr bwMode="auto">
          <a:xfrm>
            <a:off x="2043113" y="6226175"/>
            <a:ext cx="571500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9582" name="AutoShape 190"/>
          <p:cNvSpPr>
            <a:spLocks/>
          </p:cNvSpPr>
          <p:nvPr/>
        </p:nvSpPr>
        <p:spPr bwMode="auto">
          <a:xfrm rot="16200000">
            <a:off x="2888457" y="3191669"/>
            <a:ext cx="236537" cy="4537075"/>
          </a:xfrm>
          <a:prstGeom prst="leftBrace">
            <a:avLst>
              <a:gd name="adj1" fmla="val 159844"/>
              <a:gd name="adj2" fmla="val 50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2" name="AutoShape 1"/>
          <p:cNvSpPr>
            <a:spLocks noChangeArrowheads="1"/>
          </p:cNvSpPr>
          <p:nvPr/>
        </p:nvSpPr>
        <p:spPr bwMode="auto">
          <a:xfrm>
            <a:off x="107504" y="188640"/>
            <a:ext cx="122238" cy="160338"/>
          </a:xfrm>
          <a:prstGeom prst="roundRect">
            <a:avLst>
              <a:gd name="adj" fmla="val 131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3" name="ZoneTexte 192"/>
          <p:cNvSpPr txBox="1"/>
          <p:nvPr/>
        </p:nvSpPr>
        <p:spPr>
          <a:xfrm>
            <a:off x="5816294" y="5517232"/>
            <a:ext cx="3327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Polarisation au niveau de l’échantillon</a:t>
            </a:r>
            <a:endParaRPr lang="fr-FR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244475" y="144463"/>
            <a:ext cx="44958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Limiter l'aberration de sphéricité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944563" y="633413"/>
            <a:ext cx="47593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1141413"/>
            <a:ext cx="2224087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127250" y="3675063"/>
            <a:ext cx="85248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latin typeface="Times New Roman" pitchFamily="16" charset="0"/>
              </a:rPr>
              <a:t>Doc.  Ceos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03263" y="4479925"/>
            <a:ext cx="2208212" cy="3651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Correcteur CEOS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(ensemble de multi-pôles)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436938" y="1676400"/>
            <a:ext cx="44640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Utilise une technologie complexe avec des multi-pôles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16275" y="5054600"/>
            <a:ext cx="45418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Des essais ont été réalisés dans le domaine des MEBs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802063" y="4011613"/>
            <a:ext cx="48164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Solution coûteuse et délicate à mettre en œuvre  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429000" y="2012950"/>
            <a:ext cx="42402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Combinant des champs magnétiques et électriques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216275" y="4627563"/>
            <a:ext cx="53927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Ce type de correcteur est proposé en Microscopie à Transmission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3436938" y="2454275"/>
            <a:ext cx="484663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Pour une bonne correction, l'alignement de chaque élément est indispensable.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Cela suppose :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	Une fabrication précise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	Une gestion de la correction par logiciel</a:t>
            </a:r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3387725" y="4160838"/>
            <a:ext cx="396875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195736" y="764704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Utilisation d'un correcteur d'aberration  Cs et Cc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241300" y="536575"/>
            <a:ext cx="8280400" cy="115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      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924050" y="5643563"/>
            <a:ext cx="1716088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Pas de cross-over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900613" y="5643563"/>
            <a:ext cx="205740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1 seul cross-over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978650" y="6070600"/>
            <a:ext cx="1217613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723900" algn="l"/>
              </a:tabLst>
            </a:pPr>
            <a:r>
              <a:rPr lang="fr-FR" sz="1000" dirty="0">
                <a:solidFill>
                  <a:srgbClr val="000000"/>
                </a:solidFill>
                <a:latin typeface="Times New Roman" pitchFamily="16" charset="0"/>
              </a:rPr>
              <a:t>Doc .  JEOL, ZEISS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1325" y="1816100"/>
            <a:ext cx="1985963" cy="373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606925" y="2044700"/>
            <a:ext cx="3098800" cy="3417888"/>
            <a:chOff x="2902" y="1288"/>
            <a:chExt cx="1952" cy="2153"/>
          </a:xfrm>
        </p:grpSpPr>
        <p:pic>
          <p:nvPicPr>
            <p:cNvPr id="5632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2" y="1288"/>
              <a:ext cx="1078" cy="21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825" y="2397"/>
              <a:ext cx="1029" cy="388"/>
              <a:chOff x="3825" y="2397"/>
              <a:chExt cx="1029" cy="388"/>
            </a:xfrm>
          </p:grpSpPr>
          <p:sp>
            <p:nvSpPr>
              <p:cNvPr id="56329" name="Text Box 9"/>
              <p:cNvSpPr txBox="1">
                <a:spLocks noChangeArrowheads="1"/>
              </p:cNvSpPr>
              <p:nvPr/>
            </p:nvSpPr>
            <p:spPr bwMode="auto">
              <a:xfrm>
                <a:off x="4054" y="2554"/>
                <a:ext cx="800" cy="2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900" b="1">
                    <a:solidFill>
                      <a:srgbClr val="000000"/>
                    </a:solidFill>
                  </a:rPr>
                  <a:t>Lentille ACL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900" b="1">
                    <a:solidFill>
                      <a:srgbClr val="000000"/>
                    </a:solidFill>
                  </a:rPr>
                  <a:t> (angle control lens)</a:t>
                </a:r>
              </a:p>
            </p:txBody>
          </p:sp>
          <p:sp>
            <p:nvSpPr>
              <p:cNvPr id="56330" name="Text Box 10"/>
              <p:cNvSpPr txBox="1">
                <a:spLocks noChangeArrowheads="1"/>
              </p:cNvSpPr>
              <p:nvPr/>
            </p:nvSpPr>
            <p:spPr bwMode="auto">
              <a:xfrm>
                <a:off x="3825" y="2397"/>
                <a:ext cx="703" cy="1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900" b="1">
                    <a:solidFill>
                      <a:srgbClr val="000000"/>
                    </a:solidFill>
                  </a:rPr>
                  <a:t>1 seul cross over</a:t>
                </a:r>
              </a:p>
            </p:txBody>
          </p:sp>
        </p:grpSp>
      </p:grp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214312" y="114300"/>
            <a:ext cx="550981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Limiter l'aberration de charge d'espace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683568" y="548680"/>
            <a:ext cx="29035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Limiter l'effet </a:t>
            </a:r>
            <a:r>
              <a:rPr lang="fr-FR" sz="1600" dirty="0" err="1">
                <a:solidFill>
                  <a:srgbClr val="000000"/>
                </a:solidFill>
              </a:rPr>
              <a:t>Boersh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722313" y="800100"/>
            <a:ext cx="62118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Important effet répulsif des électrons dans un faisceau de très faible diamètre dans les colonnes de MEB FEG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727075" y="1317625"/>
            <a:ext cx="61055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L’effet </a:t>
            </a:r>
            <a:r>
              <a:rPr lang="fr-FR" sz="1600" dirty="0" err="1">
                <a:solidFill>
                  <a:srgbClr val="000000"/>
                </a:solidFill>
              </a:rPr>
              <a:t>Boersh</a:t>
            </a:r>
            <a:r>
              <a:rPr lang="fr-FR" sz="1600" dirty="0">
                <a:solidFill>
                  <a:srgbClr val="000000"/>
                </a:solidFill>
              </a:rPr>
              <a:t> est particulièrement marqué au niveau des cross-over, 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560513" y="1593850"/>
            <a:ext cx="46656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Limitation du nombre de cross-over dans la colonne.</a:t>
            </a:r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1050925" y="1772815"/>
            <a:ext cx="424731" cy="835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7504" y="0"/>
            <a:ext cx="3886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Tendance actuelle</a:t>
            </a:r>
          </a:p>
        </p:txBody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23528" y="476672"/>
            <a:ext cx="860444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Optimisation des colonnes MEB FEG pour aller vers des résolutions </a:t>
            </a:r>
            <a:r>
              <a:rPr lang="fr-FR" dirty="0" err="1">
                <a:solidFill>
                  <a:srgbClr val="000000"/>
                </a:solidFill>
              </a:rPr>
              <a:t>sub</a:t>
            </a:r>
            <a:r>
              <a:rPr lang="fr-FR" dirty="0">
                <a:solidFill>
                  <a:srgbClr val="000000"/>
                </a:solidFill>
              </a:rPr>
              <a:t>-nanométriques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51520" y="908720"/>
            <a:ext cx="8575675" cy="19697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Canon à cathode chaude Schottky avec le correcteur ( dispersion énergétique &lt; 0.2eV)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Optimisation de l'optique électronique (lentilles objectif à immersion, système de décélération, correcteur Cs, lentille mixte, …)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Ultrahaute stabilité mécanique et thermique (Protection phonique, champ électromagnétisme, ….)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Ultra haute propreté (plasma </a:t>
            </a:r>
            <a:r>
              <a:rPr lang="fr-FR" sz="1600" dirty="0" err="1">
                <a:solidFill>
                  <a:srgbClr val="000000"/>
                </a:solidFill>
              </a:rPr>
              <a:t>cleaner</a:t>
            </a:r>
            <a:r>
              <a:rPr lang="fr-FR" sz="16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67744" y="4365104"/>
            <a:ext cx="1512168" cy="1649859"/>
            <a:chOff x="1870" y="2612"/>
            <a:chExt cx="1066" cy="1130"/>
          </a:xfrm>
        </p:grpSpPr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1870" y="2612"/>
              <a:ext cx="1066" cy="1130"/>
            </a:xfrm>
            <a:prstGeom prst="rect">
              <a:avLst/>
            </a:prstGeom>
            <a:solidFill>
              <a:srgbClr val="FFFFC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>
              <a:outerShdw dist="71785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42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6" y="2628"/>
              <a:ext cx="1024" cy="1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140968"/>
            <a:ext cx="1836204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827584" y="5877272"/>
            <a:ext cx="3778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FEI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915816" y="3284984"/>
            <a:ext cx="688975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HITACHI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499992" y="4653136"/>
            <a:ext cx="4984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JEOL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8028384" y="4725144"/>
            <a:ext cx="5445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ZEISS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300192" y="5877272"/>
            <a:ext cx="4984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 smtClean="0">
                <a:solidFill>
                  <a:srgbClr val="000000"/>
                </a:solidFill>
              </a:rPr>
              <a:t>TESCAN</a:t>
            </a:r>
            <a:endParaRPr lang="fr-FR" sz="1000" dirty="0">
              <a:solidFill>
                <a:srgbClr val="000000"/>
              </a:solidFill>
            </a:endParaRPr>
          </a:p>
        </p:txBody>
      </p:sp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852936"/>
            <a:ext cx="186848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6" cstate="print"/>
          <a:srcRect l="6672" r="15486"/>
          <a:stretch>
            <a:fillRect/>
          </a:stretch>
        </p:blipFill>
        <p:spPr bwMode="auto">
          <a:xfrm>
            <a:off x="6623720" y="2564904"/>
            <a:ext cx="252028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MAI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429000"/>
            <a:ext cx="1570545" cy="2520000"/>
          </a:xfrm>
          <a:prstGeom prst="rect">
            <a:avLst/>
          </a:prstGeom>
          <a:noFill/>
        </p:spPr>
      </p:pic>
      <p:pic>
        <p:nvPicPr>
          <p:cNvPr id="74759" name="Picture 7" descr="https://www.fei.com/uploadedImages/FEISite/Pages/Products/SEM/Verios/VeriosXHRSEM.jpg"/>
          <p:cNvPicPr>
            <a:picLocks noChangeAspect="1" noChangeArrowheads="1"/>
          </p:cNvPicPr>
          <p:nvPr/>
        </p:nvPicPr>
        <p:blipFill>
          <a:blip r:embed="rId8" cstate="print"/>
          <a:srcRect l="16258" r="17085"/>
          <a:stretch>
            <a:fillRect/>
          </a:stretch>
        </p:blipFill>
        <p:spPr bwMode="auto">
          <a:xfrm>
            <a:off x="251520" y="3284984"/>
            <a:ext cx="1679759" cy="252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79512" y="116632"/>
            <a:ext cx="24130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Autres </a:t>
            </a:r>
            <a:r>
              <a:rPr lang="fr-FR" sz="2400" dirty="0" smtClean="0">
                <a:solidFill>
                  <a:srgbClr val="000000"/>
                </a:solidFill>
              </a:rPr>
              <a:t>particularité dans les colonnes 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004048" y="476672"/>
            <a:ext cx="38719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Permettant des fonctionnalités particulières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1857350"/>
            <a:ext cx="14033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75" y="2341537"/>
            <a:ext cx="17494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925" y="1963712"/>
            <a:ext cx="14287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7738" y="1720850"/>
            <a:ext cx="18002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04788" y="819125"/>
            <a:ext cx="366871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Présence d'une lentille intermédiaire (IML) : 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051720" y="1124744"/>
            <a:ext cx="6132513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Diaphragme à géométrie variable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Possibilité d'avoir des modes de balayage étendu (large champ, ECP, image stéréoscopique directe) 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938213" y="4925987"/>
            <a:ext cx="23923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Mode Profondeur de champ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6043613" y="3559175"/>
            <a:ext cx="16954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Mode Champ large</a:t>
            </a:r>
          </a:p>
        </p:txBody>
      </p:sp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4013200"/>
            <a:ext cx="2405063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265738" y="5829300"/>
            <a:ext cx="27733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Image stereoscopique en directe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7956376" y="6021288"/>
            <a:ext cx="955675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TESCAN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812360" y="3573016"/>
            <a:ext cx="955675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TESCAN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23528" y="3298069"/>
            <a:ext cx="13874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Crédit </a:t>
            </a:r>
            <a:r>
              <a:rPr lang="fr-FR" sz="1600" dirty="0" smtClean="0">
                <a:solidFill>
                  <a:srgbClr val="000000"/>
                </a:solidFill>
              </a:rPr>
              <a:t>images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114550" y="3298069"/>
            <a:ext cx="28987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F. Roussel, J </a:t>
            </a:r>
            <a:r>
              <a:rPr lang="fr-FR" sz="1400" dirty="0" err="1">
                <a:solidFill>
                  <a:srgbClr val="000000"/>
                </a:solidFill>
              </a:rPr>
              <a:t>Ruste</a:t>
            </a:r>
            <a:r>
              <a:rPr lang="fr-FR" sz="1400" dirty="0">
                <a:solidFill>
                  <a:srgbClr val="000000"/>
                </a:solidFill>
              </a:rPr>
              <a:t>, J Garden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3528" y="3789040"/>
            <a:ext cx="16938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Schéma </a:t>
            </a:r>
            <a:r>
              <a:rPr lang="fr-FR" sz="1600" dirty="0" smtClean="0">
                <a:solidFill>
                  <a:srgbClr val="000000"/>
                </a:solidFill>
              </a:rPr>
              <a:t>colonnes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114550" y="3789040"/>
            <a:ext cx="2732087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r>
              <a:rPr lang="fr-FR" sz="1400" dirty="0" smtClean="0"/>
              <a:t>M. Trentin, M. Dupuy, FEI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Grenut</a:t>
            </a:r>
            <a:r>
              <a:rPr lang="fr-FR" sz="1400" dirty="0" smtClean="0"/>
              <a:t>, </a:t>
            </a:r>
            <a:r>
              <a:rPr lang="fr-FR" sz="1400" dirty="0" err="1" smtClean="0"/>
              <a:t>Elexcience</a:t>
            </a:r>
            <a:r>
              <a:rPr lang="fr-FR" sz="1400" dirty="0" smtClean="0"/>
              <a:t>, </a:t>
            </a:r>
            <a:r>
              <a:rPr lang="fr-FR" sz="1400" dirty="0" err="1" smtClean="0"/>
              <a:t>Elexcience</a:t>
            </a:r>
            <a:r>
              <a:rPr lang="fr-FR" sz="1400" dirty="0" smtClean="0"/>
              <a:t> -HITACHI</a:t>
            </a:r>
          </a:p>
          <a:p>
            <a:r>
              <a:rPr lang="fr-FR" sz="1400" dirty="0" smtClean="0"/>
              <a:t>M. Charles, JEOL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Barresi</a:t>
            </a:r>
            <a:r>
              <a:rPr lang="fr-FR" sz="1400" dirty="0" smtClean="0"/>
              <a:t>, TESCAN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Vuillaume</a:t>
            </a:r>
            <a:r>
              <a:rPr lang="fr-FR" sz="1400" dirty="0" smtClean="0"/>
              <a:t>, ZEISS 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475656" y="692696"/>
            <a:ext cx="6213475" cy="70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000" b="1" i="1" dirty="0">
                <a:solidFill>
                  <a:srgbClr val="000000"/>
                </a:solidFill>
              </a:rPr>
              <a:t>MERCI de votre attention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323528" y="2060848"/>
            <a:ext cx="11731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Références 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114550" y="2734320"/>
            <a:ext cx="205581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114550" y="2818458"/>
            <a:ext cx="40957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Optique électronique, J </a:t>
            </a:r>
            <a:r>
              <a:rPr lang="fr-FR" sz="1400" dirty="0" err="1">
                <a:solidFill>
                  <a:srgbClr val="000000"/>
                </a:solidFill>
              </a:rPr>
              <a:t>Ruste</a:t>
            </a:r>
            <a:r>
              <a:rPr lang="fr-FR" sz="1400" dirty="0">
                <a:solidFill>
                  <a:srgbClr val="000000"/>
                </a:solidFill>
              </a:rPr>
              <a:t>, </a:t>
            </a:r>
            <a:r>
              <a:rPr lang="fr-FR" sz="1400" dirty="0" err="1">
                <a:solidFill>
                  <a:srgbClr val="000000"/>
                </a:solidFill>
              </a:rPr>
              <a:t>Gn</a:t>
            </a:r>
            <a:r>
              <a:rPr lang="fr-FR" sz="1400" dirty="0">
                <a:solidFill>
                  <a:srgbClr val="000000"/>
                </a:solidFill>
              </a:rPr>
              <a:t>-MEBA, décembre 2004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114550" y="2088208"/>
            <a:ext cx="63023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Microscopie électronique à balayage et Microanalyses, EDP Sciences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323528" y="5157192"/>
            <a:ext cx="18526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Pour aller plus loin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114550" y="5172273"/>
            <a:ext cx="56642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err="1">
                <a:solidFill>
                  <a:srgbClr val="000000"/>
                </a:solidFill>
              </a:rPr>
              <a:t>Handbook</a:t>
            </a:r>
            <a:r>
              <a:rPr lang="fr-FR" sz="1400" dirty="0">
                <a:solidFill>
                  <a:srgbClr val="000000"/>
                </a:solidFill>
              </a:rPr>
              <a:t> of </a:t>
            </a:r>
            <a:r>
              <a:rPr lang="fr-FR" sz="1400" dirty="0" err="1">
                <a:solidFill>
                  <a:srgbClr val="000000"/>
                </a:solidFill>
              </a:rPr>
              <a:t>charged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particle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optics</a:t>
            </a:r>
            <a:r>
              <a:rPr lang="fr-FR" sz="1400" dirty="0">
                <a:solidFill>
                  <a:srgbClr val="000000"/>
                </a:solidFill>
              </a:rPr>
              <a:t>, 2</a:t>
            </a:r>
            <a:r>
              <a:rPr lang="fr-FR" sz="1400" baseline="33000" dirty="0">
                <a:solidFill>
                  <a:srgbClr val="000000"/>
                </a:solidFill>
              </a:rPr>
              <a:t>nd</a:t>
            </a:r>
            <a:r>
              <a:rPr lang="fr-FR" sz="1400" dirty="0">
                <a:solidFill>
                  <a:srgbClr val="000000"/>
                </a:solidFill>
              </a:rPr>
              <a:t> Edition, J. </a:t>
            </a:r>
            <a:r>
              <a:rPr lang="fr-FR" sz="1400" dirty="0" err="1">
                <a:solidFill>
                  <a:srgbClr val="000000"/>
                </a:solidFill>
              </a:rPr>
              <a:t>Orloff</a:t>
            </a:r>
            <a:r>
              <a:rPr lang="fr-FR" sz="1400" dirty="0">
                <a:solidFill>
                  <a:srgbClr val="000000"/>
                </a:solidFill>
              </a:rPr>
              <a:t>, CRC </a:t>
            </a:r>
            <a:r>
              <a:rPr lang="fr-FR" sz="1400" dirty="0" err="1">
                <a:solidFill>
                  <a:srgbClr val="000000"/>
                </a:solidFill>
              </a:rPr>
              <a:t>Press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114550" y="2346970"/>
            <a:ext cx="63023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9563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9125" algn="l"/>
                <a:tab pos="10779125" algn="l"/>
                <a:tab pos="1078071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Scanning Electron </a:t>
            </a:r>
            <a:r>
              <a:rPr lang="fr-FR" sz="1400" dirty="0" err="1">
                <a:solidFill>
                  <a:srgbClr val="000000"/>
                </a:solidFill>
              </a:rPr>
              <a:t>Microscopy</a:t>
            </a:r>
            <a:r>
              <a:rPr lang="fr-FR" sz="1400" dirty="0">
                <a:solidFill>
                  <a:srgbClr val="000000"/>
                </a:solidFill>
              </a:rPr>
              <a:t> and X-ray </a:t>
            </a:r>
            <a:r>
              <a:rPr lang="fr-FR" sz="1400" dirty="0" err="1">
                <a:solidFill>
                  <a:srgbClr val="000000"/>
                </a:solidFill>
              </a:rPr>
              <a:t>Microanalysis</a:t>
            </a:r>
            <a:r>
              <a:rPr lang="fr-FR" sz="1400" dirty="0">
                <a:solidFill>
                  <a:srgbClr val="000000"/>
                </a:solidFill>
              </a:rPr>
              <a:t>, 3</a:t>
            </a:r>
            <a:r>
              <a:rPr lang="fr-FR" sz="1400" baseline="33000" dirty="0">
                <a:solidFill>
                  <a:srgbClr val="000000"/>
                </a:solidFill>
              </a:rPr>
              <a:t>nd</a:t>
            </a:r>
            <a:r>
              <a:rPr lang="fr-FR" sz="1400" dirty="0">
                <a:solidFill>
                  <a:srgbClr val="000000"/>
                </a:solidFill>
              </a:rPr>
              <a:t> Edition, 	</a:t>
            </a:r>
            <a:r>
              <a:rPr lang="fr-FR" sz="1400" dirty="0" err="1">
                <a:solidFill>
                  <a:srgbClr val="000000"/>
                </a:solidFill>
              </a:rPr>
              <a:t>J.Goldstein</a:t>
            </a:r>
            <a:r>
              <a:rPr lang="fr-FR" sz="1400" dirty="0">
                <a:solidFill>
                  <a:srgbClr val="000000"/>
                </a:solidFill>
              </a:rPr>
              <a:t>, Kluwer Acad. / Plenum </a:t>
            </a:r>
            <a:r>
              <a:rPr lang="fr-FR" sz="1400" dirty="0" err="1">
                <a:solidFill>
                  <a:srgbClr val="000000"/>
                </a:solidFill>
              </a:rPr>
              <a:t>Publishers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04048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Merci au </a:t>
            </a:r>
            <a:r>
              <a:rPr lang="fr-FR" i="1" dirty="0" err="1" smtClean="0"/>
              <a:t>GnMEBA</a:t>
            </a:r>
            <a:r>
              <a:rPr lang="fr-FR" i="1" dirty="0" smtClean="0"/>
              <a:t> pour son invitation</a:t>
            </a:r>
            <a:endParaRPr lang="fr-FR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182563" y="523875"/>
            <a:ext cx="1524000" cy="17986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60350" y="2305050"/>
            <a:ext cx="1368425" cy="29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300" b="1">
                <a:solidFill>
                  <a:srgbClr val="FF3300"/>
                </a:solidFill>
                <a:latin typeface="Times New Roman" pitchFamily="16" charset="0"/>
              </a:rPr>
              <a:t>Lignes de champ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8100" y="2608262"/>
            <a:ext cx="2460625" cy="820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Un courant électrique I circulant dans des spires de cuivre (bobine torique) produit une induction magnétique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126163" y="1143000"/>
            <a:ext cx="22907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En coordonnée cylindrique (r, z et </a:t>
            </a:r>
            <a:r>
              <a:rPr lang="fr-FR" sz="1200">
                <a:solidFill>
                  <a:srgbClr val="000000"/>
                </a:solidFill>
                <a:latin typeface="Symbol" pitchFamily="16" charset="2"/>
              </a:rPr>
              <a:t></a:t>
            </a:r>
            <a:r>
              <a:rPr lang="fr-FR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440363" y="342900"/>
            <a:ext cx="3390900" cy="77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Symétrie axiale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 du champ magnétique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pour avoir un effet de « focalisation »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7138" y="211138"/>
            <a:ext cx="2303462" cy="3529012"/>
            <a:chOff x="1573" y="133"/>
            <a:chExt cx="1451" cy="222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400" y="556"/>
              <a:ext cx="334" cy="1278"/>
              <a:chOff x="2400" y="556"/>
              <a:chExt cx="334" cy="1278"/>
            </a:xfrm>
          </p:grpSpPr>
          <p:sp>
            <p:nvSpPr>
              <p:cNvPr id="18440" name="Freeform 8"/>
              <p:cNvSpPr>
                <a:spLocks noChangeArrowheads="1"/>
              </p:cNvSpPr>
              <p:nvPr/>
            </p:nvSpPr>
            <p:spPr bwMode="auto">
              <a:xfrm>
                <a:off x="2579" y="820"/>
                <a:ext cx="151" cy="746"/>
              </a:xfrm>
              <a:custGeom>
                <a:avLst/>
                <a:gdLst/>
                <a:ahLst/>
                <a:cxnLst>
                  <a:cxn ang="0">
                    <a:pos x="741" y="0"/>
                  </a:cxn>
                  <a:cxn ang="0">
                    <a:pos x="42" y="1333"/>
                  </a:cxn>
                  <a:cxn ang="0">
                    <a:pos x="0" y="1693"/>
                  </a:cxn>
                  <a:cxn ang="0">
                    <a:pos x="0" y="2138"/>
                  </a:cxn>
                  <a:cxn ang="0">
                    <a:pos x="529" y="3344"/>
                  </a:cxn>
                </a:cxnLst>
                <a:rect l="0" t="0" r="r" b="b"/>
                <a:pathLst>
                  <a:path w="742" h="3345">
                    <a:moveTo>
                      <a:pt x="741" y="0"/>
                    </a:moveTo>
                    <a:cubicBezTo>
                      <a:pt x="233" y="423"/>
                      <a:pt x="42" y="1333"/>
                      <a:pt x="42" y="1333"/>
                    </a:cubicBezTo>
                    <a:lnTo>
                      <a:pt x="0" y="1693"/>
                    </a:lnTo>
                    <a:cubicBezTo>
                      <a:pt x="0" y="1693"/>
                      <a:pt x="0" y="1990"/>
                      <a:pt x="0" y="2138"/>
                    </a:cubicBezTo>
                    <a:cubicBezTo>
                      <a:pt x="106" y="2815"/>
                      <a:pt x="191" y="2858"/>
                      <a:pt x="529" y="3344"/>
                    </a:cubicBezTo>
                  </a:path>
                </a:pathLst>
              </a:cu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41" name="Freeform 9"/>
              <p:cNvSpPr>
                <a:spLocks noChangeArrowheads="1"/>
              </p:cNvSpPr>
              <p:nvPr/>
            </p:nvSpPr>
            <p:spPr bwMode="auto">
              <a:xfrm>
                <a:off x="2489" y="685"/>
                <a:ext cx="240" cy="1034"/>
              </a:xfrm>
              <a:custGeom>
                <a:avLst/>
                <a:gdLst/>
                <a:ahLst/>
                <a:cxnLst>
                  <a:cxn ang="0">
                    <a:pos x="1143" y="0"/>
                  </a:cxn>
                  <a:cxn ang="0">
                    <a:pos x="127" y="1693"/>
                  </a:cxn>
                  <a:cxn ang="0">
                    <a:pos x="0" y="2222"/>
                  </a:cxn>
                  <a:cxn ang="0">
                    <a:pos x="85" y="2899"/>
                  </a:cxn>
                  <a:cxn ang="0">
                    <a:pos x="932" y="4614"/>
                  </a:cxn>
                </a:cxnLst>
                <a:rect l="0" t="0" r="r" b="b"/>
                <a:pathLst>
                  <a:path w="1144" h="4615">
                    <a:moveTo>
                      <a:pt x="1143" y="0"/>
                    </a:moveTo>
                    <a:cubicBezTo>
                      <a:pt x="635" y="423"/>
                      <a:pt x="127" y="1693"/>
                      <a:pt x="127" y="1693"/>
                    </a:cubicBezTo>
                    <a:lnTo>
                      <a:pt x="0" y="2222"/>
                    </a:lnTo>
                    <a:cubicBezTo>
                      <a:pt x="0" y="2222"/>
                      <a:pt x="85" y="2751"/>
                      <a:pt x="85" y="2899"/>
                    </a:cubicBezTo>
                    <a:cubicBezTo>
                      <a:pt x="191" y="3576"/>
                      <a:pt x="594" y="4128"/>
                      <a:pt x="932" y="4614"/>
                    </a:cubicBezTo>
                  </a:path>
                </a:pathLst>
              </a:cu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42" name="Freeform 10"/>
              <p:cNvSpPr>
                <a:spLocks noChangeArrowheads="1"/>
              </p:cNvSpPr>
              <p:nvPr/>
            </p:nvSpPr>
            <p:spPr bwMode="auto">
              <a:xfrm>
                <a:off x="2400" y="556"/>
                <a:ext cx="334" cy="1278"/>
              </a:xfrm>
              <a:custGeom>
                <a:avLst/>
                <a:gdLst/>
                <a:ahLst/>
                <a:cxnLst>
                  <a:cxn ang="0">
                    <a:pos x="1566" y="0"/>
                  </a:cxn>
                  <a:cxn ang="0">
                    <a:pos x="423" y="1461"/>
                  </a:cxn>
                  <a:cxn ang="0">
                    <a:pos x="40" y="2688"/>
                  </a:cxn>
                  <a:cxn ang="0">
                    <a:pos x="212" y="3853"/>
                  </a:cxn>
                  <a:cxn ang="0">
                    <a:pos x="1355" y="5694"/>
                  </a:cxn>
                </a:cxnLst>
                <a:rect l="0" t="0" r="r" b="b"/>
                <a:pathLst>
                  <a:path w="1567" h="5695">
                    <a:moveTo>
                      <a:pt x="1566" y="0"/>
                    </a:moveTo>
                    <a:cubicBezTo>
                      <a:pt x="1058" y="423"/>
                      <a:pt x="423" y="1461"/>
                      <a:pt x="423" y="1461"/>
                    </a:cubicBezTo>
                    <a:lnTo>
                      <a:pt x="40" y="2688"/>
                    </a:lnTo>
                    <a:cubicBezTo>
                      <a:pt x="0" y="3218"/>
                      <a:pt x="212" y="3705"/>
                      <a:pt x="212" y="3853"/>
                    </a:cubicBezTo>
                    <a:cubicBezTo>
                      <a:pt x="487" y="4488"/>
                      <a:pt x="1017" y="5208"/>
                      <a:pt x="1355" y="5694"/>
                    </a:cubicBezTo>
                  </a:path>
                </a:pathLst>
              </a:cu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1844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1082"/>
              <a:ext cx="22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444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8" y="1082"/>
              <a:ext cx="22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45" name="Line 13"/>
            <p:cNvSpPr>
              <a:spLocks noChangeShapeType="1"/>
            </p:cNvSpPr>
            <p:nvPr/>
          </p:nvSpPr>
          <p:spPr bwMode="auto">
            <a:xfrm>
              <a:off x="2278" y="133"/>
              <a:ext cx="0" cy="217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46" name="Line 14"/>
            <p:cNvSpPr>
              <a:spLocks noChangeShapeType="1"/>
            </p:cNvSpPr>
            <p:nvPr/>
          </p:nvSpPr>
          <p:spPr bwMode="auto">
            <a:xfrm>
              <a:off x="1791" y="1205"/>
              <a:ext cx="9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47" name="Text Box 15"/>
            <p:cNvSpPr txBox="1">
              <a:spLocks noChangeArrowheads="1"/>
            </p:cNvSpPr>
            <p:nvPr/>
          </p:nvSpPr>
          <p:spPr bwMode="auto">
            <a:xfrm>
              <a:off x="2338" y="2178"/>
              <a:ext cx="158" cy="1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18448" name="Freeform 16"/>
            <p:cNvSpPr>
              <a:spLocks noChangeArrowheads="1"/>
            </p:cNvSpPr>
            <p:nvPr/>
          </p:nvSpPr>
          <p:spPr bwMode="auto">
            <a:xfrm>
              <a:off x="2251" y="186"/>
              <a:ext cx="342" cy="19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8" y="2308"/>
                </a:cxn>
                <a:cxn ang="0">
                  <a:pos x="1566" y="4382"/>
                </a:cxn>
                <a:cxn ang="0">
                  <a:pos x="1375" y="6181"/>
                </a:cxn>
                <a:cxn ang="0">
                  <a:pos x="148" y="8615"/>
                </a:cxn>
              </a:cxnLst>
              <a:rect l="0" t="0" r="r" b="b"/>
              <a:pathLst>
                <a:path w="1567" h="8616">
                  <a:moveTo>
                    <a:pt x="0" y="0"/>
                  </a:moveTo>
                  <a:cubicBezTo>
                    <a:pt x="804" y="1122"/>
                    <a:pt x="677" y="1016"/>
                    <a:pt x="1248" y="2308"/>
                  </a:cubicBezTo>
                  <a:lnTo>
                    <a:pt x="1566" y="4382"/>
                  </a:lnTo>
                  <a:lnTo>
                    <a:pt x="1375" y="6181"/>
                  </a:lnTo>
                  <a:cubicBezTo>
                    <a:pt x="1100" y="7472"/>
                    <a:pt x="1164" y="7281"/>
                    <a:pt x="148" y="8615"/>
                  </a:cubicBezTo>
                </a:path>
              </a:pathLst>
            </a:custGeom>
            <a:noFill/>
            <a:ln w="36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2482" y="570"/>
              <a:ext cx="232" cy="453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>
              <a:off x="2482" y="565"/>
              <a:ext cx="246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>
              <a:off x="2477" y="570"/>
              <a:ext cx="6" cy="44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18452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10" y="750"/>
              <a:ext cx="148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453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75" y="380"/>
              <a:ext cx="146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454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3" y="709"/>
              <a:ext cx="191" cy="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455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19" y="478"/>
              <a:ext cx="83" cy="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56" name="Freeform 24"/>
            <p:cNvSpPr>
              <a:spLocks noChangeArrowheads="1"/>
            </p:cNvSpPr>
            <p:nvPr/>
          </p:nvSpPr>
          <p:spPr bwMode="auto">
            <a:xfrm>
              <a:off x="2275" y="421"/>
              <a:ext cx="117" cy="26"/>
            </a:xfrm>
            <a:custGeom>
              <a:avLst/>
              <a:gdLst/>
              <a:ahLst/>
              <a:cxnLst>
                <a:cxn ang="0">
                  <a:pos x="0" y="169"/>
                </a:cxn>
                <a:cxn ang="0">
                  <a:pos x="572" y="0"/>
                </a:cxn>
              </a:cxnLst>
              <a:rect l="0" t="0" r="r" b="b"/>
              <a:pathLst>
                <a:path w="573" h="170">
                  <a:moveTo>
                    <a:pt x="0" y="169"/>
                  </a:moveTo>
                  <a:cubicBezTo>
                    <a:pt x="339" y="148"/>
                    <a:pt x="572" y="0"/>
                    <a:pt x="572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57" name="Freeform 25"/>
            <p:cNvSpPr>
              <a:spLocks noChangeArrowheads="1"/>
            </p:cNvSpPr>
            <p:nvPr/>
          </p:nvSpPr>
          <p:spPr bwMode="auto">
            <a:xfrm>
              <a:off x="1766" y="844"/>
              <a:ext cx="155" cy="7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9" y="1333"/>
                </a:cxn>
                <a:cxn ang="0">
                  <a:pos x="741" y="1693"/>
                </a:cxn>
                <a:cxn ang="0">
                  <a:pos x="741" y="2138"/>
                </a:cxn>
                <a:cxn ang="0">
                  <a:pos x="212" y="3344"/>
                </a:cxn>
              </a:cxnLst>
              <a:rect l="0" t="0" r="r" b="b"/>
              <a:pathLst>
                <a:path w="742" h="3345">
                  <a:moveTo>
                    <a:pt x="0" y="0"/>
                  </a:moveTo>
                  <a:cubicBezTo>
                    <a:pt x="508" y="423"/>
                    <a:pt x="699" y="1333"/>
                    <a:pt x="699" y="1333"/>
                  </a:cubicBezTo>
                  <a:lnTo>
                    <a:pt x="741" y="1693"/>
                  </a:lnTo>
                  <a:cubicBezTo>
                    <a:pt x="741" y="1693"/>
                    <a:pt x="741" y="1990"/>
                    <a:pt x="741" y="2138"/>
                  </a:cubicBezTo>
                  <a:cubicBezTo>
                    <a:pt x="635" y="2815"/>
                    <a:pt x="550" y="2858"/>
                    <a:pt x="212" y="3344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58" name="Freeform 26"/>
            <p:cNvSpPr>
              <a:spLocks noChangeArrowheads="1"/>
            </p:cNvSpPr>
            <p:nvPr/>
          </p:nvSpPr>
          <p:spPr bwMode="auto">
            <a:xfrm>
              <a:off x="1767" y="709"/>
              <a:ext cx="246" cy="1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6" y="1693"/>
                </a:cxn>
                <a:cxn ang="0">
                  <a:pos x="1143" y="2222"/>
                </a:cxn>
                <a:cxn ang="0">
                  <a:pos x="1058" y="2899"/>
                </a:cxn>
                <a:cxn ang="0">
                  <a:pos x="211" y="4614"/>
                </a:cxn>
              </a:cxnLst>
              <a:rect l="0" t="0" r="r" b="b"/>
              <a:pathLst>
                <a:path w="1144" h="4615">
                  <a:moveTo>
                    <a:pt x="0" y="0"/>
                  </a:moveTo>
                  <a:cubicBezTo>
                    <a:pt x="508" y="423"/>
                    <a:pt x="1016" y="1693"/>
                    <a:pt x="1016" y="1693"/>
                  </a:cubicBezTo>
                  <a:lnTo>
                    <a:pt x="1143" y="2222"/>
                  </a:lnTo>
                  <a:cubicBezTo>
                    <a:pt x="1143" y="2222"/>
                    <a:pt x="1058" y="2751"/>
                    <a:pt x="1058" y="2899"/>
                  </a:cubicBezTo>
                  <a:cubicBezTo>
                    <a:pt x="952" y="3576"/>
                    <a:pt x="549" y="4128"/>
                    <a:pt x="211" y="4614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59" name="Freeform 27"/>
            <p:cNvSpPr>
              <a:spLocks/>
            </p:cNvSpPr>
            <p:nvPr/>
          </p:nvSpPr>
          <p:spPr bwMode="auto">
            <a:xfrm>
              <a:off x="1762" y="579"/>
              <a:ext cx="342" cy="1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43" y="1461"/>
                </a:cxn>
                <a:cxn ang="0">
                  <a:pos x="1526" y="2688"/>
                </a:cxn>
                <a:cxn ang="0">
                  <a:pos x="1312" y="3831"/>
                </a:cxn>
                <a:cxn ang="0">
                  <a:pos x="211" y="5694"/>
                </a:cxn>
              </a:cxnLst>
              <a:rect l="0" t="0" r="r" b="b"/>
              <a:pathLst>
                <a:path w="1567" h="5695">
                  <a:moveTo>
                    <a:pt x="0" y="0"/>
                  </a:moveTo>
                  <a:cubicBezTo>
                    <a:pt x="508" y="423"/>
                    <a:pt x="1143" y="1461"/>
                    <a:pt x="1143" y="1461"/>
                  </a:cubicBezTo>
                  <a:lnTo>
                    <a:pt x="1526" y="2688"/>
                  </a:lnTo>
                  <a:cubicBezTo>
                    <a:pt x="1566" y="3218"/>
                    <a:pt x="1312" y="3683"/>
                    <a:pt x="1312" y="3831"/>
                  </a:cubicBezTo>
                  <a:cubicBezTo>
                    <a:pt x="1037" y="4466"/>
                    <a:pt x="549" y="5208"/>
                    <a:pt x="211" y="5694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auto">
            <a:xfrm flipH="1">
              <a:off x="2027" y="1482"/>
              <a:ext cx="18" cy="40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18461" name="Picture 2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73" y="1431"/>
              <a:ext cx="168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462" name="Picture 3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42" y="1609"/>
              <a:ext cx="173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63" name="Line 31"/>
            <p:cNvSpPr>
              <a:spLocks noChangeShapeType="1"/>
            </p:cNvSpPr>
            <p:nvPr/>
          </p:nvSpPr>
          <p:spPr bwMode="auto">
            <a:xfrm flipH="1">
              <a:off x="1783" y="1496"/>
              <a:ext cx="262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18464" name="Picture 3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58" y="1869"/>
              <a:ext cx="202" cy="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65" name="Oval 33"/>
            <p:cNvSpPr>
              <a:spLocks noChangeArrowheads="1"/>
            </p:cNvSpPr>
            <p:nvPr/>
          </p:nvSpPr>
          <p:spPr bwMode="auto">
            <a:xfrm>
              <a:off x="2463" y="551"/>
              <a:ext cx="21" cy="21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8466" name="Picture 3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1" y="563"/>
              <a:ext cx="115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62575" y="3798888"/>
            <a:ext cx="126365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68" name="Picture 3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62575" y="5018088"/>
            <a:ext cx="2001838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69" name="Picture 3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62575" y="2465388"/>
            <a:ext cx="109855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70" name="Picture 38"/>
          <p:cNvPicPr>
            <a:picLocks noChangeAspect="1" noChangeArrowheads="1"/>
          </p:cNvPicPr>
          <p:nvPr/>
        </p:nvPicPr>
        <p:blipFill>
          <a:blip r:embed="rId16" cstate="print"/>
          <a:srcRect l="19562" t="26874" r="50566" b="40715"/>
          <a:stretch>
            <a:fillRect/>
          </a:stretch>
        </p:blipFill>
        <p:spPr bwMode="auto">
          <a:xfrm>
            <a:off x="7010400" y="1831975"/>
            <a:ext cx="1439863" cy="124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71" name="Picture 39"/>
          <p:cNvPicPr>
            <a:picLocks noChangeAspect="1" noChangeArrowheads="1"/>
          </p:cNvPicPr>
          <p:nvPr/>
        </p:nvPicPr>
        <p:blipFill>
          <a:blip r:embed="rId16" cstate="print"/>
          <a:srcRect l="63983" t="31602" r="6274" b="33910"/>
          <a:stretch>
            <a:fillRect/>
          </a:stretch>
        </p:blipFill>
        <p:spPr bwMode="auto">
          <a:xfrm>
            <a:off x="7083425" y="3241675"/>
            <a:ext cx="1439863" cy="133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5664200" y="3033713"/>
            <a:ext cx="178911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Trajectoire circulaire</a:t>
            </a: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7710488" y="3033713"/>
            <a:ext cx="10636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Hélicoïdale</a:t>
            </a:r>
          </a:p>
        </p:txBody>
      </p:sp>
      <p:sp>
        <p:nvSpPr>
          <p:cNvPr id="18474" name="Text Box 42"/>
          <p:cNvSpPr txBox="1">
            <a:spLocks noChangeArrowheads="1"/>
          </p:cNvSpPr>
          <p:nvPr/>
        </p:nvSpPr>
        <p:spPr bwMode="auto">
          <a:xfrm>
            <a:off x="6462713" y="4587875"/>
            <a:ext cx="20828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Convergence vers l'axe </a:t>
            </a:r>
          </a:p>
        </p:txBody>
      </p:sp>
      <p:sp>
        <p:nvSpPr>
          <p:cNvPr id="18475" name="Text Box 43"/>
          <p:cNvSpPr txBox="1">
            <a:spLocks noChangeArrowheads="1"/>
          </p:cNvSpPr>
          <p:nvPr/>
        </p:nvSpPr>
        <p:spPr bwMode="auto">
          <a:xfrm>
            <a:off x="6180138" y="5441950"/>
            <a:ext cx="194945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Rotation du plan de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trajectoire des électrons</a:t>
            </a:r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2689225" y="6142038"/>
            <a:ext cx="59848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Un champ magnétique </a:t>
            </a:r>
            <a:r>
              <a:rPr lang="fr-FR" sz="1400" b="1">
                <a:solidFill>
                  <a:srgbClr val="000000"/>
                </a:solidFill>
              </a:rPr>
              <a:t>Non</a:t>
            </a:r>
            <a:r>
              <a:rPr lang="fr-FR" sz="1400">
                <a:solidFill>
                  <a:srgbClr val="000000"/>
                </a:solidFill>
              </a:rPr>
              <a:t> homogène permet la propriété de focalisation</a:t>
            </a:r>
          </a:p>
        </p:txBody>
      </p:sp>
      <p:pic>
        <p:nvPicPr>
          <p:cNvPr id="18477" name="Picture 4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54625" y="1658938"/>
            <a:ext cx="1616075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78" name="Line 46"/>
          <p:cNvSpPr>
            <a:spLocks noChangeShapeType="1"/>
          </p:cNvSpPr>
          <p:nvPr/>
        </p:nvSpPr>
        <p:spPr bwMode="auto">
          <a:xfrm>
            <a:off x="7407275" y="3184525"/>
            <a:ext cx="403225" cy="158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79" name="Line 47"/>
          <p:cNvSpPr>
            <a:spLocks noChangeShapeType="1"/>
          </p:cNvSpPr>
          <p:nvPr/>
        </p:nvSpPr>
        <p:spPr bwMode="auto">
          <a:xfrm>
            <a:off x="5235575" y="3200400"/>
            <a:ext cx="481013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80" name="Line 48"/>
          <p:cNvSpPr>
            <a:spLocks noChangeShapeType="1"/>
          </p:cNvSpPr>
          <p:nvPr/>
        </p:nvSpPr>
        <p:spPr bwMode="auto">
          <a:xfrm>
            <a:off x="6019800" y="4770438"/>
            <a:ext cx="481013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81" name="Line 49"/>
          <p:cNvSpPr>
            <a:spLocks noChangeShapeType="1"/>
          </p:cNvSpPr>
          <p:nvPr/>
        </p:nvSpPr>
        <p:spPr bwMode="auto">
          <a:xfrm>
            <a:off x="5661025" y="5608638"/>
            <a:ext cx="481013" cy="1587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82" name="AutoShape 50"/>
          <p:cNvSpPr>
            <a:spLocks noChangeArrowheads="1"/>
          </p:cNvSpPr>
          <p:nvPr/>
        </p:nvSpPr>
        <p:spPr bwMode="auto">
          <a:xfrm>
            <a:off x="5156200" y="2536825"/>
            <a:ext cx="136525" cy="144463"/>
          </a:xfrm>
          <a:prstGeom prst="roundRect">
            <a:avLst>
              <a:gd name="adj" fmla="val 116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83" name="AutoShape 51"/>
          <p:cNvSpPr>
            <a:spLocks noChangeArrowheads="1"/>
          </p:cNvSpPr>
          <p:nvPr/>
        </p:nvSpPr>
        <p:spPr bwMode="auto">
          <a:xfrm>
            <a:off x="5156200" y="3870325"/>
            <a:ext cx="136525" cy="144463"/>
          </a:xfrm>
          <a:prstGeom prst="roundRect">
            <a:avLst>
              <a:gd name="adj" fmla="val 116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84" name="AutoShape 52"/>
          <p:cNvSpPr>
            <a:spLocks noChangeArrowheads="1"/>
          </p:cNvSpPr>
          <p:nvPr/>
        </p:nvSpPr>
        <p:spPr bwMode="auto">
          <a:xfrm>
            <a:off x="5156200" y="5089525"/>
            <a:ext cx="136525" cy="144463"/>
          </a:xfrm>
          <a:prstGeom prst="roundRect">
            <a:avLst>
              <a:gd name="adj" fmla="val 116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85" name="Text Box 53"/>
          <p:cNvSpPr txBox="1">
            <a:spLocks noChangeArrowheads="1"/>
          </p:cNvSpPr>
          <p:nvPr/>
        </p:nvSpPr>
        <p:spPr bwMode="auto">
          <a:xfrm>
            <a:off x="0" y="3429000"/>
            <a:ext cx="21653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Variation dans la bobine de : </a:t>
            </a:r>
          </a:p>
        </p:txBody>
      </p:sp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4389438" y="1346200"/>
            <a:ext cx="1306512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Vitesse de l'électron</a:t>
            </a: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63525" y="3660799"/>
            <a:ext cx="3294063" cy="2576513"/>
            <a:chOff x="166" y="2246"/>
            <a:chExt cx="2075" cy="1623"/>
          </a:xfrm>
        </p:grpSpPr>
        <p:pic>
          <p:nvPicPr>
            <p:cNvPr id="18488" name="Picture 56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79" y="2246"/>
              <a:ext cx="1240" cy="16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89" name="Text Box 57"/>
            <p:cNvSpPr txBox="1">
              <a:spLocks noChangeArrowheads="1"/>
            </p:cNvSpPr>
            <p:nvPr/>
          </p:nvSpPr>
          <p:spPr bwMode="auto">
            <a:xfrm>
              <a:off x="322" y="2527"/>
              <a:ext cx="507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i="1">
                  <a:solidFill>
                    <a:srgbClr val="000000"/>
                  </a:solidFill>
                </a:rPr>
                <a:t>Bz </a:t>
              </a:r>
              <a:r>
                <a:rPr lang="fr-FR" sz="1400">
                  <a:solidFill>
                    <a:srgbClr val="000000"/>
                  </a:solidFill>
                </a:rPr>
                <a:t>et</a:t>
              </a:r>
              <a:r>
                <a:rPr lang="fr-FR" sz="1400" i="1">
                  <a:solidFill>
                    <a:srgbClr val="000000"/>
                  </a:solidFill>
                </a:rPr>
                <a:t> Br</a:t>
              </a:r>
            </a:p>
          </p:txBody>
        </p:sp>
        <p:sp>
          <p:nvSpPr>
            <p:cNvPr id="18490" name="Text Box 58"/>
            <p:cNvSpPr txBox="1">
              <a:spLocks noChangeArrowheads="1"/>
            </p:cNvSpPr>
            <p:nvPr/>
          </p:nvSpPr>
          <p:spPr bwMode="auto">
            <a:xfrm>
              <a:off x="233" y="2992"/>
              <a:ext cx="685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Fr, Fz et F</a:t>
              </a:r>
              <a:r>
                <a:rPr lang="fr-FR" sz="1400">
                  <a:solidFill>
                    <a:srgbClr val="000000"/>
                  </a:solidFill>
                  <a:latin typeface="Symbol" pitchFamily="16" charset="2"/>
                </a:rPr>
                <a:t></a:t>
              </a:r>
            </a:p>
          </p:txBody>
        </p:sp>
        <p:sp>
          <p:nvSpPr>
            <p:cNvPr id="18491" name="Text Box 59"/>
            <p:cNvSpPr txBox="1">
              <a:spLocks noChangeArrowheads="1"/>
            </p:cNvSpPr>
            <p:nvPr/>
          </p:nvSpPr>
          <p:spPr bwMode="auto">
            <a:xfrm>
              <a:off x="223" y="3512"/>
              <a:ext cx="705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Vr, Vz et V</a:t>
              </a:r>
              <a:r>
                <a:rPr lang="fr-FR" sz="1400">
                  <a:solidFill>
                    <a:srgbClr val="000000"/>
                  </a:solidFill>
                  <a:latin typeface="Symbol" pitchFamily="16" charset="2"/>
                </a:rPr>
                <a:t></a:t>
              </a:r>
            </a:p>
          </p:txBody>
        </p:sp>
        <p:sp>
          <p:nvSpPr>
            <p:cNvPr id="18492" name="Text Box 60"/>
            <p:cNvSpPr txBox="1">
              <a:spLocks noChangeArrowheads="1"/>
            </p:cNvSpPr>
            <p:nvPr/>
          </p:nvSpPr>
          <p:spPr bwMode="auto">
            <a:xfrm>
              <a:off x="172" y="2400"/>
              <a:ext cx="807" cy="1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>
                  <a:solidFill>
                    <a:srgbClr val="000000"/>
                  </a:solidFill>
                </a:rPr>
                <a:t>Champ magnétique</a:t>
              </a:r>
            </a:p>
          </p:txBody>
        </p:sp>
        <p:sp>
          <p:nvSpPr>
            <p:cNvPr id="18493" name="Text Box 61"/>
            <p:cNvSpPr txBox="1">
              <a:spLocks noChangeArrowheads="1"/>
            </p:cNvSpPr>
            <p:nvPr/>
          </p:nvSpPr>
          <p:spPr bwMode="auto">
            <a:xfrm>
              <a:off x="235" y="2846"/>
              <a:ext cx="680" cy="1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>
                  <a:solidFill>
                    <a:srgbClr val="000000"/>
                  </a:solidFill>
                </a:rPr>
                <a:t>Force appliquée</a:t>
              </a:r>
            </a:p>
          </p:txBody>
        </p:sp>
        <p:sp>
          <p:nvSpPr>
            <p:cNvPr id="18494" name="Text Box 62"/>
            <p:cNvSpPr txBox="1">
              <a:spLocks noChangeArrowheads="1"/>
            </p:cNvSpPr>
            <p:nvPr/>
          </p:nvSpPr>
          <p:spPr bwMode="auto">
            <a:xfrm>
              <a:off x="166" y="3345"/>
              <a:ext cx="819" cy="1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>
                  <a:solidFill>
                    <a:srgbClr val="000000"/>
                  </a:solidFill>
                </a:rPr>
                <a:t>Vitesse de l'électron</a:t>
              </a:r>
            </a:p>
          </p:txBody>
        </p:sp>
        <p:sp>
          <p:nvSpPr>
            <p:cNvPr id="18495" name="Line 63"/>
            <p:cNvSpPr>
              <a:spLocks noChangeShapeType="1"/>
            </p:cNvSpPr>
            <p:nvPr/>
          </p:nvSpPr>
          <p:spPr bwMode="auto">
            <a:xfrm>
              <a:off x="2035" y="2664"/>
              <a:ext cx="178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96" name="Text Box 64"/>
            <p:cNvSpPr txBox="1">
              <a:spLocks noChangeArrowheads="1"/>
            </p:cNvSpPr>
            <p:nvPr/>
          </p:nvSpPr>
          <p:spPr bwMode="auto">
            <a:xfrm>
              <a:off x="2074" y="2438"/>
              <a:ext cx="167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18497" name="Line 65"/>
            <p:cNvSpPr>
              <a:spLocks noChangeShapeType="1"/>
            </p:cNvSpPr>
            <p:nvPr/>
          </p:nvSpPr>
          <p:spPr bwMode="auto">
            <a:xfrm>
              <a:off x="2036" y="3118"/>
              <a:ext cx="178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98" name="Text Box 66"/>
            <p:cNvSpPr txBox="1">
              <a:spLocks noChangeArrowheads="1"/>
            </p:cNvSpPr>
            <p:nvPr/>
          </p:nvSpPr>
          <p:spPr bwMode="auto">
            <a:xfrm>
              <a:off x="2074" y="2879"/>
              <a:ext cx="167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18499" name="Line 67"/>
            <p:cNvSpPr>
              <a:spLocks noChangeShapeType="1"/>
            </p:cNvSpPr>
            <p:nvPr/>
          </p:nvSpPr>
          <p:spPr bwMode="auto">
            <a:xfrm>
              <a:off x="2036" y="3639"/>
              <a:ext cx="178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500" name="Text Box 68"/>
            <p:cNvSpPr txBox="1">
              <a:spLocks noChangeArrowheads="1"/>
            </p:cNvSpPr>
            <p:nvPr/>
          </p:nvSpPr>
          <p:spPr bwMode="auto">
            <a:xfrm>
              <a:off x="2074" y="3414"/>
              <a:ext cx="167" cy="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79512" y="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Principe :</a:t>
            </a:r>
            <a:endParaRPr lang="fr-FR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b="20564"/>
          <a:stretch>
            <a:fillRect/>
          </a:stretch>
        </p:blipFill>
        <p:spPr bwMode="auto">
          <a:xfrm>
            <a:off x="552450" y="3505200"/>
            <a:ext cx="2552700" cy="2057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8475" y="660400"/>
            <a:ext cx="2535238" cy="2073275"/>
            <a:chOff x="314" y="416"/>
            <a:chExt cx="1597" cy="130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14" y="416"/>
              <a:ext cx="1557" cy="1267"/>
              <a:chOff x="314" y="416"/>
              <a:chExt cx="1557" cy="1267"/>
            </a:xfrm>
          </p:grpSpPr>
          <p:pic>
            <p:nvPicPr>
              <p:cNvPr id="1946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6000"/>
              </a:blip>
              <a:srcRect b="18367"/>
              <a:stretch>
                <a:fillRect/>
              </a:stretch>
            </p:blipFill>
            <p:spPr bwMode="auto">
              <a:xfrm>
                <a:off x="314" y="416"/>
                <a:ext cx="1557" cy="1267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778" y="984"/>
                <a:ext cx="193" cy="411"/>
                <a:chOff x="778" y="984"/>
                <a:chExt cx="193" cy="411"/>
              </a:xfrm>
            </p:grpSpPr>
            <p:sp>
              <p:nvSpPr>
                <p:cNvPr id="19462" name="Freeform 6"/>
                <p:cNvSpPr>
                  <a:spLocks noChangeArrowheads="1"/>
                </p:cNvSpPr>
                <p:nvPr/>
              </p:nvSpPr>
              <p:spPr bwMode="auto">
                <a:xfrm>
                  <a:off x="798" y="1052"/>
                  <a:ext cx="43" cy="283"/>
                </a:xfrm>
                <a:custGeom>
                  <a:avLst/>
                  <a:gdLst>
                    <a:gd name="T0" fmla="*/ 0 w 56"/>
                    <a:gd name="T1" fmla="*/ 0 h 296"/>
                    <a:gd name="T2" fmla="*/ 20 w 56"/>
                    <a:gd name="T3" fmla="*/ 20 h 296"/>
                    <a:gd name="T4" fmla="*/ 40 w 56"/>
                    <a:gd name="T5" fmla="*/ 50 h 296"/>
                    <a:gd name="T6" fmla="*/ 50 w 56"/>
                    <a:gd name="T7" fmla="*/ 70 h 296"/>
                    <a:gd name="T8" fmla="*/ 30 w 56"/>
                    <a:gd name="T9" fmla="*/ 256 h 296"/>
                    <a:gd name="T10" fmla="*/ 10 w 56"/>
                    <a:gd name="T11" fmla="*/ 290 h 296"/>
                    <a:gd name="T12" fmla="*/ 6 w 56"/>
                    <a:gd name="T13" fmla="*/ 296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" h="296">
                      <a:moveTo>
                        <a:pt x="0" y="0"/>
                      </a:moveTo>
                      <a:cubicBezTo>
                        <a:pt x="11" y="7"/>
                        <a:pt x="10" y="14"/>
                        <a:pt x="20" y="20"/>
                      </a:cubicBezTo>
                      <a:cubicBezTo>
                        <a:pt x="27" y="30"/>
                        <a:pt x="33" y="39"/>
                        <a:pt x="40" y="50"/>
                      </a:cubicBezTo>
                      <a:cubicBezTo>
                        <a:pt x="42" y="57"/>
                        <a:pt x="50" y="63"/>
                        <a:pt x="50" y="70"/>
                      </a:cubicBezTo>
                      <a:cubicBezTo>
                        <a:pt x="50" y="101"/>
                        <a:pt x="56" y="213"/>
                        <a:pt x="30" y="256"/>
                      </a:cubicBezTo>
                      <a:cubicBezTo>
                        <a:pt x="26" y="270"/>
                        <a:pt x="22" y="282"/>
                        <a:pt x="10" y="290"/>
                      </a:cubicBezTo>
                      <a:cubicBezTo>
                        <a:pt x="9" y="292"/>
                        <a:pt x="6" y="296"/>
                        <a:pt x="6" y="296"/>
                      </a:cubicBezTo>
                    </a:path>
                  </a:pathLst>
                </a:custGeom>
                <a:noFill/>
                <a:ln w="9360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463" name="Freeform 7"/>
                <p:cNvSpPr>
                  <a:spLocks noChangeArrowheads="1"/>
                </p:cNvSpPr>
                <p:nvPr/>
              </p:nvSpPr>
              <p:spPr bwMode="auto">
                <a:xfrm>
                  <a:off x="778" y="1022"/>
                  <a:ext cx="105" cy="343"/>
                </a:xfrm>
                <a:custGeom>
                  <a:avLst/>
                  <a:gdLst>
                    <a:gd name="T0" fmla="*/ 24 w 118"/>
                    <a:gd name="T1" fmla="*/ 0 h 356"/>
                    <a:gd name="T2" fmla="*/ 50 w 118"/>
                    <a:gd name="T3" fmla="*/ 20 h 356"/>
                    <a:gd name="T4" fmla="*/ 74 w 118"/>
                    <a:gd name="T5" fmla="*/ 40 h 356"/>
                    <a:gd name="T6" fmla="*/ 90 w 118"/>
                    <a:gd name="T7" fmla="*/ 60 h 356"/>
                    <a:gd name="T8" fmla="*/ 110 w 118"/>
                    <a:gd name="T9" fmla="*/ 120 h 356"/>
                    <a:gd name="T10" fmla="*/ 90 w 118"/>
                    <a:gd name="T11" fmla="*/ 280 h 356"/>
                    <a:gd name="T12" fmla="*/ 70 w 118"/>
                    <a:gd name="T13" fmla="*/ 320 h 356"/>
                    <a:gd name="T14" fmla="*/ 20 w 118"/>
                    <a:gd name="T15" fmla="*/ 356 h 356"/>
                    <a:gd name="T16" fmla="*/ 0 w 118"/>
                    <a:gd name="T17" fmla="*/ 338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8" h="356">
                      <a:moveTo>
                        <a:pt x="24" y="0"/>
                      </a:moveTo>
                      <a:cubicBezTo>
                        <a:pt x="32" y="8"/>
                        <a:pt x="41" y="14"/>
                        <a:pt x="50" y="20"/>
                      </a:cubicBezTo>
                      <a:cubicBezTo>
                        <a:pt x="56" y="29"/>
                        <a:pt x="64" y="36"/>
                        <a:pt x="74" y="40"/>
                      </a:cubicBezTo>
                      <a:cubicBezTo>
                        <a:pt x="81" y="47"/>
                        <a:pt x="82" y="55"/>
                        <a:pt x="90" y="60"/>
                      </a:cubicBezTo>
                      <a:cubicBezTo>
                        <a:pt x="98" y="82"/>
                        <a:pt x="104" y="98"/>
                        <a:pt x="110" y="120"/>
                      </a:cubicBezTo>
                      <a:cubicBezTo>
                        <a:pt x="109" y="139"/>
                        <a:pt x="118" y="261"/>
                        <a:pt x="90" y="280"/>
                      </a:cubicBezTo>
                      <a:cubicBezTo>
                        <a:pt x="87" y="294"/>
                        <a:pt x="83" y="311"/>
                        <a:pt x="70" y="320"/>
                      </a:cubicBezTo>
                      <a:cubicBezTo>
                        <a:pt x="58" y="338"/>
                        <a:pt x="44" y="356"/>
                        <a:pt x="20" y="356"/>
                      </a:cubicBezTo>
                      <a:lnTo>
                        <a:pt x="0" y="338"/>
                      </a:lnTo>
                    </a:path>
                  </a:pathLst>
                </a:custGeom>
                <a:noFill/>
                <a:ln w="9360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464" name="Freeform 8"/>
                <p:cNvSpPr>
                  <a:spLocks noChangeArrowheads="1"/>
                </p:cNvSpPr>
                <p:nvPr/>
              </p:nvSpPr>
              <p:spPr bwMode="auto">
                <a:xfrm>
                  <a:off x="804" y="984"/>
                  <a:ext cx="167" cy="411"/>
                </a:xfrm>
                <a:custGeom>
                  <a:avLst/>
                  <a:gdLst>
                    <a:gd name="T0" fmla="*/ 0 w 180"/>
                    <a:gd name="T1" fmla="*/ 0 h 424"/>
                    <a:gd name="T2" fmla="*/ 84 w 180"/>
                    <a:gd name="T3" fmla="*/ 28 h 424"/>
                    <a:gd name="T4" fmla="*/ 114 w 180"/>
                    <a:gd name="T5" fmla="*/ 58 h 424"/>
                    <a:gd name="T6" fmla="*/ 124 w 180"/>
                    <a:gd name="T7" fmla="*/ 74 h 424"/>
                    <a:gd name="T8" fmla="*/ 154 w 180"/>
                    <a:gd name="T9" fmla="*/ 118 h 424"/>
                    <a:gd name="T10" fmla="*/ 168 w 180"/>
                    <a:gd name="T11" fmla="*/ 164 h 424"/>
                    <a:gd name="T12" fmla="*/ 154 w 180"/>
                    <a:gd name="T13" fmla="*/ 274 h 424"/>
                    <a:gd name="T14" fmla="*/ 124 w 180"/>
                    <a:gd name="T15" fmla="*/ 344 h 424"/>
                    <a:gd name="T16" fmla="*/ 104 w 180"/>
                    <a:gd name="T17" fmla="*/ 368 h 424"/>
                    <a:gd name="T18" fmla="*/ 4 w 180"/>
                    <a:gd name="T19" fmla="*/ 418 h 424"/>
                    <a:gd name="T20" fmla="*/ 22 w 180"/>
                    <a:gd name="T21" fmla="*/ 424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0" h="424">
                      <a:moveTo>
                        <a:pt x="0" y="0"/>
                      </a:moveTo>
                      <a:cubicBezTo>
                        <a:pt x="29" y="8"/>
                        <a:pt x="55" y="21"/>
                        <a:pt x="84" y="28"/>
                      </a:cubicBezTo>
                      <a:cubicBezTo>
                        <a:pt x="98" y="36"/>
                        <a:pt x="102" y="50"/>
                        <a:pt x="114" y="58"/>
                      </a:cubicBezTo>
                      <a:cubicBezTo>
                        <a:pt x="107" y="68"/>
                        <a:pt x="117" y="67"/>
                        <a:pt x="124" y="74"/>
                      </a:cubicBezTo>
                      <a:cubicBezTo>
                        <a:pt x="129" y="85"/>
                        <a:pt x="144" y="111"/>
                        <a:pt x="154" y="118"/>
                      </a:cubicBezTo>
                      <a:cubicBezTo>
                        <a:pt x="158" y="135"/>
                        <a:pt x="165" y="147"/>
                        <a:pt x="168" y="164"/>
                      </a:cubicBezTo>
                      <a:cubicBezTo>
                        <a:pt x="167" y="189"/>
                        <a:pt x="180" y="248"/>
                        <a:pt x="154" y="274"/>
                      </a:cubicBezTo>
                      <a:cubicBezTo>
                        <a:pt x="145" y="296"/>
                        <a:pt x="141" y="327"/>
                        <a:pt x="124" y="344"/>
                      </a:cubicBezTo>
                      <a:cubicBezTo>
                        <a:pt x="120" y="354"/>
                        <a:pt x="113" y="362"/>
                        <a:pt x="104" y="368"/>
                      </a:cubicBezTo>
                      <a:cubicBezTo>
                        <a:pt x="88" y="392"/>
                        <a:pt x="33" y="418"/>
                        <a:pt x="4" y="418"/>
                      </a:cubicBezTo>
                      <a:lnTo>
                        <a:pt x="22" y="424"/>
                      </a:lnTo>
                    </a:path>
                  </a:pathLst>
                </a:custGeom>
                <a:noFill/>
                <a:ln w="9360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465" name="Freeform 9"/>
              <p:cNvSpPr>
                <a:spLocks noChangeArrowheads="1"/>
              </p:cNvSpPr>
              <p:nvPr/>
            </p:nvSpPr>
            <p:spPr bwMode="auto">
              <a:xfrm>
                <a:off x="1225" y="978"/>
                <a:ext cx="171" cy="421"/>
              </a:xfrm>
              <a:custGeom>
                <a:avLst/>
                <a:gdLst>
                  <a:gd name="T0" fmla="*/ 184 w 184"/>
                  <a:gd name="T1" fmla="*/ 0 h 434"/>
                  <a:gd name="T2" fmla="*/ 140 w 184"/>
                  <a:gd name="T3" fmla="*/ 14 h 434"/>
                  <a:gd name="T4" fmla="*/ 104 w 184"/>
                  <a:gd name="T5" fmla="*/ 34 h 434"/>
                  <a:gd name="T6" fmla="*/ 74 w 184"/>
                  <a:gd name="T7" fmla="*/ 54 h 434"/>
                  <a:gd name="T8" fmla="*/ 54 w 184"/>
                  <a:gd name="T9" fmla="*/ 74 h 434"/>
                  <a:gd name="T10" fmla="*/ 0 w 184"/>
                  <a:gd name="T11" fmla="*/ 224 h 434"/>
                  <a:gd name="T12" fmla="*/ 24 w 184"/>
                  <a:gd name="T13" fmla="*/ 280 h 434"/>
                  <a:gd name="T14" fmla="*/ 64 w 184"/>
                  <a:gd name="T15" fmla="*/ 370 h 434"/>
                  <a:gd name="T16" fmla="*/ 128 w 184"/>
                  <a:gd name="T17" fmla="*/ 414 h 434"/>
                  <a:gd name="T18" fmla="*/ 174 w 184"/>
                  <a:gd name="T1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434">
                    <a:moveTo>
                      <a:pt x="184" y="0"/>
                    </a:moveTo>
                    <a:cubicBezTo>
                      <a:pt x="167" y="7"/>
                      <a:pt x="160" y="11"/>
                      <a:pt x="140" y="14"/>
                    </a:cubicBezTo>
                    <a:cubicBezTo>
                      <a:pt x="130" y="24"/>
                      <a:pt x="116" y="26"/>
                      <a:pt x="104" y="34"/>
                    </a:cubicBezTo>
                    <a:cubicBezTo>
                      <a:pt x="97" y="45"/>
                      <a:pt x="86" y="49"/>
                      <a:pt x="74" y="54"/>
                    </a:cubicBezTo>
                    <a:cubicBezTo>
                      <a:pt x="69" y="61"/>
                      <a:pt x="61" y="69"/>
                      <a:pt x="54" y="74"/>
                    </a:cubicBezTo>
                    <a:cubicBezTo>
                      <a:pt x="24" y="118"/>
                      <a:pt x="14" y="174"/>
                      <a:pt x="0" y="224"/>
                    </a:cubicBezTo>
                    <a:cubicBezTo>
                      <a:pt x="8" y="243"/>
                      <a:pt x="9" y="265"/>
                      <a:pt x="24" y="280"/>
                    </a:cubicBezTo>
                    <a:cubicBezTo>
                      <a:pt x="35" y="308"/>
                      <a:pt x="42" y="348"/>
                      <a:pt x="64" y="370"/>
                    </a:cubicBezTo>
                    <a:cubicBezTo>
                      <a:pt x="78" y="406"/>
                      <a:pt x="91" y="408"/>
                      <a:pt x="128" y="414"/>
                    </a:cubicBezTo>
                    <a:cubicBezTo>
                      <a:pt x="138" y="418"/>
                      <a:pt x="164" y="434"/>
                      <a:pt x="174" y="434"/>
                    </a:cubicBezTo>
                  </a:path>
                </a:pathLst>
              </a:custGeom>
              <a:noFill/>
              <a:ln w="936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6" name="Freeform 10"/>
              <p:cNvSpPr>
                <a:spLocks noChangeArrowheads="1"/>
              </p:cNvSpPr>
              <p:nvPr/>
            </p:nvSpPr>
            <p:spPr bwMode="auto">
              <a:xfrm>
                <a:off x="1308" y="1022"/>
                <a:ext cx="84" cy="363"/>
              </a:xfrm>
              <a:custGeom>
                <a:avLst/>
                <a:gdLst>
                  <a:gd name="T0" fmla="*/ 97 w 97"/>
                  <a:gd name="T1" fmla="*/ 0 h 376"/>
                  <a:gd name="T2" fmla="*/ 57 w 97"/>
                  <a:gd name="T3" fmla="*/ 20 h 376"/>
                  <a:gd name="T4" fmla="*/ 41 w 97"/>
                  <a:gd name="T5" fmla="*/ 30 h 376"/>
                  <a:gd name="T6" fmla="*/ 21 w 97"/>
                  <a:gd name="T7" fmla="*/ 66 h 376"/>
                  <a:gd name="T8" fmla="*/ 1 w 97"/>
                  <a:gd name="T9" fmla="*/ 130 h 376"/>
                  <a:gd name="T10" fmla="*/ 41 w 97"/>
                  <a:gd name="T11" fmla="*/ 320 h 376"/>
                  <a:gd name="T12" fmla="*/ 71 w 97"/>
                  <a:gd name="T13" fmla="*/ 360 h 376"/>
                  <a:gd name="T14" fmla="*/ 91 w 97"/>
                  <a:gd name="T15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376">
                    <a:moveTo>
                      <a:pt x="97" y="0"/>
                    </a:moveTo>
                    <a:cubicBezTo>
                      <a:pt x="83" y="8"/>
                      <a:pt x="72" y="16"/>
                      <a:pt x="57" y="20"/>
                    </a:cubicBezTo>
                    <a:cubicBezTo>
                      <a:pt x="53" y="24"/>
                      <a:pt x="45" y="26"/>
                      <a:pt x="41" y="30"/>
                    </a:cubicBezTo>
                    <a:cubicBezTo>
                      <a:pt x="32" y="39"/>
                      <a:pt x="31" y="56"/>
                      <a:pt x="21" y="66"/>
                    </a:cubicBezTo>
                    <a:cubicBezTo>
                      <a:pt x="16" y="84"/>
                      <a:pt x="11" y="113"/>
                      <a:pt x="1" y="130"/>
                    </a:cubicBezTo>
                    <a:cubicBezTo>
                      <a:pt x="2" y="153"/>
                      <a:pt x="0" y="292"/>
                      <a:pt x="41" y="320"/>
                    </a:cubicBezTo>
                    <a:cubicBezTo>
                      <a:pt x="46" y="328"/>
                      <a:pt x="66" y="357"/>
                      <a:pt x="71" y="360"/>
                    </a:cubicBezTo>
                    <a:cubicBezTo>
                      <a:pt x="76" y="367"/>
                      <a:pt x="91" y="376"/>
                      <a:pt x="91" y="376"/>
                    </a:cubicBezTo>
                  </a:path>
                </a:pathLst>
              </a:custGeom>
              <a:noFill/>
              <a:ln w="936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7" name="Freeform 11"/>
              <p:cNvSpPr>
                <a:spLocks noChangeArrowheads="1"/>
              </p:cNvSpPr>
              <p:nvPr/>
            </p:nvSpPr>
            <p:spPr bwMode="auto">
              <a:xfrm>
                <a:off x="1367" y="1058"/>
                <a:ext cx="29" cy="267"/>
              </a:xfrm>
              <a:custGeom>
                <a:avLst/>
                <a:gdLst>
                  <a:gd name="T0" fmla="*/ 32 w 42"/>
                  <a:gd name="T1" fmla="*/ 0 h 280"/>
                  <a:gd name="T2" fmla="*/ 12 w 42"/>
                  <a:gd name="T3" fmla="*/ 50 h 280"/>
                  <a:gd name="T4" fmla="*/ 12 w 42"/>
                  <a:gd name="T5" fmla="*/ 170 h 280"/>
                  <a:gd name="T6" fmla="*/ 26 w 42"/>
                  <a:gd name="T7" fmla="*/ 244 h 280"/>
                  <a:gd name="T8" fmla="*/ 42 w 42"/>
                  <a:gd name="T9" fmla="*/ 280 h 280"/>
                  <a:gd name="T10" fmla="*/ 36 w 42"/>
                  <a:gd name="T11" fmla="*/ 25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80">
                    <a:moveTo>
                      <a:pt x="32" y="0"/>
                    </a:moveTo>
                    <a:cubicBezTo>
                      <a:pt x="26" y="15"/>
                      <a:pt x="21" y="41"/>
                      <a:pt x="12" y="50"/>
                    </a:cubicBezTo>
                    <a:cubicBezTo>
                      <a:pt x="0" y="92"/>
                      <a:pt x="2" y="128"/>
                      <a:pt x="12" y="170"/>
                    </a:cubicBezTo>
                    <a:cubicBezTo>
                      <a:pt x="15" y="198"/>
                      <a:pt x="16" y="219"/>
                      <a:pt x="26" y="244"/>
                    </a:cubicBezTo>
                    <a:cubicBezTo>
                      <a:pt x="31" y="256"/>
                      <a:pt x="42" y="267"/>
                      <a:pt x="42" y="280"/>
                    </a:cubicBezTo>
                    <a:lnTo>
                      <a:pt x="36" y="254"/>
                    </a:lnTo>
                  </a:path>
                </a:pathLst>
              </a:custGeom>
              <a:noFill/>
              <a:ln w="936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8" name="Rectangle 12"/>
              <p:cNvSpPr>
                <a:spLocks noChangeArrowheads="1"/>
              </p:cNvSpPr>
              <p:nvPr/>
            </p:nvSpPr>
            <p:spPr bwMode="auto">
              <a:xfrm>
                <a:off x="342" y="702"/>
                <a:ext cx="440" cy="894"/>
              </a:xfrm>
              <a:prstGeom prst="rect">
                <a:avLst/>
              </a:prstGeom>
              <a:noFill/>
              <a:ln w="9360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9" name="Rectangle 13"/>
              <p:cNvSpPr>
                <a:spLocks noChangeArrowheads="1"/>
              </p:cNvSpPr>
              <p:nvPr/>
            </p:nvSpPr>
            <p:spPr bwMode="auto">
              <a:xfrm>
                <a:off x="1418" y="702"/>
                <a:ext cx="440" cy="894"/>
              </a:xfrm>
              <a:prstGeom prst="rect">
                <a:avLst/>
              </a:prstGeom>
              <a:noFill/>
              <a:ln w="9360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1451" y="1606"/>
              <a:ext cx="459" cy="1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FF3300"/>
                  </a:solidFill>
                  <a:latin typeface="Times New Roman" pitchFamily="16" charset="0"/>
                </a:rPr>
                <a:t>Lignes de champ</a:t>
              </a:r>
            </a:p>
          </p:txBody>
        </p:sp>
        <p:sp>
          <p:nvSpPr>
            <p:cNvPr id="19471" name="Freeform 15"/>
            <p:cNvSpPr>
              <a:spLocks noChangeArrowheads="1"/>
            </p:cNvSpPr>
            <p:nvPr/>
          </p:nvSpPr>
          <p:spPr bwMode="auto">
            <a:xfrm>
              <a:off x="775" y="988"/>
              <a:ext cx="629" cy="294"/>
            </a:xfrm>
            <a:custGeom>
              <a:avLst/>
              <a:gdLst>
                <a:gd name="T0" fmla="*/ 39 w 642"/>
                <a:gd name="T1" fmla="*/ 65 h 307"/>
                <a:gd name="T2" fmla="*/ 99 w 642"/>
                <a:gd name="T3" fmla="*/ 31 h 307"/>
                <a:gd name="T4" fmla="*/ 155 w 642"/>
                <a:gd name="T5" fmla="*/ 15 h 307"/>
                <a:gd name="T6" fmla="*/ 255 w 642"/>
                <a:gd name="T7" fmla="*/ 1 h 307"/>
                <a:gd name="T8" fmla="*/ 575 w 642"/>
                <a:gd name="T9" fmla="*/ 39 h 307"/>
                <a:gd name="T10" fmla="*/ 609 w 642"/>
                <a:gd name="T11" fmla="*/ 59 h 307"/>
                <a:gd name="T12" fmla="*/ 635 w 642"/>
                <a:gd name="T13" fmla="*/ 75 h 307"/>
                <a:gd name="T14" fmla="*/ 631 w 642"/>
                <a:gd name="T15" fmla="*/ 225 h 307"/>
                <a:gd name="T16" fmla="*/ 631 w 642"/>
                <a:gd name="T17" fmla="*/ 265 h 307"/>
                <a:gd name="T18" fmla="*/ 635 w 642"/>
                <a:gd name="T19" fmla="*/ 275 h 307"/>
                <a:gd name="T20" fmla="*/ 621 w 642"/>
                <a:gd name="T21" fmla="*/ 305 h 307"/>
                <a:gd name="T22" fmla="*/ 605 w 642"/>
                <a:gd name="T23" fmla="*/ 291 h 307"/>
                <a:gd name="T24" fmla="*/ 465 w 642"/>
                <a:gd name="T25" fmla="*/ 241 h 307"/>
                <a:gd name="T26" fmla="*/ 305 w 642"/>
                <a:gd name="T27" fmla="*/ 225 h 307"/>
                <a:gd name="T28" fmla="*/ 141 w 642"/>
                <a:gd name="T29" fmla="*/ 239 h 307"/>
                <a:gd name="T30" fmla="*/ 65 w 642"/>
                <a:gd name="T31" fmla="*/ 265 h 307"/>
                <a:gd name="T32" fmla="*/ 45 w 642"/>
                <a:gd name="T33" fmla="*/ 289 h 307"/>
                <a:gd name="T34" fmla="*/ 25 w 642"/>
                <a:gd name="T35" fmla="*/ 301 h 307"/>
                <a:gd name="T36" fmla="*/ 25 w 642"/>
                <a:gd name="T37" fmla="*/ 121 h 307"/>
                <a:gd name="T38" fmla="*/ 45 w 642"/>
                <a:gd name="T39" fmla="*/ 5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2" h="307">
                  <a:moveTo>
                    <a:pt x="39" y="65"/>
                  </a:moveTo>
                  <a:cubicBezTo>
                    <a:pt x="51" y="45"/>
                    <a:pt x="76" y="37"/>
                    <a:pt x="99" y="31"/>
                  </a:cubicBezTo>
                  <a:cubicBezTo>
                    <a:pt x="116" y="27"/>
                    <a:pt x="138" y="18"/>
                    <a:pt x="155" y="15"/>
                  </a:cubicBezTo>
                  <a:cubicBezTo>
                    <a:pt x="189" y="9"/>
                    <a:pt x="222" y="9"/>
                    <a:pt x="255" y="1"/>
                  </a:cubicBezTo>
                  <a:cubicBezTo>
                    <a:pt x="353" y="3"/>
                    <a:pt x="478" y="0"/>
                    <a:pt x="575" y="39"/>
                  </a:cubicBezTo>
                  <a:cubicBezTo>
                    <a:pt x="584" y="52"/>
                    <a:pt x="595" y="55"/>
                    <a:pt x="609" y="59"/>
                  </a:cubicBezTo>
                  <a:cubicBezTo>
                    <a:pt x="618" y="65"/>
                    <a:pt x="627" y="67"/>
                    <a:pt x="635" y="75"/>
                  </a:cubicBezTo>
                  <a:cubicBezTo>
                    <a:pt x="634" y="125"/>
                    <a:pt x="631" y="175"/>
                    <a:pt x="631" y="225"/>
                  </a:cubicBezTo>
                  <a:cubicBezTo>
                    <a:pt x="631" y="268"/>
                    <a:pt x="642" y="248"/>
                    <a:pt x="631" y="265"/>
                  </a:cubicBezTo>
                  <a:cubicBezTo>
                    <a:pt x="615" y="239"/>
                    <a:pt x="633" y="272"/>
                    <a:pt x="635" y="275"/>
                  </a:cubicBezTo>
                  <a:cubicBezTo>
                    <a:pt x="632" y="286"/>
                    <a:pt x="621" y="305"/>
                    <a:pt x="621" y="305"/>
                  </a:cubicBezTo>
                  <a:cubicBezTo>
                    <a:pt x="614" y="301"/>
                    <a:pt x="612" y="295"/>
                    <a:pt x="605" y="291"/>
                  </a:cubicBezTo>
                  <a:cubicBezTo>
                    <a:pt x="578" y="250"/>
                    <a:pt x="512" y="246"/>
                    <a:pt x="465" y="241"/>
                  </a:cubicBezTo>
                  <a:cubicBezTo>
                    <a:pt x="424" y="217"/>
                    <a:pt x="324" y="226"/>
                    <a:pt x="305" y="225"/>
                  </a:cubicBezTo>
                  <a:cubicBezTo>
                    <a:pt x="241" y="233"/>
                    <a:pt x="222" y="236"/>
                    <a:pt x="141" y="239"/>
                  </a:cubicBezTo>
                  <a:cubicBezTo>
                    <a:pt x="117" y="253"/>
                    <a:pt x="91" y="255"/>
                    <a:pt x="65" y="265"/>
                  </a:cubicBezTo>
                  <a:cubicBezTo>
                    <a:pt x="61" y="275"/>
                    <a:pt x="54" y="283"/>
                    <a:pt x="45" y="289"/>
                  </a:cubicBezTo>
                  <a:cubicBezTo>
                    <a:pt x="40" y="302"/>
                    <a:pt x="39" y="307"/>
                    <a:pt x="25" y="301"/>
                  </a:cubicBezTo>
                  <a:cubicBezTo>
                    <a:pt x="0" y="239"/>
                    <a:pt x="18" y="288"/>
                    <a:pt x="25" y="121"/>
                  </a:cubicBezTo>
                  <a:cubicBezTo>
                    <a:pt x="26" y="107"/>
                    <a:pt x="28" y="55"/>
                    <a:pt x="45" y="55"/>
                  </a:cubicBezTo>
                </a:path>
              </a:pathLst>
            </a:custGeom>
            <a:solidFill>
              <a:srgbClr val="E4D1BA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922" y="1020"/>
              <a:ext cx="360" cy="1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FF6600"/>
                  </a:solidFill>
                  <a:latin typeface="Times New Roman" pitchFamily="16" charset="0"/>
                </a:rPr>
                <a:t>Anneau de 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600" b="1">
                  <a:solidFill>
                    <a:srgbClr val="FF6600"/>
                  </a:solidFill>
                  <a:latin typeface="Times New Roman" pitchFamily="16" charset="0"/>
                </a:rPr>
                <a:t>cuivre</a:t>
              </a:r>
            </a:p>
          </p:txBody>
        </p:sp>
      </p:grp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614738" y="685800"/>
            <a:ext cx="5127625" cy="72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Une armature ferromagnétique autour de la bobine canalise le champ magnétique produit</a:t>
            </a:r>
            <a:r>
              <a:rPr lang="fr-F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3614738" y="1714500"/>
            <a:ext cx="39084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Ouverture magnétique de l'armature = entrefer 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4464050" y="1227138"/>
            <a:ext cx="28527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fer doux par exemple 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3614738" y="2667000"/>
            <a:ext cx="43529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Emergence d'un champ magnétique dans cette zone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3673475" y="3444875"/>
            <a:ext cx="42418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Afin de concentrer les lignes de champ magnétique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4355976" y="3861048"/>
            <a:ext cx="23971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Modification de l'armature à proximité de l'entrefer : 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3419872" y="4941168"/>
            <a:ext cx="5165725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La géométrie de cette pièce polaire conditionne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propriétés optiques de la lentille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4464050" y="2035175"/>
            <a:ext cx="36687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matériau diamagnétique (cuivre, laiton) </a:t>
            </a: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H="1">
            <a:off x="2947988" y="914400"/>
            <a:ext cx="701675" cy="212725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2286000" y="1852613"/>
            <a:ext cx="1319213" cy="7937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 flipV="1">
            <a:off x="2035175" y="2071688"/>
            <a:ext cx="1600200" cy="7937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 flipH="1">
            <a:off x="2263775" y="4437112"/>
            <a:ext cx="2236217" cy="42813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4644008" y="4221088"/>
            <a:ext cx="15827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b="1" dirty="0">
                <a:solidFill>
                  <a:srgbClr val="000000"/>
                </a:solidFill>
              </a:rPr>
              <a:t>Pièces Polaires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79512" y="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Principe    </a:t>
            </a:r>
            <a:r>
              <a:rPr lang="fr-FR" sz="1600" dirty="0" smtClean="0"/>
              <a:t>suite</a:t>
            </a:r>
            <a:endParaRPr lang="fr-FR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7504" y="44624"/>
            <a:ext cx="306228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Pouvoir de focalisation d'une lentille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987425"/>
            <a:ext cx="1720850" cy="14414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279650" y="495300"/>
            <a:ext cx="47688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 champ magnétique est confiné dans un espace réduit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788" y="890588"/>
            <a:ext cx="318293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7463" y="890588"/>
            <a:ext cx="2138362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78100" y="2681288"/>
            <a:ext cx="167481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Champ symétrique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036888" y="2959100"/>
            <a:ext cx="75565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</a:t>
            </a:r>
            <a:r>
              <a:rPr lang="fr-FR" sz="1400" baseline="-33000">
                <a:solidFill>
                  <a:srgbClr val="000000"/>
                </a:solidFill>
              </a:rPr>
              <a:t>1</a:t>
            </a:r>
            <a:r>
              <a:rPr lang="fr-FR" sz="1400">
                <a:solidFill>
                  <a:srgbClr val="000000"/>
                </a:solidFill>
              </a:rPr>
              <a:t> = D</a:t>
            </a:r>
            <a:r>
              <a:rPr lang="fr-FR" sz="1400" baseline="-33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349875" y="2681288"/>
            <a:ext cx="17732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Champ asymétrique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859463" y="2959100"/>
            <a:ext cx="7524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</a:t>
            </a:r>
            <a:r>
              <a:rPr lang="fr-FR" sz="1400" baseline="-33000">
                <a:solidFill>
                  <a:srgbClr val="000000"/>
                </a:solidFill>
              </a:rPr>
              <a:t>1</a:t>
            </a:r>
            <a:r>
              <a:rPr lang="fr-FR" sz="1400">
                <a:solidFill>
                  <a:srgbClr val="000000"/>
                </a:solidFill>
              </a:rPr>
              <a:t> </a:t>
            </a:r>
            <a:r>
              <a:rPr lang="fr-FR" sz="1400">
                <a:solidFill>
                  <a:srgbClr val="000000"/>
                </a:solidFill>
                <a:latin typeface="Symbol" pitchFamily="16" charset="2"/>
              </a:rPr>
              <a:t></a:t>
            </a:r>
            <a:r>
              <a:rPr lang="fr-FR" sz="1400">
                <a:solidFill>
                  <a:srgbClr val="000000"/>
                </a:solidFill>
              </a:rPr>
              <a:t> D</a:t>
            </a:r>
            <a:r>
              <a:rPr lang="fr-FR" sz="1400" baseline="-33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7738" y="3444875"/>
            <a:ext cx="118745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0925" y="3371850"/>
            <a:ext cx="709613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365625" y="3351213"/>
            <a:ext cx="20256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L Facteur géométrique 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514600" y="3757613"/>
            <a:ext cx="605948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Si le champ magnétique est décrit par une courbe en forme de cloche 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6569075" y="4008438"/>
            <a:ext cx="19462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i="1" dirty="0">
                <a:solidFill>
                  <a:srgbClr val="000000"/>
                </a:solidFill>
              </a:rPr>
              <a:t>Fonction </a:t>
            </a:r>
            <a:r>
              <a:rPr lang="fr-FR" sz="1400" i="1" dirty="0" err="1">
                <a:solidFill>
                  <a:srgbClr val="000000"/>
                </a:solidFill>
              </a:rPr>
              <a:t>Lorentzienne</a:t>
            </a:r>
            <a:endParaRPr lang="fr-FR" sz="1400" i="1" dirty="0">
              <a:solidFill>
                <a:srgbClr val="000000"/>
              </a:solidFill>
            </a:endParaRPr>
          </a:p>
        </p:txBody>
      </p:sp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225" y="2638425"/>
            <a:ext cx="1800225" cy="320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9975" y="2808288"/>
            <a:ext cx="1169988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7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3475" y="4510088"/>
            <a:ext cx="1062038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522288" y="4268788"/>
            <a:ext cx="1587" cy="16843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173038" y="5586413"/>
            <a:ext cx="27146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741488" y="3833813"/>
            <a:ext cx="35718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B</a:t>
            </a:r>
            <a:r>
              <a:rPr lang="fr-FR" sz="1400" baseline="-33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1284288" y="5243513"/>
            <a:ext cx="887412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n voisin de 1</a:t>
            </a: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V="1">
            <a:off x="1139825" y="4105275"/>
            <a:ext cx="1588" cy="26670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957263" y="3681413"/>
            <a:ext cx="506412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B</a:t>
            </a:r>
            <a:r>
              <a:rPr lang="fr-FR" sz="1400" baseline="-33000">
                <a:solidFill>
                  <a:srgbClr val="000000"/>
                </a:solidFill>
              </a:rPr>
              <a:t>0 </a:t>
            </a:r>
            <a:r>
              <a:rPr lang="fr-FR" sz="1400">
                <a:solidFill>
                  <a:srgbClr val="000000"/>
                </a:solidFill>
              </a:rPr>
              <a:t>/ 2</a:t>
            </a: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H="1" flipV="1">
            <a:off x="473075" y="4073525"/>
            <a:ext cx="693738" cy="5397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 flipH="1">
            <a:off x="496888" y="4360863"/>
            <a:ext cx="669925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119063" y="3879850"/>
            <a:ext cx="3397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-a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119063" y="4246563"/>
            <a:ext cx="3841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+a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2816225" y="4162425"/>
            <a:ext cx="3021013" cy="379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2a est la largeur à mi-hauteur de </a:t>
            </a:r>
            <a:r>
              <a:rPr lang="fr-FR" sz="1600" dirty="0" err="1">
                <a:solidFill>
                  <a:srgbClr val="000000"/>
                </a:solidFill>
              </a:rPr>
              <a:t>Bz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481513" y="4395788"/>
            <a:ext cx="444023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 = Zone spatiale de forte intensité du champ magnétique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2506663" y="4725144"/>
            <a:ext cx="640556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Suivant cette largeur , la lentille peut être considérée comme une </a:t>
            </a:r>
            <a:r>
              <a:rPr lang="fr-FR" sz="1400" b="1" dirty="0">
                <a:solidFill>
                  <a:srgbClr val="000000"/>
                </a:solidFill>
              </a:rPr>
              <a:t>lentille mince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3216275" y="5329586"/>
            <a:ext cx="46196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La déflexion des électrons s'effectue dans un seul plan 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3924300" y="5661248"/>
            <a:ext cx="28654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C'est le plan principal de la lentille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2949575" y="5997798"/>
            <a:ext cx="48672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3681413" y="5036592"/>
            <a:ext cx="76676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u="sng" dirty="0">
                <a:solidFill>
                  <a:srgbClr val="000000"/>
                </a:solidFill>
              </a:rPr>
              <a:t>Critère : 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4549775" y="5036592"/>
            <a:ext cx="6381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 &lt;&lt; f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5411788" y="5070004"/>
            <a:ext cx="17526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 focale de la lentille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4373563" y="3521075"/>
            <a:ext cx="23050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Nombre d'Ampère-tours NI</a:t>
            </a: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2408238" y="4348163"/>
            <a:ext cx="403225" cy="7937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2849563" y="5496273"/>
            <a:ext cx="403225" cy="793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>
            <a:off x="2195736" y="6148610"/>
            <a:ext cx="503237" cy="15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2915816" y="5949280"/>
            <a:ext cx="6048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00"/>
                </a:solidFill>
              </a:rPr>
              <a:t>Cela permet d'utiliser les lois d'optique des lentilles minces 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79512" y="116632"/>
            <a:ext cx="28257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917575"/>
            <a:ext cx="1792288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1520" y="548680"/>
            <a:ext cx="819943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La distance focale dans une lentille électromagnétique </a:t>
            </a:r>
            <a:r>
              <a:rPr lang="fr-FR" sz="1600" b="1" dirty="0">
                <a:solidFill>
                  <a:srgbClr val="000000"/>
                </a:solidFill>
              </a:rPr>
              <a:t>mince</a:t>
            </a:r>
            <a:r>
              <a:rPr lang="fr-FR" sz="1600" dirty="0">
                <a:solidFill>
                  <a:srgbClr val="000000"/>
                </a:solidFill>
              </a:rPr>
              <a:t> est exprimée par :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11560" y="1586955"/>
            <a:ext cx="53784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 f </a:t>
            </a:r>
            <a:r>
              <a:rPr lang="fr-FR" sz="1600" dirty="0">
                <a:solidFill>
                  <a:srgbClr val="000000"/>
                </a:solidFill>
              </a:rPr>
              <a:t>est toujours positif ce qui implique que la lentille est convergente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444208" y="1625302"/>
            <a:ext cx="661987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B</a:t>
            </a:r>
            <a:r>
              <a:rPr lang="fr-FR" sz="1600" baseline="-33000" dirty="0">
                <a:solidFill>
                  <a:srgbClr val="000000"/>
                </a:solidFill>
              </a:rPr>
              <a:t>z</a:t>
            </a:r>
            <a:r>
              <a:rPr lang="fr-FR" sz="1600" baseline="33000" dirty="0">
                <a:solidFill>
                  <a:srgbClr val="000000"/>
                </a:solidFill>
              </a:rPr>
              <a:t>2</a:t>
            </a:r>
            <a:r>
              <a:rPr lang="fr-FR" sz="1600" dirty="0">
                <a:solidFill>
                  <a:srgbClr val="000000"/>
                </a:solidFill>
              </a:rPr>
              <a:t> &gt;0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479925" y="892175"/>
            <a:ext cx="31956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U tension d'accélération des électrons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518025" y="1181100"/>
            <a:ext cx="20193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m masse des électrons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11560" y="2041103"/>
            <a:ext cx="328771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 f </a:t>
            </a:r>
            <a:r>
              <a:rPr lang="fr-FR" sz="1600" dirty="0">
                <a:solidFill>
                  <a:srgbClr val="000000"/>
                </a:solidFill>
              </a:rPr>
              <a:t>est proportionnelle à U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11560" y="2484760"/>
            <a:ext cx="4773612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 f </a:t>
            </a:r>
            <a:r>
              <a:rPr lang="fr-FR" sz="1600" dirty="0">
                <a:solidFill>
                  <a:srgbClr val="000000"/>
                </a:solidFill>
              </a:rPr>
              <a:t>est inversement proportionnelle à B, donc à NI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145085" y="2765747"/>
            <a:ext cx="653256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Plus le courant I est élevé (forte excitation de la lentille), plus la focale est courte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38113" y="3224213"/>
            <a:ext cx="470058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Dans  le cas d'un champ magnétique « lorentzien »</a:t>
            </a: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175260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5" cstate="print"/>
          <a:srcRect b="6284"/>
          <a:stretch>
            <a:fillRect/>
          </a:stretch>
        </p:blipFill>
        <p:spPr bwMode="auto">
          <a:xfrm>
            <a:off x="3184525" y="3975100"/>
            <a:ext cx="4402138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501008"/>
            <a:ext cx="1516062" cy="280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6050" y="5527675"/>
            <a:ext cx="107950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7020272" y="1916832"/>
            <a:ext cx="1573212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L'image est réelle</a:t>
            </a: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6660232" y="2060848"/>
            <a:ext cx="403225" cy="7937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1757735" y="2916560"/>
            <a:ext cx="403225" cy="7937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51520" y="0"/>
            <a:ext cx="648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00"/>
                </a:solidFill>
              </a:rPr>
              <a:t>Pouvoir de focalisation d'une lentille    </a:t>
            </a:r>
            <a:r>
              <a:rPr lang="fr-FR" sz="1600" dirty="0" smtClean="0">
                <a:solidFill>
                  <a:srgbClr val="000000"/>
                </a:solidFill>
              </a:rPr>
              <a:t>suite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257175" y="814388"/>
          <a:ext cx="3541713" cy="4343400"/>
        </p:xfrm>
        <a:graphic>
          <a:graphicData uri="http://schemas.openxmlformats.org/presentationml/2006/ole">
            <p:oleObj spid="_x0000_s2050" r:id="rId4" imgW="4992480" imgH="6123240" progId="Word.Document.8">
              <p:embed/>
            </p:oleObj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lum bright="24000" contrast="12000"/>
          </a:blip>
          <a:srcRect l="6619" t="24036" r="3888" b="26263"/>
          <a:stretch>
            <a:fillRect/>
          </a:stretch>
        </p:blipFill>
        <p:spPr bwMode="auto">
          <a:xfrm>
            <a:off x="4211638" y="1290638"/>
            <a:ext cx="2335212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288212" y="1257300"/>
            <a:ext cx="120173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u="sng" dirty="0">
                <a:solidFill>
                  <a:srgbClr val="000000"/>
                </a:solidFill>
              </a:rPr>
              <a:t>Condenseur</a:t>
            </a:r>
            <a:r>
              <a:rPr lang="fr-FR" sz="1400" u="sng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>
            <a:lum bright="18000"/>
          </a:blip>
          <a:srcRect b="18152"/>
          <a:stretch>
            <a:fillRect/>
          </a:stretch>
        </p:blipFill>
        <p:spPr bwMode="auto">
          <a:xfrm>
            <a:off x="4256088" y="3522663"/>
            <a:ext cx="2405062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3146425" y="1968500"/>
            <a:ext cx="914400" cy="32067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208338" y="4008438"/>
            <a:ext cx="1271587" cy="601662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822281" y="1646238"/>
            <a:ext cx="21336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Pièce polaire symétrique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495381" y="3498850"/>
            <a:ext cx="7874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u="sng">
                <a:solidFill>
                  <a:srgbClr val="000000"/>
                </a:solidFill>
              </a:rPr>
              <a:t>Objectif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277100" y="3833813"/>
            <a:ext cx="12239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Lentille finale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753225" y="4130675"/>
            <a:ext cx="22717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Pièce polaire dissymétrique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7616031" y="2003425"/>
            <a:ext cx="5461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Rôle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6769100" y="2332038"/>
            <a:ext cx="2239962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Faire varier  la taille et l'intensité du faisceau d'électrons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769100" y="5283200"/>
            <a:ext cx="2239962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Faire converger le faisceau d'électrons à la surface de l'échantillon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7616031" y="5067300"/>
            <a:ext cx="5461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Rôle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7079456" y="4414838"/>
            <a:ext cx="161925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Avec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 présence des systèmes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de balayage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79512" y="116632"/>
            <a:ext cx="3355975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Fonctionnement d'une colonne électronique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</TotalTime>
  <Words>3765</Words>
  <Application>Microsoft Office PowerPoint</Application>
  <PresentationFormat>Affichage à l'écran (4:3)</PresentationFormat>
  <Paragraphs>726</Paragraphs>
  <Slides>49</Slides>
  <Notes>44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53" baseType="lpstr">
      <vt:lpstr>Thème Office</vt:lpstr>
      <vt:lpstr>Document Microsoft Office Word 97 - 2003</vt:lpstr>
      <vt:lpstr>Microsoft Word Picture</vt:lpstr>
      <vt:lpstr>Microsoft Éditeur d'équations 3.0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FCharlot</cp:lastModifiedBy>
  <cp:revision>90</cp:revision>
  <dcterms:created xsi:type="dcterms:W3CDTF">2017-01-16T15:05:59Z</dcterms:created>
  <dcterms:modified xsi:type="dcterms:W3CDTF">2017-06-06T15:17:56Z</dcterms:modified>
</cp:coreProperties>
</file>