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8" r:id="rId3"/>
    <p:sldId id="259" r:id="rId4"/>
    <p:sldId id="260" r:id="rId5"/>
    <p:sldId id="286" r:id="rId6"/>
    <p:sldId id="261" r:id="rId7"/>
    <p:sldId id="262" r:id="rId8"/>
    <p:sldId id="263" r:id="rId9"/>
    <p:sldId id="264" r:id="rId10"/>
    <p:sldId id="265" r:id="rId11"/>
    <p:sldId id="267" r:id="rId12"/>
    <p:sldId id="266" r:id="rId13"/>
    <p:sldId id="268" r:id="rId14"/>
    <p:sldId id="271" r:id="rId15"/>
    <p:sldId id="270" r:id="rId16"/>
    <p:sldId id="272" r:id="rId17"/>
    <p:sldId id="274" r:id="rId18"/>
    <p:sldId id="273" r:id="rId19"/>
    <p:sldId id="275" r:id="rId20"/>
    <p:sldId id="278" r:id="rId21"/>
    <p:sldId id="287" r:id="rId22"/>
    <p:sldId id="280" r:id="rId23"/>
    <p:sldId id="282" r:id="rId24"/>
    <p:sldId id="283" r:id="rId25"/>
    <p:sldId id="281" r:id="rId26"/>
    <p:sldId id="284" r:id="rId27"/>
    <p:sldId id="279" r:id="rId28"/>
    <p:sldId id="285" r:id="rId29"/>
    <p:sldId id="290" r:id="rId30"/>
    <p:sldId id="288" r:id="rId31"/>
    <p:sldId id="289" r:id="rId32"/>
    <p:sldId id="277" r:id="rId33"/>
    <p:sldId id="276" r:id="rId34"/>
    <p:sldId id="292" r:id="rId35"/>
    <p:sldId id="294" r:id="rId36"/>
    <p:sldId id="293" r:id="rId37"/>
    <p:sldId id="296" r:id="rId38"/>
    <p:sldId id="295" r:id="rId39"/>
    <p:sldId id="291" r:id="rId40"/>
    <p:sldId id="297" r:id="rId41"/>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33CC33"/>
    <a:srgbClr val="0000FF"/>
    <a:srgbClr val="009999"/>
    <a:srgbClr val="5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0" autoAdjust="0"/>
    <p:restoredTop sz="96433" autoAdjust="0"/>
  </p:normalViewPr>
  <p:slideViewPr>
    <p:cSldViewPr>
      <p:cViewPr>
        <p:scale>
          <a:sx n="80" d="100"/>
          <a:sy n="80" d="100"/>
        </p:scale>
        <p:origin x="1522" y="25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image" Target="../media/image128.wmf"/><Relationship Id="rId1" Type="http://schemas.openxmlformats.org/officeDocument/2006/relationships/image" Target="../media/image127.wmf"/><Relationship Id="rId4" Type="http://schemas.openxmlformats.org/officeDocument/2006/relationships/image" Target="../media/image130.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5" Type="http://schemas.openxmlformats.org/officeDocument/2006/relationships/image" Target="../media/image54.wmf"/><Relationship Id="rId4"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4" Type="http://schemas.openxmlformats.org/officeDocument/2006/relationships/image" Target="../media/image5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 Id="rId4" Type="http://schemas.openxmlformats.org/officeDocument/2006/relationships/image" Target="../media/image10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37FB79D-454C-408D-87A3-FA84E61B8E5F}" type="datetimeFigureOut">
              <a:rPr lang="fr-FR" smtClean="0"/>
              <a:t>10/06/2017</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37A381F-B023-4E22-A4D3-AA775193FED8}" type="slidenum">
              <a:rPr lang="fr-FR" smtClean="0"/>
              <a:t>‹N°›</a:t>
            </a:fld>
            <a:endParaRPr lang="fr-FR"/>
          </a:p>
        </p:txBody>
      </p:sp>
    </p:spTree>
    <p:extLst>
      <p:ext uri="{BB962C8B-B14F-4D97-AF65-F5344CB8AC3E}">
        <p14:creationId xmlns:p14="http://schemas.microsoft.com/office/powerpoint/2010/main" val="138193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37A381F-B023-4E22-A4D3-AA775193FED8}" type="slidenum">
              <a:rPr lang="fr-FR" smtClean="0"/>
              <a:t>2</a:t>
            </a:fld>
            <a:endParaRPr lang="fr-FR"/>
          </a:p>
        </p:txBody>
      </p:sp>
    </p:spTree>
    <p:extLst>
      <p:ext uri="{BB962C8B-B14F-4D97-AF65-F5344CB8AC3E}">
        <p14:creationId xmlns:p14="http://schemas.microsoft.com/office/powerpoint/2010/main" val="2279353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37A381F-B023-4E22-A4D3-AA775193FED8}" type="slidenum">
              <a:rPr lang="fr-FR" smtClean="0"/>
              <a:t>3</a:t>
            </a:fld>
            <a:endParaRPr lang="fr-FR"/>
          </a:p>
        </p:txBody>
      </p:sp>
    </p:spTree>
    <p:extLst>
      <p:ext uri="{BB962C8B-B14F-4D97-AF65-F5344CB8AC3E}">
        <p14:creationId xmlns:p14="http://schemas.microsoft.com/office/powerpoint/2010/main" val="62602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37A381F-B023-4E22-A4D3-AA775193FED8}" type="slidenum">
              <a:rPr lang="fr-FR" smtClean="0"/>
              <a:t>6</a:t>
            </a:fld>
            <a:endParaRPr lang="fr-FR"/>
          </a:p>
        </p:txBody>
      </p:sp>
    </p:spTree>
    <p:extLst>
      <p:ext uri="{BB962C8B-B14F-4D97-AF65-F5344CB8AC3E}">
        <p14:creationId xmlns:p14="http://schemas.microsoft.com/office/powerpoint/2010/main" val="436851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37A381F-B023-4E22-A4D3-AA775193FED8}" type="slidenum">
              <a:rPr lang="fr-FR" smtClean="0"/>
              <a:t>8</a:t>
            </a:fld>
            <a:endParaRPr lang="fr-FR"/>
          </a:p>
        </p:txBody>
      </p:sp>
    </p:spTree>
    <p:extLst>
      <p:ext uri="{BB962C8B-B14F-4D97-AF65-F5344CB8AC3E}">
        <p14:creationId xmlns:p14="http://schemas.microsoft.com/office/powerpoint/2010/main" val="3479456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
          </p:nvPr>
        </p:nvSpPr>
        <p:spPr>
          <a:xfrm>
            <a:off x="6983100" y="6448251"/>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7677F839-F3BA-4A12-BBF8-C0A38A149D79}" type="slidenum">
              <a:rPr lang="fr-FR" smtClean="0"/>
              <a:pPr/>
              <a:t>‹N°›</a:t>
            </a:fld>
            <a:endParaRPr lang="fr-FR" dirty="0"/>
          </a:p>
        </p:txBody>
      </p:sp>
    </p:spTree>
    <p:extLst>
      <p:ext uri="{BB962C8B-B14F-4D97-AF65-F5344CB8AC3E}">
        <p14:creationId xmlns:p14="http://schemas.microsoft.com/office/powerpoint/2010/main" val="25591997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6402521"/>
            <a:ext cx="9144000" cy="4616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528" y="6458819"/>
            <a:ext cx="720080" cy="3645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ZoneTexte 13"/>
          <p:cNvSpPr txBox="1"/>
          <p:nvPr userDrawn="1"/>
        </p:nvSpPr>
        <p:spPr>
          <a:xfrm>
            <a:off x="1691680" y="6487229"/>
            <a:ext cx="3092641" cy="307777"/>
          </a:xfrm>
          <a:prstGeom prst="rect">
            <a:avLst/>
          </a:prstGeom>
          <a:noFill/>
        </p:spPr>
        <p:txBody>
          <a:bodyPr wrap="none" rtlCol="0">
            <a:spAutoFit/>
            <a:scene3d>
              <a:camera prst="orthographicFront"/>
              <a:lightRig rig="threePt" dir="t"/>
            </a:scene3d>
            <a:sp3d extrusionH="57150">
              <a:bevelT w="38100" h="38100" prst="angle"/>
            </a:sp3d>
          </a:bodyPr>
          <a:lstStyle/>
          <a:p>
            <a:r>
              <a:rPr lang="fr-FR" sz="1400" b="1" dirty="0" smtClean="0">
                <a:solidFill>
                  <a:srgbClr val="C00000"/>
                </a:solidFill>
                <a:effectLst>
                  <a:outerShdw blurRad="50800" dist="38100" dir="8100000" algn="tr" rotWithShape="0">
                    <a:prstClr val="black">
                      <a:alpha val="40000"/>
                    </a:prstClr>
                  </a:outerShdw>
                </a:effectLst>
              </a:rPr>
              <a:t>Ecole d’été GN-MEBA – Bordeaux  2017</a:t>
            </a:r>
            <a:endParaRPr lang="fr-FR" sz="1400" b="1" dirty="0">
              <a:solidFill>
                <a:srgbClr val="C00000"/>
              </a:solidFill>
              <a:effectLst>
                <a:outerShdw blurRad="50800" dist="38100" dir="8100000" algn="tr" rotWithShape="0">
                  <a:prstClr val="black">
                    <a:alpha val="40000"/>
                  </a:prstClr>
                </a:outerShdw>
              </a:effectLst>
            </a:endParaRPr>
          </a:p>
        </p:txBody>
      </p:sp>
      <p:sp>
        <p:nvSpPr>
          <p:cNvPr id="3" name="Espace réservé du numéro de diapositive 2"/>
          <p:cNvSpPr>
            <a:spLocks noGrp="1"/>
          </p:cNvSpPr>
          <p:nvPr>
            <p:ph type="sldNum" sz="quarter" idx="4"/>
          </p:nvPr>
        </p:nvSpPr>
        <p:spPr>
          <a:xfrm>
            <a:off x="6965682" y="64482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7F839-F3BA-4A12-BBF8-C0A38A149D79}" type="slidenum">
              <a:rPr lang="fr-FR" smtClean="0"/>
              <a:pPr/>
              <a:t>‹N°›</a:t>
            </a:fld>
            <a:endParaRPr lang="fr-FR" dirty="0"/>
          </a:p>
        </p:txBody>
      </p:sp>
    </p:spTree>
    <p:extLst>
      <p:ext uri="{BB962C8B-B14F-4D97-AF65-F5344CB8AC3E}">
        <p14:creationId xmlns:p14="http://schemas.microsoft.com/office/powerpoint/2010/main" val="1005082767"/>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8.jpg"/><Relationship Id="rId26" Type="http://schemas.openxmlformats.org/officeDocument/2006/relationships/image" Target="../media/image25.png"/><Relationship Id="rId3" Type="http://schemas.openxmlformats.org/officeDocument/2006/relationships/image" Target="../media/image3.jpeg"/><Relationship Id="rId21" Type="http://schemas.openxmlformats.org/officeDocument/2006/relationships/image" Target="../media/image21.jpg"/><Relationship Id="rId7" Type="http://schemas.openxmlformats.org/officeDocument/2006/relationships/image" Target="../media/image7.png"/><Relationship Id="rId12" Type="http://schemas.openxmlformats.org/officeDocument/2006/relationships/image" Target="../media/image12.jpeg"/><Relationship Id="rId17" Type="http://schemas.openxmlformats.org/officeDocument/2006/relationships/image" Target="../media/image17.jpeg"/><Relationship Id="rId25" Type="http://schemas.openxmlformats.org/officeDocument/2006/relationships/image" Target="../media/image24.jpeg"/><Relationship Id="rId2" Type="http://schemas.openxmlformats.org/officeDocument/2006/relationships/image" Target="../media/image2.png"/><Relationship Id="rId16" Type="http://schemas.openxmlformats.org/officeDocument/2006/relationships/image" Target="../media/image16.jpeg"/><Relationship Id="rId20" Type="http://schemas.openxmlformats.org/officeDocument/2006/relationships/image" Target="../media/image20.jpg"/><Relationship Id="rId29"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eg"/><Relationship Id="rId24" Type="http://schemas.openxmlformats.org/officeDocument/2006/relationships/image" Target="../media/image23.jpeg"/><Relationship Id="rId5" Type="http://schemas.openxmlformats.org/officeDocument/2006/relationships/image" Target="../media/image5.gif"/><Relationship Id="rId15" Type="http://schemas.openxmlformats.org/officeDocument/2006/relationships/image" Target="../media/image15.jpg"/><Relationship Id="rId23" Type="http://schemas.openxmlformats.org/officeDocument/2006/relationships/image" Target="../media/image1.gif"/><Relationship Id="rId28" Type="http://schemas.openxmlformats.org/officeDocument/2006/relationships/image" Target="../media/image27.png"/><Relationship Id="rId10" Type="http://schemas.openxmlformats.org/officeDocument/2006/relationships/image" Target="../media/image10.jpeg"/><Relationship Id="rId19" Type="http://schemas.openxmlformats.org/officeDocument/2006/relationships/image" Target="../media/image19.jp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gif"/><Relationship Id="rId22" Type="http://schemas.openxmlformats.org/officeDocument/2006/relationships/image" Target="../media/image22.jpg"/><Relationship Id="rId27" Type="http://schemas.openxmlformats.org/officeDocument/2006/relationships/image" Target="../media/image26.jpe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oleObject" Target="../embeddings/oleObject13.bin"/><Relationship Id="rId7" Type="http://schemas.openxmlformats.org/officeDocument/2006/relationships/image" Target="../media/image59.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56.wmf"/><Relationship Id="rId11" Type="http://schemas.openxmlformats.org/officeDocument/2006/relationships/image" Target="../media/image58.wmf"/><Relationship Id="rId5" Type="http://schemas.openxmlformats.org/officeDocument/2006/relationships/oleObject" Target="../embeddings/oleObject14.bin"/><Relationship Id="rId10" Type="http://schemas.openxmlformats.org/officeDocument/2006/relationships/oleObject" Target="../embeddings/oleObject16.bin"/><Relationship Id="rId4" Type="http://schemas.openxmlformats.org/officeDocument/2006/relationships/image" Target="../media/image55.wmf"/><Relationship Id="rId9" Type="http://schemas.openxmlformats.org/officeDocument/2006/relationships/image" Target="../media/image57.wmf"/></Relationships>
</file>

<file path=ppt/slides/_rels/slide11.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61.wmf"/><Relationship Id="rId5" Type="http://schemas.openxmlformats.org/officeDocument/2006/relationships/oleObject" Target="../embeddings/oleObject18.bin"/><Relationship Id="rId4" Type="http://schemas.openxmlformats.org/officeDocument/2006/relationships/image" Target="../media/image60.wmf"/></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1.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1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78.emf"/></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emf"/><Relationship Id="rId7" Type="http://schemas.openxmlformats.org/officeDocument/2006/relationships/image" Target="../media/image84.jpeg"/><Relationship Id="rId2" Type="http://schemas.openxmlformats.org/officeDocument/2006/relationships/image" Target="../media/image79.emf"/><Relationship Id="rId1"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1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jpe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image" Target="../media/image92.jpeg"/><Relationship Id="rId7" Type="http://schemas.openxmlformats.org/officeDocument/2006/relationships/image" Target="../media/image90.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20.bin"/><Relationship Id="rId11" Type="http://schemas.openxmlformats.org/officeDocument/2006/relationships/image" Target="../media/image96.png"/><Relationship Id="rId5" Type="http://schemas.openxmlformats.org/officeDocument/2006/relationships/image" Target="../media/image94.jpeg"/><Relationship Id="rId10" Type="http://schemas.openxmlformats.org/officeDocument/2006/relationships/image" Target="../media/image95.emf"/><Relationship Id="rId4" Type="http://schemas.openxmlformats.org/officeDocument/2006/relationships/image" Target="../media/image93.wmf"/><Relationship Id="rId9" Type="http://schemas.openxmlformats.org/officeDocument/2006/relationships/image" Target="../media/image91.wmf"/></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png"/><Relationship Id="rId7" Type="http://schemas.microsoft.com/office/2007/relationships/hdphoto" Target="../media/hdphoto2.wdp"/><Relationship Id="rId2" Type="http://schemas.openxmlformats.org/officeDocument/2006/relationships/image" Target="../media/image97.jpeg"/><Relationship Id="rId1" Type="http://schemas.openxmlformats.org/officeDocument/2006/relationships/slideLayout" Target="../slideLayouts/slideLayout1.xml"/><Relationship Id="rId6" Type="http://schemas.openxmlformats.org/officeDocument/2006/relationships/image" Target="../media/image100.png"/><Relationship Id="rId5" Type="http://schemas.microsoft.com/office/2007/relationships/hdphoto" Target="../media/hdphoto1.wdp"/><Relationship Id="rId4" Type="http://schemas.openxmlformats.org/officeDocument/2006/relationships/image" Target="../media/image99.pn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image" Target="../media/image107.png"/><Relationship Id="rId7" Type="http://schemas.openxmlformats.org/officeDocument/2006/relationships/image" Target="../media/image104.w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23.bin"/><Relationship Id="rId11" Type="http://schemas.openxmlformats.org/officeDocument/2006/relationships/image" Target="../media/image106.wmf"/><Relationship Id="rId5" Type="http://schemas.openxmlformats.org/officeDocument/2006/relationships/image" Target="../media/image103.wmf"/><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105.wmf"/></Relationships>
</file>

<file path=ppt/slides/_rels/slide24.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109.wmf"/><Relationship Id="rId5" Type="http://schemas.openxmlformats.org/officeDocument/2006/relationships/oleObject" Target="../embeddings/oleObject27.bin"/><Relationship Id="rId4" Type="http://schemas.openxmlformats.org/officeDocument/2006/relationships/image" Target="../media/image108.wmf"/><Relationship Id="rId9" Type="http://schemas.openxmlformats.org/officeDocument/2006/relationships/image" Target="../media/image111.jpeg"/></Relationships>
</file>

<file path=ppt/slides/_rels/slide25.xml.rels><?xml version="1.0" encoding="UTF-8" standalone="yes"?>
<Relationships xmlns="http://schemas.openxmlformats.org/package/2006/relationships"><Relationship Id="rId3" Type="http://schemas.openxmlformats.org/officeDocument/2006/relationships/image" Target="../media/image114.wmf"/><Relationship Id="rId7" Type="http://schemas.openxmlformats.org/officeDocument/2006/relationships/image" Target="../media/image113.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30.bin"/><Relationship Id="rId5" Type="http://schemas.openxmlformats.org/officeDocument/2006/relationships/image" Target="../media/image112.wmf"/><Relationship Id="rId4" Type="http://schemas.openxmlformats.org/officeDocument/2006/relationships/oleObject" Target="../embeddings/oleObject29.bin"/></Relationships>
</file>

<file path=ppt/slides/_rels/slide26.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wmf"/><Relationship Id="rId4" Type="http://schemas.openxmlformats.org/officeDocument/2006/relationships/image" Target="../media/image117.jpe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image" Target="../media/image121.png"/><Relationship Id="rId4" Type="http://schemas.openxmlformats.org/officeDocument/2006/relationships/image" Target="../media/image120.wmf"/></Relationships>
</file>

<file path=ppt/slides/_rels/slide28.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jpeg"/><Relationship Id="rId1" Type="http://schemas.openxmlformats.org/officeDocument/2006/relationships/slideLayout" Target="../slideLayouts/slideLayout1.xml"/><Relationship Id="rId4" Type="http://schemas.openxmlformats.org/officeDocument/2006/relationships/image" Target="../media/image124.emf"/></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image" Target="../media/image131.emf"/><Relationship Id="rId7" Type="http://schemas.openxmlformats.org/officeDocument/2006/relationships/image" Target="../media/image128.w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33.bin"/><Relationship Id="rId11" Type="http://schemas.openxmlformats.org/officeDocument/2006/relationships/image" Target="../media/image130.wmf"/><Relationship Id="rId5" Type="http://schemas.openxmlformats.org/officeDocument/2006/relationships/image" Target="../media/image127.w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129.wmf"/></Relationships>
</file>

<file path=ppt/slides/_rels/slide33.xml.rels><?xml version="1.0" encoding="UTF-8" standalone="yes"?>
<Relationships xmlns="http://schemas.openxmlformats.org/package/2006/relationships"><Relationship Id="rId8" Type="http://schemas.openxmlformats.org/officeDocument/2006/relationships/image" Target="../media/image134.wmf"/><Relationship Id="rId3" Type="http://schemas.openxmlformats.org/officeDocument/2006/relationships/oleObject" Target="../embeddings/oleObject36.bin"/><Relationship Id="rId7"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133.wmf"/><Relationship Id="rId5" Type="http://schemas.openxmlformats.org/officeDocument/2006/relationships/oleObject" Target="../embeddings/oleObject37.bin"/><Relationship Id="rId4" Type="http://schemas.openxmlformats.org/officeDocument/2006/relationships/image" Target="../media/image132.wmf"/><Relationship Id="rId9" Type="http://schemas.openxmlformats.org/officeDocument/2006/relationships/image" Target="../media/image135.png"/></Relationships>
</file>

<file path=ppt/slides/_rels/slide34.xml.rels><?xml version="1.0" encoding="UTF-8" standalone="yes"?>
<Relationships xmlns="http://schemas.openxmlformats.org/package/2006/relationships"><Relationship Id="rId3" Type="http://schemas.openxmlformats.org/officeDocument/2006/relationships/image" Target="../media/image136.emf"/><Relationship Id="rId7" Type="http://schemas.openxmlformats.org/officeDocument/2006/relationships/image" Target="../media/image113.wmf"/><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oleObject" Target="../embeddings/oleObject40.bin"/><Relationship Id="rId5" Type="http://schemas.openxmlformats.org/officeDocument/2006/relationships/image" Target="../media/image112.wmf"/><Relationship Id="rId4" Type="http://schemas.openxmlformats.org/officeDocument/2006/relationships/oleObject" Target="../embeddings/oleObject39.bin"/></Relationships>
</file>

<file path=ppt/slides/_rels/slide35.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slideLayout" Target="../slideLayouts/slideLayout1.xml"/><Relationship Id="rId5" Type="http://schemas.openxmlformats.org/officeDocument/2006/relationships/image" Target="../media/image140.png"/><Relationship Id="rId4" Type="http://schemas.openxmlformats.org/officeDocument/2006/relationships/image" Target="../media/image139.emf"/></Relationships>
</file>

<file path=ppt/slides/_rels/slide3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xml"/><Relationship Id="rId4" Type="http://schemas.openxmlformats.org/officeDocument/2006/relationships/image" Target="../media/image143.emf"/></Relationships>
</file>

<file path=ppt/slides/_rels/slide3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w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xml"/><Relationship Id="rId4" Type="http://schemas.openxmlformats.org/officeDocument/2006/relationships/image" Target="../media/image151.png"/></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1.wmf"/><Relationship Id="rId5" Type="http://schemas.openxmlformats.org/officeDocument/2006/relationships/oleObject" Target="../embeddings/oleObject2.bin"/><Relationship Id="rId10" Type="http://schemas.openxmlformats.org/officeDocument/2006/relationships/image" Target="../media/image44.emf"/><Relationship Id="rId4" Type="http://schemas.openxmlformats.org/officeDocument/2006/relationships/image" Target="../media/image40.wmf"/><Relationship Id="rId9" Type="http://schemas.openxmlformats.org/officeDocument/2006/relationships/image" Target="../media/image43.e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4.xml"/><Relationship Id="rId7" Type="http://schemas.openxmlformats.org/officeDocument/2006/relationships/image" Target="../media/image46.wmf"/><Relationship Id="rId12" Type="http://schemas.openxmlformats.org/officeDocument/2006/relationships/image" Target="../media/image48.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oleObject" Target="../embeddings/oleObject7.bin"/><Relationship Id="rId5" Type="http://schemas.openxmlformats.org/officeDocument/2006/relationships/image" Target="../media/image45.wmf"/><Relationship Id="rId10" Type="http://schemas.openxmlformats.org/officeDocument/2006/relationships/image" Target="../media/image49.jpeg"/><Relationship Id="rId4" Type="http://schemas.openxmlformats.org/officeDocument/2006/relationships/oleObject" Target="../embeddings/oleObject4.bin"/><Relationship Id="rId9" Type="http://schemas.openxmlformats.org/officeDocument/2006/relationships/image" Target="../media/image47.wmf"/></Relationships>
</file>

<file path=ppt/slides/_rels/slide9.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54.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1.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53.wmf"/><Relationship Id="rId4" Type="http://schemas.openxmlformats.org/officeDocument/2006/relationships/image" Target="../media/image50.wmf"/><Relationship Id="rId9" Type="http://schemas.openxmlformats.org/officeDocument/2006/relationships/oleObject" Target="../embeddings/oleObject1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9174" y="-7670"/>
            <a:ext cx="9144000" cy="677107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p:cNvPicPr>
            <a:picLocks noChangeAspect="1"/>
          </p:cNvPicPr>
          <p:nvPr/>
        </p:nvPicPr>
        <p:blipFill rotWithShape="1">
          <a:blip r:embed="rId2">
            <a:clrChange>
              <a:clrFrom>
                <a:srgbClr val="840F68"/>
              </a:clrFrom>
              <a:clrTo>
                <a:srgbClr val="840F68">
                  <a:alpha val="0"/>
                </a:srgbClr>
              </a:clrTo>
            </a:clrChange>
            <a:extLst>
              <a:ext uri="{28A0092B-C50C-407E-A947-70E740481C1C}">
                <a14:useLocalDpi xmlns:a14="http://schemas.microsoft.com/office/drawing/2010/main" val="0"/>
              </a:ext>
            </a:extLst>
          </a:blip>
          <a:srcRect r="1816" b="15441"/>
          <a:stretch/>
        </p:blipFill>
        <p:spPr>
          <a:xfrm>
            <a:off x="6982244" y="4077072"/>
            <a:ext cx="1795337" cy="1417473"/>
          </a:xfrm>
          <a:prstGeom prst="rect">
            <a:avLst/>
          </a:prstGeom>
          <a:ln>
            <a:noFill/>
          </a:ln>
          <a:effectLst>
            <a:outerShdw blurRad="292100" dist="139700" dir="2700000" algn="tl" rotWithShape="0">
              <a:srgbClr val="333333">
                <a:alpha val="65000"/>
              </a:srgbClr>
            </a:outerShdw>
          </a:effectLst>
        </p:spPr>
      </p:pic>
      <p:pic>
        <p:nvPicPr>
          <p:cNvPr id="5" name="Picture 2" descr="http://olivierboisseau.com/wp-content/uploads/2012/03/bordeaux_place-de-la-bourse.jpg"/>
          <p:cNvPicPr>
            <a:picLocks noChangeAspect="1" noChangeArrowheads="1"/>
          </p:cNvPicPr>
          <p:nvPr/>
        </p:nvPicPr>
        <p:blipFill rotWithShape="1">
          <a:blip r:embed="rId3">
            <a:extLst>
              <a:ext uri="{28A0092B-C50C-407E-A947-70E740481C1C}">
                <a14:useLocalDpi xmlns:a14="http://schemas.microsoft.com/office/drawing/2010/main" val="0"/>
              </a:ext>
            </a:extLst>
          </a:blip>
          <a:srcRect l="17475" t="36545" r="17475" b="38605"/>
          <a:stretch/>
        </p:blipFill>
        <p:spPr bwMode="auto">
          <a:xfrm>
            <a:off x="381226" y="332656"/>
            <a:ext cx="3568950" cy="905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9" name="ZoneTexte 48"/>
          <p:cNvSpPr txBox="1"/>
          <p:nvPr/>
        </p:nvSpPr>
        <p:spPr>
          <a:xfrm>
            <a:off x="4221423" y="462267"/>
            <a:ext cx="4577343" cy="646331"/>
          </a:xfrm>
          <a:prstGeom prst="rect">
            <a:avLst/>
          </a:prstGeom>
          <a:noFill/>
        </p:spPr>
        <p:txBody>
          <a:bodyPr wrap="none" rtlCol="0">
            <a:spAutoFit/>
          </a:bodyPr>
          <a:lstStyle/>
          <a:p>
            <a:r>
              <a:rPr lang="fr-FR" sz="3600" b="1" dirty="0" smtClean="0">
                <a:solidFill>
                  <a:srgbClr val="5C0000"/>
                </a:solidFill>
                <a:effectLst>
                  <a:outerShdw blurRad="50800" dist="38100" dir="8100000" algn="tr" rotWithShape="0">
                    <a:prstClr val="black">
                      <a:alpha val="40000"/>
                    </a:prstClr>
                  </a:outerShdw>
                </a:effectLst>
              </a:rPr>
              <a:t>ECOLE D’ÉTÉ GN-MEBA</a:t>
            </a:r>
            <a:endParaRPr lang="fr-FR" sz="3600" b="1" dirty="0">
              <a:solidFill>
                <a:srgbClr val="5C0000"/>
              </a:solidFill>
              <a:effectLst>
                <a:outerShdw blurRad="50800" dist="38100" dir="8100000" algn="tr" rotWithShape="0">
                  <a:prstClr val="black">
                    <a:alpha val="40000"/>
                  </a:prstClr>
                </a:outerShdw>
              </a:effectLst>
            </a:endParaRPr>
          </a:p>
        </p:txBody>
      </p:sp>
      <p:sp>
        <p:nvSpPr>
          <p:cNvPr id="50" name="ZoneTexte 49"/>
          <p:cNvSpPr txBox="1"/>
          <p:nvPr/>
        </p:nvSpPr>
        <p:spPr>
          <a:xfrm>
            <a:off x="5105362" y="1089610"/>
            <a:ext cx="2732095" cy="646331"/>
          </a:xfrm>
          <a:prstGeom prst="rect">
            <a:avLst/>
          </a:prstGeom>
          <a:noFill/>
        </p:spPr>
        <p:txBody>
          <a:bodyPr wrap="none" rtlCol="0">
            <a:spAutoFit/>
          </a:bodyPr>
          <a:lstStyle/>
          <a:p>
            <a:r>
              <a:rPr lang="fr-FR" dirty="0" smtClean="0">
                <a:solidFill>
                  <a:srgbClr val="5C0000"/>
                </a:solidFill>
                <a:effectLst>
                  <a:outerShdw blurRad="50800" dist="38100" dir="8100000" algn="tr" rotWithShape="0">
                    <a:prstClr val="black">
                      <a:alpha val="40000"/>
                    </a:prstClr>
                  </a:outerShdw>
                </a:effectLst>
              </a:rPr>
              <a:t>Microscopie Electronique à</a:t>
            </a:r>
          </a:p>
          <a:p>
            <a:r>
              <a:rPr lang="fr-FR" dirty="0" smtClean="0">
                <a:solidFill>
                  <a:srgbClr val="5C0000"/>
                </a:solidFill>
                <a:effectLst>
                  <a:outerShdw blurRad="50800" dist="38100" dir="8100000" algn="tr" rotWithShape="0">
                    <a:prstClr val="black">
                      <a:alpha val="40000"/>
                    </a:prstClr>
                  </a:outerShdw>
                </a:effectLst>
              </a:rPr>
              <a:t>Balayage et Microanalyses</a:t>
            </a:r>
            <a:endParaRPr lang="fr-FR" dirty="0">
              <a:solidFill>
                <a:srgbClr val="5C0000"/>
              </a:solidFill>
              <a:effectLst>
                <a:outerShdw blurRad="50800" dist="38100" dir="8100000" algn="tr" rotWithShape="0">
                  <a:prstClr val="black">
                    <a:alpha val="40000"/>
                  </a:prstClr>
                </a:outerShdw>
              </a:effectLst>
            </a:endParaRPr>
          </a:p>
        </p:txBody>
      </p:sp>
      <p:sp>
        <p:nvSpPr>
          <p:cNvPr id="51" name="ZoneTexte 50"/>
          <p:cNvSpPr txBox="1"/>
          <p:nvPr/>
        </p:nvSpPr>
        <p:spPr>
          <a:xfrm>
            <a:off x="348399" y="1282502"/>
            <a:ext cx="2451505" cy="338554"/>
          </a:xfrm>
          <a:prstGeom prst="rect">
            <a:avLst/>
          </a:prstGeom>
          <a:noFill/>
        </p:spPr>
        <p:txBody>
          <a:bodyPr wrap="none" rtlCol="0">
            <a:spAutoFit/>
          </a:bodyPr>
          <a:lstStyle/>
          <a:p>
            <a:r>
              <a:rPr lang="fr-FR" sz="1600" b="1" i="1" dirty="0" smtClean="0"/>
              <a:t>Bordeaux    3-7 juillet 2017</a:t>
            </a:r>
            <a:endParaRPr lang="fr-FR" sz="1600" b="1" i="1" dirty="0"/>
          </a:p>
        </p:txBody>
      </p:sp>
      <p:sp>
        <p:nvSpPr>
          <p:cNvPr id="53" name="Text Box 2"/>
          <p:cNvSpPr txBox="1">
            <a:spLocks noChangeArrowheads="1"/>
          </p:cNvSpPr>
          <p:nvPr/>
        </p:nvSpPr>
        <p:spPr bwMode="auto">
          <a:xfrm>
            <a:off x="444306" y="2636911"/>
            <a:ext cx="8210270"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9pPr>
          </a:lstStyle>
          <a:p>
            <a:pPr algn="ctr">
              <a:buClrTx/>
              <a:buFontTx/>
              <a:buNone/>
            </a:pPr>
            <a:r>
              <a:rPr lang="fr-FR" sz="2400" b="1" dirty="0" smtClean="0">
                <a:solidFill>
                  <a:srgbClr val="C00000"/>
                </a:solidFill>
                <a:effectLst>
                  <a:outerShdw blurRad="50800" dist="38100" dir="8100000" algn="tr" rotWithShape="0">
                    <a:prstClr val="black">
                      <a:alpha val="40000"/>
                    </a:prstClr>
                  </a:outerShdw>
                </a:effectLst>
                <a:latin typeface="Calibri" pitchFamily="32" charset="0"/>
              </a:rPr>
              <a:t>LES CANONS À ÉLECTRONS</a:t>
            </a:r>
          </a:p>
          <a:p>
            <a:pPr algn="ctr">
              <a:buClrTx/>
              <a:buFontTx/>
              <a:buNone/>
            </a:pPr>
            <a:endParaRPr lang="fr-FR" sz="2400" b="1" dirty="0" smtClean="0">
              <a:solidFill>
                <a:srgbClr val="C00000"/>
              </a:solidFill>
              <a:effectLst>
                <a:outerShdw blurRad="50800" dist="38100" dir="8100000" algn="tr" rotWithShape="0">
                  <a:prstClr val="black">
                    <a:alpha val="40000"/>
                  </a:prstClr>
                </a:outerShdw>
              </a:effectLst>
              <a:latin typeface="Calibri" pitchFamily="32" charset="0"/>
            </a:endParaRPr>
          </a:p>
          <a:p>
            <a:pPr algn="ctr">
              <a:buClrTx/>
              <a:buFontTx/>
              <a:buNone/>
            </a:pPr>
            <a:r>
              <a:rPr lang="fr-FR" sz="2400" b="1" dirty="0" smtClean="0">
                <a:solidFill>
                  <a:srgbClr val="C00000"/>
                </a:solidFill>
                <a:effectLst>
                  <a:outerShdw blurRad="50800" dist="38100" dir="8100000" algn="tr" rotWithShape="0">
                    <a:prstClr val="black">
                      <a:alpha val="40000"/>
                    </a:prstClr>
                  </a:outerShdw>
                </a:effectLst>
                <a:latin typeface="Calibri" pitchFamily="32" charset="0"/>
              </a:rPr>
              <a:t>Francine ROUSSEL</a:t>
            </a:r>
            <a:endParaRPr lang="fr-FR" sz="2400" b="1" dirty="0">
              <a:solidFill>
                <a:srgbClr val="C00000"/>
              </a:solidFill>
              <a:effectLst>
                <a:outerShdw blurRad="50800" dist="38100" dir="8100000" algn="tr" rotWithShape="0">
                  <a:prstClr val="black">
                    <a:alpha val="40000"/>
                  </a:prstClr>
                </a:outerShdw>
              </a:effectLst>
              <a:latin typeface="Calibri" pitchFamily="32" charset="0"/>
            </a:endParaRPr>
          </a:p>
          <a:p>
            <a:pPr algn="ctr">
              <a:buClrTx/>
              <a:buFontTx/>
              <a:buNone/>
            </a:pPr>
            <a:endParaRPr lang="fr-FR" sz="2400" b="1" dirty="0" smtClean="0">
              <a:solidFill>
                <a:srgbClr val="C00000"/>
              </a:solidFill>
              <a:effectLst>
                <a:outerShdw blurRad="50800" dist="38100" dir="8100000" algn="tr" rotWithShape="0">
                  <a:prstClr val="black">
                    <a:alpha val="40000"/>
                  </a:prstClr>
                </a:outerShdw>
              </a:effectLst>
              <a:latin typeface="Calibri" pitchFamily="32" charset="0"/>
            </a:endParaRPr>
          </a:p>
          <a:p>
            <a:pPr algn="ctr">
              <a:buClrTx/>
              <a:buFontTx/>
              <a:buNone/>
            </a:pPr>
            <a:r>
              <a:rPr lang="fr-FR" sz="2400" b="1" i="1" dirty="0" smtClean="0">
                <a:solidFill>
                  <a:srgbClr val="C00000"/>
                </a:solidFill>
                <a:effectLst>
                  <a:outerShdw blurRad="50800" dist="38100" dir="8100000" algn="tr" rotWithShape="0">
                    <a:prstClr val="black">
                      <a:alpha val="40000"/>
                    </a:prstClr>
                  </a:outerShdw>
                </a:effectLst>
                <a:latin typeface="Calibri" pitchFamily="32" charset="0"/>
              </a:rPr>
              <a:t>CMTC – Grenoble INP</a:t>
            </a:r>
            <a:br>
              <a:rPr lang="fr-FR" sz="2400" b="1" i="1" dirty="0" smtClean="0">
                <a:solidFill>
                  <a:srgbClr val="C00000"/>
                </a:solidFill>
                <a:effectLst>
                  <a:outerShdw blurRad="50800" dist="38100" dir="8100000" algn="tr" rotWithShape="0">
                    <a:prstClr val="black">
                      <a:alpha val="40000"/>
                    </a:prstClr>
                  </a:outerShdw>
                </a:effectLst>
                <a:latin typeface="Calibri" pitchFamily="32" charset="0"/>
              </a:rPr>
            </a:br>
            <a:endParaRPr lang="fr-FR" sz="2400" b="1" i="1" dirty="0">
              <a:solidFill>
                <a:srgbClr val="C00000"/>
              </a:solidFill>
              <a:effectLst>
                <a:outerShdw blurRad="50800" dist="38100" dir="8100000" algn="tr" rotWithShape="0">
                  <a:prstClr val="black">
                    <a:alpha val="40000"/>
                  </a:prstClr>
                </a:outerShdw>
              </a:effectLst>
              <a:latin typeface="Calibri" pitchFamily="32" charset="0"/>
            </a:endParaRPr>
          </a:p>
        </p:txBody>
      </p:sp>
      <p:sp>
        <p:nvSpPr>
          <p:cNvPr id="54" name="ZoneTexte 53"/>
          <p:cNvSpPr txBox="1"/>
          <p:nvPr/>
        </p:nvSpPr>
        <p:spPr>
          <a:xfrm>
            <a:off x="516521" y="1628800"/>
            <a:ext cx="659155" cy="461665"/>
          </a:xfrm>
          <a:prstGeom prst="rect">
            <a:avLst/>
          </a:prstGeom>
          <a:noFill/>
        </p:spPr>
        <p:txBody>
          <a:bodyPr wrap="none" rtlCol="0">
            <a:spAutoFit/>
          </a:bodyPr>
          <a:lstStyle/>
          <a:p>
            <a:r>
              <a:rPr lang="fr-FR" sz="2400" b="1" u="sng" dirty="0" smtClean="0">
                <a:solidFill>
                  <a:srgbClr val="C00000"/>
                </a:solidFill>
                <a:effectLst>
                  <a:outerShdw blurRad="38100" dist="38100" dir="2700000" algn="tl">
                    <a:srgbClr val="000000">
                      <a:alpha val="43137"/>
                    </a:srgbClr>
                  </a:outerShdw>
                </a:effectLst>
              </a:rPr>
              <a:t>C03</a:t>
            </a:r>
            <a:endParaRPr lang="fr-FR" sz="2400" b="1" u="sng" dirty="0">
              <a:solidFill>
                <a:srgbClr val="C00000"/>
              </a:solidFill>
              <a:effectLst>
                <a:outerShdw blurRad="38100" dist="38100" dir="2700000" algn="tl">
                  <a:srgbClr val="000000">
                    <a:alpha val="43137"/>
                  </a:srgbClr>
                </a:outerShdw>
              </a:effectLst>
            </a:endParaRPr>
          </a:p>
        </p:txBody>
      </p:sp>
      <p:grpSp>
        <p:nvGrpSpPr>
          <p:cNvPr id="3" name="Groupe 2"/>
          <p:cNvGrpSpPr/>
          <p:nvPr/>
        </p:nvGrpSpPr>
        <p:grpSpPr>
          <a:xfrm>
            <a:off x="-17996" y="6356495"/>
            <a:ext cx="9180000" cy="501505"/>
            <a:chOff x="-17996" y="6356495"/>
            <a:chExt cx="9180000" cy="501505"/>
          </a:xfrm>
        </p:grpSpPr>
        <p:sp>
          <p:nvSpPr>
            <p:cNvPr id="22" name="Rectangle 21"/>
            <p:cNvSpPr/>
            <p:nvPr/>
          </p:nvSpPr>
          <p:spPr>
            <a:xfrm>
              <a:off x="-17996" y="6356495"/>
              <a:ext cx="9180000" cy="501505"/>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smtClean="0">
                  <a:solidFill>
                    <a:srgbClr val="5C0000"/>
                  </a:solidFill>
                </a:rPr>
                <a:t>Partenaires :</a:t>
              </a:r>
              <a:endParaRPr lang="fr-FR" sz="1200" dirty="0">
                <a:solidFill>
                  <a:srgbClr val="5C0000"/>
                </a:solidFill>
              </a:endParaRP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1999" y="6481385"/>
              <a:ext cx="856964" cy="225970"/>
            </a:xfrm>
            <a:prstGeom prst="rect">
              <a:avLst/>
            </a:prstGeom>
            <a:noFill/>
            <a:ln>
              <a:noFill/>
            </a:ln>
          </p:spPr>
        </p:pic>
        <p:pic>
          <p:nvPicPr>
            <p:cNvPr id="9" name="Image 8"/>
            <p:cNvPicPr>
              <a:picLocks noChangeAspect="1"/>
            </p:cNvPicPr>
            <p:nvPr/>
          </p:nvPicPr>
          <p:blipFill rotWithShape="1">
            <a:blip r:embed="rId5" cstate="print">
              <a:extLst>
                <a:ext uri="{28A0092B-C50C-407E-A947-70E740481C1C}">
                  <a14:useLocalDpi xmlns:a14="http://schemas.microsoft.com/office/drawing/2010/main" val="0"/>
                </a:ext>
              </a:extLst>
            </a:blip>
            <a:srcRect r="19473"/>
            <a:stretch/>
          </p:blipFill>
          <p:spPr>
            <a:xfrm>
              <a:off x="2757232" y="6502503"/>
              <a:ext cx="673772" cy="183735"/>
            </a:xfrm>
            <a:prstGeom prst="rect">
              <a:avLst/>
            </a:prstGeom>
            <a:noFill/>
            <a:ln>
              <a:noFill/>
            </a:ln>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828" y="6519405"/>
              <a:ext cx="432171" cy="149930"/>
            </a:xfrm>
            <a:prstGeom prst="rect">
              <a:avLst/>
            </a:prstGeom>
            <a:noFill/>
            <a:ln>
              <a:noFill/>
            </a:ln>
          </p:spPr>
        </p:pic>
        <p:pic>
          <p:nvPicPr>
            <p:cNvPr id="11" name="Image 10"/>
            <p:cNvPicPr>
              <a:picLocks noChangeAspect="1"/>
            </p:cNvPicPr>
            <p:nvPr/>
          </p:nvPicPr>
          <p:blipFill rotWithShape="1">
            <a:blip r:embed="rId7" cstate="print">
              <a:extLst>
                <a:ext uri="{28A0092B-C50C-407E-A947-70E740481C1C}">
                  <a14:useLocalDpi xmlns:a14="http://schemas.microsoft.com/office/drawing/2010/main" val="0"/>
                </a:ext>
              </a:extLst>
            </a:blip>
            <a:srcRect r="50000"/>
            <a:stretch/>
          </p:blipFill>
          <p:spPr>
            <a:xfrm>
              <a:off x="5722441" y="6487545"/>
              <a:ext cx="577335" cy="213650"/>
            </a:xfrm>
            <a:prstGeom prst="rect">
              <a:avLst/>
            </a:prstGeom>
            <a:noFill/>
            <a:ln>
              <a:noFill/>
            </a:ln>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24494" y="6490617"/>
              <a:ext cx="662449" cy="207506"/>
            </a:xfrm>
            <a:prstGeom prst="rect">
              <a:avLst/>
            </a:prstGeom>
            <a:noFill/>
            <a:ln>
              <a:noFill/>
            </a:ln>
          </p:spPr>
        </p:pic>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41812" y="6448126"/>
              <a:ext cx="292096" cy="292489"/>
            </a:xfrm>
            <a:prstGeom prst="rect">
              <a:avLst/>
            </a:prstGeom>
            <a:noFill/>
            <a:ln>
              <a:noFill/>
            </a:ln>
          </p:spPr>
        </p:pic>
        <p:pic>
          <p:nvPicPr>
            <p:cNvPr id="14" name="Imag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1600" y="6443174"/>
              <a:ext cx="301177" cy="302392"/>
            </a:xfrm>
            <a:prstGeom prst="rect">
              <a:avLst/>
            </a:prstGeom>
          </p:spPr>
        </p:pic>
        <p:pic>
          <p:nvPicPr>
            <p:cNvPr id="15" name="Image 14"/>
            <p:cNvPicPr>
              <a:picLocks noChangeAspect="1"/>
            </p:cNvPicPr>
            <p:nvPr/>
          </p:nvPicPr>
          <p:blipFill>
            <a:blip r:embed="rId11" cstate="print">
              <a:clrChange>
                <a:clrFrom>
                  <a:srgbClr val="F6FCFC"/>
                </a:clrFrom>
                <a:clrTo>
                  <a:srgbClr val="F6FCFC">
                    <a:alpha val="0"/>
                  </a:srgbClr>
                </a:clrTo>
              </a:clrChange>
              <a:extLst>
                <a:ext uri="{28A0092B-C50C-407E-A947-70E740481C1C}">
                  <a14:useLocalDpi xmlns:a14="http://schemas.microsoft.com/office/drawing/2010/main" val="0"/>
                </a:ext>
              </a:extLst>
            </a:blip>
            <a:stretch>
              <a:fillRect/>
            </a:stretch>
          </p:blipFill>
          <p:spPr>
            <a:xfrm>
              <a:off x="1327642" y="6453901"/>
              <a:ext cx="680446" cy="280938"/>
            </a:xfrm>
            <a:prstGeom prst="rect">
              <a:avLst/>
            </a:prstGeom>
          </p:spPr>
        </p:pic>
        <p:pic>
          <p:nvPicPr>
            <p:cNvPr id="16" name="Image 15"/>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0864" y="6425335"/>
              <a:ext cx="336712" cy="338070"/>
            </a:xfrm>
            <a:prstGeom prst="rect">
              <a:avLst/>
            </a:prstGeom>
          </p:spPr>
        </p:pic>
        <p:pic>
          <p:nvPicPr>
            <p:cNvPr id="17" name="Imag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85869" y="6496160"/>
              <a:ext cx="391265" cy="196421"/>
            </a:xfrm>
            <a:prstGeom prst="rect">
              <a:avLst/>
            </a:prstGeom>
          </p:spPr>
        </p:pic>
        <p:pic>
          <p:nvPicPr>
            <p:cNvPr id="18" name="Imag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54641" y="6500238"/>
              <a:ext cx="477613" cy="188264"/>
            </a:xfrm>
            <a:prstGeom prst="rect">
              <a:avLst/>
            </a:prstGeom>
          </p:spPr>
        </p:pic>
        <p:pic>
          <p:nvPicPr>
            <p:cNvPr id="19" name="Image 18"/>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67876" b="-7206"/>
            <a:stretch/>
          </p:blipFill>
          <p:spPr>
            <a:xfrm>
              <a:off x="6887119" y="6416655"/>
              <a:ext cx="328209" cy="355430"/>
            </a:xfrm>
            <a:prstGeom prst="rect">
              <a:avLst/>
            </a:prstGeom>
          </p:spPr>
        </p:pic>
        <p:pic>
          <p:nvPicPr>
            <p:cNvPr id="20" name="Imag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70193" y="6512774"/>
              <a:ext cx="699436" cy="163192"/>
            </a:xfrm>
            <a:prstGeom prst="rect">
              <a:avLst/>
            </a:prstGeom>
          </p:spPr>
        </p:pic>
        <p:pic>
          <p:nvPicPr>
            <p:cNvPr id="2" name="Image 1"/>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2953" y="6368810"/>
              <a:ext cx="639414" cy="451121"/>
            </a:xfrm>
            <a:prstGeom prst="rect">
              <a:avLst/>
            </a:prstGeom>
          </p:spPr>
        </p:pic>
      </p:grpSp>
      <p:grpSp>
        <p:nvGrpSpPr>
          <p:cNvPr id="7" name="Groupe 6"/>
          <p:cNvGrpSpPr/>
          <p:nvPr/>
        </p:nvGrpSpPr>
        <p:grpSpPr>
          <a:xfrm>
            <a:off x="-17996" y="5793557"/>
            <a:ext cx="9180000" cy="576000"/>
            <a:chOff x="-17996" y="5793557"/>
            <a:chExt cx="9180000" cy="576000"/>
          </a:xfrm>
        </p:grpSpPr>
        <p:sp>
          <p:nvSpPr>
            <p:cNvPr id="35" name="Rectangle 34"/>
            <p:cNvSpPr/>
            <p:nvPr/>
          </p:nvSpPr>
          <p:spPr>
            <a:xfrm>
              <a:off x="-17996" y="5793557"/>
              <a:ext cx="9180000" cy="5760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smtClean="0">
                  <a:solidFill>
                    <a:srgbClr val="5C0000"/>
                  </a:solidFill>
                </a:rPr>
                <a:t>Organisation :</a:t>
              </a:r>
              <a:endParaRPr lang="fr-FR" sz="1200" dirty="0">
                <a:solidFill>
                  <a:srgbClr val="5C0000"/>
                </a:solidFill>
              </a:endParaRPr>
            </a:p>
          </p:txBody>
        </p:sp>
        <p:pic>
          <p:nvPicPr>
            <p:cNvPr id="25" name="Image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93102" y="5945588"/>
              <a:ext cx="720000" cy="211200"/>
            </a:xfrm>
            <a:prstGeom prst="rect">
              <a:avLst/>
            </a:prstGeom>
          </p:spPr>
        </p:pic>
        <p:pic>
          <p:nvPicPr>
            <p:cNvPr id="26" name="Imag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41728" y="5793558"/>
              <a:ext cx="481398" cy="529538"/>
            </a:xfrm>
            <a:prstGeom prst="rect">
              <a:avLst/>
            </a:prstGeom>
          </p:spPr>
        </p:pic>
        <p:pic>
          <p:nvPicPr>
            <p:cNvPr id="27" name="Image 26"/>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83078" y="5875201"/>
              <a:ext cx="756000" cy="336960"/>
            </a:xfrm>
            <a:prstGeom prst="rect">
              <a:avLst/>
            </a:prstGeom>
          </p:spPr>
        </p:pic>
        <p:pic>
          <p:nvPicPr>
            <p:cNvPr id="28" name="Image 2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809054" y="5931588"/>
              <a:ext cx="648000" cy="228431"/>
            </a:xfrm>
            <a:prstGeom prst="rect">
              <a:avLst/>
            </a:prstGeom>
          </p:spPr>
        </p:pic>
        <p:pic>
          <p:nvPicPr>
            <p:cNvPr id="29" name="Image 28"/>
            <p:cNvPicPr>
              <a:picLocks noChangeAspect="1"/>
            </p:cNvPicPr>
            <p:nvPr/>
          </p:nvPicPr>
          <p:blipFill rotWithShape="1">
            <a:blip r:embed="rId22">
              <a:extLst>
                <a:ext uri="{28A0092B-C50C-407E-A947-70E740481C1C}">
                  <a14:useLocalDpi xmlns:a14="http://schemas.microsoft.com/office/drawing/2010/main" val="0"/>
                </a:ext>
              </a:extLst>
            </a:blip>
            <a:srcRect t="68971"/>
            <a:stretch/>
          </p:blipFill>
          <p:spPr>
            <a:xfrm>
              <a:off x="8527033" y="5959522"/>
              <a:ext cx="510683" cy="197610"/>
            </a:xfrm>
            <a:prstGeom prst="rect">
              <a:avLst/>
            </a:prstGeom>
          </p:spPr>
        </p:pic>
        <p:pic>
          <p:nvPicPr>
            <p:cNvPr id="30" name="Image 2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11858" y="5897572"/>
              <a:ext cx="710353" cy="359673"/>
            </a:xfrm>
            <a:prstGeom prst="rect">
              <a:avLst/>
            </a:prstGeom>
          </p:spPr>
        </p:pic>
        <p:pic>
          <p:nvPicPr>
            <p:cNvPr id="31" name="Image 30"/>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27848" y="6041172"/>
              <a:ext cx="576000" cy="187827"/>
            </a:xfrm>
            <a:prstGeom prst="rect">
              <a:avLst/>
            </a:prstGeom>
          </p:spPr>
        </p:pic>
        <p:pic>
          <p:nvPicPr>
            <p:cNvPr id="32" name="Image 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01776" y="5899362"/>
              <a:ext cx="468000" cy="260657"/>
            </a:xfrm>
            <a:prstGeom prst="rect">
              <a:avLst/>
            </a:prstGeom>
          </p:spPr>
        </p:pic>
        <p:pic>
          <p:nvPicPr>
            <p:cNvPr id="33" name="Image 3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775800" y="6096116"/>
              <a:ext cx="756000" cy="175892"/>
            </a:xfrm>
            <a:prstGeom prst="rect">
              <a:avLst/>
            </a:prstGeom>
          </p:spPr>
        </p:pic>
        <p:pic>
          <p:nvPicPr>
            <p:cNvPr id="36" name="Image 35"/>
            <p:cNvPicPr>
              <a:picLocks noChangeAspect="1"/>
            </p:cNvPicPr>
            <p:nvPr/>
          </p:nvPicPr>
          <p:blipFill rotWithShape="1">
            <a:blip r:embed="rId27" cstate="print">
              <a:extLst>
                <a:ext uri="{28A0092B-C50C-407E-A947-70E740481C1C}">
                  <a14:useLocalDpi xmlns:a14="http://schemas.microsoft.com/office/drawing/2010/main" val="0"/>
                </a:ext>
              </a:extLst>
            </a:blip>
            <a:srcRect l="8579" t="14930" r="8191" b="5048"/>
            <a:stretch/>
          </p:blipFill>
          <p:spPr>
            <a:xfrm>
              <a:off x="1744449" y="5833520"/>
              <a:ext cx="792000" cy="323268"/>
            </a:xfrm>
            <a:prstGeom prst="rect">
              <a:avLst/>
            </a:prstGeom>
          </p:spPr>
        </p:pic>
        <p:pic>
          <p:nvPicPr>
            <p:cNvPr id="1026"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139752" y="5805264"/>
              <a:ext cx="432000" cy="52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273824" y="5852643"/>
              <a:ext cx="432000" cy="34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Espace réservé du numéro de diapositive 20"/>
          <p:cNvSpPr>
            <a:spLocks noGrp="1"/>
          </p:cNvSpPr>
          <p:nvPr>
            <p:ph type="sldNum" sz="quarter" idx="4"/>
          </p:nvPr>
        </p:nvSpPr>
        <p:spPr/>
        <p:txBody>
          <a:bodyPr/>
          <a:lstStyle/>
          <a:p>
            <a:fld id="{7677F839-F3BA-4A12-BBF8-C0A38A149D79}" type="slidenum">
              <a:rPr lang="fr-FR" smtClean="0"/>
              <a:t>1</a:t>
            </a:fld>
            <a:endParaRPr lang="fr-FR"/>
          </a:p>
        </p:txBody>
      </p:sp>
    </p:spTree>
    <p:extLst>
      <p:ext uri="{BB962C8B-B14F-4D97-AF65-F5344CB8AC3E}">
        <p14:creationId xmlns:p14="http://schemas.microsoft.com/office/powerpoint/2010/main" val="3730009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797846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Grandeurs caractéristiques de l’émission thermoélectronique</a:t>
            </a:r>
            <a:endParaRPr lang="fr-FR" altLang="fr-FR" sz="2100" b="1"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Text Box 2"/>
          <p:cNvSpPr txBox="1">
            <a:spLocks noChangeArrowheads="1"/>
          </p:cNvSpPr>
          <p:nvPr/>
        </p:nvSpPr>
        <p:spPr bwMode="auto">
          <a:xfrm>
            <a:off x="447790" y="1044027"/>
            <a:ext cx="78501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a:t>La brillance B est définie comme la densité de courant d'émission par unité d'angle solide.      </a:t>
            </a:r>
          </a:p>
          <a:p>
            <a:pPr eaLnBrk="1" hangingPunct="1">
              <a:spcBef>
                <a:spcPct val="0"/>
              </a:spcBef>
              <a:buFontTx/>
              <a:buNone/>
            </a:pPr>
            <a:r>
              <a:rPr lang="fr-FR" altLang="fr-FR" sz="1300" b="1" dirty="0"/>
              <a:t>Elle s'exprime en Acm</a:t>
            </a:r>
            <a:r>
              <a:rPr lang="fr-FR" altLang="fr-FR" sz="1300" b="1" baseline="30000" dirty="0"/>
              <a:t>-2</a:t>
            </a:r>
            <a:r>
              <a:rPr lang="fr-FR" altLang="fr-FR" sz="1300" b="1" dirty="0"/>
              <a:t>sr</a:t>
            </a:r>
            <a:r>
              <a:rPr lang="fr-FR" altLang="fr-FR" sz="1300" b="1" baseline="30000" dirty="0"/>
              <a:t>-1</a:t>
            </a:r>
            <a:r>
              <a:rPr lang="fr-FR" altLang="fr-FR" sz="1300" b="1" dirty="0"/>
              <a:t>.</a:t>
            </a:r>
          </a:p>
        </p:txBody>
      </p:sp>
      <p:graphicFrame>
        <p:nvGraphicFramePr>
          <p:cNvPr id="5" name="Object 3"/>
          <p:cNvGraphicFramePr>
            <a:graphicFrameLocks noChangeAspect="1"/>
          </p:cNvGraphicFramePr>
          <p:nvPr>
            <p:extLst>
              <p:ext uri="{D42A27DB-BD31-4B8C-83A1-F6EECF244321}">
                <p14:modId xmlns:p14="http://schemas.microsoft.com/office/powerpoint/2010/main" val="145011512"/>
              </p:ext>
            </p:extLst>
          </p:nvPr>
        </p:nvGraphicFramePr>
        <p:xfrm>
          <a:off x="1076325" y="1548083"/>
          <a:ext cx="687388" cy="598487"/>
        </p:xfrm>
        <a:graphic>
          <a:graphicData uri="http://schemas.openxmlformats.org/presentationml/2006/ole">
            <mc:AlternateContent xmlns:mc="http://schemas.openxmlformats.org/markup-compatibility/2006">
              <mc:Choice xmlns:v="urn:schemas-microsoft-com:vml" Requires="v">
                <p:oleObj spid="_x0000_s4678" name="Equation" r:id="rId3" imgW="495085" imgH="431613" progId="Equation.3">
                  <p:embed/>
                </p:oleObj>
              </mc:Choice>
              <mc:Fallback>
                <p:oleObj name="Equation" r:id="rId3" imgW="495085" imgH="43161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325" y="1548083"/>
                        <a:ext cx="687388" cy="598487"/>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4"/>
          <p:cNvGraphicFramePr>
            <a:graphicFrameLocks noChangeAspect="1"/>
          </p:cNvGraphicFramePr>
          <p:nvPr>
            <p:extLst>
              <p:ext uri="{D42A27DB-BD31-4B8C-83A1-F6EECF244321}">
                <p14:modId xmlns:p14="http://schemas.microsoft.com/office/powerpoint/2010/main" val="4096591764"/>
              </p:ext>
            </p:extLst>
          </p:nvPr>
        </p:nvGraphicFramePr>
        <p:xfrm>
          <a:off x="1090613" y="2268163"/>
          <a:ext cx="2854325" cy="892175"/>
        </p:xfrm>
        <a:graphic>
          <a:graphicData uri="http://schemas.openxmlformats.org/presentationml/2006/ole">
            <mc:AlternateContent xmlns:mc="http://schemas.openxmlformats.org/markup-compatibility/2006">
              <mc:Choice xmlns:v="urn:schemas-microsoft-com:vml" Requires="v">
                <p:oleObj spid="_x0000_s4679" name="Equation" r:id="rId5" imgW="2108200" imgH="660400" progId="Equation.3">
                  <p:embed/>
                </p:oleObj>
              </mc:Choice>
              <mc:Fallback>
                <p:oleObj name="Equation" r:id="rId5" imgW="2108200" imgH="660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613" y="2268163"/>
                        <a:ext cx="2854325"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 name="Picture 5" descr="langmir"/>
          <p:cNvPicPr>
            <a:picLocks noChangeAspect="1" noChangeArrowheads="1"/>
          </p:cNvPicPr>
          <p:nvPr/>
        </p:nvPicPr>
        <p:blipFill>
          <a:blip r:embed="rId7" cstate="print">
            <a:extLst>
              <a:ext uri="{28A0092B-C50C-407E-A947-70E740481C1C}">
                <a14:useLocalDpi xmlns:a14="http://schemas.microsoft.com/office/drawing/2010/main" val="0"/>
              </a:ext>
            </a:extLst>
          </a:blip>
          <a:srcRect b="64104"/>
          <a:stretch>
            <a:fillRect/>
          </a:stretch>
        </p:blipFill>
        <p:spPr bwMode="auto">
          <a:xfrm>
            <a:off x="7596336" y="1556792"/>
            <a:ext cx="1509609" cy="108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6"/>
          <p:cNvGraphicFramePr>
            <a:graphicFrameLocks noChangeAspect="1"/>
          </p:cNvGraphicFramePr>
          <p:nvPr>
            <p:extLst>
              <p:ext uri="{D42A27DB-BD31-4B8C-83A1-F6EECF244321}">
                <p14:modId xmlns:p14="http://schemas.microsoft.com/office/powerpoint/2010/main" val="741836464"/>
              </p:ext>
            </p:extLst>
          </p:nvPr>
        </p:nvGraphicFramePr>
        <p:xfrm>
          <a:off x="4316413" y="1725613"/>
          <a:ext cx="3063899" cy="929188"/>
        </p:xfrm>
        <a:graphic>
          <a:graphicData uri="http://schemas.openxmlformats.org/presentationml/2006/ole">
            <mc:AlternateContent xmlns:mc="http://schemas.openxmlformats.org/markup-compatibility/2006">
              <mc:Choice xmlns:v="urn:schemas-microsoft-com:vml" Requires="v">
                <p:oleObj spid="_x0000_s4680" name="Équation" r:id="rId8" imgW="2895480" imgH="876240" progId="Equation.3">
                  <p:embed/>
                </p:oleObj>
              </mc:Choice>
              <mc:Fallback>
                <p:oleObj name="Équation" r:id="rId8" imgW="2895480" imgH="876240" progId="Equation.3">
                  <p:embed/>
                  <p:pic>
                    <p:nvPicPr>
                      <p:cNvPr id="0" name=""/>
                      <p:cNvPicPr>
                        <a:picLocks noChangeAspect="1" noChangeArrowheads="1"/>
                      </p:cNvPicPr>
                      <p:nvPr/>
                    </p:nvPicPr>
                    <p:blipFill>
                      <a:blip r:embed="rId9"/>
                      <a:srcRect/>
                      <a:stretch>
                        <a:fillRect/>
                      </a:stretch>
                    </p:blipFill>
                    <p:spPr bwMode="auto">
                      <a:xfrm>
                        <a:off x="4316413" y="1725613"/>
                        <a:ext cx="3063899" cy="929188"/>
                      </a:xfrm>
                      <a:prstGeom prst="rect">
                        <a:avLst/>
                      </a:prstGeom>
                      <a:noFill/>
                      <a:ln>
                        <a:noFill/>
                      </a:ln>
                      <a:effectLst/>
                      <a:extLst/>
                    </p:spPr>
                  </p:pic>
                </p:oleObj>
              </mc:Fallback>
            </mc:AlternateContent>
          </a:graphicData>
        </a:graphic>
      </p:graphicFrame>
      <p:sp>
        <p:nvSpPr>
          <p:cNvPr id="9" name="Text Box 7"/>
          <p:cNvSpPr txBox="1">
            <a:spLocks noChangeArrowheads="1"/>
          </p:cNvSpPr>
          <p:nvPr/>
        </p:nvSpPr>
        <p:spPr bwMode="auto">
          <a:xfrm>
            <a:off x="454248" y="4263479"/>
            <a:ext cx="62642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a:t>La densité de courant J de la sonde au niveau de l'échantillon peut être reliée à celle du canon J</a:t>
            </a:r>
            <a:r>
              <a:rPr lang="fr-FR" altLang="fr-FR" sz="1300" b="1" baseline="-25000" dirty="0"/>
              <a:t>0</a:t>
            </a:r>
            <a:r>
              <a:rPr lang="fr-FR" altLang="fr-FR" sz="1300" b="1" dirty="0"/>
              <a:t> par la formule dite de Langmuir : </a:t>
            </a:r>
          </a:p>
        </p:txBody>
      </p:sp>
      <p:pic>
        <p:nvPicPr>
          <p:cNvPr id="10" name="Picture 8" descr="langm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4253" y="3686322"/>
            <a:ext cx="1354825" cy="27013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9"/>
          <p:cNvGraphicFramePr>
            <a:graphicFrameLocks noChangeAspect="1"/>
          </p:cNvGraphicFramePr>
          <p:nvPr>
            <p:extLst>
              <p:ext uri="{D42A27DB-BD31-4B8C-83A1-F6EECF244321}">
                <p14:modId xmlns:p14="http://schemas.microsoft.com/office/powerpoint/2010/main" val="2430457000"/>
              </p:ext>
            </p:extLst>
          </p:nvPr>
        </p:nvGraphicFramePr>
        <p:xfrm>
          <a:off x="742950" y="5243959"/>
          <a:ext cx="2898775" cy="633413"/>
        </p:xfrm>
        <a:graphic>
          <a:graphicData uri="http://schemas.openxmlformats.org/presentationml/2006/ole">
            <mc:AlternateContent xmlns:mc="http://schemas.openxmlformats.org/markup-compatibility/2006">
              <mc:Choice xmlns:v="urn:schemas-microsoft-com:vml" Requires="v">
                <p:oleObj spid="_x0000_s4681" name="Equation" r:id="rId10" imgW="1981200" imgH="431800" progId="Equation.3">
                  <p:embed/>
                </p:oleObj>
              </mc:Choice>
              <mc:Fallback>
                <p:oleObj name="Equation" r:id="rId10" imgW="1981200" imgH="431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2950" y="5243959"/>
                        <a:ext cx="2898775" cy="63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 Box 10"/>
          <p:cNvSpPr txBox="1">
            <a:spLocks noChangeArrowheads="1"/>
          </p:cNvSpPr>
          <p:nvPr/>
        </p:nvSpPr>
        <p:spPr bwMode="auto">
          <a:xfrm>
            <a:off x="4067323" y="5013176"/>
            <a:ext cx="3529013"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Symbol" panose="05050102010706020507" pitchFamily="18" charset="2"/>
              <a:buNone/>
            </a:pPr>
            <a:r>
              <a:rPr lang="el-GR" altLang="fr-FR" sz="1200" dirty="0">
                <a:cs typeface="Arial" panose="020B0604020202020204" pitchFamily="34" charset="0"/>
                <a:sym typeface="Symbol" panose="05050102010706020507" pitchFamily="18" charset="2"/>
              </a:rPr>
              <a:t>α</a:t>
            </a:r>
            <a:r>
              <a:rPr lang="fr-FR" altLang="fr-FR" sz="1200" dirty="0">
                <a:cs typeface="Arial" panose="020B0604020202020204" pitchFamily="34" charset="0"/>
                <a:sym typeface="Symbol" panose="05050102010706020507" pitchFamily="18" charset="2"/>
              </a:rPr>
              <a:t> étant très petit proche de  0.01 rad (0.57 °)</a:t>
            </a:r>
          </a:p>
          <a:p>
            <a:pPr eaLnBrk="1" hangingPunct="1">
              <a:spcBef>
                <a:spcPct val="0"/>
              </a:spcBef>
              <a:buFont typeface="Symbol" panose="05050102010706020507" pitchFamily="18" charset="2"/>
              <a:buNone/>
            </a:pPr>
            <a:endParaRPr lang="fr-FR" altLang="fr-FR" sz="1200" dirty="0">
              <a:cs typeface="Arial" panose="020B0604020202020204" pitchFamily="34" charset="0"/>
              <a:sym typeface="Symbol" panose="05050102010706020507" pitchFamily="18" charset="2"/>
            </a:endParaRPr>
          </a:p>
          <a:p>
            <a:pPr eaLnBrk="1" hangingPunct="1">
              <a:spcBef>
                <a:spcPct val="0"/>
              </a:spcBef>
              <a:buFont typeface="Symbol" panose="05050102010706020507" pitchFamily="18" charset="2"/>
              <a:buNone/>
            </a:pPr>
            <a:r>
              <a:rPr lang="fr-FR" altLang="fr-FR" sz="1200" dirty="0">
                <a:cs typeface="Arial" panose="020B0604020202020204" pitchFamily="34" charset="0"/>
                <a:sym typeface="Symbol" panose="05050102010706020507" pitchFamily="18" charset="2"/>
              </a:rPr>
              <a:t>avec  </a:t>
            </a:r>
            <a:r>
              <a:rPr lang="el-GR" altLang="fr-FR" sz="1200" dirty="0">
                <a:cs typeface="Arial" panose="020B0604020202020204" pitchFamily="34" charset="0"/>
                <a:sym typeface="Symbol" panose="05050102010706020507" pitchFamily="18" charset="2"/>
              </a:rPr>
              <a:t>α</a:t>
            </a:r>
            <a:r>
              <a:rPr lang="fr-FR" altLang="fr-FR" sz="1200" dirty="0">
                <a:cs typeface="Arial" panose="020B0604020202020204" pitchFamily="34" charset="0"/>
                <a:sym typeface="Symbol" panose="05050102010706020507" pitchFamily="18" charset="2"/>
              </a:rPr>
              <a:t> demi angle d'ouverture du faisceau</a:t>
            </a:r>
          </a:p>
          <a:p>
            <a:pPr eaLnBrk="1" hangingPunct="1">
              <a:spcBef>
                <a:spcPct val="0"/>
              </a:spcBef>
              <a:buFont typeface="Symbol" panose="05050102010706020507" pitchFamily="18" charset="2"/>
              <a:buNone/>
            </a:pPr>
            <a:r>
              <a:rPr lang="fr-FR" altLang="fr-FR" sz="1200" dirty="0">
                <a:cs typeface="Arial" panose="020B0604020202020204" pitchFamily="34" charset="0"/>
                <a:sym typeface="Symbol" panose="05050102010706020507" pitchFamily="18" charset="2"/>
              </a:rPr>
              <a:t>          e charge de l'électron (1.60x10</a:t>
            </a:r>
            <a:r>
              <a:rPr lang="fr-FR" altLang="fr-FR" sz="1200" baseline="30000" dirty="0">
                <a:cs typeface="Arial" panose="020B0604020202020204" pitchFamily="34" charset="0"/>
                <a:sym typeface="Symbol" panose="05050102010706020507" pitchFamily="18" charset="2"/>
              </a:rPr>
              <a:t>-19 </a:t>
            </a:r>
            <a:r>
              <a:rPr lang="fr-FR" altLang="fr-FR" sz="1200" dirty="0">
                <a:cs typeface="Arial" panose="020B0604020202020204" pitchFamily="34" charset="0"/>
                <a:sym typeface="Symbol" panose="05050102010706020507" pitchFamily="18" charset="2"/>
              </a:rPr>
              <a:t>C)</a:t>
            </a:r>
          </a:p>
          <a:p>
            <a:pPr algn="just" eaLnBrk="1" hangingPunct="1">
              <a:spcBef>
                <a:spcPct val="0"/>
              </a:spcBef>
              <a:buFontTx/>
              <a:buNone/>
            </a:pPr>
            <a:r>
              <a:rPr lang="fr-FR" altLang="fr-FR" sz="1200" dirty="0">
                <a:cs typeface="Arial" panose="020B0604020202020204" pitchFamily="34" charset="0"/>
              </a:rPr>
              <a:t>          k en unités S.I. (k=1.38x10</a:t>
            </a:r>
            <a:r>
              <a:rPr lang="fr-FR" altLang="fr-FR" sz="1200" baseline="30000" dirty="0">
                <a:cs typeface="Arial" panose="020B0604020202020204" pitchFamily="34" charset="0"/>
              </a:rPr>
              <a:t>-23</a:t>
            </a:r>
            <a:r>
              <a:rPr lang="fr-FR" altLang="fr-FR" sz="1200" dirty="0">
                <a:cs typeface="Arial" panose="020B0604020202020204" pitchFamily="34" charset="0"/>
              </a:rPr>
              <a:t> J/K)</a:t>
            </a:r>
            <a:endParaRPr lang="fr-FR" altLang="fr-FR" sz="1200" dirty="0">
              <a:cs typeface="Arial" panose="020B0604020202020204" pitchFamily="34" charset="0"/>
              <a:sym typeface="Symbol" panose="05050102010706020507" pitchFamily="18" charset="2"/>
            </a:endParaRPr>
          </a:p>
          <a:p>
            <a:pPr eaLnBrk="1" hangingPunct="1">
              <a:spcBef>
                <a:spcPct val="0"/>
              </a:spcBef>
              <a:buFont typeface="Symbol" panose="05050102010706020507" pitchFamily="18" charset="2"/>
              <a:buNone/>
            </a:pPr>
            <a:r>
              <a:rPr lang="fr-FR" altLang="fr-FR" sz="1200" dirty="0">
                <a:cs typeface="Arial" panose="020B0604020202020204" pitchFamily="34" charset="0"/>
                <a:sym typeface="Symbol" panose="05050102010706020507" pitchFamily="18" charset="2"/>
              </a:rPr>
              <a:t>          V  tension d'accélération en Volts</a:t>
            </a:r>
          </a:p>
        </p:txBody>
      </p:sp>
      <p:sp>
        <p:nvSpPr>
          <p:cNvPr id="13" name="Text Box 11"/>
          <p:cNvSpPr txBox="1">
            <a:spLocks noChangeArrowheads="1"/>
          </p:cNvSpPr>
          <p:nvPr/>
        </p:nvSpPr>
        <p:spPr bwMode="auto">
          <a:xfrm>
            <a:off x="450125" y="3255367"/>
            <a:ext cx="86558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a:t>L'utilisateur s'intéresse uniquement aux paramètres liés à la sonde (faisceau d'électrons focalisé sur l'échantillon) …</a:t>
            </a:r>
          </a:p>
        </p:txBody>
      </p:sp>
      <p:sp>
        <p:nvSpPr>
          <p:cNvPr id="14" name="Rectangle 12"/>
          <p:cNvSpPr>
            <a:spLocks noChangeArrowheads="1"/>
          </p:cNvSpPr>
          <p:nvPr/>
        </p:nvSpPr>
        <p:spPr bwMode="auto">
          <a:xfrm>
            <a:off x="193675" y="672951"/>
            <a:ext cx="23070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600" b="1" dirty="0" smtClean="0">
                <a:solidFill>
                  <a:srgbClr val="0000FF"/>
                </a:solidFill>
                <a:cs typeface="Arial" panose="020B0604020202020204" pitchFamily="34" charset="0"/>
              </a:rPr>
              <a:t>2 - Brillance au canon</a:t>
            </a:r>
          </a:p>
        </p:txBody>
      </p:sp>
      <p:sp>
        <p:nvSpPr>
          <p:cNvPr id="15" name="Rectangle 13"/>
          <p:cNvSpPr>
            <a:spLocks noChangeArrowheads="1"/>
          </p:cNvSpPr>
          <p:nvPr/>
        </p:nvSpPr>
        <p:spPr bwMode="auto">
          <a:xfrm>
            <a:off x="250825" y="3861048"/>
            <a:ext cx="45191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600" b="1" dirty="0" smtClean="0">
                <a:solidFill>
                  <a:srgbClr val="0000FF"/>
                </a:solidFill>
                <a:cs typeface="Arial" panose="020B0604020202020204" pitchFamily="34" charset="0"/>
              </a:rPr>
              <a:t>3 - Densité de courant au niveau de la sonde</a:t>
            </a:r>
          </a:p>
        </p:txBody>
      </p:sp>
      <p:sp>
        <p:nvSpPr>
          <p:cNvPr id="17" name="Espace réservé du numéro de diapositive 16"/>
          <p:cNvSpPr>
            <a:spLocks noGrp="1"/>
          </p:cNvSpPr>
          <p:nvPr>
            <p:ph type="sldNum" sz="quarter" idx="4"/>
          </p:nvPr>
        </p:nvSpPr>
        <p:spPr/>
        <p:txBody>
          <a:bodyPr/>
          <a:lstStyle/>
          <a:p>
            <a:fld id="{7677F839-F3BA-4A12-BBF8-C0A38A149D79}" type="slidenum">
              <a:rPr lang="fr-FR" smtClean="0"/>
              <a:t>10</a:t>
            </a:fld>
            <a:endParaRPr lang="fr-FR"/>
          </a:p>
        </p:txBody>
      </p:sp>
    </p:spTree>
    <p:extLst>
      <p:ext uri="{BB962C8B-B14F-4D97-AF65-F5344CB8AC3E}">
        <p14:creationId xmlns:p14="http://schemas.microsoft.com/office/powerpoint/2010/main" val="183494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797846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Grandeurs caractéristiques de l’émission thermoélectronique</a:t>
            </a:r>
            <a:endParaRPr lang="fr-FR" altLang="fr-FR" sz="2100" b="1" dirty="0">
              <a:solidFill>
                <a:srgbClr val="0000FF"/>
              </a:solidFill>
              <a:latin typeface="Arial" panose="020B0604020202020204" pitchFamily="34" charset="0"/>
              <a:cs typeface="Arial" panose="020B0604020202020204" pitchFamily="34" charset="0"/>
            </a:endParaRPr>
          </a:p>
        </p:txBody>
      </p:sp>
      <p:sp>
        <p:nvSpPr>
          <p:cNvPr id="3" name="Rectangle 12"/>
          <p:cNvSpPr>
            <a:spLocks noChangeArrowheads="1"/>
          </p:cNvSpPr>
          <p:nvPr/>
        </p:nvSpPr>
        <p:spPr bwMode="auto">
          <a:xfrm>
            <a:off x="193675" y="672951"/>
            <a:ext cx="35397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600" b="1" dirty="0" smtClean="0">
                <a:solidFill>
                  <a:srgbClr val="0000FF"/>
                </a:solidFill>
                <a:cs typeface="Arial" panose="020B0604020202020204" pitchFamily="34" charset="0"/>
              </a:rPr>
              <a:t>4 - Brillance au niveau de la sonde</a:t>
            </a:r>
          </a:p>
        </p:txBody>
      </p:sp>
      <p:graphicFrame>
        <p:nvGraphicFramePr>
          <p:cNvPr id="4" name="Object 2"/>
          <p:cNvGraphicFramePr>
            <a:graphicFrameLocks noChangeAspect="1"/>
          </p:cNvGraphicFramePr>
          <p:nvPr>
            <p:extLst>
              <p:ext uri="{D42A27DB-BD31-4B8C-83A1-F6EECF244321}">
                <p14:modId xmlns:p14="http://schemas.microsoft.com/office/powerpoint/2010/main" val="3239701165"/>
              </p:ext>
            </p:extLst>
          </p:nvPr>
        </p:nvGraphicFramePr>
        <p:xfrm>
          <a:off x="630238" y="2370583"/>
          <a:ext cx="1925538" cy="553592"/>
        </p:xfrm>
        <a:graphic>
          <a:graphicData uri="http://schemas.openxmlformats.org/presentationml/2006/ole">
            <mc:AlternateContent xmlns:mc="http://schemas.openxmlformats.org/markup-compatibility/2006">
              <mc:Choice xmlns:v="urn:schemas-microsoft-com:vml" Requires="v">
                <p:oleObj spid="_x0000_s5542" name="Equation" r:id="rId3" imgW="1371600" imgH="393700" progId="Equation.3">
                  <p:embed/>
                </p:oleObj>
              </mc:Choice>
              <mc:Fallback>
                <p:oleObj name="Equation" r:id="rId3" imgW="1371600" imgH="393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2370583"/>
                        <a:ext cx="1925538" cy="553592"/>
                      </a:xfrm>
                      <a:prstGeom prst="rect">
                        <a:avLst/>
                      </a:prstGeom>
                      <a:noFill/>
                      <a:ln>
                        <a:noFill/>
                      </a:ln>
                      <a:effectLst/>
                      <a:extLst/>
                    </p:spPr>
                  </p:pic>
                </p:oleObj>
              </mc:Fallback>
            </mc:AlternateContent>
          </a:graphicData>
        </a:graphic>
      </p:graphicFrame>
      <p:sp>
        <p:nvSpPr>
          <p:cNvPr id="5" name="Text Box 3"/>
          <p:cNvSpPr txBox="1">
            <a:spLocks noChangeArrowheads="1"/>
          </p:cNvSpPr>
          <p:nvPr/>
        </p:nvSpPr>
        <p:spPr bwMode="auto">
          <a:xfrm>
            <a:off x="3419350" y="2198688"/>
            <a:ext cx="554513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300" b="1" dirty="0"/>
              <a:t>Il s'agit d'une valeur théorique maximale supposant qu'il n'y a aucune perte d'électrons dans la colonne depuis le canon jusqu'à l'échantillon</a:t>
            </a:r>
            <a:r>
              <a:rPr lang="fr-FR" altLang="fr-FR" sz="1300" b="1" dirty="0" smtClean="0"/>
              <a:t>. La </a:t>
            </a:r>
            <a:r>
              <a:rPr lang="fr-FR" altLang="fr-FR" sz="1300" b="1" dirty="0"/>
              <a:t>brillance est invariable dans un espace équipotentiel.</a:t>
            </a:r>
          </a:p>
        </p:txBody>
      </p:sp>
      <p:graphicFrame>
        <p:nvGraphicFramePr>
          <p:cNvPr id="6" name="Object 4"/>
          <p:cNvGraphicFramePr>
            <a:graphicFrameLocks noChangeAspect="1"/>
          </p:cNvGraphicFramePr>
          <p:nvPr/>
        </p:nvGraphicFramePr>
        <p:xfrm>
          <a:off x="611188" y="3376613"/>
          <a:ext cx="2430462" cy="700087"/>
        </p:xfrm>
        <a:graphic>
          <a:graphicData uri="http://schemas.openxmlformats.org/presentationml/2006/ole">
            <mc:AlternateContent xmlns:mc="http://schemas.openxmlformats.org/markup-compatibility/2006">
              <mc:Choice xmlns:v="urn:schemas-microsoft-com:vml" Requires="v">
                <p:oleObj spid="_x0000_s5543" name="Equation" r:id="rId5" imgW="1497950" imgH="431613" progId="Equation.3">
                  <p:embed/>
                </p:oleObj>
              </mc:Choice>
              <mc:Fallback>
                <p:oleObj name="Equation" r:id="rId5" imgW="1497950" imgH="431613"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3376613"/>
                        <a:ext cx="2430462" cy="700087"/>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 Box 5"/>
          <p:cNvSpPr txBox="1">
            <a:spLocks noChangeArrowheads="1"/>
          </p:cNvSpPr>
          <p:nvPr/>
        </p:nvSpPr>
        <p:spPr bwMode="auto">
          <a:xfrm>
            <a:off x="3435225" y="3357563"/>
            <a:ext cx="532765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300" b="1" dirty="0"/>
              <a:t>Il est possible d'augmenter la brillance avec la température </a:t>
            </a:r>
            <a:r>
              <a:rPr lang="fr-FR" altLang="fr-FR" sz="1300" b="1" i="1" dirty="0"/>
              <a:t>(abrège la durée de vie du filament !)</a:t>
            </a:r>
            <a:r>
              <a:rPr lang="fr-FR" altLang="fr-FR" sz="1300" b="1" dirty="0"/>
              <a:t> et/ou la tension d'accélération </a:t>
            </a:r>
            <a:r>
              <a:rPr lang="fr-FR" altLang="fr-FR" sz="1300" b="1" i="1" dirty="0"/>
              <a:t>(augmente la pénétration électronique !). </a:t>
            </a:r>
          </a:p>
        </p:txBody>
      </p:sp>
      <p:graphicFrame>
        <p:nvGraphicFramePr>
          <p:cNvPr id="8" name="Group 6"/>
          <p:cNvGraphicFramePr>
            <a:graphicFrameLocks noGrp="1"/>
          </p:cNvGraphicFramePr>
          <p:nvPr>
            <p:extLst>
              <p:ext uri="{D42A27DB-BD31-4B8C-83A1-F6EECF244321}">
                <p14:modId xmlns:p14="http://schemas.microsoft.com/office/powerpoint/2010/main" val="329073747"/>
              </p:ext>
            </p:extLst>
          </p:nvPr>
        </p:nvGraphicFramePr>
        <p:xfrm>
          <a:off x="3635375" y="4340796"/>
          <a:ext cx="4752975" cy="1968524"/>
        </p:xfrm>
        <a:graphic>
          <a:graphicData uri="http://schemas.openxmlformats.org/drawingml/2006/table">
            <a:tbl>
              <a:tblPr/>
              <a:tblGrid>
                <a:gridCol w="892175"/>
                <a:gridCol w="1338263"/>
                <a:gridCol w="1262062"/>
                <a:gridCol w="1260475"/>
              </a:tblGrid>
              <a:tr h="56080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smtClean="0">
                          <a:ln>
                            <a:noFill/>
                          </a:ln>
                          <a:solidFill>
                            <a:schemeClr val="tx1"/>
                          </a:solidFill>
                          <a:effectLst/>
                          <a:latin typeface="Arial" charset="0"/>
                        </a:rPr>
                        <a:t>T (K)</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smtClean="0">
                          <a:ln>
                            <a:noFill/>
                          </a:ln>
                          <a:solidFill>
                            <a:schemeClr val="tx1"/>
                          </a:solidFill>
                          <a:effectLst/>
                          <a:latin typeface="Arial" charset="0"/>
                        </a:rPr>
                        <a:t>J</a:t>
                      </a:r>
                      <a:r>
                        <a:rPr kumimoji="0" lang="fr-FR" sz="1400" b="1" i="0" u="none" strike="noStrike" cap="none" normalizeH="0" baseline="-25000" smtClean="0">
                          <a:ln>
                            <a:noFill/>
                          </a:ln>
                          <a:solidFill>
                            <a:schemeClr val="tx1"/>
                          </a:solidFill>
                          <a:effectLst/>
                          <a:latin typeface="Arial" charset="0"/>
                        </a:rPr>
                        <a:t>0</a:t>
                      </a:r>
                      <a:r>
                        <a:rPr kumimoji="0" lang="fr-FR" sz="1400" b="1" i="0" u="none" strike="noStrike" cap="none" normalizeH="0" baseline="0" smtClean="0">
                          <a:ln>
                            <a:noFill/>
                          </a:ln>
                          <a:solidFill>
                            <a:schemeClr val="tx1"/>
                          </a:solidFill>
                          <a:effectLst/>
                          <a:latin typeface="Arial" charset="0"/>
                        </a:rPr>
                        <a:t> (A/cm</a:t>
                      </a:r>
                      <a:r>
                        <a:rPr kumimoji="0" lang="fr-FR" sz="1400" b="1" i="0" u="none" strike="noStrike" cap="none" normalizeH="0" baseline="30000" smtClean="0">
                          <a:ln>
                            <a:noFill/>
                          </a:ln>
                          <a:solidFill>
                            <a:schemeClr val="tx1"/>
                          </a:solidFill>
                          <a:effectLst/>
                          <a:latin typeface="Arial" charset="0"/>
                        </a:rPr>
                        <a:t>2</a:t>
                      </a:r>
                      <a:r>
                        <a:rPr kumimoji="0" lang="fr-FR" sz="1400" b="1" i="0" u="none" strike="noStrike" cap="none" normalizeH="0" baseline="0" smtClean="0">
                          <a:ln>
                            <a:noFill/>
                          </a:ln>
                          <a:solidFill>
                            <a:schemeClr val="tx1"/>
                          </a:solidFill>
                          <a:effectLst/>
                          <a:latin typeface="Arial" charset="0"/>
                        </a:rPr>
                        <a:t>)</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smtClean="0">
                          <a:ln>
                            <a:noFill/>
                          </a:ln>
                          <a:solidFill>
                            <a:schemeClr val="tx1"/>
                          </a:solidFill>
                          <a:effectLst/>
                          <a:latin typeface="Arial" charset="0"/>
                        </a:rPr>
                        <a:t>B (Acm</a:t>
                      </a:r>
                      <a:r>
                        <a:rPr kumimoji="0" lang="fr-FR" sz="1400" b="1" i="0" u="none" strike="noStrike" cap="none" normalizeH="0" baseline="30000" dirty="0" smtClean="0">
                          <a:ln>
                            <a:noFill/>
                          </a:ln>
                          <a:solidFill>
                            <a:schemeClr val="tx1"/>
                          </a:solidFill>
                          <a:effectLst/>
                          <a:latin typeface="Arial" charset="0"/>
                        </a:rPr>
                        <a:t>-2</a:t>
                      </a:r>
                      <a:r>
                        <a:rPr kumimoji="0" lang="fr-FR" sz="1400" b="1" i="0" u="none" strike="noStrike" cap="none" normalizeH="0" baseline="0" dirty="0" smtClean="0">
                          <a:ln>
                            <a:noFill/>
                          </a:ln>
                          <a:solidFill>
                            <a:schemeClr val="tx1"/>
                          </a:solidFill>
                          <a:effectLst/>
                          <a:latin typeface="Arial" charset="0"/>
                        </a:rPr>
                        <a:t>sr</a:t>
                      </a:r>
                      <a:r>
                        <a:rPr kumimoji="0" lang="fr-FR" sz="1400" b="1" i="0" u="none" strike="noStrike" cap="none" normalizeH="0" baseline="30000" dirty="0" smtClean="0">
                          <a:ln>
                            <a:noFill/>
                          </a:ln>
                          <a:solidFill>
                            <a:schemeClr val="tx1"/>
                          </a:solidFill>
                          <a:effectLst/>
                          <a:latin typeface="Arial" charset="0"/>
                        </a:rPr>
                        <a:t>-1</a:t>
                      </a:r>
                      <a:r>
                        <a:rPr kumimoji="0" lang="fr-FR" sz="1400" b="1" i="0" u="none" strike="noStrike" cap="none" normalizeH="0" baseline="0" dirty="0" smtClean="0">
                          <a:ln>
                            <a:noFill/>
                          </a:ln>
                          <a:solidFill>
                            <a:schemeClr val="tx1"/>
                          </a:solidFill>
                          <a:effectLst/>
                          <a:latin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smtClean="0">
                          <a:ln>
                            <a:noFill/>
                          </a:ln>
                          <a:solidFill>
                            <a:schemeClr val="tx1"/>
                          </a:solidFill>
                          <a:effectLst/>
                          <a:latin typeface="Arial" charset="0"/>
                        </a:rPr>
                        <a:t>20 kV</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smtClean="0">
                          <a:ln>
                            <a:noFill/>
                          </a:ln>
                          <a:solidFill>
                            <a:schemeClr val="tx1"/>
                          </a:solidFill>
                          <a:effectLst/>
                          <a:latin typeface="Arial" charset="0"/>
                        </a:rPr>
                        <a:t>B (Acm</a:t>
                      </a:r>
                      <a:r>
                        <a:rPr kumimoji="0" lang="fr-FR" sz="1400" b="1" i="0" u="none" strike="noStrike" cap="none" normalizeH="0" baseline="30000" smtClean="0">
                          <a:ln>
                            <a:noFill/>
                          </a:ln>
                          <a:solidFill>
                            <a:schemeClr val="tx1"/>
                          </a:solidFill>
                          <a:effectLst/>
                          <a:latin typeface="Arial" charset="0"/>
                        </a:rPr>
                        <a:t>-2</a:t>
                      </a:r>
                      <a:r>
                        <a:rPr kumimoji="0" lang="fr-FR" sz="1400" b="1" i="0" u="none" strike="noStrike" cap="none" normalizeH="0" baseline="0" smtClean="0">
                          <a:ln>
                            <a:noFill/>
                          </a:ln>
                          <a:solidFill>
                            <a:schemeClr val="tx1"/>
                          </a:solidFill>
                          <a:effectLst/>
                          <a:latin typeface="Arial" charset="0"/>
                        </a:rPr>
                        <a:t>sr</a:t>
                      </a:r>
                      <a:r>
                        <a:rPr kumimoji="0" lang="fr-FR" sz="1400" b="1" i="0" u="none" strike="noStrike" cap="none" normalizeH="0" baseline="30000" smtClean="0">
                          <a:ln>
                            <a:noFill/>
                          </a:ln>
                          <a:solidFill>
                            <a:schemeClr val="tx1"/>
                          </a:solidFill>
                          <a:effectLst/>
                          <a:latin typeface="Arial" charset="0"/>
                        </a:rPr>
                        <a:t>-1</a:t>
                      </a:r>
                      <a:r>
                        <a:rPr kumimoji="0" lang="fr-FR" sz="1400" b="1" i="0" u="none" strike="noStrike" cap="none" normalizeH="0" baseline="0" smtClean="0">
                          <a:ln>
                            <a:noFill/>
                          </a:ln>
                          <a:solidFill>
                            <a:schemeClr val="tx1"/>
                          </a:solidFill>
                          <a:effectLst/>
                          <a:latin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smtClean="0">
                          <a:ln>
                            <a:noFill/>
                          </a:ln>
                          <a:solidFill>
                            <a:schemeClr val="tx1"/>
                          </a:solidFill>
                          <a:effectLst/>
                          <a:latin typeface="Arial" charset="0"/>
                        </a:rPr>
                        <a:t>30 kV</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55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2600</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1,52</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4,3. 10</a:t>
                      </a:r>
                      <a:r>
                        <a:rPr kumimoji="0" lang="fr-FR" sz="1200" b="1" i="0" u="none" strike="noStrike" cap="none" normalizeH="0" baseline="30000" smtClean="0">
                          <a:ln>
                            <a:noFill/>
                          </a:ln>
                          <a:solidFill>
                            <a:schemeClr val="tx1"/>
                          </a:solidFill>
                          <a:effectLst/>
                          <a:latin typeface="Arial" charset="0"/>
                        </a:rPr>
                        <a:t>4</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6,5. 10</a:t>
                      </a:r>
                      <a:r>
                        <a:rPr kumimoji="0" lang="fr-FR" sz="1200" b="1" i="0" u="none" strike="noStrike" cap="none" normalizeH="0" baseline="30000" smtClean="0">
                          <a:ln>
                            <a:noFill/>
                          </a:ln>
                          <a:solidFill>
                            <a:schemeClr val="tx1"/>
                          </a:solidFill>
                          <a:effectLst/>
                          <a:latin typeface="Arial" charset="0"/>
                        </a:rPr>
                        <a:t>4</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rgbClr val="0000FF"/>
                          </a:solidFill>
                          <a:effectLst/>
                          <a:latin typeface="Arial" charset="0"/>
                        </a:rPr>
                        <a:t>2700</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rgbClr val="0000FF"/>
                          </a:solidFill>
                          <a:effectLst/>
                          <a:latin typeface="Arial" charset="0"/>
                        </a:rPr>
                        <a:t>3,45</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rgbClr val="0000FF"/>
                          </a:solidFill>
                          <a:effectLst/>
                          <a:latin typeface="Arial" charset="0"/>
                        </a:rPr>
                        <a:t>9,5. 10</a:t>
                      </a:r>
                      <a:r>
                        <a:rPr kumimoji="0" lang="fr-FR" sz="1200" b="1" i="0" u="none" strike="noStrike" cap="none" normalizeH="0" baseline="30000" dirty="0" smtClean="0">
                          <a:ln>
                            <a:noFill/>
                          </a:ln>
                          <a:solidFill>
                            <a:srgbClr val="0000FF"/>
                          </a:solidFill>
                          <a:effectLst/>
                          <a:latin typeface="Arial" charset="0"/>
                        </a:rPr>
                        <a:t>4</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rgbClr val="0000FF"/>
                          </a:solidFill>
                          <a:effectLst/>
                          <a:latin typeface="Arial" charset="0"/>
                        </a:rPr>
                        <a:t>1,4. 10</a:t>
                      </a:r>
                      <a:r>
                        <a:rPr kumimoji="0" lang="fr-FR" sz="1200" b="1" i="0" u="none" strike="noStrike" cap="none" normalizeH="0" baseline="30000" dirty="0" smtClean="0">
                          <a:ln>
                            <a:noFill/>
                          </a:ln>
                          <a:solidFill>
                            <a:srgbClr val="0000FF"/>
                          </a:solidFill>
                          <a:effectLst/>
                          <a:latin typeface="Arial" charset="0"/>
                        </a:rPr>
                        <a:t>5</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305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2800</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7,42</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2. 10</a:t>
                      </a:r>
                      <a:r>
                        <a:rPr kumimoji="0" lang="fr-FR" sz="1200" b="1" i="0" u="none" strike="noStrike" cap="none" normalizeH="0" baseline="30000" smtClean="0">
                          <a:ln>
                            <a:noFill/>
                          </a:ln>
                          <a:solidFill>
                            <a:schemeClr val="tx1"/>
                          </a:solidFill>
                          <a:effectLst/>
                          <a:latin typeface="Arial" charset="0"/>
                        </a:rPr>
                        <a:t>5</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2,9. 10</a:t>
                      </a:r>
                      <a:r>
                        <a:rPr kumimoji="0" lang="fr-FR" sz="1200" b="1" i="0" u="none" strike="noStrike" cap="none" normalizeH="0" baseline="30000" smtClean="0">
                          <a:ln>
                            <a:noFill/>
                          </a:ln>
                          <a:solidFill>
                            <a:schemeClr val="tx1"/>
                          </a:solidFill>
                          <a:effectLst/>
                          <a:latin typeface="Arial" charset="0"/>
                        </a:rPr>
                        <a:t>5</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0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2900</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15,16</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3,9. 10</a:t>
                      </a:r>
                      <a:r>
                        <a:rPr kumimoji="0" lang="fr-FR" sz="1200" b="1" i="0" u="none" strike="noStrike" cap="none" normalizeH="0" baseline="30000" smtClean="0">
                          <a:ln>
                            <a:noFill/>
                          </a:ln>
                          <a:solidFill>
                            <a:schemeClr val="tx1"/>
                          </a:solidFill>
                          <a:effectLst/>
                          <a:latin typeface="Arial" charset="0"/>
                        </a:rPr>
                        <a:t>5</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5,8. 10</a:t>
                      </a:r>
                      <a:r>
                        <a:rPr kumimoji="0" lang="fr-FR" sz="1200" b="1" i="0" u="none" strike="noStrike" cap="none" normalizeH="0" baseline="30000" smtClean="0">
                          <a:ln>
                            <a:noFill/>
                          </a:ln>
                          <a:solidFill>
                            <a:schemeClr val="tx1"/>
                          </a:solidFill>
                          <a:effectLst/>
                          <a:latin typeface="Arial" charset="0"/>
                        </a:rPr>
                        <a:t>5</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0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3000</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29,57</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charset="0"/>
                        </a:rPr>
                        <a:t>7,3. 10</a:t>
                      </a:r>
                      <a:r>
                        <a:rPr kumimoji="0" lang="fr-FR" sz="1200" b="1" i="0" u="none" strike="noStrike" cap="none" normalizeH="0" baseline="30000" smtClean="0">
                          <a:ln>
                            <a:noFill/>
                          </a:ln>
                          <a:solidFill>
                            <a:schemeClr val="tx1"/>
                          </a:solidFill>
                          <a:effectLst/>
                          <a:latin typeface="Arial" charset="0"/>
                        </a:rPr>
                        <a:t>5</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charset="0"/>
                        </a:rPr>
                        <a:t>1,1. 10</a:t>
                      </a:r>
                      <a:r>
                        <a:rPr kumimoji="0" lang="fr-FR" sz="1200" b="1" i="0" u="none" strike="noStrike" cap="none" normalizeH="0" baseline="30000" dirty="0" smtClean="0">
                          <a:ln>
                            <a:noFill/>
                          </a:ln>
                          <a:solidFill>
                            <a:schemeClr val="tx1"/>
                          </a:solidFill>
                          <a:effectLst/>
                          <a:latin typeface="Arial" charset="0"/>
                        </a:rPr>
                        <a:t>6</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Text Box 43"/>
          <p:cNvSpPr txBox="1">
            <a:spLocks noChangeArrowheads="1"/>
          </p:cNvSpPr>
          <p:nvPr/>
        </p:nvSpPr>
        <p:spPr bwMode="auto">
          <a:xfrm>
            <a:off x="539552" y="4824735"/>
            <a:ext cx="273660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i="1" dirty="0"/>
              <a:t>Exemple de l'émission thermoélectronique du tungstène : </a:t>
            </a:r>
            <a:r>
              <a:rPr lang="fr-FR" altLang="fr-FR" sz="1300" b="1" dirty="0"/>
              <a:t>	</a:t>
            </a:r>
          </a:p>
        </p:txBody>
      </p:sp>
      <p:graphicFrame>
        <p:nvGraphicFramePr>
          <p:cNvPr id="10" name="Object 44"/>
          <p:cNvGraphicFramePr>
            <a:graphicFrameLocks noChangeAspect="1"/>
          </p:cNvGraphicFramePr>
          <p:nvPr>
            <p:extLst>
              <p:ext uri="{D42A27DB-BD31-4B8C-83A1-F6EECF244321}">
                <p14:modId xmlns:p14="http://schemas.microsoft.com/office/powerpoint/2010/main" val="4283469025"/>
              </p:ext>
            </p:extLst>
          </p:nvPr>
        </p:nvGraphicFramePr>
        <p:xfrm>
          <a:off x="611188" y="1166753"/>
          <a:ext cx="2430462" cy="893822"/>
        </p:xfrm>
        <a:graphic>
          <a:graphicData uri="http://schemas.openxmlformats.org/presentationml/2006/ole">
            <mc:AlternateContent xmlns:mc="http://schemas.openxmlformats.org/markup-compatibility/2006">
              <mc:Choice xmlns:v="urn:schemas-microsoft-com:vml" Requires="v">
                <p:oleObj spid="_x0000_s5544" name="Equation" r:id="rId7" imgW="1790700" imgH="660400" progId="Equation.3">
                  <p:embed/>
                </p:oleObj>
              </mc:Choice>
              <mc:Fallback>
                <p:oleObj name="Equation" r:id="rId7" imgW="1790700" imgH="660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1166753"/>
                        <a:ext cx="2430462" cy="893822"/>
                      </a:xfrm>
                      <a:prstGeom prst="rect">
                        <a:avLst/>
                      </a:prstGeom>
                      <a:noFill/>
                      <a:ln>
                        <a:noFill/>
                      </a:ln>
                      <a:effectLst/>
                      <a:extLst/>
                    </p:spPr>
                  </p:pic>
                </p:oleObj>
              </mc:Fallback>
            </mc:AlternateContent>
          </a:graphicData>
        </a:graphic>
      </p:graphicFrame>
      <p:sp>
        <p:nvSpPr>
          <p:cNvPr id="11" name="Text Box 45"/>
          <p:cNvSpPr txBox="1">
            <a:spLocks noChangeArrowheads="1"/>
          </p:cNvSpPr>
          <p:nvPr/>
        </p:nvSpPr>
        <p:spPr bwMode="auto">
          <a:xfrm>
            <a:off x="3435225" y="1255713"/>
            <a:ext cx="54229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300" b="1" dirty="0"/>
              <a:t>L'intensité électronique I et surtout le diamètre de la sonde d ne sont pas des paramètres très facilement accessibles.</a:t>
            </a:r>
          </a:p>
        </p:txBody>
      </p:sp>
      <p:sp>
        <p:nvSpPr>
          <p:cNvPr id="12"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Espace réservé du numéro de diapositive 13"/>
          <p:cNvSpPr>
            <a:spLocks noGrp="1"/>
          </p:cNvSpPr>
          <p:nvPr>
            <p:ph type="sldNum" sz="quarter" idx="4"/>
          </p:nvPr>
        </p:nvSpPr>
        <p:spPr/>
        <p:txBody>
          <a:bodyPr/>
          <a:lstStyle/>
          <a:p>
            <a:fld id="{7677F839-F3BA-4A12-BBF8-C0A38A149D79}" type="slidenum">
              <a:rPr lang="fr-FR" smtClean="0"/>
              <a:t>11</a:t>
            </a:fld>
            <a:endParaRPr lang="fr-FR"/>
          </a:p>
        </p:txBody>
      </p:sp>
    </p:spTree>
    <p:extLst>
      <p:ext uri="{BB962C8B-B14F-4D97-AF65-F5344CB8AC3E}">
        <p14:creationId xmlns:p14="http://schemas.microsoft.com/office/powerpoint/2010/main" val="1542294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680186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conventionnels à filament de tungstène</a:t>
            </a:r>
            <a:endParaRPr lang="fr-FR" altLang="fr-FR" sz="2100" b="1"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12"/>
          <p:cNvSpPr>
            <a:spLocks noChangeArrowheads="1"/>
          </p:cNvSpPr>
          <p:nvPr/>
        </p:nvSpPr>
        <p:spPr bwMode="auto">
          <a:xfrm>
            <a:off x="193675" y="672951"/>
            <a:ext cx="16113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600" b="1" dirty="0" smtClean="0">
                <a:solidFill>
                  <a:srgbClr val="0000FF"/>
                </a:solidFill>
                <a:cs typeface="Arial" panose="020B0604020202020204" pitchFamily="34" charset="0"/>
              </a:rPr>
              <a:t>1 - Description</a:t>
            </a:r>
          </a:p>
        </p:txBody>
      </p:sp>
      <p:sp>
        <p:nvSpPr>
          <p:cNvPr id="5" name="Text Box 3"/>
          <p:cNvSpPr txBox="1">
            <a:spLocks noChangeArrowheads="1"/>
          </p:cNvSpPr>
          <p:nvPr/>
        </p:nvSpPr>
        <p:spPr bwMode="auto">
          <a:xfrm>
            <a:off x="445776" y="939934"/>
            <a:ext cx="849662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 typeface="Symbol" panose="05050102010706020507" pitchFamily="18" charset="2"/>
              <a:buNone/>
            </a:pPr>
            <a:r>
              <a:rPr lang="fr-FR" altLang="fr-FR" sz="1300" b="1" dirty="0"/>
              <a:t>Le canon est constitué d'une cathode émettrice (le filament), d'une électrode polarisée négativement (le wehnelt) et d'une anode fixant la tension d'accélération (système triode).</a:t>
            </a:r>
          </a:p>
        </p:txBody>
      </p:sp>
      <p:pic>
        <p:nvPicPr>
          <p:cNvPr id="6" name="Picture 4" descr="P2120008"/>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l="27759" t="19606" r="23062" b="41205"/>
          <a:stretch>
            <a:fillRect/>
          </a:stretch>
        </p:blipFill>
        <p:spPr bwMode="auto">
          <a:xfrm>
            <a:off x="1613391" y="1532843"/>
            <a:ext cx="1828151"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390126" y="4028072"/>
            <a:ext cx="1114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a:t>Document CMTC</a:t>
            </a:r>
          </a:p>
        </p:txBody>
      </p:sp>
      <p:pic>
        <p:nvPicPr>
          <p:cNvPr id="8"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3081" y="1531255"/>
            <a:ext cx="3547271"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Photos Wehnelts 300K"/>
          <p:cNvPicPr>
            <a:picLocks noChangeAspect="1" noChangeArrowheads="1"/>
          </p:cNvPicPr>
          <p:nvPr/>
        </p:nvPicPr>
        <p:blipFill>
          <a:blip r:embed="rId4">
            <a:extLst>
              <a:ext uri="{28A0092B-C50C-407E-A947-70E740481C1C}">
                <a14:useLocalDpi xmlns:a14="http://schemas.microsoft.com/office/drawing/2010/main" val="0"/>
              </a:ext>
            </a:extLst>
          </a:blip>
          <a:srcRect t="6332" r="10771" b="4926"/>
          <a:stretch>
            <a:fillRect/>
          </a:stretch>
        </p:blipFill>
        <p:spPr bwMode="auto">
          <a:xfrm>
            <a:off x="1611610" y="4586683"/>
            <a:ext cx="2024286"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2599331" y="6170894"/>
            <a:ext cx="1114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a:t>Document CMTC</a:t>
            </a:r>
          </a:p>
        </p:txBody>
      </p:sp>
      <p:sp>
        <p:nvSpPr>
          <p:cNvPr id="11" name="Rectangle 9"/>
          <p:cNvSpPr>
            <a:spLocks noChangeArrowheads="1"/>
          </p:cNvSpPr>
          <p:nvPr/>
        </p:nvSpPr>
        <p:spPr bwMode="auto">
          <a:xfrm>
            <a:off x="1525966" y="4327932"/>
            <a:ext cx="24304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100" b="1" dirty="0" smtClean="0">
                <a:cs typeface="Arial" panose="020B0604020202020204" pitchFamily="34" charset="0"/>
              </a:rPr>
              <a:t>Exemples de Wehnelts</a:t>
            </a:r>
          </a:p>
        </p:txBody>
      </p:sp>
      <p:pic>
        <p:nvPicPr>
          <p:cNvPr id="12" name="Picture 4" descr="filament W goldstei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8232" y="4573223"/>
            <a:ext cx="2592858"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6104409" y="6174013"/>
            <a:ext cx="11318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a:t>Goldstein (1992)</a:t>
            </a:r>
          </a:p>
        </p:txBody>
      </p:sp>
      <p:sp>
        <p:nvSpPr>
          <p:cNvPr id="14" name="Rectangle 8"/>
          <p:cNvSpPr>
            <a:spLocks noChangeArrowheads="1"/>
          </p:cNvSpPr>
          <p:nvPr/>
        </p:nvSpPr>
        <p:spPr bwMode="auto">
          <a:xfrm>
            <a:off x="4428380" y="4319223"/>
            <a:ext cx="34559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100" b="1" dirty="0" smtClean="0">
                <a:cs typeface="Arial" panose="020B0604020202020204" pitchFamily="34" charset="0"/>
              </a:rPr>
              <a:t>Exemple d'un filament de tungstène</a:t>
            </a:r>
          </a:p>
        </p:txBody>
      </p:sp>
      <p:sp>
        <p:nvSpPr>
          <p:cNvPr id="16" name="Espace réservé du numéro de diapositive 15"/>
          <p:cNvSpPr>
            <a:spLocks noGrp="1"/>
          </p:cNvSpPr>
          <p:nvPr>
            <p:ph type="sldNum" sz="quarter" idx="4"/>
          </p:nvPr>
        </p:nvSpPr>
        <p:spPr/>
        <p:txBody>
          <a:bodyPr/>
          <a:lstStyle/>
          <a:p>
            <a:fld id="{7677F839-F3BA-4A12-BBF8-C0A38A149D79}" type="slidenum">
              <a:rPr lang="fr-FR" smtClean="0"/>
              <a:t>12</a:t>
            </a:fld>
            <a:endParaRPr lang="fr-FR"/>
          </a:p>
        </p:txBody>
      </p:sp>
    </p:spTree>
    <p:extLst>
      <p:ext uri="{BB962C8B-B14F-4D97-AF65-F5344CB8AC3E}">
        <p14:creationId xmlns:p14="http://schemas.microsoft.com/office/powerpoint/2010/main" val="1749617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680186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conventionnels à filament de tungstène</a:t>
            </a:r>
            <a:endParaRPr lang="fr-FR" altLang="fr-FR" sz="2100" b="1"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12"/>
          <p:cNvSpPr>
            <a:spLocks noChangeArrowheads="1"/>
          </p:cNvSpPr>
          <p:nvPr/>
        </p:nvSpPr>
        <p:spPr bwMode="auto">
          <a:xfrm>
            <a:off x="193675" y="672951"/>
            <a:ext cx="22862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600" b="1" dirty="0" smtClean="0">
                <a:solidFill>
                  <a:srgbClr val="0000FF"/>
                </a:solidFill>
                <a:cs typeface="Arial" panose="020B0604020202020204" pitchFamily="34" charset="0"/>
              </a:rPr>
              <a:t>1 - Description (suite)</a:t>
            </a:r>
          </a:p>
        </p:txBody>
      </p:sp>
      <p:sp>
        <p:nvSpPr>
          <p:cNvPr id="5" name="Text Box 2"/>
          <p:cNvSpPr txBox="1">
            <a:spLocks noChangeArrowheads="1"/>
          </p:cNvSpPr>
          <p:nvPr/>
        </p:nvSpPr>
        <p:spPr bwMode="auto">
          <a:xfrm>
            <a:off x="179388" y="1104990"/>
            <a:ext cx="4687072" cy="509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 typeface="Symbol" panose="05050102010706020507" pitchFamily="18" charset="2"/>
              <a:buNone/>
            </a:pPr>
            <a:endParaRPr lang="fr-FR" altLang="fr-FR" sz="1300" dirty="0"/>
          </a:p>
          <a:p>
            <a:pPr algn="just">
              <a:spcBef>
                <a:spcPct val="0"/>
              </a:spcBef>
              <a:buNone/>
            </a:pPr>
            <a:r>
              <a:rPr lang="fr-FR" altLang="fr-FR" sz="1300" b="1" dirty="0"/>
              <a:t> </a:t>
            </a:r>
            <a:r>
              <a:rPr lang="fr-FR" altLang="fr-FR" sz="1300" b="1" dirty="0">
                <a:solidFill>
                  <a:srgbClr val="0000FF"/>
                </a:solidFill>
                <a:sym typeface="Symbol" panose="05050102010706020507" pitchFamily="18" charset="2"/>
              </a:rPr>
              <a:t> </a:t>
            </a:r>
            <a:r>
              <a:rPr lang="fr-FR" altLang="fr-FR" sz="1300" b="1" dirty="0" smtClean="0"/>
              <a:t>Le </a:t>
            </a:r>
            <a:r>
              <a:rPr lang="fr-FR" altLang="fr-FR" sz="1300" b="1" dirty="0">
                <a:solidFill>
                  <a:srgbClr val="0000FF"/>
                </a:solidFill>
              </a:rPr>
              <a:t>filament de tungstène </a:t>
            </a:r>
            <a:r>
              <a:rPr lang="fr-FR" altLang="fr-FR" sz="1300" b="1" dirty="0"/>
              <a:t>en forme de V ou "d'épingle à cheveux" a un diamètre de l'ordre de 0.12 </a:t>
            </a:r>
            <a:r>
              <a:rPr lang="fr-FR" altLang="fr-FR" sz="1300" b="1" dirty="0" err="1"/>
              <a:t>mm.</a:t>
            </a:r>
            <a:r>
              <a:rPr lang="fr-FR" altLang="fr-FR" sz="1300" b="1" dirty="0"/>
              <a:t> </a:t>
            </a:r>
            <a:endParaRPr lang="fr-FR" altLang="fr-FR" sz="1300" b="1" dirty="0" smtClean="0"/>
          </a:p>
          <a:p>
            <a:pPr algn="just" eaLnBrk="1" hangingPunct="1">
              <a:spcBef>
                <a:spcPct val="0"/>
              </a:spcBef>
              <a:buNone/>
            </a:pPr>
            <a:r>
              <a:rPr lang="fr-FR" altLang="fr-FR" sz="1300" b="1" dirty="0" smtClean="0"/>
              <a:t>Sa </a:t>
            </a:r>
            <a:r>
              <a:rPr lang="fr-FR" altLang="fr-FR" sz="1300" b="1" dirty="0"/>
              <a:t>pointe a un faible rayon de courbure (100 µm environ) qui localisera l'émission. </a:t>
            </a:r>
            <a:r>
              <a:rPr lang="fr-FR" altLang="fr-FR" sz="1300" b="1" dirty="0" smtClean="0"/>
              <a:t>Il </a:t>
            </a:r>
            <a:r>
              <a:rPr lang="fr-FR" altLang="fr-FR" sz="1300" b="1" dirty="0"/>
              <a:t>est chauffé par effet Joule vers 2700 K sous 2.5 à 3 ampères.</a:t>
            </a:r>
          </a:p>
          <a:p>
            <a:pPr algn="just" eaLnBrk="1" hangingPunct="1">
              <a:spcBef>
                <a:spcPct val="0"/>
              </a:spcBef>
              <a:buFont typeface="Symbol" panose="05050102010706020507" pitchFamily="18" charset="2"/>
              <a:buNone/>
            </a:pPr>
            <a:endParaRPr lang="fr-FR" altLang="fr-FR" sz="1300" b="1" dirty="0"/>
          </a:p>
          <a:p>
            <a:pPr algn="just" eaLnBrk="1" hangingPunct="1">
              <a:spcBef>
                <a:spcPct val="0"/>
              </a:spcBef>
              <a:buFont typeface="Symbol" panose="05050102010706020507" pitchFamily="18" charset="2"/>
              <a:buNone/>
            </a:pPr>
            <a:endParaRPr lang="fr-FR" altLang="fr-FR" sz="1300" b="1" dirty="0"/>
          </a:p>
          <a:p>
            <a:pPr algn="just" eaLnBrk="1" hangingPunct="1">
              <a:spcBef>
                <a:spcPct val="0"/>
              </a:spcBef>
              <a:buFont typeface="Symbol" panose="05050102010706020507" pitchFamily="18" charset="2"/>
              <a:buNone/>
            </a:pPr>
            <a:r>
              <a:rPr lang="fr-FR" altLang="fr-FR" sz="1300" b="1" dirty="0"/>
              <a:t> </a:t>
            </a:r>
            <a:r>
              <a:rPr lang="fr-FR" altLang="fr-FR" sz="1300" b="1" dirty="0">
                <a:solidFill>
                  <a:srgbClr val="0000FF"/>
                </a:solidFill>
                <a:sym typeface="Symbol" panose="05050102010706020507" pitchFamily="18" charset="2"/>
              </a:rPr>
              <a:t> </a:t>
            </a:r>
            <a:r>
              <a:rPr lang="fr-FR" altLang="fr-FR" sz="1300" b="1" dirty="0"/>
              <a:t>Les électrons sont alors extraits du métal et forment un nuage entourant le filament. Le </a:t>
            </a:r>
            <a:r>
              <a:rPr lang="fr-FR" altLang="fr-FR" sz="1300" b="1" dirty="0">
                <a:solidFill>
                  <a:srgbClr val="0000FF"/>
                </a:solidFill>
              </a:rPr>
              <a:t>wehnelt</a:t>
            </a:r>
            <a:r>
              <a:rPr lang="fr-FR" altLang="fr-FR" sz="1300" b="1" dirty="0"/>
              <a:t>, électrode intermédiaire, est porté à un potentiel négatif de quelques centaines de Volts par rapport au filament. Les lignes de champ permettent de focaliser le faisceau d'électrons en un point "le cross-over" qui est l'équivalent d'une source lumineuse ponctuelle. </a:t>
            </a:r>
          </a:p>
          <a:p>
            <a:pPr algn="just" eaLnBrk="1" hangingPunct="1">
              <a:spcBef>
                <a:spcPct val="0"/>
              </a:spcBef>
              <a:buFont typeface="Symbol" panose="05050102010706020507" pitchFamily="18" charset="2"/>
              <a:buNone/>
            </a:pPr>
            <a:endParaRPr lang="fr-FR" altLang="fr-FR" sz="1300" b="1" dirty="0"/>
          </a:p>
          <a:p>
            <a:pPr algn="just" eaLnBrk="1" hangingPunct="1">
              <a:spcBef>
                <a:spcPct val="0"/>
              </a:spcBef>
              <a:buFontTx/>
              <a:buNone/>
            </a:pPr>
            <a:endParaRPr lang="fr-FR" altLang="fr-FR" sz="1300" b="1" dirty="0"/>
          </a:p>
          <a:p>
            <a:pPr algn="just" eaLnBrk="1" hangingPunct="1">
              <a:spcBef>
                <a:spcPct val="0"/>
              </a:spcBef>
              <a:buFont typeface="Symbol" panose="05050102010706020507" pitchFamily="18" charset="2"/>
              <a:buChar char="¨"/>
            </a:pPr>
            <a:endParaRPr lang="fr-FR" altLang="fr-FR" sz="1300" b="1" dirty="0"/>
          </a:p>
          <a:p>
            <a:pPr algn="just" eaLnBrk="1" hangingPunct="1">
              <a:spcBef>
                <a:spcPct val="0"/>
              </a:spcBef>
              <a:buFont typeface="Symbol" panose="05050102010706020507" pitchFamily="18" charset="2"/>
              <a:buNone/>
            </a:pPr>
            <a:r>
              <a:rPr lang="fr-FR" altLang="fr-FR" sz="1300" b="1" dirty="0">
                <a:solidFill>
                  <a:srgbClr val="0000FF"/>
                </a:solidFill>
              </a:rPr>
              <a:t> </a:t>
            </a:r>
            <a:r>
              <a:rPr lang="fr-FR" altLang="fr-FR" sz="1300" b="1" dirty="0">
                <a:solidFill>
                  <a:srgbClr val="0000FF"/>
                </a:solidFill>
                <a:sym typeface="Symbol" panose="05050102010706020507" pitchFamily="18" charset="2"/>
              </a:rPr>
              <a:t></a:t>
            </a:r>
            <a:r>
              <a:rPr lang="fr-FR" altLang="fr-FR" sz="1300" b="1" dirty="0">
                <a:sym typeface="Symbol" panose="05050102010706020507" pitchFamily="18" charset="2"/>
              </a:rPr>
              <a:t> </a:t>
            </a:r>
            <a:r>
              <a:rPr lang="fr-FR" altLang="fr-FR" sz="1300" b="1" dirty="0"/>
              <a:t>Les électrons sont ensuite accélérés en direction de l'</a:t>
            </a:r>
            <a:r>
              <a:rPr lang="fr-FR" altLang="fr-FR" sz="1300" b="1" dirty="0">
                <a:solidFill>
                  <a:srgbClr val="0000FF"/>
                </a:solidFill>
              </a:rPr>
              <a:t>anode</a:t>
            </a:r>
            <a:r>
              <a:rPr lang="fr-FR" altLang="fr-FR" sz="1300" b="1" dirty="0"/>
              <a:t> par le champ électrique crée par la haute tension (de 5 kV à 30 kV).</a:t>
            </a:r>
          </a:p>
          <a:p>
            <a:pPr algn="just" eaLnBrk="1" hangingPunct="1">
              <a:spcBef>
                <a:spcPct val="0"/>
              </a:spcBef>
              <a:buFont typeface="Symbol" panose="05050102010706020507" pitchFamily="18" charset="2"/>
              <a:buNone/>
            </a:pPr>
            <a:endParaRPr lang="fr-FR" altLang="fr-FR" sz="1300" b="1" dirty="0" smtClean="0"/>
          </a:p>
          <a:p>
            <a:pPr algn="just" eaLnBrk="1" hangingPunct="1">
              <a:spcBef>
                <a:spcPct val="0"/>
              </a:spcBef>
              <a:buFont typeface="Symbol" panose="05050102010706020507" pitchFamily="18" charset="2"/>
              <a:buNone/>
            </a:pPr>
            <a:endParaRPr lang="fr-FR" altLang="fr-FR" sz="1300" b="1" dirty="0"/>
          </a:p>
          <a:p>
            <a:pPr algn="just" eaLnBrk="1" hangingPunct="1">
              <a:spcBef>
                <a:spcPct val="0"/>
              </a:spcBef>
              <a:buFont typeface="Symbol" panose="05050102010706020507" pitchFamily="18" charset="2"/>
              <a:buNone/>
            </a:pPr>
            <a:r>
              <a:rPr lang="fr-FR" altLang="fr-FR" sz="1300" b="1" dirty="0"/>
              <a:t>Le fonctionnement d’un tel canon est celui d’un </a:t>
            </a:r>
            <a:r>
              <a:rPr lang="fr-FR" altLang="fr-FR" sz="1300" b="1" dirty="0">
                <a:solidFill>
                  <a:srgbClr val="0000FF"/>
                </a:solidFill>
              </a:rPr>
              <a:t>tube électronique à vide</a:t>
            </a:r>
            <a:r>
              <a:rPr lang="fr-FR" altLang="fr-FR" sz="1300" b="1" dirty="0"/>
              <a:t>….</a:t>
            </a:r>
          </a:p>
        </p:txBody>
      </p:sp>
      <p:grpSp>
        <p:nvGrpSpPr>
          <p:cNvPr id="12" name="Groupe 11"/>
          <p:cNvGrpSpPr/>
          <p:nvPr/>
        </p:nvGrpSpPr>
        <p:grpSpPr>
          <a:xfrm>
            <a:off x="5652120" y="4777410"/>
            <a:ext cx="3017366" cy="1531910"/>
            <a:chOff x="5444009" y="4777410"/>
            <a:chExt cx="3017366" cy="1531910"/>
          </a:xfrm>
        </p:grpSpPr>
        <p:pic>
          <p:nvPicPr>
            <p:cNvPr id="8" name="Picture 5" descr="canon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09" b="4644"/>
            <a:stretch/>
          </p:blipFill>
          <p:spPr bwMode="auto">
            <a:xfrm>
              <a:off x="7103145" y="4941168"/>
              <a:ext cx="1358230"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5454836" y="5759995"/>
              <a:ext cx="20149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200" b="1" i="1" dirty="0">
                  <a:solidFill>
                    <a:srgbClr val="0000FF"/>
                  </a:solidFill>
                  <a:latin typeface="Times New Roman" panose="02020603050405020304" pitchFamily="18" charset="0"/>
                </a:rPr>
                <a:t>D</a:t>
              </a:r>
              <a:r>
                <a:rPr lang="fr-FR" altLang="fr-FR" sz="1200" b="1" i="1" dirty="0">
                  <a:solidFill>
                    <a:srgbClr val="0000FF"/>
                  </a:solidFill>
                  <a:cs typeface="Arial" panose="020B0604020202020204" pitchFamily="34" charset="0"/>
                </a:rPr>
                <a:t>iamètre du C.O. </a:t>
              </a:r>
              <a:r>
                <a:rPr lang="fr-FR" altLang="fr-FR" sz="1200" b="1" i="1" dirty="0">
                  <a:solidFill>
                    <a:srgbClr val="0000FF"/>
                  </a:solidFill>
                  <a:cs typeface="Arial" panose="020B0604020202020204" pitchFamily="34" charset="0"/>
                  <a:sym typeface="Symbol" panose="05050102010706020507" pitchFamily="18" charset="2"/>
                </a:rPr>
                <a:t> </a:t>
              </a:r>
              <a:endParaRPr lang="fr-FR" altLang="fr-FR" sz="1200" b="1" i="1" dirty="0" smtClean="0">
                <a:solidFill>
                  <a:srgbClr val="0000FF"/>
                </a:solidFill>
                <a:cs typeface="Arial" panose="020B0604020202020204" pitchFamily="34" charset="0"/>
                <a:sym typeface="Symbol" panose="05050102010706020507" pitchFamily="18" charset="2"/>
              </a:endParaRPr>
            </a:p>
            <a:p>
              <a:pPr>
                <a:spcBef>
                  <a:spcPct val="0"/>
                </a:spcBef>
                <a:buFontTx/>
                <a:buNone/>
              </a:pPr>
              <a:r>
                <a:rPr lang="fr-FR" altLang="fr-FR" sz="1200" b="1" i="1" dirty="0">
                  <a:solidFill>
                    <a:srgbClr val="0000FF"/>
                  </a:solidFill>
                  <a:cs typeface="Arial" panose="020B0604020202020204" pitchFamily="34" charset="0"/>
                  <a:sym typeface="Symbol" panose="05050102010706020507" pitchFamily="18" charset="2"/>
                </a:rPr>
                <a:t> </a:t>
              </a:r>
              <a:r>
                <a:rPr lang="fr-FR" altLang="fr-FR" sz="1200" b="1" i="1" dirty="0" smtClean="0">
                  <a:solidFill>
                    <a:srgbClr val="0000FF"/>
                  </a:solidFill>
                  <a:cs typeface="Arial" panose="020B0604020202020204" pitchFamily="34" charset="0"/>
                  <a:sym typeface="Symbol" panose="05050102010706020507" pitchFamily="18" charset="2"/>
                </a:rPr>
                <a:t>    30µm à 50µm</a:t>
              </a:r>
              <a:endParaRPr lang="fr-FR" altLang="fr-FR" sz="1200" b="1" i="1" dirty="0">
                <a:solidFill>
                  <a:srgbClr val="0000FF"/>
                </a:solidFill>
                <a:cs typeface="Arial" panose="020B0604020202020204" pitchFamily="34" charset="0"/>
                <a:sym typeface="Symbol" panose="05050102010706020507" pitchFamily="18" charset="2"/>
              </a:endParaRPr>
            </a:p>
          </p:txBody>
        </p:sp>
        <p:sp>
          <p:nvSpPr>
            <p:cNvPr id="9" name="Text Box 6"/>
            <p:cNvSpPr txBox="1">
              <a:spLocks noChangeArrowheads="1"/>
            </p:cNvSpPr>
            <p:nvPr/>
          </p:nvSpPr>
          <p:spPr bwMode="auto">
            <a:xfrm>
              <a:off x="5444009" y="4777410"/>
              <a:ext cx="3015704" cy="3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000" b="1" dirty="0">
                  <a:cs typeface="Times New Roman" panose="02020603050405020304" pitchFamily="18" charset="0"/>
                </a:rPr>
                <a:t>zone émissive au niveau de la pointe apparition du cross-over</a:t>
              </a:r>
            </a:p>
          </p:txBody>
        </p:sp>
        <p:sp>
          <p:nvSpPr>
            <p:cNvPr id="10" name="Line 7"/>
            <p:cNvSpPr>
              <a:spLocks noChangeShapeType="1"/>
            </p:cNvSpPr>
            <p:nvPr/>
          </p:nvSpPr>
          <p:spPr bwMode="auto">
            <a:xfrm>
              <a:off x="6775715" y="5166478"/>
              <a:ext cx="900000" cy="690915"/>
            </a:xfrm>
            <a:prstGeom prst="line">
              <a:avLst/>
            </a:prstGeom>
            <a:noFill/>
            <a:ln w="25400">
              <a:solidFill>
                <a:srgbClr val="0000FF"/>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fr-FR"/>
            </a:p>
          </p:txBody>
        </p:sp>
      </p:grpSp>
      <p:pic>
        <p:nvPicPr>
          <p:cNvPr id="11"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148064" y="980728"/>
            <a:ext cx="3922219" cy="3456000"/>
          </a:xfrm>
          <a:prstGeom prst="rect">
            <a:avLst/>
          </a:prstGeom>
          <a:noFill/>
        </p:spPr>
      </p:pic>
      <p:sp>
        <p:nvSpPr>
          <p:cNvPr id="13" name="Espace réservé du numéro de diapositive 12"/>
          <p:cNvSpPr>
            <a:spLocks noGrp="1"/>
          </p:cNvSpPr>
          <p:nvPr>
            <p:ph type="sldNum" sz="quarter" idx="4"/>
          </p:nvPr>
        </p:nvSpPr>
        <p:spPr/>
        <p:txBody>
          <a:bodyPr/>
          <a:lstStyle/>
          <a:p>
            <a:fld id="{7677F839-F3BA-4A12-BBF8-C0A38A149D79}" type="slidenum">
              <a:rPr lang="fr-FR" smtClean="0"/>
              <a:t>13</a:t>
            </a:fld>
            <a:endParaRPr lang="fr-FR"/>
          </a:p>
        </p:txBody>
      </p:sp>
    </p:spTree>
    <p:extLst>
      <p:ext uri="{BB962C8B-B14F-4D97-AF65-F5344CB8AC3E}">
        <p14:creationId xmlns:p14="http://schemas.microsoft.com/office/powerpoint/2010/main" val="451572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27088" y="572170"/>
            <a:ext cx="1406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600" b="1" dirty="0" smtClean="0">
                <a:solidFill>
                  <a:srgbClr val="0000FF"/>
                </a:solidFill>
                <a:cs typeface="Arial" panose="020B0604020202020204" pitchFamily="34" charset="0"/>
              </a:rPr>
              <a:t>Diode à vide</a:t>
            </a:r>
          </a:p>
        </p:txBody>
      </p:sp>
      <p:sp>
        <p:nvSpPr>
          <p:cNvPr id="3" name="Text Box 3"/>
          <p:cNvSpPr txBox="1">
            <a:spLocks noChangeArrowheads="1"/>
          </p:cNvSpPr>
          <p:nvPr/>
        </p:nvSpPr>
        <p:spPr bwMode="auto">
          <a:xfrm>
            <a:off x="871538" y="3452416"/>
            <a:ext cx="14398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600" b="1" dirty="0" smtClean="0">
                <a:solidFill>
                  <a:srgbClr val="0000FF"/>
                </a:solidFill>
                <a:cs typeface="Arial" panose="020B0604020202020204" pitchFamily="34" charset="0"/>
              </a:rPr>
              <a:t>Triode à vide</a:t>
            </a:r>
          </a:p>
        </p:txBody>
      </p:sp>
      <p:sp>
        <p:nvSpPr>
          <p:cNvPr id="4" name="Text Box 4"/>
          <p:cNvSpPr txBox="1">
            <a:spLocks noChangeArrowheads="1"/>
          </p:cNvSpPr>
          <p:nvPr/>
        </p:nvSpPr>
        <p:spPr bwMode="auto">
          <a:xfrm>
            <a:off x="6194425" y="1517254"/>
            <a:ext cx="2089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1200" b="1" i="1">
                <a:latin typeface="Times New Roman" panose="02020603050405020304" pitchFamily="18" charset="0"/>
              </a:rPr>
              <a:t>U</a:t>
            </a:r>
            <a:r>
              <a:rPr lang="fr-FR" altLang="fr-FR" sz="1200" b="1" i="1" baseline="-25000">
                <a:latin typeface="Times New Roman" panose="02020603050405020304" pitchFamily="18" charset="0"/>
              </a:rPr>
              <a:t>A</a:t>
            </a:r>
            <a:r>
              <a:rPr lang="fr-FR" altLang="fr-FR" sz="1200" b="1"/>
              <a:t> tension d'anode</a:t>
            </a:r>
          </a:p>
          <a:p>
            <a:pPr eaLnBrk="1" hangingPunct="1">
              <a:spcBef>
                <a:spcPct val="50000"/>
              </a:spcBef>
              <a:buFontTx/>
              <a:buNone/>
            </a:pPr>
            <a:r>
              <a:rPr lang="fr-FR" altLang="fr-FR" sz="1200" b="1" i="1">
                <a:latin typeface="Times New Roman" panose="02020603050405020304" pitchFamily="18" charset="0"/>
              </a:rPr>
              <a:t>I</a:t>
            </a:r>
            <a:r>
              <a:rPr lang="fr-FR" altLang="fr-FR" sz="1200" b="1" i="1" baseline="-25000">
                <a:latin typeface="Times New Roman" panose="02020603050405020304" pitchFamily="18" charset="0"/>
              </a:rPr>
              <a:t>A</a:t>
            </a:r>
            <a:r>
              <a:rPr lang="fr-FR" altLang="fr-FR" sz="1200" b="1"/>
              <a:t> courant d'anode</a:t>
            </a:r>
          </a:p>
          <a:p>
            <a:pPr eaLnBrk="1" hangingPunct="1">
              <a:spcBef>
                <a:spcPct val="50000"/>
              </a:spcBef>
              <a:buFontTx/>
              <a:buNone/>
            </a:pPr>
            <a:r>
              <a:rPr lang="fr-FR" altLang="fr-FR" sz="1200" b="1" i="1">
                <a:latin typeface="Times New Roman" panose="02020603050405020304" pitchFamily="18" charset="0"/>
              </a:rPr>
              <a:t>U</a:t>
            </a:r>
            <a:r>
              <a:rPr lang="fr-FR" altLang="fr-FR" sz="1200" b="1" i="1" baseline="-25000">
                <a:latin typeface="Times New Roman" panose="02020603050405020304" pitchFamily="18" charset="0"/>
              </a:rPr>
              <a:t>G</a:t>
            </a:r>
            <a:r>
              <a:rPr lang="fr-FR" altLang="fr-FR" sz="1200" b="1"/>
              <a:t> différence de potentiel entre la grille et l'anode</a:t>
            </a:r>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0500" y="3914379"/>
            <a:ext cx="280987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9150" y="4058841"/>
            <a:ext cx="2376488"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457200" y="116632"/>
            <a:ext cx="4337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600" b="1" dirty="0" smtClean="0">
                <a:solidFill>
                  <a:srgbClr val="0000FF"/>
                </a:solidFill>
                <a:cs typeface="Arial" panose="020B0604020202020204" pitchFamily="34" charset="0"/>
              </a:rPr>
              <a:t>Rappels sur les tubes électroniques à vide</a:t>
            </a:r>
          </a:p>
        </p:txBody>
      </p:sp>
      <p:pic>
        <p:nvPicPr>
          <p:cNvPr id="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950" y="1053704"/>
            <a:ext cx="1363663"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5413" y="996554"/>
            <a:ext cx="3562350"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5525" y="3973116"/>
            <a:ext cx="1417638"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539750" y="477441"/>
            <a:ext cx="7848600" cy="287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fr-FR" altLang="fr-FR" sz="1300"/>
          </a:p>
        </p:txBody>
      </p:sp>
      <p:sp>
        <p:nvSpPr>
          <p:cNvPr id="12" name="Rectangle 12"/>
          <p:cNvSpPr>
            <a:spLocks noChangeArrowheads="1"/>
          </p:cNvSpPr>
          <p:nvPr/>
        </p:nvSpPr>
        <p:spPr bwMode="auto">
          <a:xfrm>
            <a:off x="539750" y="3357166"/>
            <a:ext cx="7848600" cy="3024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fr-FR" altLang="fr-FR" sz="1300"/>
          </a:p>
        </p:txBody>
      </p:sp>
      <p:sp>
        <p:nvSpPr>
          <p:cNvPr id="14" name="Espace réservé du numéro de diapositive 13"/>
          <p:cNvSpPr>
            <a:spLocks noGrp="1"/>
          </p:cNvSpPr>
          <p:nvPr>
            <p:ph type="sldNum" sz="quarter" idx="4"/>
          </p:nvPr>
        </p:nvSpPr>
        <p:spPr/>
        <p:txBody>
          <a:bodyPr/>
          <a:lstStyle/>
          <a:p>
            <a:fld id="{7677F839-F3BA-4A12-BBF8-C0A38A149D79}" type="slidenum">
              <a:rPr lang="fr-FR" smtClean="0"/>
              <a:t>14</a:t>
            </a:fld>
            <a:endParaRPr lang="fr-FR"/>
          </a:p>
        </p:txBody>
      </p:sp>
    </p:spTree>
    <p:extLst>
      <p:ext uri="{BB962C8B-B14F-4D97-AF65-F5344CB8AC3E}">
        <p14:creationId xmlns:p14="http://schemas.microsoft.com/office/powerpoint/2010/main" val="3894099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680186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conventionnels à filament de tungstène</a:t>
            </a:r>
            <a:endParaRPr lang="fr-FR" altLang="fr-FR" sz="2100" b="1"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12"/>
          <p:cNvSpPr>
            <a:spLocks noChangeArrowheads="1"/>
          </p:cNvSpPr>
          <p:nvPr/>
        </p:nvSpPr>
        <p:spPr bwMode="auto">
          <a:xfrm>
            <a:off x="193675" y="672951"/>
            <a:ext cx="31854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600" b="1" dirty="0" smtClean="0">
                <a:solidFill>
                  <a:srgbClr val="0000FF"/>
                </a:solidFill>
                <a:cs typeface="Arial" panose="020B0604020202020204" pitchFamily="34" charset="0"/>
              </a:rPr>
              <a:t>2 - Principe de fonctionnement</a:t>
            </a:r>
          </a:p>
        </p:txBody>
      </p:sp>
      <p:sp>
        <p:nvSpPr>
          <p:cNvPr id="5" name="Text Box 2"/>
          <p:cNvSpPr txBox="1">
            <a:spLocks noChangeArrowheads="1"/>
          </p:cNvSpPr>
          <p:nvPr/>
        </p:nvSpPr>
        <p:spPr bwMode="auto">
          <a:xfrm>
            <a:off x="487298" y="1074861"/>
            <a:ext cx="4588758" cy="268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300" b="1" dirty="0"/>
              <a:t>En pratique, la tension d'accélération </a:t>
            </a:r>
            <a:r>
              <a:rPr lang="fr-FR" altLang="fr-FR" sz="1300" b="1" i="1" dirty="0">
                <a:latin typeface="Times New Roman" panose="02020603050405020304" pitchFamily="18" charset="0"/>
              </a:rPr>
              <a:t>U</a:t>
            </a:r>
            <a:r>
              <a:rPr lang="fr-FR" altLang="fr-FR" sz="1300" b="1" i="1" baseline="-25000" dirty="0">
                <a:latin typeface="Times New Roman" panose="02020603050405020304" pitchFamily="18" charset="0"/>
              </a:rPr>
              <a:t>0</a:t>
            </a:r>
            <a:r>
              <a:rPr lang="fr-FR" altLang="fr-FR" sz="1300" b="1" dirty="0"/>
              <a:t> (</a:t>
            </a:r>
            <a:r>
              <a:rPr lang="fr-FR" altLang="fr-FR" sz="1300" b="1" dirty="0" smtClean="0"/>
              <a:t>ou haute </a:t>
            </a:r>
            <a:r>
              <a:rPr lang="fr-FR" altLang="fr-FR" sz="1300" b="1" dirty="0"/>
              <a:t>tension) est appliquée au wehnelt.</a:t>
            </a:r>
          </a:p>
          <a:p>
            <a:pPr algn="just" eaLnBrk="1" hangingPunct="1">
              <a:spcBef>
                <a:spcPct val="0"/>
              </a:spcBef>
              <a:buFontTx/>
              <a:buNone/>
            </a:pPr>
            <a:endParaRPr lang="fr-FR" altLang="fr-FR" sz="1000" b="1" dirty="0"/>
          </a:p>
          <a:p>
            <a:pPr algn="just" eaLnBrk="1" hangingPunct="1">
              <a:spcBef>
                <a:spcPct val="0"/>
              </a:spcBef>
              <a:buFontTx/>
              <a:buNone/>
            </a:pPr>
            <a:r>
              <a:rPr lang="fr-FR" altLang="fr-FR" sz="1300" b="1" dirty="0"/>
              <a:t>La polarisation du wehnelt est la différence de potentiel entre le wehnelt et la cathode : </a:t>
            </a:r>
            <a:r>
              <a:rPr lang="fr-FR" altLang="fr-FR" sz="1300" b="1" i="1" dirty="0">
                <a:latin typeface="Times New Roman" panose="02020603050405020304" pitchFamily="18" charset="0"/>
              </a:rPr>
              <a:t>U</a:t>
            </a:r>
            <a:r>
              <a:rPr lang="fr-FR" altLang="fr-FR" sz="1300" b="1" i="1" baseline="-25000" dirty="0">
                <a:latin typeface="Times New Roman" panose="02020603050405020304" pitchFamily="18" charset="0"/>
              </a:rPr>
              <a:t>W </a:t>
            </a:r>
            <a:r>
              <a:rPr lang="fr-FR" altLang="fr-FR" sz="1300" b="1" i="1" dirty="0">
                <a:latin typeface="Times New Roman" panose="02020603050405020304" pitchFamily="18" charset="0"/>
              </a:rPr>
              <a:t>= V</a:t>
            </a:r>
            <a:r>
              <a:rPr lang="fr-FR" altLang="fr-FR" sz="1300" b="1" i="1" baseline="-25000" dirty="0">
                <a:latin typeface="Times New Roman" panose="02020603050405020304" pitchFamily="18" charset="0"/>
              </a:rPr>
              <a:t>W </a:t>
            </a:r>
            <a:r>
              <a:rPr lang="fr-FR" altLang="fr-FR" sz="1300" b="1" i="1" dirty="0">
                <a:latin typeface="Times New Roman" panose="02020603050405020304" pitchFamily="18" charset="0"/>
              </a:rPr>
              <a:t>-V</a:t>
            </a:r>
            <a:r>
              <a:rPr lang="fr-FR" altLang="fr-FR" sz="1300" b="1" i="1" baseline="-25000" dirty="0">
                <a:latin typeface="Times New Roman" panose="02020603050405020304" pitchFamily="18" charset="0"/>
              </a:rPr>
              <a:t>C </a:t>
            </a:r>
            <a:r>
              <a:rPr lang="fr-FR" altLang="fr-FR" sz="1300" b="1" i="1" dirty="0">
                <a:latin typeface="Times New Roman" panose="02020603050405020304" pitchFamily="18" charset="0"/>
              </a:rPr>
              <a:t>= V</a:t>
            </a:r>
            <a:r>
              <a:rPr lang="fr-FR" altLang="fr-FR" sz="1300" b="1" i="1" baseline="-25000" dirty="0">
                <a:latin typeface="Times New Roman" panose="02020603050405020304" pitchFamily="18" charset="0"/>
              </a:rPr>
              <a:t>0 </a:t>
            </a:r>
            <a:r>
              <a:rPr lang="fr-FR" altLang="fr-FR" sz="1300" b="1" i="1" dirty="0">
                <a:latin typeface="Times New Roman" panose="02020603050405020304" pitchFamily="18" charset="0"/>
              </a:rPr>
              <a:t>–V</a:t>
            </a:r>
            <a:r>
              <a:rPr lang="fr-FR" altLang="fr-FR" sz="1300" b="1" i="1" baseline="-25000" dirty="0">
                <a:latin typeface="Times New Roman" panose="02020603050405020304" pitchFamily="18" charset="0"/>
              </a:rPr>
              <a:t>C</a:t>
            </a:r>
          </a:p>
          <a:p>
            <a:pPr algn="just" eaLnBrk="1" hangingPunct="1">
              <a:spcBef>
                <a:spcPct val="0"/>
              </a:spcBef>
              <a:buFontTx/>
              <a:buNone/>
            </a:pPr>
            <a:endParaRPr lang="fr-FR" altLang="fr-FR" sz="1000" b="1" dirty="0"/>
          </a:p>
          <a:p>
            <a:pPr algn="just" eaLnBrk="1" hangingPunct="1">
              <a:spcBef>
                <a:spcPct val="0"/>
              </a:spcBef>
              <a:buFontTx/>
              <a:buNone/>
            </a:pPr>
            <a:r>
              <a:rPr lang="fr-FR" altLang="fr-FR" sz="1300" b="1" dirty="0"/>
              <a:t>Cette polarisation est assurée par une résistance R en mode auto-polarisé : </a:t>
            </a:r>
            <a:r>
              <a:rPr lang="fr-FR" altLang="fr-FR" sz="1300" b="1" i="1" dirty="0">
                <a:latin typeface="Times New Roman" panose="02020603050405020304" pitchFamily="18" charset="0"/>
              </a:rPr>
              <a:t>U</a:t>
            </a:r>
            <a:r>
              <a:rPr lang="fr-FR" altLang="fr-FR" sz="1300" b="1" i="1" baseline="-25000" dirty="0">
                <a:latin typeface="Times New Roman" panose="02020603050405020304" pitchFamily="18" charset="0"/>
              </a:rPr>
              <a:t>W</a:t>
            </a:r>
            <a:r>
              <a:rPr lang="fr-FR" altLang="fr-FR" sz="1300" b="1" i="1" dirty="0">
                <a:latin typeface="Times New Roman" panose="02020603050405020304" pitchFamily="18" charset="0"/>
              </a:rPr>
              <a:t> = R I</a:t>
            </a:r>
            <a:r>
              <a:rPr lang="fr-FR" altLang="fr-FR" sz="1300" b="1" i="1" baseline="-25000" dirty="0">
                <a:latin typeface="Times New Roman" panose="02020603050405020304" pitchFamily="18" charset="0"/>
              </a:rPr>
              <a:t>A</a:t>
            </a:r>
          </a:p>
          <a:p>
            <a:pPr algn="just" eaLnBrk="1" hangingPunct="1">
              <a:spcBef>
                <a:spcPct val="0"/>
              </a:spcBef>
              <a:buFontTx/>
              <a:buNone/>
            </a:pPr>
            <a:endParaRPr lang="fr-FR" altLang="fr-FR" sz="1300" b="1" i="1" baseline="-25000" dirty="0">
              <a:latin typeface="Times New Roman" panose="02020603050405020304" pitchFamily="18" charset="0"/>
            </a:endParaRPr>
          </a:p>
          <a:p>
            <a:pPr algn="just" eaLnBrk="1" hangingPunct="1">
              <a:spcBef>
                <a:spcPct val="0"/>
              </a:spcBef>
              <a:buFontTx/>
              <a:buNone/>
            </a:pPr>
            <a:r>
              <a:rPr lang="fr-FR" altLang="fr-FR" sz="1300" b="1" i="1" dirty="0">
                <a:latin typeface="Times New Roman" panose="02020603050405020304" pitchFamily="18" charset="0"/>
              </a:rPr>
              <a:t>I</a:t>
            </a:r>
            <a:r>
              <a:rPr lang="fr-FR" altLang="fr-FR" sz="1300" b="1" i="1" baseline="-25000" dirty="0">
                <a:latin typeface="Times New Roman" panose="02020603050405020304" pitchFamily="18" charset="0"/>
              </a:rPr>
              <a:t>A</a:t>
            </a:r>
            <a:r>
              <a:rPr lang="fr-FR" altLang="fr-FR" sz="1300" b="1" i="1" dirty="0">
                <a:latin typeface="Times New Roman" panose="02020603050405020304" pitchFamily="18" charset="0"/>
              </a:rPr>
              <a:t> </a:t>
            </a:r>
            <a:r>
              <a:rPr lang="fr-FR" altLang="fr-FR" sz="1300" b="1" dirty="0"/>
              <a:t>est le courant d'émission (ou courant d'anode).</a:t>
            </a:r>
          </a:p>
          <a:p>
            <a:pPr algn="just" eaLnBrk="1" hangingPunct="1">
              <a:spcBef>
                <a:spcPct val="0"/>
              </a:spcBef>
              <a:buFontTx/>
              <a:buNone/>
            </a:pPr>
            <a:endParaRPr lang="fr-FR" altLang="fr-FR" sz="1000" b="1" dirty="0"/>
          </a:p>
          <a:p>
            <a:pPr algn="just" eaLnBrk="1" hangingPunct="1">
              <a:spcBef>
                <a:spcPct val="0"/>
              </a:spcBef>
              <a:buFontTx/>
              <a:buNone/>
            </a:pPr>
            <a:r>
              <a:rPr lang="fr-FR" altLang="fr-FR" sz="1300" b="1" dirty="0"/>
              <a:t>Le débit électronique du filament (</a:t>
            </a:r>
            <a:r>
              <a:rPr lang="fr-FR" altLang="fr-FR" sz="1300" b="1" i="1" dirty="0">
                <a:latin typeface="Times New Roman" panose="02020603050405020304" pitchFamily="18" charset="0"/>
              </a:rPr>
              <a:t>I</a:t>
            </a:r>
            <a:r>
              <a:rPr lang="fr-FR" altLang="fr-FR" sz="1300" b="1" i="1" baseline="-25000" dirty="0">
                <a:latin typeface="Times New Roman" panose="02020603050405020304" pitchFamily="18" charset="0"/>
              </a:rPr>
              <a:t>A</a:t>
            </a:r>
            <a:r>
              <a:rPr lang="fr-FR" altLang="fr-FR" sz="1300" b="1" dirty="0"/>
              <a:t>) est régulé automatiquement par la polarisation assurée par la résistance.</a:t>
            </a: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462" y="4169473"/>
            <a:ext cx="3398838"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3933133" y="4509120"/>
            <a:ext cx="5175371"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300" b="1" dirty="0"/>
              <a:t>Courbes de variation du courant d’anode </a:t>
            </a:r>
            <a:r>
              <a:rPr lang="fr-FR" altLang="fr-FR" sz="1300" b="1" i="1" dirty="0">
                <a:latin typeface="Times New Roman" panose="02020603050405020304" pitchFamily="18" charset="0"/>
              </a:rPr>
              <a:t>I</a:t>
            </a:r>
            <a:r>
              <a:rPr lang="fr-FR" altLang="fr-FR" sz="1300" b="1" i="1" baseline="-25000" dirty="0">
                <a:latin typeface="Times New Roman" panose="02020603050405020304" pitchFamily="18" charset="0"/>
              </a:rPr>
              <a:t>A</a:t>
            </a:r>
            <a:r>
              <a:rPr lang="fr-FR" altLang="fr-FR" sz="1300" b="1" dirty="0"/>
              <a:t> en fonction de la polarisation du wehnelt </a:t>
            </a:r>
            <a:r>
              <a:rPr lang="fr-FR" altLang="fr-FR" sz="1300" b="1" i="1" dirty="0">
                <a:latin typeface="Times New Roman" panose="02020603050405020304" pitchFamily="18" charset="0"/>
              </a:rPr>
              <a:t>U</a:t>
            </a:r>
            <a:r>
              <a:rPr lang="fr-FR" altLang="fr-FR" sz="1300" b="1" i="1" baseline="-25000" dirty="0">
                <a:latin typeface="Times New Roman" panose="02020603050405020304" pitchFamily="18" charset="0"/>
              </a:rPr>
              <a:t>W</a:t>
            </a:r>
            <a:r>
              <a:rPr lang="fr-FR" altLang="fr-FR" sz="1300" b="1" dirty="0"/>
              <a:t>  pour différentes valeurs de tension d'accélération.</a:t>
            </a:r>
          </a:p>
          <a:p>
            <a:pPr>
              <a:spcBef>
                <a:spcPct val="0"/>
              </a:spcBef>
              <a:buFontTx/>
              <a:buNone/>
            </a:pPr>
            <a:endParaRPr lang="fr-FR" altLang="fr-FR" sz="1300" b="1" dirty="0"/>
          </a:p>
          <a:p>
            <a:pPr>
              <a:spcBef>
                <a:spcPct val="0"/>
              </a:spcBef>
              <a:buFontTx/>
              <a:buNone/>
            </a:pPr>
            <a:r>
              <a:rPr lang="fr-FR" altLang="fr-FR" sz="1300" b="1" dirty="0"/>
              <a:t>Il existe un point de fonctionnement en mode « auto-polarisé ».</a:t>
            </a:r>
          </a:p>
          <a:p>
            <a:pPr>
              <a:spcBef>
                <a:spcPct val="0"/>
              </a:spcBef>
              <a:buFontTx/>
              <a:buNone/>
            </a:pPr>
            <a:endParaRPr lang="fr-FR" altLang="fr-FR" sz="1300" b="1" dirty="0"/>
          </a:p>
          <a:p>
            <a:pPr>
              <a:spcBef>
                <a:spcPct val="0"/>
              </a:spcBef>
              <a:buFontTx/>
              <a:buNone/>
            </a:pPr>
            <a:r>
              <a:rPr lang="fr-FR" altLang="fr-FR" sz="1300" b="1" dirty="0"/>
              <a:t>Bonne stabilité d'émission dans le cas d'une faible variation de la tension d'accélération.</a:t>
            </a:r>
          </a:p>
        </p:txBody>
      </p:sp>
      <p:sp>
        <p:nvSpPr>
          <p:cNvPr id="8" name="Text Box 6"/>
          <p:cNvSpPr txBox="1">
            <a:spLocks noChangeArrowheads="1"/>
          </p:cNvSpPr>
          <p:nvPr/>
        </p:nvSpPr>
        <p:spPr bwMode="auto">
          <a:xfrm>
            <a:off x="188221" y="3861048"/>
            <a:ext cx="37449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600" b="1" dirty="0" smtClean="0">
                <a:solidFill>
                  <a:srgbClr val="0000FF"/>
                </a:solidFill>
                <a:cs typeface="Arial" panose="020B0604020202020204" pitchFamily="34" charset="0"/>
              </a:rPr>
              <a:t>3 </a:t>
            </a:r>
            <a:r>
              <a:rPr lang="fr-FR" altLang="fr-FR" sz="1600" b="1" dirty="0">
                <a:solidFill>
                  <a:srgbClr val="0000FF"/>
                </a:solidFill>
                <a:cs typeface="Arial" panose="020B0604020202020204" pitchFamily="34" charset="0"/>
              </a:rPr>
              <a:t>-</a:t>
            </a:r>
            <a:r>
              <a:rPr lang="fr-FR" altLang="fr-FR" sz="1600" b="1" dirty="0" smtClean="0">
                <a:solidFill>
                  <a:srgbClr val="0000FF"/>
                </a:solidFill>
                <a:cs typeface="Arial" panose="020B0604020202020204" pitchFamily="34" charset="0"/>
              </a:rPr>
              <a:t> Courbes caractéristiques</a:t>
            </a:r>
            <a:endParaRPr lang="fr-FR" altLang="fr-FR" sz="1600" dirty="0" smtClean="0">
              <a:solidFill>
                <a:srgbClr val="0000FF"/>
              </a:solidFill>
              <a:cs typeface="Arial" panose="020B0604020202020204" pitchFamily="34" charset="0"/>
            </a:endParaRPr>
          </a:p>
        </p:txBody>
      </p:sp>
      <p:pic>
        <p:nvPicPr>
          <p:cNvPr id="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6252" y="620688"/>
            <a:ext cx="3722252"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space réservé du numéro de diapositive 10"/>
          <p:cNvSpPr>
            <a:spLocks noGrp="1"/>
          </p:cNvSpPr>
          <p:nvPr>
            <p:ph type="sldNum" sz="quarter" idx="4"/>
          </p:nvPr>
        </p:nvSpPr>
        <p:spPr/>
        <p:txBody>
          <a:bodyPr/>
          <a:lstStyle/>
          <a:p>
            <a:fld id="{7677F839-F3BA-4A12-BBF8-C0A38A149D79}" type="slidenum">
              <a:rPr lang="fr-FR" smtClean="0"/>
              <a:t>15</a:t>
            </a:fld>
            <a:endParaRPr lang="fr-FR"/>
          </a:p>
        </p:txBody>
      </p:sp>
    </p:spTree>
    <p:extLst>
      <p:ext uri="{BB962C8B-B14F-4D97-AF65-F5344CB8AC3E}">
        <p14:creationId xmlns:p14="http://schemas.microsoft.com/office/powerpoint/2010/main" val="4121677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680186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conventionnels à filament de tungstène</a:t>
            </a:r>
            <a:endParaRPr lang="fr-FR" altLang="fr-FR" sz="2100" b="1"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12"/>
          <p:cNvSpPr>
            <a:spLocks noChangeArrowheads="1"/>
          </p:cNvSpPr>
          <p:nvPr/>
        </p:nvSpPr>
        <p:spPr bwMode="auto">
          <a:xfrm>
            <a:off x="193675" y="672951"/>
            <a:ext cx="13500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600" b="1" dirty="0" smtClean="0">
                <a:solidFill>
                  <a:srgbClr val="0000FF"/>
                </a:solidFill>
                <a:cs typeface="Arial" panose="020B0604020202020204" pitchFamily="34" charset="0"/>
              </a:rPr>
              <a:t>4 - Brillance</a:t>
            </a:r>
          </a:p>
        </p:txBody>
      </p:sp>
      <p:sp>
        <p:nvSpPr>
          <p:cNvPr id="5" name="Text Box 2"/>
          <p:cNvSpPr txBox="1">
            <a:spLocks noChangeArrowheads="1"/>
          </p:cNvSpPr>
          <p:nvPr/>
        </p:nvSpPr>
        <p:spPr bwMode="auto">
          <a:xfrm>
            <a:off x="463338" y="1052736"/>
            <a:ext cx="547778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a:t>La brillance dépend de l'angle d'ouverture du faisceau d'électrons.</a:t>
            </a:r>
          </a:p>
          <a:p>
            <a:pPr eaLnBrk="1" hangingPunct="1">
              <a:spcBef>
                <a:spcPct val="0"/>
              </a:spcBef>
              <a:buFontTx/>
              <a:buNone/>
            </a:pPr>
            <a:r>
              <a:rPr lang="fr-FR" altLang="fr-FR" sz="1300" b="1" dirty="0"/>
              <a:t>L'ouverture du faisceau dépend de la polarisation du wehnelt.</a:t>
            </a:r>
          </a:p>
        </p:txBody>
      </p:sp>
      <p:pic>
        <p:nvPicPr>
          <p:cNvPr id="6" name="Picture 3" descr="elecgu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585852"/>
            <a:ext cx="2448845" cy="17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4356100" y="2958043"/>
            <a:ext cx="46803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200" b="1" dirty="0"/>
              <a:t>Variation de la zone d'émission et de l'ouverture du faisceau électronique en fonction de la polarisation du wehnelt : </a:t>
            </a:r>
          </a:p>
          <a:p>
            <a:pPr algn="just" eaLnBrk="1" hangingPunct="1">
              <a:spcBef>
                <a:spcPct val="0"/>
              </a:spcBef>
              <a:buFontTx/>
              <a:buNone/>
            </a:pPr>
            <a:r>
              <a:rPr lang="fr-FR" altLang="fr-FR" sz="1200" b="1" dirty="0"/>
              <a:t>le wehnelt agit comme une porte qui laisse plus ou moins passer les électrons.</a:t>
            </a:r>
          </a:p>
        </p:txBody>
      </p:sp>
      <p:sp>
        <p:nvSpPr>
          <p:cNvPr id="8" name="Text Box 5"/>
          <p:cNvSpPr txBox="1">
            <a:spLocks noChangeArrowheads="1"/>
          </p:cNvSpPr>
          <p:nvPr/>
        </p:nvSpPr>
        <p:spPr bwMode="auto">
          <a:xfrm>
            <a:off x="467345" y="5016971"/>
            <a:ext cx="51847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400" b="1" dirty="0"/>
              <a:t>La brillance dépend donc de la polarisation du wehnelt. </a:t>
            </a:r>
          </a:p>
          <a:p>
            <a:pPr algn="just" eaLnBrk="1" hangingPunct="1">
              <a:spcBef>
                <a:spcPct val="0"/>
              </a:spcBef>
              <a:buFontTx/>
              <a:buNone/>
            </a:pPr>
            <a:endParaRPr lang="fr-FR" altLang="fr-FR" sz="1400" b="1" dirty="0"/>
          </a:p>
          <a:p>
            <a:pPr algn="just" eaLnBrk="1" hangingPunct="1">
              <a:spcBef>
                <a:spcPct val="0"/>
              </a:spcBef>
              <a:buFontTx/>
              <a:buNone/>
            </a:pPr>
            <a:r>
              <a:rPr lang="fr-FR" altLang="fr-FR" sz="1200" b="1" dirty="0"/>
              <a:t>Pour une tension d'accélération donnée, la valeur de la résistance de polarisation doit être choisie afin que le point de fonctionnement corresponde à l'obtention de la brillance maximale.</a:t>
            </a:r>
          </a:p>
        </p:txBody>
      </p:sp>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974032"/>
            <a:ext cx="3708581" cy="23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3852339"/>
            <a:ext cx="3078714" cy="25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1"/>
          <p:cNvSpPr txBox="1">
            <a:spLocks noChangeArrowheads="1"/>
          </p:cNvSpPr>
          <p:nvPr/>
        </p:nvSpPr>
        <p:spPr bwMode="auto">
          <a:xfrm>
            <a:off x="7698930" y="2334072"/>
            <a:ext cx="106952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err="1">
                <a:cs typeface="Arial" panose="020B0604020202020204" pitchFamily="34" charset="0"/>
              </a:rPr>
              <a:t>Sampson</a:t>
            </a:r>
            <a:r>
              <a:rPr lang="fr-FR" altLang="fr-FR" sz="900" b="1" i="1" dirty="0">
                <a:cs typeface="Arial" panose="020B0604020202020204" pitchFamily="34" charset="0"/>
              </a:rPr>
              <a:t> (1996)</a:t>
            </a:r>
          </a:p>
        </p:txBody>
      </p:sp>
      <p:sp>
        <p:nvSpPr>
          <p:cNvPr id="12" name="Text Box 12"/>
          <p:cNvSpPr txBox="1">
            <a:spLocks noChangeArrowheads="1"/>
          </p:cNvSpPr>
          <p:nvPr/>
        </p:nvSpPr>
        <p:spPr bwMode="auto">
          <a:xfrm>
            <a:off x="4361171" y="3829502"/>
            <a:ext cx="108234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a:cs typeface="Arial" panose="020B0604020202020204" pitchFamily="34" charset="0"/>
              </a:rPr>
              <a:t>Goldstein (1992)</a:t>
            </a:r>
          </a:p>
        </p:txBody>
      </p:sp>
      <p:sp>
        <p:nvSpPr>
          <p:cNvPr id="14" name="Espace réservé du numéro de diapositive 13"/>
          <p:cNvSpPr>
            <a:spLocks noGrp="1"/>
          </p:cNvSpPr>
          <p:nvPr>
            <p:ph type="sldNum" sz="quarter" idx="4"/>
          </p:nvPr>
        </p:nvSpPr>
        <p:spPr/>
        <p:txBody>
          <a:bodyPr/>
          <a:lstStyle/>
          <a:p>
            <a:fld id="{7677F839-F3BA-4A12-BBF8-C0A38A149D79}" type="slidenum">
              <a:rPr lang="fr-FR" smtClean="0"/>
              <a:t>16</a:t>
            </a:fld>
            <a:endParaRPr lang="fr-FR"/>
          </a:p>
        </p:txBody>
      </p:sp>
    </p:spTree>
    <p:extLst>
      <p:ext uri="{BB962C8B-B14F-4D97-AF65-F5344CB8AC3E}">
        <p14:creationId xmlns:p14="http://schemas.microsoft.com/office/powerpoint/2010/main" val="2067373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680186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conventionnels à filament de tungstène</a:t>
            </a:r>
            <a:endParaRPr lang="fr-FR" altLang="fr-FR" sz="2100" b="1"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12"/>
          <p:cNvSpPr>
            <a:spLocks noChangeArrowheads="1"/>
          </p:cNvSpPr>
          <p:nvPr/>
        </p:nvSpPr>
        <p:spPr bwMode="auto">
          <a:xfrm>
            <a:off x="193675" y="672951"/>
            <a:ext cx="31277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600" b="1" dirty="0" smtClean="0">
                <a:solidFill>
                  <a:srgbClr val="0000FF"/>
                </a:solidFill>
                <a:cs typeface="Arial" panose="020B0604020202020204" pitchFamily="34" charset="0"/>
              </a:rPr>
              <a:t>5 - Les paramètres de réglage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55" y="1329396"/>
            <a:ext cx="428682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539552" y="1078863"/>
            <a:ext cx="2116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400" b="1" dirty="0" smtClean="0">
                <a:solidFill>
                  <a:srgbClr val="0000FF"/>
                </a:solidFill>
                <a:cs typeface="Arial" panose="020B0604020202020204" pitchFamily="34" charset="0"/>
              </a:rPr>
              <a:t>Chauffage du filament</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681651"/>
            <a:ext cx="3286515" cy="18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Filament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5410" y="5193296"/>
            <a:ext cx="1164707"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Filament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5474" y="5191709"/>
            <a:ext cx="1184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Filament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8309" y="5191709"/>
            <a:ext cx="1225588"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Filament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0477" y="5191709"/>
            <a:ext cx="120176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9"/>
          <p:cNvSpPr txBox="1">
            <a:spLocks noChangeArrowheads="1"/>
          </p:cNvSpPr>
          <p:nvPr/>
        </p:nvSpPr>
        <p:spPr bwMode="auto">
          <a:xfrm>
            <a:off x="1295425" y="6139177"/>
            <a:ext cx="60848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200" i="1" dirty="0"/>
              <a:t>Images successives de la zone d’émission du filament au cours du chauffage</a:t>
            </a:r>
          </a:p>
        </p:txBody>
      </p:sp>
      <p:sp>
        <p:nvSpPr>
          <p:cNvPr id="13" name="Text Box 11"/>
          <p:cNvSpPr txBox="1">
            <a:spLocks noChangeArrowheads="1"/>
          </p:cNvSpPr>
          <p:nvPr/>
        </p:nvSpPr>
        <p:spPr bwMode="auto">
          <a:xfrm>
            <a:off x="251520" y="4005064"/>
            <a:ext cx="72008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300" b="1" dirty="0"/>
              <a:t>La forme de la courbe dépend de la géométrie du canon : de la distance </a:t>
            </a:r>
            <a:r>
              <a:rPr lang="fr-FR" altLang="fr-FR" sz="1300" b="1" dirty="0" smtClean="0"/>
              <a:t>filament -</a:t>
            </a:r>
            <a:r>
              <a:rPr lang="fr-FR" altLang="fr-FR" sz="1300" b="1" dirty="0"/>
              <a:t>wehnelt, de la distance wehnelt-anode, et du centrage mécanique du filament dans le wehnelt … paramètre primordial !</a:t>
            </a:r>
          </a:p>
          <a:p>
            <a:pPr algn="just" eaLnBrk="1" hangingPunct="1">
              <a:spcBef>
                <a:spcPct val="0"/>
              </a:spcBef>
              <a:buFontTx/>
              <a:buNone/>
            </a:pPr>
            <a:r>
              <a:rPr lang="fr-FR" altLang="fr-FR" sz="1300" b="1" dirty="0"/>
              <a:t>La polarisation du wehnelt augmentant avec le courant de faisceau, on va tendre vers un équilibre : le palier de saturation qui détermine le point de fonctionnement du canon.</a:t>
            </a:r>
          </a:p>
        </p:txBody>
      </p:sp>
      <p:sp>
        <p:nvSpPr>
          <p:cNvPr id="14" name="Text Box 11"/>
          <p:cNvSpPr txBox="1">
            <a:spLocks noChangeArrowheads="1"/>
          </p:cNvSpPr>
          <p:nvPr/>
        </p:nvSpPr>
        <p:spPr bwMode="auto">
          <a:xfrm>
            <a:off x="5716159" y="2506834"/>
            <a:ext cx="339234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100" b="1" dirty="0"/>
              <a:t>Pour certaines géométries de canon, il apparait un « 1</a:t>
            </a:r>
            <a:r>
              <a:rPr lang="fr-FR" altLang="fr-FR" sz="1100" b="1" baseline="30000" dirty="0"/>
              <a:t>er</a:t>
            </a:r>
            <a:r>
              <a:rPr lang="fr-FR" altLang="fr-FR" sz="1100" b="1" dirty="0"/>
              <a:t> pic » d’émission : ne pas utiliser ce réglage car l’émission est très diffuse et peu localisée même si elle est intense.</a:t>
            </a:r>
          </a:p>
        </p:txBody>
      </p:sp>
      <p:pic>
        <p:nvPicPr>
          <p:cNvPr id="15" name="Imag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06910" y="3538155"/>
            <a:ext cx="1584176" cy="216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space réservé du numéro de diapositive 16"/>
          <p:cNvSpPr>
            <a:spLocks noGrp="1"/>
          </p:cNvSpPr>
          <p:nvPr>
            <p:ph type="sldNum" sz="quarter" idx="4"/>
          </p:nvPr>
        </p:nvSpPr>
        <p:spPr/>
        <p:txBody>
          <a:bodyPr/>
          <a:lstStyle/>
          <a:p>
            <a:fld id="{7677F839-F3BA-4A12-BBF8-C0A38A149D79}" type="slidenum">
              <a:rPr lang="fr-FR" smtClean="0"/>
              <a:t>17</a:t>
            </a:fld>
            <a:endParaRPr lang="fr-FR"/>
          </a:p>
        </p:txBody>
      </p:sp>
    </p:spTree>
    <p:extLst>
      <p:ext uri="{BB962C8B-B14F-4D97-AF65-F5344CB8AC3E}">
        <p14:creationId xmlns:p14="http://schemas.microsoft.com/office/powerpoint/2010/main" val="3502359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680186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conventionnels à filament de tungstène</a:t>
            </a:r>
            <a:endParaRPr lang="fr-FR" altLang="fr-FR" sz="2100" b="1"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12"/>
          <p:cNvSpPr>
            <a:spLocks noChangeArrowheads="1"/>
          </p:cNvSpPr>
          <p:nvPr/>
        </p:nvSpPr>
        <p:spPr bwMode="auto">
          <a:xfrm>
            <a:off x="193675" y="672951"/>
            <a:ext cx="37577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600" b="1" dirty="0" smtClean="0">
                <a:solidFill>
                  <a:srgbClr val="0000FF"/>
                </a:solidFill>
                <a:cs typeface="Arial" panose="020B0604020202020204" pitchFamily="34" charset="0"/>
              </a:rPr>
              <a:t>6 - Les paramètres de réglage (suite)</a:t>
            </a:r>
          </a:p>
        </p:txBody>
      </p:sp>
      <p:sp>
        <p:nvSpPr>
          <p:cNvPr id="6" name="Text Box 3"/>
          <p:cNvSpPr txBox="1">
            <a:spLocks noChangeArrowheads="1"/>
          </p:cNvSpPr>
          <p:nvPr/>
        </p:nvSpPr>
        <p:spPr bwMode="auto">
          <a:xfrm>
            <a:off x="539552" y="1078863"/>
            <a:ext cx="2252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400" b="1" dirty="0" smtClean="0">
                <a:solidFill>
                  <a:srgbClr val="0000FF"/>
                </a:solidFill>
                <a:cs typeface="Arial" panose="020B0604020202020204" pitchFamily="34" charset="0"/>
              </a:rPr>
              <a:t>Durée de vie du filament</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7" y="908720"/>
            <a:ext cx="4528968" cy="26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539552" y="1700808"/>
            <a:ext cx="343693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300" b="1" dirty="0"/>
              <a:t>Evolution de la courbe de chauffage en fonction du temps : </a:t>
            </a:r>
          </a:p>
          <a:p>
            <a:pPr algn="just" eaLnBrk="1" hangingPunct="1">
              <a:spcBef>
                <a:spcPct val="0"/>
              </a:spcBef>
              <a:buFontTx/>
              <a:buNone/>
            </a:pPr>
            <a:r>
              <a:rPr lang="fr-FR" altLang="fr-FR" sz="1300" dirty="0"/>
              <a:t>Au cours de la vie du filament, le palier se déplace vers des intensités de chauffage plus faibles, nécessitant un réajustement régulier (sous peine de rupture prématurée).</a:t>
            </a:r>
          </a:p>
        </p:txBody>
      </p:sp>
      <p:pic>
        <p:nvPicPr>
          <p:cNvPr id="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4437087"/>
            <a:ext cx="2273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32" y="4435500"/>
            <a:ext cx="22828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539552" y="4005064"/>
            <a:ext cx="46815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a:t>Exemple de rupture d'un filament de tungstène</a:t>
            </a:r>
          </a:p>
        </p:txBody>
      </p:sp>
      <p:sp>
        <p:nvSpPr>
          <p:cNvPr id="12" name="Text Box 8"/>
          <p:cNvSpPr txBox="1">
            <a:spLocks noChangeArrowheads="1"/>
          </p:cNvSpPr>
          <p:nvPr/>
        </p:nvSpPr>
        <p:spPr bwMode="auto">
          <a:xfrm>
            <a:off x="541888" y="3501008"/>
            <a:ext cx="56165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a:t>Durée de vie moyenne d'un filament de W  </a:t>
            </a:r>
            <a:r>
              <a:rPr lang="fr-FR" altLang="fr-FR" sz="1300" b="1" dirty="0">
                <a:sym typeface="Symbol" panose="05050102010706020507" pitchFamily="18" charset="2"/>
              </a:rPr>
              <a:t> </a:t>
            </a:r>
            <a:r>
              <a:rPr lang="fr-FR" altLang="fr-FR" sz="1300" b="1" dirty="0" smtClean="0">
                <a:sym typeface="Symbol" panose="05050102010706020507" pitchFamily="18" charset="2"/>
              </a:rPr>
              <a:t> 50 à </a:t>
            </a:r>
            <a:r>
              <a:rPr lang="fr-FR" altLang="fr-FR" sz="1300" b="1" dirty="0">
                <a:sym typeface="Symbol" panose="05050102010706020507" pitchFamily="18" charset="2"/>
              </a:rPr>
              <a:t>100h</a:t>
            </a:r>
            <a:endParaRPr lang="fr-FR" altLang="fr-FR" sz="1300" b="1" dirty="0"/>
          </a:p>
        </p:txBody>
      </p:sp>
      <p:pic>
        <p:nvPicPr>
          <p:cNvPr id="13" name="Image 12"/>
          <p:cNvPicPr>
            <a:picLocks noChangeAspect="1"/>
          </p:cNvPicPr>
          <p:nvPr/>
        </p:nvPicPr>
        <p:blipFill>
          <a:blip r:embed="rId5"/>
          <a:stretch>
            <a:fillRect/>
          </a:stretch>
        </p:blipFill>
        <p:spPr>
          <a:xfrm>
            <a:off x="6732240" y="4435725"/>
            <a:ext cx="1935000" cy="1800000"/>
          </a:xfrm>
          <a:prstGeom prst="rect">
            <a:avLst/>
          </a:prstGeom>
        </p:spPr>
      </p:pic>
      <p:sp>
        <p:nvSpPr>
          <p:cNvPr id="14" name="Text Box 7"/>
          <p:cNvSpPr txBox="1">
            <a:spLocks noChangeArrowheads="1"/>
          </p:cNvSpPr>
          <p:nvPr/>
        </p:nvSpPr>
        <p:spPr bwMode="auto">
          <a:xfrm>
            <a:off x="5461408" y="4941168"/>
            <a:ext cx="12708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dirty="0" smtClean="0"/>
              <a:t>Nécessité </a:t>
            </a:r>
          </a:p>
          <a:p>
            <a:pPr eaLnBrk="1" hangingPunct="1">
              <a:spcBef>
                <a:spcPct val="0"/>
              </a:spcBef>
              <a:buFontTx/>
              <a:buNone/>
            </a:pPr>
            <a:r>
              <a:rPr lang="fr-FR" altLang="fr-FR" sz="1200" b="1" dirty="0" smtClean="0"/>
              <a:t>de remplacer l’émetteur</a:t>
            </a:r>
            <a:endParaRPr lang="fr-FR" altLang="fr-FR" sz="1200" b="1" dirty="0"/>
          </a:p>
        </p:txBody>
      </p:sp>
      <p:cxnSp>
        <p:nvCxnSpPr>
          <p:cNvPr id="16" name="Connecteur droit avec flèche 15"/>
          <p:cNvCxnSpPr/>
          <p:nvPr/>
        </p:nvCxnSpPr>
        <p:spPr>
          <a:xfrm>
            <a:off x="5580112" y="5733256"/>
            <a:ext cx="792088"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7" name="Text Box 11"/>
          <p:cNvSpPr txBox="1">
            <a:spLocks noChangeArrowheads="1"/>
          </p:cNvSpPr>
          <p:nvPr/>
        </p:nvSpPr>
        <p:spPr bwMode="auto">
          <a:xfrm>
            <a:off x="7563836" y="6195331"/>
            <a:ext cx="117211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smtClean="0">
                <a:cs typeface="Arial" panose="020B0604020202020204" pitchFamily="34" charset="0"/>
              </a:rPr>
              <a:t>Doc </a:t>
            </a:r>
            <a:r>
              <a:rPr lang="fr-FR" altLang="fr-FR" sz="900" b="1" i="1" dirty="0" err="1" smtClean="0">
                <a:cs typeface="Arial" panose="020B0604020202020204" pitchFamily="34" charset="0"/>
              </a:rPr>
              <a:t>MicroToNano</a:t>
            </a:r>
            <a:endParaRPr lang="fr-FR" altLang="fr-FR" sz="900" b="1" i="1" dirty="0">
              <a:cs typeface="Arial" panose="020B0604020202020204" pitchFamily="34" charset="0"/>
            </a:endParaRPr>
          </a:p>
        </p:txBody>
      </p:sp>
      <p:sp>
        <p:nvSpPr>
          <p:cNvPr id="15" name="Espace réservé du numéro de diapositive 14"/>
          <p:cNvSpPr>
            <a:spLocks noGrp="1"/>
          </p:cNvSpPr>
          <p:nvPr>
            <p:ph type="sldNum" sz="quarter" idx="4"/>
          </p:nvPr>
        </p:nvSpPr>
        <p:spPr/>
        <p:txBody>
          <a:bodyPr/>
          <a:lstStyle/>
          <a:p>
            <a:fld id="{7677F839-F3BA-4A12-BBF8-C0A38A149D79}" type="slidenum">
              <a:rPr lang="fr-FR" smtClean="0"/>
              <a:t>18</a:t>
            </a:fld>
            <a:endParaRPr lang="fr-FR"/>
          </a:p>
        </p:txBody>
      </p:sp>
    </p:spTree>
    <p:extLst>
      <p:ext uri="{BB962C8B-B14F-4D97-AF65-F5344CB8AC3E}">
        <p14:creationId xmlns:p14="http://schemas.microsoft.com/office/powerpoint/2010/main" val="3647954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617188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conventionnels à cathode en LaB</a:t>
            </a:r>
            <a:r>
              <a:rPr lang="fr-FR" altLang="fr-FR" sz="2100" b="1" baseline="-25000" dirty="0" smtClean="0">
                <a:solidFill>
                  <a:srgbClr val="0000FF"/>
                </a:solidFill>
                <a:latin typeface="Arial" panose="020B0604020202020204" pitchFamily="34" charset="0"/>
                <a:cs typeface="Arial" panose="020B0604020202020204" pitchFamily="34" charset="0"/>
              </a:rPr>
              <a:t>6</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12"/>
          <p:cNvSpPr>
            <a:spLocks noChangeArrowheads="1"/>
          </p:cNvSpPr>
          <p:nvPr/>
        </p:nvSpPr>
        <p:spPr bwMode="auto">
          <a:xfrm>
            <a:off x="193675" y="672951"/>
            <a:ext cx="16113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600" b="1" dirty="0" smtClean="0">
                <a:solidFill>
                  <a:srgbClr val="0000FF"/>
                </a:solidFill>
                <a:cs typeface="Arial" panose="020B0604020202020204" pitchFamily="34" charset="0"/>
              </a:rPr>
              <a:t>1 - Description</a:t>
            </a:r>
          </a:p>
        </p:txBody>
      </p:sp>
      <p:pic>
        <p:nvPicPr>
          <p:cNvPr id="5" name="Picture 2" descr="LaB6 goldste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5516" y="620713"/>
            <a:ext cx="2082885"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323850" y="981075"/>
            <a:ext cx="496823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fr-FR" altLang="fr-FR" sz="1300" b="1" dirty="0"/>
              <a:t>Dans les années 1975, sont apparues des cathode en LaB</a:t>
            </a:r>
            <a:r>
              <a:rPr lang="fr-FR" altLang="fr-FR" sz="1300" b="1" baseline="-25000" dirty="0"/>
              <a:t>6</a:t>
            </a:r>
            <a:r>
              <a:rPr lang="fr-FR" altLang="fr-FR" sz="1300" b="1" dirty="0"/>
              <a:t>.</a:t>
            </a:r>
          </a:p>
          <a:p>
            <a:pPr algn="just" eaLnBrk="1" hangingPunct="1">
              <a:spcBef>
                <a:spcPct val="50000"/>
              </a:spcBef>
              <a:buFontTx/>
              <a:buNone/>
            </a:pPr>
            <a:r>
              <a:rPr lang="fr-FR" altLang="fr-FR" sz="1200" b="1" dirty="0"/>
              <a:t>Ce matériau présente un travail de sortie plus faible (2.7 eV). Il en résulte l'obtention d'une brillance plus élevée pour une température de fonctionnement plus faible.</a:t>
            </a:r>
          </a:p>
        </p:txBody>
      </p:sp>
      <p:sp>
        <p:nvSpPr>
          <p:cNvPr id="7" name="Text Box 6"/>
          <p:cNvSpPr txBox="1">
            <a:spLocks noChangeArrowheads="1"/>
          </p:cNvSpPr>
          <p:nvPr/>
        </p:nvSpPr>
        <p:spPr bwMode="auto">
          <a:xfrm>
            <a:off x="7090052" y="1875897"/>
            <a:ext cx="108234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smtClean="0">
                <a:cs typeface="Arial" panose="020B0604020202020204" pitchFamily="34" charset="0"/>
              </a:rPr>
              <a:t>Goldstein (1992)</a:t>
            </a:r>
            <a:endParaRPr lang="fr-FR" altLang="fr-FR" sz="900" b="1" i="1" dirty="0">
              <a:cs typeface="Arial" panose="020B0604020202020204" pitchFamily="34" charset="0"/>
            </a:endParaRPr>
          </a:p>
        </p:txBody>
      </p:sp>
      <p:sp>
        <p:nvSpPr>
          <p:cNvPr id="8" name="Text Box 7"/>
          <p:cNvSpPr txBox="1">
            <a:spLocks noChangeArrowheads="1"/>
          </p:cNvSpPr>
          <p:nvPr/>
        </p:nvSpPr>
        <p:spPr bwMode="auto">
          <a:xfrm>
            <a:off x="323850" y="2060848"/>
            <a:ext cx="51625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200" b="1" dirty="0"/>
              <a:t>Les premières cathodes étaient constituées par un bâtonnet  de LaB</a:t>
            </a:r>
            <a:r>
              <a:rPr lang="fr-FR" altLang="fr-FR" sz="1200" b="1" baseline="-25000" dirty="0"/>
              <a:t>6</a:t>
            </a:r>
            <a:r>
              <a:rPr lang="fr-FR" altLang="fr-FR" sz="1200" b="1" dirty="0"/>
              <a:t> de grande dimension (plusieurs cm de long et une section voisine du mm</a:t>
            </a:r>
            <a:r>
              <a:rPr lang="fr-FR" altLang="fr-FR" sz="1200" b="1" baseline="30000" dirty="0"/>
              <a:t>2</a:t>
            </a:r>
            <a:r>
              <a:rPr lang="fr-FR" altLang="fr-FR" sz="1200" b="1" dirty="0"/>
              <a:t>), </a:t>
            </a:r>
            <a:r>
              <a:rPr lang="fr-FR" altLang="fr-FR" sz="1200" b="1" dirty="0" err="1"/>
              <a:t>polycristallin</a:t>
            </a:r>
            <a:r>
              <a:rPr lang="fr-FR" altLang="fr-FR" sz="1200" b="1" dirty="0"/>
              <a:t>, réalisé par frittage dont l'extrémité était taillée en pointe </a:t>
            </a:r>
            <a:r>
              <a:rPr lang="fr-FR" altLang="fr-FR" sz="1200" b="1" i="1" dirty="0"/>
              <a:t>(</a:t>
            </a:r>
            <a:r>
              <a:rPr lang="fr-FR" altLang="fr-FR" sz="1200" b="1" i="1" dirty="0" err="1"/>
              <a:t>Broers</a:t>
            </a:r>
            <a:r>
              <a:rPr lang="fr-FR" altLang="fr-FR" sz="1200" b="1" i="1" dirty="0"/>
              <a:t> 1969, 1974).</a:t>
            </a:r>
          </a:p>
          <a:p>
            <a:pPr algn="just" eaLnBrk="1" hangingPunct="1">
              <a:spcBef>
                <a:spcPct val="0"/>
              </a:spcBef>
              <a:buFontTx/>
              <a:buNone/>
            </a:pPr>
            <a:r>
              <a:rPr lang="fr-FR" altLang="fr-FR" sz="1200" b="1" dirty="0"/>
              <a:t>Ces cathodes étaient chauffées indirectement par un enroulement en tungstène ou par des pinces en carbone vitreux (nécessité d'une grande puissance électrique).</a:t>
            </a:r>
          </a:p>
        </p:txBody>
      </p:sp>
      <p:sp>
        <p:nvSpPr>
          <p:cNvPr id="9" name="Text Box 8"/>
          <p:cNvSpPr txBox="1">
            <a:spLocks noChangeArrowheads="1"/>
          </p:cNvSpPr>
          <p:nvPr/>
        </p:nvSpPr>
        <p:spPr bwMode="auto">
          <a:xfrm>
            <a:off x="323850" y="3825726"/>
            <a:ext cx="42481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200" b="1" dirty="0"/>
              <a:t>Aujourd'hui, les cathodes sont constituées par un bâtonnet de LaB</a:t>
            </a:r>
            <a:r>
              <a:rPr lang="fr-FR" altLang="fr-FR" sz="1200" b="1" baseline="-25000" dirty="0"/>
              <a:t>6 </a:t>
            </a:r>
            <a:r>
              <a:rPr lang="fr-FR" altLang="fr-FR" sz="1200" b="1" dirty="0"/>
              <a:t>monocristallin et orienté, ce qui permet d'améliorer la brillance et la stabilité de l'émission. La pointe de très petite dimension (</a:t>
            </a:r>
            <a:r>
              <a:rPr lang="fr-FR" altLang="fr-FR" sz="1200" b="1" dirty="0" err="1"/>
              <a:t>inf</a:t>
            </a:r>
            <a:r>
              <a:rPr lang="fr-FR" altLang="fr-FR" sz="1200" b="1" dirty="0"/>
              <a:t> à 1mm de long) est directement soudée sur un filament de tungstène.</a:t>
            </a:r>
          </a:p>
        </p:txBody>
      </p:sp>
      <p:pic>
        <p:nvPicPr>
          <p:cNvPr id="10" name="Picture 9" descr="lab6_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9249" y="4131662"/>
            <a:ext cx="11239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lab6a"/>
          <p:cNvPicPr>
            <a:picLocks noChangeAspect="1" noChangeArrowheads="1"/>
          </p:cNvPicPr>
          <p:nvPr/>
        </p:nvPicPr>
        <p:blipFill>
          <a:blip r:embed="rId5">
            <a:extLst>
              <a:ext uri="{28A0092B-C50C-407E-A947-70E740481C1C}">
                <a14:useLocalDpi xmlns:a14="http://schemas.microsoft.com/office/drawing/2010/main" val="0"/>
              </a:ext>
            </a:extLst>
          </a:blip>
          <a:srcRect l="1509" r="1509" b="19637"/>
          <a:stretch>
            <a:fillRect/>
          </a:stretch>
        </p:blipFill>
        <p:spPr bwMode="auto">
          <a:xfrm>
            <a:off x="6042025" y="3972564"/>
            <a:ext cx="13811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Object 13"/>
          <p:cNvGraphicFramePr>
            <a:graphicFrameLocks noChangeAspect="1"/>
          </p:cNvGraphicFramePr>
          <p:nvPr>
            <p:extLst>
              <p:ext uri="{D42A27DB-BD31-4B8C-83A1-F6EECF244321}">
                <p14:modId xmlns:p14="http://schemas.microsoft.com/office/powerpoint/2010/main" val="778413816"/>
              </p:ext>
            </p:extLst>
          </p:nvPr>
        </p:nvGraphicFramePr>
        <p:xfrm>
          <a:off x="533400" y="5661248"/>
          <a:ext cx="2014538" cy="539750"/>
        </p:xfrm>
        <a:graphic>
          <a:graphicData uri="http://schemas.openxmlformats.org/presentationml/2006/ole">
            <mc:AlternateContent xmlns:mc="http://schemas.openxmlformats.org/markup-compatibility/2006">
              <mc:Choice xmlns:v="urn:schemas-microsoft-com:vml" Requires="v">
                <p:oleObj spid="_x0000_s6382" name="Equation" r:id="rId6" imgW="1600200" imgH="431800" progId="Equation.3">
                  <p:embed/>
                </p:oleObj>
              </mc:Choice>
              <mc:Fallback>
                <p:oleObj name="Equation" r:id="rId6" imgW="16002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5661248"/>
                        <a:ext cx="2014538" cy="539750"/>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4"/>
          <p:cNvGraphicFramePr>
            <a:graphicFrameLocks noChangeAspect="1"/>
          </p:cNvGraphicFramePr>
          <p:nvPr>
            <p:extLst>
              <p:ext uri="{D42A27DB-BD31-4B8C-83A1-F6EECF244321}">
                <p14:modId xmlns:p14="http://schemas.microsoft.com/office/powerpoint/2010/main" val="162303568"/>
              </p:ext>
            </p:extLst>
          </p:nvPr>
        </p:nvGraphicFramePr>
        <p:xfrm>
          <a:off x="2705100" y="5742211"/>
          <a:ext cx="2193925" cy="300037"/>
        </p:xfrm>
        <a:graphic>
          <a:graphicData uri="http://schemas.openxmlformats.org/presentationml/2006/ole">
            <mc:AlternateContent xmlns:mc="http://schemas.openxmlformats.org/markup-compatibility/2006">
              <mc:Choice xmlns:v="urn:schemas-microsoft-com:vml" Requires="v">
                <p:oleObj spid="_x0000_s6383" name="Equation" r:id="rId8" imgW="1676400" imgH="228600" progId="Equation.3">
                  <p:embed/>
                </p:oleObj>
              </mc:Choice>
              <mc:Fallback>
                <p:oleObj name="Equation" r:id="rId8" imgW="16764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5100" y="5742211"/>
                        <a:ext cx="2193925" cy="300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 Box 15"/>
          <p:cNvSpPr txBox="1">
            <a:spLocks noChangeArrowheads="1"/>
          </p:cNvSpPr>
          <p:nvPr/>
        </p:nvSpPr>
        <p:spPr bwMode="auto">
          <a:xfrm>
            <a:off x="2743200" y="6083523"/>
            <a:ext cx="2743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a:sym typeface="Symbol" panose="05050102010706020507" pitchFamily="18" charset="2"/>
              </a:rPr>
              <a:t>E en V/cm et  en eV ( env. 0,1eV)</a:t>
            </a:r>
          </a:p>
        </p:txBody>
      </p:sp>
      <p:sp>
        <p:nvSpPr>
          <p:cNvPr id="15" name="Text Box 17"/>
          <p:cNvSpPr txBox="1">
            <a:spLocks noChangeArrowheads="1"/>
          </p:cNvSpPr>
          <p:nvPr/>
        </p:nvSpPr>
        <p:spPr bwMode="auto">
          <a:xfrm>
            <a:off x="195307" y="5180682"/>
            <a:ext cx="3744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600" b="1" dirty="0" smtClean="0">
                <a:solidFill>
                  <a:srgbClr val="0000FF"/>
                </a:solidFill>
                <a:cs typeface="Arial" panose="020B0604020202020204" pitchFamily="34" charset="0"/>
              </a:rPr>
              <a:t>2 - Densité de courant</a:t>
            </a:r>
            <a:endParaRPr lang="fr-FR" altLang="fr-FR" sz="1600" dirty="0" smtClean="0">
              <a:solidFill>
                <a:srgbClr val="0000FF"/>
              </a:solidFill>
              <a:cs typeface="Arial" panose="020B0604020202020204" pitchFamily="34" charset="0"/>
            </a:endParaRPr>
          </a:p>
        </p:txBody>
      </p:sp>
      <p:sp>
        <p:nvSpPr>
          <p:cNvPr id="16" name="Text Box 18"/>
          <p:cNvSpPr txBox="1">
            <a:spLocks noChangeArrowheads="1"/>
          </p:cNvSpPr>
          <p:nvPr/>
        </p:nvSpPr>
        <p:spPr bwMode="auto">
          <a:xfrm>
            <a:off x="5705475" y="5826348"/>
            <a:ext cx="316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dirty="0"/>
              <a:t>Présence d'un champ électrique crée par effet de pointe (émission Schottky)</a:t>
            </a:r>
          </a:p>
        </p:txBody>
      </p:sp>
      <p:sp>
        <p:nvSpPr>
          <p:cNvPr id="17" name="Text Box 20"/>
          <p:cNvSpPr txBox="1">
            <a:spLocks noChangeArrowheads="1"/>
          </p:cNvSpPr>
          <p:nvPr/>
        </p:nvSpPr>
        <p:spPr bwMode="auto">
          <a:xfrm>
            <a:off x="5193922" y="5249685"/>
            <a:ext cx="8835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smtClean="0">
                <a:cs typeface="Arial" panose="020B0604020202020204" pitchFamily="34" charset="0"/>
              </a:rPr>
              <a:t>Doc </a:t>
            </a:r>
            <a:r>
              <a:rPr lang="fr-FR" altLang="fr-FR" sz="900" b="1" i="1" dirty="0">
                <a:cs typeface="Arial" panose="020B0604020202020204" pitchFamily="34" charset="0"/>
              </a:rPr>
              <a:t>J. </a:t>
            </a:r>
            <a:r>
              <a:rPr lang="fr-FR" altLang="fr-FR" sz="900" b="1" i="1" dirty="0" err="1">
                <a:cs typeface="Arial" panose="020B0604020202020204" pitchFamily="34" charset="0"/>
              </a:rPr>
              <a:t>Ruste</a:t>
            </a:r>
            <a:endParaRPr lang="fr-FR" altLang="fr-FR" sz="900" b="1" i="1" dirty="0">
              <a:cs typeface="Arial" panose="020B0604020202020204" pitchFamily="34" charset="0"/>
            </a:endParaRPr>
          </a:p>
        </p:txBody>
      </p:sp>
      <p:pic>
        <p:nvPicPr>
          <p:cNvPr id="18" name="Picture 2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95865" y="3977327"/>
            <a:ext cx="133985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42025" y="2089311"/>
            <a:ext cx="27273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9"/>
          <p:cNvSpPr txBox="1">
            <a:spLocks noChangeArrowheads="1"/>
          </p:cNvSpPr>
          <p:nvPr/>
        </p:nvSpPr>
        <p:spPr bwMode="auto">
          <a:xfrm>
            <a:off x="7537876" y="3516474"/>
            <a:ext cx="121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err="1">
                <a:cs typeface="Arial" panose="020B0604020202020204" pitchFamily="34" charset="0"/>
              </a:rPr>
              <a:t>Denka</a:t>
            </a:r>
            <a:endParaRPr lang="fr-FR" altLang="fr-FR" sz="900" b="1" i="1" dirty="0">
              <a:cs typeface="Arial" panose="020B0604020202020204" pitchFamily="34" charset="0"/>
            </a:endParaRPr>
          </a:p>
          <a:p>
            <a:pPr eaLnBrk="1" hangingPunct="1">
              <a:spcBef>
                <a:spcPct val="0"/>
              </a:spcBef>
              <a:buFontTx/>
              <a:buNone/>
            </a:pPr>
            <a:r>
              <a:rPr lang="fr-FR" altLang="fr-FR" sz="900" b="1" i="1" dirty="0" smtClean="0">
                <a:cs typeface="Arial" panose="020B0604020202020204" pitchFamily="34" charset="0"/>
              </a:rPr>
              <a:t>Doc </a:t>
            </a:r>
            <a:r>
              <a:rPr lang="fr-FR" altLang="fr-FR" sz="900" b="1" i="1" dirty="0" err="1" smtClean="0">
                <a:cs typeface="Arial" panose="020B0604020202020204" pitchFamily="34" charset="0"/>
              </a:rPr>
              <a:t>MicroToNano</a:t>
            </a:r>
            <a:endParaRPr lang="fr-FR" altLang="fr-FR" sz="900" b="1" i="1" dirty="0">
              <a:cs typeface="Arial" panose="020B0604020202020204" pitchFamily="34" charset="0"/>
            </a:endParaRPr>
          </a:p>
        </p:txBody>
      </p:sp>
      <p:sp>
        <p:nvSpPr>
          <p:cNvPr id="22" name="Espace réservé du numéro de diapositive 21"/>
          <p:cNvSpPr>
            <a:spLocks noGrp="1"/>
          </p:cNvSpPr>
          <p:nvPr>
            <p:ph type="sldNum" sz="quarter" idx="4"/>
          </p:nvPr>
        </p:nvSpPr>
        <p:spPr/>
        <p:txBody>
          <a:bodyPr/>
          <a:lstStyle/>
          <a:p>
            <a:fld id="{7677F839-F3BA-4A12-BBF8-C0A38A149D79}" type="slidenum">
              <a:rPr lang="fr-FR" smtClean="0"/>
              <a:t>19</a:t>
            </a:fld>
            <a:endParaRPr lang="fr-FR"/>
          </a:p>
        </p:txBody>
      </p:sp>
    </p:spTree>
    <p:extLst>
      <p:ext uri="{BB962C8B-B14F-4D97-AF65-F5344CB8AC3E}">
        <p14:creationId xmlns:p14="http://schemas.microsoft.com/office/powerpoint/2010/main" val="2220334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356700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a:solidFill>
                  <a:srgbClr val="0000FF"/>
                </a:solidFill>
                <a:latin typeface="Arial" panose="020B0604020202020204" pitchFamily="34" charset="0"/>
                <a:cs typeface="Arial" panose="020B0604020202020204" pitchFamily="34" charset="0"/>
              </a:rPr>
              <a:t>Schéma général d’un MEB</a:t>
            </a:r>
          </a:p>
        </p:txBody>
      </p:sp>
      <p:sp>
        <p:nvSpPr>
          <p:cNvPr id="3" name="Line 6"/>
          <p:cNvSpPr>
            <a:spLocks noChangeShapeType="1"/>
          </p:cNvSpPr>
          <p:nvPr/>
        </p:nvSpPr>
        <p:spPr bwMode="auto">
          <a:xfrm>
            <a:off x="363538" y="549275"/>
            <a:ext cx="802481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6"/>
          <p:cNvSpPr>
            <a:spLocks noChangeArrowheads="1"/>
          </p:cNvSpPr>
          <p:nvPr/>
        </p:nvSpPr>
        <p:spPr bwMode="auto">
          <a:xfrm>
            <a:off x="179512" y="2616001"/>
            <a:ext cx="3456384"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fr-FR" sz="1300" b="1" dirty="0">
              <a:latin typeface="Arial" charset="0"/>
              <a:sym typeface="Wingdings" pitchFamily="2" charset="2"/>
            </a:endParaRPr>
          </a:p>
          <a:p>
            <a:pPr eaLnBrk="1" hangingPunct="1">
              <a:spcBef>
                <a:spcPct val="0"/>
              </a:spcBef>
              <a:buFontTx/>
              <a:buNone/>
            </a:pPr>
            <a:r>
              <a:rPr lang="fr-FR" altLang="fr-FR" sz="1300" b="1" dirty="0" smtClean="0">
                <a:latin typeface="Arial" charset="0"/>
                <a:sym typeface="Wingdings" pitchFamily="2" charset="2"/>
              </a:rPr>
              <a:t> </a:t>
            </a:r>
            <a:r>
              <a:rPr lang="fr-FR" altLang="fr-FR" sz="1300" b="1" dirty="0">
                <a:solidFill>
                  <a:srgbClr val="0099FF"/>
                </a:solidFill>
                <a:latin typeface="Arial" charset="0"/>
              </a:rPr>
              <a:t>Le type de canons à électrons </a:t>
            </a:r>
          </a:p>
          <a:p>
            <a:pPr eaLnBrk="1" hangingPunct="1">
              <a:spcBef>
                <a:spcPct val="0"/>
              </a:spcBef>
              <a:buFontTx/>
              <a:buNone/>
            </a:pPr>
            <a:r>
              <a:rPr lang="fr-FR" altLang="fr-FR" sz="1300" b="1" dirty="0">
                <a:solidFill>
                  <a:srgbClr val="0099FF"/>
                </a:solidFill>
                <a:latin typeface="Arial" charset="0"/>
              </a:rPr>
              <a:t>   </a:t>
            </a:r>
            <a:r>
              <a:rPr lang="fr-FR" altLang="fr-FR" sz="1300" b="1" i="1" dirty="0" smtClean="0">
                <a:solidFill>
                  <a:srgbClr val="0099FF"/>
                </a:solidFill>
                <a:latin typeface="Arial" charset="0"/>
              </a:rPr>
              <a:t>(</a:t>
            </a:r>
            <a:r>
              <a:rPr lang="fr-FR" altLang="fr-FR" sz="1300" b="1" i="1" dirty="0">
                <a:solidFill>
                  <a:srgbClr val="0099FF"/>
                </a:solidFill>
                <a:latin typeface="Arial" charset="0"/>
              </a:rPr>
              <a:t>dimension de la source électronique)</a:t>
            </a:r>
          </a:p>
          <a:p>
            <a:pPr eaLnBrk="1" hangingPunct="1">
              <a:spcBef>
                <a:spcPct val="0"/>
              </a:spcBef>
              <a:buFontTx/>
              <a:buNone/>
            </a:pPr>
            <a:endParaRPr lang="fr-FR" altLang="fr-FR" sz="1300" b="1" i="1" dirty="0">
              <a:latin typeface="Arial" charset="0"/>
            </a:endParaRPr>
          </a:p>
          <a:p>
            <a:pPr eaLnBrk="1" hangingPunct="1">
              <a:spcBef>
                <a:spcPct val="0"/>
              </a:spcBef>
              <a:buNone/>
            </a:pPr>
            <a:r>
              <a:rPr lang="fr-FR" altLang="fr-FR" sz="1300" b="1" dirty="0">
                <a:latin typeface="Arial" charset="0"/>
                <a:sym typeface="Wingdings" panose="05000000000000000000" pitchFamily="2" charset="2"/>
              </a:rPr>
              <a:t> </a:t>
            </a:r>
            <a:r>
              <a:rPr lang="fr-FR" altLang="fr-FR" sz="1300" b="1" dirty="0" smtClean="0">
                <a:latin typeface="Arial" charset="0"/>
              </a:rPr>
              <a:t>La </a:t>
            </a:r>
            <a:r>
              <a:rPr lang="fr-FR" altLang="fr-FR" sz="1300" b="1" dirty="0">
                <a:latin typeface="Arial" charset="0"/>
              </a:rPr>
              <a:t>colonne électronique </a:t>
            </a:r>
            <a:endParaRPr lang="fr-FR" altLang="fr-FR" sz="1300" b="1" dirty="0" smtClean="0">
              <a:latin typeface="Arial" charset="0"/>
            </a:endParaRPr>
          </a:p>
          <a:p>
            <a:pPr eaLnBrk="1" hangingPunct="1">
              <a:spcBef>
                <a:spcPct val="0"/>
              </a:spcBef>
              <a:buNone/>
            </a:pPr>
            <a:r>
              <a:rPr lang="fr-FR" altLang="fr-FR" sz="1300" b="1" dirty="0">
                <a:solidFill>
                  <a:srgbClr val="0099FF"/>
                </a:solidFill>
                <a:latin typeface="Arial" charset="0"/>
              </a:rPr>
              <a:t> </a:t>
            </a:r>
            <a:r>
              <a:rPr lang="fr-FR" altLang="fr-FR" sz="1300" b="1" dirty="0" smtClean="0">
                <a:solidFill>
                  <a:srgbClr val="0099FF"/>
                </a:solidFill>
                <a:latin typeface="Arial" charset="0"/>
              </a:rPr>
              <a:t>   </a:t>
            </a:r>
            <a:r>
              <a:rPr lang="fr-FR" altLang="fr-FR" sz="1300" b="1" dirty="0" smtClean="0">
                <a:latin typeface="Arial" charset="0"/>
              </a:rPr>
              <a:t>et </a:t>
            </a:r>
            <a:r>
              <a:rPr lang="fr-FR" altLang="fr-FR" sz="1300" b="1" dirty="0">
                <a:latin typeface="Arial" charset="0"/>
              </a:rPr>
              <a:t>son optimisation</a:t>
            </a:r>
          </a:p>
          <a:p>
            <a:pPr eaLnBrk="1" hangingPunct="1">
              <a:spcBef>
                <a:spcPct val="0"/>
              </a:spcBef>
              <a:buFontTx/>
              <a:buNone/>
            </a:pPr>
            <a:endParaRPr lang="fr-FR" altLang="fr-FR" sz="1300" b="1" dirty="0">
              <a:latin typeface="Arial" charset="0"/>
              <a:sym typeface="Wingdings" pitchFamily="2" charset="2"/>
            </a:endParaRPr>
          </a:p>
          <a:p>
            <a:pPr eaLnBrk="1" hangingPunct="1">
              <a:spcBef>
                <a:spcPct val="0"/>
              </a:spcBef>
              <a:buNone/>
            </a:pPr>
            <a:r>
              <a:rPr lang="fr-FR" altLang="fr-FR" sz="1300" b="1" dirty="0" smtClean="0">
                <a:latin typeface="Arial" charset="0"/>
                <a:sym typeface="Wingdings" panose="05000000000000000000" pitchFamily="2" charset="2"/>
              </a:rPr>
              <a:t> </a:t>
            </a:r>
            <a:r>
              <a:rPr lang="fr-FR" altLang="fr-FR" sz="1300" b="1" dirty="0" smtClean="0">
                <a:latin typeface="Arial" charset="0"/>
              </a:rPr>
              <a:t>La </a:t>
            </a:r>
            <a:r>
              <a:rPr lang="fr-FR" altLang="fr-FR" sz="1300" b="1" dirty="0">
                <a:latin typeface="Arial" charset="0"/>
              </a:rPr>
              <a:t>dimension du faisceau </a:t>
            </a:r>
            <a:r>
              <a:rPr lang="fr-FR" altLang="fr-FR" sz="1300" b="1" dirty="0" smtClean="0">
                <a:latin typeface="Arial" charset="0"/>
              </a:rPr>
              <a:t>sur</a:t>
            </a:r>
          </a:p>
          <a:p>
            <a:pPr eaLnBrk="1" hangingPunct="1">
              <a:spcBef>
                <a:spcPct val="0"/>
              </a:spcBef>
              <a:buNone/>
            </a:pPr>
            <a:r>
              <a:rPr lang="fr-FR" altLang="fr-FR" sz="1300" b="1" dirty="0">
                <a:latin typeface="Arial" charset="0"/>
              </a:rPr>
              <a:t> </a:t>
            </a:r>
            <a:r>
              <a:rPr lang="fr-FR" altLang="fr-FR" sz="1300" b="1" dirty="0" smtClean="0">
                <a:latin typeface="Arial" charset="0"/>
              </a:rPr>
              <a:t>   l'échantillon (</a:t>
            </a:r>
            <a:r>
              <a:rPr lang="fr-FR" altLang="fr-FR" sz="1300" b="1" i="1" dirty="0" smtClean="0">
                <a:latin typeface="Arial" charset="0"/>
              </a:rPr>
              <a:t>diamètre </a:t>
            </a:r>
            <a:r>
              <a:rPr lang="fr-FR" altLang="fr-FR" sz="1300" b="1" i="1" dirty="0">
                <a:latin typeface="Arial" charset="0"/>
              </a:rPr>
              <a:t>de sonde </a:t>
            </a:r>
            <a:endParaRPr lang="fr-FR" altLang="fr-FR" sz="1300" b="1" i="1" dirty="0" smtClean="0">
              <a:latin typeface="Arial" charset="0"/>
            </a:endParaRPr>
          </a:p>
          <a:p>
            <a:pPr eaLnBrk="1" hangingPunct="1">
              <a:spcBef>
                <a:spcPct val="0"/>
              </a:spcBef>
              <a:buNone/>
            </a:pPr>
            <a:r>
              <a:rPr lang="fr-FR" altLang="fr-FR" sz="1300" b="1" i="1" dirty="0">
                <a:latin typeface="Arial" charset="0"/>
              </a:rPr>
              <a:t> </a:t>
            </a:r>
            <a:r>
              <a:rPr lang="fr-FR" altLang="fr-FR" sz="1300" b="1" i="1" dirty="0" smtClean="0">
                <a:latin typeface="Arial" charset="0"/>
              </a:rPr>
              <a:t>   et  aberrations</a:t>
            </a:r>
            <a:r>
              <a:rPr lang="fr-FR" altLang="fr-FR" sz="1300" b="1" i="1" dirty="0">
                <a:latin typeface="Arial" charset="0"/>
              </a:rPr>
              <a:t>)</a:t>
            </a:r>
          </a:p>
          <a:p>
            <a:pPr eaLnBrk="1" hangingPunct="1">
              <a:spcBef>
                <a:spcPct val="0"/>
              </a:spcBef>
              <a:buFontTx/>
              <a:buNone/>
            </a:pPr>
            <a:endParaRPr lang="fr-FR" altLang="fr-FR" sz="1300" b="1" dirty="0">
              <a:latin typeface="Arial" charset="0"/>
              <a:sym typeface="Wingdings" pitchFamily="2" charset="2"/>
            </a:endParaRPr>
          </a:p>
          <a:p>
            <a:pPr eaLnBrk="1" hangingPunct="1">
              <a:spcBef>
                <a:spcPct val="0"/>
              </a:spcBef>
              <a:buFontTx/>
              <a:buNone/>
            </a:pPr>
            <a:r>
              <a:rPr lang="fr-FR" altLang="fr-FR" sz="1300" b="1" dirty="0">
                <a:latin typeface="Arial" charset="0"/>
                <a:sym typeface="Wingdings" pitchFamily="2" charset="2"/>
              </a:rPr>
              <a:t></a:t>
            </a:r>
            <a:r>
              <a:rPr lang="fr-FR" altLang="fr-FR" sz="1300" b="1" dirty="0">
                <a:latin typeface="Arial" charset="0"/>
              </a:rPr>
              <a:t> Les interactions électrons-matière </a:t>
            </a:r>
          </a:p>
          <a:p>
            <a:pPr eaLnBrk="1" hangingPunct="1">
              <a:spcBef>
                <a:spcPct val="0"/>
              </a:spcBef>
              <a:buFontTx/>
              <a:buNone/>
            </a:pPr>
            <a:r>
              <a:rPr lang="fr-FR" altLang="fr-FR" sz="1300" b="1" i="1" dirty="0">
                <a:latin typeface="Arial" charset="0"/>
              </a:rPr>
              <a:t>    </a:t>
            </a:r>
            <a:r>
              <a:rPr lang="fr-FR" altLang="fr-FR" sz="1300" b="1" i="1" dirty="0" smtClean="0">
                <a:latin typeface="Arial" charset="0"/>
              </a:rPr>
              <a:t>(échantillon, conditions opératoires, </a:t>
            </a:r>
          </a:p>
          <a:p>
            <a:pPr eaLnBrk="1" hangingPunct="1">
              <a:spcBef>
                <a:spcPct val="0"/>
              </a:spcBef>
              <a:buFontTx/>
              <a:buNone/>
            </a:pPr>
            <a:r>
              <a:rPr lang="fr-FR" altLang="fr-FR" sz="1300" b="1" i="1" dirty="0" smtClean="0">
                <a:latin typeface="Arial" charset="0"/>
              </a:rPr>
              <a:t>    volume </a:t>
            </a:r>
            <a:r>
              <a:rPr lang="fr-FR" altLang="fr-FR" sz="1300" b="1" i="1" dirty="0">
                <a:latin typeface="Arial" charset="0"/>
              </a:rPr>
              <a:t>de diffusion)</a:t>
            </a:r>
          </a:p>
          <a:p>
            <a:pPr eaLnBrk="1" hangingPunct="1">
              <a:spcBef>
                <a:spcPct val="0"/>
              </a:spcBef>
              <a:buFontTx/>
              <a:buNone/>
            </a:pPr>
            <a:endParaRPr lang="fr-FR" altLang="fr-FR" sz="1300" b="1" dirty="0">
              <a:latin typeface="Arial" charset="0"/>
              <a:sym typeface="Wingdings" pitchFamily="2" charset="2"/>
            </a:endParaRPr>
          </a:p>
          <a:p>
            <a:pPr eaLnBrk="1" hangingPunct="1">
              <a:spcBef>
                <a:spcPct val="0"/>
              </a:spcBef>
              <a:buNone/>
            </a:pPr>
            <a:r>
              <a:rPr lang="fr-FR" altLang="fr-FR" sz="1300" b="1" dirty="0" smtClean="0">
                <a:latin typeface="Arial" charset="0"/>
                <a:sym typeface="Wingdings" panose="05000000000000000000" pitchFamily="2" charset="2"/>
              </a:rPr>
              <a:t> </a:t>
            </a:r>
            <a:r>
              <a:rPr lang="fr-FR" altLang="fr-FR" sz="1300" b="1" dirty="0" smtClean="0">
                <a:latin typeface="Arial" charset="0"/>
              </a:rPr>
              <a:t>Les </a:t>
            </a:r>
            <a:r>
              <a:rPr lang="fr-FR" altLang="fr-FR" sz="1300" b="1" dirty="0">
                <a:latin typeface="Arial" charset="0"/>
              </a:rPr>
              <a:t>détecteurs de signaux émis et </a:t>
            </a:r>
            <a:r>
              <a:rPr lang="fr-FR" altLang="fr-FR" sz="1300" b="1" dirty="0" smtClean="0">
                <a:latin typeface="Arial" charset="0"/>
              </a:rPr>
              <a:t> </a:t>
            </a:r>
          </a:p>
          <a:p>
            <a:pPr eaLnBrk="1" hangingPunct="1">
              <a:spcBef>
                <a:spcPct val="0"/>
              </a:spcBef>
              <a:buNone/>
            </a:pPr>
            <a:r>
              <a:rPr lang="fr-FR" altLang="fr-FR" sz="1300" b="1" dirty="0" smtClean="0">
                <a:latin typeface="Arial" charset="0"/>
              </a:rPr>
              <a:t>    leurs améliorations</a:t>
            </a:r>
            <a:endParaRPr lang="fr-FR" altLang="fr-FR" sz="1300" b="1" dirty="0">
              <a:latin typeface="Arial" charset="0"/>
            </a:endParaRPr>
          </a:p>
          <a:p>
            <a:pPr eaLnBrk="1" hangingPunct="1">
              <a:spcBef>
                <a:spcPct val="0"/>
              </a:spcBef>
              <a:buFontTx/>
              <a:buNone/>
            </a:pPr>
            <a:endParaRPr lang="fr-FR" altLang="fr-FR" sz="1300" b="1" dirty="0">
              <a:latin typeface="Arial" charset="0"/>
            </a:endParaRPr>
          </a:p>
        </p:txBody>
      </p:sp>
      <p:sp>
        <p:nvSpPr>
          <p:cNvPr id="5" name="Text Box 2"/>
          <p:cNvSpPr txBox="1">
            <a:spLocks noChangeArrowheads="1"/>
          </p:cNvSpPr>
          <p:nvPr/>
        </p:nvSpPr>
        <p:spPr bwMode="auto">
          <a:xfrm>
            <a:off x="107505" y="757153"/>
            <a:ext cx="8928991"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300" b="1" dirty="0"/>
              <a:t>Le principe de fonctionnement d'un microscope électronique à balayage est de faire correspondre le déplacement d'un faisceau d'électrons sur un échantillon de façon synchrone avec le déplacement d'un faisceau d'électrons sur un </a:t>
            </a:r>
            <a:r>
              <a:rPr lang="fr-FR" altLang="fr-FR" sz="1300" b="1" dirty="0" smtClean="0"/>
              <a:t>écran.</a:t>
            </a:r>
          </a:p>
          <a:p>
            <a:pPr algn="just" eaLnBrk="1" hangingPunct="1">
              <a:spcBef>
                <a:spcPct val="0"/>
              </a:spcBef>
              <a:buFontTx/>
              <a:buNone/>
            </a:pPr>
            <a:endParaRPr lang="fr-FR" altLang="fr-FR" sz="900" b="1" dirty="0" smtClean="0"/>
          </a:p>
          <a:p>
            <a:pPr algn="just" eaLnBrk="1" hangingPunct="1">
              <a:spcBef>
                <a:spcPct val="0"/>
              </a:spcBef>
              <a:buFontTx/>
              <a:buNone/>
            </a:pPr>
            <a:r>
              <a:rPr lang="fr-FR" altLang="fr-FR" sz="1300" b="1" dirty="0" smtClean="0"/>
              <a:t>L’intensité lumineuse des pixels est alors modulée </a:t>
            </a:r>
            <a:r>
              <a:rPr lang="fr-FR" altLang="fr-FR" sz="1300" b="1" dirty="0"/>
              <a:t>par le courant provenant d'un détecteur spécifique de l'un des signaux résultant de l'interaction du faisceau primaire avec le </a:t>
            </a:r>
            <a:r>
              <a:rPr lang="fr-FR" altLang="fr-FR" sz="1300" b="1" dirty="0" smtClean="0"/>
              <a:t>matériau.</a:t>
            </a:r>
            <a:endParaRPr lang="fr-FR" altLang="fr-FR" sz="1300" b="1" dirty="0"/>
          </a:p>
        </p:txBody>
      </p:sp>
      <p:pic>
        <p:nvPicPr>
          <p:cNvPr id="6" name="Image 5"/>
          <p:cNvPicPr>
            <a:picLocks noChangeAspect="1"/>
          </p:cNvPicPr>
          <p:nvPr/>
        </p:nvPicPr>
        <p:blipFill>
          <a:blip r:embed="rId3"/>
          <a:stretch>
            <a:fillRect/>
          </a:stretch>
        </p:blipFill>
        <p:spPr>
          <a:xfrm>
            <a:off x="3481307" y="2438746"/>
            <a:ext cx="3394949" cy="3960000"/>
          </a:xfrm>
          <a:prstGeom prst="rect">
            <a:avLst/>
          </a:prstGeom>
        </p:spPr>
      </p:pic>
      <p:pic>
        <p:nvPicPr>
          <p:cNvPr id="7" name="Picture 2" descr="DSC01615"/>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6774401" y="2443928"/>
            <a:ext cx="2334103" cy="391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181060" y="2113111"/>
            <a:ext cx="62631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400" b="1" dirty="0">
                <a:solidFill>
                  <a:srgbClr val="0000FF"/>
                </a:solidFill>
                <a:latin typeface="Arial" charset="0"/>
              </a:rPr>
              <a:t>Paramètres importants </a:t>
            </a:r>
            <a:r>
              <a:rPr lang="fr-FR" altLang="fr-FR" sz="1400" b="1" dirty="0" smtClean="0">
                <a:solidFill>
                  <a:srgbClr val="0000FF"/>
                </a:solidFill>
                <a:latin typeface="Arial" charset="0"/>
              </a:rPr>
              <a:t>pour l’imagerie et la résolution en MEB :</a:t>
            </a:r>
            <a:endParaRPr lang="fr-FR" altLang="fr-FR" sz="1400" b="1" dirty="0">
              <a:latin typeface="Arial" charset="0"/>
            </a:endParaRPr>
          </a:p>
        </p:txBody>
      </p:sp>
      <p:sp>
        <p:nvSpPr>
          <p:cNvPr id="10" name="Espace réservé du numéro de diapositive 9"/>
          <p:cNvSpPr>
            <a:spLocks noGrp="1"/>
          </p:cNvSpPr>
          <p:nvPr>
            <p:ph type="sldNum" sz="quarter" idx="4"/>
          </p:nvPr>
        </p:nvSpPr>
        <p:spPr/>
        <p:txBody>
          <a:bodyPr/>
          <a:lstStyle/>
          <a:p>
            <a:fld id="{7677F839-F3BA-4A12-BBF8-C0A38A149D79}" type="slidenum">
              <a:rPr lang="fr-FR" smtClean="0"/>
              <a:t>2</a:t>
            </a:fld>
            <a:endParaRPr lang="fr-FR"/>
          </a:p>
        </p:txBody>
      </p:sp>
    </p:spTree>
    <p:extLst>
      <p:ext uri="{BB962C8B-B14F-4D97-AF65-F5344CB8AC3E}">
        <p14:creationId xmlns:p14="http://schemas.microsoft.com/office/powerpoint/2010/main" val="3086794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617188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conventionnels à cathode en LaB</a:t>
            </a:r>
            <a:r>
              <a:rPr lang="fr-FR" altLang="fr-FR" sz="2100" b="1" baseline="-25000" dirty="0" smtClean="0">
                <a:solidFill>
                  <a:srgbClr val="0000FF"/>
                </a:solidFill>
                <a:latin typeface="Arial" panose="020B0604020202020204" pitchFamily="34" charset="0"/>
                <a:cs typeface="Arial" panose="020B0604020202020204" pitchFamily="34" charset="0"/>
              </a:rPr>
              <a:t>6</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4" name="Picture 3" descr="Photo Pointe W LaB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16034"/>
            <a:ext cx="1879717"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1717601" y="2940072"/>
            <a:ext cx="8515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a:cs typeface="Arial" panose="020B0604020202020204" pitchFamily="34" charset="0"/>
              </a:rPr>
              <a:t>Wells (1974)</a:t>
            </a:r>
          </a:p>
        </p:txBody>
      </p:sp>
      <p:sp>
        <p:nvSpPr>
          <p:cNvPr id="6" name="Text Box 5"/>
          <p:cNvSpPr txBox="1">
            <a:spLocks noChangeArrowheads="1"/>
          </p:cNvSpPr>
          <p:nvPr/>
        </p:nvSpPr>
        <p:spPr bwMode="auto">
          <a:xfrm>
            <a:off x="611560" y="3573016"/>
            <a:ext cx="83536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200" b="1" dirty="0"/>
              <a:t>Le LaB</a:t>
            </a:r>
            <a:r>
              <a:rPr lang="fr-FR" altLang="fr-FR" sz="1200" b="1" baseline="-25000" dirty="0"/>
              <a:t>6</a:t>
            </a:r>
            <a:r>
              <a:rPr lang="fr-FR" altLang="fr-FR" sz="1200" b="1" dirty="0"/>
              <a:t> présente une grande réactivité chimique, ce qui nécessite un vide plus poussé au canon de façon à limiter la pollution de la pointe (introduction d'un pompage ionique supplémentaire dans la partie haute de la colonne). Cet émetteur est proposé encore aujourd’hui par certains constructeurs.</a:t>
            </a:r>
          </a:p>
        </p:txBody>
      </p:sp>
      <p:pic>
        <p:nvPicPr>
          <p:cNvPr id="9" name="Image 8"/>
          <p:cNvPicPr>
            <a:picLocks noChangeAspect="1"/>
          </p:cNvPicPr>
          <p:nvPr/>
        </p:nvPicPr>
        <p:blipFill>
          <a:blip r:embed="rId3"/>
          <a:stretch>
            <a:fillRect/>
          </a:stretch>
        </p:blipFill>
        <p:spPr>
          <a:xfrm>
            <a:off x="2987824" y="620688"/>
            <a:ext cx="5544616" cy="2848988"/>
          </a:xfrm>
          <a:prstGeom prst="rect">
            <a:avLst/>
          </a:prstGeom>
        </p:spPr>
      </p:pic>
      <p:sp>
        <p:nvSpPr>
          <p:cNvPr id="10" name="Rectangle 9"/>
          <p:cNvSpPr>
            <a:spLocks noChangeArrowheads="1"/>
          </p:cNvSpPr>
          <p:nvPr/>
        </p:nvSpPr>
        <p:spPr bwMode="auto">
          <a:xfrm>
            <a:off x="700986" y="6172279"/>
            <a:ext cx="219681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a:spcBef>
                <a:spcPct val="0"/>
              </a:spcBef>
              <a:buFontTx/>
              <a:buNone/>
            </a:pPr>
            <a:r>
              <a:rPr lang="fr-FR" altLang="fr-FR" sz="1000" b="1" i="1" dirty="0" smtClean="0">
                <a:latin typeface="Arial" panose="020B0604020202020204" pitchFamily="34" charset="0"/>
                <a:cs typeface="Arial" panose="020B0604020202020204" pitchFamily="34" charset="0"/>
                <a:sym typeface="Wingdings"/>
              </a:rPr>
              <a:t>Doc ZEISS (Images </a:t>
            </a:r>
            <a:r>
              <a:rPr lang="fr-FR" altLang="fr-FR" sz="1000" b="1" i="1" dirty="0">
                <a:latin typeface="Arial" panose="020B0604020202020204" pitchFamily="34" charset="0"/>
                <a:cs typeface="Arial" panose="020B0604020202020204" pitchFamily="34" charset="0"/>
                <a:sym typeface="Wingdings"/>
              </a:rPr>
              <a:t>à 1kV  </a:t>
            </a:r>
            <a:r>
              <a:rPr lang="fr-FR" altLang="fr-FR" sz="1000" b="1" i="1" dirty="0" smtClean="0">
                <a:latin typeface="Arial" panose="020B0604020202020204" pitchFamily="34" charset="0"/>
                <a:cs typeface="Arial" panose="020B0604020202020204" pitchFamily="34" charset="0"/>
                <a:sym typeface="Wingdings"/>
              </a:rPr>
              <a:t> x35K )</a:t>
            </a:r>
            <a:endParaRPr lang="fr-FR" altLang="fr-FR" sz="900" b="1" i="1" dirty="0" smtClean="0">
              <a:latin typeface="Arial" panose="020B0604020202020204" pitchFamily="34" charset="0"/>
              <a:cs typeface="Arial" panose="020B0604020202020204" pitchFamily="34" charset="0"/>
              <a:sym typeface="Wingdings"/>
            </a:endParaRPr>
          </a:p>
        </p:txBody>
      </p:sp>
      <p:pic>
        <p:nvPicPr>
          <p:cNvPr id="11"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r="33304" b="7999"/>
          <a:stretch/>
        </p:blipFill>
        <p:spPr bwMode="auto">
          <a:xfrm>
            <a:off x="761949" y="4382001"/>
            <a:ext cx="1878448"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 r="36323" b="7998"/>
          <a:stretch/>
        </p:blipFill>
        <p:spPr bwMode="auto">
          <a:xfrm>
            <a:off x="3005242" y="4382001"/>
            <a:ext cx="1783794"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3"/>
          <p:cNvSpPr txBox="1">
            <a:spLocks noChangeArrowheads="1"/>
          </p:cNvSpPr>
          <p:nvPr/>
        </p:nvSpPr>
        <p:spPr bwMode="auto">
          <a:xfrm>
            <a:off x="870895" y="4426793"/>
            <a:ext cx="6432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400" b="1" dirty="0" smtClean="0">
                <a:solidFill>
                  <a:srgbClr val="00FFFF"/>
                </a:solidFill>
                <a:latin typeface="Arial" panose="020B0604020202020204" pitchFamily="34" charset="0"/>
                <a:cs typeface="Arial" panose="020B0604020202020204" pitchFamily="34" charset="0"/>
              </a:rPr>
              <a:t>MEB-W</a:t>
            </a:r>
            <a:endParaRPr lang="fr-FR" altLang="fr-FR" sz="1400" b="1" dirty="0">
              <a:solidFill>
                <a:srgbClr val="00FFFF"/>
              </a:solidFill>
              <a:latin typeface="Arial" panose="020B0604020202020204" pitchFamily="34" charset="0"/>
              <a:cs typeface="Arial" panose="020B0604020202020204" pitchFamily="34" charset="0"/>
            </a:endParaRPr>
          </a:p>
        </p:txBody>
      </p:sp>
      <p:sp>
        <p:nvSpPr>
          <p:cNvPr id="14" name="ZoneTexte 3"/>
          <p:cNvSpPr txBox="1">
            <a:spLocks noChangeArrowheads="1"/>
          </p:cNvSpPr>
          <p:nvPr/>
        </p:nvSpPr>
        <p:spPr bwMode="auto">
          <a:xfrm>
            <a:off x="3127792" y="4430561"/>
            <a:ext cx="994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400" b="1" dirty="0" smtClean="0">
                <a:solidFill>
                  <a:srgbClr val="00FFFF"/>
                </a:solidFill>
                <a:latin typeface="Arial" panose="020B0604020202020204" pitchFamily="34" charset="0"/>
                <a:cs typeface="Arial" panose="020B0604020202020204" pitchFamily="34" charset="0"/>
              </a:rPr>
              <a:t>MEB-LaB</a:t>
            </a:r>
            <a:r>
              <a:rPr lang="fr-FR" altLang="fr-FR" sz="1400" b="1" baseline="-25000" dirty="0" smtClean="0">
                <a:solidFill>
                  <a:srgbClr val="00FFFF"/>
                </a:solidFill>
                <a:latin typeface="Arial" panose="020B0604020202020204" pitchFamily="34" charset="0"/>
                <a:cs typeface="Arial" panose="020B0604020202020204" pitchFamily="34" charset="0"/>
              </a:rPr>
              <a:t>6</a:t>
            </a:r>
            <a:endParaRPr lang="fr-FR" altLang="fr-FR" sz="1400" b="1" baseline="-25000" dirty="0">
              <a:solidFill>
                <a:srgbClr val="00FFFF"/>
              </a:solidFill>
              <a:latin typeface="Arial" panose="020B0604020202020204" pitchFamily="34" charset="0"/>
              <a:cs typeface="Arial" panose="020B0604020202020204" pitchFamily="34" charset="0"/>
            </a:endParaRPr>
          </a:p>
        </p:txBody>
      </p:sp>
      <p:sp>
        <p:nvSpPr>
          <p:cNvPr id="15" name="Rectangle 17"/>
          <p:cNvSpPr>
            <a:spLocks noChangeArrowheads="1"/>
          </p:cNvSpPr>
          <p:nvPr/>
        </p:nvSpPr>
        <p:spPr bwMode="auto">
          <a:xfrm>
            <a:off x="4896483" y="4365104"/>
            <a:ext cx="39239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a:spcBef>
                <a:spcPct val="0"/>
              </a:spcBef>
              <a:buFontTx/>
              <a:buNone/>
            </a:pPr>
            <a:r>
              <a:rPr lang="fr-FR" altLang="fr-FR" sz="1200" b="1" dirty="0" smtClean="0">
                <a:latin typeface="Arial" panose="020B0604020202020204" pitchFamily="34" charset="0"/>
                <a:cs typeface="Arial" panose="020B0604020202020204" pitchFamily="34" charset="0"/>
                <a:sym typeface="Wingdings"/>
              </a:rPr>
              <a:t>Les performances des MEB-LaB</a:t>
            </a:r>
            <a:r>
              <a:rPr lang="fr-FR" altLang="fr-FR" sz="1200" b="1" baseline="-25000" dirty="0" smtClean="0">
                <a:latin typeface="Arial" panose="020B0604020202020204" pitchFamily="34" charset="0"/>
                <a:cs typeface="Arial" panose="020B0604020202020204" pitchFamily="34" charset="0"/>
                <a:sym typeface="Wingdings"/>
              </a:rPr>
              <a:t>6</a:t>
            </a:r>
            <a:r>
              <a:rPr lang="fr-FR" altLang="fr-FR" sz="1200" b="1" dirty="0" smtClean="0">
                <a:latin typeface="Arial" panose="020B0604020202020204" pitchFamily="34" charset="0"/>
                <a:cs typeface="Arial" panose="020B0604020202020204" pitchFamily="34" charset="0"/>
                <a:sym typeface="Wingdings"/>
              </a:rPr>
              <a:t> ont toujours été un peu supérieures à celles des  MEB-W en terme de brillance, de taille de sonde donc de résolution. </a:t>
            </a:r>
            <a:endParaRPr lang="fr-FR" altLang="fr-FR" sz="1200" b="1" i="1" dirty="0" smtClean="0">
              <a:latin typeface="Arial" panose="020B0604020202020204" pitchFamily="34" charset="0"/>
              <a:cs typeface="Arial" panose="020B0604020202020204" pitchFamily="34" charset="0"/>
              <a:sym typeface="Wingdings"/>
            </a:endParaRPr>
          </a:p>
        </p:txBody>
      </p:sp>
      <p:pic>
        <p:nvPicPr>
          <p:cNvPr id="16" name="Image 15"/>
          <p:cNvPicPr>
            <a:picLocks noChangeAspect="1"/>
          </p:cNvPicPr>
          <p:nvPr/>
        </p:nvPicPr>
        <p:blipFill rotWithShape="1">
          <a:blip r:embed="rId8"/>
          <a:srcRect l="39433" t="12613" b="31388"/>
          <a:stretch/>
        </p:blipFill>
        <p:spPr>
          <a:xfrm>
            <a:off x="6387349" y="5257783"/>
            <a:ext cx="2163152" cy="1080000"/>
          </a:xfrm>
          <a:prstGeom prst="rect">
            <a:avLst/>
          </a:prstGeom>
        </p:spPr>
      </p:pic>
      <p:sp>
        <p:nvSpPr>
          <p:cNvPr id="17" name="Rectangle 17"/>
          <p:cNvSpPr>
            <a:spLocks noChangeArrowheads="1"/>
          </p:cNvSpPr>
          <p:nvPr/>
        </p:nvSpPr>
        <p:spPr bwMode="auto">
          <a:xfrm>
            <a:off x="8604448" y="6123068"/>
            <a:ext cx="39559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a:spcBef>
                <a:spcPct val="0"/>
              </a:spcBef>
              <a:buFontTx/>
              <a:buNone/>
            </a:pPr>
            <a:r>
              <a:rPr lang="fr-FR" altLang="fr-FR" sz="1300" b="1" dirty="0" smtClean="0">
                <a:latin typeface="Arial" panose="020B0604020202020204" pitchFamily="34" charset="0"/>
                <a:cs typeface="Arial" panose="020B0604020202020204" pitchFamily="34" charset="0"/>
                <a:sym typeface="Wingdings"/>
              </a:rPr>
              <a:t>…</a:t>
            </a:r>
            <a:endParaRPr lang="fr-FR" altLang="fr-FR" sz="1300" b="1" i="1" dirty="0" smtClean="0">
              <a:latin typeface="Arial" panose="020B0604020202020204" pitchFamily="34" charset="0"/>
              <a:cs typeface="Arial" panose="020B0604020202020204" pitchFamily="34" charset="0"/>
              <a:sym typeface="Wingdings"/>
            </a:endParaRPr>
          </a:p>
        </p:txBody>
      </p:sp>
      <p:sp>
        <p:nvSpPr>
          <p:cNvPr id="8" name="Espace réservé du numéro de diapositive 7"/>
          <p:cNvSpPr>
            <a:spLocks noGrp="1"/>
          </p:cNvSpPr>
          <p:nvPr>
            <p:ph type="sldNum" sz="quarter" idx="4"/>
          </p:nvPr>
        </p:nvSpPr>
        <p:spPr/>
        <p:txBody>
          <a:bodyPr/>
          <a:lstStyle/>
          <a:p>
            <a:fld id="{7677F839-F3BA-4A12-BBF8-C0A38A149D79}" type="slidenum">
              <a:rPr lang="fr-FR" smtClean="0"/>
              <a:t>20</a:t>
            </a:fld>
            <a:endParaRPr lang="fr-FR"/>
          </a:p>
        </p:txBody>
      </p:sp>
    </p:spTree>
    <p:extLst>
      <p:ext uri="{BB962C8B-B14F-4D97-AF65-F5344CB8AC3E}">
        <p14:creationId xmlns:p14="http://schemas.microsoft.com/office/powerpoint/2010/main" val="3863352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477214"/>
            <a:ext cx="8928992" cy="1384995"/>
          </a:xfrm>
          <a:prstGeom prst="rect">
            <a:avLst/>
          </a:prstGeom>
        </p:spPr>
        <p:txBody>
          <a:bodyPr wrap="square">
            <a:spAutoFit/>
          </a:bodyPr>
          <a:lstStyle/>
          <a:p>
            <a:pPr algn="ctr">
              <a:defRPr/>
            </a:pPr>
            <a:r>
              <a:rPr lang="fr-FR" altLang="fr-FR" sz="2800" b="1" dirty="0">
                <a:latin typeface="Arial" panose="020B0604020202020204" pitchFamily="34" charset="0"/>
                <a:cs typeface="Arial" panose="020B0604020202020204" pitchFamily="34" charset="0"/>
              </a:rPr>
              <a:t>Les cathodes dites "chaudes" </a:t>
            </a:r>
            <a:endParaRPr lang="fr-FR" altLang="fr-FR" sz="2800" b="1" dirty="0" smtClean="0">
              <a:latin typeface="Arial" panose="020B0604020202020204" pitchFamily="34" charset="0"/>
              <a:cs typeface="Arial" panose="020B0604020202020204" pitchFamily="34" charset="0"/>
            </a:endParaRPr>
          </a:p>
          <a:p>
            <a:pPr algn="ctr">
              <a:defRPr/>
            </a:pPr>
            <a:r>
              <a:rPr lang="fr-FR" altLang="fr-FR" sz="2800" b="1" dirty="0" smtClean="0">
                <a:latin typeface="Arial" panose="020B0604020202020204" pitchFamily="34" charset="0"/>
                <a:cs typeface="Arial" panose="020B0604020202020204" pitchFamily="34" charset="0"/>
              </a:rPr>
              <a:t>et </a:t>
            </a:r>
            <a:r>
              <a:rPr lang="fr-FR" altLang="fr-FR" sz="2800" b="1" dirty="0">
                <a:latin typeface="Arial" panose="020B0604020202020204" pitchFamily="34" charset="0"/>
                <a:cs typeface="Arial" panose="020B0604020202020204" pitchFamily="34" charset="0"/>
              </a:rPr>
              <a:t>l'émission des électrons </a:t>
            </a:r>
            <a:endParaRPr lang="fr-FR" altLang="fr-FR" sz="2800" b="1" dirty="0" smtClean="0">
              <a:latin typeface="Arial" panose="020B0604020202020204" pitchFamily="34" charset="0"/>
              <a:cs typeface="Arial" panose="020B0604020202020204" pitchFamily="34" charset="0"/>
            </a:endParaRPr>
          </a:p>
          <a:p>
            <a:pPr algn="ctr">
              <a:defRPr/>
            </a:pPr>
            <a:r>
              <a:rPr lang="fr-FR" altLang="fr-FR" sz="2800" b="1" dirty="0" smtClean="0">
                <a:latin typeface="Arial" panose="020B0604020202020204" pitchFamily="34" charset="0"/>
                <a:cs typeface="Arial" panose="020B0604020202020204" pitchFamily="34" charset="0"/>
              </a:rPr>
              <a:t>par </a:t>
            </a:r>
            <a:r>
              <a:rPr lang="fr-FR" altLang="fr-FR" sz="2800" b="1" dirty="0">
                <a:latin typeface="Arial" panose="020B0604020202020204" pitchFamily="34" charset="0"/>
                <a:cs typeface="Arial" panose="020B0604020202020204" pitchFamily="34" charset="0"/>
              </a:rPr>
              <a:t>effet Schottky</a:t>
            </a:r>
          </a:p>
        </p:txBody>
      </p:sp>
      <p:pic>
        <p:nvPicPr>
          <p:cNvPr id="7" name="Picture 18" descr="schottky fei niveau gris"/>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7528445" y="188744"/>
            <a:ext cx="1452177" cy="9360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5148064" y="287600"/>
            <a:ext cx="22844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fr-FR" altLang="fr-FR" sz="800" b="1" dirty="0">
              <a:solidFill>
                <a:srgbClr val="FFFF00"/>
              </a:solidFill>
              <a:latin typeface="Arial" charset="0"/>
            </a:endParaRPr>
          </a:p>
          <a:p>
            <a:pPr algn="r" eaLnBrk="1" hangingPunct="1">
              <a:spcBef>
                <a:spcPct val="0"/>
              </a:spcBef>
              <a:buFontTx/>
              <a:buNone/>
            </a:pPr>
            <a:r>
              <a:rPr lang="fr-FR" altLang="fr-FR" sz="1400" b="1" dirty="0">
                <a:solidFill>
                  <a:srgbClr val="FF9933"/>
                </a:solidFill>
                <a:latin typeface="Arial" charset="0"/>
              </a:rPr>
              <a:t>MEB FEG</a:t>
            </a:r>
          </a:p>
          <a:p>
            <a:pPr algn="r" eaLnBrk="1" hangingPunct="1">
              <a:spcBef>
                <a:spcPct val="0"/>
              </a:spcBef>
              <a:buFontTx/>
              <a:buNone/>
            </a:pPr>
            <a:r>
              <a:rPr lang="fr-FR" altLang="fr-FR" sz="1200" b="1" i="1" dirty="0" smtClean="0">
                <a:solidFill>
                  <a:srgbClr val="FF9933"/>
                </a:solidFill>
                <a:latin typeface="Arial" charset="0"/>
              </a:rPr>
              <a:t>Effet </a:t>
            </a:r>
            <a:r>
              <a:rPr lang="fr-FR" altLang="fr-FR" sz="1200" b="1" i="1" dirty="0">
                <a:solidFill>
                  <a:srgbClr val="FF9933"/>
                </a:solidFill>
                <a:latin typeface="Arial" charset="0"/>
              </a:rPr>
              <a:t>Schottky</a:t>
            </a:r>
          </a:p>
          <a:p>
            <a:pPr algn="r" eaLnBrk="1" hangingPunct="1">
              <a:spcBef>
                <a:spcPct val="0"/>
              </a:spcBef>
              <a:buFontTx/>
              <a:buNone/>
            </a:pPr>
            <a:r>
              <a:rPr lang="fr-FR" altLang="fr-FR" sz="1200" b="1" i="1" dirty="0" smtClean="0">
                <a:solidFill>
                  <a:srgbClr val="FF9933"/>
                </a:solidFill>
                <a:latin typeface="Arial" charset="0"/>
              </a:rPr>
              <a:t>cathode </a:t>
            </a:r>
            <a:r>
              <a:rPr lang="fr-FR" altLang="fr-FR" sz="1200" b="1" i="1" dirty="0">
                <a:solidFill>
                  <a:srgbClr val="FF9933"/>
                </a:solidFill>
                <a:latin typeface="Arial" charset="0"/>
              </a:rPr>
              <a:t>chaude </a:t>
            </a:r>
            <a:r>
              <a:rPr lang="fr-FR" altLang="fr-FR" sz="1200" b="1" i="1" dirty="0" smtClean="0">
                <a:solidFill>
                  <a:srgbClr val="FF9933"/>
                </a:solidFill>
                <a:latin typeface="Arial" charset="0"/>
              </a:rPr>
              <a:t>W-ZrO2</a:t>
            </a:r>
            <a:endParaRPr lang="fr-FR" altLang="fr-FR" sz="1200" b="1" i="1" dirty="0">
              <a:solidFill>
                <a:srgbClr val="FF9933"/>
              </a:solidFill>
              <a:latin typeface="Arial" charset="0"/>
            </a:endParaRPr>
          </a:p>
          <a:p>
            <a:pPr eaLnBrk="1" hangingPunct="1">
              <a:spcBef>
                <a:spcPct val="0"/>
              </a:spcBef>
              <a:buFontTx/>
              <a:buNone/>
            </a:pPr>
            <a:endParaRPr lang="fr-FR" altLang="fr-FR" sz="800" b="1" dirty="0">
              <a:solidFill>
                <a:srgbClr val="FF9933"/>
              </a:solidFill>
              <a:latin typeface="Arial" charset="0"/>
            </a:endParaRPr>
          </a:p>
        </p:txBody>
      </p:sp>
      <p:sp>
        <p:nvSpPr>
          <p:cNvPr id="4" name="Espace réservé du numéro de diapositive 3"/>
          <p:cNvSpPr>
            <a:spLocks noGrp="1"/>
          </p:cNvSpPr>
          <p:nvPr>
            <p:ph type="sldNum" sz="quarter" idx="4"/>
          </p:nvPr>
        </p:nvSpPr>
        <p:spPr/>
        <p:txBody>
          <a:bodyPr/>
          <a:lstStyle/>
          <a:p>
            <a:fld id="{7677F839-F3BA-4A12-BBF8-C0A38A149D79}" type="slidenum">
              <a:rPr lang="fr-FR" smtClean="0"/>
              <a:t>21</a:t>
            </a:fld>
            <a:endParaRPr lang="fr-FR"/>
          </a:p>
        </p:txBody>
      </p:sp>
    </p:spTree>
    <p:extLst>
      <p:ext uri="{BB962C8B-B14F-4D97-AF65-F5344CB8AC3E}">
        <p14:creationId xmlns:p14="http://schemas.microsoft.com/office/powerpoint/2010/main" val="1888646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723307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à cathodes chaudes et l’émission Schottky</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4" name="Image 3"/>
          <p:cNvPicPr>
            <a:picLocks noChangeAspect="1"/>
          </p:cNvPicPr>
          <p:nvPr/>
        </p:nvPicPr>
        <p:blipFill>
          <a:blip r:embed="rId2"/>
          <a:stretch>
            <a:fillRect/>
          </a:stretch>
        </p:blipFill>
        <p:spPr>
          <a:xfrm>
            <a:off x="2366563" y="1159580"/>
            <a:ext cx="5396934" cy="3636000"/>
          </a:xfrm>
          <a:prstGeom prst="rect">
            <a:avLst/>
          </a:prstGeom>
        </p:spPr>
      </p:pic>
      <p:sp>
        <p:nvSpPr>
          <p:cNvPr id="5" name="Text Box 13"/>
          <p:cNvSpPr txBox="1">
            <a:spLocks noChangeArrowheads="1"/>
          </p:cNvSpPr>
          <p:nvPr/>
        </p:nvSpPr>
        <p:spPr bwMode="auto">
          <a:xfrm>
            <a:off x="363036" y="683987"/>
            <a:ext cx="785026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a:t>Le canon à cathode chaude est constitué d'une pointe (cathode ou émetteur), d'un </a:t>
            </a:r>
            <a:r>
              <a:rPr lang="fr-FR" altLang="fr-FR" sz="1300" b="1" dirty="0" err="1"/>
              <a:t>supresseur</a:t>
            </a:r>
            <a:r>
              <a:rPr lang="fr-FR" altLang="fr-FR" sz="1300" b="1" dirty="0"/>
              <a:t>, d'un extracteur et d'une anode accélératrice.</a:t>
            </a:r>
          </a:p>
        </p:txBody>
      </p:sp>
      <p:sp>
        <p:nvSpPr>
          <p:cNvPr id="6" name="Text Box 16"/>
          <p:cNvSpPr txBox="1">
            <a:spLocks noChangeArrowheads="1"/>
          </p:cNvSpPr>
          <p:nvPr/>
        </p:nvSpPr>
        <p:spPr bwMode="auto">
          <a:xfrm>
            <a:off x="363538" y="4941168"/>
            <a:ext cx="8753162"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fr-FR" altLang="fr-FR" sz="1300" b="1" dirty="0"/>
              <a:t>La cathode chaude fonctionne sous </a:t>
            </a:r>
            <a:r>
              <a:rPr lang="fr-FR" altLang="fr-FR" sz="1300" b="1" dirty="0">
                <a:solidFill>
                  <a:srgbClr val="00B0F0"/>
                </a:solidFill>
              </a:rPr>
              <a:t>vide ionique </a:t>
            </a:r>
            <a:r>
              <a:rPr lang="fr-FR" altLang="fr-FR" sz="1300" b="1" dirty="0"/>
              <a:t>de l'ordre </a:t>
            </a:r>
            <a:r>
              <a:rPr lang="fr-FR" altLang="fr-FR" sz="1300" b="1" dirty="0" smtClean="0"/>
              <a:t>10</a:t>
            </a:r>
            <a:r>
              <a:rPr lang="fr-FR" altLang="fr-FR" sz="1300" b="1" baseline="30000" dirty="0" smtClean="0"/>
              <a:t>-7 </a:t>
            </a:r>
            <a:r>
              <a:rPr lang="fr-FR" altLang="fr-FR" sz="1300" b="1" dirty="0" smtClean="0"/>
              <a:t>Pa à 10</a:t>
            </a:r>
            <a:r>
              <a:rPr lang="fr-FR" altLang="fr-FR" sz="1300" b="1" baseline="30000" dirty="0" smtClean="0"/>
              <a:t>-8</a:t>
            </a:r>
            <a:r>
              <a:rPr lang="fr-FR" altLang="fr-FR" sz="1300" b="1" dirty="0" smtClean="0"/>
              <a:t> </a:t>
            </a:r>
            <a:r>
              <a:rPr lang="fr-FR" altLang="fr-FR" sz="1300" b="1" dirty="0"/>
              <a:t>Pa  (système de pompage renforcé).</a:t>
            </a:r>
          </a:p>
          <a:p>
            <a:pPr>
              <a:spcBef>
                <a:spcPct val="0"/>
              </a:spcBef>
              <a:buNone/>
            </a:pPr>
            <a:endParaRPr lang="fr-FR" altLang="fr-FR" sz="1300" b="1" dirty="0" smtClean="0">
              <a:solidFill>
                <a:srgbClr val="0000FF"/>
              </a:solidFill>
            </a:endParaRPr>
          </a:p>
          <a:p>
            <a:pPr>
              <a:spcBef>
                <a:spcPct val="0"/>
              </a:spcBef>
              <a:buNone/>
            </a:pPr>
            <a:r>
              <a:rPr lang="fr-FR" altLang="fr-FR" sz="1300" b="1" dirty="0" smtClean="0">
                <a:solidFill>
                  <a:srgbClr val="0000FF"/>
                </a:solidFill>
              </a:rPr>
              <a:t>Comment </a:t>
            </a:r>
            <a:r>
              <a:rPr lang="fr-FR" altLang="fr-FR" sz="1300" b="1" dirty="0">
                <a:solidFill>
                  <a:srgbClr val="0000FF"/>
                </a:solidFill>
              </a:rPr>
              <a:t>extraire les électrons </a:t>
            </a:r>
            <a:r>
              <a:rPr lang="fr-FR" altLang="fr-FR" sz="1300" b="1" dirty="0" smtClean="0">
                <a:solidFill>
                  <a:srgbClr val="0000FF"/>
                </a:solidFill>
              </a:rPr>
              <a:t>d’une cathode Schottky ?</a:t>
            </a:r>
          </a:p>
          <a:p>
            <a:pPr>
              <a:spcBef>
                <a:spcPct val="0"/>
              </a:spcBef>
              <a:buNone/>
            </a:pPr>
            <a:endParaRPr lang="fr-FR" altLang="fr-FR" sz="800" b="1" dirty="0"/>
          </a:p>
          <a:p>
            <a:pPr eaLnBrk="1" hangingPunct="1">
              <a:spcBef>
                <a:spcPct val="0"/>
              </a:spcBef>
              <a:buFontTx/>
              <a:buNone/>
            </a:pPr>
            <a:r>
              <a:rPr lang="fr-FR" altLang="fr-FR" sz="1300" b="1" dirty="0"/>
              <a:t>L'énergie nécessaire pour libérer les électrons est obtenue par chauffage du matériau et application d'un champ électrique intense au niveau de l'émetteur </a:t>
            </a:r>
            <a:r>
              <a:rPr lang="fr-FR" altLang="fr-FR" sz="1300" b="1" i="1" dirty="0"/>
              <a:t>(Pouvoir des pointes en Electrostatique)</a:t>
            </a:r>
            <a:r>
              <a:rPr lang="fr-FR" altLang="fr-FR" sz="1300" b="1" dirty="0"/>
              <a:t> …</a:t>
            </a:r>
          </a:p>
        </p:txBody>
      </p:sp>
      <p:sp>
        <p:nvSpPr>
          <p:cNvPr id="7" name="Text Box 17"/>
          <p:cNvSpPr txBox="1">
            <a:spLocks noChangeArrowheads="1"/>
          </p:cNvSpPr>
          <p:nvPr/>
        </p:nvSpPr>
        <p:spPr bwMode="auto">
          <a:xfrm>
            <a:off x="799554" y="2623443"/>
            <a:ext cx="19002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i="1" dirty="0"/>
              <a:t>Schéma d'un canon </a:t>
            </a:r>
          </a:p>
          <a:p>
            <a:pPr eaLnBrk="1" hangingPunct="1">
              <a:spcBef>
                <a:spcPct val="0"/>
              </a:spcBef>
              <a:buFontTx/>
              <a:buNone/>
            </a:pPr>
            <a:r>
              <a:rPr lang="fr-FR" altLang="fr-FR" sz="1400" b="1" i="1" dirty="0"/>
              <a:t>à cathode chaude</a:t>
            </a:r>
          </a:p>
        </p:txBody>
      </p:sp>
      <p:sp>
        <p:nvSpPr>
          <p:cNvPr id="9" name="Espace réservé du numéro de diapositive 8"/>
          <p:cNvSpPr>
            <a:spLocks noGrp="1"/>
          </p:cNvSpPr>
          <p:nvPr>
            <p:ph type="sldNum" sz="quarter" idx="4"/>
          </p:nvPr>
        </p:nvSpPr>
        <p:spPr/>
        <p:txBody>
          <a:bodyPr/>
          <a:lstStyle/>
          <a:p>
            <a:fld id="{7677F839-F3BA-4A12-BBF8-C0A38A149D79}" type="slidenum">
              <a:rPr lang="fr-FR" smtClean="0"/>
              <a:t>22</a:t>
            </a:fld>
            <a:endParaRPr lang="fr-FR"/>
          </a:p>
        </p:txBody>
      </p:sp>
    </p:spTree>
    <p:extLst>
      <p:ext uri="{BB962C8B-B14F-4D97-AF65-F5344CB8AC3E}">
        <p14:creationId xmlns:p14="http://schemas.microsoft.com/office/powerpoint/2010/main" val="2924558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90646" y="634540"/>
            <a:ext cx="730569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300" b="1" dirty="0" smtClean="0">
                <a:cs typeface="Arial" panose="020B0604020202020204" pitchFamily="34" charset="0"/>
              </a:rPr>
              <a:t>Interface métal-vide en présence d'une émission d'électrons et d’un champ électrique</a:t>
            </a:r>
          </a:p>
        </p:txBody>
      </p:sp>
      <p:sp>
        <p:nvSpPr>
          <p:cNvPr id="3" name="Text Box 8"/>
          <p:cNvSpPr txBox="1">
            <a:spLocks noChangeArrowheads="1"/>
          </p:cNvSpPr>
          <p:nvPr/>
        </p:nvSpPr>
        <p:spPr bwMode="auto">
          <a:xfrm>
            <a:off x="6372200" y="1556792"/>
            <a:ext cx="2664296" cy="156966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u="sng" dirty="0"/>
              <a:t>émission </a:t>
            </a:r>
            <a:r>
              <a:rPr lang="fr-FR" altLang="fr-FR" sz="1200" b="1" u="sng" dirty="0" smtClean="0"/>
              <a:t>Schottky :</a:t>
            </a:r>
            <a:r>
              <a:rPr lang="fr-FR" altLang="fr-FR" sz="1200" b="1" dirty="0" smtClean="0"/>
              <a:t> </a:t>
            </a:r>
            <a:endParaRPr lang="fr-FR" altLang="fr-FR" sz="1200" b="1" dirty="0"/>
          </a:p>
          <a:p>
            <a:pPr eaLnBrk="1" hangingPunct="1">
              <a:spcBef>
                <a:spcPct val="0"/>
              </a:spcBef>
              <a:buFontTx/>
              <a:buNone/>
            </a:pPr>
            <a:endParaRPr lang="fr-FR" altLang="fr-FR" sz="1200" b="1" dirty="0" smtClean="0"/>
          </a:p>
          <a:p>
            <a:pPr eaLnBrk="1" hangingPunct="1">
              <a:spcBef>
                <a:spcPct val="0"/>
              </a:spcBef>
              <a:buFontTx/>
              <a:buNone/>
            </a:pPr>
            <a:r>
              <a:rPr lang="fr-FR" altLang="fr-FR" sz="1200" b="1" dirty="0" smtClean="0"/>
              <a:t>abaissement de la barrière de potentiel par un champ électrique </a:t>
            </a:r>
          </a:p>
          <a:p>
            <a:pPr eaLnBrk="1" hangingPunct="1">
              <a:spcBef>
                <a:spcPct val="0"/>
              </a:spcBef>
              <a:buFontTx/>
              <a:buNone/>
            </a:pPr>
            <a:endParaRPr lang="fr-FR" altLang="fr-FR" sz="1200" b="1" dirty="0" smtClean="0"/>
          </a:p>
          <a:p>
            <a:pPr eaLnBrk="1" hangingPunct="1">
              <a:spcBef>
                <a:spcPct val="0"/>
              </a:spcBef>
              <a:buFontTx/>
              <a:buNone/>
            </a:pPr>
            <a:r>
              <a:rPr lang="fr-FR" altLang="fr-FR" sz="1200" b="1" dirty="0" smtClean="0"/>
              <a:t>franchissement </a:t>
            </a:r>
            <a:r>
              <a:rPr lang="fr-FR" altLang="fr-FR" sz="1200" b="1" dirty="0"/>
              <a:t>par les électrons de </a:t>
            </a:r>
            <a:r>
              <a:rPr lang="fr-FR" altLang="fr-FR" sz="1200" b="1" dirty="0" smtClean="0"/>
              <a:t>cette </a:t>
            </a:r>
            <a:r>
              <a:rPr lang="fr-FR" altLang="fr-FR" sz="1200" b="1" dirty="0"/>
              <a:t>barrière </a:t>
            </a:r>
            <a:r>
              <a:rPr lang="fr-FR" altLang="fr-FR" sz="1200" b="1" dirty="0" smtClean="0"/>
              <a:t>par </a:t>
            </a:r>
            <a:r>
              <a:rPr lang="fr-FR" altLang="fr-FR" sz="1200" b="1" dirty="0"/>
              <a:t>saut thermiquement </a:t>
            </a:r>
            <a:r>
              <a:rPr lang="fr-FR" altLang="fr-FR" sz="1200" b="1" dirty="0" smtClean="0"/>
              <a:t>activé </a:t>
            </a:r>
            <a:endParaRPr lang="fr-FR" altLang="fr-FR" sz="1200" b="1" dirty="0"/>
          </a:p>
        </p:txBody>
      </p:sp>
      <p:sp>
        <p:nvSpPr>
          <p:cNvPr id="4" name="Text Box 5"/>
          <p:cNvSpPr txBox="1">
            <a:spLocks noChangeArrowheads="1"/>
          </p:cNvSpPr>
          <p:nvPr/>
        </p:nvSpPr>
        <p:spPr bwMode="auto">
          <a:xfrm>
            <a:off x="250825" y="122238"/>
            <a:ext cx="723307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à cathodes chaudes et l’émission Schottky</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5"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6" name="Image 5"/>
          <p:cNvPicPr>
            <a:picLocks noChangeAspect="1"/>
          </p:cNvPicPr>
          <p:nvPr/>
        </p:nvPicPr>
        <p:blipFill>
          <a:blip r:embed="rId3"/>
          <a:stretch>
            <a:fillRect/>
          </a:stretch>
        </p:blipFill>
        <p:spPr>
          <a:xfrm>
            <a:off x="395536" y="908720"/>
            <a:ext cx="6200659" cy="2880000"/>
          </a:xfrm>
          <a:prstGeom prst="rect">
            <a:avLst/>
          </a:prstGeom>
        </p:spPr>
      </p:pic>
      <p:sp>
        <p:nvSpPr>
          <p:cNvPr id="7" name="Text Box 3"/>
          <p:cNvSpPr txBox="1">
            <a:spLocks noChangeArrowheads="1"/>
          </p:cNvSpPr>
          <p:nvPr/>
        </p:nvSpPr>
        <p:spPr bwMode="auto">
          <a:xfrm>
            <a:off x="323850" y="3860477"/>
            <a:ext cx="4391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200" b="1" dirty="0"/>
              <a:t>S'il existe un champ électrique à l'extérieur du matériau, l'énergie de l'électron à l'extérieur du matériau s'écrit : </a:t>
            </a:r>
          </a:p>
        </p:txBody>
      </p:sp>
      <p:graphicFrame>
        <p:nvGraphicFramePr>
          <p:cNvPr id="8" name="Object 4"/>
          <p:cNvGraphicFramePr>
            <a:graphicFrameLocks noChangeAspect="1"/>
          </p:cNvGraphicFramePr>
          <p:nvPr>
            <p:extLst>
              <p:ext uri="{D42A27DB-BD31-4B8C-83A1-F6EECF244321}">
                <p14:modId xmlns:p14="http://schemas.microsoft.com/office/powerpoint/2010/main" val="1090202"/>
              </p:ext>
            </p:extLst>
          </p:nvPr>
        </p:nvGraphicFramePr>
        <p:xfrm>
          <a:off x="4787901" y="3814675"/>
          <a:ext cx="3960564" cy="555389"/>
        </p:xfrm>
        <a:graphic>
          <a:graphicData uri="http://schemas.openxmlformats.org/presentationml/2006/ole">
            <mc:AlternateContent xmlns:mc="http://schemas.openxmlformats.org/markup-compatibility/2006">
              <mc:Choice xmlns:v="urn:schemas-microsoft-com:vml" Requires="v">
                <p:oleObj spid="_x0000_s7568" name="Equation" r:id="rId4" imgW="3263900" imgH="457200" progId="Equation.3">
                  <p:embed/>
                </p:oleObj>
              </mc:Choice>
              <mc:Fallback>
                <p:oleObj name="Equation" r:id="rId4" imgW="32639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1" y="3814675"/>
                        <a:ext cx="3960564" cy="555389"/>
                      </a:xfrm>
                      <a:prstGeom prst="rect">
                        <a:avLst/>
                      </a:prstGeom>
                      <a:noFill/>
                      <a:ln>
                        <a:noFill/>
                      </a:ln>
                      <a:effectLst/>
                      <a:extLst/>
                    </p:spPr>
                  </p:pic>
                </p:oleObj>
              </mc:Fallback>
            </mc:AlternateContent>
          </a:graphicData>
        </a:graphic>
      </p:graphicFrame>
      <p:sp>
        <p:nvSpPr>
          <p:cNvPr id="9" name="Text Box 5"/>
          <p:cNvSpPr txBox="1">
            <a:spLocks noChangeArrowheads="1"/>
          </p:cNvSpPr>
          <p:nvPr/>
        </p:nvSpPr>
        <p:spPr bwMode="auto">
          <a:xfrm>
            <a:off x="323850" y="4437112"/>
            <a:ext cx="5111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200" dirty="0"/>
              <a:t>E(x) est un champ uniforme dirigé vers le matériau donc E(x) = - E</a:t>
            </a:r>
          </a:p>
        </p:txBody>
      </p:sp>
      <p:sp>
        <p:nvSpPr>
          <p:cNvPr id="10" name="Text Box 6"/>
          <p:cNvSpPr txBox="1">
            <a:spLocks noChangeArrowheads="1"/>
          </p:cNvSpPr>
          <p:nvPr/>
        </p:nvSpPr>
        <p:spPr bwMode="auto">
          <a:xfrm>
            <a:off x="323850" y="4839245"/>
            <a:ext cx="3095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200" dirty="0"/>
              <a:t>La barrière de potentiel s'écrit donc : </a:t>
            </a:r>
          </a:p>
        </p:txBody>
      </p:sp>
      <p:graphicFrame>
        <p:nvGraphicFramePr>
          <p:cNvPr id="11" name="Object 7"/>
          <p:cNvGraphicFramePr>
            <a:graphicFrameLocks noChangeAspect="1"/>
          </p:cNvGraphicFramePr>
          <p:nvPr>
            <p:extLst>
              <p:ext uri="{D42A27DB-BD31-4B8C-83A1-F6EECF244321}">
                <p14:modId xmlns:p14="http://schemas.microsoft.com/office/powerpoint/2010/main" val="3755165242"/>
              </p:ext>
            </p:extLst>
          </p:nvPr>
        </p:nvGraphicFramePr>
        <p:xfrm>
          <a:off x="3059832" y="4730564"/>
          <a:ext cx="1951980" cy="518390"/>
        </p:xfrm>
        <a:graphic>
          <a:graphicData uri="http://schemas.openxmlformats.org/presentationml/2006/ole">
            <mc:AlternateContent xmlns:mc="http://schemas.openxmlformats.org/markup-compatibility/2006">
              <mc:Choice xmlns:v="urn:schemas-microsoft-com:vml" Requires="v">
                <p:oleObj spid="_x0000_s7569" name="Equation" r:id="rId6" imgW="1727200" imgH="457200" progId="Equation.3">
                  <p:embed/>
                </p:oleObj>
              </mc:Choice>
              <mc:Fallback>
                <p:oleObj name="Equation" r:id="rId6" imgW="172720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832" y="4730564"/>
                        <a:ext cx="1951980" cy="518390"/>
                      </a:xfrm>
                      <a:prstGeom prst="rect">
                        <a:avLst/>
                      </a:prstGeom>
                      <a:noFill/>
                      <a:ln>
                        <a:noFill/>
                      </a:ln>
                      <a:effectLst/>
                      <a:extLst/>
                    </p:spPr>
                  </p:pic>
                </p:oleObj>
              </mc:Fallback>
            </mc:AlternateContent>
          </a:graphicData>
        </a:graphic>
      </p:graphicFrame>
      <p:sp>
        <p:nvSpPr>
          <p:cNvPr id="12" name="Text Box 2"/>
          <p:cNvSpPr txBox="1">
            <a:spLocks noChangeArrowheads="1"/>
          </p:cNvSpPr>
          <p:nvPr/>
        </p:nvSpPr>
        <p:spPr bwMode="auto">
          <a:xfrm>
            <a:off x="325865" y="5312241"/>
            <a:ext cx="53335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dirty="0" smtClean="0"/>
              <a:t>La </a:t>
            </a:r>
            <a:r>
              <a:rPr lang="fr-FR" altLang="fr-FR" sz="1200" b="1" dirty="0"/>
              <a:t>barrière de potentiel présente une valeur maximale en un point </a:t>
            </a:r>
            <a:r>
              <a:rPr lang="fr-FR" altLang="fr-FR" sz="1200" b="1" dirty="0" err="1" smtClean="0"/>
              <a:t>X</a:t>
            </a:r>
            <a:r>
              <a:rPr lang="fr-FR" altLang="fr-FR" sz="1200" b="1" baseline="-25000" dirty="0" err="1" smtClean="0"/>
              <a:t>m</a:t>
            </a:r>
            <a:r>
              <a:rPr lang="fr-FR" altLang="fr-FR" sz="1200" b="1" dirty="0" smtClean="0"/>
              <a:t> : </a:t>
            </a:r>
            <a:r>
              <a:rPr lang="fr-FR" altLang="fr-FR" sz="1200" b="1" baseline="-25000" dirty="0" smtClean="0"/>
              <a:t> </a:t>
            </a:r>
            <a:endParaRPr lang="fr-FR" altLang="fr-FR" sz="1200" b="1" dirty="0"/>
          </a:p>
        </p:txBody>
      </p:sp>
      <p:graphicFrame>
        <p:nvGraphicFramePr>
          <p:cNvPr id="13" name="Object 4"/>
          <p:cNvGraphicFramePr>
            <a:graphicFrameLocks noChangeAspect="1"/>
          </p:cNvGraphicFramePr>
          <p:nvPr>
            <p:extLst>
              <p:ext uri="{D42A27DB-BD31-4B8C-83A1-F6EECF244321}">
                <p14:modId xmlns:p14="http://schemas.microsoft.com/office/powerpoint/2010/main" val="1352420230"/>
              </p:ext>
            </p:extLst>
          </p:nvPr>
        </p:nvGraphicFramePr>
        <p:xfrm>
          <a:off x="5652120" y="5245886"/>
          <a:ext cx="2592288" cy="446947"/>
        </p:xfrm>
        <a:graphic>
          <a:graphicData uri="http://schemas.openxmlformats.org/presentationml/2006/ole">
            <mc:AlternateContent xmlns:mc="http://schemas.openxmlformats.org/markup-compatibility/2006">
              <mc:Choice xmlns:v="urn:schemas-microsoft-com:vml" Requires="v">
                <p:oleObj spid="_x0000_s7570" name="Equation" r:id="rId8" imgW="2286000" imgH="393700" progId="Equation.3">
                  <p:embed/>
                </p:oleObj>
              </mc:Choice>
              <mc:Fallback>
                <p:oleObj name="Equation" r:id="rId8" imgW="2286000" imgH="3937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2120" y="5245886"/>
                        <a:ext cx="2592288" cy="446947"/>
                      </a:xfrm>
                      <a:prstGeom prst="rect">
                        <a:avLst/>
                      </a:prstGeom>
                      <a:noFill/>
                      <a:ln>
                        <a:noFill/>
                      </a:ln>
                      <a:effectLst/>
                      <a:extLst/>
                    </p:spPr>
                  </p:pic>
                </p:oleObj>
              </mc:Fallback>
            </mc:AlternateContent>
          </a:graphicData>
        </a:graphic>
      </p:graphicFrame>
      <p:sp>
        <p:nvSpPr>
          <p:cNvPr id="14" name="Text Box 6"/>
          <p:cNvSpPr txBox="1">
            <a:spLocks noChangeArrowheads="1"/>
          </p:cNvSpPr>
          <p:nvPr/>
        </p:nvSpPr>
        <p:spPr bwMode="auto">
          <a:xfrm>
            <a:off x="323850" y="5744289"/>
            <a:ext cx="31162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dirty="0" smtClean="0"/>
              <a:t>La </a:t>
            </a:r>
            <a:r>
              <a:rPr lang="fr-FR" altLang="fr-FR" sz="1200" b="1" dirty="0"/>
              <a:t>hauteur de la barrière est : </a:t>
            </a:r>
          </a:p>
        </p:txBody>
      </p:sp>
      <p:graphicFrame>
        <p:nvGraphicFramePr>
          <p:cNvPr id="15" name="Object 5"/>
          <p:cNvGraphicFramePr>
            <a:graphicFrameLocks noChangeAspect="1"/>
          </p:cNvGraphicFramePr>
          <p:nvPr>
            <p:extLst>
              <p:ext uri="{D42A27DB-BD31-4B8C-83A1-F6EECF244321}">
                <p14:modId xmlns:p14="http://schemas.microsoft.com/office/powerpoint/2010/main" val="1655951215"/>
              </p:ext>
            </p:extLst>
          </p:nvPr>
        </p:nvGraphicFramePr>
        <p:xfrm>
          <a:off x="2662620" y="5615367"/>
          <a:ext cx="3216126" cy="578352"/>
        </p:xfrm>
        <a:graphic>
          <a:graphicData uri="http://schemas.openxmlformats.org/presentationml/2006/ole">
            <mc:AlternateContent xmlns:mc="http://schemas.openxmlformats.org/markup-compatibility/2006">
              <mc:Choice xmlns:v="urn:schemas-microsoft-com:vml" Requires="v">
                <p:oleObj spid="_x0000_s7571" name="Équation" r:id="rId10" imgW="2539800" imgH="457200" progId="Equation.3">
                  <p:embed/>
                </p:oleObj>
              </mc:Choice>
              <mc:Fallback>
                <p:oleObj name="Équation" r:id="rId10" imgW="2539800" imgH="457200" progId="Equation.3">
                  <p:embed/>
                  <p:pic>
                    <p:nvPicPr>
                      <p:cNvPr id="0" name=""/>
                      <p:cNvPicPr>
                        <a:picLocks noChangeAspect="1" noChangeArrowheads="1"/>
                      </p:cNvPicPr>
                      <p:nvPr/>
                    </p:nvPicPr>
                    <p:blipFill>
                      <a:blip r:embed="rId11"/>
                      <a:srcRect/>
                      <a:stretch>
                        <a:fillRect/>
                      </a:stretch>
                    </p:blipFill>
                    <p:spPr bwMode="auto">
                      <a:xfrm>
                        <a:off x="2662620" y="5615367"/>
                        <a:ext cx="3216126" cy="578352"/>
                      </a:xfrm>
                      <a:prstGeom prst="rect">
                        <a:avLst/>
                      </a:prstGeom>
                      <a:noFill/>
                      <a:ln>
                        <a:noFill/>
                      </a:ln>
                      <a:effectLst/>
                      <a:extLst/>
                    </p:spPr>
                  </p:pic>
                </p:oleObj>
              </mc:Fallback>
            </mc:AlternateContent>
          </a:graphicData>
        </a:graphic>
      </p:graphicFrame>
      <p:sp>
        <p:nvSpPr>
          <p:cNvPr id="16" name="Text Box 39"/>
          <p:cNvSpPr txBox="1">
            <a:spLocks noChangeArrowheads="1"/>
          </p:cNvSpPr>
          <p:nvPr/>
        </p:nvSpPr>
        <p:spPr bwMode="auto">
          <a:xfrm>
            <a:off x="323850" y="6157287"/>
            <a:ext cx="8280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dirty="0" smtClean="0"/>
              <a:t>L'abaissement </a:t>
            </a:r>
            <a:r>
              <a:rPr lang="fr-FR" altLang="fr-FR" sz="1200" dirty="0"/>
              <a:t>de la barrière par l'effet d'un champ électrique extérieur est l'effet Schottky. </a:t>
            </a:r>
          </a:p>
        </p:txBody>
      </p:sp>
      <p:sp>
        <p:nvSpPr>
          <p:cNvPr id="18" name="Espace réservé du numéro de diapositive 17"/>
          <p:cNvSpPr>
            <a:spLocks noGrp="1"/>
          </p:cNvSpPr>
          <p:nvPr>
            <p:ph type="sldNum" sz="quarter" idx="4"/>
          </p:nvPr>
        </p:nvSpPr>
        <p:spPr/>
        <p:txBody>
          <a:bodyPr/>
          <a:lstStyle/>
          <a:p>
            <a:fld id="{7677F839-F3BA-4A12-BBF8-C0A38A149D79}" type="slidenum">
              <a:rPr lang="fr-FR" smtClean="0"/>
              <a:t>23</a:t>
            </a:fld>
            <a:endParaRPr lang="fr-FR"/>
          </a:p>
        </p:txBody>
      </p:sp>
    </p:spTree>
    <p:extLst>
      <p:ext uri="{BB962C8B-B14F-4D97-AF65-F5344CB8AC3E}">
        <p14:creationId xmlns:p14="http://schemas.microsoft.com/office/powerpoint/2010/main" val="2931384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667682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Grandeurs caractéristiques de l’émission Schottky</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Text Box 2"/>
          <p:cNvSpPr txBox="1">
            <a:spLocks noChangeArrowheads="1"/>
          </p:cNvSpPr>
          <p:nvPr/>
        </p:nvSpPr>
        <p:spPr bwMode="auto">
          <a:xfrm>
            <a:off x="250825" y="1096889"/>
            <a:ext cx="46009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a:solidFill>
                  <a:srgbClr val="FF6600"/>
                </a:solidFill>
                <a:sym typeface="Symbol" panose="05050102010706020507" pitchFamily="18" charset="2"/>
              </a:rPr>
              <a:t></a:t>
            </a:r>
            <a:r>
              <a:rPr lang="fr-FR" altLang="fr-FR" sz="1300" b="1" dirty="0">
                <a:sym typeface="Symbol" panose="05050102010706020507" pitchFamily="18" charset="2"/>
              </a:rPr>
              <a:t> </a:t>
            </a:r>
            <a:r>
              <a:rPr lang="fr-FR" altLang="fr-FR" sz="1300" b="1" dirty="0"/>
              <a:t>émission électronique assistée thermiquement</a:t>
            </a:r>
          </a:p>
          <a:p>
            <a:pPr eaLnBrk="1" hangingPunct="1">
              <a:spcBef>
                <a:spcPct val="0"/>
              </a:spcBef>
              <a:buFontTx/>
              <a:buNone/>
            </a:pPr>
            <a:r>
              <a:rPr lang="fr-FR" altLang="fr-FR" sz="1300" b="1" dirty="0">
                <a:solidFill>
                  <a:srgbClr val="FF6600"/>
                </a:solidFill>
                <a:sym typeface="Symbol" panose="05050102010706020507" pitchFamily="18" charset="2"/>
              </a:rPr>
              <a:t></a:t>
            </a:r>
            <a:r>
              <a:rPr lang="fr-FR" altLang="fr-FR" sz="1300" b="1" dirty="0">
                <a:sym typeface="Symbol" panose="05050102010706020507" pitchFamily="18" charset="2"/>
              </a:rPr>
              <a:t> </a:t>
            </a:r>
            <a:r>
              <a:rPr lang="fr-FR" altLang="fr-FR" sz="1300" b="1" dirty="0"/>
              <a:t>abaissement de la barrière par un champ électrique E</a:t>
            </a:r>
          </a:p>
        </p:txBody>
      </p:sp>
      <p:graphicFrame>
        <p:nvGraphicFramePr>
          <p:cNvPr id="5" name="Object 3"/>
          <p:cNvGraphicFramePr>
            <a:graphicFrameLocks noChangeAspect="1"/>
          </p:cNvGraphicFramePr>
          <p:nvPr>
            <p:extLst>
              <p:ext uri="{D42A27DB-BD31-4B8C-83A1-F6EECF244321}">
                <p14:modId xmlns:p14="http://schemas.microsoft.com/office/powerpoint/2010/main" val="4047244249"/>
              </p:ext>
            </p:extLst>
          </p:nvPr>
        </p:nvGraphicFramePr>
        <p:xfrm>
          <a:off x="386827" y="1683718"/>
          <a:ext cx="3705225" cy="365125"/>
        </p:xfrm>
        <a:graphic>
          <a:graphicData uri="http://schemas.openxmlformats.org/presentationml/2006/ole">
            <mc:AlternateContent xmlns:mc="http://schemas.openxmlformats.org/markup-compatibility/2006">
              <mc:Choice xmlns:v="urn:schemas-microsoft-com:vml" Requires="v">
                <p:oleObj spid="_x0000_s8488" name="Equation" r:id="rId3" imgW="2578100" imgH="254000" progId="Equation.3">
                  <p:embed/>
                </p:oleObj>
              </mc:Choice>
              <mc:Fallback>
                <p:oleObj name="Equation" r:id="rId3" imgW="2578100" imgH="254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27" y="1683718"/>
                        <a:ext cx="37052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ext Box 4"/>
          <p:cNvSpPr txBox="1">
            <a:spLocks noChangeArrowheads="1"/>
          </p:cNvSpPr>
          <p:nvPr/>
        </p:nvSpPr>
        <p:spPr bwMode="auto">
          <a:xfrm>
            <a:off x="2258490" y="2074243"/>
            <a:ext cx="1943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a:sym typeface="Symbol" panose="05050102010706020507" pitchFamily="18" charset="2"/>
              </a:rPr>
              <a:t>E en V/cm et  en eV</a:t>
            </a:r>
          </a:p>
        </p:txBody>
      </p:sp>
      <p:graphicFrame>
        <p:nvGraphicFramePr>
          <p:cNvPr id="7" name="Object 5"/>
          <p:cNvGraphicFramePr>
            <a:graphicFrameLocks noChangeAspect="1"/>
          </p:cNvGraphicFramePr>
          <p:nvPr>
            <p:extLst>
              <p:ext uri="{D42A27DB-BD31-4B8C-83A1-F6EECF244321}">
                <p14:modId xmlns:p14="http://schemas.microsoft.com/office/powerpoint/2010/main" val="2726042634"/>
              </p:ext>
            </p:extLst>
          </p:nvPr>
        </p:nvGraphicFramePr>
        <p:xfrm>
          <a:off x="468313" y="3573016"/>
          <a:ext cx="2159471" cy="578536"/>
        </p:xfrm>
        <a:graphic>
          <a:graphicData uri="http://schemas.openxmlformats.org/presentationml/2006/ole">
            <mc:AlternateContent xmlns:mc="http://schemas.openxmlformats.org/markup-compatibility/2006">
              <mc:Choice xmlns:v="urn:schemas-microsoft-com:vml" Requires="v">
                <p:oleObj spid="_x0000_s8489" name="Equation" r:id="rId5" imgW="1600200" imgH="431800" progId="Equation.3">
                  <p:embed/>
                </p:oleObj>
              </mc:Choice>
              <mc:Fallback>
                <p:oleObj name="Equation" r:id="rId5" imgW="16002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3573016"/>
                        <a:ext cx="2159471" cy="578536"/>
                      </a:xfrm>
                      <a:prstGeom prst="rect">
                        <a:avLst/>
                      </a:prstGeom>
                      <a:noFill/>
                      <a:ln>
                        <a:noFill/>
                      </a:ln>
                      <a:effectLst/>
                      <a:extLst/>
                    </p:spPr>
                  </p:pic>
                </p:oleObj>
              </mc:Fallback>
            </mc:AlternateContent>
          </a:graphicData>
        </a:graphic>
      </p:graphicFrame>
      <p:sp>
        <p:nvSpPr>
          <p:cNvPr id="8" name="Text Box 6"/>
          <p:cNvSpPr txBox="1">
            <a:spLocks noChangeArrowheads="1"/>
          </p:cNvSpPr>
          <p:nvPr/>
        </p:nvSpPr>
        <p:spPr bwMode="auto">
          <a:xfrm>
            <a:off x="3923928" y="3833093"/>
            <a:ext cx="3527821"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100" b="1" dirty="0"/>
              <a:t>avec J</a:t>
            </a:r>
            <a:r>
              <a:rPr lang="fr-FR" altLang="fr-FR" sz="1100" b="1" baseline="-25000" dirty="0"/>
              <a:t>0</a:t>
            </a:r>
            <a:r>
              <a:rPr lang="fr-FR" altLang="fr-FR" sz="1100" b="1" dirty="0"/>
              <a:t> : densité de courant des électrons (A/cm</a:t>
            </a:r>
            <a:r>
              <a:rPr lang="fr-FR" altLang="fr-FR" sz="1100" b="1" baseline="30000" dirty="0"/>
              <a:t>2</a:t>
            </a:r>
            <a:r>
              <a:rPr lang="fr-FR" altLang="fr-FR" sz="1100" b="1" dirty="0"/>
              <a:t>) </a:t>
            </a:r>
          </a:p>
          <a:p>
            <a:pPr eaLnBrk="1" hangingPunct="1">
              <a:spcBef>
                <a:spcPct val="0"/>
              </a:spcBef>
              <a:buFontTx/>
              <a:buNone/>
            </a:pPr>
            <a:r>
              <a:rPr lang="fr-FR" altLang="fr-FR" sz="1100" b="1" dirty="0"/>
              <a:t>          A : 120 Acm</a:t>
            </a:r>
            <a:r>
              <a:rPr lang="fr-FR" altLang="fr-FR" sz="1100" b="1" baseline="30000" dirty="0"/>
              <a:t>-2</a:t>
            </a:r>
            <a:r>
              <a:rPr lang="fr-FR" altLang="fr-FR" sz="1100" b="1" dirty="0"/>
              <a:t>K</a:t>
            </a:r>
            <a:r>
              <a:rPr lang="fr-FR" altLang="fr-FR" sz="1100" b="1" baseline="30000" dirty="0"/>
              <a:t>-2  </a:t>
            </a:r>
            <a:r>
              <a:rPr lang="fr-FR" altLang="fr-FR" sz="1100" b="1" dirty="0"/>
              <a:t>constante de Richardson</a:t>
            </a:r>
          </a:p>
          <a:p>
            <a:pPr algn="just" eaLnBrk="1" hangingPunct="1">
              <a:spcBef>
                <a:spcPct val="0"/>
              </a:spcBef>
              <a:buFontTx/>
              <a:buNone/>
            </a:pPr>
            <a:r>
              <a:rPr lang="fr-FR" altLang="fr-FR" sz="1100" b="1" dirty="0"/>
              <a:t>          T  : température du métal (K)</a:t>
            </a:r>
          </a:p>
          <a:p>
            <a:pPr algn="just" eaLnBrk="1" hangingPunct="1">
              <a:spcBef>
                <a:spcPct val="0"/>
              </a:spcBef>
              <a:buFontTx/>
              <a:buNone/>
            </a:pPr>
            <a:r>
              <a:rPr lang="fr-FR" altLang="fr-FR" sz="1100" b="1" dirty="0"/>
              <a:t>          k  : constante de Boltzmann  (8.61x10</a:t>
            </a:r>
            <a:r>
              <a:rPr lang="fr-FR" altLang="fr-FR" sz="1100" b="1" baseline="30000" dirty="0"/>
              <a:t>-5</a:t>
            </a:r>
            <a:r>
              <a:rPr lang="fr-FR" altLang="fr-FR" sz="1100" b="1" dirty="0"/>
              <a:t> eV/K)</a:t>
            </a:r>
          </a:p>
          <a:p>
            <a:pPr algn="just" eaLnBrk="1" hangingPunct="1">
              <a:spcBef>
                <a:spcPct val="0"/>
              </a:spcBef>
              <a:buFont typeface="Symbol" panose="05050102010706020507" pitchFamily="18" charset="2"/>
              <a:buNone/>
            </a:pPr>
            <a:r>
              <a:rPr lang="fr-FR" altLang="fr-FR" sz="1100" b="1" dirty="0">
                <a:sym typeface="Symbol" panose="05050102010706020507" pitchFamily="18" charset="2"/>
              </a:rPr>
              <a:t>           : </a:t>
            </a:r>
            <a:r>
              <a:rPr lang="fr-FR" altLang="fr-FR" sz="1100" b="1" dirty="0"/>
              <a:t>travail de sortie de la cathode en eV</a:t>
            </a:r>
          </a:p>
          <a:p>
            <a:pPr algn="just" eaLnBrk="1" hangingPunct="1">
              <a:spcBef>
                <a:spcPct val="0"/>
              </a:spcBef>
              <a:buFont typeface="Symbol" panose="05050102010706020507" pitchFamily="18" charset="2"/>
              <a:buNone/>
            </a:pPr>
            <a:r>
              <a:rPr lang="fr-FR" altLang="fr-FR" sz="1100" b="1" dirty="0"/>
              <a:t>          </a:t>
            </a:r>
            <a:r>
              <a:rPr lang="fr-FR" altLang="fr-FR" sz="1100" b="1" dirty="0">
                <a:sym typeface="Symbol" panose="05050102010706020507" pitchFamily="18" charset="2"/>
              </a:rPr>
              <a:t> : 3.8x10</a:t>
            </a:r>
            <a:r>
              <a:rPr lang="fr-FR" altLang="fr-FR" sz="1100" b="1" baseline="30000" dirty="0">
                <a:sym typeface="Symbol" panose="05050102010706020507" pitchFamily="18" charset="2"/>
              </a:rPr>
              <a:t>-4</a:t>
            </a:r>
            <a:r>
              <a:rPr lang="fr-FR" altLang="fr-FR" sz="1100" b="1" dirty="0">
                <a:sym typeface="Symbol" panose="05050102010706020507" pitchFamily="18" charset="2"/>
              </a:rPr>
              <a:t>E  (en eV avec E en V/cm)</a:t>
            </a:r>
            <a:endParaRPr lang="fr-FR" altLang="fr-FR" sz="1100" b="1" dirty="0"/>
          </a:p>
        </p:txBody>
      </p:sp>
      <p:sp>
        <p:nvSpPr>
          <p:cNvPr id="9" name="Text Box 7"/>
          <p:cNvSpPr txBox="1">
            <a:spLocks noChangeArrowheads="1"/>
          </p:cNvSpPr>
          <p:nvPr/>
        </p:nvSpPr>
        <p:spPr bwMode="auto">
          <a:xfrm>
            <a:off x="395288" y="3044899"/>
            <a:ext cx="813715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300" b="1" dirty="0"/>
              <a:t>La densité de courant d'émission au canon est la densité J</a:t>
            </a:r>
            <a:r>
              <a:rPr lang="fr-FR" altLang="fr-FR" sz="1300" b="1" baseline="-25000" dirty="0"/>
              <a:t>0</a:t>
            </a:r>
            <a:r>
              <a:rPr lang="fr-FR" altLang="fr-FR" sz="1300" b="1" dirty="0"/>
              <a:t> des électrons émis par unité de surface au niveau de la pointe.</a:t>
            </a:r>
          </a:p>
        </p:txBody>
      </p:sp>
      <p:sp>
        <p:nvSpPr>
          <p:cNvPr id="10" name="Text Box 8"/>
          <p:cNvSpPr txBox="1">
            <a:spLocks noChangeArrowheads="1"/>
          </p:cNvSpPr>
          <p:nvPr/>
        </p:nvSpPr>
        <p:spPr bwMode="auto">
          <a:xfrm>
            <a:off x="468313" y="4886578"/>
            <a:ext cx="2735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dirty="0">
                <a:solidFill>
                  <a:srgbClr val="0000FF"/>
                </a:solidFill>
              </a:rPr>
              <a:t>Loi de Richardson-</a:t>
            </a:r>
            <a:r>
              <a:rPr lang="fr-FR" altLang="fr-FR" sz="1400" b="1" dirty="0" err="1">
                <a:solidFill>
                  <a:srgbClr val="0000FF"/>
                </a:solidFill>
              </a:rPr>
              <a:t>Dushman</a:t>
            </a:r>
            <a:endParaRPr lang="fr-FR" altLang="fr-FR" sz="1400" b="1" dirty="0">
              <a:solidFill>
                <a:srgbClr val="0000FF"/>
              </a:solidFill>
            </a:endParaRPr>
          </a:p>
        </p:txBody>
      </p:sp>
      <p:graphicFrame>
        <p:nvGraphicFramePr>
          <p:cNvPr id="11" name="Object 9"/>
          <p:cNvGraphicFramePr>
            <a:graphicFrameLocks noChangeAspect="1"/>
          </p:cNvGraphicFramePr>
          <p:nvPr>
            <p:extLst>
              <p:ext uri="{D42A27DB-BD31-4B8C-83A1-F6EECF244321}">
                <p14:modId xmlns:p14="http://schemas.microsoft.com/office/powerpoint/2010/main" val="4155605122"/>
              </p:ext>
            </p:extLst>
          </p:nvPr>
        </p:nvGraphicFramePr>
        <p:xfrm>
          <a:off x="468313" y="4221088"/>
          <a:ext cx="3023567" cy="665766"/>
        </p:xfrm>
        <a:graphic>
          <a:graphicData uri="http://schemas.openxmlformats.org/presentationml/2006/ole">
            <mc:AlternateContent xmlns:mc="http://schemas.openxmlformats.org/markup-compatibility/2006">
              <mc:Choice xmlns:v="urn:schemas-microsoft-com:vml" Requires="v">
                <p:oleObj spid="_x0000_s8490" name="Equation" r:id="rId7" imgW="2171700" imgH="482600" progId="Equation.3">
                  <p:embed/>
                </p:oleObj>
              </mc:Choice>
              <mc:Fallback>
                <p:oleObj name="Equation" r:id="rId7" imgW="21717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4221088"/>
                        <a:ext cx="3023567" cy="665766"/>
                      </a:xfrm>
                      <a:prstGeom prst="rect">
                        <a:avLst/>
                      </a:prstGeom>
                      <a:solidFill>
                        <a:srgbClr val="99CCFF"/>
                      </a:solidFill>
                      <a:ln>
                        <a:noFill/>
                      </a:ln>
                      <a:effectLst/>
                      <a:extLst/>
                    </p:spPr>
                  </p:pic>
                </p:oleObj>
              </mc:Fallback>
            </mc:AlternateContent>
          </a:graphicData>
        </a:graphic>
      </p:graphicFrame>
      <p:sp>
        <p:nvSpPr>
          <p:cNvPr id="12" name="Rectangle 12"/>
          <p:cNvSpPr>
            <a:spLocks noChangeArrowheads="1"/>
          </p:cNvSpPr>
          <p:nvPr/>
        </p:nvSpPr>
        <p:spPr bwMode="auto">
          <a:xfrm>
            <a:off x="193675" y="2636912"/>
            <a:ext cx="43011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a:solidFill>
                  <a:srgbClr val="0000FF"/>
                </a:solidFill>
                <a:cs typeface="Arial" panose="020B0604020202020204" pitchFamily="34" charset="0"/>
              </a:rPr>
              <a:t>2 - Densité de courant au niveau du canon</a:t>
            </a:r>
          </a:p>
        </p:txBody>
      </p:sp>
      <p:sp>
        <p:nvSpPr>
          <p:cNvPr id="13" name="Rectangle 13"/>
          <p:cNvSpPr>
            <a:spLocks noChangeArrowheads="1"/>
          </p:cNvSpPr>
          <p:nvPr/>
        </p:nvSpPr>
        <p:spPr bwMode="auto">
          <a:xfrm>
            <a:off x="219075" y="704776"/>
            <a:ext cx="3703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a:solidFill>
                  <a:srgbClr val="0000FF"/>
                </a:solidFill>
                <a:cs typeface="Arial" panose="020B0604020202020204" pitchFamily="34" charset="0"/>
              </a:rPr>
              <a:t>1 - Définition de l'émission Schottky</a:t>
            </a:r>
          </a:p>
        </p:txBody>
      </p:sp>
      <p:pic>
        <p:nvPicPr>
          <p:cNvPr id="14" name="Picture 14" descr="001 - degrade schottky"/>
          <p:cNvPicPr>
            <a:picLocks noChangeAspect="1" noChangeArrowheads="1"/>
          </p:cNvPicPr>
          <p:nvPr/>
        </p:nvPicPr>
        <p:blipFill>
          <a:blip r:embed="rId9">
            <a:extLst>
              <a:ext uri="{28A0092B-C50C-407E-A947-70E740481C1C}">
                <a14:useLocalDpi xmlns:a14="http://schemas.microsoft.com/office/drawing/2010/main" val="0"/>
              </a:ext>
            </a:extLst>
          </a:blip>
          <a:srcRect r="4373"/>
          <a:stretch>
            <a:fillRect/>
          </a:stretch>
        </p:blipFill>
        <p:spPr bwMode="auto">
          <a:xfrm>
            <a:off x="5218930" y="619125"/>
            <a:ext cx="3313510" cy="203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roup 57"/>
          <p:cNvGraphicFramePr>
            <a:graphicFrameLocks noGrp="1"/>
          </p:cNvGraphicFramePr>
          <p:nvPr>
            <p:extLst>
              <p:ext uri="{D42A27DB-BD31-4B8C-83A1-F6EECF244321}">
                <p14:modId xmlns:p14="http://schemas.microsoft.com/office/powerpoint/2010/main" val="165721507"/>
              </p:ext>
            </p:extLst>
          </p:nvPr>
        </p:nvGraphicFramePr>
        <p:xfrm>
          <a:off x="4087779" y="5514819"/>
          <a:ext cx="4694238" cy="840382"/>
        </p:xfrm>
        <a:graphic>
          <a:graphicData uri="http://schemas.openxmlformats.org/drawingml/2006/table">
            <a:tbl>
              <a:tblPr/>
              <a:tblGrid>
                <a:gridCol w="1081088"/>
                <a:gridCol w="588962"/>
                <a:gridCol w="720725"/>
                <a:gridCol w="792163"/>
                <a:gridCol w="792162"/>
                <a:gridCol w="719138"/>
              </a:tblGrid>
              <a:tr h="26431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smtClean="0">
                          <a:ln>
                            <a:noFill/>
                          </a:ln>
                          <a:solidFill>
                            <a:schemeClr val="tx1"/>
                          </a:solidFill>
                          <a:effectLst/>
                          <a:latin typeface="Arial" charset="0"/>
                        </a:rPr>
                        <a:t>E (V/cm)</a:t>
                      </a:r>
                    </a:p>
                  </a:txBody>
                  <a:tcPr marL="0" marR="0" marT="0" marB="0"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chemeClr val="tx1"/>
                          </a:solidFill>
                          <a:effectLst/>
                          <a:latin typeface="Arial" charset="0"/>
                        </a:rPr>
                        <a:t>10</a:t>
                      </a:r>
                      <a:r>
                        <a:rPr kumimoji="0" lang="fr-FR" sz="1400" b="0" i="0" u="none" strike="noStrike" cap="none" normalizeH="0" baseline="30000" dirty="0" smtClean="0">
                          <a:ln>
                            <a:noFill/>
                          </a:ln>
                          <a:solidFill>
                            <a:schemeClr val="tx1"/>
                          </a:solidFill>
                          <a:effectLst/>
                          <a:latin typeface="Arial" charset="0"/>
                        </a:rPr>
                        <a:t>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5 10</a:t>
                      </a:r>
                      <a:r>
                        <a:rPr kumimoji="0" lang="fr-FR" sz="1400" b="0" i="0" u="none" strike="noStrike" cap="none" normalizeH="0" baseline="30000" smtClean="0">
                          <a:ln>
                            <a:noFill/>
                          </a:ln>
                          <a:solidFill>
                            <a:schemeClr val="tx1"/>
                          </a:solidFill>
                          <a:effectLst/>
                          <a:latin typeface="Arial" charset="0"/>
                        </a:rPr>
                        <a:t>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rgbClr val="0000FF"/>
                          </a:solidFill>
                          <a:effectLst/>
                          <a:latin typeface="Arial" charset="0"/>
                        </a:rPr>
                        <a:t>8 10</a:t>
                      </a:r>
                      <a:r>
                        <a:rPr kumimoji="0" lang="fr-FR" sz="1400" b="0" i="0" u="none" strike="noStrike" cap="none" normalizeH="0" baseline="30000" dirty="0" smtClean="0">
                          <a:ln>
                            <a:noFill/>
                          </a:ln>
                          <a:solidFill>
                            <a:srgbClr val="0000FF"/>
                          </a:solidFill>
                          <a:effectLst/>
                          <a:latin typeface="Arial" charset="0"/>
                        </a:rPr>
                        <a:t>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rgbClr val="0000FF"/>
                          </a:solidFill>
                          <a:effectLst/>
                          <a:latin typeface="Arial" charset="0"/>
                        </a:rPr>
                        <a:t>10</a:t>
                      </a:r>
                      <a:r>
                        <a:rPr kumimoji="0" lang="fr-FR" sz="1400" b="0" i="0" u="none" strike="noStrike" cap="none" normalizeH="0" baseline="30000" dirty="0" smtClean="0">
                          <a:ln>
                            <a:noFill/>
                          </a:ln>
                          <a:solidFill>
                            <a:srgbClr val="0000FF"/>
                          </a:solidFill>
                          <a:effectLst/>
                          <a:latin typeface="Arial" charset="0"/>
                        </a:rPr>
                        <a:t>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smtClean="0">
                          <a:ln>
                            <a:noFill/>
                          </a:ln>
                          <a:solidFill>
                            <a:srgbClr val="0000FF"/>
                          </a:solidFill>
                          <a:effectLst/>
                          <a:latin typeface="Arial" charset="0"/>
                        </a:rPr>
                        <a:t>2 10</a:t>
                      </a:r>
                      <a:r>
                        <a:rPr kumimoji="0" lang="fr-FR" sz="1400" b="0" i="0" u="none" strike="noStrike" cap="none" normalizeH="0" baseline="30000" smtClean="0">
                          <a:ln>
                            <a:noFill/>
                          </a:ln>
                          <a:solidFill>
                            <a:srgbClr val="0000FF"/>
                          </a:solidFill>
                          <a:effectLst/>
                          <a:latin typeface="Arial" charset="0"/>
                        </a:rPr>
                        <a:t>7</a:t>
                      </a:r>
                    </a:p>
                  </a:txBody>
                  <a:tcPr marL="0" marR="0" marT="0" marB="0"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0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smtClean="0">
                          <a:ln>
                            <a:noFill/>
                          </a:ln>
                          <a:solidFill>
                            <a:schemeClr val="tx1"/>
                          </a:solidFill>
                          <a:effectLst/>
                          <a:latin typeface="Arial" charset="0"/>
                          <a:sym typeface="Symbol" pitchFamily="18" charset="2"/>
                        </a:rPr>
                        <a:t> (eV)</a:t>
                      </a:r>
                    </a:p>
                  </a:txBody>
                  <a:tcPr marL="0" marR="0" marT="0" marB="0"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0.38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0.85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rgbClr val="0000FF"/>
                          </a:solidFill>
                          <a:effectLst/>
                          <a:latin typeface="Arial" charset="0"/>
                        </a:rPr>
                        <a:t>1.1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rgbClr val="0000FF"/>
                          </a:solidFill>
                          <a:effectLst/>
                          <a:latin typeface="Arial" charset="0"/>
                        </a:rPr>
                        <a:t>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smtClean="0">
                          <a:ln>
                            <a:noFill/>
                          </a:ln>
                          <a:solidFill>
                            <a:srgbClr val="0000FF"/>
                          </a:solidFill>
                          <a:effectLst/>
                          <a:latin typeface="Arial" charset="0"/>
                        </a:rPr>
                        <a:t>1.7</a:t>
                      </a:r>
                    </a:p>
                  </a:txBody>
                  <a:tcPr marL="0" marR="0" marT="0" marB="0"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0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smtClean="0">
                          <a:ln>
                            <a:noFill/>
                          </a:ln>
                          <a:solidFill>
                            <a:schemeClr val="tx1"/>
                          </a:solidFill>
                          <a:effectLst/>
                          <a:latin typeface="Arial" charset="0"/>
                          <a:sym typeface="Symbol" pitchFamily="18" charset="2"/>
                        </a:rPr>
                        <a:t>J</a:t>
                      </a:r>
                      <a:r>
                        <a:rPr kumimoji="0" lang="fr-FR" sz="1400" b="1" i="0" u="none" strike="noStrike" cap="none" normalizeH="0" baseline="-25000" smtClean="0">
                          <a:ln>
                            <a:noFill/>
                          </a:ln>
                          <a:solidFill>
                            <a:schemeClr val="tx1"/>
                          </a:solidFill>
                          <a:effectLst/>
                          <a:latin typeface="Arial" charset="0"/>
                          <a:sym typeface="Symbol" pitchFamily="18" charset="2"/>
                        </a:rPr>
                        <a:t>0</a:t>
                      </a:r>
                      <a:r>
                        <a:rPr kumimoji="0" lang="fr-FR" sz="1400" b="1" i="0" u="none" strike="noStrike" cap="none" normalizeH="0" baseline="0" smtClean="0">
                          <a:ln>
                            <a:noFill/>
                          </a:ln>
                          <a:solidFill>
                            <a:schemeClr val="tx1"/>
                          </a:solidFill>
                          <a:effectLst/>
                          <a:latin typeface="Arial" charset="0"/>
                          <a:sym typeface="Symbol" pitchFamily="18" charset="2"/>
                        </a:rPr>
                        <a:t> (A/cm</a:t>
                      </a:r>
                      <a:r>
                        <a:rPr kumimoji="0" lang="fr-FR" sz="1400" b="1" i="0" u="none" strike="noStrike" cap="none" normalizeH="0" baseline="30000" smtClean="0">
                          <a:ln>
                            <a:noFill/>
                          </a:ln>
                          <a:solidFill>
                            <a:schemeClr val="tx1"/>
                          </a:solidFill>
                          <a:effectLst/>
                          <a:latin typeface="Arial" charset="0"/>
                          <a:sym typeface="Symbol" pitchFamily="18" charset="2"/>
                        </a:rPr>
                        <a:t>2</a:t>
                      </a:r>
                      <a:r>
                        <a:rPr kumimoji="0" lang="fr-FR" sz="1400" b="1" i="0" u="none" strike="noStrike" cap="none" normalizeH="0" baseline="0" smtClean="0">
                          <a:ln>
                            <a:noFill/>
                          </a:ln>
                          <a:solidFill>
                            <a:schemeClr val="tx1"/>
                          </a:solidFill>
                          <a:effectLst/>
                          <a:latin typeface="Arial" charset="0"/>
                          <a:sym typeface="Symbol" pitchFamily="18" charset="2"/>
                        </a:rPr>
                        <a:t>)</a:t>
                      </a:r>
                    </a:p>
                  </a:txBody>
                  <a:tcPr marL="0" marR="0" marT="0" marB="0"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65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1,3 10</a:t>
                      </a:r>
                      <a:r>
                        <a:rPr kumimoji="0" lang="fr-FR" sz="1400" b="0" i="0" u="none" strike="noStrike" cap="none" normalizeH="0" baseline="30000" smtClean="0">
                          <a:ln>
                            <a:noFill/>
                          </a:ln>
                          <a:solidFill>
                            <a:schemeClr val="tx1"/>
                          </a:solidFill>
                          <a:effectLst/>
                          <a:latin typeface="Arial" charset="0"/>
                        </a:rPr>
                        <a:t>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rgbClr val="0000FF"/>
                          </a:solidFill>
                          <a:effectLst/>
                          <a:latin typeface="Arial" charset="0"/>
                        </a:rPr>
                        <a:t>5,7 10</a:t>
                      </a:r>
                      <a:r>
                        <a:rPr kumimoji="0" lang="fr-FR" sz="1400" b="0" i="0" u="none" strike="noStrike" cap="none" normalizeH="0" baseline="30000" dirty="0" smtClean="0">
                          <a:ln>
                            <a:noFill/>
                          </a:ln>
                          <a:solidFill>
                            <a:srgbClr val="0000FF"/>
                          </a:solidFill>
                          <a:effectLst/>
                          <a:latin typeface="Arial" charset="0"/>
                        </a:rPr>
                        <a:t>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rgbClr val="0000FF"/>
                          </a:solidFill>
                          <a:effectLst/>
                          <a:latin typeface="Arial" charset="0"/>
                        </a:rPr>
                        <a:t>1,3 10</a:t>
                      </a:r>
                      <a:r>
                        <a:rPr kumimoji="0" lang="fr-FR" sz="1400" b="0" i="0" u="none" strike="noStrike" cap="none" normalizeH="0" baseline="30000" dirty="0" smtClean="0">
                          <a:ln>
                            <a:noFill/>
                          </a:ln>
                          <a:solidFill>
                            <a:srgbClr val="0000FF"/>
                          </a:solidFill>
                          <a:effectLst/>
                          <a:latin typeface="Arial" charset="0"/>
                        </a:rPr>
                        <a:t>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rgbClr val="0000FF"/>
                          </a:solidFill>
                          <a:effectLst/>
                          <a:latin typeface="Arial" charset="0"/>
                        </a:rPr>
                        <a:t>3,2 10</a:t>
                      </a:r>
                      <a:r>
                        <a:rPr kumimoji="0" lang="fr-FR" sz="1400" b="0" i="0" u="none" strike="noStrike" cap="none" normalizeH="0" baseline="30000" dirty="0" smtClean="0">
                          <a:ln>
                            <a:noFill/>
                          </a:ln>
                          <a:solidFill>
                            <a:srgbClr val="0000FF"/>
                          </a:solidFill>
                          <a:effectLst/>
                          <a:latin typeface="Arial" charset="0"/>
                        </a:rPr>
                        <a:t>5</a:t>
                      </a:r>
                    </a:p>
                  </a:txBody>
                  <a:tcPr marL="0" marR="0" marT="0" marB="0"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 name="Text Box 47"/>
          <p:cNvSpPr txBox="1">
            <a:spLocks noChangeArrowheads="1"/>
          </p:cNvSpPr>
          <p:nvPr/>
        </p:nvSpPr>
        <p:spPr bwMode="auto">
          <a:xfrm>
            <a:off x="1339853" y="5590696"/>
            <a:ext cx="259278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i="1" dirty="0"/>
              <a:t>Exemple de l'émission Schottky d'une cathode W / </a:t>
            </a:r>
            <a:r>
              <a:rPr lang="fr-FR" altLang="fr-FR" sz="1300" i="1" dirty="0" err="1"/>
              <a:t>ZrO</a:t>
            </a:r>
            <a:r>
              <a:rPr lang="fr-FR" altLang="fr-FR" sz="1300" i="1" dirty="0"/>
              <a:t> : </a:t>
            </a:r>
          </a:p>
          <a:p>
            <a:pPr eaLnBrk="1" hangingPunct="1">
              <a:spcBef>
                <a:spcPct val="0"/>
              </a:spcBef>
              <a:buFontTx/>
              <a:buNone/>
            </a:pPr>
            <a:r>
              <a:rPr lang="fr-FR" altLang="fr-FR" sz="1300" i="1" dirty="0"/>
              <a:t>avec </a:t>
            </a:r>
            <a:r>
              <a:rPr lang="fr-FR" altLang="fr-FR" sz="1300" i="1" dirty="0">
                <a:sym typeface="Symbol" panose="05050102010706020507" pitchFamily="18" charset="2"/>
              </a:rPr>
              <a:t></a:t>
            </a:r>
            <a:r>
              <a:rPr lang="fr-FR" altLang="fr-FR" sz="1300" i="1" dirty="0"/>
              <a:t> = 2.8 eV et T=1800 K </a:t>
            </a:r>
          </a:p>
        </p:txBody>
      </p:sp>
      <p:sp>
        <p:nvSpPr>
          <p:cNvPr id="18" name="Espace réservé du numéro de diapositive 17"/>
          <p:cNvSpPr>
            <a:spLocks noGrp="1"/>
          </p:cNvSpPr>
          <p:nvPr>
            <p:ph type="sldNum" sz="quarter" idx="4"/>
          </p:nvPr>
        </p:nvSpPr>
        <p:spPr/>
        <p:txBody>
          <a:bodyPr/>
          <a:lstStyle/>
          <a:p>
            <a:fld id="{7677F839-F3BA-4A12-BBF8-C0A38A149D79}" type="slidenum">
              <a:rPr lang="fr-FR" smtClean="0"/>
              <a:t>24</a:t>
            </a:fld>
            <a:endParaRPr lang="fr-FR"/>
          </a:p>
        </p:txBody>
      </p:sp>
    </p:spTree>
    <p:extLst>
      <p:ext uri="{BB962C8B-B14F-4D97-AF65-F5344CB8AC3E}">
        <p14:creationId xmlns:p14="http://schemas.microsoft.com/office/powerpoint/2010/main" val="1784466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667682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Grandeurs caractéristiques de l’émission Schottky</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13"/>
          <p:cNvSpPr>
            <a:spLocks noChangeArrowheads="1"/>
          </p:cNvSpPr>
          <p:nvPr/>
        </p:nvSpPr>
        <p:spPr bwMode="auto">
          <a:xfrm>
            <a:off x="219075" y="704776"/>
            <a:ext cx="46698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smtClean="0">
                <a:solidFill>
                  <a:srgbClr val="0000FF"/>
                </a:solidFill>
                <a:cs typeface="Arial" panose="020B0604020202020204" pitchFamily="34" charset="0"/>
              </a:rPr>
              <a:t>3 - Distribution en énergie des électrons émis</a:t>
            </a:r>
            <a:endParaRPr lang="fr-FR" altLang="fr-FR" sz="1600" b="1" dirty="0">
              <a:solidFill>
                <a:srgbClr val="0000FF"/>
              </a:solidFill>
              <a:cs typeface="Arial" panose="020B0604020202020204" pitchFamily="34" charset="0"/>
            </a:endParaRPr>
          </a:p>
        </p:txBody>
      </p:sp>
      <p:pic>
        <p:nvPicPr>
          <p:cNvPr id="5"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4655" y="1412776"/>
            <a:ext cx="5203849" cy="23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515816" y="1052736"/>
            <a:ext cx="81606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200" b="1" dirty="0"/>
              <a:t>La distribution en énergie est due essentiellement à la dispersion thermique de la distribution de </a:t>
            </a:r>
            <a:r>
              <a:rPr lang="fr-FR" altLang="fr-FR" sz="1200" b="1" dirty="0" smtClean="0"/>
              <a:t>Fermi-Dirac</a:t>
            </a:r>
          </a:p>
          <a:p>
            <a:pPr algn="just" eaLnBrk="1" hangingPunct="1">
              <a:spcBef>
                <a:spcPct val="0"/>
              </a:spcBef>
              <a:buFontTx/>
              <a:buNone/>
            </a:pPr>
            <a:r>
              <a:rPr lang="fr-FR" altLang="fr-FR" sz="1200" i="1" dirty="0" smtClean="0"/>
              <a:t>(</a:t>
            </a:r>
            <a:r>
              <a:rPr lang="fr-FR" altLang="fr-FR" sz="1200" i="1" dirty="0"/>
              <a:t>distribution de la probabilité pour un électron à la température T, d'occuper un état d'énergie E</a:t>
            </a:r>
            <a:r>
              <a:rPr lang="fr-FR" altLang="fr-FR" sz="1200" i="1" dirty="0" smtClean="0"/>
              <a:t>)</a:t>
            </a:r>
            <a:r>
              <a:rPr lang="fr-FR" altLang="fr-FR" sz="1200" dirty="0"/>
              <a:t>.</a:t>
            </a:r>
          </a:p>
        </p:txBody>
      </p:sp>
      <p:sp>
        <p:nvSpPr>
          <p:cNvPr id="7" name="Text Box 5"/>
          <p:cNvSpPr txBox="1">
            <a:spLocks noChangeArrowheads="1"/>
          </p:cNvSpPr>
          <p:nvPr/>
        </p:nvSpPr>
        <p:spPr bwMode="auto">
          <a:xfrm>
            <a:off x="515816" y="1751891"/>
            <a:ext cx="3264096"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300" dirty="0"/>
              <a:t>Pour les faibles valeurs de E, le spectre est limité par le haut de la barrière de potentiel (flanc raide).</a:t>
            </a:r>
          </a:p>
          <a:p>
            <a:pPr algn="just" eaLnBrk="1" hangingPunct="1">
              <a:spcBef>
                <a:spcPct val="0"/>
              </a:spcBef>
              <a:buFontTx/>
              <a:buNone/>
            </a:pPr>
            <a:endParaRPr lang="fr-FR" altLang="fr-FR" sz="1300" dirty="0"/>
          </a:p>
          <a:p>
            <a:pPr algn="just" eaLnBrk="1" hangingPunct="1">
              <a:spcBef>
                <a:spcPct val="0"/>
              </a:spcBef>
              <a:buFontTx/>
              <a:buNone/>
            </a:pPr>
            <a:r>
              <a:rPr lang="fr-FR" altLang="fr-FR" sz="1300" dirty="0"/>
              <a:t>Pour les valeurs élevées de E, le spectre est défini par la distribution en température de la fonction de Fermi-Dirac (queue de décroissance).</a:t>
            </a:r>
          </a:p>
        </p:txBody>
      </p:sp>
      <p:sp>
        <p:nvSpPr>
          <p:cNvPr id="8" name="Rectangle 13"/>
          <p:cNvSpPr>
            <a:spLocks noChangeArrowheads="1"/>
          </p:cNvSpPr>
          <p:nvPr/>
        </p:nvSpPr>
        <p:spPr bwMode="auto">
          <a:xfrm>
            <a:off x="223057" y="3710659"/>
            <a:ext cx="35846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smtClean="0">
                <a:solidFill>
                  <a:srgbClr val="0000FF"/>
                </a:solidFill>
                <a:cs typeface="Arial" panose="020B0604020202020204" pitchFamily="34" charset="0"/>
              </a:rPr>
              <a:t>4 - Brillance au niveau de la sonde</a:t>
            </a:r>
            <a:endParaRPr lang="fr-FR" altLang="fr-FR" sz="1600" b="1" dirty="0">
              <a:solidFill>
                <a:srgbClr val="0000FF"/>
              </a:solidFill>
              <a:cs typeface="Arial" panose="020B0604020202020204" pitchFamily="34" charset="0"/>
            </a:endParaRPr>
          </a:p>
        </p:txBody>
      </p:sp>
      <p:sp>
        <p:nvSpPr>
          <p:cNvPr id="9" name="Text Box 3"/>
          <p:cNvSpPr txBox="1">
            <a:spLocks noChangeArrowheads="1"/>
          </p:cNvSpPr>
          <p:nvPr/>
        </p:nvSpPr>
        <p:spPr bwMode="auto">
          <a:xfrm>
            <a:off x="515816" y="4153740"/>
            <a:ext cx="84978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dirty="0" smtClean="0"/>
              <a:t>Une </a:t>
            </a:r>
            <a:r>
              <a:rPr lang="fr-FR" altLang="fr-FR" sz="1200" b="1" dirty="0"/>
              <a:t>relation analogue à celle de Langmuir donne la densité de courant maximale J</a:t>
            </a:r>
            <a:r>
              <a:rPr lang="fr-FR" altLang="fr-FR" sz="1200" b="1" baseline="-25000" dirty="0"/>
              <a:t>S</a:t>
            </a:r>
            <a:r>
              <a:rPr lang="fr-FR" altLang="fr-FR" sz="1200" b="1" dirty="0"/>
              <a:t> au niveau de la </a:t>
            </a:r>
            <a:r>
              <a:rPr lang="fr-FR" altLang="fr-FR" sz="1200" b="1" dirty="0" smtClean="0"/>
              <a:t>sonde.</a:t>
            </a:r>
            <a:endParaRPr lang="fr-FR" altLang="fr-FR" sz="1200" b="1" dirty="0"/>
          </a:p>
        </p:txBody>
      </p:sp>
      <p:sp>
        <p:nvSpPr>
          <p:cNvPr id="10" name="Text Box 5"/>
          <p:cNvSpPr txBox="1">
            <a:spLocks noChangeArrowheads="1"/>
          </p:cNvSpPr>
          <p:nvPr/>
        </p:nvSpPr>
        <p:spPr bwMode="auto">
          <a:xfrm>
            <a:off x="524857" y="4428755"/>
            <a:ext cx="44791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dirty="0" smtClean="0"/>
              <a:t>La </a:t>
            </a:r>
            <a:r>
              <a:rPr lang="fr-FR" altLang="fr-FR" sz="1200" b="1" dirty="0"/>
              <a:t>valeur théorique maximale de la brillance s'écrit alors : </a:t>
            </a:r>
          </a:p>
        </p:txBody>
      </p:sp>
      <p:graphicFrame>
        <p:nvGraphicFramePr>
          <p:cNvPr id="11" name="Object 7"/>
          <p:cNvGraphicFramePr>
            <a:graphicFrameLocks noChangeAspect="1"/>
          </p:cNvGraphicFramePr>
          <p:nvPr>
            <p:extLst>
              <p:ext uri="{D42A27DB-BD31-4B8C-83A1-F6EECF244321}">
                <p14:modId xmlns:p14="http://schemas.microsoft.com/office/powerpoint/2010/main" val="1261276028"/>
              </p:ext>
            </p:extLst>
          </p:nvPr>
        </p:nvGraphicFramePr>
        <p:xfrm>
          <a:off x="1268341" y="4852272"/>
          <a:ext cx="1215427" cy="523113"/>
        </p:xfrm>
        <a:graphic>
          <a:graphicData uri="http://schemas.openxmlformats.org/presentationml/2006/ole">
            <mc:AlternateContent xmlns:mc="http://schemas.openxmlformats.org/markup-compatibility/2006">
              <mc:Choice xmlns:v="urn:schemas-microsoft-com:vml" Requires="v">
                <p:oleObj spid="_x0000_s9414" name="Equation" r:id="rId4" imgW="914400" imgH="393700" progId="Equation.3">
                  <p:embed/>
                </p:oleObj>
              </mc:Choice>
              <mc:Fallback>
                <p:oleObj name="Equation" r:id="rId4" imgW="9144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8341" y="4852272"/>
                        <a:ext cx="1215427" cy="523113"/>
                      </a:xfrm>
                      <a:prstGeom prst="rect">
                        <a:avLst/>
                      </a:prstGeom>
                      <a:noFill/>
                      <a:ln>
                        <a:noFill/>
                      </a:ln>
                      <a:effectLst/>
                      <a:extLst/>
                    </p:spPr>
                  </p:pic>
                </p:oleObj>
              </mc:Fallback>
            </mc:AlternateContent>
          </a:graphicData>
        </a:graphic>
      </p:graphicFrame>
      <p:sp>
        <p:nvSpPr>
          <p:cNvPr id="12" name="Text Box 8"/>
          <p:cNvSpPr txBox="1">
            <a:spLocks noChangeArrowheads="1"/>
          </p:cNvSpPr>
          <p:nvPr/>
        </p:nvSpPr>
        <p:spPr bwMode="auto">
          <a:xfrm>
            <a:off x="2714082" y="4981233"/>
            <a:ext cx="498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a:t>puis</a:t>
            </a:r>
          </a:p>
        </p:txBody>
      </p:sp>
      <p:graphicFrame>
        <p:nvGraphicFramePr>
          <p:cNvPr id="13" name="Object 9"/>
          <p:cNvGraphicFramePr>
            <a:graphicFrameLocks noChangeAspect="1"/>
          </p:cNvGraphicFramePr>
          <p:nvPr>
            <p:extLst>
              <p:ext uri="{D42A27DB-BD31-4B8C-83A1-F6EECF244321}">
                <p14:modId xmlns:p14="http://schemas.microsoft.com/office/powerpoint/2010/main" val="3251372001"/>
              </p:ext>
            </p:extLst>
          </p:nvPr>
        </p:nvGraphicFramePr>
        <p:xfrm>
          <a:off x="3420326" y="4839553"/>
          <a:ext cx="1249809" cy="536649"/>
        </p:xfrm>
        <a:graphic>
          <a:graphicData uri="http://schemas.openxmlformats.org/presentationml/2006/ole">
            <mc:AlternateContent xmlns:mc="http://schemas.openxmlformats.org/markup-compatibility/2006">
              <mc:Choice xmlns:v="urn:schemas-microsoft-com:vml" Requires="v">
                <p:oleObj spid="_x0000_s9415" name="Equation" r:id="rId6" imgW="914400" imgH="393700" progId="Equation.3">
                  <p:embed/>
                </p:oleObj>
              </mc:Choice>
              <mc:Fallback>
                <p:oleObj name="Equation" r:id="rId6" imgW="9144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0326" y="4839553"/>
                        <a:ext cx="1249809" cy="536649"/>
                      </a:xfrm>
                      <a:prstGeom prst="rect">
                        <a:avLst/>
                      </a:prstGeom>
                      <a:solidFill>
                        <a:srgbClr val="FFCC00"/>
                      </a:solidFill>
                      <a:ln>
                        <a:noFill/>
                      </a:ln>
                      <a:effectLst/>
                      <a:extLst/>
                    </p:spPr>
                  </p:pic>
                </p:oleObj>
              </mc:Fallback>
            </mc:AlternateContent>
          </a:graphicData>
        </a:graphic>
      </p:graphicFrame>
      <p:sp>
        <p:nvSpPr>
          <p:cNvPr id="14" name="Text Box 6"/>
          <p:cNvSpPr txBox="1">
            <a:spLocks noChangeArrowheads="1"/>
          </p:cNvSpPr>
          <p:nvPr/>
        </p:nvSpPr>
        <p:spPr bwMode="auto">
          <a:xfrm>
            <a:off x="4980784" y="4784963"/>
            <a:ext cx="34076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Symbol" panose="05050102010706020507" pitchFamily="18" charset="2"/>
              <a:buNone/>
            </a:pPr>
            <a:r>
              <a:rPr lang="fr-FR" altLang="fr-FR" sz="1100" b="1" dirty="0">
                <a:sym typeface="Symbol" panose="05050102010706020507" pitchFamily="18" charset="2"/>
              </a:rPr>
              <a:t>avec  </a:t>
            </a:r>
            <a:r>
              <a:rPr lang="fr-FR" altLang="fr-FR" sz="1100" b="1" dirty="0" smtClean="0">
                <a:sym typeface="Symbol" panose="05050102010706020507" pitchFamily="18" charset="2"/>
              </a:rPr>
              <a:t>J</a:t>
            </a:r>
            <a:r>
              <a:rPr lang="fr-FR" altLang="fr-FR" sz="1100" b="1" baseline="-25000" dirty="0" smtClean="0">
                <a:sym typeface="Symbol" panose="05050102010706020507" pitchFamily="18" charset="2"/>
              </a:rPr>
              <a:t>0</a:t>
            </a:r>
            <a:r>
              <a:rPr lang="fr-FR" altLang="fr-FR" sz="1100" b="1" dirty="0" smtClean="0">
                <a:latin typeface="Times New Roman" panose="02020603050405020304" pitchFamily="18" charset="0"/>
                <a:sym typeface="Symbol" panose="05050102010706020507" pitchFamily="18" charset="2"/>
              </a:rPr>
              <a:t> </a:t>
            </a:r>
            <a:r>
              <a:rPr lang="fr-FR" altLang="fr-FR" sz="1100" b="1" dirty="0" smtClean="0">
                <a:sym typeface="Symbol" panose="05050102010706020507" pitchFamily="18" charset="2"/>
              </a:rPr>
              <a:t>densité de courant au niveau du canon</a:t>
            </a:r>
            <a:endParaRPr lang="fr-FR" altLang="fr-FR" sz="1100" b="1" dirty="0">
              <a:sym typeface="Symbol" panose="05050102010706020507" pitchFamily="18" charset="2"/>
            </a:endParaRPr>
          </a:p>
          <a:p>
            <a:pPr eaLnBrk="1" hangingPunct="1">
              <a:spcBef>
                <a:spcPct val="0"/>
              </a:spcBef>
              <a:buFont typeface="Symbol" panose="05050102010706020507" pitchFamily="18" charset="2"/>
              <a:buNone/>
            </a:pPr>
            <a:r>
              <a:rPr lang="fr-FR" altLang="fr-FR" sz="1100" b="1" dirty="0">
                <a:sym typeface="Symbol" panose="05050102010706020507" pitchFamily="18" charset="2"/>
              </a:rPr>
              <a:t>          e charge de l'électron (1.60x10</a:t>
            </a:r>
            <a:r>
              <a:rPr lang="fr-FR" altLang="fr-FR" sz="1100" b="1" baseline="30000" dirty="0">
                <a:sym typeface="Symbol" panose="05050102010706020507" pitchFamily="18" charset="2"/>
              </a:rPr>
              <a:t>-19 </a:t>
            </a:r>
            <a:r>
              <a:rPr lang="fr-FR" altLang="fr-FR" sz="1100" b="1" dirty="0">
                <a:sym typeface="Symbol" panose="05050102010706020507" pitchFamily="18" charset="2"/>
              </a:rPr>
              <a:t>C)</a:t>
            </a:r>
          </a:p>
          <a:p>
            <a:pPr algn="just" eaLnBrk="1" hangingPunct="1">
              <a:spcBef>
                <a:spcPct val="0"/>
              </a:spcBef>
              <a:buFontTx/>
              <a:buNone/>
            </a:pPr>
            <a:r>
              <a:rPr lang="fr-FR" altLang="fr-FR" sz="1100" b="1" dirty="0">
                <a:sym typeface="Symbol" panose="05050102010706020507" pitchFamily="18" charset="2"/>
              </a:rPr>
              <a:t>          V  potentiel d'extraction en Volts</a:t>
            </a:r>
          </a:p>
          <a:p>
            <a:pPr algn="just" eaLnBrk="1" hangingPunct="1">
              <a:spcBef>
                <a:spcPct val="0"/>
              </a:spcBef>
              <a:buFontTx/>
              <a:buNone/>
            </a:pPr>
            <a:r>
              <a:rPr lang="fr-FR" altLang="fr-FR" sz="1100" b="1" dirty="0">
                <a:sym typeface="Symbol" panose="05050102010706020507" pitchFamily="18" charset="2"/>
              </a:rPr>
              <a:t>          E dispersion énergétique de l'émission</a:t>
            </a:r>
          </a:p>
        </p:txBody>
      </p:sp>
      <p:sp>
        <p:nvSpPr>
          <p:cNvPr id="16" name="Text Box 27"/>
          <p:cNvSpPr txBox="1">
            <a:spLocks noChangeArrowheads="1"/>
          </p:cNvSpPr>
          <p:nvPr/>
        </p:nvSpPr>
        <p:spPr bwMode="auto">
          <a:xfrm>
            <a:off x="1208820" y="5738749"/>
            <a:ext cx="359662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i="1" dirty="0"/>
              <a:t>Exemple de brillance d'une cathode W / </a:t>
            </a:r>
            <a:r>
              <a:rPr lang="fr-FR" altLang="fr-FR" sz="1300" i="1" dirty="0" err="1"/>
              <a:t>ZrO</a:t>
            </a:r>
            <a:r>
              <a:rPr lang="fr-FR" altLang="fr-FR" sz="1300" i="1" dirty="0"/>
              <a:t> </a:t>
            </a:r>
            <a:r>
              <a:rPr lang="fr-FR" altLang="fr-FR" sz="1300" i="1" dirty="0" smtClean="0"/>
              <a:t>:</a:t>
            </a:r>
            <a:r>
              <a:rPr lang="fr-FR" altLang="fr-FR" sz="800" i="1" dirty="0" smtClean="0"/>
              <a:t> </a:t>
            </a:r>
          </a:p>
          <a:p>
            <a:pPr eaLnBrk="1" hangingPunct="1">
              <a:spcBef>
                <a:spcPct val="0"/>
              </a:spcBef>
              <a:buFont typeface="Symbol" panose="05050102010706020507" pitchFamily="18" charset="2"/>
              <a:buChar char="F"/>
            </a:pPr>
            <a:r>
              <a:rPr lang="fr-FR" altLang="fr-FR" sz="1300" i="1" dirty="0" smtClean="0"/>
              <a:t> =  2.8 eV, T = 1800 K, </a:t>
            </a:r>
            <a:r>
              <a:rPr lang="fr-FR" altLang="fr-FR" sz="1300" i="1" dirty="0" err="1" smtClean="0"/>
              <a:t>V</a:t>
            </a:r>
            <a:r>
              <a:rPr lang="fr-FR" altLang="fr-FR" sz="1300" i="1" baseline="-25000" dirty="0" err="1" smtClean="0"/>
              <a:t>ext</a:t>
            </a:r>
            <a:r>
              <a:rPr lang="fr-FR" altLang="fr-FR" sz="1300" i="1" dirty="0" smtClean="0"/>
              <a:t> = 5 kV</a:t>
            </a:r>
          </a:p>
          <a:p>
            <a:pPr eaLnBrk="1" hangingPunct="1">
              <a:spcBef>
                <a:spcPct val="0"/>
              </a:spcBef>
              <a:buFont typeface="Symbol" panose="05050102010706020507" pitchFamily="18" charset="2"/>
              <a:buNone/>
            </a:pPr>
            <a:r>
              <a:rPr lang="fr-FR" altLang="fr-FR" sz="1300" i="1" dirty="0" smtClean="0">
                <a:sym typeface="Symbol" panose="05050102010706020507" pitchFamily="18" charset="2"/>
              </a:rPr>
              <a:t></a:t>
            </a:r>
            <a:r>
              <a:rPr lang="fr-FR" altLang="fr-FR" sz="1300" i="1" dirty="0">
                <a:sym typeface="Symbol" panose="05050102010706020507" pitchFamily="18" charset="2"/>
              </a:rPr>
              <a:t>E  =  0.8 eV (1.28 10</a:t>
            </a:r>
            <a:r>
              <a:rPr lang="fr-FR" altLang="fr-FR" sz="1300" i="1" baseline="30000" dirty="0">
                <a:sym typeface="Symbol" panose="05050102010706020507" pitchFamily="18" charset="2"/>
              </a:rPr>
              <a:t>-19</a:t>
            </a:r>
            <a:r>
              <a:rPr lang="fr-FR" altLang="fr-FR" sz="1300" i="1" dirty="0">
                <a:sym typeface="Symbol" panose="05050102010706020507" pitchFamily="18" charset="2"/>
              </a:rPr>
              <a:t> J)</a:t>
            </a:r>
          </a:p>
        </p:txBody>
      </p:sp>
      <p:graphicFrame>
        <p:nvGraphicFramePr>
          <p:cNvPr id="17" name="Group 57"/>
          <p:cNvGraphicFramePr>
            <a:graphicFrameLocks noGrp="1"/>
          </p:cNvGraphicFramePr>
          <p:nvPr>
            <p:extLst>
              <p:ext uri="{D42A27DB-BD31-4B8C-83A1-F6EECF244321}">
                <p14:modId xmlns:p14="http://schemas.microsoft.com/office/powerpoint/2010/main" val="1977907623"/>
              </p:ext>
            </p:extLst>
          </p:nvPr>
        </p:nvGraphicFramePr>
        <p:xfrm>
          <a:off x="4822899" y="5733256"/>
          <a:ext cx="3565525" cy="576064"/>
        </p:xfrm>
        <a:graphic>
          <a:graphicData uri="http://schemas.openxmlformats.org/drawingml/2006/table">
            <a:tbl>
              <a:tblPr/>
              <a:tblGrid>
                <a:gridCol w="1333500"/>
                <a:gridCol w="720725"/>
                <a:gridCol w="792162"/>
                <a:gridCol w="719138"/>
              </a:tblGrid>
              <a:tr h="2880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smtClean="0">
                          <a:ln>
                            <a:noFill/>
                          </a:ln>
                          <a:solidFill>
                            <a:schemeClr val="tx1"/>
                          </a:solidFill>
                          <a:effectLst/>
                          <a:latin typeface="Arial" charset="0"/>
                          <a:sym typeface="Symbol" pitchFamily="18" charset="2"/>
                        </a:rPr>
                        <a:t>J</a:t>
                      </a:r>
                      <a:r>
                        <a:rPr kumimoji="0" lang="fr-FR" sz="1400" b="1" i="0" u="none" strike="noStrike" cap="none" normalizeH="0" baseline="-25000" dirty="0" smtClean="0">
                          <a:ln>
                            <a:noFill/>
                          </a:ln>
                          <a:solidFill>
                            <a:schemeClr val="tx1"/>
                          </a:solidFill>
                          <a:effectLst/>
                          <a:latin typeface="Arial" charset="0"/>
                          <a:sym typeface="Symbol" pitchFamily="18" charset="2"/>
                        </a:rPr>
                        <a:t>0</a:t>
                      </a:r>
                      <a:r>
                        <a:rPr kumimoji="0" lang="fr-FR" sz="1400" b="1" i="0" u="none" strike="noStrike" cap="none" normalizeH="0" baseline="0" dirty="0" smtClean="0">
                          <a:ln>
                            <a:noFill/>
                          </a:ln>
                          <a:solidFill>
                            <a:schemeClr val="tx1"/>
                          </a:solidFill>
                          <a:effectLst/>
                          <a:latin typeface="Arial" charset="0"/>
                          <a:sym typeface="Symbol" pitchFamily="18" charset="2"/>
                        </a:rPr>
                        <a:t> (A/cm</a:t>
                      </a:r>
                      <a:r>
                        <a:rPr kumimoji="0" lang="fr-FR" sz="1400" b="1" i="0" u="none" strike="noStrike" cap="none" normalizeH="0" baseline="30000" dirty="0" smtClean="0">
                          <a:ln>
                            <a:noFill/>
                          </a:ln>
                          <a:solidFill>
                            <a:schemeClr val="tx1"/>
                          </a:solidFill>
                          <a:effectLst/>
                          <a:latin typeface="Arial" charset="0"/>
                          <a:sym typeface="Symbol" pitchFamily="18" charset="2"/>
                        </a:rPr>
                        <a:t>2</a:t>
                      </a:r>
                      <a:r>
                        <a:rPr kumimoji="0" lang="fr-FR" sz="1400" b="1" i="0" u="none" strike="noStrike" cap="none" normalizeH="0" baseline="0" dirty="0" smtClean="0">
                          <a:ln>
                            <a:noFill/>
                          </a:ln>
                          <a:solidFill>
                            <a:schemeClr val="tx1"/>
                          </a:solidFill>
                          <a:effectLst/>
                          <a:latin typeface="Arial" charset="0"/>
                          <a:sym typeface="Symbol" pitchFamily="18" charset="2"/>
                        </a:rPr>
                        <a:t>)</a:t>
                      </a:r>
                    </a:p>
                  </a:txBody>
                  <a:tcPr marL="0" marR="0" marT="0" marB="0"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chemeClr val="tx1"/>
                          </a:solidFill>
                          <a:effectLst/>
                          <a:latin typeface="Arial" charset="0"/>
                        </a:rPr>
                        <a:t>1 10</a:t>
                      </a:r>
                      <a:r>
                        <a:rPr kumimoji="0" lang="fr-FR" sz="1400" b="0" i="0" u="none" strike="noStrike" cap="none" normalizeH="0" baseline="30000" dirty="0" smtClean="0">
                          <a:ln>
                            <a:noFill/>
                          </a:ln>
                          <a:solidFill>
                            <a:schemeClr val="tx1"/>
                          </a:solidFill>
                          <a:effectLst/>
                          <a:latin typeface="Arial" charset="0"/>
                        </a:rPr>
                        <a:t>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rgbClr val="0000FF"/>
                          </a:solidFill>
                          <a:effectLst/>
                          <a:latin typeface="Arial" charset="0"/>
                        </a:rPr>
                        <a:t>1 10</a:t>
                      </a:r>
                      <a:r>
                        <a:rPr kumimoji="0" lang="fr-FR" sz="1400" b="0" i="0" u="none" strike="noStrike" cap="none" normalizeH="0" baseline="30000" dirty="0" smtClean="0">
                          <a:ln>
                            <a:noFill/>
                          </a:ln>
                          <a:solidFill>
                            <a:srgbClr val="0000FF"/>
                          </a:solidFill>
                          <a:effectLst/>
                          <a:latin typeface="Arial" charset="0"/>
                        </a:rPr>
                        <a:t>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rgbClr val="0000FF"/>
                          </a:solidFill>
                          <a:effectLst/>
                          <a:latin typeface="Arial" charset="0"/>
                        </a:rPr>
                        <a:t>1 10</a:t>
                      </a:r>
                      <a:r>
                        <a:rPr kumimoji="0" lang="fr-FR" sz="1400" b="0" i="0" u="none" strike="noStrike" cap="none" normalizeH="0" baseline="30000" dirty="0" smtClean="0">
                          <a:ln>
                            <a:noFill/>
                          </a:ln>
                          <a:solidFill>
                            <a:srgbClr val="0000FF"/>
                          </a:solidFill>
                          <a:effectLst/>
                          <a:latin typeface="Arial" charset="0"/>
                        </a:rPr>
                        <a:t>5</a:t>
                      </a:r>
                    </a:p>
                  </a:txBody>
                  <a:tcPr marL="0" marR="0" marT="0" marB="0"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0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err="1" smtClean="0">
                          <a:ln>
                            <a:noFill/>
                          </a:ln>
                          <a:solidFill>
                            <a:schemeClr val="tx1"/>
                          </a:solidFill>
                          <a:effectLst/>
                          <a:latin typeface="Arial" charset="0"/>
                        </a:rPr>
                        <a:t>B</a:t>
                      </a:r>
                      <a:r>
                        <a:rPr kumimoji="0" lang="fr-FR" sz="1400" b="1" i="0" u="none" strike="noStrike" cap="none" normalizeH="0" baseline="-25000" dirty="0" err="1" smtClean="0">
                          <a:ln>
                            <a:noFill/>
                          </a:ln>
                          <a:solidFill>
                            <a:schemeClr val="tx1"/>
                          </a:solidFill>
                          <a:effectLst/>
                          <a:latin typeface="Arial" charset="0"/>
                        </a:rPr>
                        <a:t>max</a:t>
                      </a:r>
                      <a:r>
                        <a:rPr kumimoji="0" lang="fr-FR" sz="1400" b="1" i="0" u="none" strike="noStrike" cap="none" normalizeH="0" baseline="0" dirty="0" smtClean="0">
                          <a:ln>
                            <a:noFill/>
                          </a:ln>
                          <a:solidFill>
                            <a:schemeClr val="tx1"/>
                          </a:solidFill>
                          <a:effectLst/>
                          <a:latin typeface="Arial" charset="0"/>
                        </a:rPr>
                        <a:t> (Acm</a:t>
                      </a:r>
                      <a:r>
                        <a:rPr kumimoji="0" lang="fr-FR" sz="1400" b="1" i="0" u="none" strike="noStrike" cap="none" normalizeH="0" baseline="30000" dirty="0" smtClean="0">
                          <a:ln>
                            <a:noFill/>
                          </a:ln>
                          <a:solidFill>
                            <a:schemeClr val="tx1"/>
                          </a:solidFill>
                          <a:effectLst/>
                          <a:latin typeface="Arial" charset="0"/>
                        </a:rPr>
                        <a:t>-2</a:t>
                      </a:r>
                      <a:r>
                        <a:rPr kumimoji="0" lang="fr-FR" sz="1400" b="1" i="0" u="none" strike="noStrike" cap="none" normalizeH="0" baseline="0" dirty="0" smtClean="0">
                          <a:ln>
                            <a:noFill/>
                          </a:ln>
                          <a:solidFill>
                            <a:schemeClr val="tx1"/>
                          </a:solidFill>
                          <a:effectLst/>
                          <a:latin typeface="Arial" charset="0"/>
                        </a:rPr>
                        <a:t>sr</a:t>
                      </a:r>
                      <a:r>
                        <a:rPr kumimoji="0" lang="fr-FR" sz="1400" b="1" i="0" u="none" strike="noStrike" cap="none" normalizeH="0" baseline="30000" dirty="0" smtClean="0">
                          <a:ln>
                            <a:noFill/>
                          </a:ln>
                          <a:solidFill>
                            <a:schemeClr val="tx1"/>
                          </a:solidFill>
                          <a:effectLst/>
                          <a:latin typeface="Arial" charset="0"/>
                        </a:rPr>
                        <a:t>-1</a:t>
                      </a:r>
                      <a:r>
                        <a:rPr kumimoji="0" lang="fr-FR" sz="1400" b="1" i="0" u="none" strike="noStrike" cap="none" normalizeH="0" baseline="0" dirty="0" smtClean="0">
                          <a:ln>
                            <a:noFill/>
                          </a:ln>
                          <a:solidFill>
                            <a:schemeClr val="tx1"/>
                          </a:solidFill>
                          <a:effectLst/>
                          <a:latin typeface="Arial" charset="0"/>
                        </a:rPr>
                        <a:t>)</a:t>
                      </a:r>
                      <a:endParaRPr kumimoji="0" lang="fr-FR" sz="1400" b="1" i="0" u="none" strike="noStrike" cap="none" normalizeH="0" baseline="-25000" dirty="0" smtClean="0">
                        <a:ln>
                          <a:noFill/>
                        </a:ln>
                        <a:solidFill>
                          <a:schemeClr val="tx1"/>
                        </a:solidFill>
                        <a:effectLst/>
                        <a:latin typeface="Arial" charset="0"/>
                      </a:endParaRPr>
                    </a:p>
                  </a:txBody>
                  <a:tcPr marL="0" marR="0" marT="0" marB="0"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chemeClr val="tx1"/>
                          </a:solidFill>
                          <a:effectLst/>
                          <a:latin typeface="Arial" charset="0"/>
                        </a:rPr>
                        <a:t>2 10</a:t>
                      </a:r>
                      <a:r>
                        <a:rPr kumimoji="0" lang="fr-FR" sz="1400" b="0" i="0" u="none" strike="noStrike" cap="none" normalizeH="0" baseline="30000" dirty="0" smtClean="0">
                          <a:ln>
                            <a:noFill/>
                          </a:ln>
                          <a:solidFill>
                            <a:schemeClr val="tx1"/>
                          </a:solidFill>
                          <a:effectLst/>
                          <a:latin typeface="Arial" charset="0"/>
                        </a:rPr>
                        <a:t>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rgbClr val="0000FF"/>
                          </a:solidFill>
                          <a:effectLst/>
                          <a:latin typeface="Arial" charset="0"/>
                        </a:rPr>
                        <a:t>2 10</a:t>
                      </a:r>
                      <a:r>
                        <a:rPr kumimoji="0" lang="fr-FR" sz="1400" b="0" i="0" u="none" strike="noStrike" cap="none" normalizeH="0" baseline="30000" dirty="0" smtClean="0">
                          <a:ln>
                            <a:noFill/>
                          </a:ln>
                          <a:solidFill>
                            <a:srgbClr val="0000FF"/>
                          </a:solidFill>
                          <a:effectLst/>
                          <a:latin typeface="Arial" charset="0"/>
                        </a:rPr>
                        <a:t>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rgbClr val="0000FF"/>
                          </a:solidFill>
                          <a:effectLst/>
                          <a:latin typeface="Arial" charset="0"/>
                        </a:rPr>
                        <a:t>2 10</a:t>
                      </a:r>
                      <a:r>
                        <a:rPr kumimoji="0" lang="fr-FR" sz="1400" b="0" i="0" u="none" strike="noStrike" cap="none" normalizeH="0" baseline="30000" dirty="0" smtClean="0">
                          <a:ln>
                            <a:noFill/>
                          </a:ln>
                          <a:solidFill>
                            <a:srgbClr val="0000FF"/>
                          </a:solidFill>
                          <a:effectLst/>
                          <a:latin typeface="Arial" charset="0"/>
                        </a:rPr>
                        <a:t>8</a:t>
                      </a:r>
                    </a:p>
                  </a:txBody>
                  <a:tcPr marL="0" marR="0" marT="0" marB="0"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 name="Espace réservé du numéro de diapositive 17"/>
          <p:cNvSpPr>
            <a:spLocks noGrp="1"/>
          </p:cNvSpPr>
          <p:nvPr>
            <p:ph type="sldNum" sz="quarter" idx="4"/>
          </p:nvPr>
        </p:nvSpPr>
        <p:spPr/>
        <p:txBody>
          <a:bodyPr/>
          <a:lstStyle/>
          <a:p>
            <a:fld id="{7677F839-F3BA-4A12-BBF8-C0A38A149D79}" type="slidenum">
              <a:rPr lang="fr-FR" smtClean="0"/>
              <a:t>25</a:t>
            </a:fld>
            <a:endParaRPr lang="fr-FR"/>
          </a:p>
        </p:txBody>
      </p:sp>
    </p:spTree>
    <p:extLst>
      <p:ext uri="{BB962C8B-B14F-4D97-AF65-F5344CB8AC3E}">
        <p14:creationId xmlns:p14="http://schemas.microsoft.com/office/powerpoint/2010/main" val="27090292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563327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à cathode chaude ou Schottky</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13"/>
          <p:cNvSpPr>
            <a:spLocks noChangeArrowheads="1"/>
          </p:cNvSpPr>
          <p:nvPr/>
        </p:nvSpPr>
        <p:spPr bwMode="auto">
          <a:xfrm>
            <a:off x="219075" y="704776"/>
            <a:ext cx="16113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a:solidFill>
                  <a:srgbClr val="0000FF"/>
                </a:solidFill>
                <a:cs typeface="Arial" panose="020B0604020202020204" pitchFamily="34" charset="0"/>
              </a:rPr>
              <a:t>1 - </a:t>
            </a:r>
            <a:r>
              <a:rPr lang="fr-FR" altLang="fr-FR" sz="1600" b="1" dirty="0" smtClean="0">
                <a:solidFill>
                  <a:srgbClr val="0000FF"/>
                </a:solidFill>
                <a:cs typeface="Arial" panose="020B0604020202020204" pitchFamily="34" charset="0"/>
              </a:rPr>
              <a:t>Description</a:t>
            </a:r>
            <a:endParaRPr lang="fr-FR" altLang="fr-FR" sz="1600" b="1" dirty="0">
              <a:solidFill>
                <a:srgbClr val="0000FF"/>
              </a:solidFill>
              <a:cs typeface="Arial" panose="020B0604020202020204" pitchFamily="34" charset="0"/>
            </a:endParaRPr>
          </a:p>
        </p:txBody>
      </p:sp>
      <p:sp>
        <p:nvSpPr>
          <p:cNvPr id="5" name="Text Box 5"/>
          <p:cNvSpPr txBox="1">
            <a:spLocks noChangeArrowheads="1"/>
          </p:cNvSpPr>
          <p:nvPr/>
        </p:nvSpPr>
        <p:spPr bwMode="auto">
          <a:xfrm>
            <a:off x="399574" y="1052736"/>
            <a:ext cx="81589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dirty="0"/>
              <a:t>Le canon à cathode chaude est constitué de 4 électrodes : une pointe (cathode ou émetteur), un </a:t>
            </a:r>
            <a:r>
              <a:rPr lang="fr-FR" altLang="fr-FR" sz="1200" b="1" dirty="0" err="1"/>
              <a:t>supresseur</a:t>
            </a:r>
            <a:r>
              <a:rPr lang="fr-FR" altLang="fr-FR" sz="1200" b="1" dirty="0"/>
              <a:t>, un extracteur et une anode accélératrice.</a:t>
            </a:r>
          </a:p>
        </p:txBody>
      </p:sp>
      <p:pic>
        <p:nvPicPr>
          <p:cNvPr id="6" name="Picture 6" descr="schottky emetteur den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605053"/>
            <a:ext cx="1973356"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62" y="1502202"/>
            <a:ext cx="3713277"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5268930" y="3267509"/>
            <a:ext cx="10795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a:cs typeface="Arial" panose="020B0604020202020204" pitchFamily="34" charset="0"/>
              </a:rPr>
              <a:t>Document FEI</a:t>
            </a:r>
          </a:p>
        </p:txBody>
      </p:sp>
      <p:sp>
        <p:nvSpPr>
          <p:cNvPr id="9" name="Text Box 6"/>
          <p:cNvSpPr txBox="1">
            <a:spLocks noChangeArrowheads="1"/>
          </p:cNvSpPr>
          <p:nvPr/>
        </p:nvSpPr>
        <p:spPr bwMode="auto">
          <a:xfrm>
            <a:off x="392652" y="4257670"/>
            <a:ext cx="645463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dirty="0" smtClean="0"/>
              <a:t>La </a:t>
            </a:r>
            <a:r>
              <a:rPr lang="fr-FR" altLang="fr-FR" sz="1200" b="1" dirty="0"/>
              <a:t>cathode Schottky est constituée d'une pointe de cristal de tungstène terminée par une facette &lt;100&gt;, formant un méplat d'environ 0.5 µm de diamètre.</a:t>
            </a:r>
          </a:p>
          <a:p>
            <a:pPr eaLnBrk="1" hangingPunct="1">
              <a:spcBef>
                <a:spcPct val="0"/>
              </a:spcBef>
              <a:buFontTx/>
              <a:buNone/>
            </a:pPr>
            <a:endParaRPr lang="fr-FR" altLang="fr-FR" sz="900" b="1" dirty="0"/>
          </a:p>
          <a:p>
            <a:pPr eaLnBrk="1" hangingPunct="1">
              <a:spcBef>
                <a:spcPct val="0"/>
              </a:spcBef>
              <a:buFontTx/>
              <a:buNone/>
            </a:pPr>
            <a:r>
              <a:rPr lang="fr-FR" altLang="fr-FR" sz="1200" b="1" dirty="0" smtClean="0">
                <a:cs typeface="Times New Roman" panose="02020603050405020304" pitchFamily="18" charset="0"/>
              </a:rPr>
              <a:t>Cette </a:t>
            </a:r>
            <a:r>
              <a:rPr lang="fr-FR" altLang="fr-FR" sz="1200" b="1" dirty="0">
                <a:cs typeface="Times New Roman" panose="02020603050405020304" pitchFamily="18" charset="0"/>
              </a:rPr>
              <a:t>cathode est portée par un filament en tungstène d'environ 100 µm de diamètre. </a:t>
            </a:r>
          </a:p>
          <a:p>
            <a:pPr eaLnBrk="1" hangingPunct="1">
              <a:spcBef>
                <a:spcPct val="0"/>
              </a:spcBef>
              <a:buFontTx/>
              <a:buNone/>
            </a:pPr>
            <a:endParaRPr lang="fr-FR" altLang="fr-FR" sz="900" b="1" dirty="0">
              <a:cs typeface="Times New Roman" panose="02020603050405020304" pitchFamily="18" charset="0"/>
            </a:endParaRPr>
          </a:p>
          <a:p>
            <a:pPr eaLnBrk="1" hangingPunct="1">
              <a:spcBef>
                <a:spcPct val="0"/>
              </a:spcBef>
              <a:buFontTx/>
              <a:buNone/>
            </a:pPr>
            <a:r>
              <a:rPr lang="fr-FR" altLang="fr-FR" sz="1200" b="1" dirty="0" smtClean="0">
                <a:cs typeface="Times New Roman" panose="02020603050405020304" pitchFamily="18" charset="0"/>
              </a:rPr>
              <a:t>La </a:t>
            </a:r>
            <a:r>
              <a:rPr lang="fr-FR" altLang="fr-FR" sz="1200" b="1" dirty="0">
                <a:cs typeface="Times New Roman" panose="02020603050405020304" pitchFamily="18" charset="0"/>
              </a:rPr>
              <a:t>pointe est chauffée à une température de 1700 K à 1800 K. </a:t>
            </a:r>
          </a:p>
          <a:p>
            <a:pPr eaLnBrk="1" hangingPunct="1">
              <a:spcBef>
                <a:spcPct val="0"/>
              </a:spcBef>
              <a:buFontTx/>
              <a:buNone/>
            </a:pPr>
            <a:endParaRPr lang="fr-FR" altLang="fr-FR" sz="900" b="1" dirty="0">
              <a:cs typeface="Times New Roman" panose="02020603050405020304" pitchFamily="18" charset="0"/>
            </a:endParaRPr>
          </a:p>
          <a:p>
            <a:pPr eaLnBrk="1" hangingPunct="1">
              <a:spcBef>
                <a:spcPct val="0"/>
              </a:spcBef>
              <a:buFontTx/>
              <a:buNone/>
            </a:pPr>
            <a:r>
              <a:rPr lang="fr-FR" altLang="fr-FR" sz="1200" b="1" dirty="0" smtClean="0">
                <a:cs typeface="Times New Roman" panose="02020603050405020304" pitchFamily="18" charset="0"/>
              </a:rPr>
              <a:t>A </a:t>
            </a:r>
            <a:r>
              <a:rPr lang="fr-FR" altLang="fr-FR" sz="1200" b="1" dirty="0">
                <a:cs typeface="Times New Roman" panose="02020603050405020304" pitchFamily="18" charset="0"/>
              </a:rPr>
              <a:t>la base de la pointe se trouve un réservoir fritté d'oxyde de zirconium. </a:t>
            </a:r>
          </a:p>
          <a:p>
            <a:pPr eaLnBrk="1" hangingPunct="1">
              <a:spcBef>
                <a:spcPct val="0"/>
              </a:spcBef>
              <a:buFontTx/>
              <a:buNone/>
            </a:pPr>
            <a:endParaRPr lang="fr-FR" altLang="fr-FR" sz="900" b="1" dirty="0">
              <a:cs typeface="Times New Roman" panose="02020603050405020304" pitchFamily="18" charset="0"/>
            </a:endParaRPr>
          </a:p>
          <a:p>
            <a:pPr eaLnBrk="1" hangingPunct="1">
              <a:spcBef>
                <a:spcPct val="0"/>
              </a:spcBef>
              <a:buFontTx/>
              <a:buNone/>
            </a:pPr>
            <a:r>
              <a:rPr lang="fr-FR" altLang="fr-FR" sz="1200" b="1" dirty="0">
                <a:cs typeface="Times New Roman" panose="02020603050405020304" pitchFamily="18" charset="0"/>
              </a:rPr>
              <a:t>Grâce au courant circulant dans le filament, donc sous l'effet de la température, un film mince d'oxyde de zirconium liquide (</a:t>
            </a:r>
            <a:r>
              <a:rPr lang="fr-FR" altLang="fr-FR" sz="1200" b="1" dirty="0" err="1">
                <a:cs typeface="Times New Roman" panose="02020603050405020304" pitchFamily="18" charset="0"/>
              </a:rPr>
              <a:t>ZrO</a:t>
            </a:r>
            <a:r>
              <a:rPr lang="fr-FR" altLang="fr-FR" sz="1200" b="1" dirty="0">
                <a:cs typeface="Times New Roman" panose="02020603050405020304" pitchFamily="18" charset="0"/>
              </a:rPr>
              <a:t>) vient mouiller la pointe réduisant ainsi le travail de sortie des électrons de 4.5 eV à 2.8 eV.</a:t>
            </a:r>
            <a:r>
              <a:rPr lang="fr-FR" altLang="fr-FR" sz="1200" b="1" dirty="0"/>
              <a:t> </a:t>
            </a:r>
          </a:p>
        </p:txBody>
      </p:sp>
      <p:pic>
        <p:nvPicPr>
          <p:cNvPr id="10" name="Picture 2"/>
          <p:cNvPicPr>
            <a:picLocks noChangeAspect="1" noChangeArrowheads="1"/>
          </p:cNvPicPr>
          <p:nvPr/>
        </p:nvPicPr>
        <p:blipFill>
          <a:blip r:embed="rId4" cstate="print">
            <a:lum bright="12000" contrast="12000"/>
            <a:extLst>
              <a:ext uri="{28A0092B-C50C-407E-A947-70E740481C1C}">
                <a14:useLocalDpi xmlns:a14="http://schemas.microsoft.com/office/drawing/2010/main" val="0"/>
              </a:ext>
            </a:extLst>
          </a:blip>
          <a:srcRect l="13905" t="15504" r="25183" b="23698"/>
          <a:stretch>
            <a:fillRect/>
          </a:stretch>
        </p:blipFill>
        <p:spPr bwMode="auto">
          <a:xfrm>
            <a:off x="6847289" y="2409843"/>
            <a:ext cx="2125050"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
          <p:cNvSpPr txBox="1">
            <a:spLocks noChangeArrowheads="1"/>
          </p:cNvSpPr>
          <p:nvPr/>
        </p:nvSpPr>
        <p:spPr bwMode="auto">
          <a:xfrm>
            <a:off x="7858150" y="4160125"/>
            <a:ext cx="11913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a:t>Document </a:t>
            </a:r>
            <a:r>
              <a:rPr lang="fr-FR" altLang="fr-FR" sz="900" b="1" i="1" dirty="0" smtClean="0"/>
              <a:t>DENKA</a:t>
            </a:r>
            <a:endParaRPr lang="fr-FR" altLang="fr-FR" sz="900" b="1" i="1" dirty="0"/>
          </a:p>
        </p:txBody>
      </p:sp>
      <p:pic>
        <p:nvPicPr>
          <p:cNvPr id="16" name="Picture 12"/>
          <p:cNvPicPr>
            <a:picLocks noChangeAspect="1" noChangeArrowheads="1"/>
          </p:cNvPicPr>
          <p:nvPr/>
        </p:nvPicPr>
        <p:blipFill>
          <a:blip r:embed="rId5">
            <a:extLst>
              <a:ext uri="{28A0092B-C50C-407E-A947-70E740481C1C}">
                <a14:useLocalDpi xmlns:a14="http://schemas.microsoft.com/office/drawing/2010/main" val="0"/>
              </a:ext>
            </a:extLst>
          </a:blip>
          <a:srcRect l="59686" t="17921" r="699" b="15945"/>
          <a:stretch>
            <a:fillRect/>
          </a:stretch>
        </p:blipFill>
        <p:spPr bwMode="auto">
          <a:xfrm>
            <a:off x="7641256" y="1443702"/>
            <a:ext cx="130681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p:cNvPicPr>
            <a:picLocks noChangeAspect="1"/>
          </p:cNvPicPr>
          <p:nvPr/>
        </p:nvPicPr>
        <p:blipFill>
          <a:blip r:embed="rId6"/>
          <a:stretch>
            <a:fillRect/>
          </a:stretch>
        </p:blipFill>
        <p:spPr>
          <a:xfrm>
            <a:off x="6840562" y="4437112"/>
            <a:ext cx="2124000" cy="1808458"/>
          </a:xfrm>
          <a:prstGeom prst="rect">
            <a:avLst/>
          </a:prstGeom>
        </p:spPr>
      </p:pic>
      <p:sp>
        <p:nvSpPr>
          <p:cNvPr id="18" name="Text Box 8"/>
          <p:cNvSpPr txBox="1">
            <a:spLocks noChangeArrowheads="1"/>
          </p:cNvSpPr>
          <p:nvPr/>
        </p:nvSpPr>
        <p:spPr bwMode="auto">
          <a:xfrm>
            <a:off x="8101012" y="6194041"/>
            <a:ext cx="104298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a:cs typeface="Arial" panose="020B0604020202020204" pitchFamily="34" charset="0"/>
              </a:rPr>
              <a:t>Document FEI</a:t>
            </a:r>
          </a:p>
        </p:txBody>
      </p:sp>
      <p:sp>
        <p:nvSpPr>
          <p:cNvPr id="12" name="Espace réservé du numéro de diapositive 11"/>
          <p:cNvSpPr>
            <a:spLocks noGrp="1"/>
          </p:cNvSpPr>
          <p:nvPr>
            <p:ph type="sldNum" sz="quarter" idx="4"/>
          </p:nvPr>
        </p:nvSpPr>
        <p:spPr/>
        <p:txBody>
          <a:bodyPr/>
          <a:lstStyle/>
          <a:p>
            <a:fld id="{7677F839-F3BA-4A12-BBF8-C0A38A149D79}" type="slidenum">
              <a:rPr lang="fr-FR" smtClean="0"/>
              <a:t>26</a:t>
            </a:fld>
            <a:endParaRPr lang="fr-FR"/>
          </a:p>
        </p:txBody>
      </p:sp>
    </p:spTree>
    <p:extLst>
      <p:ext uri="{BB962C8B-B14F-4D97-AF65-F5344CB8AC3E}">
        <p14:creationId xmlns:p14="http://schemas.microsoft.com/office/powerpoint/2010/main" val="21336079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563327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à cathode chaude ou Schottky</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13"/>
          <p:cNvSpPr>
            <a:spLocks noChangeArrowheads="1"/>
          </p:cNvSpPr>
          <p:nvPr/>
        </p:nvSpPr>
        <p:spPr bwMode="auto">
          <a:xfrm>
            <a:off x="219075" y="704776"/>
            <a:ext cx="32303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a:solidFill>
                  <a:srgbClr val="0000FF"/>
                </a:solidFill>
                <a:cs typeface="Arial" panose="020B0604020202020204" pitchFamily="34" charset="0"/>
              </a:rPr>
              <a:t>2</a:t>
            </a:r>
            <a:r>
              <a:rPr lang="fr-FR" altLang="fr-FR" sz="1600" b="1" dirty="0" smtClean="0">
                <a:solidFill>
                  <a:srgbClr val="0000FF"/>
                </a:solidFill>
                <a:cs typeface="Arial" panose="020B0604020202020204" pitchFamily="34" charset="0"/>
              </a:rPr>
              <a:t> - Principe de fonctionnement</a:t>
            </a:r>
            <a:endParaRPr lang="fr-FR" altLang="fr-FR" sz="1600" b="1" dirty="0">
              <a:solidFill>
                <a:srgbClr val="0000FF"/>
              </a:solidFill>
              <a:cs typeface="Arial" panose="020B0604020202020204" pitchFamily="34" charset="0"/>
            </a:endParaRPr>
          </a:p>
        </p:txBody>
      </p:sp>
      <p:graphicFrame>
        <p:nvGraphicFramePr>
          <p:cNvPr id="5" name="Object 2"/>
          <p:cNvGraphicFramePr>
            <a:graphicFrameLocks noChangeAspect="1"/>
          </p:cNvGraphicFramePr>
          <p:nvPr>
            <p:extLst>
              <p:ext uri="{D42A27DB-BD31-4B8C-83A1-F6EECF244321}">
                <p14:modId xmlns:p14="http://schemas.microsoft.com/office/powerpoint/2010/main" val="137250757"/>
              </p:ext>
            </p:extLst>
          </p:nvPr>
        </p:nvGraphicFramePr>
        <p:xfrm>
          <a:off x="4779314" y="589485"/>
          <a:ext cx="3963867" cy="3060619"/>
        </p:xfrm>
        <a:graphic>
          <a:graphicData uri="http://schemas.openxmlformats.org/presentationml/2006/ole">
            <mc:AlternateContent xmlns:mc="http://schemas.openxmlformats.org/markup-compatibility/2006">
              <mc:Choice xmlns:v="urn:schemas-microsoft-com:vml" Requires="v">
                <p:oleObj spid="_x0000_s10329" name="Picture" r:id="rId3" imgW="4715640" imgH="3639240" progId="Word.Picture.8">
                  <p:embed/>
                </p:oleObj>
              </mc:Choice>
              <mc:Fallback>
                <p:oleObj name="Picture" r:id="rId3" imgW="4715640" imgH="3639240" progId="Word.Picture.8">
                  <p:embed/>
                  <p:pic>
                    <p:nvPicPr>
                      <p:cNvPr id="0" name=""/>
                      <p:cNvPicPr>
                        <a:picLocks noChangeAspect="1" noChangeArrowheads="1"/>
                      </p:cNvPicPr>
                      <p:nvPr/>
                    </p:nvPicPr>
                    <p:blipFill>
                      <a:blip r:embed="rId4"/>
                      <a:srcRect/>
                      <a:stretch>
                        <a:fillRect/>
                      </a:stretch>
                    </p:blipFill>
                    <p:spPr bwMode="auto">
                      <a:xfrm>
                        <a:off x="4779314" y="589485"/>
                        <a:ext cx="3963867" cy="3060619"/>
                      </a:xfrm>
                      <a:prstGeom prst="rect">
                        <a:avLst/>
                      </a:prstGeom>
                      <a:noFill/>
                      <a:ln>
                        <a:noFill/>
                      </a:ln>
                      <a:extLst/>
                    </p:spPr>
                  </p:pic>
                </p:oleObj>
              </mc:Fallback>
            </mc:AlternateContent>
          </a:graphicData>
        </a:graphic>
      </p:graphicFrame>
      <p:sp>
        <p:nvSpPr>
          <p:cNvPr id="6" name="Text Box 3"/>
          <p:cNvSpPr txBox="1">
            <a:spLocks noChangeArrowheads="1"/>
          </p:cNvSpPr>
          <p:nvPr/>
        </p:nvSpPr>
        <p:spPr bwMode="auto">
          <a:xfrm>
            <a:off x="457200" y="1196975"/>
            <a:ext cx="411365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fr-FR" altLang="fr-FR" sz="1200" b="1" dirty="0"/>
              <a:t>Le </a:t>
            </a:r>
            <a:r>
              <a:rPr lang="fr-FR" altLang="fr-FR" sz="1200" b="1" dirty="0" err="1"/>
              <a:t>supresseur</a:t>
            </a:r>
            <a:r>
              <a:rPr lang="fr-FR" altLang="fr-FR" sz="1200" b="1" dirty="0"/>
              <a:t> (-300V) permet de bloquer les électrons d'origine thermique.</a:t>
            </a:r>
          </a:p>
          <a:p>
            <a:pPr algn="just">
              <a:spcBef>
                <a:spcPct val="0"/>
              </a:spcBef>
              <a:buFontTx/>
              <a:buNone/>
            </a:pPr>
            <a:endParaRPr lang="fr-FR" altLang="fr-FR" sz="800" b="1" dirty="0" smtClean="0"/>
          </a:p>
          <a:p>
            <a:pPr algn="just">
              <a:spcBef>
                <a:spcPct val="0"/>
              </a:spcBef>
              <a:buFontTx/>
              <a:buNone/>
            </a:pPr>
            <a:r>
              <a:rPr lang="fr-FR" altLang="fr-FR" sz="1200" b="1" dirty="0" smtClean="0"/>
              <a:t>L’extracteur </a:t>
            </a:r>
            <a:r>
              <a:rPr lang="fr-FR" altLang="fr-FR" sz="1200" b="1" dirty="0"/>
              <a:t>ou électrode d’extraction (+4500V) fournit le champ électrique qui extrait les électrons de la pointe.</a:t>
            </a:r>
          </a:p>
          <a:p>
            <a:pPr algn="just">
              <a:spcBef>
                <a:spcPct val="0"/>
              </a:spcBef>
              <a:buFontTx/>
              <a:buNone/>
            </a:pPr>
            <a:endParaRPr lang="fr-FR" altLang="fr-FR" sz="800" b="1" dirty="0" smtClean="0"/>
          </a:p>
          <a:p>
            <a:pPr algn="just">
              <a:spcBef>
                <a:spcPct val="0"/>
              </a:spcBef>
              <a:buFontTx/>
              <a:buNone/>
            </a:pPr>
            <a:r>
              <a:rPr lang="fr-FR" altLang="fr-FR" sz="1200" b="1" dirty="0" smtClean="0"/>
              <a:t>La </a:t>
            </a:r>
            <a:r>
              <a:rPr lang="fr-FR" altLang="fr-FR" sz="1200" b="1" dirty="0"/>
              <a:t>2</a:t>
            </a:r>
            <a:r>
              <a:rPr lang="fr-FR" altLang="fr-FR" sz="1200" b="1" baseline="30000" dirty="0"/>
              <a:t>ème</a:t>
            </a:r>
            <a:r>
              <a:rPr lang="fr-FR" altLang="fr-FR" sz="1200" b="1" dirty="0"/>
              <a:t> anode fournit la tension d’accélération des électrons. </a:t>
            </a:r>
            <a:endParaRPr lang="fr-FR" altLang="fr-FR" sz="1200" b="1" dirty="0" smtClean="0"/>
          </a:p>
          <a:p>
            <a:pPr algn="just">
              <a:spcBef>
                <a:spcPct val="0"/>
              </a:spcBef>
              <a:buFontTx/>
              <a:buNone/>
            </a:pPr>
            <a:endParaRPr lang="fr-FR" altLang="fr-FR" sz="800" b="1" dirty="0" smtClean="0"/>
          </a:p>
          <a:p>
            <a:pPr algn="just">
              <a:spcBef>
                <a:spcPct val="0"/>
              </a:spcBef>
              <a:buFontTx/>
              <a:buNone/>
            </a:pPr>
            <a:r>
              <a:rPr lang="fr-FR" altLang="fr-FR" sz="1200" b="1" dirty="0" smtClean="0"/>
              <a:t>Les </a:t>
            </a:r>
            <a:r>
              <a:rPr lang="fr-FR" altLang="fr-FR" sz="1200" b="1" dirty="0"/>
              <a:t>paramètres (température, tension d’extraction …) sont imposées par le constructeur.</a:t>
            </a:r>
          </a:p>
          <a:p>
            <a:pPr algn="just">
              <a:spcBef>
                <a:spcPct val="0"/>
              </a:spcBef>
              <a:buFontTx/>
              <a:buNone/>
            </a:pPr>
            <a:r>
              <a:rPr lang="fr-FR" altLang="fr-FR" sz="1200" b="1" dirty="0"/>
              <a:t>La qualité du vide est essentielle</a:t>
            </a:r>
            <a:r>
              <a:rPr lang="fr-FR" altLang="fr-FR" sz="1200" b="1" dirty="0" smtClean="0"/>
              <a:t>.</a:t>
            </a:r>
            <a:endParaRPr lang="fr-FR" altLang="fr-FR" sz="1200" b="1" dirty="0"/>
          </a:p>
        </p:txBody>
      </p:sp>
      <p:sp>
        <p:nvSpPr>
          <p:cNvPr id="7" name="Text Box 8"/>
          <p:cNvSpPr txBox="1">
            <a:spLocks noChangeArrowheads="1"/>
          </p:cNvSpPr>
          <p:nvPr/>
        </p:nvSpPr>
        <p:spPr bwMode="auto">
          <a:xfrm>
            <a:off x="7378748" y="2137124"/>
            <a:ext cx="17331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100" b="1" dirty="0">
                <a:solidFill>
                  <a:srgbClr val="0000FF"/>
                </a:solidFill>
              </a:rPr>
              <a:t>Cross-over virtuel</a:t>
            </a:r>
          </a:p>
          <a:p>
            <a:pPr eaLnBrk="1" hangingPunct="1">
              <a:spcBef>
                <a:spcPct val="0"/>
              </a:spcBef>
              <a:buFontTx/>
              <a:buNone/>
            </a:pPr>
            <a:r>
              <a:rPr lang="fr-FR" altLang="fr-FR" sz="1100" b="1" dirty="0">
                <a:solidFill>
                  <a:srgbClr val="0000FF"/>
                </a:solidFill>
              </a:rPr>
              <a:t>15 à 30 nm de diamètre</a:t>
            </a:r>
          </a:p>
        </p:txBody>
      </p:sp>
      <p:sp>
        <p:nvSpPr>
          <p:cNvPr id="10" name="Text Box 31"/>
          <p:cNvSpPr txBox="1">
            <a:spLocks noChangeArrowheads="1"/>
          </p:cNvSpPr>
          <p:nvPr/>
        </p:nvSpPr>
        <p:spPr bwMode="auto">
          <a:xfrm>
            <a:off x="458835" y="4048620"/>
            <a:ext cx="4320479"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200" b="1" dirty="0" smtClean="0"/>
              <a:t>Pointe </a:t>
            </a:r>
            <a:r>
              <a:rPr lang="fr-FR" altLang="fr-FR" sz="1200" b="1" dirty="0"/>
              <a:t>en W recouverte d’un film mince de </a:t>
            </a:r>
            <a:r>
              <a:rPr lang="fr-FR" altLang="fr-FR" sz="1200" b="1" dirty="0" err="1"/>
              <a:t>ZrO</a:t>
            </a:r>
            <a:r>
              <a:rPr lang="fr-FR" altLang="fr-FR" sz="1200" b="1" dirty="0"/>
              <a:t> </a:t>
            </a:r>
            <a:r>
              <a:rPr lang="fr-FR" altLang="fr-FR" sz="1200" b="1" dirty="0" smtClean="0"/>
              <a:t>liquide.</a:t>
            </a:r>
          </a:p>
          <a:p>
            <a:pPr>
              <a:spcBef>
                <a:spcPct val="0"/>
              </a:spcBef>
              <a:buFontTx/>
              <a:buNone/>
            </a:pPr>
            <a:endParaRPr lang="fr-FR" altLang="fr-FR" sz="1200" b="1" dirty="0" smtClean="0"/>
          </a:p>
          <a:p>
            <a:pPr>
              <a:spcBef>
                <a:spcPct val="0"/>
              </a:spcBef>
              <a:buFontTx/>
              <a:buNone/>
            </a:pPr>
            <a:r>
              <a:rPr lang="fr-FR" altLang="fr-FR" sz="1200" b="1" dirty="0" smtClean="0">
                <a:solidFill>
                  <a:srgbClr val="0000FF"/>
                </a:solidFill>
              </a:rPr>
              <a:t>température </a:t>
            </a:r>
            <a:r>
              <a:rPr lang="fr-FR" altLang="fr-FR" sz="1200" b="1" dirty="0">
                <a:solidFill>
                  <a:srgbClr val="0000FF"/>
                </a:solidFill>
              </a:rPr>
              <a:t>de fonctionnement : 1800 K</a:t>
            </a:r>
          </a:p>
          <a:p>
            <a:pPr>
              <a:spcBef>
                <a:spcPct val="0"/>
              </a:spcBef>
              <a:buFontTx/>
              <a:buNone/>
            </a:pPr>
            <a:r>
              <a:rPr lang="fr-FR" altLang="fr-FR" sz="1200" b="1" dirty="0" smtClean="0"/>
              <a:t>cross-over </a:t>
            </a:r>
            <a:r>
              <a:rPr lang="fr-FR" altLang="fr-FR" sz="1200" b="1" dirty="0"/>
              <a:t>: 15 à 30 nm (virtuel) </a:t>
            </a:r>
          </a:p>
          <a:p>
            <a:pPr>
              <a:spcBef>
                <a:spcPct val="0"/>
              </a:spcBef>
              <a:buFontTx/>
              <a:buNone/>
            </a:pPr>
            <a:r>
              <a:rPr lang="fr-FR" altLang="fr-FR" sz="1200" b="1" dirty="0" smtClean="0"/>
              <a:t>dispersion </a:t>
            </a:r>
            <a:r>
              <a:rPr lang="fr-FR" altLang="fr-FR" sz="1200" b="1" dirty="0"/>
              <a:t>énergétique 0,7 à 1 eV</a:t>
            </a:r>
          </a:p>
          <a:p>
            <a:pPr>
              <a:spcBef>
                <a:spcPct val="0"/>
              </a:spcBef>
              <a:buFontTx/>
              <a:buNone/>
            </a:pPr>
            <a:endParaRPr lang="fr-FR" altLang="fr-FR" sz="800" b="1" dirty="0"/>
          </a:p>
          <a:p>
            <a:pPr>
              <a:spcBef>
                <a:spcPct val="0"/>
              </a:spcBef>
              <a:buFontTx/>
              <a:buNone/>
            </a:pPr>
            <a:r>
              <a:rPr lang="fr-FR" altLang="fr-FR" sz="1200" b="1" dirty="0" smtClean="0">
                <a:solidFill>
                  <a:srgbClr val="0000FF"/>
                </a:solidFill>
              </a:rPr>
              <a:t>très </a:t>
            </a:r>
            <a:r>
              <a:rPr lang="fr-FR" altLang="fr-FR" sz="1200" b="1" dirty="0">
                <a:solidFill>
                  <a:srgbClr val="0000FF"/>
                </a:solidFill>
              </a:rPr>
              <a:t>forte densité d’émission J</a:t>
            </a:r>
            <a:r>
              <a:rPr lang="fr-FR" altLang="fr-FR" sz="1200" b="1" baseline="-25000" dirty="0">
                <a:solidFill>
                  <a:srgbClr val="0000FF"/>
                </a:solidFill>
              </a:rPr>
              <a:t>0</a:t>
            </a:r>
            <a:r>
              <a:rPr lang="fr-FR" altLang="fr-FR" sz="1200" b="1" dirty="0">
                <a:solidFill>
                  <a:srgbClr val="0000FF"/>
                </a:solidFill>
              </a:rPr>
              <a:t> : 10</a:t>
            </a:r>
            <a:r>
              <a:rPr lang="fr-FR" altLang="fr-FR" sz="1200" b="1" baseline="30000" dirty="0">
                <a:solidFill>
                  <a:srgbClr val="0000FF"/>
                </a:solidFill>
              </a:rPr>
              <a:t>4</a:t>
            </a:r>
            <a:r>
              <a:rPr lang="fr-FR" altLang="fr-FR" sz="1200" b="1" dirty="0">
                <a:solidFill>
                  <a:srgbClr val="0000FF"/>
                </a:solidFill>
              </a:rPr>
              <a:t> à 10</a:t>
            </a:r>
            <a:r>
              <a:rPr lang="fr-FR" altLang="fr-FR" sz="1200" b="1" baseline="30000" dirty="0">
                <a:solidFill>
                  <a:srgbClr val="0000FF"/>
                </a:solidFill>
              </a:rPr>
              <a:t>5</a:t>
            </a:r>
            <a:r>
              <a:rPr lang="fr-FR" altLang="fr-FR" sz="1200" b="1" dirty="0">
                <a:solidFill>
                  <a:srgbClr val="0000FF"/>
                </a:solidFill>
              </a:rPr>
              <a:t> Acm</a:t>
            </a:r>
            <a:r>
              <a:rPr lang="fr-FR" altLang="fr-FR" sz="1200" b="1" baseline="30000" dirty="0">
                <a:solidFill>
                  <a:srgbClr val="0000FF"/>
                </a:solidFill>
              </a:rPr>
              <a:t>-2</a:t>
            </a:r>
          </a:p>
          <a:p>
            <a:pPr>
              <a:spcBef>
                <a:spcPct val="0"/>
              </a:spcBef>
              <a:buFontTx/>
              <a:buNone/>
            </a:pPr>
            <a:r>
              <a:rPr lang="fr-FR" altLang="fr-FR" sz="1200" b="1" dirty="0" smtClean="0">
                <a:solidFill>
                  <a:srgbClr val="0000FF"/>
                </a:solidFill>
              </a:rPr>
              <a:t>très </a:t>
            </a:r>
            <a:r>
              <a:rPr lang="fr-FR" altLang="fr-FR" sz="1200" b="1" dirty="0">
                <a:solidFill>
                  <a:srgbClr val="0000FF"/>
                </a:solidFill>
              </a:rPr>
              <a:t>forte brillance B : 10</a:t>
            </a:r>
            <a:r>
              <a:rPr lang="fr-FR" altLang="fr-FR" sz="1200" b="1" baseline="30000" dirty="0">
                <a:solidFill>
                  <a:srgbClr val="0000FF"/>
                </a:solidFill>
              </a:rPr>
              <a:t>7</a:t>
            </a:r>
            <a:r>
              <a:rPr lang="fr-FR" altLang="fr-FR" sz="1200" b="1" dirty="0">
                <a:solidFill>
                  <a:srgbClr val="0000FF"/>
                </a:solidFill>
              </a:rPr>
              <a:t> à 5 10</a:t>
            </a:r>
            <a:r>
              <a:rPr lang="fr-FR" altLang="fr-FR" sz="1200" b="1" baseline="30000" dirty="0">
                <a:solidFill>
                  <a:srgbClr val="0000FF"/>
                </a:solidFill>
              </a:rPr>
              <a:t>8</a:t>
            </a:r>
            <a:r>
              <a:rPr lang="fr-FR" altLang="fr-FR" sz="1200" b="1" dirty="0">
                <a:solidFill>
                  <a:srgbClr val="0000FF"/>
                </a:solidFill>
              </a:rPr>
              <a:t> Acm</a:t>
            </a:r>
            <a:r>
              <a:rPr lang="fr-FR" altLang="fr-FR" sz="1200" b="1" baseline="30000" dirty="0">
                <a:solidFill>
                  <a:srgbClr val="0000FF"/>
                </a:solidFill>
              </a:rPr>
              <a:t>-2</a:t>
            </a:r>
            <a:r>
              <a:rPr lang="fr-FR" altLang="fr-FR" sz="1200" b="1" dirty="0">
                <a:solidFill>
                  <a:srgbClr val="0000FF"/>
                </a:solidFill>
              </a:rPr>
              <a:t>sr</a:t>
            </a:r>
            <a:r>
              <a:rPr lang="fr-FR" altLang="fr-FR" sz="1200" b="1" baseline="30000" dirty="0">
                <a:solidFill>
                  <a:srgbClr val="0000FF"/>
                </a:solidFill>
              </a:rPr>
              <a:t>-1</a:t>
            </a:r>
          </a:p>
          <a:p>
            <a:pPr>
              <a:spcBef>
                <a:spcPct val="0"/>
              </a:spcBef>
              <a:buFontTx/>
              <a:buNone/>
            </a:pPr>
            <a:endParaRPr lang="fr-FR" altLang="fr-FR" sz="800" b="1" dirty="0">
              <a:solidFill>
                <a:srgbClr val="0000FF"/>
              </a:solidFill>
            </a:endParaRPr>
          </a:p>
          <a:p>
            <a:pPr>
              <a:spcBef>
                <a:spcPct val="0"/>
              </a:spcBef>
              <a:buFontTx/>
              <a:buNone/>
            </a:pPr>
            <a:r>
              <a:rPr lang="fr-FR" altLang="fr-FR" sz="1200" b="1" dirty="0" smtClean="0"/>
              <a:t>très </a:t>
            </a:r>
            <a:r>
              <a:rPr lang="fr-FR" altLang="fr-FR" sz="1200" b="1" dirty="0"/>
              <a:t>forte densité angulaire (300 à 1000 µA/sr)</a:t>
            </a:r>
          </a:p>
          <a:p>
            <a:pPr>
              <a:spcBef>
                <a:spcPct val="0"/>
              </a:spcBef>
              <a:buFontTx/>
              <a:buNone/>
            </a:pPr>
            <a:r>
              <a:rPr lang="fr-FR" altLang="fr-FR" sz="1200" b="1" dirty="0" smtClean="0"/>
              <a:t>possibilité </a:t>
            </a:r>
            <a:r>
              <a:rPr lang="fr-FR" altLang="fr-FR" sz="1200" b="1" dirty="0"/>
              <a:t>de courants de sonde élevés (10 </a:t>
            </a:r>
            <a:r>
              <a:rPr lang="fr-FR" altLang="fr-FR" sz="1200" b="1" dirty="0" err="1"/>
              <a:t>nA</a:t>
            </a:r>
            <a:r>
              <a:rPr lang="fr-FR" altLang="fr-FR" sz="1200" b="1" dirty="0"/>
              <a:t> à 200 </a:t>
            </a:r>
            <a:r>
              <a:rPr lang="fr-FR" altLang="fr-FR" sz="1200" b="1" dirty="0" err="1"/>
              <a:t>nA</a:t>
            </a:r>
            <a:r>
              <a:rPr lang="fr-FR" altLang="fr-FR" sz="1200" b="1" dirty="0"/>
              <a:t>)</a:t>
            </a:r>
          </a:p>
          <a:p>
            <a:pPr>
              <a:spcBef>
                <a:spcPct val="0"/>
              </a:spcBef>
              <a:buFontTx/>
              <a:buNone/>
            </a:pPr>
            <a:r>
              <a:rPr lang="fr-FR" altLang="fr-FR" sz="1200" b="1" dirty="0" smtClean="0"/>
              <a:t>très </a:t>
            </a:r>
            <a:r>
              <a:rPr lang="fr-FR" altLang="fr-FR" sz="1200" b="1" dirty="0"/>
              <a:t>faibles fluctuations de courant (0,1 à 1 %)</a:t>
            </a:r>
          </a:p>
          <a:p>
            <a:pPr>
              <a:spcBef>
                <a:spcPct val="0"/>
              </a:spcBef>
              <a:buFontTx/>
              <a:buNone/>
            </a:pPr>
            <a:r>
              <a:rPr lang="fr-FR" altLang="fr-FR" sz="1200" b="1" dirty="0" smtClean="0"/>
              <a:t>bonne </a:t>
            </a:r>
            <a:r>
              <a:rPr lang="fr-FR" altLang="fr-FR" sz="1200" b="1" dirty="0"/>
              <a:t>stabilité </a:t>
            </a:r>
            <a:r>
              <a:rPr lang="fr-FR" altLang="fr-FR" sz="1200" b="1" dirty="0" smtClean="0"/>
              <a:t>d’émission</a:t>
            </a:r>
            <a:endParaRPr lang="fr-FR" altLang="fr-FR" sz="1200" b="1" dirty="0"/>
          </a:p>
        </p:txBody>
      </p:sp>
      <p:sp>
        <p:nvSpPr>
          <p:cNvPr id="12" name="Rectangle 13"/>
          <p:cNvSpPr>
            <a:spLocks noChangeArrowheads="1"/>
          </p:cNvSpPr>
          <p:nvPr/>
        </p:nvSpPr>
        <p:spPr bwMode="auto">
          <a:xfrm>
            <a:off x="214713" y="3666510"/>
            <a:ext cx="20906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smtClean="0">
                <a:solidFill>
                  <a:srgbClr val="0000FF"/>
                </a:solidFill>
                <a:cs typeface="Arial" panose="020B0604020202020204" pitchFamily="34" charset="0"/>
              </a:rPr>
              <a:t>3 - Caractéristiques</a:t>
            </a:r>
            <a:endParaRPr lang="fr-FR" altLang="fr-FR" sz="1600" b="1" dirty="0">
              <a:solidFill>
                <a:srgbClr val="0000FF"/>
              </a:solidFill>
              <a:cs typeface="Arial" panose="020B0604020202020204" pitchFamily="34" charset="0"/>
            </a:endParaRPr>
          </a:p>
        </p:txBody>
      </p:sp>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2583" t="23274" r="40155" b="54966"/>
          <a:stretch/>
        </p:blipFill>
        <p:spPr bwMode="auto">
          <a:xfrm>
            <a:off x="5508104" y="4077232"/>
            <a:ext cx="3207265"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 Box 3"/>
          <p:cNvSpPr txBox="1">
            <a:spLocks noChangeArrowheads="1"/>
          </p:cNvSpPr>
          <p:nvPr/>
        </p:nvSpPr>
        <p:spPr bwMode="auto">
          <a:xfrm>
            <a:off x="5375352" y="5517232"/>
            <a:ext cx="358913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fr-FR" altLang="fr-FR" sz="900" b="1" dirty="0" smtClean="0"/>
              <a:t>Exemple de solution pour augmenter le courant d’émission et la brillance : </a:t>
            </a:r>
          </a:p>
          <a:p>
            <a:pPr algn="just">
              <a:spcBef>
                <a:spcPct val="0"/>
              </a:spcBef>
              <a:buFontTx/>
              <a:buNone/>
            </a:pPr>
            <a:r>
              <a:rPr lang="fr-FR" altLang="fr-FR" sz="900" b="1" dirty="0" smtClean="0"/>
              <a:t>La cathode Schottky est en immersion dans le condenseur. Le canon est associé à une lentille supplémentaire pour contrôler la taille de sonde à fort courant. </a:t>
            </a:r>
            <a:r>
              <a:rPr lang="fr-FR" altLang="fr-FR" sz="900" b="1" i="1" dirty="0" smtClean="0"/>
              <a:t>(Brevet </a:t>
            </a:r>
            <a:r>
              <a:rPr lang="fr-FR" altLang="fr-FR" sz="900" b="1" i="1" dirty="0" err="1" smtClean="0"/>
              <a:t>Jeol</a:t>
            </a:r>
            <a:r>
              <a:rPr lang="fr-FR" altLang="fr-FR" sz="900" b="1" i="1" dirty="0" smtClean="0"/>
              <a:t>) </a:t>
            </a:r>
            <a:endParaRPr lang="fr-FR" altLang="fr-FR" sz="900" b="1" i="1" dirty="0"/>
          </a:p>
        </p:txBody>
      </p:sp>
      <p:sp>
        <p:nvSpPr>
          <p:cNvPr id="9" name="Espace réservé du numéro de diapositive 8"/>
          <p:cNvSpPr>
            <a:spLocks noGrp="1"/>
          </p:cNvSpPr>
          <p:nvPr>
            <p:ph type="sldNum" sz="quarter" idx="4"/>
          </p:nvPr>
        </p:nvSpPr>
        <p:spPr/>
        <p:txBody>
          <a:bodyPr/>
          <a:lstStyle/>
          <a:p>
            <a:fld id="{7677F839-F3BA-4A12-BBF8-C0A38A149D79}" type="slidenum">
              <a:rPr lang="fr-FR" smtClean="0"/>
              <a:t>27</a:t>
            </a:fld>
            <a:endParaRPr lang="fr-FR"/>
          </a:p>
        </p:txBody>
      </p:sp>
    </p:spTree>
    <p:extLst>
      <p:ext uri="{BB962C8B-B14F-4D97-AF65-F5344CB8AC3E}">
        <p14:creationId xmlns:p14="http://schemas.microsoft.com/office/powerpoint/2010/main" val="3588872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563327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à cathode chaude ou Schottky</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13"/>
          <p:cNvSpPr>
            <a:spLocks noChangeArrowheads="1"/>
          </p:cNvSpPr>
          <p:nvPr/>
        </p:nvSpPr>
        <p:spPr bwMode="auto">
          <a:xfrm>
            <a:off x="219075" y="704776"/>
            <a:ext cx="27286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smtClean="0">
                <a:solidFill>
                  <a:srgbClr val="0000FF"/>
                </a:solidFill>
                <a:cs typeface="Arial" panose="020B0604020202020204" pitchFamily="34" charset="0"/>
              </a:rPr>
              <a:t>4 - Paramètres de réglage</a:t>
            </a:r>
            <a:endParaRPr lang="fr-FR" altLang="fr-FR" sz="1600" b="1" dirty="0">
              <a:solidFill>
                <a:srgbClr val="0000FF"/>
              </a:solidFill>
              <a:cs typeface="Arial" panose="020B0604020202020204" pitchFamily="34" charset="0"/>
            </a:endParaRPr>
          </a:p>
        </p:txBody>
      </p:sp>
      <p:pic>
        <p:nvPicPr>
          <p:cNvPr id="5" name="Picture 2" descr="canon schottky"/>
          <p:cNvPicPr>
            <a:picLocks noChangeAspect="1" noChangeArrowheads="1"/>
          </p:cNvPicPr>
          <p:nvPr/>
        </p:nvPicPr>
        <p:blipFill>
          <a:blip r:embed="rId2">
            <a:extLst>
              <a:ext uri="{28A0092B-C50C-407E-A947-70E740481C1C}">
                <a14:useLocalDpi xmlns:a14="http://schemas.microsoft.com/office/drawing/2010/main" val="0"/>
              </a:ext>
            </a:extLst>
          </a:blip>
          <a:srcRect r="15738"/>
          <a:stretch>
            <a:fillRect/>
          </a:stretch>
        </p:blipFill>
        <p:spPr bwMode="auto">
          <a:xfrm>
            <a:off x="1142140" y="1812223"/>
            <a:ext cx="1815054" cy="2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533400" y="1103293"/>
            <a:ext cx="7848600"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smtClean="0"/>
              <a:t>Établissement </a:t>
            </a:r>
            <a:r>
              <a:rPr lang="fr-FR" altLang="fr-FR" sz="1300" b="1" dirty="0"/>
              <a:t>d'un équilibre subtil stabilisant l'émission de la cathode, </a:t>
            </a:r>
          </a:p>
          <a:p>
            <a:pPr eaLnBrk="1" hangingPunct="1">
              <a:spcBef>
                <a:spcPct val="0"/>
              </a:spcBef>
              <a:buFontTx/>
              <a:buNone/>
            </a:pPr>
            <a:r>
              <a:rPr lang="fr-FR" altLang="fr-FR" sz="1200" dirty="0"/>
              <a:t>fonction de la température (courant filament) et du champ électrique (tension d'extraction)</a:t>
            </a:r>
          </a:p>
          <a:p>
            <a:pPr eaLnBrk="1" hangingPunct="1">
              <a:spcBef>
                <a:spcPct val="0"/>
              </a:spcBef>
              <a:buFontTx/>
              <a:buNone/>
            </a:pPr>
            <a:r>
              <a:rPr lang="fr-FR" altLang="fr-FR" sz="1200" i="1" dirty="0"/>
              <a:t>(paramètres fixés par le constructeur du canon et le fournisseur de la pointe)</a:t>
            </a:r>
          </a:p>
        </p:txBody>
      </p:sp>
      <p:sp>
        <p:nvSpPr>
          <p:cNvPr id="7" name="Text Box 7"/>
          <p:cNvSpPr txBox="1">
            <a:spLocks noChangeArrowheads="1"/>
          </p:cNvSpPr>
          <p:nvPr/>
        </p:nvSpPr>
        <p:spPr bwMode="auto">
          <a:xfrm>
            <a:off x="7054850" y="2565400"/>
            <a:ext cx="1981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1200" dirty="0"/>
              <a:t>nécessite un vide très poussé au canon </a:t>
            </a:r>
          </a:p>
          <a:p>
            <a:pPr algn="ctr">
              <a:spcBef>
                <a:spcPct val="0"/>
              </a:spcBef>
              <a:buFontTx/>
              <a:buNone/>
            </a:pPr>
            <a:r>
              <a:rPr lang="fr-FR" altLang="fr-FR" sz="1200" dirty="0"/>
              <a:t>10</a:t>
            </a:r>
            <a:r>
              <a:rPr lang="fr-FR" altLang="fr-FR" sz="1200" baseline="30000" dirty="0"/>
              <a:t>-7</a:t>
            </a:r>
            <a:r>
              <a:rPr lang="fr-FR" altLang="fr-FR" sz="1200" dirty="0"/>
              <a:t> Pa (vide ionique)</a:t>
            </a:r>
          </a:p>
        </p:txBody>
      </p:sp>
      <p:sp>
        <p:nvSpPr>
          <p:cNvPr id="8" name="Text Box 8"/>
          <p:cNvSpPr txBox="1">
            <a:spLocks noChangeArrowheads="1"/>
          </p:cNvSpPr>
          <p:nvPr/>
        </p:nvSpPr>
        <p:spPr bwMode="auto">
          <a:xfrm>
            <a:off x="609600" y="3899083"/>
            <a:ext cx="8534400"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smtClean="0"/>
              <a:t>Suivi </a:t>
            </a:r>
            <a:r>
              <a:rPr lang="fr-FR" altLang="fr-FR" sz="1300" b="1" dirty="0"/>
              <a:t>dans le temps des </a:t>
            </a:r>
            <a:r>
              <a:rPr lang="fr-FR" altLang="fr-FR" sz="1300" b="1" dirty="0" smtClean="0"/>
              <a:t>paramètres :  </a:t>
            </a:r>
            <a:endParaRPr lang="fr-FR" altLang="fr-FR" sz="1300" b="1" dirty="0"/>
          </a:p>
          <a:p>
            <a:pPr eaLnBrk="1" hangingPunct="1">
              <a:spcBef>
                <a:spcPct val="0"/>
              </a:spcBef>
              <a:buFontTx/>
              <a:buNone/>
            </a:pPr>
            <a:endParaRPr lang="fr-FR" altLang="fr-FR" sz="600" b="1" dirty="0"/>
          </a:p>
          <a:p>
            <a:pPr eaLnBrk="1" hangingPunct="1">
              <a:spcBef>
                <a:spcPct val="0"/>
              </a:spcBef>
              <a:buFontTx/>
              <a:buNone/>
            </a:pPr>
            <a:r>
              <a:rPr lang="fr-FR" altLang="fr-FR" sz="1200" b="1" dirty="0"/>
              <a:t>Augmentation de température : </a:t>
            </a:r>
            <a:r>
              <a:rPr lang="fr-FR" altLang="fr-FR" sz="1200" b="1" dirty="0">
                <a:sym typeface="Wingdings" panose="05000000000000000000" pitchFamily="2" charset="2"/>
              </a:rPr>
              <a:t> augmentation irréversible du diamètre de la pointe </a:t>
            </a:r>
            <a:r>
              <a:rPr lang="fr-FR" altLang="fr-FR" sz="1200" b="1" i="1" dirty="0">
                <a:sym typeface="Wingdings" panose="05000000000000000000" pitchFamily="2" charset="2"/>
              </a:rPr>
              <a:t>(perte de résolution)</a:t>
            </a:r>
          </a:p>
          <a:p>
            <a:pPr eaLnBrk="1" hangingPunct="1">
              <a:spcBef>
                <a:spcPct val="0"/>
              </a:spcBef>
              <a:buFontTx/>
              <a:buNone/>
            </a:pPr>
            <a:r>
              <a:rPr lang="fr-FR" altLang="fr-FR" sz="1200" b="1" dirty="0">
                <a:sym typeface="Wingdings" panose="05000000000000000000" pitchFamily="2" charset="2"/>
              </a:rPr>
              <a:t>Diminution du champ électrique  </a:t>
            </a:r>
            <a:r>
              <a:rPr lang="fr-FR" altLang="fr-FR" sz="1200" b="1" dirty="0" err="1">
                <a:sym typeface="Wingdings" panose="05000000000000000000" pitchFamily="2" charset="2"/>
              </a:rPr>
              <a:t>défacettage</a:t>
            </a:r>
            <a:r>
              <a:rPr lang="fr-FR" altLang="fr-FR" sz="1200" b="1" dirty="0">
                <a:sym typeface="Wingdings" panose="05000000000000000000" pitchFamily="2" charset="2"/>
              </a:rPr>
              <a:t>, </a:t>
            </a:r>
            <a:r>
              <a:rPr lang="fr-FR" altLang="fr-FR" sz="1200" b="1" dirty="0" err="1">
                <a:sym typeface="Wingdings" panose="05000000000000000000" pitchFamily="2" charset="2"/>
              </a:rPr>
              <a:t>émoussage</a:t>
            </a:r>
            <a:r>
              <a:rPr lang="fr-FR" altLang="fr-FR" sz="1200" b="1" dirty="0">
                <a:sym typeface="Wingdings" panose="05000000000000000000" pitchFamily="2" charset="2"/>
              </a:rPr>
              <a:t> (augmentation du diamètre de la pointe)</a:t>
            </a:r>
          </a:p>
        </p:txBody>
      </p:sp>
      <p:sp>
        <p:nvSpPr>
          <p:cNvPr id="9" name="Text Box 9"/>
          <p:cNvSpPr txBox="1">
            <a:spLocks noChangeArrowheads="1"/>
          </p:cNvSpPr>
          <p:nvPr/>
        </p:nvSpPr>
        <p:spPr bwMode="auto">
          <a:xfrm>
            <a:off x="609600" y="5013176"/>
            <a:ext cx="3602038"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smtClean="0"/>
              <a:t>Durée </a:t>
            </a:r>
            <a:r>
              <a:rPr lang="fr-FR" altLang="fr-FR" sz="1300" b="1" dirty="0"/>
              <a:t>de vie de l'émetteur </a:t>
            </a:r>
            <a:r>
              <a:rPr lang="fr-FR" altLang="fr-FR" sz="1300" b="1" dirty="0" smtClean="0"/>
              <a:t>:</a:t>
            </a:r>
          </a:p>
          <a:p>
            <a:pPr eaLnBrk="1" hangingPunct="1">
              <a:spcBef>
                <a:spcPct val="0"/>
              </a:spcBef>
              <a:buFontTx/>
              <a:buNone/>
            </a:pPr>
            <a:endParaRPr lang="fr-FR" altLang="fr-FR" sz="600" b="1" dirty="0" smtClean="0"/>
          </a:p>
          <a:p>
            <a:pPr eaLnBrk="1" hangingPunct="1">
              <a:spcBef>
                <a:spcPct val="0"/>
              </a:spcBef>
              <a:buFontTx/>
              <a:buNone/>
            </a:pPr>
            <a:r>
              <a:rPr lang="fr-FR" altLang="fr-FR" sz="1200" b="1" dirty="0" smtClean="0"/>
              <a:t>conditionnée </a:t>
            </a:r>
            <a:r>
              <a:rPr lang="fr-FR" altLang="fr-FR" sz="1200" b="1" dirty="0"/>
              <a:t>par l'évaporation du </a:t>
            </a:r>
            <a:r>
              <a:rPr lang="fr-FR" altLang="fr-FR" sz="1200" b="1" dirty="0" err="1"/>
              <a:t>ZrO</a:t>
            </a:r>
            <a:r>
              <a:rPr lang="fr-FR" altLang="fr-FR" sz="1200" b="1" dirty="0"/>
              <a:t>, quelques milliers d'heures (12 à 15 mois)  </a:t>
            </a:r>
            <a:endParaRPr lang="fr-FR" altLang="fr-FR" sz="1200" b="1" dirty="0">
              <a:sym typeface="Wingdings" panose="05000000000000000000" pitchFamily="2" charset="2"/>
            </a:endParaRPr>
          </a:p>
        </p:txBody>
      </p:sp>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661" y="4765094"/>
            <a:ext cx="2787008" cy="15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1"/>
          <p:cNvSpPr txBox="1">
            <a:spLocks noChangeArrowheads="1"/>
          </p:cNvSpPr>
          <p:nvPr/>
        </p:nvSpPr>
        <p:spPr bwMode="auto">
          <a:xfrm>
            <a:off x="5724128" y="6222504"/>
            <a:ext cx="12875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a:t>Document F. Grillon</a:t>
            </a:r>
          </a:p>
        </p:txBody>
      </p:sp>
      <p:pic>
        <p:nvPicPr>
          <p:cNvPr id="1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7552" y="1809048"/>
            <a:ext cx="3071073" cy="20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Espace réservé du numéro de diapositive 13"/>
          <p:cNvSpPr>
            <a:spLocks noGrp="1"/>
          </p:cNvSpPr>
          <p:nvPr>
            <p:ph type="sldNum" sz="quarter" idx="4"/>
          </p:nvPr>
        </p:nvSpPr>
        <p:spPr/>
        <p:txBody>
          <a:bodyPr/>
          <a:lstStyle/>
          <a:p>
            <a:fld id="{7677F839-F3BA-4A12-BBF8-C0A38A149D79}" type="slidenum">
              <a:rPr lang="fr-FR" smtClean="0"/>
              <a:t>28</a:t>
            </a:fld>
            <a:endParaRPr lang="fr-FR"/>
          </a:p>
        </p:txBody>
      </p:sp>
    </p:spTree>
    <p:extLst>
      <p:ext uri="{BB962C8B-B14F-4D97-AF65-F5344CB8AC3E}">
        <p14:creationId xmlns:p14="http://schemas.microsoft.com/office/powerpoint/2010/main" val="3145292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477214"/>
            <a:ext cx="8928992" cy="1384995"/>
          </a:xfrm>
          <a:prstGeom prst="rect">
            <a:avLst/>
          </a:prstGeom>
        </p:spPr>
        <p:txBody>
          <a:bodyPr wrap="square">
            <a:spAutoFit/>
          </a:bodyPr>
          <a:lstStyle/>
          <a:p>
            <a:pPr algn="ctr">
              <a:defRPr/>
            </a:pPr>
            <a:r>
              <a:rPr lang="fr-FR" altLang="fr-FR" sz="2800" b="1" dirty="0">
                <a:latin typeface="Arial" panose="020B0604020202020204" pitchFamily="34" charset="0"/>
                <a:cs typeface="Arial" panose="020B0604020202020204" pitchFamily="34" charset="0"/>
              </a:rPr>
              <a:t>Les cathodes dites "froides" </a:t>
            </a:r>
            <a:endParaRPr lang="fr-FR" altLang="fr-FR" sz="2800" b="1" dirty="0" smtClean="0">
              <a:latin typeface="Arial" panose="020B0604020202020204" pitchFamily="34" charset="0"/>
              <a:cs typeface="Arial" panose="020B0604020202020204" pitchFamily="34" charset="0"/>
            </a:endParaRPr>
          </a:p>
          <a:p>
            <a:pPr algn="ctr">
              <a:defRPr/>
            </a:pPr>
            <a:r>
              <a:rPr lang="fr-FR" altLang="fr-FR" sz="2800" b="1" dirty="0" smtClean="0">
                <a:latin typeface="Arial" panose="020B0604020202020204" pitchFamily="34" charset="0"/>
                <a:cs typeface="Arial" panose="020B0604020202020204" pitchFamily="34" charset="0"/>
              </a:rPr>
              <a:t>et </a:t>
            </a:r>
            <a:r>
              <a:rPr lang="fr-FR" altLang="fr-FR" sz="2800" b="1" dirty="0">
                <a:latin typeface="Arial" panose="020B0604020202020204" pitchFamily="34" charset="0"/>
                <a:cs typeface="Arial" panose="020B0604020202020204" pitchFamily="34" charset="0"/>
              </a:rPr>
              <a:t>l'émission des électrons </a:t>
            </a:r>
            <a:endParaRPr lang="fr-FR" altLang="fr-FR" sz="2800" b="1" dirty="0" smtClean="0">
              <a:latin typeface="Arial" panose="020B0604020202020204" pitchFamily="34" charset="0"/>
              <a:cs typeface="Arial" panose="020B0604020202020204" pitchFamily="34" charset="0"/>
            </a:endParaRPr>
          </a:p>
          <a:p>
            <a:pPr algn="ctr">
              <a:defRPr/>
            </a:pPr>
            <a:r>
              <a:rPr lang="fr-FR" altLang="fr-FR" sz="2800" b="1" dirty="0" smtClean="0">
                <a:latin typeface="Arial" panose="020B0604020202020204" pitchFamily="34" charset="0"/>
                <a:cs typeface="Arial" panose="020B0604020202020204" pitchFamily="34" charset="0"/>
              </a:rPr>
              <a:t>par </a:t>
            </a:r>
            <a:r>
              <a:rPr lang="fr-FR" altLang="fr-FR" sz="2800" b="1" dirty="0">
                <a:latin typeface="Arial" panose="020B0604020202020204" pitchFamily="34" charset="0"/>
                <a:cs typeface="Arial" panose="020B0604020202020204" pitchFamily="34" charset="0"/>
              </a:rPr>
              <a:t>effet tunnel </a:t>
            </a:r>
          </a:p>
        </p:txBody>
      </p:sp>
      <p:pic>
        <p:nvPicPr>
          <p:cNvPr id="5" name="Picture 11" descr="cathode froide"/>
          <p:cNvPicPr>
            <a:picLocks noChangeAspect="1" noChangeArrowheads="1"/>
          </p:cNvPicPr>
          <p:nvPr/>
        </p:nvPicPr>
        <p:blipFill>
          <a:blip r:embed="rId2">
            <a:lum bright="18000"/>
            <a:extLst>
              <a:ext uri="{28A0092B-C50C-407E-A947-70E740481C1C}">
                <a14:useLocalDpi xmlns:a14="http://schemas.microsoft.com/office/drawing/2010/main" val="0"/>
              </a:ext>
            </a:extLst>
          </a:blip>
          <a:srcRect b="1567"/>
          <a:stretch>
            <a:fillRect/>
          </a:stretch>
        </p:blipFill>
        <p:spPr bwMode="auto">
          <a:xfrm>
            <a:off x="7741096" y="116111"/>
            <a:ext cx="1295400" cy="936625"/>
          </a:xfrm>
          <a:prstGeom prst="rect">
            <a:avLst/>
          </a:prstGeom>
          <a:noFill/>
          <a:ln w="38100">
            <a:solidFill>
              <a:srgbClr val="40404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5940896" y="111178"/>
            <a:ext cx="17637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endParaRPr lang="fr-FR" altLang="fr-FR" sz="800" b="1" dirty="0">
              <a:latin typeface="Arial" charset="0"/>
            </a:endParaRPr>
          </a:p>
          <a:p>
            <a:pPr algn="r" eaLnBrk="1" hangingPunct="1">
              <a:spcBef>
                <a:spcPct val="0"/>
              </a:spcBef>
              <a:buFontTx/>
              <a:buNone/>
            </a:pPr>
            <a:r>
              <a:rPr lang="fr-FR" altLang="fr-FR" sz="1400" b="1" dirty="0">
                <a:latin typeface="Arial" charset="0"/>
              </a:rPr>
              <a:t>MEB FEG</a:t>
            </a:r>
          </a:p>
          <a:p>
            <a:pPr algn="r" eaLnBrk="1" hangingPunct="1">
              <a:spcBef>
                <a:spcPct val="0"/>
              </a:spcBef>
              <a:buFontTx/>
              <a:buNone/>
            </a:pPr>
            <a:r>
              <a:rPr lang="fr-FR" altLang="fr-FR" sz="1200" b="1" i="1" dirty="0" smtClean="0">
                <a:latin typeface="Arial" charset="0"/>
              </a:rPr>
              <a:t>Effet </a:t>
            </a:r>
            <a:r>
              <a:rPr lang="fr-FR" altLang="fr-FR" sz="1200" b="1" i="1" dirty="0">
                <a:latin typeface="Arial" charset="0"/>
              </a:rPr>
              <a:t>Tunnel </a:t>
            </a:r>
          </a:p>
          <a:p>
            <a:pPr algn="r" eaLnBrk="1" hangingPunct="1">
              <a:spcBef>
                <a:spcPct val="0"/>
              </a:spcBef>
              <a:buFontTx/>
              <a:buNone/>
            </a:pPr>
            <a:r>
              <a:rPr lang="fr-FR" altLang="fr-FR" sz="1200" b="1" i="1" dirty="0" smtClean="0">
                <a:latin typeface="Arial" charset="0"/>
              </a:rPr>
              <a:t>cathode </a:t>
            </a:r>
            <a:r>
              <a:rPr lang="fr-FR" altLang="fr-FR" sz="1200" b="1" i="1" dirty="0">
                <a:latin typeface="Arial" charset="0"/>
              </a:rPr>
              <a:t>froide </a:t>
            </a:r>
            <a:r>
              <a:rPr lang="fr-FR" altLang="fr-FR" sz="1200" b="1" i="1" dirty="0" smtClean="0">
                <a:latin typeface="Arial" charset="0"/>
              </a:rPr>
              <a:t>W</a:t>
            </a:r>
            <a:endParaRPr lang="fr-FR" altLang="fr-FR" sz="1200" b="1" i="1" dirty="0">
              <a:latin typeface="Arial" charset="0"/>
            </a:endParaRPr>
          </a:p>
          <a:p>
            <a:pPr algn="r" eaLnBrk="1" hangingPunct="1">
              <a:spcBef>
                <a:spcPct val="0"/>
              </a:spcBef>
              <a:buFontTx/>
              <a:buNone/>
            </a:pPr>
            <a:endParaRPr lang="fr-FR" altLang="fr-FR" sz="800" b="1" dirty="0">
              <a:latin typeface="Arial" charset="0"/>
            </a:endParaRPr>
          </a:p>
        </p:txBody>
      </p:sp>
      <p:sp>
        <p:nvSpPr>
          <p:cNvPr id="4" name="Espace réservé du numéro de diapositive 3"/>
          <p:cNvSpPr>
            <a:spLocks noGrp="1"/>
          </p:cNvSpPr>
          <p:nvPr>
            <p:ph type="sldNum" sz="quarter" idx="4"/>
          </p:nvPr>
        </p:nvSpPr>
        <p:spPr/>
        <p:txBody>
          <a:bodyPr/>
          <a:lstStyle/>
          <a:p>
            <a:fld id="{7677F839-F3BA-4A12-BBF8-C0A38A149D79}" type="slidenum">
              <a:rPr lang="fr-FR" smtClean="0"/>
              <a:t>29</a:t>
            </a:fld>
            <a:endParaRPr lang="fr-FR"/>
          </a:p>
        </p:txBody>
      </p:sp>
    </p:spTree>
    <p:extLst>
      <p:ext uri="{BB962C8B-B14F-4D97-AF65-F5344CB8AC3E}">
        <p14:creationId xmlns:p14="http://schemas.microsoft.com/office/powerpoint/2010/main" val="3824938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316144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a:solidFill>
                  <a:srgbClr val="0000FF"/>
                </a:solidFill>
                <a:latin typeface="Arial" panose="020B0604020202020204" pitchFamily="34" charset="0"/>
                <a:cs typeface="Arial" panose="020B0604020202020204" pitchFamily="34" charset="0"/>
              </a:rPr>
              <a:t>Les canons à électrons</a:t>
            </a:r>
          </a:p>
        </p:txBody>
      </p:sp>
      <p:sp>
        <p:nvSpPr>
          <p:cNvPr id="3" name="Line 6"/>
          <p:cNvSpPr>
            <a:spLocks noChangeShapeType="1"/>
          </p:cNvSpPr>
          <p:nvPr/>
        </p:nvSpPr>
        <p:spPr bwMode="auto">
          <a:xfrm>
            <a:off x="363538" y="549275"/>
            <a:ext cx="572135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6"/>
          <p:cNvSpPr>
            <a:spLocks noChangeArrowheads="1"/>
          </p:cNvSpPr>
          <p:nvPr/>
        </p:nvSpPr>
        <p:spPr bwMode="auto">
          <a:xfrm>
            <a:off x="363538" y="2420888"/>
            <a:ext cx="420846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r>
              <a:rPr lang="fr-FR" altLang="fr-FR" sz="1300" b="1" dirty="0">
                <a:solidFill>
                  <a:srgbClr val="0000FF"/>
                </a:solidFill>
                <a:latin typeface="Arial" charset="0"/>
              </a:rPr>
              <a:t>Comment extraire des électrons de l’émetteur </a:t>
            </a:r>
            <a:endParaRPr lang="fr-FR" altLang="fr-FR" sz="1300" b="1" dirty="0" smtClean="0">
              <a:solidFill>
                <a:srgbClr val="0000FF"/>
              </a:solidFill>
              <a:latin typeface="Arial" charset="0"/>
            </a:endParaRPr>
          </a:p>
          <a:p>
            <a:pPr eaLnBrk="1" hangingPunct="1">
              <a:spcBef>
                <a:spcPct val="0"/>
              </a:spcBef>
              <a:buNone/>
            </a:pPr>
            <a:r>
              <a:rPr lang="fr-FR" altLang="fr-FR" sz="1300" b="1" dirty="0" smtClean="0">
                <a:solidFill>
                  <a:srgbClr val="0000FF"/>
                </a:solidFill>
                <a:latin typeface="Arial" charset="0"/>
              </a:rPr>
              <a:t>et </a:t>
            </a:r>
            <a:r>
              <a:rPr lang="fr-FR" altLang="fr-FR" sz="1300" b="1" dirty="0">
                <a:solidFill>
                  <a:srgbClr val="0000FF"/>
                </a:solidFill>
                <a:latin typeface="Arial" charset="0"/>
              </a:rPr>
              <a:t>leur fournir une certaine énergie ?</a:t>
            </a:r>
          </a:p>
          <a:p>
            <a:pPr eaLnBrk="1" hangingPunct="1">
              <a:spcBef>
                <a:spcPct val="0"/>
              </a:spcBef>
              <a:buFontTx/>
              <a:buNone/>
            </a:pPr>
            <a:endParaRPr lang="fr-FR" altLang="fr-FR" sz="1200" b="1" dirty="0">
              <a:solidFill>
                <a:srgbClr val="0000FF"/>
              </a:solidFill>
              <a:latin typeface="Arial" charset="0"/>
            </a:endParaRPr>
          </a:p>
          <a:p>
            <a:pPr eaLnBrk="1" hangingPunct="1">
              <a:spcBef>
                <a:spcPct val="0"/>
              </a:spcBef>
              <a:buFontTx/>
              <a:buNone/>
            </a:pPr>
            <a:r>
              <a:rPr lang="fr-FR" altLang="fr-FR" sz="1200" b="1" dirty="0" smtClean="0">
                <a:latin typeface="Arial" charset="0"/>
              </a:rPr>
              <a:t>Structure </a:t>
            </a:r>
            <a:r>
              <a:rPr lang="fr-FR" altLang="fr-FR" sz="1200" b="1" dirty="0">
                <a:latin typeface="Arial" charset="0"/>
              </a:rPr>
              <a:t>électronique d’une interface </a:t>
            </a:r>
            <a:r>
              <a:rPr lang="fr-FR" altLang="fr-FR" sz="1200" b="1" dirty="0" smtClean="0">
                <a:latin typeface="Arial" charset="0"/>
              </a:rPr>
              <a:t>métal-vide : </a:t>
            </a:r>
          </a:p>
          <a:p>
            <a:pPr algn="just" eaLnBrk="1" hangingPunct="1">
              <a:spcBef>
                <a:spcPct val="0"/>
              </a:spcBef>
              <a:buFontTx/>
              <a:buNone/>
            </a:pPr>
            <a:endParaRPr lang="fr-FR" altLang="fr-FR" sz="1000" b="1" dirty="0" smtClean="0">
              <a:latin typeface="Arial" panose="020B0604020202020204" pitchFamily="34" charset="0"/>
              <a:cs typeface="Arial" panose="020B0604020202020204" pitchFamily="34" charset="0"/>
            </a:endParaRPr>
          </a:p>
          <a:p>
            <a:pPr algn="just" eaLnBrk="1" hangingPunct="1">
              <a:spcBef>
                <a:spcPct val="0"/>
              </a:spcBef>
              <a:buFontTx/>
              <a:buNone/>
            </a:pPr>
            <a:r>
              <a:rPr lang="fr-FR" altLang="fr-FR" sz="1100" b="1" dirty="0" smtClean="0">
                <a:latin typeface="Arial" panose="020B0604020202020204" pitchFamily="34" charset="0"/>
                <a:cs typeface="Arial" panose="020B0604020202020204" pitchFamily="34" charset="0"/>
              </a:rPr>
              <a:t>Dans </a:t>
            </a:r>
            <a:r>
              <a:rPr lang="fr-FR" altLang="fr-FR" sz="1100" b="1" dirty="0">
                <a:latin typeface="Arial" panose="020B0604020202020204" pitchFamily="34" charset="0"/>
                <a:cs typeface="Arial" panose="020B0604020202020204" pitchFamily="34" charset="0"/>
              </a:rPr>
              <a:t>un métal, les électrons sont localisés dans des bandes d'énergie distinctes</a:t>
            </a:r>
            <a:r>
              <a:rPr lang="fr-FR" altLang="fr-FR" sz="1100" b="1" dirty="0" smtClean="0">
                <a:latin typeface="Arial" panose="020B0604020202020204" pitchFamily="34" charset="0"/>
                <a:cs typeface="Arial" panose="020B0604020202020204" pitchFamily="34" charset="0"/>
              </a:rPr>
              <a:t>. Le </a:t>
            </a:r>
            <a:r>
              <a:rPr lang="fr-FR" altLang="fr-FR" sz="1100" b="1" dirty="0">
                <a:latin typeface="Arial" panose="020B0604020202020204" pitchFamily="34" charset="0"/>
                <a:cs typeface="Arial" panose="020B0604020202020204" pitchFamily="34" charset="0"/>
              </a:rPr>
              <a:t>niveau de Fermi est le niveau le plus élevé de la bande de conduction occupé par les électrons</a:t>
            </a:r>
            <a:r>
              <a:rPr lang="fr-FR" altLang="fr-FR" sz="1100" b="1" dirty="0" smtClean="0">
                <a:latin typeface="Arial" panose="020B0604020202020204" pitchFamily="34" charset="0"/>
                <a:cs typeface="Arial" panose="020B0604020202020204" pitchFamily="34" charset="0"/>
              </a:rPr>
              <a:t>.</a:t>
            </a:r>
          </a:p>
          <a:p>
            <a:pPr algn="just" eaLnBrk="1" hangingPunct="1">
              <a:spcBef>
                <a:spcPct val="0"/>
              </a:spcBef>
              <a:buFontTx/>
              <a:buNone/>
            </a:pPr>
            <a:r>
              <a:rPr lang="fr-FR" altLang="fr-FR" sz="1100" b="1" dirty="0">
                <a:latin typeface="Arial" panose="020B0604020202020204" pitchFamily="34" charset="0"/>
                <a:cs typeface="Arial" panose="020B0604020202020204" pitchFamily="34" charset="0"/>
              </a:rPr>
              <a:t>Le travail de sortie </a:t>
            </a:r>
            <a:r>
              <a:rPr lang="fr-FR" altLang="fr-FR" sz="1100" b="1" dirty="0">
                <a:latin typeface="Symbol" panose="05050102010706020507" pitchFamily="18" charset="2"/>
              </a:rPr>
              <a:t>F</a:t>
            </a:r>
            <a:r>
              <a:rPr lang="fr-FR" altLang="fr-FR" sz="1100" b="1" dirty="0" smtClean="0">
                <a:latin typeface="Arial" panose="020B0604020202020204" pitchFamily="34" charset="0"/>
                <a:cs typeface="Arial" panose="020B0604020202020204" pitchFamily="34" charset="0"/>
              </a:rPr>
              <a:t> </a:t>
            </a:r>
            <a:r>
              <a:rPr lang="fr-FR" altLang="fr-FR" sz="1100" b="1" dirty="0">
                <a:latin typeface="Arial" panose="020B0604020202020204" pitchFamily="34" charset="0"/>
                <a:cs typeface="Arial" panose="020B0604020202020204" pitchFamily="34" charset="0"/>
              </a:rPr>
              <a:t>pour un électron à la surface du métal est </a:t>
            </a:r>
            <a:r>
              <a:rPr lang="fr-FR" altLang="fr-FR" sz="1100" b="1" dirty="0" smtClean="0">
                <a:latin typeface="Arial" panose="020B0604020202020204" pitchFamily="34" charset="0"/>
                <a:cs typeface="Arial" panose="020B0604020202020204" pitchFamily="34" charset="0"/>
              </a:rPr>
              <a:t>l’énergie minimale à lui fournir pour qu’il puisse franchir la barrière de potentiel (</a:t>
            </a:r>
            <a:r>
              <a:rPr lang="fr-FR" altLang="fr-FR" sz="1100" b="1" dirty="0">
                <a:latin typeface="Symbol" panose="05050102010706020507" pitchFamily="18" charset="2"/>
              </a:rPr>
              <a:t>F</a:t>
            </a:r>
            <a:r>
              <a:rPr lang="fr-FR" altLang="fr-FR" sz="1100" b="1" baseline="-25000" dirty="0" smtClean="0">
                <a:latin typeface="Arial" panose="020B0604020202020204" pitchFamily="34" charset="0"/>
                <a:cs typeface="Arial" panose="020B0604020202020204" pitchFamily="34" charset="0"/>
              </a:rPr>
              <a:t>(W</a:t>
            </a:r>
            <a:r>
              <a:rPr lang="fr-FR" altLang="fr-FR" sz="1100" b="1" baseline="-25000" dirty="0">
                <a:latin typeface="Arial" panose="020B0604020202020204" pitchFamily="34" charset="0"/>
                <a:cs typeface="Arial" panose="020B0604020202020204" pitchFamily="34" charset="0"/>
              </a:rPr>
              <a:t>)</a:t>
            </a:r>
            <a:r>
              <a:rPr lang="fr-FR" altLang="fr-FR" sz="1100" b="1" dirty="0">
                <a:latin typeface="Arial" panose="020B0604020202020204" pitchFamily="34" charset="0"/>
                <a:cs typeface="Arial" panose="020B0604020202020204" pitchFamily="34" charset="0"/>
              </a:rPr>
              <a:t> = 4,5 eV).</a:t>
            </a:r>
          </a:p>
          <a:p>
            <a:pPr eaLnBrk="1" hangingPunct="1">
              <a:spcBef>
                <a:spcPct val="0"/>
              </a:spcBef>
              <a:buFontTx/>
              <a:buNone/>
            </a:pPr>
            <a:endParaRPr lang="fr-FR" altLang="fr-FR" sz="1200" b="1" dirty="0">
              <a:latin typeface="Arial" charset="0"/>
            </a:endParaRPr>
          </a:p>
          <a:p>
            <a:pPr eaLnBrk="1" hangingPunct="1">
              <a:spcBef>
                <a:spcPct val="0"/>
              </a:spcBef>
              <a:buFontTx/>
              <a:buNone/>
            </a:pPr>
            <a:endParaRPr lang="fr-FR" altLang="fr-FR" sz="1200" b="1" dirty="0" smtClean="0">
              <a:latin typeface="Arial" charset="0"/>
            </a:endParaRPr>
          </a:p>
          <a:p>
            <a:pPr eaLnBrk="1" hangingPunct="1">
              <a:spcBef>
                <a:spcPct val="0"/>
              </a:spcBef>
              <a:buFontTx/>
              <a:buNone/>
            </a:pPr>
            <a:endParaRPr lang="fr-FR" altLang="fr-FR" sz="1200" b="1" dirty="0">
              <a:latin typeface="Arial" charset="0"/>
            </a:endParaRPr>
          </a:p>
          <a:p>
            <a:pPr eaLnBrk="1" hangingPunct="1">
              <a:spcBef>
                <a:spcPct val="0"/>
              </a:spcBef>
              <a:buFontTx/>
              <a:buNone/>
            </a:pPr>
            <a:r>
              <a:rPr lang="fr-FR" altLang="fr-FR" sz="1300" b="1" dirty="0" smtClean="0">
                <a:latin typeface="Arial" charset="0"/>
              </a:rPr>
              <a:t>Il faut faire </a:t>
            </a:r>
            <a:r>
              <a:rPr lang="fr-FR" altLang="fr-FR" sz="1300" b="1" dirty="0">
                <a:latin typeface="Arial" charset="0"/>
              </a:rPr>
              <a:t>franchir </a:t>
            </a:r>
            <a:r>
              <a:rPr lang="fr-FR" altLang="fr-FR" sz="1300" b="1" dirty="0" smtClean="0">
                <a:latin typeface="Arial" charset="0"/>
              </a:rPr>
              <a:t>aux électrons la </a:t>
            </a:r>
            <a:r>
              <a:rPr lang="fr-FR" altLang="fr-FR" sz="1300" b="1" dirty="0">
                <a:latin typeface="Arial" charset="0"/>
              </a:rPr>
              <a:t>barrière de </a:t>
            </a:r>
            <a:r>
              <a:rPr lang="fr-FR" altLang="fr-FR" sz="1300" b="1" dirty="0" smtClean="0">
                <a:latin typeface="Arial" charset="0"/>
              </a:rPr>
              <a:t>potentiel qui s’établit entre le métal et le vide.</a:t>
            </a:r>
            <a:endParaRPr lang="fr-FR" altLang="fr-FR" sz="1300" b="1" dirty="0">
              <a:latin typeface="Arial" charset="0"/>
            </a:endParaRPr>
          </a:p>
          <a:p>
            <a:pPr eaLnBrk="1" hangingPunct="1">
              <a:spcBef>
                <a:spcPct val="0"/>
              </a:spcBef>
              <a:buFontTx/>
              <a:buNone/>
            </a:pPr>
            <a:endParaRPr lang="fr-FR" altLang="fr-FR" sz="1300" b="1" dirty="0">
              <a:latin typeface="Arial" charset="0"/>
            </a:endParaRPr>
          </a:p>
          <a:p>
            <a:pPr eaLnBrk="1" hangingPunct="1">
              <a:spcBef>
                <a:spcPct val="0"/>
              </a:spcBef>
              <a:buFontTx/>
              <a:buNone/>
            </a:pPr>
            <a:r>
              <a:rPr lang="fr-FR" altLang="fr-FR" sz="1300" b="1" dirty="0" smtClean="0">
                <a:solidFill>
                  <a:srgbClr val="0099FF"/>
                </a:solidFill>
                <a:latin typeface="Arial" charset="0"/>
              </a:rPr>
              <a:t>Deux moyens :</a:t>
            </a:r>
            <a:r>
              <a:rPr lang="fr-FR" altLang="fr-FR" sz="1300" b="1" dirty="0" smtClean="0">
                <a:latin typeface="Arial" charset="0"/>
              </a:rPr>
              <a:t> </a:t>
            </a:r>
          </a:p>
          <a:p>
            <a:pPr eaLnBrk="1" hangingPunct="1">
              <a:spcBef>
                <a:spcPct val="0"/>
              </a:spcBef>
              <a:buFontTx/>
              <a:buNone/>
            </a:pPr>
            <a:endParaRPr lang="fr-FR" altLang="fr-FR" sz="1300" b="1" dirty="0">
              <a:solidFill>
                <a:srgbClr val="0099FF"/>
              </a:solidFill>
              <a:latin typeface="Arial" charset="0"/>
            </a:endParaRPr>
          </a:p>
          <a:p>
            <a:pPr eaLnBrk="1" hangingPunct="1">
              <a:spcBef>
                <a:spcPct val="0"/>
              </a:spcBef>
              <a:buFontTx/>
              <a:buNone/>
            </a:pPr>
            <a:r>
              <a:rPr lang="fr-FR" altLang="fr-FR" sz="1300" b="1" dirty="0" smtClean="0">
                <a:solidFill>
                  <a:srgbClr val="0099FF"/>
                </a:solidFill>
                <a:latin typeface="Arial" charset="0"/>
              </a:rPr>
              <a:t>la </a:t>
            </a:r>
            <a:r>
              <a:rPr lang="fr-FR" altLang="fr-FR" sz="1300" b="1" dirty="0">
                <a:solidFill>
                  <a:srgbClr val="0099FF"/>
                </a:solidFill>
                <a:latin typeface="Arial" charset="0"/>
              </a:rPr>
              <a:t>température et /ou le champ électrique</a:t>
            </a:r>
          </a:p>
          <a:p>
            <a:pPr eaLnBrk="1" hangingPunct="1">
              <a:spcBef>
                <a:spcPct val="0"/>
              </a:spcBef>
              <a:buFontTx/>
              <a:buNone/>
            </a:pPr>
            <a:endParaRPr lang="fr-FR" altLang="fr-FR" sz="1200" b="1" dirty="0">
              <a:latin typeface="Arial" charset="0"/>
            </a:endParaRPr>
          </a:p>
        </p:txBody>
      </p:sp>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67"/>
          <a:stretch/>
        </p:blipFill>
        <p:spPr bwMode="auto">
          <a:xfrm>
            <a:off x="4641634" y="2115918"/>
            <a:ext cx="3225316" cy="4247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323528" y="640140"/>
            <a:ext cx="6696744"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a:t>Le canon à électrons </a:t>
            </a:r>
            <a:r>
              <a:rPr lang="fr-FR" altLang="fr-FR" sz="1300" b="1" dirty="0" smtClean="0"/>
              <a:t>:</a:t>
            </a:r>
          </a:p>
          <a:p>
            <a:pPr eaLnBrk="1" hangingPunct="1">
              <a:spcBef>
                <a:spcPct val="0"/>
              </a:spcBef>
              <a:buFontTx/>
              <a:buNone/>
            </a:pPr>
            <a:r>
              <a:rPr lang="fr-FR" altLang="fr-FR" sz="1000" b="1" dirty="0" smtClean="0"/>
              <a:t> </a:t>
            </a:r>
            <a:endParaRPr lang="fr-FR" altLang="fr-FR" sz="1000" b="1" dirty="0">
              <a:cs typeface="Arial" panose="020B0604020202020204" pitchFamily="34" charset="0"/>
            </a:endParaRPr>
          </a:p>
          <a:p>
            <a:pPr eaLnBrk="1" hangingPunct="1">
              <a:spcBef>
                <a:spcPct val="0"/>
              </a:spcBef>
              <a:buFontTx/>
              <a:buNone/>
            </a:pPr>
            <a:r>
              <a:rPr lang="fr-FR" altLang="fr-FR" sz="1300" b="1" dirty="0" smtClean="0">
                <a:solidFill>
                  <a:srgbClr val="0000FF"/>
                </a:solidFill>
                <a:sym typeface="Symbol" panose="05050102010706020507" pitchFamily="18" charset="2"/>
              </a:rPr>
              <a:t>    </a:t>
            </a:r>
            <a:r>
              <a:rPr lang="fr-FR" altLang="fr-FR" sz="1300" b="1" dirty="0" smtClean="0">
                <a:sym typeface="Symbol" panose="05050102010706020507" pitchFamily="18" charset="2"/>
              </a:rPr>
              <a:t> </a:t>
            </a:r>
            <a:r>
              <a:rPr lang="fr-FR" altLang="fr-FR" sz="1300" b="1" dirty="0"/>
              <a:t>premier élément de la colonne du MEB,</a:t>
            </a:r>
          </a:p>
          <a:p>
            <a:pPr eaLnBrk="1" hangingPunct="1">
              <a:spcBef>
                <a:spcPct val="0"/>
              </a:spcBef>
              <a:buFontTx/>
              <a:buNone/>
            </a:pPr>
            <a:r>
              <a:rPr lang="fr-FR" altLang="fr-FR" sz="1300" b="1" dirty="0">
                <a:solidFill>
                  <a:srgbClr val="0000FF"/>
                </a:solidFill>
                <a:sym typeface="Symbol" panose="05050102010706020507" pitchFamily="18" charset="2"/>
              </a:rPr>
              <a:t>   </a:t>
            </a:r>
            <a:r>
              <a:rPr lang="fr-FR" altLang="fr-FR" sz="1300" b="1" dirty="0" smtClean="0">
                <a:solidFill>
                  <a:srgbClr val="0000FF"/>
                </a:solidFill>
                <a:sym typeface="Symbol" panose="05050102010706020507" pitchFamily="18" charset="2"/>
              </a:rPr>
              <a:t>  </a:t>
            </a:r>
            <a:r>
              <a:rPr lang="fr-FR" altLang="fr-FR" sz="1300" b="1" dirty="0">
                <a:sym typeface="Symbol" panose="05050102010706020507" pitchFamily="18" charset="2"/>
              </a:rPr>
              <a:t>rôle essentiel</a:t>
            </a:r>
          </a:p>
          <a:p>
            <a:pPr eaLnBrk="1" hangingPunct="1">
              <a:spcBef>
                <a:spcPct val="0"/>
              </a:spcBef>
              <a:buFontTx/>
              <a:buNone/>
            </a:pPr>
            <a:r>
              <a:rPr lang="fr-FR" altLang="fr-FR" sz="1300" b="1" dirty="0"/>
              <a:t> </a:t>
            </a:r>
            <a:r>
              <a:rPr lang="fr-FR" altLang="fr-FR" sz="1300" b="1" dirty="0" smtClean="0"/>
              <a:t>        - </a:t>
            </a:r>
            <a:r>
              <a:rPr lang="fr-FR" altLang="fr-FR" sz="1300" b="1" dirty="0"/>
              <a:t>extraire les électrons d’un matériau conducteur </a:t>
            </a:r>
            <a:r>
              <a:rPr lang="fr-FR" altLang="fr-FR" sz="1300" b="1" dirty="0" smtClean="0"/>
              <a:t>placé sous vide (émetteur)</a:t>
            </a:r>
          </a:p>
          <a:p>
            <a:pPr eaLnBrk="1" hangingPunct="1">
              <a:spcBef>
                <a:spcPct val="0"/>
              </a:spcBef>
              <a:buFontTx/>
              <a:buNone/>
            </a:pPr>
            <a:r>
              <a:rPr lang="fr-FR" altLang="fr-FR" sz="1300" b="1" dirty="0"/>
              <a:t> </a:t>
            </a:r>
            <a:r>
              <a:rPr lang="fr-FR" altLang="fr-FR" sz="1300" b="1" dirty="0" smtClean="0"/>
              <a:t>        - accélérer ces électrons par un champ électrique pour traverser la colonne</a:t>
            </a:r>
          </a:p>
          <a:p>
            <a:pPr eaLnBrk="1" hangingPunct="1">
              <a:spcBef>
                <a:spcPct val="0"/>
              </a:spcBef>
              <a:buFontTx/>
              <a:buNone/>
            </a:pPr>
            <a:r>
              <a:rPr lang="fr-FR" altLang="fr-FR" sz="1300" b="1" dirty="0" smtClean="0">
                <a:solidFill>
                  <a:srgbClr val="0000FF"/>
                </a:solidFill>
                <a:sym typeface="Symbol" panose="05050102010706020507" pitchFamily="18" charset="2"/>
              </a:rPr>
              <a:t>     </a:t>
            </a:r>
            <a:r>
              <a:rPr lang="fr-FR" altLang="fr-FR" sz="1300" b="1" dirty="0" smtClean="0">
                <a:sym typeface="Symbol" panose="05050102010706020507" pitchFamily="18" charset="2"/>
              </a:rPr>
              <a:t> </a:t>
            </a:r>
            <a:r>
              <a:rPr lang="fr-FR" altLang="fr-FR" sz="1300" b="1" dirty="0">
                <a:sym typeface="Symbol" panose="05050102010706020507" pitchFamily="18" charset="2"/>
              </a:rPr>
              <a:t>source du faisceau (sonde fine) balayant in fine la surface de l'échantillon </a:t>
            </a:r>
            <a:endParaRPr lang="fr-FR" altLang="fr-FR" sz="1300" b="1" dirty="0"/>
          </a:p>
        </p:txBody>
      </p:sp>
      <p:pic>
        <p:nvPicPr>
          <p:cNvPr id="7" name="Image 6"/>
          <p:cNvPicPr>
            <a:picLocks noChangeAspect="1"/>
          </p:cNvPicPr>
          <p:nvPr/>
        </p:nvPicPr>
        <p:blipFill>
          <a:blip r:embed="rId4"/>
          <a:stretch>
            <a:fillRect/>
          </a:stretch>
        </p:blipFill>
        <p:spPr>
          <a:xfrm>
            <a:off x="6883157" y="28015"/>
            <a:ext cx="2225347" cy="2592000"/>
          </a:xfrm>
          <a:prstGeom prst="rect">
            <a:avLst/>
          </a:prstGeom>
        </p:spPr>
      </p:pic>
      <p:sp>
        <p:nvSpPr>
          <p:cNvPr id="9" name="Espace réservé du numéro de diapositive 8"/>
          <p:cNvSpPr>
            <a:spLocks noGrp="1"/>
          </p:cNvSpPr>
          <p:nvPr>
            <p:ph type="sldNum" sz="quarter" idx="4"/>
          </p:nvPr>
        </p:nvSpPr>
        <p:spPr/>
        <p:txBody>
          <a:bodyPr/>
          <a:lstStyle/>
          <a:p>
            <a:fld id="{7677F839-F3BA-4A12-BBF8-C0A38A149D79}" type="slidenum">
              <a:rPr lang="fr-FR" smtClean="0"/>
              <a:t>3</a:t>
            </a:fld>
            <a:endParaRPr lang="fr-FR"/>
          </a:p>
        </p:txBody>
      </p:sp>
    </p:spTree>
    <p:extLst>
      <p:ext uri="{BB962C8B-B14F-4D97-AF65-F5344CB8AC3E}">
        <p14:creationId xmlns:p14="http://schemas.microsoft.com/office/powerpoint/2010/main" val="2063472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676743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à cathodes froides et l’émission Tunnel</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Text Box 13"/>
          <p:cNvSpPr txBox="1">
            <a:spLocks noChangeArrowheads="1"/>
          </p:cNvSpPr>
          <p:nvPr/>
        </p:nvSpPr>
        <p:spPr bwMode="auto">
          <a:xfrm>
            <a:off x="538163" y="692150"/>
            <a:ext cx="785026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fr-FR" altLang="fr-FR" sz="1300" b="1" dirty="0"/>
              <a:t>Le canon à cathode froide est constitué d'une pointe (cathode ou émetteur), d'une anode extractrice et d'une anode accélératrice.</a:t>
            </a:r>
          </a:p>
        </p:txBody>
      </p:sp>
      <p:sp>
        <p:nvSpPr>
          <p:cNvPr id="6" name="Text Box 16"/>
          <p:cNvSpPr txBox="1">
            <a:spLocks noChangeArrowheads="1"/>
          </p:cNvSpPr>
          <p:nvPr/>
        </p:nvSpPr>
        <p:spPr bwMode="auto">
          <a:xfrm>
            <a:off x="538732" y="5013176"/>
            <a:ext cx="8353748"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fr-FR" altLang="fr-FR" sz="1300" b="1" dirty="0"/>
              <a:t>La cathode froide exige un très bon </a:t>
            </a:r>
            <a:r>
              <a:rPr lang="fr-FR" altLang="fr-FR" sz="1300" b="1" dirty="0">
                <a:solidFill>
                  <a:srgbClr val="00B0F0"/>
                </a:solidFill>
              </a:rPr>
              <a:t>vide </a:t>
            </a:r>
            <a:r>
              <a:rPr lang="fr-FR" altLang="fr-FR" sz="1300" b="1" dirty="0" smtClean="0">
                <a:solidFill>
                  <a:srgbClr val="00B0F0"/>
                </a:solidFill>
              </a:rPr>
              <a:t>ionique</a:t>
            </a:r>
            <a:r>
              <a:rPr lang="fr-FR" altLang="fr-FR" sz="1300" b="1" dirty="0" smtClean="0"/>
              <a:t>, de </a:t>
            </a:r>
            <a:r>
              <a:rPr lang="fr-FR" altLang="fr-FR" sz="1300" b="1" dirty="0"/>
              <a:t>l'ordre 10</a:t>
            </a:r>
            <a:r>
              <a:rPr lang="fr-FR" altLang="fr-FR" sz="1300" b="1" baseline="30000" dirty="0"/>
              <a:t>-8</a:t>
            </a:r>
            <a:r>
              <a:rPr lang="fr-FR" altLang="fr-FR" sz="1300" b="1" dirty="0"/>
              <a:t> Pa </a:t>
            </a:r>
            <a:r>
              <a:rPr lang="fr-FR" altLang="fr-FR" sz="1300" b="1" dirty="0" smtClean="0"/>
              <a:t>(</a:t>
            </a:r>
            <a:r>
              <a:rPr lang="fr-FR" altLang="fr-FR" sz="1300" b="1" dirty="0"/>
              <a:t>système de pompage renforcé).</a:t>
            </a:r>
          </a:p>
          <a:p>
            <a:pPr>
              <a:spcBef>
                <a:spcPct val="0"/>
              </a:spcBef>
              <a:buNone/>
            </a:pPr>
            <a:endParaRPr lang="fr-FR" altLang="fr-FR" sz="1300" b="1" dirty="0" smtClean="0">
              <a:solidFill>
                <a:srgbClr val="0000FF"/>
              </a:solidFill>
            </a:endParaRPr>
          </a:p>
          <a:p>
            <a:pPr>
              <a:spcBef>
                <a:spcPct val="0"/>
              </a:spcBef>
              <a:buNone/>
            </a:pPr>
            <a:r>
              <a:rPr lang="fr-FR" altLang="fr-FR" sz="1300" b="1" dirty="0" smtClean="0">
                <a:solidFill>
                  <a:srgbClr val="0000FF"/>
                </a:solidFill>
              </a:rPr>
              <a:t>Comment </a:t>
            </a:r>
            <a:r>
              <a:rPr lang="fr-FR" altLang="fr-FR" sz="1300" b="1" dirty="0">
                <a:solidFill>
                  <a:srgbClr val="0000FF"/>
                </a:solidFill>
              </a:rPr>
              <a:t>extraire les électrons </a:t>
            </a:r>
            <a:r>
              <a:rPr lang="fr-FR" altLang="fr-FR" sz="1300" b="1" dirty="0" smtClean="0">
                <a:solidFill>
                  <a:srgbClr val="0000FF"/>
                </a:solidFill>
              </a:rPr>
              <a:t>d’une cathode froide ?</a:t>
            </a:r>
          </a:p>
          <a:p>
            <a:pPr>
              <a:spcBef>
                <a:spcPct val="0"/>
              </a:spcBef>
              <a:buNone/>
            </a:pPr>
            <a:endParaRPr lang="fr-FR" altLang="fr-FR" sz="600" b="1" dirty="0"/>
          </a:p>
          <a:p>
            <a:pPr>
              <a:spcBef>
                <a:spcPct val="0"/>
              </a:spcBef>
              <a:buNone/>
            </a:pPr>
            <a:r>
              <a:rPr lang="fr-FR" altLang="fr-FR" sz="1300" b="1" dirty="0"/>
              <a:t>Les électrons sont extraits du matériau par effet tunnel grâce à l'application d'un champ électrique très intense au niveau de l'émetteur </a:t>
            </a:r>
            <a:r>
              <a:rPr lang="fr-FR" altLang="fr-FR" sz="1300" b="1" i="1" dirty="0"/>
              <a:t>(Pouvoir des pointes en Electrostatique)</a:t>
            </a:r>
            <a:r>
              <a:rPr lang="fr-FR" altLang="fr-FR" sz="1300" b="1" dirty="0"/>
              <a:t> …</a:t>
            </a:r>
          </a:p>
        </p:txBody>
      </p:sp>
      <p:sp>
        <p:nvSpPr>
          <p:cNvPr id="7" name="Text Box 17"/>
          <p:cNvSpPr txBox="1">
            <a:spLocks noChangeArrowheads="1"/>
          </p:cNvSpPr>
          <p:nvPr/>
        </p:nvSpPr>
        <p:spPr bwMode="auto">
          <a:xfrm>
            <a:off x="799554" y="2623443"/>
            <a:ext cx="19175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i="1" dirty="0"/>
              <a:t>Schéma d'un canon </a:t>
            </a:r>
          </a:p>
          <a:p>
            <a:pPr eaLnBrk="1" hangingPunct="1">
              <a:spcBef>
                <a:spcPct val="0"/>
              </a:spcBef>
              <a:buFontTx/>
              <a:buNone/>
            </a:pPr>
            <a:r>
              <a:rPr lang="fr-FR" altLang="fr-FR" sz="1400" b="1" i="1" dirty="0"/>
              <a:t>à cathode </a:t>
            </a:r>
            <a:r>
              <a:rPr lang="fr-FR" altLang="fr-FR" sz="1400" b="1" i="1" dirty="0" smtClean="0"/>
              <a:t>froide</a:t>
            </a:r>
            <a:endParaRPr lang="fr-FR" altLang="fr-FR" sz="1400" b="1" i="1" dirty="0"/>
          </a:p>
        </p:txBody>
      </p:sp>
      <p:pic>
        <p:nvPicPr>
          <p:cNvPr id="8" name="Image 7"/>
          <p:cNvPicPr>
            <a:picLocks noChangeAspect="1"/>
          </p:cNvPicPr>
          <p:nvPr/>
        </p:nvPicPr>
        <p:blipFill>
          <a:blip r:embed="rId2"/>
          <a:stretch>
            <a:fillRect/>
          </a:stretch>
        </p:blipFill>
        <p:spPr>
          <a:xfrm>
            <a:off x="3011100" y="1449144"/>
            <a:ext cx="5161300" cy="3276000"/>
          </a:xfrm>
          <a:prstGeom prst="rect">
            <a:avLst/>
          </a:prstGeom>
        </p:spPr>
      </p:pic>
      <p:sp>
        <p:nvSpPr>
          <p:cNvPr id="9" name="Espace réservé du numéro de diapositive 8"/>
          <p:cNvSpPr>
            <a:spLocks noGrp="1"/>
          </p:cNvSpPr>
          <p:nvPr>
            <p:ph type="sldNum" sz="quarter" idx="4"/>
          </p:nvPr>
        </p:nvSpPr>
        <p:spPr/>
        <p:txBody>
          <a:bodyPr/>
          <a:lstStyle/>
          <a:p>
            <a:fld id="{7677F839-F3BA-4A12-BBF8-C0A38A149D79}" type="slidenum">
              <a:rPr lang="fr-FR" smtClean="0"/>
              <a:t>30</a:t>
            </a:fld>
            <a:endParaRPr lang="fr-FR"/>
          </a:p>
        </p:txBody>
      </p:sp>
    </p:spTree>
    <p:extLst>
      <p:ext uri="{BB962C8B-B14F-4D97-AF65-F5344CB8AC3E}">
        <p14:creationId xmlns:p14="http://schemas.microsoft.com/office/powerpoint/2010/main" val="3903788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676743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à cathodes froides et l’émission Tunnel</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2"/>
          <p:cNvSpPr>
            <a:spLocks noChangeArrowheads="1"/>
          </p:cNvSpPr>
          <p:nvPr/>
        </p:nvSpPr>
        <p:spPr bwMode="auto">
          <a:xfrm>
            <a:off x="290646" y="634540"/>
            <a:ext cx="73056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400" b="1" dirty="0" smtClean="0">
                <a:cs typeface="Arial" panose="020B0604020202020204" pitchFamily="34" charset="0"/>
              </a:rPr>
              <a:t>Effet Tunnel</a:t>
            </a:r>
          </a:p>
        </p:txBody>
      </p:sp>
      <p:sp>
        <p:nvSpPr>
          <p:cNvPr id="5" name="Text Box 2"/>
          <p:cNvSpPr txBox="1">
            <a:spLocks noChangeArrowheads="1"/>
          </p:cNvSpPr>
          <p:nvPr/>
        </p:nvSpPr>
        <p:spPr bwMode="auto">
          <a:xfrm>
            <a:off x="286356" y="936650"/>
            <a:ext cx="86061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200" b="1" dirty="0"/>
              <a:t>L'effet tunnel est un effet quantique qui permet le transfert d'électrons du métal vers le vide</a:t>
            </a:r>
            <a:r>
              <a:rPr lang="fr-FR" altLang="fr-FR" sz="1200" b="1" dirty="0" smtClean="0"/>
              <a:t>.</a:t>
            </a:r>
          </a:p>
          <a:p>
            <a:pPr algn="just">
              <a:spcBef>
                <a:spcPct val="0"/>
              </a:spcBef>
              <a:buNone/>
            </a:pPr>
            <a:r>
              <a:rPr lang="fr-FR" altLang="fr-FR" sz="1200" b="1" dirty="0"/>
              <a:t>Si la barrière est suffisamment étroite, de l'ordre du nanomètre, la nature ondulatoire de l'électron permet à ce dernier de passer à travers celle-ci. </a:t>
            </a:r>
            <a:r>
              <a:rPr lang="fr-FR" altLang="fr-FR" sz="1200" b="1" dirty="0" smtClean="0"/>
              <a:t>La </a:t>
            </a:r>
            <a:r>
              <a:rPr lang="fr-FR" altLang="fr-FR" sz="1200" b="1" dirty="0"/>
              <a:t>largeur de la barrière peut être artificiellement réduite par l'action d'un champ électrique intense appliqué (supérieur à 10</a:t>
            </a:r>
            <a:r>
              <a:rPr lang="fr-FR" altLang="fr-FR" sz="1200" b="1" baseline="30000" dirty="0"/>
              <a:t>7</a:t>
            </a:r>
            <a:r>
              <a:rPr lang="fr-FR" altLang="fr-FR" sz="1200" b="1" dirty="0"/>
              <a:t> V/cm</a:t>
            </a:r>
            <a:r>
              <a:rPr lang="fr-FR" altLang="fr-FR" sz="1200" b="1" dirty="0" smtClean="0"/>
              <a:t>). </a:t>
            </a:r>
            <a:endParaRPr lang="fr-FR" altLang="fr-FR" sz="1200" b="1" dirty="0"/>
          </a:p>
        </p:txBody>
      </p:sp>
      <p:pic>
        <p:nvPicPr>
          <p:cNvPr id="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5568" y="1821449"/>
            <a:ext cx="4232576" cy="38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
          <p:cNvSpPr txBox="1">
            <a:spLocks noChangeArrowheads="1"/>
          </p:cNvSpPr>
          <p:nvPr/>
        </p:nvSpPr>
        <p:spPr bwMode="auto">
          <a:xfrm>
            <a:off x="5706616" y="3068960"/>
            <a:ext cx="2969840" cy="1015663"/>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200" b="1" dirty="0" smtClean="0"/>
              <a:t>Emission Tunnel : </a:t>
            </a:r>
          </a:p>
          <a:p>
            <a:pPr algn="just" eaLnBrk="1" hangingPunct="1">
              <a:spcBef>
                <a:spcPct val="0"/>
              </a:spcBef>
              <a:buFontTx/>
              <a:buNone/>
            </a:pPr>
            <a:endParaRPr lang="fr-FR" altLang="fr-FR" sz="1200" b="1" dirty="0" smtClean="0"/>
          </a:p>
          <a:p>
            <a:pPr algn="just" eaLnBrk="1" hangingPunct="1">
              <a:spcBef>
                <a:spcPct val="0"/>
              </a:spcBef>
              <a:buFontTx/>
              <a:buNone/>
            </a:pPr>
            <a:r>
              <a:rPr lang="fr-FR" altLang="fr-FR" sz="1200" b="1" dirty="0" smtClean="0"/>
              <a:t>Cette </a:t>
            </a:r>
            <a:r>
              <a:rPr lang="fr-FR" altLang="fr-FR" sz="1200" b="1" dirty="0"/>
              <a:t>émission </a:t>
            </a:r>
            <a:r>
              <a:rPr lang="fr-FR" altLang="fr-FR" sz="1200" b="1" i="1" dirty="0"/>
              <a:t>froide</a:t>
            </a:r>
            <a:r>
              <a:rPr lang="fr-FR" altLang="fr-FR" sz="1200" b="1" dirty="0"/>
              <a:t> porte le nom d'</a:t>
            </a:r>
            <a:r>
              <a:rPr lang="fr-FR" altLang="fr-FR" sz="1200" b="1" i="1" dirty="0"/>
              <a:t>émission de champ</a:t>
            </a:r>
            <a:r>
              <a:rPr lang="fr-FR" altLang="fr-FR" sz="1200" b="1" dirty="0"/>
              <a:t>, elle résulte de la nature ondulatoire de l'électron.</a:t>
            </a:r>
          </a:p>
        </p:txBody>
      </p:sp>
      <p:sp>
        <p:nvSpPr>
          <p:cNvPr id="9" name="Text Box 3"/>
          <p:cNvSpPr txBox="1">
            <a:spLocks noChangeArrowheads="1"/>
          </p:cNvSpPr>
          <p:nvPr/>
        </p:nvSpPr>
        <p:spPr bwMode="auto">
          <a:xfrm>
            <a:off x="285660" y="5743924"/>
            <a:ext cx="875083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200" b="1" dirty="0"/>
              <a:t>A l’intérieur du métal, la probabilité de présence de l’électron est une fonction périodique, hors de métal, la probabilité diminue très rapidement mais peut avoir une valeur non nulle au delà de la barrière de potentiel si celle-ci est suffisamment étroite.</a:t>
            </a:r>
          </a:p>
        </p:txBody>
      </p:sp>
      <p:sp>
        <p:nvSpPr>
          <p:cNvPr id="10" name="Espace réservé du numéro de diapositive 9"/>
          <p:cNvSpPr>
            <a:spLocks noGrp="1"/>
          </p:cNvSpPr>
          <p:nvPr>
            <p:ph type="sldNum" sz="quarter" idx="4"/>
          </p:nvPr>
        </p:nvSpPr>
        <p:spPr/>
        <p:txBody>
          <a:bodyPr/>
          <a:lstStyle/>
          <a:p>
            <a:fld id="{7677F839-F3BA-4A12-BBF8-C0A38A149D79}" type="slidenum">
              <a:rPr lang="fr-FR" smtClean="0"/>
              <a:t>31</a:t>
            </a:fld>
            <a:endParaRPr lang="fr-FR"/>
          </a:p>
        </p:txBody>
      </p:sp>
    </p:spTree>
    <p:extLst>
      <p:ext uri="{BB962C8B-B14F-4D97-AF65-F5344CB8AC3E}">
        <p14:creationId xmlns:p14="http://schemas.microsoft.com/office/powerpoint/2010/main" val="1370361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748236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Caractéristiques de l’émission de champ par effet Tunnel</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 name="Rectangle 13"/>
          <p:cNvSpPr>
            <a:spLocks noChangeArrowheads="1"/>
          </p:cNvSpPr>
          <p:nvPr/>
        </p:nvSpPr>
        <p:spPr bwMode="auto">
          <a:xfrm>
            <a:off x="219075" y="704776"/>
            <a:ext cx="23743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a:solidFill>
                  <a:srgbClr val="0000FF"/>
                </a:solidFill>
                <a:cs typeface="Arial" panose="020B0604020202020204" pitchFamily="34" charset="0"/>
              </a:rPr>
              <a:t>1 </a:t>
            </a:r>
            <a:r>
              <a:rPr lang="fr-FR" altLang="fr-FR" sz="1600" b="1" dirty="0" smtClean="0">
                <a:solidFill>
                  <a:srgbClr val="0000FF"/>
                </a:solidFill>
                <a:cs typeface="Arial" panose="020B0604020202020204" pitchFamily="34" charset="0"/>
              </a:rPr>
              <a:t>- Densité de courant</a:t>
            </a:r>
            <a:endParaRPr lang="fr-FR" altLang="fr-FR" sz="1600" b="1" dirty="0">
              <a:solidFill>
                <a:srgbClr val="0000FF"/>
              </a:solidFill>
              <a:cs typeface="Arial" panose="020B0604020202020204" pitchFamily="34" charset="0"/>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8336" y="1201738"/>
            <a:ext cx="3315760" cy="21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190556" y="1089908"/>
            <a:ext cx="5399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a:solidFill>
                  <a:srgbClr val="00CCFF"/>
                </a:solidFill>
                <a:sym typeface="Symbol" panose="05050102010706020507" pitchFamily="18" charset="2"/>
              </a:rPr>
              <a:t></a:t>
            </a:r>
            <a:r>
              <a:rPr lang="fr-FR" altLang="fr-FR" sz="1400" b="1" dirty="0">
                <a:sym typeface="Symbol" panose="05050102010706020507" pitchFamily="18" charset="2"/>
              </a:rPr>
              <a:t> </a:t>
            </a:r>
            <a:r>
              <a:rPr lang="fr-FR" altLang="fr-FR" sz="1200" b="1" dirty="0"/>
              <a:t>Les électrons d'énergie E qui ont la probabilité T(E) de traverser la barrière dans la direction x ont l'énergie : </a:t>
            </a:r>
          </a:p>
        </p:txBody>
      </p:sp>
      <p:graphicFrame>
        <p:nvGraphicFramePr>
          <p:cNvPr id="9" name="Object 7"/>
          <p:cNvGraphicFramePr>
            <a:graphicFrameLocks noChangeAspect="1"/>
          </p:cNvGraphicFramePr>
          <p:nvPr>
            <p:extLst>
              <p:ext uri="{D42A27DB-BD31-4B8C-83A1-F6EECF244321}">
                <p14:modId xmlns:p14="http://schemas.microsoft.com/office/powerpoint/2010/main" val="2776272092"/>
              </p:ext>
            </p:extLst>
          </p:nvPr>
        </p:nvGraphicFramePr>
        <p:xfrm>
          <a:off x="828675" y="1737608"/>
          <a:ext cx="3743325" cy="987425"/>
        </p:xfrm>
        <a:graphic>
          <a:graphicData uri="http://schemas.openxmlformats.org/presentationml/2006/ole">
            <mc:AlternateContent xmlns:mc="http://schemas.openxmlformats.org/markup-compatibility/2006">
              <mc:Choice xmlns:v="urn:schemas-microsoft-com:vml" Requires="v">
                <p:oleObj spid="_x0000_s11518" name="Equation" r:id="rId4" imgW="3276600" imgH="863600" progId="Equation.3">
                  <p:embed/>
                </p:oleObj>
              </mc:Choice>
              <mc:Fallback>
                <p:oleObj name="Equation" r:id="rId4" imgW="3276600" imgH="863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5" y="1737608"/>
                        <a:ext cx="3743325" cy="98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Text Box 8"/>
          <p:cNvSpPr txBox="1">
            <a:spLocks noChangeArrowheads="1"/>
          </p:cNvSpPr>
          <p:nvPr/>
        </p:nvSpPr>
        <p:spPr bwMode="auto">
          <a:xfrm>
            <a:off x="190557" y="3034596"/>
            <a:ext cx="3167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a:solidFill>
                  <a:srgbClr val="00CCFF"/>
                </a:solidFill>
                <a:sym typeface="Symbol" panose="05050102010706020507" pitchFamily="18" charset="2"/>
              </a:rPr>
              <a:t></a:t>
            </a:r>
            <a:r>
              <a:rPr lang="fr-FR" altLang="fr-FR" sz="1400" b="1" dirty="0">
                <a:sym typeface="Symbol" panose="05050102010706020507" pitchFamily="18" charset="2"/>
              </a:rPr>
              <a:t> </a:t>
            </a:r>
            <a:r>
              <a:rPr lang="fr-FR" altLang="fr-FR" sz="1200" b="1" dirty="0"/>
              <a:t>La densité de tels électrons est : </a:t>
            </a:r>
          </a:p>
        </p:txBody>
      </p:sp>
      <p:graphicFrame>
        <p:nvGraphicFramePr>
          <p:cNvPr id="11" name="Object 9"/>
          <p:cNvGraphicFramePr>
            <a:graphicFrameLocks noChangeAspect="1"/>
          </p:cNvGraphicFramePr>
          <p:nvPr>
            <p:extLst>
              <p:ext uri="{D42A27DB-BD31-4B8C-83A1-F6EECF244321}">
                <p14:modId xmlns:p14="http://schemas.microsoft.com/office/powerpoint/2010/main" val="3576843284"/>
              </p:ext>
            </p:extLst>
          </p:nvPr>
        </p:nvGraphicFramePr>
        <p:xfrm>
          <a:off x="2987824" y="2989922"/>
          <a:ext cx="1811338" cy="476250"/>
        </p:xfrm>
        <a:graphic>
          <a:graphicData uri="http://schemas.openxmlformats.org/presentationml/2006/ole">
            <mc:AlternateContent xmlns:mc="http://schemas.openxmlformats.org/markup-compatibility/2006">
              <mc:Choice xmlns:v="urn:schemas-microsoft-com:vml" Requires="v">
                <p:oleObj spid="_x0000_s11519" name="Equation" r:id="rId6" imgW="1497950" imgH="393529" progId="Equation.3">
                  <p:embed/>
                </p:oleObj>
              </mc:Choice>
              <mc:Fallback>
                <p:oleObj name="Equation" r:id="rId6" imgW="1497950"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824" y="2989922"/>
                        <a:ext cx="1811338"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 Box 10"/>
          <p:cNvSpPr txBox="1">
            <a:spLocks noChangeArrowheads="1"/>
          </p:cNvSpPr>
          <p:nvPr/>
        </p:nvSpPr>
        <p:spPr bwMode="auto">
          <a:xfrm>
            <a:off x="190557" y="3609271"/>
            <a:ext cx="53990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a:solidFill>
                  <a:srgbClr val="00CCFF"/>
                </a:solidFill>
                <a:sym typeface="Symbol" panose="05050102010706020507" pitchFamily="18" charset="2"/>
              </a:rPr>
              <a:t></a:t>
            </a:r>
            <a:r>
              <a:rPr lang="fr-FR" altLang="fr-FR" sz="1400" b="1">
                <a:sym typeface="Symbol" panose="05050102010706020507" pitchFamily="18" charset="2"/>
              </a:rPr>
              <a:t> </a:t>
            </a:r>
            <a:r>
              <a:rPr lang="fr-FR" altLang="fr-FR" sz="1200" b="1"/>
              <a:t>La densité de courant transporté par ces électrons s'écrit :  </a:t>
            </a:r>
          </a:p>
        </p:txBody>
      </p:sp>
      <p:graphicFrame>
        <p:nvGraphicFramePr>
          <p:cNvPr id="13" name="Object 11"/>
          <p:cNvGraphicFramePr>
            <a:graphicFrameLocks noChangeAspect="1"/>
          </p:cNvGraphicFramePr>
          <p:nvPr>
            <p:extLst>
              <p:ext uri="{D42A27DB-BD31-4B8C-83A1-F6EECF244321}">
                <p14:modId xmlns:p14="http://schemas.microsoft.com/office/powerpoint/2010/main" val="2396478420"/>
              </p:ext>
            </p:extLst>
          </p:nvPr>
        </p:nvGraphicFramePr>
        <p:xfrm>
          <a:off x="1062087" y="4137769"/>
          <a:ext cx="4518025" cy="587375"/>
        </p:xfrm>
        <a:graphic>
          <a:graphicData uri="http://schemas.openxmlformats.org/presentationml/2006/ole">
            <mc:AlternateContent xmlns:mc="http://schemas.openxmlformats.org/markup-compatibility/2006">
              <mc:Choice xmlns:v="urn:schemas-microsoft-com:vml" Requires="v">
                <p:oleObj spid="_x0000_s11520" name="Equation" r:id="rId8" imgW="3022600" imgH="393700" progId="Equation.3">
                  <p:embed/>
                </p:oleObj>
              </mc:Choice>
              <mc:Fallback>
                <p:oleObj name="Equation" r:id="rId8" imgW="3022600" imgH="3937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2087" y="4137769"/>
                        <a:ext cx="4518025" cy="587375"/>
                      </a:xfrm>
                      <a:prstGeom prst="rect">
                        <a:avLst/>
                      </a:prstGeom>
                      <a:solidFill>
                        <a:srgbClr val="66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 Box 12"/>
          <p:cNvSpPr txBox="1">
            <a:spLocks noChangeArrowheads="1"/>
          </p:cNvSpPr>
          <p:nvPr/>
        </p:nvSpPr>
        <p:spPr bwMode="auto">
          <a:xfrm>
            <a:off x="522344" y="5020558"/>
            <a:ext cx="7704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200" b="1"/>
              <a:t>T est la probabilité de transfert de l'électron à travers la barrière, c'est le coefficient de transmission de la barrière :      T = </a:t>
            </a:r>
            <a:r>
              <a:rPr lang="fr-FR" altLang="fr-FR" sz="1200" b="1">
                <a:sym typeface="Symbol" panose="05050102010706020507" pitchFamily="18" charset="2"/>
              </a:rPr>
              <a:t>*  avec  fonction d'onde de l'électron .</a:t>
            </a:r>
          </a:p>
        </p:txBody>
      </p:sp>
      <p:sp>
        <p:nvSpPr>
          <p:cNvPr id="15" name="Text Box 13"/>
          <p:cNvSpPr txBox="1">
            <a:spLocks noChangeArrowheads="1"/>
          </p:cNvSpPr>
          <p:nvPr/>
        </p:nvSpPr>
        <p:spPr bwMode="auto">
          <a:xfrm>
            <a:off x="530282" y="5700008"/>
            <a:ext cx="4032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200" b="1"/>
              <a:t>On calcule </a:t>
            </a:r>
            <a:r>
              <a:rPr lang="fr-FR" altLang="fr-FR" sz="1200" b="1">
                <a:sym typeface="Symbol" panose="05050102010706020507" pitchFamily="18" charset="2"/>
              </a:rPr>
              <a:t> </a:t>
            </a:r>
            <a:r>
              <a:rPr lang="fr-FR" altLang="fr-FR" sz="1200" b="1"/>
              <a:t>en résolvant l'équation de Schrödinger par la méthode BKW </a:t>
            </a:r>
            <a:r>
              <a:rPr lang="fr-FR" altLang="fr-FR" sz="1200" b="1" i="1"/>
              <a:t>(Brillouin Kramers Wentzel) ,</a:t>
            </a:r>
            <a:r>
              <a:rPr lang="fr-FR" altLang="fr-FR" sz="1200" b="1"/>
              <a:t>  puis T s'écrit : </a:t>
            </a:r>
          </a:p>
        </p:txBody>
      </p:sp>
      <p:graphicFrame>
        <p:nvGraphicFramePr>
          <p:cNvPr id="16" name="Object 14"/>
          <p:cNvGraphicFramePr>
            <a:graphicFrameLocks noChangeAspect="1"/>
          </p:cNvGraphicFramePr>
          <p:nvPr>
            <p:extLst>
              <p:ext uri="{D42A27DB-BD31-4B8C-83A1-F6EECF244321}">
                <p14:modId xmlns:p14="http://schemas.microsoft.com/office/powerpoint/2010/main" val="430219272"/>
              </p:ext>
            </p:extLst>
          </p:nvPr>
        </p:nvGraphicFramePr>
        <p:xfrm>
          <a:off x="4941944" y="5482521"/>
          <a:ext cx="3168650" cy="893762"/>
        </p:xfrm>
        <a:graphic>
          <a:graphicData uri="http://schemas.openxmlformats.org/presentationml/2006/ole">
            <mc:AlternateContent xmlns:mc="http://schemas.openxmlformats.org/markup-compatibility/2006">
              <mc:Choice xmlns:v="urn:schemas-microsoft-com:vml" Requires="v">
                <p:oleObj spid="_x0000_s11521" name="Equation" r:id="rId10" imgW="2247900" imgH="635000" progId="Equation.3">
                  <p:embed/>
                </p:oleObj>
              </mc:Choice>
              <mc:Fallback>
                <p:oleObj name="Equation" r:id="rId10" imgW="2247900" imgH="6350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41944" y="5482521"/>
                        <a:ext cx="3168650" cy="893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Line 4"/>
          <p:cNvSpPr>
            <a:spLocks noChangeShapeType="1"/>
          </p:cNvSpPr>
          <p:nvPr/>
        </p:nvSpPr>
        <p:spPr bwMode="auto">
          <a:xfrm flipH="1">
            <a:off x="8350250" y="2132856"/>
            <a:ext cx="431800" cy="0"/>
          </a:xfrm>
          <a:prstGeom prst="line">
            <a:avLst/>
          </a:prstGeom>
          <a:noFill/>
          <a:ln w="22225">
            <a:solidFill>
              <a:srgbClr val="00808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8" name="Text Box 5"/>
          <p:cNvSpPr txBox="1">
            <a:spLocks noChangeArrowheads="1"/>
          </p:cNvSpPr>
          <p:nvPr/>
        </p:nvSpPr>
        <p:spPr bwMode="auto">
          <a:xfrm>
            <a:off x="8485188" y="1845519"/>
            <a:ext cx="2063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dirty="0">
                <a:solidFill>
                  <a:srgbClr val="009999"/>
                </a:solidFill>
              </a:rPr>
              <a:t>E</a:t>
            </a:r>
            <a:r>
              <a:rPr lang="fr-FR" altLang="fr-FR" sz="1400" b="1" baseline="-25000" dirty="0">
                <a:solidFill>
                  <a:srgbClr val="009999"/>
                </a:solidFill>
              </a:rPr>
              <a:t>0</a:t>
            </a:r>
          </a:p>
        </p:txBody>
      </p:sp>
      <p:sp>
        <p:nvSpPr>
          <p:cNvPr id="5" name="Espace réservé du numéro de diapositive 4"/>
          <p:cNvSpPr>
            <a:spLocks noGrp="1"/>
          </p:cNvSpPr>
          <p:nvPr>
            <p:ph type="sldNum" sz="quarter" idx="4"/>
          </p:nvPr>
        </p:nvSpPr>
        <p:spPr/>
        <p:txBody>
          <a:bodyPr/>
          <a:lstStyle/>
          <a:p>
            <a:fld id="{7677F839-F3BA-4A12-BBF8-C0A38A149D79}" type="slidenum">
              <a:rPr lang="fr-FR" smtClean="0"/>
              <a:t>32</a:t>
            </a:fld>
            <a:endParaRPr lang="fr-FR"/>
          </a:p>
        </p:txBody>
      </p:sp>
    </p:spTree>
    <p:extLst>
      <p:ext uri="{BB962C8B-B14F-4D97-AF65-F5344CB8AC3E}">
        <p14:creationId xmlns:p14="http://schemas.microsoft.com/office/powerpoint/2010/main" val="3456129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748236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Caractéristiques de l’émission de champ par effet Tunnel</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13"/>
          <p:cNvSpPr>
            <a:spLocks noChangeArrowheads="1"/>
          </p:cNvSpPr>
          <p:nvPr/>
        </p:nvSpPr>
        <p:spPr bwMode="auto">
          <a:xfrm>
            <a:off x="219075" y="704776"/>
            <a:ext cx="30043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a:solidFill>
                  <a:srgbClr val="0000FF"/>
                </a:solidFill>
                <a:cs typeface="Arial" panose="020B0604020202020204" pitchFamily="34" charset="0"/>
              </a:rPr>
              <a:t>1 </a:t>
            </a:r>
            <a:r>
              <a:rPr lang="fr-FR" altLang="fr-FR" sz="1600" b="1" dirty="0" smtClean="0">
                <a:solidFill>
                  <a:srgbClr val="0000FF"/>
                </a:solidFill>
                <a:cs typeface="Arial" panose="020B0604020202020204" pitchFamily="34" charset="0"/>
              </a:rPr>
              <a:t>- Densité de courant (suite)</a:t>
            </a:r>
            <a:endParaRPr lang="fr-FR" altLang="fr-FR" sz="1600" b="1" dirty="0">
              <a:solidFill>
                <a:srgbClr val="0000FF"/>
              </a:solidFill>
              <a:cs typeface="Arial" panose="020B0604020202020204" pitchFamily="34" charset="0"/>
            </a:endParaRPr>
          </a:p>
        </p:txBody>
      </p:sp>
      <p:sp>
        <p:nvSpPr>
          <p:cNvPr id="5" name="Text Box 2"/>
          <p:cNvSpPr txBox="1">
            <a:spLocks noChangeArrowheads="1"/>
          </p:cNvSpPr>
          <p:nvPr/>
        </p:nvSpPr>
        <p:spPr bwMode="auto">
          <a:xfrm>
            <a:off x="193215" y="1063781"/>
            <a:ext cx="567492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600" b="1" dirty="0">
                <a:solidFill>
                  <a:srgbClr val="00CCFF"/>
                </a:solidFill>
                <a:sym typeface="Symbol" panose="05050102010706020507" pitchFamily="18" charset="2"/>
              </a:rPr>
              <a:t></a:t>
            </a:r>
            <a:r>
              <a:rPr lang="fr-FR" altLang="fr-FR" sz="1400" b="1" dirty="0">
                <a:sym typeface="Symbol" panose="05050102010706020507" pitchFamily="18" charset="2"/>
              </a:rPr>
              <a:t> </a:t>
            </a:r>
            <a:r>
              <a:rPr lang="fr-FR" altLang="fr-FR" sz="1200" b="1" dirty="0"/>
              <a:t>La densité totale du courant d'émission de champ s'obtient en intégrant l'expression </a:t>
            </a:r>
            <a:r>
              <a:rPr lang="fr-FR" altLang="fr-FR" sz="1200" b="1" dirty="0" err="1"/>
              <a:t>dJ</a:t>
            </a:r>
            <a:r>
              <a:rPr lang="fr-FR" altLang="fr-FR" sz="1200" b="1" dirty="0"/>
              <a:t> sur tous les électrons de la bande de conduction :  </a:t>
            </a:r>
          </a:p>
        </p:txBody>
      </p:sp>
      <p:graphicFrame>
        <p:nvGraphicFramePr>
          <p:cNvPr id="6" name="Object 3"/>
          <p:cNvGraphicFramePr>
            <a:graphicFrameLocks noChangeAspect="1"/>
          </p:cNvGraphicFramePr>
          <p:nvPr>
            <p:extLst>
              <p:ext uri="{D42A27DB-BD31-4B8C-83A1-F6EECF244321}">
                <p14:modId xmlns:p14="http://schemas.microsoft.com/office/powerpoint/2010/main" val="1781988488"/>
              </p:ext>
            </p:extLst>
          </p:nvPr>
        </p:nvGraphicFramePr>
        <p:xfrm>
          <a:off x="979165" y="1727356"/>
          <a:ext cx="3095625" cy="571500"/>
        </p:xfrm>
        <a:graphic>
          <a:graphicData uri="http://schemas.openxmlformats.org/presentationml/2006/ole">
            <mc:AlternateContent xmlns:mc="http://schemas.openxmlformats.org/markup-compatibility/2006">
              <mc:Choice xmlns:v="urn:schemas-microsoft-com:vml" Requires="v">
                <p:oleObj spid="_x0000_s12479" name="Equation" r:id="rId3" imgW="2133600" imgH="393700" progId="Equation.3">
                  <p:embed/>
                </p:oleObj>
              </mc:Choice>
              <mc:Fallback>
                <p:oleObj name="Equation" r:id="rId3" imgW="2133600" imgH="393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165" y="1727356"/>
                        <a:ext cx="3095625"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4"/>
          <p:cNvGraphicFramePr>
            <a:graphicFrameLocks noChangeAspect="1"/>
          </p:cNvGraphicFramePr>
          <p:nvPr>
            <p:extLst>
              <p:ext uri="{D42A27DB-BD31-4B8C-83A1-F6EECF244321}">
                <p14:modId xmlns:p14="http://schemas.microsoft.com/office/powerpoint/2010/main" val="1639842102"/>
              </p:ext>
            </p:extLst>
          </p:nvPr>
        </p:nvGraphicFramePr>
        <p:xfrm>
          <a:off x="974402" y="2721670"/>
          <a:ext cx="3957638" cy="995362"/>
        </p:xfrm>
        <a:graphic>
          <a:graphicData uri="http://schemas.openxmlformats.org/presentationml/2006/ole">
            <mc:AlternateContent xmlns:mc="http://schemas.openxmlformats.org/markup-compatibility/2006">
              <mc:Choice xmlns:v="urn:schemas-microsoft-com:vml" Requires="v">
                <p:oleObj spid="_x0000_s12480" name="Equation" r:id="rId5" imgW="2730500" imgH="685800" progId="Equation.3">
                  <p:embed/>
                </p:oleObj>
              </mc:Choice>
              <mc:Fallback>
                <p:oleObj name="Equation" r:id="rId5" imgW="2730500" imgH="685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402" y="2721670"/>
                        <a:ext cx="3957638" cy="995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5"/>
          <p:cNvGraphicFramePr>
            <a:graphicFrameLocks noChangeAspect="1"/>
          </p:cNvGraphicFramePr>
          <p:nvPr>
            <p:extLst>
              <p:ext uri="{D42A27DB-BD31-4B8C-83A1-F6EECF244321}">
                <p14:modId xmlns:p14="http://schemas.microsoft.com/office/powerpoint/2010/main" val="3273887619"/>
              </p:ext>
            </p:extLst>
          </p:nvPr>
        </p:nvGraphicFramePr>
        <p:xfrm>
          <a:off x="933127" y="3738699"/>
          <a:ext cx="2789238" cy="1100138"/>
        </p:xfrm>
        <a:graphic>
          <a:graphicData uri="http://schemas.openxmlformats.org/presentationml/2006/ole">
            <mc:AlternateContent xmlns:mc="http://schemas.openxmlformats.org/markup-compatibility/2006">
              <mc:Choice xmlns:v="urn:schemas-microsoft-com:vml" Requires="v">
                <p:oleObj spid="_x0000_s12481" name="Equation" r:id="rId7" imgW="1739900" imgH="685800" progId="Equation.3">
                  <p:embed/>
                </p:oleObj>
              </mc:Choice>
              <mc:Fallback>
                <p:oleObj name="Equation" r:id="rId7" imgW="1739900" imgH="685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127" y="3738699"/>
                        <a:ext cx="2789238" cy="1100138"/>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 Box 10"/>
          <p:cNvSpPr txBox="1">
            <a:spLocks noChangeArrowheads="1"/>
          </p:cNvSpPr>
          <p:nvPr/>
        </p:nvSpPr>
        <p:spPr bwMode="auto">
          <a:xfrm>
            <a:off x="1221915" y="5335042"/>
            <a:ext cx="28590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a:t>avec J</a:t>
            </a:r>
            <a:r>
              <a:rPr lang="fr-FR" altLang="fr-FR" sz="1200" b="1" baseline="-25000"/>
              <a:t>0</a:t>
            </a:r>
            <a:r>
              <a:rPr lang="fr-FR" altLang="fr-FR" sz="1200" b="1"/>
              <a:t> en A/cm</a:t>
            </a:r>
            <a:r>
              <a:rPr lang="fr-FR" altLang="fr-FR" sz="1200" b="1" baseline="30000"/>
              <a:t>2</a:t>
            </a:r>
          </a:p>
          <a:p>
            <a:pPr eaLnBrk="1" hangingPunct="1">
              <a:spcBef>
                <a:spcPct val="0"/>
              </a:spcBef>
              <a:buFontTx/>
              <a:buNone/>
            </a:pPr>
            <a:r>
              <a:rPr lang="fr-FR" altLang="fr-FR" sz="1200" b="1"/>
              <a:t>          E</a:t>
            </a:r>
            <a:r>
              <a:rPr lang="fr-FR" altLang="fr-FR" sz="1200" b="1" baseline="-25000"/>
              <a:t>0</a:t>
            </a:r>
            <a:r>
              <a:rPr lang="fr-FR" altLang="fr-FR" sz="1200" b="1"/>
              <a:t> en V/cm et </a:t>
            </a:r>
            <a:r>
              <a:rPr lang="fr-FR" altLang="fr-FR" sz="1200" b="1">
                <a:sym typeface="Symbol" panose="05050102010706020507" pitchFamily="18" charset="2"/>
              </a:rPr>
              <a:t> en eV</a:t>
            </a:r>
            <a:r>
              <a:rPr lang="fr-FR" altLang="fr-FR" sz="1200" b="1"/>
              <a:t> </a:t>
            </a:r>
          </a:p>
          <a:p>
            <a:pPr eaLnBrk="1" hangingPunct="1">
              <a:spcBef>
                <a:spcPct val="0"/>
              </a:spcBef>
              <a:buFontTx/>
              <a:buNone/>
            </a:pPr>
            <a:r>
              <a:rPr lang="fr-FR" altLang="fr-FR" sz="1200" b="1"/>
              <a:t>          A = 1.54 10</a:t>
            </a:r>
            <a:r>
              <a:rPr lang="fr-FR" altLang="fr-FR" sz="1200" b="1" baseline="30000"/>
              <a:t>-6</a:t>
            </a:r>
            <a:r>
              <a:rPr lang="fr-FR" altLang="fr-FR" sz="1200" b="1"/>
              <a:t>  (avec m*/m=1)</a:t>
            </a:r>
          </a:p>
          <a:p>
            <a:pPr eaLnBrk="1" hangingPunct="1">
              <a:spcBef>
                <a:spcPct val="0"/>
              </a:spcBef>
              <a:buFontTx/>
              <a:buNone/>
            </a:pPr>
            <a:r>
              <a:rPr lang="fr-FR" altLang="fr-FR" sz="1200" b="1"/>
              <a:t>          B = 6.83 10</a:t>
            </a:r>
            <a:r>
              <a:rPr lang="fr-FR" altLang="fr-FR" sz="1200" b="1" baseline="30000"/>
              <a:t>7</a:t>
            </a:r>
            <a:endParaRPr lang="fr-FR" altLang="fr-FR" sz="1200" b="1"/>
          </a:p>
        </p:txBody>
      </p:sp>
      <p:graphicFrame>
        <p:nvGraphicFramePr>
          <p:cNvPr id="14" name="Group 11"/>
          <p:cNvGraphicFramePr>
            <a:graphicFrameLocks noGrp="1"/>
          </p:cNvGraphicFramePr>
          <p:nvPr>
            <p:extLst>
              <p:ext uri="{D42A27DB-BD31-4B8C-83A1-F6EECF244321}">
                <p14:modId xmlns:p14="http://schemas.microsoft.com/office/powerpoint/2010/main" val="4006214544"/>
              </p:ext>
            </p:extLst>
          </p:nvPr>
        </p:nvGraphicFramePr>
        <p:xfrm>
          <a:off x="4512803" y="4953156"/>
          <a:ext cx="4210050" cy="1079500"/>
        </p:xfrm>
        <a:graphic>
          <a:graphicData uri="http://schemas.openxmlformats.org/drawingml/2006/table">
            <a:tbl>
              <a:tblPr/>
              <a:tblGrid>
                <a:gridCol w="1079343"/>
                <a:gridCol w="792047"/>
                <a:gridCol w="772025"/>
                <a:gridCol w="774588"/>
                <a:gridCol w="792047"/>
              </a:tblGrid>
              <a:tr h="508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smtClean="0">
                          <a:ln>
                            <a:noFill/>
                          </a:ln>
                          <a:solidFill>
                            <a:schemeClr val="tx1"/>
                          </a:solidFill>
                          <a:effectLst/>
                          <a:latin typeface="Arial" charset="0"/>
                        </a:rPr>
                        <a:t>E</a:t>
                      </a:r>
                      <a:r>
                        <a:rPr kumimoji="0" lang="fr-FR" sz="1400" b="1" i="0" u="none" strike="noStrike" cap="none" normalizeH="0" baseline="-25000" smtClean="0">
                          <a:ln>
                            <a:noFill/>
                          </a:ln>
                          <a:solidFill>
                            <a:schemeClr val="tx1"/>
                          </a:solidFill>
                          <a:effectLst/>
                          <a:latin typeface="Arial" charset="0"/>
                        </a:rPr>
                        <a:t>0</a:t>
                      </a:r>
                      <a:r>
                        <a:rPr kumimoji="0" lang="fr-FR" sz="1400" b="1" i="0" u="none" strike="noStrike" cap="none" normalizeH="0" baseline="0" smtClean="0">
                          <a:ln>
                            <a:noFill/>
                          </a:ln>
                          <a:solidFill>
                            <a:schemeClr val="tx1"/>
                          </a:solidFill>
                          <a:effectLst/>
                          <a:latin typeface="Arial" charset="0"/>
                        </a:rPr>
                        <a:t> (V/cm)</a:t>
                      </a:r>
                    </a:p>
                  </a:txBody>
                  <a:tcPr marL="89987" marR="89987"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5 10</a:t>
                      </a:r>
                      <a:r>
                        <a:rPr kumimoji="0" lang="fr-FR" sz="1400" b="0" i="0" u="none" strike="noStrike" cap="none" normalizeH="0" baseline="30000" smtClean="0">
                          <a:ln>
                            <a:noFill/>
                          </a:ln>
                          <a:solidFill>
                            <a:schemeClr val="tx1"/>
                          </a:solidFill>
                          <a:effectLst/>
                          <a:latin typeface="Arial" charset="0"/>
                        </a:rPr>
                        <a:t>7</a:t>
                      </a:r>
                    </a:p>
                  </a:txBody>
                  <a:tcPr marL="89987" marR="89987"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6 10</a:t>
                      </a:r>
                      <a:r>
                        <a:rPr kumimoji="0" lang="fr-FR" sz="1400" b="0" i="0" u="none" strike="noStrike" cap="none" normalizeH="0" baseline="30000" smtClean="0">
                          <a:ln>
                            <a:noFill/>
                          </a:ln>
                          <a:solidFill>
                            <a:schemeClr val="tx1"/>
                          </a:solidFill>
                          <a:effectLst/>
                          <a:latin typeface="Arial" charset="0"/>
                        </a:rPr>
                        <a:t>7</a:t>
                      </a:r>
                    </a:p>
                  </a:txBody>
                  <a:tcPr marL="89987" marR="89987"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8 10</a:t>
                      </a:r>
                      <a:r>
                        <a:rPr kumimoji="0" lang="fr-FR" sz="1400" b="0" i="0" u="none" strike="noStrike" cap="none" normalizeH="0" baseline="30000" smtClean="0">
                          <a:ln>
                            <a:noFill/>
                          </a:ln>
                          <a:solidFill>
                            <a:schemeClr val="tx1"/>
                          </a:solidFill>
                          <a:effectLst/>
                          <a:latin typeface="Arial" charset="0"/>
                        </a:rPr>
                        <a:t>7</a:t>
                      </a:r>
                    </a:p>
                  </a:txBody>
                  <a:tcPr marL="89987" marR="89987"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1 10</a:t>
                      </a:r>
                      <a:r>
                        <a:rPr kumimoji="0" lang="fr-FR" sz="1400" b="0" i="0" u="none" strike="noStrike" cap="none" normalizeH="0" baseline="30000" smtClean="0">
                          <a:ln>
                            <a:noFill/>
                          </a:ln>
                          <a:solidFill>
                            <a:schemeClr val="tx1"/>
                          </a:solidFill>
                          <a:effectLst/>
                          <a:latin typeface="Arial" charset="0"/>
                        </a:rPr>
                        <a:t>8</a:t>
                      </a:r>
                    </a:p>
                  </a:txBody>
                  <a:tcPr marL="89987" marR="89987"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1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smtClean="0">
                          <a:ln>
                            <a:noFill/>
                          </a:ln>
                          <a:solidFill>
                            <a:schemeClr val="tx1"/>
                          </a:solidFill>
                          <a:effectLst/>
                          <a:latin typeface="Arial" charset="0"/>
                        </a:rPr>
                        <a:t>J</a:t>
                      </a:r>
                      <a:r>
                        <a:rPr kumimoji="0" lang="fr-FR" sz="1400" b="1" i="0" u="none" strike="noStrike" cap="none" normalizeH="0" baseline="-25000" smtClean="0">
                          <a:ln>
                            <a:noFill/>
                          </a:ln>
                          <a:solidFill>
                            <a:schemeClr val="tx1"/>
                          </a:solidFill>
                          <a:effectLst/>
                          <a:latin typeface="Arial" charset="0"/>
                        </a:rPr>
                        <a:t>0</a:t>
                      </a:r>
                      <a:r>
                        <a:rPr kumimoji="0" lang="fr-FR" sz="1400" b="1" i="0" u="none" strike="noStrike" cap="none" normalizeH="0" baseline="0" smtClean="0">
                          <a:ln>
                            <a:noFill/>
                          </a:ln>
                          <a:solidFill>
                            <a:schemeClr val="tx1"/>
                          </a:solidFill>
                          <a:effectLst/>
                          <a:latin typeface="Arial" charset="0"/>
                        </a:rPr>
                        <a:t> (A/cm</a:t>
                      </a:r>
                      <a:r>
                        <a:rPr kumimoji="0" lang="fr-FR" sz="1400" b="1" i="0" u="none" strike="noStrike" cap="none" normalizeH="0" baseline="30000" smtClean="0">
                          <a:ln>
                            <a:noFill/>
                          </a:ln>
                          <a:solidFill>
                            <a:schemeClr val="tx1"/>
                          </a:solidFill>
                          <a:effectLst/>
                          <a:latin typeface="Arial" charset="0"/>
                        </a:rPr>
                        <a:t>2</a:t>
                      </a:r>
                      <a:r>
                        <a:rPr kumimoji="0" lang="fr-FR" sz="1400" b="1" i="0" u="none" strike="noStrike" cap="none" normalizeH="0" baseline="0" smtClean="0">
                          <a:ln>
                            <a:noFill/>
                          </a:ln>
                          <a:solidFill>
                            <a:schemeClr val="tx1"/>
                          </a:solidFill>
                          <a:effectLst/>
                          <a:latin typeface="Arial" charset="0"/>
                        </a:rPr>
                        <a:t>)</a:t>
                      </a:r>
                    </a:p>
                  </a:txBody>
                  <a:tcPr marL="89987" marR="89987"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1.9 10</a:t>
                      </a:r>
                      <a:r>
                        <a:rPr kumimoji="0" lang="fr-FR" sz="1400" b="0" i="0" u="none" strike="noStrike" cap="none" normalizeH="0" baseline="30000" smtClean="0">
                          <a:ln>
                            <a:noFill/>
                          </a:ln>
                          <a:solidFill>
                            <a:schemeClr val="tx1"/>
                          </a:solidFill>
                          <a:effectLst/>
                          <a:latin typeface="Arial" charset="0"/>
                        </a:rPr>
                        <a:t>3</a:t>
                      </a:r>
                    </a:p>
                  </a:txBody>
                  <a:tcPr marL="89987" marR="89987"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2.4 10</a:t>
                      </a:r>
                      <a:r>
                        <a:rPr kumimoji="0" lang="fr-FR" sz="1400" b="0" i="0" u="none" strike="noStrike" cap="none" normalizeH="0" baseline="30000" smtClean="0">
                          <a:ln>
                            <a:noFill/>
                          </a:ln>
                          <a:solidFill>
                            <a:schemeClr val="tx1"/>
                          </a:solidFill>
                          <a:effectLst/>
                          <a:latin typeface="Arial" charset="0"/>
                        </a:rPr>
                        <a:t>4</a:t>
                      </a:r>
                    </a:p>
                  </a:txBody>
                  <a:tcPr marL="89987" marR="89987"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6.3 10</a:t>
                      </a:r>
                      <a:r>
                        <a:rPr kumimoji="0" lang="fr-FR" sz="1400" b="0" i="0" u="none" strike="noStrike" cap="none" normalizeH="0" baseline="30000" smtClean="0">
                          <a:ln>
                            <a:noFill/>
                          </a:ln>
                          <a:solidFill>
                            <a:schemeClr val="tx1"/>
                          </a:solidFill>
                          <a:effectLst/>
                          <a:latin typeface="Arial" charset="0"/>
                        </a:rPr>
                        <a:t>5</a:t>
                      </a:r>
                    </a:p>
                  </a:txBody>
                  <a:tcPr marL="89987" marR="89987"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chemeClr val="tx1"/>
                          </a:solidFill>
                          <a:effectLst/>
                          <a:latin typeface="Arial" charset="0"/>
                        </a:rPr>
                        <a:t>5.0 10</a:t>
                      </a:r>
                      <a:r>
                        <a:rPr kumimoji="0" lang="fr-FR" sz="1400" b="0" i="0" u="none" strike="noStrike" cap="none" normalizeH="0" baseline="30000" dirty="0" smtClean="0">
                          <a:ln>
                            <a:noFill/>
                          </a:ln>
                          <a:solidFill>
                            <a:schemeClr val="tx1"/>
                          </a:solidFill>
                          <a:effectLst/>
                          <a:latin typeface="Arial" charset="0"/>
                        </a:rPr>
                        <a:t>6</a:t>
                      </a:r>
                    </a:p>
                  </a:txBody>
                  <a:tcPr marL="89987" marR="89987"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 name="Text Box 31"/>
          <p:cNvSpPr txBox="1">
            <a:spLocks noChangeArrowheads="1"/>
          </p:cNvSpPr>
          <p:nvPr/>
        </p:nvSpPr>
        <p:spPr bwMode="auto">
          <a:xfrm>
            <a:off x="5449428" y="6108856"/>
            <a:ext cx="25130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i="1" dirty="0"/>
              <a:t>cas du tungstène : </a:t>
            </a:r>
            <a:r>
              <a:rPr lang="fr-FR" altLang="fr-FR" sz="1300" b="1" i="1" dirty="0">
                <a:sym typeface="Symbol" panose="05050102010706020507" pitchFamily="18" charset="2"/>
              </a:rPr>
              <a:t> = 4.5eV</a:t>
            </a:r>
            <a:r>
              <a:rPr lang="fr-FR" altLang="fr-FR" sz="1300" b="1" i="1" dirty="0"/>
              <a:t> </a:t>
            </a:r>
          </a:p>
        </p:txBody>
      </p:sp>
      <p:sp>
        <p:nvSpPr>
          <p:cNvPr id="16" name="Text Box 35"/>
          <p:cNvSpPr txBox="1">
            <a:spLocks noChangeArrowheads="1"/>
          </p:cNvSpPr>
          <p:nvPr/>
        </p:nvSpPr>
        <p:spPr bwMode="auto">
          <a:xfrm>
            <a:off x="836293" y="4882604"/>
            <a:ext cx="297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a:solidFill>
                  <a:srgbClr val="0000FF"/>
                </a:solidFill>
              </a:rPr>
              <a:t>Loi de </a:t>
            </a:r>
            <a:r>
              <a:rPr lang="fr-FR" altLang="fr-FR" sz="1600" b="1" dirty="0" err="1">
                <a:solidFill>
                  <a:srgbClr val="0000FF"/>
                </a:solidFill>
              </a:rPr>
              <a:t>Föwler-Nordheim</a:t>
            </a:r>
            <a:endParaRPr lang="fr-FR" altLang="fr-FR" sz="1600" b="1" dirty="0">
              <a:solidFill>
                <a:srgbClr val="0000FF"/>
              </a:solidFill>
            </a:endParaRPr>
          </a:p>
        </p:txBody>
      </p:sp>
      <p:pic>
        <p:nvPicPr>
          <p:cNvPr id="18" name="Image 17"/>
          <p:cNvPicPr>
            <a:picLocks noChangeAspect="1"/>
          </p:cNvPicPr>
          <p:nvPr/>
        </p:nvPicPr>
        <p:blipFill>
          <a:blip r:embed="rId9"/>
          <a:stretch>
            <a:fillRect/>
          </a:stretch>
        </p:blipFill>
        <p:spPr>
          <a:xfrm>
            <a:off x="5749200" y="1202400"/>
            <a:ext cx="3316511" cy="2194750"/>
          </a:xfrm>
          <a:prstGeom prst="rect">
            <a:avLst/>
          </a:prstGeom>
        </p:spPr>
      </p:pic>
      <p:sp>
        <p:nvSpPr>
          <p:cNvPr id="19" name="Text Box 4"/>
          <p:cNvSpPr txBox="1">
            <a:spLocks noChangeArrowheads="1"/>
          </p:cNvSpPr>
          <p:nvPr/>
        </p:nvSpPr>
        <p:spPr bwMode="auto">
          <a:xfrm>
            <a:off x="242811" y="2420888"/>
            <a:ext cx="17369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fr-FR" altLang="fr-FR" sz="1600" b="1" dirty="0" smtClean="0">
                <a:solidFill>
                  <a:srgbClr val="00CCFF"/>
                </a:solidFill>
                <a:sym typeface="Symbol" panose="05050102010706020507" pitchFamily="18" charset="2"/>
              </a:rPr>
              <a:t></a:t>
            </a:r>
            <a:r>
              <a:rPr lang="fr-FR" altLang="fr-FR" sz="1600" b="1" dirty="0" smtClean="0">
                <a:sym typeface="Symbol" panose="05050102010706020507" pitchFamily="18" charset="2"/>
              </a:rPr>
              <a:t> </a:t>
            </a:r>
            <a:r>
              <a:rPr lang="fr-FR" altLang="fr-FR" sz="1200" b="1" dirty="0" smtClean="0">
                <a:sym typeface="Symbol" panose="05050102010706020507" pitchFamily="18" charset="2"/>
              </a:rPr>
              <a:t>Après calculs…, </a:t>
            </a:r>
            <a:endParaRPr lang="fr-FR" altLang="fr-FR" sz="1200" b="1" dirty="0"/>
          </a:p>
        </p:txBody>
      </p:sp>
      <p:sp>
        <p:nvSpPr>
          <p:cNvPr id="10" name="Espace réservé du numéro de diapositive 9"/>
          <p:cNvSpPr>
            <a:spLocks noGrp="1"/>
          </p:cNvSpPr>
          <p:nvPr>
            <p:ph type="sldNum" sz="quarter" idx="4"/>
          </p:nvPr>
        </p:nvSpPr>
        <p:spPr/>
        <p:txBody>
          <a:bodyPr/>
          <a:lstStyle/>
          <a:p>
            <a:fld id="{7677F839-F3BA-4A12-BBF8-C0A38A149D79}" type="slidenum">
              <a:rPr lang="fr-FR" smtClean="0"/>
              <a:t>33</a:t>
            </a:fld>
            <a:endParaRPr lang="fr-FR"/>
          </a:p>
        </p:txBody>
      </p:sp>
    </p:spTree>
    <p:extLst>
      <p:ext uri="{BB962C8B-B14F-4D97-AF65-F5344CB8AC3E}">
        <p14:creationId xmlns:p14="http://schemas.microsoft.com/office/powerpoint/2010/main" val="1713525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748236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Caractéristiques de l’émission de champ par effet Tunnel</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13"/>
          <p:cNvSpPr>
            <a:spLocks noChangeArrowheads="1"/>
          </p:cNvSpPr>
          <p:nvPr/>
        </p:nvSpPr>
        <p:spPr bwMode="auto">
          <a:xfrm>
            <a:off x="219075" y="704776"/>
            <a:ext cx="46698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smtClean="0">
                <a:solidFill>
                  <a:srgbClr val="0000FF"/>
                </a:solidFill>
                <a:cs typeface="Arial" panose="020B0604020202020204" pitchFamily="34" charset="0"/>
              </a:rPr>
              <a:t>2 - Distribution en énergie des électrons émis</a:t>
            </a:r>
            <a:endParaRPr lang="fr-FR" altLang="fr-FR" sz="1600" b="1" dirty="0">
              <a:solidFill>
                <a:srgbClr val="0000FF"/>
              </a:solidFill>
              <a:cs typeface="Arial" panose="020B0604020202020204" pitchFamily="34" charset="0"/>
            </a:endParaRPr>
          </a:p>
        </p:txBody>
      </p:sp>
      <p:sp>
        <p:nvSpPr>
          <p:cNvPr id="5" name="Rectangle 13"/>
          <p:cNvSpPr>
            <a:spLocks noChangeArrowheads="1"/>
          </p:cNvSpPr>
          <p:nvPr/>
        </p:nvSpPr>
        <p:spPr bwMode="auto">
          <a:xfrm>
            <a:off x="223057" y="3710659"/>
            <a:ext cx="35846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smtClean="0">
                <a:solidFill>
                  <a:srgbClr val="0000FF"/>
                </a:solidFill>
                <a:cs typeface="Arial" panose="020B0604020202020204" pitchFamily="34" charset="0"/>
              </a:rPr>
              <a:t>3 - Brillance au niveau de la sonde</a:t>
            </a:r>
            <a:endParaRPr lang="fr-FR" altLang="fr-FR" sz="1600" b="1" dirty="0">
              <a:solidFill>
                <a:srgbClr val="0000FF"/>
              </a:solidFill>
              <a:cs typeface="Arial" panose="020B0604020202020204" pitchFamily="34" charset="0"/>
            </a:endParaRPr>
          </a:p>
        </p:txBody>
      </p:sp>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8518" y="1348569"/>
            <a:ext cx="5150113" cy="23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19075" y="1077709"/>
            <a:ext cx="87454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dirty="0"/>
              <a:t>La distribution en énergie des électrons émis est essentiellement déterminée par la forme triangulaire de la barrière tunnel, elle est beaucoup plus faible que dans le cas d’une émission thermique</a:t>
            </a:r>
            <a:r>
              <a:rPr lang="fr-FR" altLang="fr-FR" sz="1200" b="1" dirty="0" smtClean="0"/>
              <a:t>.</a:t>
            </a:r>
            <a:endParaRPr lang="fr-FR" altLang="fr-FR" sz="1200" b="1" dirty="0"/>
          </a:p>
        </p:txBody>
      </p:sp>
      <p:sp>
        <p:nvSpPr>
          <p:cNvPr id="8" name="Text Box 3"/>
          <p:cNvSpPr txBox="1">
            <a:spLocks noChangeArrowheads="1"/>
          </p:cNvSpPr>
          <p:nvPr/>
        </p:nvSpPr>
        <p:spPr bwMode="auto">
          <a:xfrm>
            <a:off x="215989" y="1683965"/>
            <a:ext cx="370793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200" b="1" dirty="0"/>
          </a:p>
          <a:p>
            <a:pPr eaLnBrk="1" hangingPunct="1">
              <a:spcBef>
                <a:spcPct val="0"/>
              </a:spcBef>
              <a:buFontTx/>
              <a:buNone/>
            </a:pPr>
            <a:r>
              <a:rPr lang="fr-FR" altLang="fr-FR" sz="1200" dirty="0"/>
              <a:t>Le flanc haute énergie est dépendant de la température.</a:t>
            </a:r>
          </a:p>
          <a:p>
            <a:pPr eaLnBrk="1" hangingPunct="1">
              <a:spcBef>
                <a:spcPct val="0"/>
              </a:spcBef>
              <a:buFontTx/>
              <a:buNone/>
            </a:pPr>
            <a:endParaRPr lang="fr-FR" altLang="fr-FR" sz="1200" dirty="0"/>
          </a:p>
          <a:p>
            <a:pPr eaLnBrk="1" hangingPunct="1">
              <a:spcBef>
                <a:spcPct val="0"/>
              </a:spcBef>
              <a:buFontTx/>
              <a:buNone/>
            </a:pPr>
            <a:r>
              <a:rPr lang="fr-FR" altLang="fr-FR" sz="1200" dirty="0"/>
              <a:t>Le flanc basse énergie est fonction du champ appliqué, </a:t>
            </a:r>
            <a:r>
              <a:rPr lang="fr-FR" altLang="fr-FR" sz="1200" dirty="0" smtClean="0"/>
              <a:t>il </a:t>
            </a:r>
            <a:r>
              <a:rPr lang="fr-FR" altLang="fr-FR" sz="1200" dirty="0"/>
              <a:t>est défini par la déformation de la barrière tunnel.</a:t>
            </a:r>
          </a:p>
        </p:txBody>
      </p:sp>
      <p:sp>
        <p:nvSpPr>
          <p:cNvPr id="9" name="Text Box 3"/>
          <p:cNvSpPr txBox="1">
            <a:spLocks noChangeArrowheads="1"/>
          </p:cNvSpPr>
          <p:nvPr/>
        </p:nvSpPr>
        <p:spPr bwMode="auto">
          <a:xfrm>
            <a:off x="515816" y="4153740"/>
            <a:ext cx="84978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dirty="0" smtClean="0"/>
              <a:t>Une </a:t>
            </a:r>
            <a:r>
              <a:rPr lang="fr-FR" altLang="fr-FR" sz="1200" b="1" dirty="0"/>
              <a:t>relation analogue à celle de Langmuir donne la densité de courant maximale J</a:t>
            </a:r>
            <a:r>
              <a:rPr lang="fr-FR" altLang="fr-FR" sz="1200" b="1" baseline="-25000" dirty="0"/>
              <a:t>S</a:t>
            </a:r>
            <a:r>
              <a:rPr lang="fr-FR" altLang="fr-FR" sz="1200" b="1" dirty="0"/>
              <a:t> au niveau de la </a:t>
            </a:r>
            <a:r>
              <a:rPr lang="fr-FR" altLang="fr-FR" sz="1200" b="1" dirty="0" smtClean="0"/>
              <a:t>sonde.</a:t>
            </a:r>
            <a:endParaRPr lang="fr-FR" altLang="fr-FR" sz="1200" b="1" dirty="0"/>
          </a:p>
        </p:txBody>
      </p:sp>
      <p:sp>
        <p:nvSpPr>
          <p:cNvPr id="10" name="Text Box 5"/>
          <p:cNvSpPr txBox="1">
            <a:spLocks noChangeArrowheads="1"/>
          </p:cNvSpPr>
          <p:nvPr/>
        </p:nvSpPr>
        <p:spPr bwMode="auto">
          <a:xfrm>
            <a:off x="524857" y="4428755"/>
            <a:ext cx="44791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dirty="0" smtClean="0"/>
              <a:t>La </a:t>
            </a:r>
            <a:r>
              <a:rPr lang="fr-FR" altLang="fr-FR" sz="1200" b="1" dirty="0"/>
              <a:t>valeur théorique maximale de la brillance s'écrit alors : </a:t>
            </a:r>
          </a:p>
        </p:txBody>
      </p:sp>
      <p:graphicFrame>
        <p:nvGraphicFramePr>
          <p:cNvPr id="11" name="Object 7"/>
          <p:cNvGraphicFramePr>
            <a:graphicFrameLocks noChangeAspect="1"/>
          </p:cNvGraphicFramePr>
          <p:nvPr>
            <p:extLst>
              <p:ext uri="{D42A27DB-BD31-4B8C-83A1-F6EECF244321}">
                <p14:modId xmlns:p14="http://schemas.microsoft.com/office/powerpoint/2010/main" val="3187868605"/>
              </p:ext>
            </p:extLst>
          </p:nvPr>
        </p:nvGraphicFramePr>
        <p:xfrm>
          <a:off x="1268341" y="4852272"/>
          <a:ext cx="1215427" cy="523113"/>
        </p:xfrm>
        <a:graphic>
          <a:graphicData uri="http://schemas.openxmlformats.org/presentationml/2006/ole">
            <mc:AlternateContent xmlns:mc="http://schemas.openxmlformats.org/markup-compatibility/2006">
              <mc:Choice xmlns:v="urn:schemas-microsoft-com:vml" Requires="v">
                <p:oleObj spid="_x0000_s13432" name="Equation" r:id="rId4" imgW="914400" imgH="393700" progId="Equation.3">
                  <p:embed/>
                </p:oleObj>
              </mc:Choice>
              <mc:Fallback>
                <p:oleObj name="Equation" r:id="rId4" imgW="9144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8341" y="4852272"/>
                        <a:ext cx="1215427" cy="523113"/>
                      </a:xfrm>
                      <a:prstGeom prst="rect">
                        <a:avLst/>
                      </a:prstGeom>
                      <a:noFill/>
                      <a:ln>
                        <a:noFill/>
                      </a:ln>
                      <a:effectLst/>
                      <a:extLst/>
                    </p:spPr>
                  </p:pic>
                </p:oleObj>
              </mc:Fallback>
            </mc:AlternateContent>
          </a:graphicData>
        </a:graphic>
      </p:graphicFrame>
      <p:sp>
        <p:nvSpPr>
          <p:cNvPr id="12" name="Text Box 8"/>
          <p:cNvSpPr txBox="1">
            <a:spLocks noChangeArrowheads="1"/>
          </p:cNvSpPr>
          <p:nvPr/>
        </p:nvSpPr>
        <p:spPr bwMode="auto">
          <a:xfrm>
            <a:off x="2714082" y="4981233"/>
            <a:ext cx="498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a:t>puis</a:t>
            </a:r>
          </a:p>
        </p:txBody>
      </p:sp>
      <p:sp>
        <p:nvSpPr>
          <p:cNvPr id="14" name="Text Box 6"/>
          <p:cNvSpPr txBox="1">
            <a:spLocks noChangeArrowheads="1"/>
          </p:cNvSpPr>
          <p:nvPr/>
        </p:nvSpPr>
        <p:spPr bwMode="auto">
          <a:xfrm>
            <a:off x="4980784" y="4784963"/>
            <a:ext cx="34076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Symbol" panose="05050102010706020507" pitchFamily="18" charset="2"/>
              <a:buNone/>
            </a:pPr>
            <a:r>
              <a:rPr lang="fr-FR" altLang="fr-FR" sz="1100" b="1" dirty="0">
                <a:sym typeface="Symbol" panose="05050102010706020507" pitchFamily="18" charset="2"/>
              </a:rPr>
              <a:t>avec  </a:t>
            </a:r>
            <a:r>
              <a:rPr lang="fr-FR" altLang="fr-FR" sz="1100" b="1" dirty="0" smtClean="0">
                <a:sym typeface="Symbol" panose="05050102010706020507" pitchFamily="18" charset="2"/>
              </a:rPr>
              <a:t>J</a:t>
            </a:r>
            <a:r>
              <a:rPr lang="fr-FR" altLang="fr-FR" sz="1100" b="1" baseline="-25000" dirty="0" smtClean="0">
                <a:sym typeface="Symbol" panose="05050102010706020507" pitchFamily="18" charset="2"/>
              </a:rPr>
              <a:t>0</a:t>
            </a:r>
            <a:r>
              <a:rPr lang="fr-FR" altLang="fr-FR" sz="1100" b="1" dirty="0" smtClean="0">
                <a:latin typeface="Times New Roman" panose="02020603050405020304" pitchFamily="18" charset="0"/>
                <a:sym typeface="Symbol" panose="05050102010706020507" pitchFamily="18" charset="2"/>
              </a:rPr>
              <a:t> </a:t>
            </a:r>
            <a:r>
              <a:rPr lang="fr-FR" altLang="fr-FR" sz="1100" b="1" dirty="0" smtClean="0">
                <a:sym typeface="Symbol" panose="05050102010706020507" pitchFamily="18" charset="2"/>
              </a:rPr>
              <a:t>densité de courant au niveau du canon</a:t>
            </a:r>
            <a:endParaRPr lang="fr-FR" altLang="fr-FR" sz="1100" b="1" dirty="0">
              <a:sym typeface="Symbol" panose="05050102010706020507" pitchFamily="18" charset="2"/>
            </a:endParaRPr>
          </a:p>
          <a:p>
            <a:pPr eaLnBrk="1" hangingPunct="1">
              <a:spcBef>
                <a:spcPct val="0"/>
              </a:spcBef>
              <a:buFont typeface="Symbol" panose="05050102010706020507" pitchFamily="18" charset="2"/>
              <a:buNone/>
            </a:pPr>
            <a:r>
              <a:rPr lang="fr-FR" altLang="fr-FR" sz="1100" b="1" dirty="0">
                <a:sym typeface="Symbol" panose="05050102010706020507" pitchFamily="18" charset="2"/>
              </a:rPr>
              <a:t>          e charge de l'électron (1.60x10</a:t>
            </a:r>
            <a:r>
              <a:rPr lang="fr-FR" altLang="fr-FR" sz="1100" b="1" baseline="30000" dirty="0">
                <a:sym typeface="Symbol" panose="05050102010706020507" pitchFamily="18" charset="2"/>
              </a:rPr>
              <a:t>-19 </a:t>
            </a:r>
            <a:r>
              <a:rPr lang="fr-FR" altLang="fr-FR" sz="1100" b="1" dirty="0">
                <a:sym typeface="Symbol" panose="05050102010706020507" pitchFamily="18" charset="2"/>
              </a:rPr>
              <a:t>C)</a:t>
            </a:r>
          </a:p>
          <a:p>
            <a:pPr algn="just" eaLnBrk="1" hangingPunct="1">
              <a:spcBef>
                <a:spcPct val="0"/>
              </a:spcBef>
              <a:buFontTx/>
              <a:buNone/>
            </a:pPr>
            <a:r>
              <a:rPr lang="fr-FR" altLang="fr-FR" sz="1100" b="1" dirty="0">
                <a:sym typeface="Symbol" panose="05050102010706020507" pitchFamily="18" charset="2"/>
              </a:rPr>
              <a:t>          V  potentiel d'extraction en Volts</a:t>
            </a:r>
          </a:p>
          <a:p>
            <a:pPr algn="just" eaLnBrk="1" hangingPunct="1">
              <a:spcBef>
                <a:spcPct val="0"/>
              </a:spcBef>
              <a:buFontTx/>
              <a:buNone/>
            </a:pPr>
            <a:r>
              <a:rPr lang="fr-FR" altLang="fr-FR" sz="1100" b="1" dirty="0">
                <a:sym typeface="Symbol" panose="05050102010706020507" pitchFamily="18" charset="2"/>
              </a:rPr>
              <a:t>          E dispersion énergétique de l'émission</a:t>
            </a:r>
          </a:p>
        </p:txBody>
      </p:sp>
      <p:graphicFrame>
        <p:nvGraphicFramePr>
          <p:cNvPr id="17" name="Object 9"/>
          <p:cNvGraphicFramePr>
            <a:graphicFrameLocks noChangeAspect="1"/>
          </p:cNvGraphicFramePr>
          <p:nvPr>
            <p:extLst>
              <p:ext uri="{D42A27DB-BD31-4B8C-83A1-F6EECF244321}">
                <p14:modId xmlns:p14="http://schemas.microsoft.com/office/powerpoint/2010/main" val="2373511497"/>
              </p:ext>
            </p:extLst>
          </p:nvPr>
        </p:nvGraphicFramePr>
        <p:xfrm>
          <a:off x="3347864" y="4841929"/>
          <a:ext cx="1265987" cy="544082"/>
        </p:xfrm>
        <a:graphic>
          <a:graphicData uri="http://schemas.openxmlformats.org/presentationml/2006/ole">
            <mc:AlternateContent xmlns:mc="http://schemas.openxmlformats.org/markup-compatibility/2006">
              <mc:Choice xmlns:v="urn:schemas-microsoft-com:vml" Requires="v">
                <p:oleObj spid="_x0000_s13433" name="Equation" r:id="rId6" imgW="914400" imgH="393700" progId="Equation.3">
                  <p:embed/>
                </p:oleObj>
              </mc:Choice>
              <mc:Fallback>
                <p:oleObj name="Equation" r:id="rId6" imgW="9144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864" y="4841929"/>
                        <a:ext cx="1265987" cy="544082"/>
                      </a:xfrm>
                      <a:prstGeom prst="rect">
                        <a:avLst/>
                      </a:prstGeom>
                      <a:solidFill>
                        <a:srgbClr val="66CCFF"/>
                      </a:solidFill>
                      <a:ln>
                        <a:noFill/>
                      </a:ln>
                      <a:effectLst/>
                      <a:extLst/>
                    </p:spPr>
                  </p:pic>
                </p:oleObj>
              </mc:Fallback>
            </mc:AlternateContent>
          </a:graphicData>
        </a:graphic>
      </p:graphicFrame>
      <p:sp>
        <p:nvSpPr>
          <p:cNvPr id="18" name="Text Box 27"/>
          <p:cNvSpPr txBox="1">
            <a:spLocks noChangeArrowheads="1"/>
          </p:cNvSpPr>
          <p:nvPr/>
        </p:nvSpPr>
        <p:spPr bwMode="auto">
          <a:xfrm>
            <a:off x="1196333" y="5697540"/>
            <a:ext cx="309855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300" i="1" dirty="0" smtClean="0"/>
              <a:t>Exemple de brillance d’une cathode W : </a:t>
            </a:r>
          </a:p>
          <a:p>
            <a:pPr marL="171450" indent="-171450" algn="just" eaLnBrk="1" hangingPunct="1">
              <a:spcBef>
                <a:spcPct val="0"/>
              </a:spcBef>
              <a:buFont typeface="Symbol" panose="05050102010706020507" pitchFamily="18" charset="2"/>
              <a:buChar char="F"/>
            </a:pPr>
            <a:r>
              <a:rPr lang="fr-FR" altLang="fr-FR" sz="1300" i="1" dirty="0" smtClean="0">
                <a:sym typeface="Symbol" panose="05050102010706020507" pitchFamily="18" charset="2"/>
              </a:rPr>
              <a:t>= </a:t>
            </a:r>
            <a:r>
              <a:rPr lang="fr-FR" altLang="fr-FR" sz="1300" i="1" dirty="0">
                <a:sym typeface="Symbol" panose="05050102010706020507" pitchFamily="18" charset="2"/>
              </a:rPr>
              <a:t>4.5 </a:t>
            </a:r>
            <a:r>
              <a:rPr lang="fr-FR" altLang="fr-FR" sz="1300" i="1" dirty="0" smtClean="0">
                <a:sym typeface="Symbol" panose="05050102010706020507" pitchFamily="18" charset="2"/>
              </a:rPr>
              <a:t>eV, </a:t>
            </a:r>
            <a:r>
              <a:rPr lang="fr-FR" altLang="fr-FR" sz="1300" i="1" dirty="0" err="1" smtClean="0">
                <a:sym typeface="Symbol" panose="05050102010706020507" pitchFamily="18" charset="2"/>
              </a:rPr>
              <a:t>V</a:t>
            </a:r>
            <a:r>
              <a:rPr lang="fr-FR" altLang="fr-FR" sz="1300" i="1" baseline="-25000" dirty="0" err="1" smtClean="0">
                <a:sym typeface="Symbol" panose="05050102010706020507" pitchFamily="18" charset="2"/>
              </a:rPr>
              <a:t>ext</a:t>
            </a:r>
            <a:r>
              <a:rPr lang="fr-FR" altLang="fr-FR" sz="1300" i="1" dirty="0" smtClean="0">
                <a:sym typeface="Symbol" panose="05050102010706020507" pitchFamily="18" charset="2"/>
              </a:rPr>
              <a:t> </a:t>
            </a:r>
            <a:r>
              <a:rPr lang="fr-FR" altLang="fr-FR" sz="1300" i="1" dirty="0">
                <a:sym typeface="Symbol" panose="05050102010706020507" pitchFamily="18" charset="2"/>
              </a:rPr>
              <a:t>= 4 kV</a:t>
            </a:r>
            <a:r>
              <a:rPr lang="fr-FR" altLang="fr-FR" sz="1300" i="1" dirty="0"/>
              <a:t> </a:t>
            </a:r>
            <a:endParaRPr lang="fr-FR" altLang="fr-FR" sz="1300" i="1" dirty="0" smtClean="0"/>
          </a:p>
          <a:p>
            <a:pPr algn="just" eaLnBrk="1" hangingPunct="1">
              <a:spcBef>
                <a:spcPct val="0"/>
              </a:spcBef>
              <a:buNone/>
            </a:pPr>
            <a:r>
              <a:rPr lang="fr-FR" altLang="fr-FR" sz="1300" i="1" dirty="0" smtClean="0">
                <a:sym typeface="Symbol" panose="05050102010706020507" pitchFamily="18" charset="2"/>
              </a:rPr>
              <a:t></a:t>
            </a:r>
            <a:r>
              <a:rPr lang="fr-FR" altLang="fr-FR" sz="1300" i="1" dirty="0">
                <a:sym typeface="Symbol" panose="05050102010706020507" pitchFamily="18" charset="2"/>
              </a:rPr>
              <a:t>E = 0.3 eV  (4.8 10</a:t>
            </a:r>
            <a:r>
              <a:rPr lang="fr-FR" altLang="fr-FR" sz="1300" i="1" baseline="30000" dirty="0">
                <a:sym typeface="Symbol" panose="05050102010706020507" pitchFamily="18" charset="2"/>
              </a:rPr>
              <a:t>-20</a:t>
            </a:r>
            <a:r>
              <a:rPr lang="fr-FR" altLang="fr-FR" sz="1300" i="1" dirty="0">
                <a:sym typeface="Symbol" panose="05050102010706020507" pitchFamily="18" charset="2"/>
              </a:rPr>
              <a:t> J</a:t>
            </a:r>
            <a:r>
              <a:rPr lang="fr-FR" altLang="fr-FR" sz="1300" i="1" dirty="0" smtClean="0">
                <a:sym typeface="Symbol" panose="05050102010706020507" pitchFamily="18" charset="2"/>
              </a:rPr>
              <a:t>)</a:t>
            </a:r>
            <a:r>
              <a:rPr lang="fr-FR" altLang="fr-FR" sz="1300" b="1" i="1" dirty="0" smtClean="0">
                <a:sym typeface="Symbol" panose="05050102010706020507" pitchFamily="18" charset="2"/>
              </a:rPr>
              <a:t>                                 </a:t>
            </a:r>
            <a:endParaRPr lang="fr-FR" altLang="fr-FR" sz="1300" b="1" i="1" dirty="0">
              <a:sym typeface="Symbol" panose="05050102010706020507" pitchFamily="18" charset="2"/>
            </a:endParaRPr>
          </a:p>
        </p:txBody>
      </p:sp>
      <p:graphicFrame>
        <p:nvGraphicFramePr>
          <p:cNvPr id="20" name="Group 57"/>
          <p:cNvGraphicFramePr>
            <a:graphicFrameLocks noGrp="1"/>
          </p:cNvGraphicFramePr>
          <p:nvPr>
            <p:extLst>
              <p:ext uri="{D42A27DB-BD31-4B8C-83A1-F6EECF244321}">
                <p14:modId xmlns:p14="http://schemas.microsoft.com/office/powerpoint/2010/main" val="4191810509"/>
              </p:ext>
            </p:extLst>
          </p:nvPr>
        </p:nvGraphicFramePr>
        <p:xfrm>
          <a:off x="4427984" y="5715838"/>
          <a:ext cx="3565525" cy="576064"/>
        </p:xfrm>
        <a:graphic>
          <a:graphicData uri="http://schemas.openxmlformats.org/drawingml/2006/table">
            <a:tbl>
              <a:tblPr/>
              <a:tblGrid>
                <a:gridCol w="1333500"/>
                <a:gridCol w="720725"/>
                <a:gridCol w="792162"/>
                <a:gridCol w="719138"/>
              </a:tblGrid>
              <a:tr h="2880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smtClean="0">
                          <a:ln>
                            <a:noFill/>
                          </a:ln>
                          <a:solidFill>
                            <a:schemeClr val="tx1"/>
                          </a:solidFill>
                          <a:effectLst/>
                          <a:latin typeface="Arial" charset="0"/>
                          <a:sym typeface="Symbol" pitchFamily="18" charset="2"/>
                        </a:rPr>
                        <a:t>J</a:t>
                      </a:r>
                      <a:r>
                        <a:rPr kumimoji="0" lang="fr-FR" sz="1400" b="1" i="0" u="none" strike="noStrike" cap="none" normalizeH="0" baseline="-25000" dirty="0" smtClean="0">
                          <a:ln>
                            <a:noFill/>
                          </a:ln>
                          <a:solidFill>
                            <a:schemeClr val="tx1"/>
                          </a:solidFill>
                          <a:effectLst/>
                          <a:latin typeface="Arial" charset="0"/>
                          <a:sym typeface="Symbol" pitchFamily="18" charset="2"/>
                        </a:rPr>
                        <a:t>0</a:t>
                      </a:r>
                      <a:r>
                        <a:rPr kumimoji="0" lang="fr-FR" sz="1400" b="1" i="0" u="none" strike="noStrike" cap="none" normalizeH="0" baseline="0" dirty="0" smtClean="0">
                          <a:ln>
                            <a:noFill/>
                          </a:ln>
                          <a:solidFill>
                            <a:schemeClr val="tx1"/>
                          </a:solidFill>
                          <a:effectLst/>
                          <a:latin typeface="Arial" charset="0"/>
                          <a:sym typeface="Symbol" pitchFamily="18" charset="2"/>
                        </a:rPr>
                        <a:t> (A/cm</a:t>
                      </a:r>
                      <a:r>
                        <a:rPr kumimoji="0" lang="fr-FR" sz="1400" b="1" i="0" u="none" strike="noStrike" cap="none" normalizeH="0" baseline="30000" dirty="0" smtClean="0">
                          <a:ln>
                            <a:noFill/>
                          </a:ln>
                          <a:solidFill>
                            <a:schemeClr val="tx1"/>
                          </a:solidFill>
                          <a:effectLst/>
                          <a:latin typeface="Arial" charset="0"/>
                          <a:sym typeface="Symbol" pitchFamily="18" charset="2"/>
                        </a:rPr>
                        <a:t>2</a:t>
                      </a:r>
                      <a:r>
                        <a:rPr kumimoji="0" lang="fr-FR" sz="1400" b="1" i="0" u="none" strike="noStrike" cap="none" normalizeH="0" baseline="0" dirty="0" smtClean="0">
                          <a:ln>
                            <a:noFill/>
                          </a:ln>
                          <a:solidFill>
                            <a:schemeClr val="tx1"/>
                          </a:solidFill>
                          <a:effectLst/>
                          <a:latin typeface="Arial" charset="0"/>
                          <a:sym typeface="Symbol" pitchFamily="18" charset="2"/>
                        </a:rPr>
                        <a:t>)</a:t>
                      </a:r>
                    </a:p>
                  </a:txBody>
                  <a:tcPr marL="0" marR="0" marT="0" marB="0"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chemeClr val="tx1"/>
                          </a:solidFill>
                          <a:effectLst/>
                          <a:latin typeface="Arial" charset="0"/>
                        </a:rPr>
                        <a:t>1 10</a:t>
                      </a:r>
                      <a:r>
                        <a:rPr kumimoji="0" lang="fr-FR" sz="1400" b="0" i="0" u="none" strike="noStrike" cap="none" normalizeH="0" baseline="30000" dirty="0" smtClean="0">
                          <a:ln>
                            <a:noFill/>
                          </a:ln>
                          <a:solidFill>
                            <a:schemeClr val="tx1"/>
                          </a:solidFill>
                          <a:effectLst/>
                          <a:latin typeface="Arial" charset="0"/>
                        </a:rPr>
                        <a:t>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rgbClr val="0000FF"/>
                          </a:solidFill>
                          <a:effectLst/>
                          <a:latin typeface="Arial" charset="0"/>
                        </a:rPr>
                        <a:t>1 10</a:t>
                      </a:r>
                      <a:r>
                        <a:rPr kumimoji="0" lang="fr-FR" sz="1400" b="0" i="0" u="none" strike="noStrike" cap="none" normalizeH="0" baseline="30000" dirty="0" smtClean="0">
                          <a:ln>
                            <a:noFill/>
                          </a:ln>
                          <a:solidFill>
                            <a:srgbClr val="0000FF"/>
                          </a:solidFill>
                          <a:effectLst/>
                          <a:latin typeface="Arial" charset="0"/>
                        </a:rPr>
                        <a:t>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rgbClr val="0000FF"/>
                          </a:solidFill>
                          <a:effectLst/>
                          <a:latin typeface="Arial" charset="0"/>
                        </a:rPr>
                        <a:t>1 10</a:t>
                      </a:r>
                      <a:r>
                        <a:rPr kumimoji="0" lang="fr-FR" sz="1400" b="0" i="0" u="none" strike="noStrike" cap="none" normalizeH="0" baseline="30000" dirty="0" smtClean="0">
                          <a:ln>
                            <a:noFill/>
                          </a:ln>
                          <a:solidFill>
                            <a:srgbClr val="0000FF"/>
                          </a:solidFill>
                          <a:effectLst/>
                          <a:latin typeface="Arial" charset="0"/>
                        </a:rPr>
                        <a:t>6</a:t>
                      </a:r>
                    </a:p>
                  </a:txBody>
                  <a:tcPr marL="0" marR="0" marT="0" marB="0"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0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err="1" smtClean="0">
                          <a:ln>
                            <a:noFill/>
                          </a:ln>
                          <a:solidFill>
                            <a:schemeClr val="tx1"/>
                          </a:solidFill>
                          <a:effectLst/>
                          <a:latin typeface="Arial" charset="0"/>
                        </a:rPr>
                        <a:t>B</a:t>
                      </a:r>
                      <a:r>
                        <a:rPr kumimoji="0" lang="fr-FR" sz="1400" b="1" i="0" u="none" strike="noStrike" cap="none" normalizeH="0" baseline="-25000" dirty="0" err="1" smtClean="0">
                          <a:ln>
                            <a:noFill/>
                          </a:ln>
                          <a:solidFill>
                            <a:schemeClr val="tx1"/>
                          </a:solidFill>
                          <a:effectLst/>
                          <a:latin typeface="Arial" charset="0"/>
                        </a:rPr>
                        <a:t>max</a:t>
                      </a:r>
                      <a:r>
                        <a:rPr kumimoji="0" lang="fr-FR" sz="1400" b="1" i="0" u="none" strike="noStrike" cap="none" normalizeH="0" baseline="0" dirty="0" smtClean="0">
                          <a:ln>
                            <a:noFill/>
                          </a:ln>
                          <a:solidFill>
                            <a:schemeClr val="tx1"/>
                          </a:solidFill>
                          <a:effectLst/>
                          <a:latin typeface="Arial" charset="0"/>
                        </a:rPr>
                        <a:t> (Acm</a:t>
                      </a:r>
                      <a:r>
                        <a:rPr kumimoji="0" lang="fr-FR" sz="1400" b="1" i="0" u="none" strike="noStrike" cap="none" normalizeH="0" baseline="30000" dirty="0" smtClean="0">
                          <a:ln>
                            <a:noFill/>
                          </a:ln>
                          <a:solidFill>
                            <a:schemeClr val="tx1"/>
                          </a:solidFill>
                          <a:effectLst/>
                          <a:latin typeface="Arial" charset="0"/>
                        </a:rPr>
                        <a:t>-2</a:t>
                      </a:r>
                      <a:r>
                        <a:rPr kumimoji="0" lang="fr-FR" sz="1400" b="1" i="0" u="none" strike="noStrike" cap="none" normalizeH="0" baseline="0" dirty="0" smtClean="0">
                          <a:ln>
                            <a:noFill/>
                          </a:ln>
                          <a:solidFill>
                            <a:schemeClr val="tx1"/>
                          </a:solidFill>
                          <a:effectLst/>
                          <a:latin typeface="Arial" charset="0"/>
                        </a:rPr>
                        <a:t>sr</a:t>
                      </a:r>
                      <a:r>
                        <a:rPr kumimoji="0" lang="fr-FR" sz="1400" b="1" i="0" u="none" strike="noStrike" cap="none" normalizeH="0" baseline="30000" dirty="0" smtClean="0">
                          <a:ln>
                            <a:noFill/>
                          </a:ln>
                          <a:solidFill>
                            <a:schemeClr val="tx1"/>
                          </a:solidFill>
                          <a:effectLst/>
                          <a:latin typeface="Arial" charset="0"/>
                        </a:rPr>
                        <a:t>-1</a:t>
                      </a:r>
                      <a:r>
                        <a:rPr kumimoji="0" lang="fr-FR" sz="1400" b="1" i="0" u="none" strike="noStrike" cap="none" normalizeH="0" baseline="0" dirty="0" smtClean="0">
                          <a:ln>
                            <a:noFill/>
                          </a:ln>
                          <a:solidFill>
                            <a:schemeClr val="tx1"/>
                          </a:solidFill>
                          <a:effectLst/>
                          <a:latin typeface="Arial" charset="0"/>
                        </a:rPr>
                        <a:t>)</a:t>
                      </a:r>
                      <a:endParaRPr kumimoji="0" lang="fr-FR" sz="1400" b="1" i="0" u="none" strike="noStrike" cap="none" normalizeH="0" baseline="-25000" dirty="0" smtClean="0">
                        <a:ln>
                          <a:noFill/>
                        </a:ln>
                        <a:solidFill>
                          <a:schemeClr val="tx1"/>
                        </a:solidFill>
                        <a:effectLst/>
                        <a:latin typeface="Arial" charset="0"/>
                      </a:endParaRPr>
                    </a:p>
                  </a:txBody>
                  <a:tcPr marL="0" marR="0" marT="0" marB="0"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chemeClr val="tx1"/>
                          </a:solidFill>
                          <a:effectLst/>
                          <a:latin typeface="Arial" charset="0"/>
                        </a:rPr>
                        <a:t>5 10</a:t>
                      </a:r>
                      <a:r>
                        <a:rPr kumimoji="0" lang="fr-FR" sz="1400" b="0" i="0" u="none" strike="noStrike" cap="none" normalizeH="0" baseline="30000" dirty="0" smtClean="0">
                          <a:ln>
                            <a:noFill/>
                          </a:ln>
                          <a:solidFill>
                            <a:schemeClr val="tx1"/>
                          </a:solidFill>
                          <a:effectLst/>
                          <a:latin typeface="Arial" charset="0"/>
                        </a:rPr>
                        <a:t>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rgbClr val="0000FF"/>
                          </a:solidFill>
                          <a:effectLst/>
                          <a:latin typeface="Arial" charset="0"/>
                        </a:rPr>
                        <a:t>5 10</a:t>
                      </a:r>
                      <a:r>
                        <a:rPr kumimoji="0" lang="fr-FR" sz="1400" b="0" i="0" u="none" strike="noStrike" cap="none" normalizeH="0" baseline="30000" dirty="0" smtClean="0">
                          <a:ln>
                            <a:noFill/>
                          </a:ln>
                          <a:solidFill>
                            <a:srgbClr val="0000FF"/>
                          </a:solidFill>
                          <a:effectLst/>
                          <a:latin typeface="Arial" charset="0"/>
                        </a:rPr>
                        <a:t>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smtClean="0">
                          <a:ln>
                            <a:noFill/>
                          </a:ln>
                          <a:solidFill>
                            <a:srgbClr val="0000FF"/>
                          </a:solidFill>
                          <a:effectLst/>
                          <a:latin typeface="Arial" charset="0"/>
                        </a:rPr>
                        <a:t>5 10</a:t>
                      </a:r>
                      <a:r>
                        <a:rPr kumimoji="0" lang="fr-FR" sz="1400" b="0" i="0" u="none" strike="noStrike" cap="none" normalizeH="0" baseline="30000" dirty="0" smtClean="0">
                          <a:ln>
                            <a:noFill/>
                          </a:ln>
                          <a:solidFill>
                            <a:srgbClr val="0000FF"/>
                          </a:solidFill>
                          <a:effectLst/>
                          <a:latin typeface="Arial" charset="0"/>
                        </a:rPr>
                        <a:t>9</a:t>
                      </a:r>
                    </a:p>
                  </a:txBody>
                  <a:tcPr marL="0" marR="0" marT="0" marB="0"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 name="Espace réservé du numéro de diapositive 14"/>
          <p:cNvSpPr>
            <a:spLocks noGrp="1"/>
          </p:cNvSpPr>
          <p:nvPr>
            <p:ph type="sldNum" sz="quarter" idx="4"/>
          </p:nvPr>
        </p:nvSpPr>
        <p:spPr/>
        <p:txBody>
          <a:bodyPr/>
          <a:lstStyle/>
          <a:p>
            <a:fld id="{7677F839-F3BA-4A12-BBF8-C0A38A149D79}" type="slidenum">
              <a:rPr lang="fr-FR" smtClean="0"/>
              <a:t>34</a:t>
            </a:fld>
            <a:endParaRPr lang="fr-FR"/>
          </a:p>
        </p:txBody>
      </p:sp>
    </p:spTree>
    <p:extLst>
      <p:ext uri="{BB962C8B-B14F-4D97-AF65-F5344CB8AC3E}">
        <p14:creationId xmlns:p14="http://schemas.microsoft.com/office/powerpoint/2010/main" val="1834169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516763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à cathode froide ou Tunnel</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13"/>
          <p:cNvSpPr>
            <a:spLocks noChangeArrowheads="1"/>
          </p:cNvSpPr>
          <p:nvPr/>
        </p:nvSpPr>
        <p:spPr bwMode="auto">
          <a:xfrm>
            <a:off x="219075" y="704776"/>
            <a:ext cx="16113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a:solidFill>
                  <a:srgbClr val="0000FF"/>
                </a:solidFill>
                <a:cs typeface="Arial" panose="020B0604020202020204" pitchFamily="34" charset="0"/>
              </a:rPr>
              <a:t>1 - </a:t>
            </a:r>
            <a:r>
              <a:rPr lang="fr-FR" altLang="fr-FR" sz="1600" b="1" dirty="0" smtClean="0">
                <a:solidFill>
                  <a:srgbClr val="0000FF"/>
                </a:solidFill>
                <a:cs typeface="Arial" panose="020B0604020202020204" pitchFamily="34" charset="0"/>
              </a:rPr>
              <a:t>Description</a:t>
            </a:r>
            <a:endParaRPr lang="fr-FR" altLang="fr-FR" sz="1600" b="1" dirty="0">
              <a:solidFill>
                <a:srgbClr val="0000FF"/>
              </a:solidFill>
              <a:cs typeface="Arial" panose="020B0604020202020204" pitchFamily="34" charset="0"/>
            </a:endParaRPr>
          </a:p>
        </p:txBody>
      </p:sp>
      <p:sp>
        <p:nvSpPr>
          <p:cNvPr id="5" name="Text Box 7"/>
          <p:cNvSpPr txBox="1">
            <a:spLocks noChangeArrowheads="1"/>
          </p:cNvSpPr>
          <p:nvPr/>
        </p:nvSpPr>
        <p:spPr bwMode="auto">
          <a:xfrm>
            <a:off x="253856" y="1087349"/>
            <a:ext cx="8281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dirty="0"/>
              <a:t>Le canon à cathode froide est constitué d'une pointe, d'une anode extractrice et d'une anode accélératrice.</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2" y="1519884"/>
            <a:ext cx="3715048" cy="23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p:cNvSpPr txBox="1">
            <a:spLocks noChangeArrowheads="1"/>
          </p:cNvSpPr>
          <p:nvPr/>
        </p:nvSpPr>
        <p:spPr bwMode="auto">
          <a:xfrm>
            <a:off x="5156676" y="3162408"/>
            <a:ext cx="12875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a:t>Document F. Grillon</a:t>
            </a:r>
          </a:p>
        </p:txBody>
      </p:sp>
      <p:pic>
        <p:nvPicPr>
          <p:cNvPr id="8"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1568" y="1559826"/>
            <a:ext cx="2048435"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395288" y="4189140"/>
            <a:ext cx="568888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None/>
            </a:pPr>
            <a:r>
              <a:rPr lang="fr-FR" altLang="fr-FR" sz="1200" b="1" dirty="0" smtClean="0"/>
              <a:t>La </a:t>
            </a:r>
            <a:r>
              <a:rPr lang="fr-FR" altLang="fr-FR" sz="1200" b="1" dirty="0"/>
              <a:t>cathode froide est constituée d'une pointe monocristalline de tungstène amincie par voie électrolytique.</a:t>
            </a:r>
          </a:p>
          <a:p>
            <a:pPr eaLnBrk="1" hangingPunct="1">
              <a:spcBef>
                <a:spcPct val="0"/>
              </a:spcBef>
              <a:buFontTx/>
              <a:buNone/>
            </a:pPr>
            <a:endParaRPr lang="fr-FR" altLang="fr-FR" sz="1200" b="1" dirty="0"/>
          </a:p>
          <a:p>
            <a:pPr eaLnBrk="1" hangingPunct="1">
              <a:spcBef>
                <a:spcPct val="0"/>
              </a:spcBef>
              <a:buFontTx/>
              <a:buNone/>
            </a:pPr>
            <a:r>
              <a:rPr lang="fr-FR" altLang="fr-FR" sz="1200" b="1" dirty="0" smtClean="0"/>
              <a:t>Le </a:t>
            </a:r>
            <a:r>
              <a:rPr lang="fr-FR" altLang="fr-FR" sz="1200" b="1" dirty="0"/>
              <a:t>rayon de courbure de la pointe est très faible de l'ordre de 100 nm.</a:t>
            </a:r>
          </a:p>
          <a:p>
            <a:pPr eaLnBrk="1" hangingPunct="1">
              <a:spcBef>
                <a:spcPct val="0"/>
              </a:spcBef>
              <a:buFontTx/>
              <a:buNone/>
            </a:pPr>
            <a:endParaRPr lang="fr-FR" altLang="fr-FR" sz="1200" b="1" dirty="0"/>
          </a:p>
          <a:p>
            <a:pPr eaLnBrk="1" hangingPunct="1">
              <a:spcBef>
                <a:spcPct val="0"/>
              </a:spcBef>
              <a:buFontTx/>
              <a:buNone/>
            </a:pPr>
            <a:r>
              <a:rPr lang="fr-FR" altLang="fr-FR" sz="1200" b="1" dirty="0" smtClean="0">
                <a:cs typeface="Times New Roman" panose="02020603050405020304" pitchFamily="18" charset="0"/>
              </a:rPr>
              <a:t>Cette </a:t>
            </a:r>
            <a:r>
              <a:rPr lang="fr-FR" altLang="fr-FR" sz="1200" b="1" dirty="0">
                <a:cs typeface="Times New Roman" panose="02020603050405020304" pitchFamily="18" charset="0"/>
              </a:rPr>
              <a:t>cathode est portée par un filament en tungstène qui permet un éventuel chauffage.</a:t>
            </a:r>
          </a:p>
          <a:p>
            <a:pPr eaLnBrk="1" hangingPunct="1">
              <a:spcBef>
                <a:spcPct val="0"/>
              </a:spcBef>
              <a:buFontTx/>
              <a:buNone/>
            </a:pPr>
            <a:endParaRPr lang="fr-FR" altLang="fr-FR" sz="1200" b="1" dirty="0">
              <a:cs typeface="Times New Roman" panose="02020603050405020304" pitchFamily="18" charset="0"/>
            </a:endParaRPr>
          </a:p>
          <a:p>
            <a:pPr eaLnBrk="1" hangingPunct="1">
              <a:spcBef>
                <a:spcPct val="0"/>
              </a:spcBef>
              <a:buFontTx/>
              <a:buNone/>
            </a:pPr>
            <a:r>
              <a:rPr lang="fr-FR" altLang="fr-FR" sz="1200" b="1" dirty="0" smtClean="0">
                <a:cs typeface="Times New Roman" panose="02020603050405020304" pitchFamily="18" charset="0"/>
              </a:rPr>
              <a:t>Les </a:t>
            </a:r>
            <a:r>
              <a:rPr lang="fr-FR" altLang="fr-FR" sz="1200" b="1" dirty="0">
                <a:cs typeface="Times New Roman" panose="02020603050405020304" pitchFamily="18" charset="0"/>
              </a:rPr>
              <a:t>performances de telles pointes ont été améliorées en orientant le cristal dans une direction privilégiée réduisant ainsi le travail de sortie.</a:t>
            </a:r>
          </a:p>
        </p:txBody>
      </p:sp>
      <p:pic>
        <p:nvPicPr>
          <p:cNvPr id="10" name="Picture 6"/>
          <p:cNvPicPr>
            <a:picLocks noChangeAspect="1" noChangeArrowheads="1"/>
          </p:cNvPicPr>
          <p:nvPr/>
        </p:nvPicPr>
        <p:blipFill>
          <a:blip r:embed="rId4" cstate="print">
            <a:lum bright="-6000" contrast="6000"/>
            <a:extLst>
              <a:ext uri="{28A0092B-C50C-407E-A947-70E740481C1C}">
                <a14:useLocalDpi xmlns:a14="http://schemas.microsoft.com/office/drawing/2010/main" val="0"/>
              </a:ext>
            </a:extLst>
          </a:blip>
          <a:srcRect r="52286" b="14523"/>
          <a:stretch>
            <a:fillRect/>
          </a:stretch>
        </p:blipFill>
        <p:spPr bwMode="auto">
          <a:xfrm>
            <a:off x="7040097" y="4374013"/>
            <a:ext cx="1732158"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9"/>
          <p:cNvSpPr txBox="1">
            <a:spLocks noChangeArrowheads="1"/>
          </p:cNvSpPr>
          <p:nvPr/>
        </p:nvSpPr>
        <p:spPr bwMode="auto">
          <a:xfrm>
            <a:off x="7807796" y="6167541"/>
            <a:ext cx="108234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a:cs typeface="Arial" panose="020B0604020202020204" pitchFamily="34" charset="0"/>
              </a:rPr>
              <a:t>Goldstein (1992)</a:t>
            </a:r>
          </a:p>
        </p:txBody>
      </p:sp>
      <p:pic>
        <p:nvPicPr>
          <p:cNvPr id="12" name="Picture 8"/>
          <p:cNvPicPr>
            <a:picLocks noChangeAspect="1" noChangeArrowheads="1"/>
          </p:cNvPicPr>
          <p:nvPr/>
        </p:nvPicPr>
        <p:blipFill>
          <a:blip r:embed="rId4" cstate="print">
            <a:lum bright="-6000" contrast="6000"/>
            <a:extLst>
              <a:ext uri="{28A0092B-C50C-407E-A947-70E740481C1C}">
                <a14:useLocalDpi xmlns:a14="http://schemas.microsoft.com/office/drawing/2010/main" val="0"/>
              </a:ext>
            </a:extLst>
          </a:blip>
          <a:srcRect l="52260" b="14523"/>
          <a:stretch>
            <a:fillRect/>
          </a:stretch>
        </p:blipFill>
        <p:spPr bwMode="auto">
          <a:xfrm>
            <a:off x="7067118" y="2484187"/>
            <a:ext cx="1733600"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ChangeAspect="1" noChangeArrowheads="1"/>
          </p:cNvPicPr>
          <p:nvPr/>
        </p:nvPicPr>
        <p:blipFill rotWithShape="1">
          <a:blip r:embed="rId5">
            <a:lum bright="-12000" contrast="18000"/>
            <a:extLst>
              <a:ext uri="{28A0092B-C50C-407E-A947-70E740481C1C}">
                <a14:useLocalDpi xmlns:a14="http://schemas.microsoft.com/office/drawing/2010/main" val="0"/>
              </a:ext>
            </a:extLst>
          </a:blip>
          <a:srcRect l="58014" t="40532" r="33450" b="49105"/>
          <a:stretch/>
        </p:blipFill>
        <p:spPr bwMode="auto">
          <a:xfrm>
            <a:off x="7650851" y="1502202"/>
            <a:ext cx="109761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Espace réservé du numéro de diapositive 14"/>
          <p:cNvSpPr>
            <a:spLocks noGrp="1"/>
          </p:cNvSpPr>
          <p:nvPr>
            <p:ph type="sldNum" sz="quarter" idx="4"/>
          </p:nvPr>
        </p:nvSpPr>
        <p:spPr/>
        <p:txBody>
          <a:bodyPr/>
          <a:lstStyle/>
          <a:p>
            <a:fld id="{7677F839-F3BA-4A12-BBF8-C0A38A149D79}" type="slidenum">
              <a:rPr lang="fr-FR" smtClean="0"/>
              <a:t>35</a:t>
            </a:fld>
            <a:endParaRPr lang="fr-FR"/>
          </a:p>
        </p:txBody>
      </p:sp>
    </p:spTree>
    <p:extLst>
      <p:ext uri="{BB962C8B-B14F-4D97-AF65-F5344CB8AC3E}">
        <p14:creationId xmlns:p14="http://schemas.microsoft.com/office/powerpoint/2010/main" val="803260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516763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à cathode froide ou Tunnel</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13"/>
          <p:cNvSpPr>
            <a:spLocks noChangeArrowheads="1"/>
          </p:cNvSpPr>
          <p:nvPr/>
        </p:nvSpPr>
        <p:spPr bwMode="auto">
          <a:xfrm>
            <a:off x="219075" y="704776"/>
            <a:ext cx="32303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smtClean="0">
                <a:solidFill>
                  <a:srgbClr val="0000FF"/>
                </a:solidFill>
                <a:cs typeface="Arial" panose="020B0604020202020204" pitchFamily="34" charset="0"/>
              </a:rPr>
              <a:t>2 - Principe de fonctionnement</a:t>
            </a:r>
            <a:endParaRPr lang="fr-FR" altLang="fr-FR" sz="1600" b="1" dirty="0">
              <a:solidFill>
                <a:srgbClr val="0000FF"/>
              </a:solidFill>
              <a:cs typeface="Arial" panose="020B0604020202020204" pitchFamily="34" charset="0"/>
            </a:endParaRPr>
          </a:p>
        </p:txBody>
      </p:sp>
      <p:sp>
        <p:nvSpPr>
          <p:cNvPr id="5" name="Rectangle 13"/>
          <p:cNvSpPr>
            <a:spLocks noChangeArrowheads="1"/>
          </p:cNvSpPr>
          <p:nvPr/>
        </p:nvSpPr>
        <p:spPr bwMode="auto">
          <a:xfrm>
            <a:off x="214713" y="3356992"/>
            <a:ext cx="20906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smtClean="0">
                <a:solidFill>
                  <a:srgbClr val="0000FF"/>
                </a:solidFill>
                <a:cs typeface="Arial" panose="020B0604020202020204" pitchFamily="34" charset="0"/>
              </a:rPr>
              <a:t>3 - Caractéristiques</a:t>
            </a:r>
            <a:endParaRPr lang="fr-FR" altLang="fr-FR" sz="1600" b="1" dirty="0">
              <a:solidFill>
                <a:srgbClr val="0000FF"/>
              </a:solidFill>
              <a:cs typeface="Arial" panose="020B0604020202020204" pitchFamily="34" charset="0"/>
            </a:endParaRPr>
          </a:p>
        </p:txBody>
      </p:sp>
      <p:pic>
        <p:nvPicPr>
          <p:cNvPr id="6" name="Imag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36793" y="1044027"/>
            <a:ext cx="3205279" cy="2291613"/>
          </a:xfrm>
          <a:prstGeom prst="rect">
            <a:avLst/>
          </a:prstGeom>
        </p:spPr>
      </p:pic>
      <p:pic>
        <p:nvPicPr>
          <p:cNvPr id="7" name="Image 6"/>
          <p:cNvPicPr>
            <a:picLocks noChangeAspect="1"/>
          </p:cNvPicPr>
          <p:nvPr/>
        </p:nvPicPr>
        <p:blipFill rotWithShape="1">
          <a:blip r:embed="rId3"/>
          <a:srcRect l="61839" t="53162" b="5232"/>
          <a:stretch/>
        </p:blipFill>
        <p:spPr>
          <a:xfrm>
            <a:off x="7092280" y="622486"/>
            <a:ext cx="2016224" cy="980187"/>
          </a:xfrm>
          <a:prstGeom prst="rect">
            <a:avLst/>
          </a:prstGeom>
        </p:spPr>
      </p:pic>
      <p:sp>
        <p:nvSpPr>
          <p:cNvPr id="8" name="Text Box 2"/>
          <p:cNvSpPr txBox="1">
            <a:spLocks noChangeArrowheads="1"/>
          </p:cNvSpPr>
          <p:nvPr/>
        </p:nvSpPr>
        <p:spPr bwMode="auto">
          <a:xfrm>
            <a:off x="214348" y="1124744"/>
            <a:ext cx="4285644"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fr-FR" altLang="fr-FR" sz="1200" b="1" dirty="0"/>
              <a:t>La 1</a:t>
            </a:r>
            <a:r>
              <a:rPr lang="fr-FR" altLang="fr-FR" sz="1200" b="1" baseline="30000" dirty="0"/>
              <a:t>ère</a:t>
            </a:r>
            <a:r>
              <a:rPr lang="fr-FR" altLang="fr-FR" sz="1200" b="1" dirty="0"/>
              <a:t> anode ou électrode d’extraction fournit le champ électrique qui extrait les électrons de la pointe par effet tunnel (4 10</a:t>
            </a:r>
            <a:r>
              <a:rPr lang="fr-FR" altLang="fr-FR" sz="1200" b="1" baseline="30000" dirty="0"/>
              <a:t>7 </a:t>
            </a:r>
            <a:r>
              <a:rPr lang="fr-FR" altLang="fr-FR" sz="1200" b="1" dirty="0"/>
              <a:t>V/cm).</a:t>
            </a:r>
          </a:p>
          <a:p>
            <a:pPr algn="just">
              <a:spcBef>
                <a:spcPct val="0"/>
              </a:spcBef>
              <a:buFontTx/>
              <a:buNone/>
            </a:pPr>
            <a:endParaRPr lang="fr-FR" altLang="fr-FR" sz="1200" b="1" dirty="0"/>
          </a:p>
          <a:p>
            <a:pPr algn="just">
              <a:spcBef>
                <a:spcPct val="0"/>
              </a:spcBef>
              <a:buFontTx/>
              <a:buNone/>
            </a:pPr>
            <a:r>
              <a:rPr lang="fr-FR" altLang="fr-FR" sz="1200" b="1" dirty="0"/>
              <a:t>La 2</a:t>
            </a:r>
            <a:r>
              <a:rPr lang="fr-FR" altLang="fr-FR" sz="1200" b="1" baseline="30000" dirty="0"/>
              <a:t>ème</a:t>
            </a:r>
            <a:r>
              <a:rPr lang="fr-FR" altLang="fr-FR" sz="1200" b="1" dirty="0"/>
              <a:t> anode fournit la tension d’accélération des électrons. </a:t>
            </a:r>
          </a:p>
          <a:p>
            <a:pPr algn="just">
              <a:spcBef>
                <a:spcPct val="0"/>
              </a:spcBef>
              <a:buFontTx/>
              <a:buNone/>
            </a:pPr>
            <a:endParaRPr lang="fr-FR" altLang="fr-FR" sz="1200" b="1" dirty="0"/>
          </a:p>
          <a:p>
            <a:pPr algn="just">
              <a:spcBef>
                <a:spcPct val="0"/>
              </a:spcBef>
              <a:buFontTx/>
              <a:buNone/>
            </a:pPr>
            <a:r>
              <a:rPr lang="fr-FR" altLang="fr-FR" sz="1200" b="1" dirty="0"/>
              <a:t>La source apparente des électrons, le cross-over, est virtuelle et de faible diamètre (environ 2 à 10 nm).</a:t>
            </a:r>
          </a:p>
          <a:p>
            <a:pPr algn="just">
              <a:spcBef>
                <a:spcPct val="0"/>
              </a:spcBef>
              <a:buFontTx/>
              <a:buNone/>
            </a:pPr>
            <a:endParaRPr lang="fr-FR" altLang="fr-FR" sz="1200" b="1" dirty="0"/>
          </a:p>
          <a:p>
            <a:pPr algn="just">
              <a:spcBef>
                <a:spcPct val="0"/>
              </a:spcBef>
              <a:buFontTx/>
              <a:buNone/>
            </a:pPr>
            <a:r>
              <a:rPr lang="fr-FR" altLang="fr-FR" sz="1200" b="1" dirty="0"/>
              <a:t>L'émission de champ a une faible directivité. </a:t>
            </a:r>
          </a:p>
        </p:txBody>
      </p:sp>
      <p:sp>
        <p:nvSpPr>
          <p:cNvPr id="9" name="Text Box 7"/>
          <p:cNvSpPr txBox="1">
            <a:spLocks noChangeArrowheads="1"/>
          </p:cNvSpPr>
          <p:nvPr/>
        </p:nvSpPr>
        <p:spPr bwMode="auto">
          <a:xfrm>
            <a:off x="7668344" y="3062576"/>
            <a:ext cx="122982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a:t>Document J. </a:t>
            </a:r>
            <a:r>
              <a:rPr lang="fr-FR" altLang="fr-FR" sz="900" b="1" i="1" dirty="0" err="1"/>
              <a:t>Ruste</a:t>
            </a:r>
            <a:endParaRPr lang="fr-FR" altLang="fr-FR" sz="900" b="1" i="1" dirty="0"/>
          </a:p>
        </p:txBody>
      </p:sp>
      <p:sp>
        <p:nvSpPr>
          <p:cNvPr id="11" name="Text Box 8"/>
          <p:cNvSpPr txBox="1">
            <a:spLocks noChangeArrowheads="1"/>
          </p:cNvSpPr>
          <p:nvPr/>
        </p:nvSpPr>
        <p:spPr bwMode="auto">
          <a:xfrm>
            <a:off x="210320" y="3778587"/>
            <a:ext cx="439415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200" b="1" dirty="0" smtClean="0"/>
              <a:t>Pointe </a:t>
            </a:r>
            <a:r>
              <a:rPr lang="fr-FR" altLang="fr-FR" sz="1200" b="1" dirty="0"/>
              <a:t>en W de très petit rayon de courbure (10 à 100 nm</a:t>
            </a:r>
            <a:r>
              <a:rPr lang="fr-FR" altLang="fr-FR" sz="1200" b="1" dirty="0" smtClean="0"/>
              <a:t>)</a:t>
            </a:r>
          </a:p>
          <a:p>
            <a:pPr>
              <a:spcBef>
                <a:spcPct val="0"/>
              </a:spcBef>
              <a:buFontTx/>
              <a:buNone/>
            </a:pPr>
            <a:endParaRPr lang="fr-FR" altLang="fr-FR" sz="600" b="1" dirty="0" smtClean="0"/>
          </a:p>
          <a:p>
            <a:pPr>
              <a:spcBef>
                <a:spcPct val="0"/>
              </a:spcBef>
              <a:buFontTx/>
              <a:buNone/>
            </a:pPr>
            <a:r>
              <a:rPr lang="fr-FR" altLang="fr-FR" sz="1200" b="1" dirty="0" smtClean="0">
                <a:solidFill>
                  <a:srgbClr val="0000FF"/>
                </a:solidFill>
              </a:rPr>
              <a:t>température </a:t>
            </a:r>
            <a:r>
              <a:rPr lang="fr-FR" altLang="fr-FR" sz="1200" b="1" dirty="0">
                <a:solidFill>
                  <a:srgbClr val="0000FF"/>
                </a:solidFill>
              </a:rPr>
              <a:t>de fonctionnement :</a:t>
            </a:r>
            <a:r>
              <a:rPr lang="fr-FR" altLang="fr-FR" sz="1200" b="1" dirty="0">
                <a:solidFill>
                  <a:srgbClr val="FF3300"/>
                </a:solidFill>
              </a:rPr>
              <a:t> </a:t>
            </a:r>
          </a:p>
          <a:p>
            <a:pPr>
              <a:spcBef>
                <a:spcPct val="0"/>
              </a:spcBef>
              <a:buFontTx/>
              <a:buNone/>
            </a:pPr>
            <a:r>
              <a:rPr lang="fr-FR" altLang="fr-FR" sz="1200" b="1" dirty="0"/>
              <a:t>     </a:t>
            </a:r>
            <a:r>
              <a:rPr lang="fr-FR" altLang="fr-FR" sz="1200" b="1" dirty="0">
                <a:solidFill>
                  <a:srgbClr val="0000FF"/>
                </a:solidFill>
              </a:rPr>
              <a:t>-</a:t>
            </a:r>
            <a:r>
              <a:rPr lang="fr-FR" altLang="fr-FR" sz="1200" b="1" dirty="0">
                <a:solidFill>
                  <a:srgbClr val="00FFFF"/>
                </a:solidFill>
              </a:rPr>
              <a:t> </a:t>
            </a:r>
            <a:r>
              <a:rPr lang="fr-FR" altLang="fr-FR" sz="1200" b="1" dirty="0"/>
              <a:t>  300 K (« cold </a:t>
            </a:r>
            <a:r>
              <a:rPr lang="fr-FR" altLang="fr-FR" sz="1200" b="1" dirty="0" err="1"/>
              <a:t>field</a:t>
            </a:r>
            <a:r>
              <a:rPr lang="fr-FR" altLang="fr-FR" sz="1200" b="1" dirty="0"/>
              <a:t> </a:t>
            </a:r>
            <a:r>
              <a:rPr lang="fr-FR" altLang="fr-FR" sz="1200" b="1" dirty="0" err="1"/>
              <a:t>emission</a:t>
            </a:r>
            <a:r>
              <a:rPr lang="fr-FR" altLang="fr-FR" sz="1200" b="1" dirty="0"/>
              <a:t> » ou CFE)</a:t>
            </a:r>
          </a:p>
          <a:p>
            <a:pPr>
              <a:spcBef>
                <a:spcPct val="0"/>
              </a:spcBef>
              <a:buFontTx/>
              <a:buNone/>
            </a:pPr>
            <a:r>
              <a:rPr lang="fr-FR" altLang="fr-FR" sz="1200" b="1" dirty="0"/>
              <a:t>     </a:t>
            </a:r>
            <a:r>
              <a:rPr lang="fr-FR" altLang="fr-FR" sz="1200" b="1" dirty="0">
                <a:solidFill>
                  <a:srgbClr val="0000FF"/>
                </a:solidFill>
              </a:rPr>
              <a:t>-</a:t>
            </a:r>
            <a:r>
              <a:rPr lang="fr-FR" altLang="fr-FR" sz="1200" b="1" dirty="0">
                <a:solidFill>
                  <a:srgbClr val="00FFFF"/>
                </a:solidFill>
              </a:rPr>
              <a:t> </a:t>
            </a:r>
            <a:r>
              <a:rPr lang="fr-FR" altLang="fr-FR" sz="1200" b="1" dirty="0"/>
              <a:t>1500 K (« thermal </a:t>
            </a:r>
            <a:r>
              <a:rPr lang="fr-FR" altLang="fr-FR" sz="1200" b="1" dirty="0" err="1"/>
              <a:t>field</a:t>
            </a:r>
            <a:r>
              <a:rPr lang="fr-FR" altLang="fr-FR" sz="1200" b="1" dirty="0"/>
              <a:t> </a:t>
            </a:r>
            <a:r>
              <a:rPr lang="fr-FR" altLang="fr-FR" sz="1200" b="1" dirty="0" err="1"/>
              <a:t>emssion</a:t>
            </a:r>
            <a:r>
              <a:rPr lang="fr-FR" altLang="fr-FR" sz="1200" b="1" dirty="0"/>
              <a:t> » ou TFE)</a:t>
            </a:r>
          </a:p>
          <a:p>
            <a:pPr>
              <a:spcBef>
                <a:spcPct val="0"/>
              </a:spcBef>
              <a:buNone/>
            </a:pPr>
            <a:endParaRPr lang="fr-FR" altLang="fr-FR" sz="600" b="1" dirty="0"/>
          </a:p>
          <a:p>
            <a:pPr>
              <a:spcBef>
                <a:spcPct val="0"/>
              </a:spcBef>
              <a:buNone/>
            </a:pPr>
            <a:r>
              <a:rPr lang="fr-FR" altLang="fr-FR" sz="1200" b="1" dirty="0" smtClean="0"/>
              <a:t>très </a:t>
            </a:r>
            <a:r>
              <a:rPr lang="fr-FR" altLang="fr-FR" sz="1200" b="1" dirty="0"/>
              <a:t>petit cross-over : 2 à 5 nm (virtuel) </a:t>
            </a:r>
          </a:p>
          <a:p>
            <a:pPr>
              <a:spcBef>
                <a:spcPct val="0"/>
              </a:spcBef>
              <a:buNone/>
            </a:pPr>
            <a:r>
              <a:rPr lang="fr-FR" altLang="fr-FR" sz="1200" b="1" dirty="0" smtClean="0"/>
              <a:t>très </a:t>
            </a:r>
            <a:r>
              <a:rPr lang="fr-FR" altLang="fr-FR" sz="1200" b="1" dirty="0"/>
              <a:t>faible dispersion énergétique 0,2 à 0,4 eV</a:t>
            </a:r>
          </a:p>
          <a:p>
            <a:pPr>
              <a:spcBef>
                <a:spcPct val="0"/>
              </a:spcBef>
              <a:buFontTx/>
              <a:buNone/>
            </a:pPr>
            <a:endParaRPr lang="fr-FR" altLang="fr-FR" sz="600" b="1" dirty="0"/>
          </a:p>
          <a:p>
            <a:pPr>
              <a:spcBef>
                <a:spcPct val="0"/>
              </a:spcBef>
              <a:buFontTx/>
              <a:buNone/>
            </a:pPr>
            <a:r>
              <a:rPr lang="fr-FR" altLang="fr-FR" sz="1200" b="1" dirty="0" smtClean="0">
                <a:solidFill>
                  <a:srgbClr val="0000FF"/>
                </a:solidFill>
              </a:rPr>
              <a:t>très </a:t>
            </a:r>
            <a:r>
              <a:rPr lang="fr-FR" altLang="fr-FR" sz="1200" b="1" dirty="0">
                <a:solidFill>
                  <a:srgbClr val="0000FF"/>
                </a:solidFill>
              </a:rPr>
              <a:t>forte densité d ’émission J</a:t>
            </a:r>
            <a:r>
              <a:rPr lang="fr-FR" altLang="fr-FR" sz="1200" b="1" baseline="-25000" dirty="0">
                <a:solidFill>
                  <a:srgbClr val="0000FF"/>
                </a:solidFill>
              </a:rPr>
              <a:t>0</a:t>
            </a:r>
            <a:r>
              <a:rPr lang="fr-FR" altLang="fr-FR" sz="1200" b="1" dirty="0">
                <a:solidFill>
                  <a:srgbClr val="0000FF"/>
                </a:solidFill>
              </a:rPr>
              <a:t> : 10</a:t>
            </a:r>
            <a:r>
              <a:rPr lang="fr-FR" altLang="fr-FR" sz="1200" b="1" baseline="30000" dirty="0">
                <a:solidFill>
                  <a:srgbClr val="0000FF"/>
                </a:solidFill>
              </a:rPr>
              <a:t>4</a:t>
            </a:r>
            <a:r>
              <a:rPr lang="fr-FR" altLang="fr-FR" sz="1200" b="1" dirty="0">
                <a:solidFill>
                  <a:srgbClr val="0000FF"/>
                </a:solidFill>
              </a:rPr>
              <a:t> à 10</a:t>
            </a:r>
            <a:r>
              <a:rPr lang="fr-FR" altLang="fr-FR" sz="1200" b="1" baseline="30000" dirty="0">
                <a:solidFill>
                  <a:srgbClr val="0000FF"/>
                </a:solidFill>
              </a:rPr>
              <a:t>6</a:t>
            </a:r>
            <a:r>
              <a:rPr lang="fr-FR" altLang="fr-FR" sz="1200" b="1" dirty="0">
                <a:solidFill>
                  <a:srgbClr val="0000FF"/>
                </a:solidFill>
              </a:rPr>
              <a:t> Acm</a:t>
            </a:r>
            <a:r>
              <a:rPr lang="fr-FR" altLang="fr-FR" sz="1200" b="1" baseline="30000" dirty="0">
                <a:solidFill>
                  <a:srgbClr val="0000FF"/>
                </a:solidFill>
              </a:rPr>
              <a:t>-2</a:t>
            </a:r>
          </a:p>
          <a:p>
            <a:pPr>
              <a:spcBef>
                <a:spcPct val="0"/>
              </a:spcBef>
              <a:buFontTx/>
              <a:buNone/>
            </a:pPr>
            <a:r>
              <a:rPr lang="fr-FR" altLang="fr-FR" sz="1200" b="1" dirty="0" smtClean="0">
                <a:solidFill>
                  <a:srgbClr val="0000FF"/>
                </a:solidFill>
              </a:rPr>
              <a:t>très </a:t>
            </a:r>
            <a:r>
              <a:rPr lang="fr-FR" altLang="fr-FR" sz="1200" b="1" dirty="0">
                <a:solidFill>
                  <a:srgbClr val="0000FF"/>
                </a:solidFill>
              </a:rPr>
              <a:t>forte brillance B : &gt; 10</a:t>
            </a:r>
            <a:r>
              <a:rPr lang="fr-FR" altLang="fr-FR" sz="1200" b="1" baseline="30000" dirty="0">
                <a:solidFill>
                  <a:srgbClr val="0000FF"/>
                </a:solidFill>
              </a:rPr>
              <a:t>9</a:t>
            </a:r>
            <a:r>
              <a:rPr lang="fr-FR" altLang="fr-FR" sz="1200" b="1" dirty="0">
                <a:solidFill>
                  <a:srgbClr val="0000FF"/>
                </a:solidFill>
              </a:rPr>
              <a:t> Acm</a:t>
            </a:r>
            <a:r>
              <a:rPr lang="fr-FR" altLang="fr-FR" sz="1200" b="1" baseline="30000" dirty="0">
                <a:solidFill>
                  <a:srgbClr val="0000FF"/>
                </a:solidFill>
              </a:rPr>
              <a:t>-2</a:t>
            </a:r>
            <a:r>
              <a:rPr lang="fr-FR" altLang="fr-FR" sz="1200" b="1" dirty="0">
                <a:solidFill>
                  <a:srgbClr val="0000FF"/>
                </a:solidFill>
              </a:rPr>
              <a:t>sr</a:t>
            </a:r>
            <a:r>
              <a:rPr lang="fr-FR" altLang="fr-FR" sz="1200" b="1" baseline="30000" dirty="0">
                <a:solidFill>
                  <a:srgbClr val="0000FF"/>
                </a:solidFill>
              </a:rPr>
              <a:t>-1</a:t>
            </a:r>
          </a:p>
          <a:p>
            <a:pPr>
              <a:spcBef>
                <a:spcPct val="0"/>
              </a:spcBef>
              <a:buFontTx/>
              <a:buNone/>
            </a:pPr>
            <a:endParaRPr lang="fr-FR" altLang="fr-FR" sz="600" b="1" dirty="0">
              <a:solidFill>
                <a:srgbClr val="0000FF"/>
              </a:solidFill>
            </a:endParaRPr>
          </a:p>
          <a:p>
            <a:pPr>
              <a:spcBef>
                <a:spcPct val="0"/>
              </a:spcBef>
              <a:buFontTx/>
              <a:buNone/>
            </a:pPr>
            <a:r>
              <a:rPr lang="fr-FR" altLang="fr-FR" sz="1200" b="1" dirty="0" smtClean="0"/>
              <a:t>forte </a:t>
            </a:r>
            <a:r>
              <a:rPr lang="fr-FR" altLang="fr-FR" sz="1200" b="1" dirty="0"/>
              <a:t>densité angulaire (100 µA/sr)</a:t>
            </a:r>
          </a:p>
          <a:p>
            <a:pPr>
              <a:spcBef>
                <a:spcPct val="0"/>
              </a:spcBef>
              <a:buFontTx/>
              <a:buNone/>
            </a:pPr>
            <a:r>
              <a:rPr lang="fr-FR" altLang="fr-FR" sz="1200" b="1" dirty="0" smtClean="0"/>
              <a:t>courant </a:t>
            </a:r>
            <a:r>
              <a:rPr lang="fr-FR" altLang="fr-FR" sz="1200" b="1" dirty="0"/>
              <a:t>de sonde limité (quelques </a:t>
            </a:r>
            <a:r>
              <a:rPr lang="fr-FR" altLang="fr-FR" sz="1200" b="1" dirty="0" err="1"/>
              <a:t>nA</a:t>
            </a:r>
            <a:r>
              <a:rPr lang="fr-FR" altLang="fr-FR" sz="1200" b="1" dirty="0"/>
              <a:t>)</a:t>
            </a:r>
          </a:p>
          <a:p>
            <a:pPr>
              <a:spcBef>
                <a:spcPct val="0"/>
              </a:spcBef>
              <a:buFontTx/>
              <a:buNone/>
            </a:pPr>
            <a:r>
              <a:rPr lang="fr-FR" altLang="fr-FR" sz="1200" b="1" dirty="0" smtClean="0"/>
              <a:t>stabilité </a:t>
            </a:r>
            <a:r>
              <a:rPr lang="fr-FR" altLang="fr-FR" sz="1200" b="1" dirty="0"/>
              <a:t>d'émission moyenne</a:t>
            </a:r>
          </a:p>
          <a:p>
            <a:pPr>
              <a:spcBef>
                <a:spcPct val="0"/>
              </a:spcBef>
              <a:buFontTx/>
              <a:buNone/>
            </a:pPr>
            <a:r>
              <a:rPr lang="fr-FR" altLang="fr-FR" sz="1200" b="1" dirty="0" smtClean="0"/>
              <a:t>nécessité </a:t>
            </a:r>
            <a:r>
              <a:rPr lang="fr-FR" altLang="fr-FR" sz="1200" b="1" dirty="0"/>
              <a:t>d'un vide très </a:t>
            </a:r>
            <a:r>
              <a:rPr lang="fr-FR" altLang="fr-FR" sz="1200" b="1" dirty="0" smtClean="0"/>
              <a:t>poussé</a:t>
            </a:r>
            <a:endParaRPr lang="fr-FR" altLang="fr-FR" sz="1200" b="1" dirty="0"/>
          </a:p>
        </p:txBody>
      </p:sp>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0953" y="4364156"/>
            <a:ext cx="4113535"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numéro de diapositive 12"/>
          <p:cNvSpPr>
            <a:spLocks noGrp="1"/>
          </p:cNvSpPr>
          <p:nvPr>
            <p:ph type="sldNum" sz="quarter" idx="4"/>
          </p:nvPr>
        </p:nvSpPr>
        <p:spPr/>
        <p:txBody>
          <a:bodyPr/>
          <a:lstStyle/>
          <a:p>
            <a:fld id="{7677F839-F3BA-4A12-BBF8-C0A38A149D79}" type="slidenum">
              <a:rPr lang="fr-FR" smtClean="0"/>
              <a:t>36</a:t>
            </a:fld>
            <a:endParaRPr lang="fr-FR"/>
          </a:p>
        </p:txBody>
      </p:sp>
    </p:spTree>
    <p:extLst>
      <p:ext uri="{BB962C8B-B14F-4D97-AF65-F5344CB8AC3E}">
        <p14:creationId xmlns:p14="http://schemas.microsoft.com/office/powerpoint/2010/main" val="388270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516763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à cathode froide ou Tunnel</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13"/>
          <p:cNvSpPr>
            <a:spLocks noChangeArrowheads="1"/>
          </p:cNvSpPr>
          <p:nvPr/>
        </p:nvSpPr>
        <p:spPr bwMode="auto">
          <a:xfrm>
            <a:off x="219075" y="704776"/>
            <a:ext cx="27286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smtClean="0">
                <a:solidFill>
                  <a:srgbClr val="0000FF"/>
                </a:solidFill>
                <a:cs typeface="Arial" panose="020B0604020202020204" pitchFamily="34" charset="0"/>
              </a:rPr>
              <a:t>4 - Paramètres de réglage</a:t>
            </a:r>
            <a:endParaRPr lang="fr-FR" altLang="fr-FR" sz="1600" b="1" dirty="0">
              <a:solidFill>
                <a:srgbClr val="0000FF"/>
              </a:solidFill>
              <a:cs typeface="Arial" panose="020B0604020202020204" pitchFamily="34" charset="0"/>
            </a:endParaRPr>
          </a:p>
        </p:txBody>
      </p:sp>
      <p:sp>
        <p:nvSpPr>
          <p:cNvPr id="5" name="Text Box 5"/>
          <p:cNvSpPr txBox="1">
            <a:spLocks noChangeArrowheads="1"/>
          </p:cNvSpPr>
          <p:nvPr/>
        </p:nvSpPr>
        <p:spPr bwMode="auto">
          <a:xfrm>
            <a:off x="214038" y="1208683"/>
            <a:ext cx="7848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smtClean="0"/>
              <a:t>Établissement </a:t>
            </a:r>
            <a:r>
              <a:rPr lang="fr-FR" altLang="fr-FR" sz="1300" b="1" dirty="0"/>
              <a:t>d'un équilibre subtil stabilisant l'émission de la cathode, </a:t>
            </a:r>
          </a:p>
          <a:p>
            <a:pPr eaLnBrk="1" hangingPunct="1">
              <a:spcBef>
                <a:spcPct val="0"/>
              </a:spcBef>
              <a:buFontTx/>
              <a:buNone/>
            </a:pPr>
            <a:r>
              <a:rPr lang="fr-FR" altLang="fr-FR" sz="1200" b="1" i="1" dirty="0"/>
              <a:t>(paramètres fixés par le constructeur du canon et le fournisseur de la pointe)</a:t>
            </a:r>
          </a:p>
        </p:txBody>
      </p:sp>
      <p:sp>
        <p:nvSpPr>
          <p:cNvPr id="6" name="Text Box 6"/>
          <p:cNvSpPr txBox="1">
            <a:spLocks noChangeArrowheads="1"/>
          </p:cNvSpPr>
          <p:nvPr/>
        </p:nvSpPr>
        <p:spPr bwMode="auto">
          <a:xfrm>
            <a:off x="210311" y="1772816"/>
            <a:ext cx="7099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200" b="1" dirty="0" smtClean="0"/>
              <a:t>La </a:t>
            </a:r>
            <a:r>
              <a:rPr lang="fr-FR" altLang="fr-FR" sz="1200" b="1" dirty="0"/>
              <a:t>pollution de la pointe entraîne une variation rapide de la densité d ’émission qui nécessite un flash thermique (toutes les 15 h environ) pour la dégazer…</a:t>
            </a:r>
          </a:p>
        </p:txBody>
      </p:sp>
      <p:sp>
        <p:nvSpPr>
          <p:cNvPr id="7" name="Text Box 7"/>
          <p:cNvSpPr txBox="1">
            <a:spLocks noChangeArrowheads="1"/>
          </p:cNvSpPr>
          <p:nvPr/>
        </p:nvSpPr>
        <p:spPr bwMode="auto">
          <a:xfrm>
            <a:off x="279982" y="5377293"/>
            <a:ext cx="50120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200" b="1" dirty="0" smtClean="0"/>
              <a:t>Pour </a:t>
            </a:r>
            <a:r>
              <a:rPr lang="fr-FR" altLang="fr-FR" sz="1200" b="1" dirty="0"/>
              <a:t>éviter cela, on peut chauffer la pointe (mode «thermiquement assisté » ou TFE) ce qui améliore la stabilité d ’émission mais augmente la dispersion énergétique...</a:t>
            </a:r>
          </a:p>
        </p:txBody>
      </p:sp>
      <p:sp>
        <p:nvSpPr>
          <p:cNvPr id="8" name="Text Box 8"/>
          <p:cNvSpPr txBox="1">
            <a:spLocks noChangeArrowheads="1"/>
          </p:cNvSpPr>
          <p:nvPr/>
        </p:nvSpPr>
        <p:spPr bwMode="auto">
          <a:xfrm>
            <a:off x="719049" y="4670052"/>
            <a:ext cx="3600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1000" b="1" i="1" dirty="0"/>
              <a:t>Courbe classique d’émission pour une cathode froide</a:t>
            </a:r>
          </a:p>
          <a:p>
            <a:pPr algn="ctr">
              <a:spcBef>
                <a:spcPct val="0"/>
              </a:spcBef>
              <a:buFontTx/>
              <a:buNone/>
            </a:pPr>
            <a:r>
              <a:rPr lang="fr-FR" altLang="fr-FR" sz="1000" b="1" i="1" dirty="0"/>
              <a:t>nécessité d’un vide très poussé au canon 10</a:t>
            </a:r>
            <a:r>
              <a:rPr lang="fr-FR" altLang="fr-FR" sz="1000" b="1" i="1" baseline="30000" dirty="0"/>
              <a:t>-8 </a:t>
            </a:r>
            <a:r>
              <a:rPr lang="fr-FR" altLang="fr-FR" sz="1000" b="1" i="1" dirty="0"/>
              <a:t>Pa</a:t>
            </a:r>
          </a:p>
        </p:txBody>
      </p:sp>
      <p:pic>
        <p:nvPicPr>
          <p:cNvPr id="9"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702" y="2584404"/>
            <a:ext cx="3582176" cy="20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p:cNvSpPr txBox="1">
            <a:spLocks noChangeArrowheads="1"/>
          </p:cNvSpPr>
          <p:nvPr/>
        </p:nvSpPr>
        <p:spPr bwMode="auto">
          <a:xfrm>
            <a:off x="273610" y="6084575"/>
            <a:ext cx="77485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200" b="1" dirty="0" smtClean="0"/>
              <a:t>Durée </a:t>
            </a:r>
            <a:r>
              <a:rPr lang="fr-FR" altLang="fr-FR" sz="1200" b="1" dirty="0"/>
              <a:t>de vie très longue, plusieurs milliers d'heures (sup à 2 ans)</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l="14314" t="27670" r="52843" b="36995"/>
          <a:stretch>
            <a:fillRect/>
          </a:stretch>
        </p:blipFill>
        <p:spPr bwMode="auto">
          <a:xfrm>
            <a:off x="5502287" y="2366918"/>
            <a:ext cx="34067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p:cNvSpPr txBox="1">
            <a:spLocks noChangeArrowheads="1"/>
          </p:cNvSpPr>
          <p:nvPr/>
        </p:nvSpPr>
        <p:spPr bwMode="auto">
          <a:xfrm>
            <a:off x="5705579" y="4419645"/>
            <a:ext cx="338487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900" b="1" i="1" dirty="0"/>
              <a:t>Exemple d’une nouvelle technologie Hitachi de cathode froide où le courant est ici stabilisé par des flashs réguliers automatiques de la </a:t>
            </a:r>
            <a:r>
              <a:rPr lang="fr-FR" altLang="fr-FR" sz="900" b="1" i="1" dirty="0" smtClean="0"/>
              <a:t>pointe : </a:t>
            </a:r>
            <a:endParaRPr lang="fr-FR" altLang="fr-FR" sz="900" b="1" i="1" dirty="0"/>
          </a:p>
          <a:p>
            <a:pPr eaLnBrk="1" hangingPunct="1">
              <a:spcBef>
                <a:spcPct val="0"/>
              </a:spcBef>
              <a:buFontTx/>
              <a:buNone/>
            </a:pPr>
            <a:endParaRPr lang="fr-FR" altLang="fr-FR" sz="900" b="1" i="1" dirty="0"/>
          </a:p>
          <a:p>
            <a:pPr eaLnBrk="1" hangingPunct="1">
              <a:spcBef>
                <a:spcPct val="0"/>
              </a:spcBef>
              <a:buFontTx/>
              <a:buNone/>
            </a:pPr>
            <a:r>
              <a:rPr lang="fr-FR" altLang="fr-FR" sz="900" b="1" i="1" dirty="0"/>
              <a:t> </a:t>
            </a:r>
            <a:r>
              <a:rPr lang="fr-FR" altLang="fr-FR" sz="900" b="1" i="1" dirty="0" smtClean="0"/>
              <a:t>imagerie </a:t>
            </a:r>
            <a:r>
              <a:rPr lang="fr-FR" altLang="fr-FR" sz="900" b="1" i="1" dirty="0"/>
              <a:t>immédiate après le flash</a:t>
            </a:r>
          </a:p>
          <a:p>
            <a:pPr eaLnBrk="1" hangingPunct="1">
              <a:spcBef>
                <a:spcPct val="0"/>
              </a:spcBef>
              <a:buFontTx/>
              <a:buNone/>
            </a:pPr>
            <a:r>
              <a:rPr lang="fr-FR" altLang="fr-FR" sz="900" b="1" i="1" dirty="0"/>
              <a:t> </a:t>
            </a:r>
            <a:r>
              <a:rPr lang="fr-FR" altLang="fr-FR" sz="900" b="1" i="1" dirty="0" smtClean="0"/>
              <a:t>pas </a:t>
            </a:r>
            <a:r>
              <a:rPr lang="fr-FR" altLang="fr-FR" sz="900" b="1" i="1" dirty="0"/>
              <a:t>de désalignement de la colonne </a:t>
            </a:r>
          </a:p>
          <a:p>
            <a:pPr eaLnBrk="1" hangingPunct="1">
              <a:spcBef>
                <a:spcPct val="0"/>
              </a:spcBef>
              <a:buFontTx/>
              <a:buNone/>
            </a:pPr>
            <a:r>
              <a:rPr lang="fr-FR" altLang="fr-FR" sz="900" b="1" i="1" dirty="0"/>
              <a:t> </a:t>
            </a:r>
            <a:r>
              <a:rPr lang="fr-FR" altLang="fr-FR" sz="900" b="1" i="1" dirty="0" smtClean="0"/>
              <a:t>bonne </a:t>
            </a:r>
            <a:r>
              <a:rPr lang="fr-FR" altLang="fr-FR" sz="900" b="1" i="1" dirty="0"/>
              <a:t>stabilité de courant de sonde &lt; 3%/2h</a:t>
            </a:r>
          </a:p>
          <a:p>
            <a:pPr eaLnBrk="1" hangingPunct="1">
              <a:spcBef>
                <a:spcPct val="0"/>
              </a:spcBef>
              <a:buFontTx/>
              <a:buNone/>
            </a:pPr>
            <a:r>
              <a:rPr lang="fr-FR" altLang="fr-FR" sz="900" b="1" i="1" dirty="0"/>
              <a:t> </a:t>
            </a:r>
            <a:r>
              <a:rPr lang="fr-FR" altLang="fr-FR" sz="900" b="1" i="1" dirty="0" smtClean="0"/>
              <a:t>2 </a:t>
            </a:r>
            <a:r>
              <a:rPr lang="fr-FR" altLang="fr-FR" sz="900" b="1" i="1" dirty="0"/>
              <a:t>fois plus de courant pour les applications analytiques</a:t>
            </a:r>
          </a:p>
          <a:p>
            <a:pPr>
              <a:spcBef>
                <a:spcPct val="0"/>
              </a:spcBef>
              <a:buFontTx/>
              <a:buNone/>
            </a:pPr>
            <a:endParaRPr lang="fr-FR" altLang="fr-FR" sz="1000" b="1" dirty="0"/>
          </a:p>
        </p:txBody>
      </p:sp>
      <p:sp>
        <p:nvSpPr>
          <p:cNvPr id="14" name="Espace réservé du numéro de diapositive 13"/>
          <p:cNvSpPr>
            <a:spLocks noGrp="1"/>
          </p:cNvSpPr>
          <p:nvPr>
            <p:ph type="sldNum" sz="quarter" idx="4"/>
          </p:nvPr>
        </p:nvSpPr>
        <p:spPr/>
        <p:txBody>
          <a:bodyPr/>
          <a:lstStyle/>
          <a:p>
            <a:fld id="{7677F839-F3BA-4A12-BBF8-C0A38A149D79}" type="slidenum">
              <a:rPr lang="fr-FR" smtClean="0"/>
              <a:t>37</a:t>
            </a:fld>
            <a:endParaRPr lang="fr-FR"/>
          </a:p>
        </p:txBody>
      </p:sp>
    </p:spTree>
    <p:extLst>
      <p:ext uri="{BB962C8B-B14F-4D97-AF65-F5344CB8AC3E}">
        <p14:creationId xmlns:p14="http://schemas.microsoft.com/office/powerpoint/2010/main" val="641363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553228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à électrons,  En conclusion …</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Text Box 2"/>
          <p:cNvSpPr txBox="1">
            <a:spLocks noChangeArrowheads="1"/>
          </p:cNvSpPr>
          <p:nvPr/>
        </p:nvSpPr>
        <p:spPr bwMode="auto">
          <a:xfrm>
            <a:off x="323850" y="601663"/>
            <a:ext cx="792003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dirty="0"/>
              <a:t>L'émission des électrons à partir d'un solide peut se faire par deux mécanismes : </a:t>
            </a:r>
          </a:p>
          <a:p>
            <a:pPr eaLnBrk="1" hangingPunct="1">
              <a:spcBef>
                <a:spcPct val="0"/>
              </a:spcBef>
              <a:buFontTx/>
              <a:buNone/>
            </a:pPr>
            <a:endParaRPr lang="fr-FR" altLang="fr-FR" sz="800" b="1" dirty="0"/>
          </a:p>
          <a:p>
            <a:pPr eaLnBrk="1" hangingPunct="1">
              <a:spcBef>
                <a:spcPct val="0"/>
              </a:spcBef>
              <a:buFont typeface="Symbol" panose="05050102010706020507" pitchFamily="18" charset="2"/>
              <a:buNone/>
            </a:pPr>
            <a:r>
              <a:rPr lang="fr-FR" altLang="fr-FR" sz="1200" b="1" dirty="0">
                <a:solidFill>
                  <a:srgbClr val="FF6600"/>
                </a:solidFill>
                <a:sym typeface="Symbol" panose="05050102010706020507" pitchFamily="18" charset="2"/>
              </a:rPr>
              <a:t> </a:t>
            </a:r>
            <a:r>
              <a:rPr lang="fr-FR" altLang="fr-FR" sz="1200" b="1" dirty="0"/>
              <a:t>en fournissant suffisamment d'énergie aux électrons (température,…) pour qu'ils sautent par dessus la barrière de potentiel :</a:t>
            </a:r>
          </a:p>
          <a:p>
            <a:pPr eaLnBrk="1" hangingPunct="1">
              <a:spcBef>
                <a:spcPct val="0"/>
              </a:spcBef>
              <a:buFont typeface="Wingdings" panose="05000000000000000000" pitchFamily="2" charset="2"/>
              <a:buNone/>
            </a:pPr>
            <a:r>
              <a:rPr lang="fr-FR" altLang="fr-FR" sz="1200" b="1" dirty="0">
                <a:sym typeface="Wingdings" panose="05000000000000000000" pitchFamily="2" charset="2"/>
              </a:rPr>
              <a:t>	 </a:t>
            </a:r>
            <a:r>
              <a:rPr lang="fr-FR" altLang="fr-FR" sz="1200" b="1" dirty="0">
                <a:solidFill>
                  <a:srgbClr val="FF6600"/>
                </a:solidFill>
                <a:sym typeface="Wingdings" panose="05000000000000000000" pitchFamily="2" charset="2"/>
              </a:rPr>
              <a:t>émission thermoélectronique</a:t>
            </a:r>
            <a:r>
              <a:rPr lang="fr-FR" altLang="fr-FR" sz="1200" b="1" dirty="0">
                <a:sym typeface="Wingdings" panose="05000000000000000000" pitchFamily="2" charset="2"/>
              </a:rPr>
              <a:t> en l'absence de champ électrique</a:t>
            </a:r>
          </a:p>
          <a:p>
            <a:pPr eaLnBrk="1" hangingPunct="1">
              <a:spcBef>
                <a:spcPct val="0"/>
              </a:spcBef>
              <a:buFont typeface="Wingdings" panose="05000000000000000000" pitchFamily="2" charset="2"/>
              <a:buNone/>
            </a:pPr>
            <a:r>
              <a:rPr lang="fr-FR" altLang="fr-FR" sz="1200" b="1" dirty="0">
                <a:sym typeface="Wingdings" panose="05000000000000000000" pitchFamily="2" charset="2"/>
              </a:rPr>
              <a:t>	 </a:t>
            </a:r>
            <a:r>
              <a:rPr lang="fr-FR" altLang="fr-FR" sz="1200" b="1" dirty="0">
                <a:solidFill>
                  <a:srgbClr val="FF6600"/>
                </a:solidFill>
                <a:sym typeface="Wingdings" panose="05000000000000000000" pitchFamily="2" charset="2"/>
              </a:rPr>
              <a:t>émission Schottky</a:t>
            </a:r>
            <a:r>
              <a:rPr lang="fr-FR" altLang="fr-FR" sz="1200" b="1" dirty="0">
                <a:sym typeface="Wingdings" panose="05000000000000000000" pitchFamily="2" charset="2"/>
              </a:rPr>
              <a:t> en présence d'un champ électrique</a:t>
            </a:r>
          </a:p>
        </p:txBody>
      </p:sp>
      <p:sp>
        <p:nvSpPr>
          <p:cNvPr id="5" name="Text Box 3"/>
          <p:cNvSpPr txBox="1">
            <a:spLocks noChangeArrowheads="1"/>
          </p:cNvSpPr>
          <p:nvPr/>
        </p:nvSpPr>
        <p:spPr bwMode="auto">
          <a:xfrm>
            <a:off x="323850" y="3789040"/>
            <a:ext cx="8640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dirty="0">
                <a:solidFill>
                  <a:srgbClr val="0066FF"/>
                </a:solidFill>
                <a:sym typeface="Symbol" panose="05050102010706020507" pitchFamily="18" charset="2"/>
              </a:rPr>
              <a:t></a:t>
            </a:r>
            <a:r>
              <a:rPr lang="fr-FR" altLang="fr-FR" sz="1200" b="1" dirty="0"/>
              <a:t> par effet tunnel à travers la barrière de potentiel si l'épaisseur inférieure à 1 nm :</a:t>
            </a:r>
          </a:p>
          <a:p>
            <a:pPr eaLnBrk="1" hangingPunct="1">
              <a:spcBef>
                <a:spcPct val="0"/>
              </a:spcBef>
              <a:buFont typeface="Wingdings" panose="05000000000000000000" pitchFamily="2" charset="2"/>
              <a:buNone/>
            </a:pPr>
            <a:r>
              <a:rPr lang="fr-FR" altLang="fr-FR" sz="1200" b="1" dirty="0">
                <a:sym typeface="Wingdings" panose="05000000000000000000" pitchFamily="2" charset="2"/>
              </a:rPr>
              <a:t>	 </a:t>
            </a:r>
            <a:r>
              <a:rPr lang="fr-FR" altLang="fr-FR" sz="1200" b="1" dirty="0">
                <a:solidFill>
                  <a:srgbClr val="0066FF"/>
                </a:solidFill>
                <a:sym typeface="Wingdings" panose="05000000000000000000" pitchFamily="2" charset="2"/>
              </a:rPr>
              <a:t>émission de champ</a:t>
            </a:r>
            <a:r>
              <a:rPr lang="fr-FR" altLang="fr-FR" sz="1200" b="1" dirty="0">
                <a:sym typeface="Wingdings" panose="05000000000000000000" pitchFamily="2" charset="2"/>
              </a:rPr>
              <a:t>,  énergie des électrons inférieure à énergie de Fermi (E</a:t>
            </a:r>
            <a:r>
              <a:rPr lang="fr-FR" altLang="fr-FR" sz="1200" b="1" baseline="-25000" dirty="0">
                <a:sym typeface="Wingdings" panose="05000000000000000000" pitchFamily="2" charset="2"/>
              </a:rPr>
              <a:t>F</a:t>
            </a:r>
            <a:r>
              <a:rPr lang="fr-FR" altLang="fr-FR" sz="1200" b="1" dirty="0">
                <a:sym typeface="Wingdings" panose="05000000000000000000" pitchFamily="2" charset="2"/>
              </a:rPr>
              <a:t>)</a:t>
            </a:r>
            <a:endParaRPr lang="fr-FR" altLang="fr-FR" sz="1200" b="1" baseline="-25000" dirty="0">
              <a:sym typeface="Wingdings" panose="05000000000000000000" pitchFamily="2" charset="2"/>
            </a:endParaRPr>
          </a:p>
          <a:p>
            <a:pPr eaLnBrk="1" hangingPunct="1">
              <a:spcBef>
                <a:spcPct val="0"/>
              </a:spcBef>
              <a:buFont typeface="Wingdings" panose="05000000000000000000" pitchFamily="2" charset="2"/>
              <a:buNone/>
            </a:pPr>
            <a:r>
              <a:rPr lang="fr-FR" altLang="fr-FR" sz="1200" b="1" dirty="0">
                <a:sym typeface="Wingdings" panose="05000000000000000000" pitchFamily="2" charset="2"/>
              </a:rPr>
              <a:t>	 </a:t>
            </a:r>
            <a:r>
              <a:rPr lang="fr-FR" altLang="fr-FR" sz="1200" b="1" dirty="0">
                <a:solidFill>
                  <a:srgbClr val="0066FF"/>
                </a:solidFill>
                <a:sym typeface="Wingdings" panose="05000000000000000000" pitchFamily="2" charset="2"/>
              </a:rPr>
              <a:t>émission de champ assistée thermiquement</a:t>
            </a:r>
            <a:r>
              <a:rPr lang="fr-FR" altLang="fr-FR" sz="1200" b="1" dirty="0">
                <a:sym typeface="Wingdings" panose="05000000000000000000" pitchFamily="2" charset="2"/>
              </a:rPr>
              <a:t>, énergie des électrons supérieure à E</a:t>
            </a:r>
            <a:r>
              <a:rPr lang="fr-FR" altLang="fr-FR" sz="1200" b="1" baseline="-25000" dirty="0">
                <a:sym typeface="Wingdings" panose="05000000000000000000" pitchFamily="2" charset="2"/>
              </a:rPr>
              <a:t>F</a:t>
            </a:r>
            <a:r>
              <a:rPr lang="fr-FR" altLang="fr-FR" sz="1200" b="1" dirty="0">
                <a:sym typeface="Wingdings" panose="05000000000000000000" pitchFamily="2" charset="2"/>
              </a:rPr>
              <a:t> 	</a:t>
            </a:r>
          </a:p>
        </p:txBody>
      </p:sp>
      <p:pic>
        <p:nvPicPr>
          <p:cNvPr id="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1772816"/>
            <a:ext cx="6624637"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6863" y="4454530"/>
            <a:ext cx="6624637"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numéro de diapositive 8"/>
          <p:cNvSpPr>
            <a:spLocks noGrp="1"/>
          </p:cNvSpPr>
          <p:nvPr>
            <p:ph type="sldNum" sz="quarter" idx="4"/>
          </p:nvPr>
        </p:nvSpPr>
        <p:spPr/>
        <p:txBody>
          <a:bodyPr/>
          <a:lstStyle/>
          <a:p>
            <a:fld id="{7677F839-F3BA-4A12-BBF8-C0A38A149D79}" type="slidenum">
              <a:rPr lang="fr-FR" smtClean="0"/>
              <a:t>38</a:t>
            </a:fld>
            <a:endParaRPr lang="fr-FR"/>
          </a:p>
        </p:txBody>
      </p:sp>
    </p:spTree>
    <p:extLst>
      <p:ext uri="{BB962C8B-B14F-4D97-AF65-F5344CB8AC3E}">
        <p14:creationId xmlns:p14="http://schemas.microsoft.com/office/powerpoint/2010/main" val="4233250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553228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à électrons,  En conclusion …</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Text Box 2"/>
          <p:cNvSpPr txBox="1">
            <a:spLocks noChangeArrowheads="1"/>
          </p:cNvSpPr>
          <p:nvPr/>
        </p:nvSpPr>
        <p:spPr bwMode="auto">
          <a:xfrm>
            <a:off x="323850" y="601663"/>
            <a:ext cx="7920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dirty="0" smtClean="0"/>
              <a:t>Tableau comparatif des différents canons</a:t>
            </a:r>
            <a:endParaRPr lang="fr-FR" altLang="fr-FR" sz="800" b="1" dirty="0"/>
          </a:p>
        </p:txBody>
      </p:sp>
      <p:sp>
        <p:nvSpPr>
          <p:cNvPr id="6" name="Espace réservé du numéro de diapositive 5"/>
          <p:cNvSpPr>
            <a:spLocks noGrp="1"/>
          </p:cNvSpPr>
          <p:nvPr>
            <p:ph type="sldNum" sz="quarter" idx="4"/>
          </p:nvPr>
        </p:nvSpPr>
        <p:spPr/>
        <p:txBody>
          <a:bodyPr/>
          <a:lstStyle/>
          <a:p>
            <a:fld id="{7677F839-F3BA-4A12-BBF8-C0A38A149D79}" type="slidenum">
              <a:rPr lang="fr-FR" smtClean="0"/>
              <a:t>39</a:t>
            </a:fld>
            <a:endParaRPr lang="fr-FR"/>
          </a:p>
        </p:txBody>
      </p:sp>
      <p:pic>
        <p:nvPicPr>
          <p:cNvPr id="8" name="Image 7"/>
          <p:cNvPicPr>
            <a:picLocks noChangeAspect="1"/>
          </p:cNvPicPr>
          <p:nvPr/>
        </p:nvPicPr>
        <p:blipFill>
          <a:blip r:embed="rId2"/>
          <a:stretch>
            <a:fillRect/>
          </a:stretch>
        </p:blipFill>
        <p:spPr>
          <a:xfrm>
            <a:off x="1280565" y="1053256"/>
            <a:ext cx="6531795" cy="4680000"/>
          </a:xfrm>
          <a:prstGeom prst="rect">
            <a:avLst/>
          </a:prstGeom>
        </p:spPr>
      </p:pic>
      <p:sp>
        <p:nvSpPr>
          <p:cNvPr id="9" name="Rectangle 8"/>
          <p:cNvSpPr/>
          <p:nvPr/>
        </p:nvSpPr>
        <p:spPr>
          <a:xfrm>
            <a:off x="3275855" y="1053256"/>
            <a:ext cx="2134113" cy="5256064"/>
          </a:xfrm>
          <a:prstGeom prst="rect">
            <a:avLst/>
          </a:prstGeom>
          <a:noFill/>
          <a:ln w="317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5442469" y="1048894"/>
            <a:ext cx="2369891" cy="5256064"/>
          </a:xfrm>
          <a:prstGeom prst="rect">
            <a:avLst/>
          </a:prstGeom>
          <a:noFill/>
          <a:ln w="317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3252064" y="5801042"/>
            <a:ext cx="2160241" cy="461665"/>
          </a:xfrm>
          <a:prstGeom prst="rect">
            <a:avLst/>
          </a:prstGeom>
          <a:noFill/>
        </p:spPr>
        <p:txBody>
          <a:bodyPr wrap="square" rtlCol="0">
            <a:spAutoFit/>
          </a:bodyPr>
          <a:lstStyle/>
          <a:p>
            <a:pPr algn="ctr"/>
            <a:r>
              <a:rPr lang="fr-FR" sz="1200" b="1" dirty="0" smtClean="0">
                <a:solidFill>
                  <a:srgbClr val="33CC33"/>
                </a:solidFill>
                <a:latin typeface="Arial" panose="020B0604020202020204" pitchFamily="34" charset="0"/>
                <a:cs typeface="Arial" panose="020B0604020202020204" pitchFamily="34" charset="0"/>
              </a:rPr>
              <a:t>Canon thermoélectronique</a:t>
            </a:r>
          </a:p>
          <a:p>
            <a:pPr algn="ctr"/>
            <a:r>
              <a:rPr lang="fr-FR" sz="1200" b="1" dirty="0" smtClean="0">
                <a:solidFill>
                  <a:srgbClr val="33CC33"/>
                </a:solidFill>
                <a:latin typeface="Arial" panose="020B0604020202020204" pitchFamily="34" charset="0"/>
                <a:cs typeface="Arial" panose="020B0604020202020204" pitchFamily="34" charset="0"/>
              </a:rPr>
              <a:t>MEB conventionnel (SEM)</a:t>
            </a:r>
            <a:endParaRPr lang="fr-FR" sz="1200" b="1" dirty="0">
              <a:solidFill>
                <a:srgbClr val="33CC33"/>
              </a:solidFill>
              <a:latin typeface="Arial" panose="020B0604020202020204" pitchFamily="34" charset="0"/>
              <a:cs typeface="Arial" panose="020B0604020202020204" pitchFamily="34" charset="0"/>
            </a:endParaRPr>
          </a:p>
        </p:txBody>
      </p:sp>
      <p:sp>
        <p:nvSpPr>
          <p:cNvPr id="13" name="ZoneTexte 12"/>
          <p:cNvSpPr txBox="1"/>
          <p:nvPr/>
        </p:nvSpPr>
        <p:spPr>
          <a:xfrm>
            <a:off x="5508103" y="5796555"/>
            <a:ext cx="2160241" cy="461665"/>
          </a:xfrm>
          <a:prstGeom prst="rect">
            <a:avLst/>
          </a:prstGeom>
          <a:noFill/>
        </p:spPr>
        <p:txBody>
          <a:bodyPr wrap="square" rtlCol="0">
            <a:spAutoFit/>
          </a:bodyPr>
          <a:lstStyle/>
          <a:p>
            <a:pPr algn="ctr"/>
            <a:r>
              <a:rPr lang="fr-FR" sz="1200" b="1" dirty="0" smtClean="0">
                <a:solidFill>
                  <a:srgbClr val="FF33CC"/>
                </a:solidFill>
                <a:latin typeface="Arial" panose="020B0604020202020204" pitchFamily="34" charset="0"/>
                <a:cs typeface="Arial" panose="020B0604020202020204" pitchFamily="34" charset="0"/>
              </a:rPr>
              <a:t>Canon à effet de champ</a:t>
            </a:r>
          </a:p>
          <a:p>
            <a:pPr algn="ctr"/>
            <a:r>
              <a:rPr lang="fr-FR" sz="1200" b="1" dirty="0" smtClean="0">
                <a:solidFill>
                  <a:srgbClr val="FF33CC"/>
                </a:solidFill>
                <a:latin typeface="Arial" panose="020B0604020202020204" pitchFamily="34" charset="0"/>
                <a:cs typeface="Arial" panose="020B0604020202020204" pitchFamily="34" charset="0"/>
              </a:rPr>
              <a:t>MEB - FEG (FESEM)</a:t>
            </a:r>
            <a:endParaRPr lang="fr-FR" sz="1200" b="1" dirty="0">
              <a:solidFill>
                <a:srgbClr val="FF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8791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2"/>
          <a:srcRect l="1336" t="4297" r="4108"/>
          <a:stretch/>
        </p:blipFill>
        <p:spPr>
          <a:xfrm>
            <a:off x="7252772" y="27206"/>
            <a:ext cx="1872208" cy="1033597"/>
          </a:xfrm>
          <a:prstGeom prst="rect">
            <a:avLst/>
          </a:prstGeom>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12" y="2493838"/>
            <a:ext cx="5516910" cy="37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5" descr="FIL03"/>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r="15071"/>
          <a:stretch>
            <a:fillRect/>
          </a:stretch>
        </p:blipFill>
        <p:spPr bwMode="auto">
          <a:xfrm>
            <a:off x="8028488" y="4991145"/>
            <a:ext cx="936000" cy="133792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11" descr="cathode froide"/>
          <p:cNvPicPr>
            <a:picLocks noChangeAspect="1" noChangeArrowheads="1"/>
          </p:cNvPicPr>
          <p:nvPr/>
        </p:nvPicPr>
        <p:blipFill>
          <a:blip r:embed="rId5">
            <a:lum bright="18000"/>
            <a:extLst>
              <a:ext uri="{28A0092B-C50C-407E-A947-70E740481C1C}">
                <a14:useLocalDpi xmlns:a14="http://schemas.microsoft.com/office/drawing/2010/main" val="0"/>
              </a:ext>
            </a:extLst>
          </a:blip>
          <a:srcRect b="1567"/>
          <a:stretch>
            <a:fillRect/>
          </a:stretch>
        </p:blipFill>
        <p:spPr bwMode="auto">
          <a:xfrm>
            <a:off x="5602993" y="2443258"/>
            <a:ext cx="1295400" cy="936625"/>
          </a:xfrm>
          <a:prstGeom prst="rect">
            <a:avLst/>
          </a:prstGeom>
          <a:noFill/>
          <a:ln w="38100">
            <a:solidFill>
              <a:srgbClr val="40404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7" descr="lab6 fei niveau gris"/>
          <p:cNvPicPr>
            <a:picLocks noChangeAspect="1" noChangeArrowheads="1"/>
          </p:cNvPicPr>
          <p:nvPr/>
        </p:nvPicPr>
        <p:blipFill>
          <a:blip r:embed="rId6">
            <a:lum bright="6000" contrast="-18000"/>
            <a:extLst>
              <a:ext uri="{28A0092B-C50C-407E-A947-70E740481C1C}">
                <a14:useLocalDpi xmlns:a14="http://schemas.microsoft.com/office/drawing/2010/main" val="0"/>
              </a:ext>
            </a:extLst>
          </a:blip>
          <a:srcRect l="14854" r="10893" b="20003"/>
          <a:stretch>
            <a:fillRect/>
          </a:stretch>
        </p:blipFill>
        <p:spPr bwMode="auto">
          <a:xfrm>
            <a:off x="6956325" y="4641199"/>
            <a:ext cx="903287" cy="1081088"/>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8" descr="schottky fei niveau gris"/>
          <p:cNvPicPr>
            <a:picLocks noChangeAspect="1" noChangeArrowheads="1"/>
          </p:cNvPicPr>
          <p:nvPr/>
        </p:nvPicPr>
        <p:blipFill>
          <a:blip r:embed="rId7">
            <a:lum bright="12000"/>
            <a:extLst>
              <a:ext uri="{28A0092B-C50C-407E-A947-70E740481C1C}">
                <a14:useLocalDpi xmlns:a14="http://schemas.microsoft.com/office/drawing/2010/main" val="0"/>
              </a:ext>
            </a:extLst>
          </a:blip>
          <a:srcRect/>
          <a:stretch>
            <a:fillRect/>
          </a:stretch>
        </p:blipFill>
        <p:spPr bwMode="auto">
          <a:xfrm>
            <a:off x="6343486" y="3501112"/>
            <a:ext cx="1452177" cy="9360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3802793" y="2438325"/>
            <a:ext cx="17637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endParaRPr lang="fr-FR" altLang="fr-FR" sz="800" b="1" dirty="0">
              <a:latin typeface="Arial" charset="0"/>
            </a:endParaRPr>
          </a:p>
          <a:p>
            <a:pPr algn="r" eaLnBrk="1" hangingPunct="1">
              <a:spcBef>
                <a:spcPct val="0"/>
              </a:spcBef>
              <a:buFontTx/>
              <a:buNone/>
            </a:pPr>
            <a:r>
              <a:rPr lang="fr-FR" altLang="fr-FR" sz="1400" b="1" dirty="0">
                <a:latin typeface="Arial" charset="0"/>
              </a:rPr>
              <a:t>MEB FEG</a:t>
            </a:r>
          </a:p>
          <a:p>
            <a:pPr algn="r" eaLnBrk="1" hangingPunct="1">
              <a:spcBef>
                <a:spcPct val="0"/>
              </a:spcBef>
              <a:buFontTx/>
              <a:buNone/>
            </a:pPr>
            <a:r>
              <a:rPr lang="fr-FR" altLang="fr-FR" sz="1200" b="1" i="1" dirty="0" smtClean="0">
                <a:latin typeface="Arial" charset="0"/>
              </a:rPr>
              <a:t>Effet </a:t>
            </a:r>
            <a:r>
              <a:rPr lang="fr-FR" altLang="fr-FR" sz="1200" b="1" i="1" dirty="0">
                <a:latin typeface="Arial" charset="0"/>
              </a:rPr>
              <a:t>Tunnel </a:t>
            </a:r>
          </a:p>
          <a:p>
            <a:pPr algn="r" eaLnBrk="1" hangingPunct="1">
              <a:spcBef>
                <a:spcPct val="0"/>
              </a:spcBef>
              <a:buFontTx/>
              <a:buNone/>
            </a:pPr>
            <a:r>
              <a:rPr lang="fr-FR" altLang="fr-FR" sz="1200" b="1" i="1" dirty="0" smtClean="0">
                <a:latin typeface="Arial" charset="0"/>
              </a:rPr>
              <a:t>cathode </a:t>
            </a:r>
            <a:r>
              <a:rPr lang="fr-FR" altLang="fr-FR" sz="1200" b="1" i="1" dirty="0">
                <a:latin typeface="Arial" charset="0"/>
              </a:rPr>
              <a:t>froide </a:t>
            </a:r>
            <a:r>
              <a:rPr lang="fr-FR" altLang="fr-FR" sz="1200" b="1" i="1" dirty="0" smtClean="0">
                <a:latin typeface="Arial" charset="0"/>
              </a:rPr>
              <a:t>W</a:t>
            </a:r>
            <a:endParaRPr lang="fr-FR" altLang="fr-FR" sz="1200" b="1" i="1" dirty="0">
              <a:latin typeface="Arial" charset="0"/>
            </a:endParaRPr>
          </a:p>
          <a:p>
            <a:pPr algn="r" eaLnBrk="1" hangingPunct="1">
              <a:spcBef>
                <a:spcPct val="0"/>
              </a:spcBef>
              <a:buFontTx/>
              <a:buNone/>
            </a:pPr>
            <a:endParaRPr lang="fr-FR" altLang="fr-FR" sz="800" b="1" dirty="0">
              <a:latin typeface="Arial" charset="0"/>
            </a:endParaRPr>
          </a:p>
        </p:txBody>
      </p:sp>
      <p:sp>
        <p:nvSpPr>
          <p:cNvPr id="8" name="Rectangle 6"/>
          <p:cNvSpPr>
            <a:spLocks noChangeArrowheads="1"/>
          </p:cNvSpPr>
          <p:nvPr/>
        </p:nvSpPr>
        <p:spPr bwMode="auto">
          <a:xfrm>
            <a:off x="3963105" y="3599968"/>
            <a:ext cx="22844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fr-FR" altLang="fr-FR" sz="800" b="1" dirty="0">
              <a:solidFill>
                <a:srgbClr val="FFFF00"/>
              </a:solidFill>
              <a:latin typeface="Arial" charset="0"/>
            </a:endParaRPr>
          </a:p>
          <a:p>
            <a:pPr algn="r" eaLnBrk="1" hangingPunct="1">
              <a:spcBef>
                <a:spcPct val="0"/>
              </a:spcBef>
              <a:buFontTx/>
              <a:buNone/>
            </a:pPr>
            <a:r>
              <a:rPr lang="fr-FR" altLang="fr-FR" sz="1400" b="1" dirty="0">
                <a:solidFill>
                  <a:srgbClr val="FF9933"/>
                </a:solidFill>
                <a:latin typeface="Arial" charset="0"/>
              </a:rPr>
              <a:t>MEB FEG</a:t>
            </a:r>
          </a:p>
          <a:p>
            <a:pPr algn="r" eaLnBrk="1" hangingPunct="1">
              <a:spcBef>
                <a:spcPct val="0"/>
              </a:spcBef>
              <a:buFontTx/>
              <a:buNone/>
            </a:pPr>
            <a:r>
              <a:rPr lang="fr-FR" altLang="fr-FR" sz="1200" b="1" i="1" dirty="0" smtClean="0">
                <a:solidFill>
                  <a:srgbClr val="FF9933"/>
                </a:solidFill>
                <a:latin typeface="Arial" charset="0"/>
              </a:rPr>
              <a:t>Effet </a:t>
            </a:r>
            <a:r>
              <a:rPr lang="fr-FR" altLang="fr-FR" sz="1200" b="1" i="1" dirty="0">
                <a:solidFill>
                  <a:srgbClr val="FF9933"/>
                </a:solidFill>
                <a:latin typeface="Arial" charset="0"/>
              </a:rPr>
              <a:t>Schottky</a:t>
            </a:r>
          </a:p>
          <a:p>
            <a:pPr algn="r" eaLnBrk="1" hangingPunct="1">
              <a:spcBef>
                <a:spcPct val="0"/>
              </a:spcBef>
              <a:buFontTx/>
              <a:buNone/>
            </a:pPr>
            <a:r>
              <a:rPr lang="fr-FR" altLang="fr-FR" sz="1200" b="1" i="1" dirty="0" smtClean="0">
                <a:solidFill>
                  <a:srgbClr val="FF9933"/>
                </a:solidFill>
                <a:latin typeface="Arial" charset="0"/>
              </a:rPr>
              <a:t>cathode </a:t>
            </a:r>
            <a:r>
              <a:rPr lang="fr-FR" altLang="fr-FR" sz="1200" b="1" i="1" dirty="0">
                <a:solidFill>
                  <a:srgbClr val="FF9933"/>
                </a:solidFill>
                <a:latin typeface="Arial" charset="0"/>
              </a:rPr>
              <a:t>chaude </a:t>
            </a:r>
            <a:r>
              <a:rPr lang="fr-FR" altLang="fr-FR" sz="1200" b="1" i="1" dirty="0" smtClean="0">
                <a:solidFill>
                  <a:srgbClr val="FF9933"/>
                </a:solidFill>
                <a:latin typeface="Arial" charset="0"/>
              </a:rPr>
              <a:t>W-ZrO2</a:t>
            </a:r>
            <a:endParaRPr lang="fr-FR" altLang="fr-FR" sz="1200" b="1" i="1" dirty="0">
              <a:solidFill>
                <a:srgbClr val="FF9933"/>
              </a:solidFill>
              <a:latin typeface="Arial" charset="0"/>
            </a:endParaRPr>
          </a:p>
          <a:p>
            <a:pPr eaLnBrk="1" hangingPunct="1">
              <a:spcBef>
                <a:spcPct val="0"/>
              </a:spcBef>
              <a:buFontTx/>
              <a:buNone/>
            </a:pPr>
            <a:endParaRPr lang="fr-FR" altLang="fr-FR" sz="800" b="1" dirty="0">
              <a:solidFill>
                <a:srgbClr val="FF9933"/>
              </a:solidFill>
              <a:latin typeface="Arial" charset="0"/>
            </a:endParaRPr>
          </a:p>
        </p:txBody>
      </p:sp>
      <p:sp>
        <p:nvSpPr>
          <p:cNvPr id="9" name="Rectangle 6"/>
          <p:cNvSpPr>
            <a:spLocks noChangeArrowheads="1"/>
          </p:cNvSpPr>
          <p:nvPr/>
        </p:nvSpPr>
        <p:spPr bwMode="auto">
          <a:xfrm>
            <a:off x="4800500" y="4911035"/>
            <a:ext cx="2041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fr-FR" altLang="fr-FR" sz="1400" b="1" dirty="0" smtClean="0">
                <a:solidFill>
                  <a:srgbClr val="FF6600"/>
                </a:solidFill>
                <a:latin typeface="Arial" charset="0"/>
              </a:rPr>
              <a:t>MEB </a:t>
            </a:r>
            <a:r>
              <a:rPr lang="fr-FR" altLang="fr-FR" sz="1400" b="1" dirty="0">
                <a:solidFill>
                  <a:srgbClr val="FF6600"/>
                </a:solidFill>
                <a:latin typeface="Arial" charset="0"/>
              </a:rPr>
              <a:t>conventionnel</a:t>
            </a:r>
          </a:p>
          <a:p>
            <a:pPr algn="r" eaLnBrk="1" hangingPunct="1">
              <a:spcBef>
                <a:spcPct val="0"/>
              </a:spcBef>
              <a:buFontTx/>
              <a:buNone/>
            </a:pPr>
            <a:r>
              <a:rPr lang="fr-FR" altLang="fr-FR" sz="1200" b="1" i="1" dirty="0" smtClean="0">
                <a:solidFill>
                  <a:srgbClr val="FF6600"/>
                </a:solidFill>
                <a:latin typeface="Arial" charset="0"/>
              </a:rPr>
              <a:t>Cathode LaB6</a:t>
            </a:r>
            <a:endParaRPr lang="fr-FR" altLang="fr-FR" sz="800" b="1" dirty="0">
              <a:solidFill>
                <a:srgbClr val="FF9933"/>
              </a:solidFill>
              <a:latin typeface="Arial" charset="0"/>
            </a:endParaRPr>
          </a:p>
        </p:txBody>
      </p:sp>
      <p:sp>
        <p:nvSpPr>
          <p:cNvPr id="10" name="Rectangle 6"/>
          <p:cNvSpPr>
            <a:spLocks noChangeArrowheads="1"/>
          </p:cNvSpPr>
          <p:nvPr/>
        </p:nvSpPr>
        <p:spPr bwMode="auto">
          <a:xfrm>
            <a:off x="5848851" y="5877957"/>
            <a:ext cx="2041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fr-FR" altLang="fr-FR" sz="1400" b="1" dirty="0" smtClean="0">
                <a:solidFill>
                  <a:srgbClr val="FF0000"/>
                </a:solidFill>
                <a:latin typeface="Arial" charset="0"/>
              </a:rPr>
              <a:t>MEB </a:t>
            </a:r>
            <a:r>
              <a:rPr lang="fr-FR" altLang="fr-FR" sz="1400" b="1" dirty="0">
                <a:solidFill>
                  <a:srgbClr val="FF0000"/>
                </a:solidFill>
                <a:latin typeface="Arial" charset="0"/>
              </a:rPr>
              <a:t>conventionnel</a:t>
            </a:r>
          </a:p>
          <a:p>
            <a:pPr algn="r" eaLnBrk="1" hangingPunct="1">
              <a:spcBef>
                <a:spcPct val="0"/>
              </a:spcBef>
              <a:buFontTx/>
              <a:buNone/>
            </a:pPr>
            <a:r>
              <a:rPr lang="fr-FR" altLang="fr-FR" sz="1200" b="1" i="1" dirty="0" smtClean="0">
                <a:solidFill>
                  <a:srgbClr val="FF0000"/>
                </a:solidFill>
                <a:latin typeface="Arial" charset="0"/>
              </a:rPr>
              <a:t>Filament W</a:t>
            </a:r>
            <a:endParaRPr lang="fr-FR" altLang="fr-FR" sz="800" b="1" dirty="0">
              <a:solidFill>
                <a:srgbClr val="FF9933"/>
              </a:solidFill>
              <a:latin typeface="Arial" charset="0"/>
            </a:endParaRPr>
          </a:p>
        </p:txBody>
      </p:sp>
      <p:sp>
        <p:nvSpPr>
          <p:cNvPr id="11" name="Text Box 5"/>
          <p:cNvSpPr txBox="1">
            <a:spLocks noChangeArrowheads="1"/>
          </p:cNvSpPr>
          <p:nvPr/>
        </p:nvSpPr>
        <p:spPr bwMode="auto">
          <a:xfrm>
            <a:off x="250825" y="122238"/>
            <a:ext cx="316144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a:solidFill>
                  <a:srgbClr val="0000FF"/>
                </a:solidFill>
                <a:latin typeface="Arial" panose="020B0604020202020204" pitchFamily="34" charset="0"/>
                <a:cs typeface="Arial" panose="020B0604020202020204" pitchFamily="34" charset="0"/>
              </a:rPr>
              <a:t>Les canons à électrons</a:t>
            </a:r>
          </a:p>
        </p:txBody>
      </p:sp>
      <p:sp>
        <p:nvSpPr>
          <p:cNvPr id="12" name="Line 6"/>
          <p:cNvSpPr>
            <a:spLocks noChangeShapeType="1"/>
          </p:cNvSpPr>
          <p:nvPr/>
        </p:nvSpPr>
        <p:spPr bwMode="auto">
          <a:xfrm>
            <a:off x="363538" y="549275"/>
            <a:ext cx="607536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Rectangle 12"/>
          <p:cNvSpPr/>
          <p:nvPr/>
        </p:nvSpPr>
        <p:spPr>
          <a:xfrm>
            <a:off x="35496" y="764704"/>
            <a:ext cx="7860028" cy="1400383"/>
          </a:xfrm>
          <a:prstGeom prst="rect">
            <a:avLst/>
          </a:prstGeom>
        </p:spPr>
        <p:txBody>
          <a:bodyPr wrap="square">
            <a:spAutoFit/>
          </a:bodyPr>
          <a:lstStyle/>
          <a:p>
            <a:pPr eaLnBrk="1" hangingPunct="1">
              <a:defRPr/>
            </a:pPr>
            <a:r>
              <a:rPr lang="fr-FR" altLang="fr-FR" sz="1300" b="1" dirty="0">
                <a:latin typeface="Arial" panose="020B0604020202020204" pitchFamily="34" charset="0"/>
                <a:cs typeface="Arial" panose="020B0604020202020204" pitchFamily="34" charset="0"/>
              </a:rPr>
              <a:t>Trois grandes familles de canons à </a:t>
            </a:r>
            <a:r>
              <a:rPr lang="fr-FR" altLang="fr-FR" sz="1300" b="1" dirty="0" smtClean="0">
                <a:latin typeface="Arial" panose="020B0604020202020204" pitchFamily="34" charset="0"/>
                <a:cs typeface="Arial" panose="020B0604020202020204" pitchFamily="34" charset="0"/>
              </a:rPr>
              <a:t>électrons selon le principe </a:t>
            </a:r>
            <a:r>
              <a:rPr lang="fr-FR" altLang="fr-FR" sz="1300" b="1" dirty="0">
                <a:latin typeface="Arial" panose="020B0604020202020204" pitchFamily="34" charset="0"/>
                <a:cs typeface="Arial" panose="020B0604020202020204" pitchFamily="34" charset="0"/>
              </a:rPr>
              <a:t>utilisé pour générer les électrons </a:t>
            </a:r>
            <a:r>
              <a:rPr lang="fr-FR" altLang="fr-FR" sz="1300" b="1" dirty="0" smtClean="0">
                <a:latin typeface="Arial" panose="020B0604020202020204" pitchFamily="34" charset="0"/>
                <a:cs typeface="Arial" panose="020B0604020202020204" pitchFamily="34" charset="0"/>
              </a:rPr>
              <a:t>:</a:t>
            </a:r>
          </a:p>
          <a:p>
            <a:pPr eaLnBrk="1" hangingPunct="1">
              <a:defRPr/>
            </a:pPr>
            <a:endParaRPr lang="fr-FR" altLang="fr-FR" sz="1300" b="1" dirty="0">
              <a:latin typeface="Arial" panose="020B0604020202020204" pitchFamily="34" charset="0"/>
              <a:cs typeface="Arial" panose="020B0604020202020204" pitchFamily="34" charset="0"/>
            </a:endParaRPr>
          </a:p>
          <a:p>
            <a:pPr eaLnBrk="1" hangingPunct="1">
              <a:spcBef>
                <a:spcPts val="0"/>
              </a:spcBef>
              <a:buFontTx/>
              <a:buNone/>
              <a:defRPr/>
            </a:pPr>
            <a:r>
              <a:rPr lang="fr-FR" altLang="fr-FR" sz="1300" b="1" dirty="0">
                <a:solidFill>
                  <a:srgbClr val="0000FF"/>
                </a:solidFill>
                <a:latin typeface="Arial" panose="020B0604020202020204" pitchFamily="34" charset="0"/>
                <a:cs typeface="Arial" panose="020B0604020202020204" pitchFamily="34" charset="0"/>
              </a:rPr>
              <a:t> </a:t>
            </a:r>
            <a:r>
              <a:rPr lang="fr-FR" altLang="fr-FR" sz="1300" b="1" dirty="0" smtClean="0">
                <a:solidFill>
                  <a:srgbClr val="0000FF"/>
                </a:solidFill>
                <a:latin typeface="Arial" panose="020B0604020202020204" pitchFamily="34" charset="0"/>
                <a:cs typeface="Arial" panose="020B0604020202020204" pitchFamily="34" charset="0"/>
              </a:rPr>
              <a:t>       Les </a:t>
            </a:r>
            <a:r>
              <a:rPr lang="fr-FR" altLang="fr-FR" sz="1300" b="1" dirty="0">
                <a:solidFill>
                  <a:srgbClr val="0000FF"/>
                </a:solidFill>
                <a:latin typeface="Arial" panose="020B0604020202020204" pitchFamily="34" charset="0"/>
                <a:cs typeface="Arial" panose="020B0604020202020204" pitchFamily="34" charset="0"/>
              </a:rPr>
              <a:t>canons conventionnels</a:t>
            </a:r>
            <a:r>
              <a:rPr lang="fr-FR" altLang="fr-FR" sz="1300" b="1" dirty="0">
                <a:latin typeface="Arial" panose="020B0604020202020204" pitchFamily="34" charset="0"/>
                <a:cs typeface="Arial" panose="020B0604020202020204" pitchFamily="34" charset="0"/>
              </a:rPr>
              <a:t> et l'émission des électrons par effet thermoélectronique</a:t>
            </a:r>
          </a:p>
          <a:p>
            <a:pPr eaLnBrk="1" hangingPunct="1">
              <a:spcBef>
                <a:spcPts val="0"/>
              </a:spcBef>
              <a:buFontTx/>
              <a:buNone/>
              <a:defRPr/>
            </a:pPr>
            <a:endParaRPr lang="fr-FR" altLang="fr-FR" sz="1000" b="1" dirty="0">
              <a:latin typeface="Arial" panose="020B0604020202020204" pitchFamily="34" charset="0"/>
              <a:cs typeface="Arial" panose="020B0604020202020204" pitchFamily="34" charset="0"/>
            </a:endParaRPr>
          </a:p>
          <a:p>
            <a:pPr eaLnBrk="1" hangingPunct="1">
              <a:spcBef>
                <a:spcPts val="0"/>
              </a:spcBef>
              <a:buFontTx/>
              <a:buNone/>
              <a:defRPr/>
            </a:pPr>
            <a:r>
              <a:rPr lang="fr-FR" altLang="fr-FR" sz="1300" b="1" dirty="0">
                <a:latin typeface="Arial" panose="020B0604020202020204" pitchFamily="34" charset="0"/>
                <a:cs typeface="Arial" panose="020B0604020202020204" pitchFamily="34" charset="0"/>
              </a:rPr>
              <a:t>        </a:t>
            </a:r>
            <a:r>
              <a:rPr lang="fr-FR" altLang="fr-FR" sz="1300" b="1" dirty="0">
                <a:solidFill>
                  <a:srgbClr val="0000FF"/>
                </a:solidFill>
                <a:latin typeface="Arial" panose="020B0604020202020204" pitchFamily="34" charset="0"/>
                <a:cs typeface="Arial" panose="020B0604020202020204" pitchFamily="34" charset="0"/>
              </a:rPr>
              <a:t>Les cathodes dites "chaudes"</a:t>
            </a:r>
            <a:r>
              <a:rPr lang="fr-FR" altLang="fr-FR" sz="1300" b="1" dirty="0">
                <a:latin typeface="Arial" panose="020B0604020202020204" pitchFamily="34" charset="0"/>
                <a:cs typeface="Arial" panose="020B0604020202020204" pitchFamily="34" charset="0"/>
              </a:rPr>
              <a:t> et l'émission des électrons par effet </a:t>
            </a:r>
            <a:r>
              <a:rPr lang="fr-FR" altLang="fr-FR" sz="1300" b="1" dirty="0" smtClean="0">
                <a:latin typeface="Arial" panose="020B0604020202020204" pitchFamily="34" charset="0"/>
                <a:cs typeface="Arial" panose="020B0604020202020204" pitchFamily="34" charset="0"/>
              </a:rPr>
              <a:t>Schottky</a:t>
            </a:r>
          </a:p>
          <a:p>
            <a:pPr eaLnBrk="1" hangingPunct="1">
              <a:spcBef>
                <a:spcPts val="0"/>
              </a:spcBef>
              <a:buFontTx/>
              <a:buNone/>
              <a:defRPr/>
            </a:pPr>
            <a:endParaRPr lang="fr-FR" altLang="fr-FR" sz="1000" b="1" dirty="0">
              <a:latin typeface="Arial" panose="020B0604020202020204" pitchFamily="34" charset="0"/>
              <a:cs typeface="Arial" panose="020B0604020202020204" pitchFamily="34" charset="0"/>
            </a:endParaRPr>
          </a:p>
          <a:p>
            <a:pPr eaLnBrk="1" hangingPunct="1">
              <a:spcBef>
                <a:spcPts val="0"/>
              </a:spcBef>
              <a:buFontTx/>
              <a:buNone/>
              <a:defRPr/>
            </a:pPr>
            <a:r>
              <a:rPr lang="fr-FR" altLang="fr-FR" sz="1300" b="1" dirty="0">
                <a:latin typeface="Arial" panose="020B0604020202020204" pitchFamily="34" charset="0"/>
                <a:cs typeface="Arial" panose="020B0604020202020204" pitchFamily="34" charset="0"/>
              </a:rPr>
              <a:t>        </a:t>
            </a:r>
            <a:r>
              <a:rPr lang="fr-FR" altLang="fr-FR" sz="1300" b="1" dirty="0">
                <a:solidFill>
                  <a:srgbClr val="0000FF"/>
                </a:solidFill>
                <a:latin typeface="Arial" panose="020B0604020202020204" pitchFamily="34" charset="0"/>
                <a:cs typeface="Arial" panose="020B0604020202020204" pitchFamily="34" charset="0"/>
              </a:rPr>
              <a:t>Les cathodes dites "froides" </a:t>
            </a:r>
            <a:r>
              <a:rPr lang="fr-FR" altLang="fr-FR" sz="1300" b="1" dirty="0">
                <a:latin typeface="Arial" panose="020B0604020202020204" pitchFamily="34" charset="0"/>
                <a:cs typeface="Arial" panose="020B0604020202020204" pitchFamily="34" charset="0"/>
              </a:rPr>
              <a:t>et l'émission des électrons par effet </a:t>
            </a:r>
            <a:r>
              <a:rPr lang="fr-FR" altLang="fr-FR" sz="1300" b="1" dirty="0" smtClean="0">
                <a:latin typeface="Arial" panose="020B0604020202020204" pitchFamily="34" charset="0"/>
                <a:cs typeface="Arial" panose="020B0604020202020204" pitchFamily="34" charset="0"/>
              </a:rPr>
              <a:t>tunnel </a:t>
            </a:r>
            <a:endParaRPr lang="fr-FR" altLang="fr-FR" sz="1300" b="1" dirty="0">
              <a:latin typeface="Arial" panose="020B0604020202020204" pitchFamily="34" charset="0"/>
              <a:cs typeface="Arial" panose="020B0604020202020204" pitchFamily="34" charset="0"/>
            </a:endParaRPr>
          </a:p>
        </p:txBody>
      </p:sp>
      <p:sp>
        <p:nvSpPr>
          <p:cNvPr id="16" name="Espace réservé du numéro de diapositive 15"/>
          <p:cNvSpPr>
            <a:spLocks noGrp="1"/>
          </p:cNvSpPr>
          <p:nvPr>
            <p:ph type="sldNum" sz="quarter" idx="4"/>
          </p:nvPr>
        </p:nvSpPr>
        <p:spPr/>
        <p:txBody>
          <a:bodyPr/>
          <a:lstStyle/>
          <a:p>
            <a:fld id="{7677F839-F3BA-4A12-BBF8-C0A38A149D79}" type="slidenum">
              <a:rPr lang="fr-FR" smtClean="0"/>
              <a:t>4</a:t>
            </a:fld>
            <a:endParaRPr lang="fr-FR"/>
          </a:p>
        </p:txBody>
      </p:sp>
    </p:spTree>
    <p:extLst>
      <p:ext uri="{BB962C8B-B14F-4D97-AF65-F5344CB8AC3E}">
        <p14:creationId xmlns:p14="http://schemas.microsoft.com/office/powerpoint/2010/main" val="2204874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553228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Les canons à électrons,  En conclusion …</a:t>
            </a:r>
            <a:endParaRPr lang="fr-FR" altLang="fr-FR" sz="2100" b="1" baseline="-25000"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4"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1468" y="1133222"/>
            <a:ext cx="2987935"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48" y="1133222"/>
            <a:ext cx="2968890"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
          <p:cNvSpPr txBox="1">
            <a:spLocks noChangeArrowheads="1"/>
          </p:cNvSpPr>
          <p:nvPr/>
        </p:nvSpPr>
        <p:spPr bwMode="auto">
          <a:xfrm>
            <a:off x="105370" y="591071"/>
            <a:ext cx="60806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200" b="1" dirty="0">
                <a:latin typeface="Arial" charset="0"/>
              </a:rPr>
              <a:t>Les MEB-FEG ont une résolution supérieure aux MEB conventionnels aussi bien à haute qu’à basse tension.</a:t>
            </a:r>
          </a:p>
        </p:txBody>
      </p:sp>
      <p:sp>
        <p:nvSpPr>
          <p:cNvPr id="7" name="Text Box 4"/>
          <p:cNvSpPr txBox="1">
            <a:spLocks noChangeArrowheads="1"/>
          </p:cNvSpPr>
          <p:nvPr/>
        </p:nvSpPr>
        <p:spPr bwMode="auto">
          <a:xfrm>
            <a:off x="6667614" y="2398871"/>
            <a:ext cx="23997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000" b="1" i="1" dirty="0" smtClean="0">
                <a:latin typeface="Arial" charset="0"/>
              </a:rPr>
              <a:t>Images </a:t>
            </a:r>
            <a:r>
              <a:rPr lang="fr-FR" altLang="fr-FR" sz="1000" b="1" i="1" dirty="0">
                <a:latin typeface="Arial" charset="0"/>
              </a:rPr>
              <a:t>en électrons secondaires de la surface d’un grain </a:t>
            </a:r>
            <a:r>
              <a:rPr lang="fr-FR" altLang="fr-FR" sz="1000" b="1" i="1" dirty="0" smtClean="0">
                <a:latin typeface="Arial" charset="0"/>
              </a:rPr>
              <a:t>de </a:t>
            </a:r>
            <a:r>
              <a:rPr lang="fr-FR" altLang="fr-FR" sz="1000" b="1" i="1" dirty="0">
                <a:latin typeface="Arial" charset="0"/>
              </a:rPr>
              <a:t>poudre de Manganite de Lanthane à fort grandissement </a:t>
            </a:r>
            <a:r>
              <a:rPr lang="fr-FR" altLang="fr-FR" sz="1000" b="1" i="1" dirty="0" smtClean="0">
                <a:latin typeface="Arial" charset="0"/>
              </a:rPr>
              <a:t>(</a:t>
            </a:r>
            <a:r>
              <a:rPr lang="fr-FR" altLang="fr-FR" sz="1000" b="1" i="1" dirty="0">
                <a:latin typeface="Arial" charset="0"/>
              </a:rPr>
              <a:t>x 100 000 en référence </a:t>
            </a:r>
            <a:r>
              <a:rPr lang="fr-FR" altLang="fr-FR" sz="1000" b="1" i="1" dirty="0" smtClean="0">
                <a:latin typeface="Arial" charset="0"/>
              </a:rPr>
              <a:t>polaroïd à 15kV)</a:t>
            </a:r>
            <a:endParaRPr lang="fr-FR" altLang="fr-FR" sz="1000" b="1" i="1" dirty="0">
              <a:latin typeface="Arial" charset="0"/>
            </a:endParaRPr>
          </a:p>
        </p:txBody>
      </p:sp>
      <p:sp>
        <p:nvSpPr>
          <p:cNvPr id="8" name="Text Box 9"/>
          <p:cNvSpPr txBox="1">
            <a:spLocks noChangeArrowheads="1"/>
          </p:cNvSpPr>
          <p:nvPr/>
        </p:nvSpPr>
        <p:spPr bwMode="auto">
          <a:xfrm>
            <a:off x="648780" y="1108831"/>
            <a:ext cx="1904901"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100" b="1" dirty="0">
                <a:solidFill>
                  <a:srgbClr val="FFFF00"/>
                </a:solidFill>
                <a:latin typeface="Arial" charset="0"/>
              </a:rPr>
              <a:t>MEB conventionnel </a:t>
            </a:r>
          </a:p>
          <a:p>
            <a:pPr eaLnBrk="1" hangingPunct="1">
              <a:spcBef>
                <a:spcPct val="0"/>
              </a:spcBef>
              <a:buFontTx/>
              <a:buNone/>
            </a:pPr>
            <a:r>
              <a:rPr lang="fr-FR" altLang="fr-FR" sz="1100" b="1" dirty="0">
                <a:solidFill>
                  <a:srgbClr val="FFFF00"/>
                </a:solidFill>
                <a:latin typeface="Arial" charset="0"/>
              </a:rPr>
              <a:t>Filament </a:t>
            </a:r>
            <a:r>
              <a:rPr lang="fr-FR" altLang="fr-FR" sz="1100" b="1" dirty="0" smtClean="0">
                <a:solidFill>
                  <a:srgbClr val="FFFF00"/>
                </a:solidFill>
                <a:latin typeface="Arial" charset="0"/>
              </a:rPr>
              <a:t>W</a:t>
            </a:r>
          </a:p>
          <a:p>
            <a:pPr eaLnBrk="1" hangingPunct="1">
              <a:spcBef>
                <a:spcPct val="0"/>
              </a:spcBef>
              <a:buFontTx/>
              <a:buNone/>
            </a:pPr>
            <a:r>
              <a:rPr lang="fr-FR" altLang="fr-FR" sz="1100" b="1" dirty="0" smtClean="0">
                <a:solidFill>
                  <a:srgbClr val="FFFF00"/>
                </a:solidFill>
                <a:latin typeface="Arial" charset="0"/>
              </a:rPr>
              <a:t>15kV</a:t>
            </a:r>
            <a:endParaRPr lang="fr-FR" altLang="fr-FR" sz="1100" b="1" dirty="0">
              <a:solidFill>
                <a:srgbClr val="FFFF00"/>
              </a:solidFill>
              <a:latin typeface="Arial" charset="0"/>
            </a:endParaRPr>
          </a:p>
        </p:txBody>
      </p:sp>
      <p:sp>
        <p:nvSpPr>
          <p:cNvPr id="9" name="Text Box 10"/>
          <p:cNvSpPr txBox="1">
            <a:spLocks noChangeArrowheads="1"/>
          </p:cNvSpPr>
          <p:nvPr/>
        </p:nvSpPr>
        <p:spPr bwMode="auto">
          <a:xfrm>
            <a:off x="3768867" y="1108831"/>
            <a:ext cx="2078831"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100" b="1" dirty="0">
                <a:solidFill>
                  <a:srgbClr val="FFFF00"/>
                </a:solidFill>
                <a:latin typeface="Arial" charset="0"/>
              </a:rPr>
              <a:t>MEB FEG</a:t>
            </a:r>
          </a:p>
          <a:p>
            <a:pPr eaLnBrk="1" hangingPunct="1">
              <a:spcBef>
                <a:spcPct val="0"/>
              </a:spcBef>
              <a:buFontTx/>
              <a:buNone/>
            </a:pPr>
            <a:r>
              <a:rPr lang="fr-FR" altLang="fr-FR" sz="1100" b="1" dirty="0">
                <a:solidFill>
                  <a:srgbClr val="FFFF00"/>
                </a:solidFill>
                <a:latin typeface="Arial" charset="0"/>
              </a:rPr>
              <a:t>Cathode Schottky </a:t>
            </a:r>
            <a:r>
              <a:rPr lang="fr-FR" altLang="fr-FR" sz="1100" b="1" dirty="0" smtClean="0">
                <a:solidFill>
                  <a:srgbClr val="FFFF00"/>
                </a:solidFill>
                <a:latin typeface="Arial" charset="0"/>
              </a:rPr>
              <a:t>W-ZrO2</a:t>
            </a:r>
          </a:p>
          <a:p>
            <a:pPr eaLnBrk="1" hangingPunct="1">
              <a:spcBef>
                <a:spcPct val="0"/>
              </a:spcBef>
              <a:buFontTx/>
              <a:buNone/>
            </a:pPr>
            <a:r>
              <a:rPr lang="fr-FR" altLang="fr-FR" sz="1100" b="1" dirty="0" smtClean="0">
                <a:solidFill>
                  <a:srgbClr val="FFFF00"/>
                </a:solidFill>
                <a:latin typeface="Arial" charset="0"/>
                <a:sym typeface="Wingdings" pitchFamily="2" charset="2"/>
              </a:rPr>
              <a:t>15kV</a:t>
            </a:r>
            <a:endParaRPr lang="fr-FR" altLang="fr-FR" sz="1100" b="1" dirty="0">
              <a:solidFill>
                <a:srgbClr val="FFFF00"/>
              </a:solidFill>
              <a:latin typeface="Arial" charset="0"/>
              <a:sym typeface="Wingdings" pitchFamily="2" charset="2"/>
            </a:endParaRPr>
          </a:p>
        </p:txBody>
      </p:sp>
      <p:pic>
        <p:nvPicPr>
          <p:cNvPr id="10" name="Picture 4" descr="P:\Partage CMTC\Personnels\ROUSSEL.Francine\2014 01 28 - FRD - Tests basse tension\02 - LaMnO - FEG SEM - 20kV x10K.tif"/>
          <p:cNvPicPr>
            <a:picLocks noChangeAspect="1" noChangeArrowheads="1"/>
          </p:cNvPicPr>
          <p:nvPr/>
        </p:nvPicPr>
        <p:blipFill>
          <a:blip r:embed="rId4" cstate="print">
            <a:extLst>
              <a:ext uri="{28A0092B-C50C-407E-A947-70E740481C1C}">
                <a14:useLocalDpi xmlns:a14="http://schemas.microsoft.com/office/drawing/2010/main" val="0"/>
              </a:ext>
            </a:extLst>
          </a:blip>
          <a:srcRect l="9846" b="15712"/>
          <a:stretch>
            <a:fillRect/>
          </a:stretch>
        </p:blipFill>
        <p:spPr bwMode="auto">
          <a:xfrm>
            <a:off x="6750091" y="67204"/>
            <a:ext cx="2311119"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558482" y="768674"/>
            <a:ext cx="396000" cy="288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00"/>
              </a:solidFill>
            </a:endParaRPr>
          </a:p>
        </p:txBody>
      </p:sp>
      <p:cxnSp>
        <p:nvCxnSpPr>
          <p:cNvPr id="12" name="Connecteur droit avec flèche 11"/>
          <p:cNvCxnSpPr/>
          <p:nvPr/>
        </p:nvCxnSpPr>
        <p:spPr>
          <a:xfrm flipH="1">
            <a:off x="6876256" y="1047558"/>
            <a:ext cx="689988" cy="509234"/>
          </a:xfrm>
          <a:prstGeom prst="straightConnector1">
            <a:avLst/>
          </a:prstGeom>
          <a:ln w="381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 Box 2"/>
          <p:cNvSpPr txBox="1">
            <a:spLocks noChangeArrowheads="1"/>
          </p:cNvSpPr>
          <p:nvPr/>
        </p:nvSpPr>
        <p:spPr bwMode="auto">
          <a:xfrm>
            <a:off x="113608" y="3580521"/>
            <a:ext cx="8947602"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200" b="1" dirty="0">
                <a:latin typeface="Arial" charset="0"/>
              </a:rPr>
              <a:t>Les </a:t>
            </a:r>
            <a:r>
              <a:rPr lang="fr-FR" altLang="fr-FR" sz="1200" b="1" dirty="0" smtClean="0">
                <a:latin typeface="Arial" charset="0"/>
              </a:rPr>
              <a:t>canons à émission thermoélectronique à filament de W </a:t>
            </a:r>
            <a:r>
              <a:rPr lang="fr-FR" altLang="fr-FR" sz="1200" dirty="0" smtClean="0">
                <a:latin typeface="Arial" charset="0"/>
              </a:rPr>
              <a:t>ont des performances (densité d’émission, brillance) limitées, une durée de vie faible mais présentent des densités électroniques importantes, une bonne stabilité d’émission et sont relativement bon marchés     </a:t>
            </a:r>
            <a:r>
              <a:rPr lang="fr-FR" altLang="fr-FR" sz="1200" b="1" dirty="0" smtClean="0">
                <a:latin typeface="Arial" charset="0"/>
                <a:sym typeface="Wingdings" panose="05000000000000000000" pitchFamily="2" charset="2"/>
              </a:rPr>
              <a:t> Applications : MEB classique, MEB Pression Contrôlée, EDS, WDS, EBSD</a:t>
            </a:r>
          </a:p>
          <a:p>
            <a:pPr eaLnBrk="1" hangingPunct="1">
              <a:spcBef>
                <a:spcPct val="0"/>
              </a:spcBef>
              <a:buFontTx/>
              <a:buNone/>
            </a:pPr>
            <a:endParaRPr lang="fr-FR" altLang="fr-FR" sz="1000" b="1" dirty="0">
              <a:latin typeface="Arial" charset="0"/>
              <a:sym typeface="Wingdings" panose="05000000000000000000" pitchFamily="2" charset="2"/>
            </a:endParaRPr>
          </a:p>
          <a:p>
            <a:pPr eaLnBrk="1" hangingPunct="1">
              <a:spcBef>
                <a:spcPct val="0"/>
              </a:spcBef>
              <a:buNone/>
            </a:pPr>
            <a:r>
              <a:rPr lang="fr-FR" altLang="fr-FR" sz="1200" b="1" dirty="0">
                <a:latin typeface="Arial" charset="0"/>
              </a:rPr>
              <a:t>Les canons à émission thermoélectronique à </a:t>
            </a:r>
            <a:r>
              <a:rPr lang="fr-FR" altLang="fr-FR" sz="1200" b="1" dirty="0" smtClean="0">
                <a:latin typeface="Arial" charset="0"/>
              </a:rPr>
              <a:t>cathode LaB</a:t>
            </a:r>
            <a:r>
              <a:rPr lang="fr-FR" altLang="fr-FR" sz="1200" b="1" baseline="-25000" dirty="0" smtClean="0">
                <a:latin typeface="Arial" charset="0"/>
              </a:rPr>
              <a:t>6</a:t>
            </a:r>
            <a:r>
              <a:rPr lang="fr-FR" altLang="fr-FR" sz="1200" b="1" dirty="0" smtClean="0">
                <a:latin typeface="Arial" charset="0"/>
              </a:rPr>
              <a:t> </a:t>
            </a:r>
            <a:r>
              <a:rPr lang="fr-FR" altLang="fr-FR" sz="1200" dirty="0" smtClean="0">
                <a:latin typeface="Arial" charset="0"/>
              </a:rPr>
              <a:t>ont une brillance légèrement supérieure au filament W, une durée de vie bien plus longue mais une moins bonne stabilité et un coût plus élevé </a:t>
            </a:r>
          </a:p>
          <a:p>
            <a:pPr eaLnBrk="1" hangingPunct="1">
              <a:spcBef>
                <a:spcPct val="0"/>
              </a:spcBef>
              <a:buNone/>
            </a:pPr>
            <a:r>
              <a:rPr lang="fr-FR" altLang="fr-FR" sz="1200" b="1" dirty="0" smtClean="0">
                <a:latin typeface="Arial" charset="0"/>
                <a:sym typeface="Wingdings" panose="05000000000000000000" pitchFamily="2" charset="2"/>
              </a:rPr>
              <a:t>	     </a:t>
            </a:r>
            <a:r>
              <a:rPr lang="fr-FR" altLang="fr-FR" sz="1200" b="1" dirty="0">
                <a:latin typeface="Arial" charset="0"/>
                <a:sym typeface="Wingdings" panose="05000000000000000000" pitchFamily="2" charset="2"/>
              </a:rPr>
              <a:t>Applications : MEB classique, MEB Pression </a:t>
            </a:r>
            <a:r>
              <a:rPr lang="fr-FR" altLang="fr-FR" sz="1200" b="1" dirty="0" smtClean="0">
                <a:latin typeface="Arial" charset="0"/>
                <a:sym typeface="Wingdings" panose="05000000000000000000" pitchFamily="2" charset="2"/>
              </a:rPr>
              <a:t>Contrôlée</a:t>
            </a:r>
          </a:p>
          <a:p>
            <a:pPr eaLnBrk="1" hangingPunct="1">
              <a:spcBef>
                <a:spcPct val="0"/>
              </a:spcBef>
              <a:buNone/>
            </a:pPr>
            <a:endParaRPr lang="fr-FR" altLang="fr-FR" sz="1000" b="1" dirty="0">
              <a:latin typeface="Arial" charset="0"/>
              <a:sym typeface="Wingdings" panose="05000000000000000000" pitchFamily="2" charset="2"/>
            </a:endParaRPr>
          </a:p>
          <a:p>
            <a:pPr eaLnBrk="1" hangingPunct="1">
              <a:spcBef>
                <a:spcPct val="0"/>
              </a:spcBef>
              <a:buNone/>
            </a:pPr>
            <a:r>
              <a:rPr lang="fr-FR" altLang="fr-FR" sz="1200" b="1" dirty="0" smtClean="0">
                <a:latin typeface="Arial" charset="0"/>
                <a:sym typeface="Wingdings" panose="05000000000000000000" pitchFamily="2" charset="2"/>
              </a:rPr>
              <a:t>Les canons à émission Schottky </a:t>
            </a:r>
            <a:r>
              <a:rPr lang="fr-FR" altLang="fr-FR" sz="1200" dirty="0" smtClean="0">
                <a:latin typeface="Arial" charset="0"/>
                <a:sym typeface="Wingdings" panose="05000000000000000000" pitchFamily="2" charset="2"/>
              </a:rPr>
              <a:t>ont une brillance très supérieure au filament de W, une bonne stabilité, une durée de vie importante, une intensité d’émission élevée mais un coût important</a:t>
            </a:r>
            <a:endParaRPr lang="fr-FR" altLang="fr-FR" sz="1200" dirty="0">
              <a:latin typeface="Arial" charset="0"/>
              <a:sym typeface="Wingdings" panose="05000000000000000000" pitchFamily="2" charset="2"/>
            </a:endParaRPr>
          </a:p>
          <a:p>
            <a:pPr eaLnBrk="1" hangingPunct="1">
              <a:spcBef>
                <a:spcPct val="0"/>
              </a:spcBef>
              <a:buFontTx/>
              <a:buNone/>
            </a:pPr>
            <a:r>
              <a:rPr lang="fr-FR" altLang="fr-FR" sz="1200" b="1" dirty="0" smtClean="0">
                <a:latin typeface="Arial" charset="0"/>
                <a:sym typeface="Wingdings" panose="05000000000000000000" pitchFamily="2" charset="2"/>
              </a:rPr>
              <a:t>	     </a:t>
            </a:r>
            <a:r>
              <a:rPr lang="fr-FR" altLang="fr-FR" sz="1200" b="1" dirty="0">
                <a:latin typeface="Arial" charset="0"/>
                <a:sym typeface="Wingdings" panose="05000000000000000000" pitchFamily="2" charset="2"/>
              </a:rPr>
              <a:t>Applications : MEB </a:t>
            </a:r>
            <a:r>
              <a:rPr lang="fr-FR" altLang="fr-FR" sz="1200" b="1" dirty="0" smtClean="0">
                <a:latin typeface="Arial" charset="0"/>
                <a:sym typeface="Wingdings" panose="05000000000000000000" pitchFamily="2" charset="2"/>
              </a:rPr>
              <a:t>haute résolution, </a:t>
            </a:r>
            <a:r>
              <a:rPr lang="fr-FR" altLang="fr-FR" sz="1200" b="1" dirty="0">
                <a:latin typeface="Arial" charset="0"/>
                <a:sym typeface="Wingdings" panose="05000000000000000000" pitchFamily="2" charset="2"/>
              </a:rPr>
              <a:t>MEB Pression </a:t>
            </a:r>
            <a:r>
              <a:rPr lang="fr-FR" altLang="fr-FR" sz="1200" b="1" dirty="0" smtClean="0">
                <a:latin typeface="Arial" charset="0"/>
                <a:sym typeface="Wingdings" panose="05000000000000000000" pitchFamily="2" charset="2"/>
              </a:rPr>
              <a:t>Contrôlée, EDS, WDS, EBSD</a:t>
            </a:r>
          </a:p>
          <a:p>
            <a:pPr eaLnBrk="1" hangingPunct="1">
              <a:spcBef>
                <a:spcPct val="0"/>
              </a:spcBef>
              <a:buFontTx/>
              <a:buNone/>
            </a:pPr>
            <a:endParaRPr lang="fr-FR" altLang="fr-FR" sz="1000" b="1" dirty="0">
              <a:latin typeface="Arial" charset="0"/>
              <a:sym typeface="Wingdings" panose="05000000000000000000" pitchFamily="2" charset="2"/>
            </a:endParaRPr>
          </a:p>
          <a:p>
            <a:pPr eaLnBrk="1" hangingPunct="1">
              <a:spcBef>
                <a:spcPct val="0"/>
              </a:spcBef>
              <a:buFontTx/>
              <a:buNone/>
            </a:pPr>
            <a:r>
              <a:rPr lang="fr-FR" altLang="fr-FR" sz="1200" b="1" dirty="0" smtClean="0">
                <a:latin typeface="Arial" charset="0"/>
                <a:sym typeface="Wingdings" panose="05000000000000000000" pitchFamily="2" charset="2"/>
              </a:rPr>
              <a:t>Les canons à émission de champ par effet Tunnel </a:t>
            </a:r>
            <a:r>
              <a:rPr lang="fr-FR" altLang="fr-FR" sz="1200" dirty="0" smtClean="0">
                <a:latin typeface="Arial" charset="0"/>
                <a:sym typeface="Wingdings" panose="05000000000000000000" pitchFamily="2" charset="2"/>
              </a:rPr>
              <a:t>ont une brillance très élevée, une durée de vie importante, mais une stabilité et une intensité d’émission faibles pour un coût important</a:t>
            </a:r>
          </a:p>
          <a:p>
            <a:pPr eaLnBrk="1" hangingPunct="1">
              <a:spcBef>
                <a:spcPct val="0"/>
              </a:spcBef>
              <a:buNone/>
            </a:pPr>
            <a:r>
              <a:rPr lang="fr-FR" altLang="fr-FR" sz="1200" b="1" dirty="0" smtClean="0">
                <a:latin typeface="Arial" charset="0"/>
                <a:sym typeface="Wingdings" panose="05000000000000000000" pitchFamily="2" charset="2"/>
              </a:rPr>
              <a:t>	     </a:t>
            </a:r>
            <a:r>
              <a:rPr lang="fr-FR" altLang="fr-FR" sz="1200" b="1" dirty="0">
                <a:latin typeface="Arial" charset="0"/>
                <a:sym typeface="Wingdings" panose="05000000000000000000" pitchFamily="2" charset="2"/>
              </a:rPr>
              <a:t>Applications : MEB </a:t>
            </a:r>
            <a:r>
              <a:rPr lang="fr-FR" altLang="fr-FR" sz="1200" b="1" dirty="0" smtClean="0">
                <a:latin typeface="Arial" charset="0"/>
                <a:sym typeface="Wingdings" panose="05000000000000000000" pitchFamily="2" charset="2"/>
              </a:rPr>
              <a:t>très haute </a:t>
            </a:r>
            <a:r>
              <a:rPr lang="fr-FR" altLang="fr-FR" sz="1200" b="1" dirty="0">
                <a:latin typeface="Arial" charset="0"/>
                <a:sym typeface="Wingdings" panose="05000000000000000000" pitchFamily="2" charset="2"/>
              </a:rPr>
              <a:t>résolution, </a:t>
            </a:r>
            <a:r>
              <a:rPr lang="fr-FR" altLang="fr-FR" sz="1200" b="1" dirty="0" smtClean="0">
                <a:latin typeface="Arial" charset="0"/>
                <a:sym typeface="Wingdings" panose="05000000000000000000" pitchFamily="2" charset="2"/>
              </a:rPr>
              <a:t>EDS</a:t>
            </a:r>
            <a:endParaRPr lang="fr-FR" altLang="fr-FR" sz="1200" b="1" dirty="0">
              <a:latin typeface="Arial" charset="0"/>
            </a:endParaRPr>
          </a:p>
        </p:txBody>
      </p:sp>
      <p:sp>
        <p:nvSpPr>
          <p:cNvPr id="18" name="Espace réservé du numéro de diapositive 17"/>
          <p:cNvSpPr>
            <a:spLocks noGrp="1"/>
          </p:cNvSpPr>
          <p:nvPr>
            <p:ph type="sldNum" sz="quarter" idx="4"/>
          </p:nvPr>
        </p:nvSpPr>
        <p:spPr/>
        <p:txBody>
          <a:bodyPr/>
          <a:lstStyle/>
          <a:p>
            <a:fld id="{7677F839-F3BA-4A12-BBF8-C0A38A149D79}" type="slidenum">
              <a:rPr lang="fr-FR" smtClean="0"/>
              <a:t>40</a:t>
            </a:fld>
            <a:endParaRPr lang="fr-FR"/>
          </a:p>
        </p:txBody>
      </p:sp>
    </p:spTree>
    <p:extLst>
      <p:ext uri="{BB962C8B-B14F-4D97-AF65-F5344CB8AC3E}">
        <p14:creationId xmlns:p14="http://schemas.microsoft.com/office/powerpoint/2010/main" val="3999361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477214"/>
            <a:ext cx="8928992" cy="1815882"/>
          </a:xfrm>
          <a:prstGeom prst="rect">
            <a:avLst/>
          </a:prstGeom>
        </p:spPr>
        <p:txBody>
          <a:bodyPr wrap="square">
            <a:spAutoFit/>
          </a:bodyPr>
          <a:lstStyle/>
          <a:p>
            <a:pPr algn="ctr" eaLnBrk="1" hangingPunct="1">
              <a:defRPr/>
            </a:pPr>
            <a:r>
              <a:rPr lang="fr-FR" altLang="fr-FR" sz="2800" b="1" dirty="0" smtClean="0">
                <a:latin typeface="Arial" panose="020B0604020202020204" pitchFamily="34" charset="0"/>
                <a:cs typeface="Arial" panose="020B0604020202020204" pitchFamily="34" charset="0"/>
              </a:rPr>
              <a:t>Les </a:t>
            </a:r>
            <a:r>
              <a:rPr lang="fr-FR" altLang="fr-FR" sz="2800" b="1" dirty="0">
                <a:latin typeface="Arial" panose="020B0604020202020204" pitchFamily="34" charset="0"/>
                <a:cs typeface="Arial" panose="020B0604020202020204" pitchFamily="34" charset="0"/>
              </a:rPr>
              <a:t>canons </a:t>
            </a:r>
            <a:r>
              <a:rPr lang="fr-FR" altLang="fr-FR" sz="2800" b="1" dirty="0" smtClean="0">
                <a:latin typeface="Arial" panose="020B0604020202020204" pitchFamily="34" charset="0"/>
                <a:cs typeface="Arial" panose="020B0604020202020204" pitchFamily="34" charset="0"/>
              </a:rPr>
              <a:t>conventionnels</a:t>
            </a:r>
          </a:p>
          <a:p>
            <a:pPr algn="ctr" eaLnBrk="1" hangingPunct="1">
              <a:defRPr/>
            </a:pPr>
            <a:r>
              <a:rPr lang="fr-FR" altLang="fr-FR" sz="2800" b="1" dirty="0" smtClean="0">
                <a:latin typeface="Arial" panose="020B0604020202020204" pitchFamily="34" charset="0"/>
                <a:cs typeface="Arial" panose="020B0604020202020204" pitchFamily="34" charset="0"/>
              </a:rPr>
              <a:t>et </a:t>
            </a:r>
            <a:r>
              <a:rPr lang="fr-FR" altLang="fr-FR" sz="2800" b="1" dirty="0">
                <a:latin typeface="Arial" panose="020B0604020202020204" pitchFamily="34" charset="0"/>
                <a:cs typeface="Arial" panose="020B0604020202020204" pitchFamily="34" charset="0"/>
              </a:rPr>
              <a:t>l'émission des électrons </a:t>
            </a:r>
            <a:endParaRPr lang="fr-FR" altLang="fr-FR" sz="2800" b="1" dirty="0" smtClean="0">
              <a:latin typeface="Arial" panose="020B0604020202020204" pitchFamily="34" charset="0"/>
              <a:cs typeface="Arial" panose="020B0604020202020204" pitchFamily="34" charset="0"/>
            </a:endParaRPr>
          </a:p>
          <a:p>
            <a:pPr algn="ctr" eaLnBrk="1" hangingPunct="1">
              <a:defRPr/>
            </a:pPr>
            <a:r>
              <a:rPr lang="fr-FR" altLang="fr-FR" sz="2800" b="1" dirty="0" smtClean="0">
                <a:latin typeface="Arial" panose="020B0604020202020204" pitchFamily="34" charset="0"/>
                <a:cs typeface="Arial" panose="020B0604020202020204" pitchFamily="34" charset="0"/>
              </a:rPr>
              <a:t>par </a:t>
            </a:r>
            <a:r>
              <a:rPr lang="fr-FR" altLang="fr-FR" sz="2800" b="1" dirty="0">
                <a:latin typeface="Arial" panose="020B0604020202020204" pitchFamily="34" charset="0"/>
                <a:cs typeface="Arial" panose="020B0604020202020204" pitchFamily="34" charset="0"/>
              </a:rPr>
              <a:t>effet thermoélectronique</a:t>
            </a:r>
          </a:p>
          <a:p>
            <a:pPr algn="ctr" eaLnBrk="1" hangingPunct="1">
              <a:spcBef>
                <a:spcPts val="0"/>
              </a:spcBef>
              <a:buFontTx/>
              <a:buNone/>
              <a:defRPr/>
            </a:pPr>
            <a:endParaRPr lang="fr-FR" altLang="fr-FR" sz="2800" b="1" dirty="0">
              <a:latin typeface="Arial" panose="020B0604020202020204" pitchFamily="34" charset="0"/>
              <a:cs typeface="Arial" panose="020B0604020202020204" pitchFamily="34" charset="0"/>
            </a:endParaRPr>
          </a:p>
        </p:txBody>
      </p:sp>
      <p:pic>
        <p:nvPicPr>
          <p:cNvPr id="3" name="Picture 15" descr="FIL03"/>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r="15071"/>
          <a:stretch>
            <a:fillRect/>
          </a:stretch>
        </p:blipFill>
        <p:spPr bwMode="auto">
          <a:xfrm>
            <a:off x="8140274" y="434887"/>
            <a:ext cx="936000" cy="133792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17" descr="lab6 fei niveau gris"/>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l="14854" r="10893" b="20003"/>
          <a:stretch>
            <a:fillRect/>
          </a:stretch>
        </p:blipFill>
        <p:spPr bwMode="auto">
          <a:xfrm>
            <a:off x="7068111" y="84941"/>
            <a:ext cx="903287" cy="1081088"/>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4912286" y="354777"/>
            <a:ext cx="2041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fr-FR" altLang="fr-FR" sz="1400" b="1" dirty="0" smtClean="0">
                <a:solidFill>
                  <a:srgbClr val="FF6600"/>
                </a:solidFill>
                <a:latin typeface="Arial" charset="0"/>
              </a:rPr>
              <a:t>MEB </a:t>
            </a:r>
            <a:r>
              <a:rPr lang="fr-FR" altLang="fr-FR" sz="1400" b="1" dirty="0">
                <a:solidFill>
                  <a:srgbClr val="FF6600"/>
                </a:solidFill>
                <a:latin typeface="Arial" charset="0"/>
              </a:rPr>
              <a:t>conventionnel</a:t>
            </a:r>
          </a:p>
          <a:p>
            <a:pPr algn="r" eaLnBrk="1" hangingPunct="1">
              <a:spcBef>
                <a:spcPct val="0"/>
              </a:spcBef>
              <a:buFontTx/>
              <a:buNone/>
            </a:pPr>
            <a:r>
              <a:rPr lang="fr-FR" altLang="fr-FR" sz="1200" b="1" i="1" dirty="0" smtClean="0">
                <a:solidFill>
                  <a:srgbClr val="FF6600"/>
                </a:solidFill>
                <a:latin typeface="Arial" charset="0"/>
              </a:rPr>
              <a:t>Cathode LaB6</a:t>
            </a:r>
            <a:endParaRPr lang="fr-FR" altLang="fr-FR" sz="800" b="1" dirty="0">
              <a:solidFill>
                <a:srgbClr val="FF9933"/>
              </a:solidFill>
              <a:latin typeface="Arial" charset="0"/>
            </a:endParaRPr>
          </a:p>
        </p:txBody>
      </p:sp>
      <p:sp>
        <p:nvSpPr>
          <p:cNvPr id="6" name="Rectangle 6"/>
          <p:cNvSpPr>
            <a:spLocks noChangeArrowheads="1"/>
          </p:cNvSpPr>
          <p:nvPr/>
        </p:nvSpPr>
        <p:spPr bwMode="auto">
          <a:xfrm>
            <a:off x="5960637" y="1321699"/>
            <a:ext cx="2041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fr-FR" altLang="fr-FR" sz="1400" b="1" dirty="0" smtClean="0">
                <a:solidFill>
                  <a:srgbClr val="FF0000"/>
                </a:solidFill>
                <a:latin typeface="Arial" charset="0"/>
              </a:rPr>
              <a:t>MEB </a:t>
            </a:r>
            <a:r>
              <a:rPr lang="fr-FR" altLang="fr-FR" sz="1400" b="1" dirty="0">
                <a:solidFill>
                  <a:srgbClr val="FF0000"/>
                </a:solidFill>
                <a:latin typeface="Arial" charset="0"/>
              </a:rPr>
              <a:t>conventionnel</a:t>
            </a:r>
          </a:p>
          <a:p>
            <a:pPr algn="r" eaLnBrk="1" hangingPunct="1">
              <a:spcBef>
                <a:spcPct val="0"/>
              </a:spcBef>
              <a:buFontTx/>
              <a:buNone/>
            </a:pPr>
            <a:r>
              <a:rPr lang="fr-FR" altLang="fr-FR" sz="1200" b="1" i="1" dirty="0" smtClean="0">
                <a:solidFill>
                  <a:srgbClr val="FF0000"/>
                </a:solidFill>
                <a:latin typeface="Arial" charset="0"/>
              </a:rPr>
              <a:t>Filament W</a:t>
            </a:r>
            <a:endParaRPr lang="fr-FR" altLang="fr-FR" sz="800" b="1" dirty="0">
              <a:solidFill>
                <a:srgbClr val="FF9933"/>
              </a:solidFill>
              <a:latin typeface="Arial" charset="0"/>
            </a:endParaRPr>
          </a:p>
        </p:txBody>
      </p:sp>
      <p:sp>
        <p:nvSpPr>
          <p:cNvPr id="8" name="Espace réservé du numéro de diapositive 7"/>
          <p:cNvSpPr>
            <a:spLocks noGrp="1"/>
          </p:cNvSpPr>
          <p:nvPr>
            <p:ph type="sldNum" sz="quarter" idx="4"/>
          </p:nvPr>
        </p:nvSpPr>
        <p:spPr/>
        <p:txBody>
          <a:bodyPr/>
          <a:lstStyle/>
          <a:p>
            <a:fld id="{7677F839-F3BA-4A12-BBF8-C0A38A149D79}" type="slidenum">
              <a:rPr lang="fr-FR" smtClean="0"/>
              <a:t>5</a:t>
            </a:fld>
            <a:endParaRPr lang="fr-FR"/>
          </a:p>
        </p:txBody>
      </p:sp>
    </p:spTree>
    <p:extLst>
      <p:ext uri="{BB962C8B-B14F-4D97-AF65-F5344CB8AC3E}">
        <p14:creationId xmlns:p14="http://schemas.microsoft.com/office/powerpoint/2010/main" val="1462584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801373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a:solidFill>
                  <a:srgbClr val="0000FF"/>
                </a:solidFill>
                <a:latin typeface="Arial" panose="020B0604020202020204" pitchFamily="34" charset="0"/>
                <a:cs typeface="Arial" panose="020B0604020202020204" pitchFamily="34" charset="0"/>
              </a:rPr>
              <a:t>Les canons </a:t>
            </a:r>
            <a:r>
              <a:rPr lang="fr-FR" altLang="fr-FR" sz="2100" b="1" dirty="0" smtClean="0">
                <a:solidFill>
                  <a:srgbClr val="0000FF"/>
                </a:solidFill>
                <a:latin typeface="Arial" panose="020B0604020202020204" pitchFamily="34" charset="0"/>
                <a:cs typeface="Arial" panose="020B0604020202020204" pitchFamily="34" charset="0"/>
              </a:rPr>
              <a:t>conventionnels et l’émission thermoélectronique</a:t>
            </a:r>
            <a:endParaRPr lang="fr-FR" altLang="fr-FR" sz="2100" b="1"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Text Box 2"/>
          <p:cNvSpPr txBox="1">
            <a:spLocks noChangeArrowheads="1"/>
          </p:cNvSpPr>
          <p:nvPr/>
        </p:nvSpPr>
        <p:spPr bwMode="auto">
          <a:xfrm>
            <a:off x="251520" y="662782"/>
            <a:ext cx="85693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a:t>Le canon conventionnel est un canon triode basé sur l'émission thermoélectronique d'un filament de tungstène (W) ou d'une pointe en </a:t>
            </a:r>
            <a:r>
              <a:rPr lang="fr-FR" altLang="fr-FR" sz="1300" b="1" dirty="0" err="1"/>
              <a:t>hexaborure</a:t>
            </a:r>
            <a:r>
              <a:rPr lang="fr-FR" altLang="fr-FR" sz="1300" b="1" dirty="0"/>
              <a:t> de Lanthane (LaB</a:t>
            </a:r>
            <a:r>
              <a:rPr lang="fr-FR" altLang="fr-FR" sz="1300" b="1" baseline="-25000" dirty="0"/>
              <a:t>6</a:t>
            </a:r>
            <a:r>
              <a:rPr lang="fr-FR" altLang="fr-FR" sz="1300" b="1" dirty="0"/>
              <a:t>). </a:t>
            </a: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5056" y="1340024"/>
            <a:ext cx="2519362"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323528" y="4869160"/>
            <a:ext cx="8210301"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a:t>Le canon à électrons fonctionne sous vide secondaire (système de pompage).</a:t>
            </a:r>
          </a:p>
          <a:p>
            <a:pPr eaLnBrk="1" hangingPunct="1">
              <a:spcBef>
                <a:spcPct val="0"/>
              </a:spcBef>
              <a:buFontTx/>
              <a:buNone/>
            </a:pPr>
            <a:endParaRPr lang="fr-FR" altLang="fr-FR" sz="1300" b="1" dirty="0"/>
          </a:p>
          <a:p>
            <a:pPr eaLnBrk="1" hangingPunct="1">
              <a:spcBef>
                <a:spcPct val="0"/>
              </a:spcBef>
              <a:buFontTx/>
              <a:buNone/>
            </a:pPr>
            <a:r>
              <a:rPr lang="fr-FR" altLang="fr-FR" sz="1300" b="1" dirty="0">
                <a:solidFill>
                  <a:srgbClr val="0066FF"/>
                </a:solidFill>
              </a:rPr>
              <a:t>	vide primaire</a:t>
            </a:r>
            <a:r>
              <a:rPr lang="fr-FR" altLang="fr-FR" sz="1300" b="1" dirty="0">
                <a:solidFill>
                  <a:schemeClr val="tx2"/>
                </a:solidFill>
              </a:rPr>
              <a:t> de 10</a:t>
            </a:r>
            <a:r>
              <a:rPr lang="fr-FR" altLang="fr-FR" sz="1300" b="1" baseline="30000" dirty="0">
                <a:solidFill>
                  <a:schemeClr val="tx2"/>
                </a:solidFill>
              </a:rPr>
              <a:t>2</a:t>
            </a:r>
            <a:r>
              <a:rPr lang="fr-FR" altLang="fr-FR" sz="1300" b="1" dirty="0">
                <a:solidFill>
                  <a:schemeClr val="tx2"/>
                </a:solidFill>
              </a:rPr>
              <a:t> à 10</a:t>
            </a:r>
            <a:r>
              <a:rPr lang="fr-FR" altLang="fr-FR" sz="1300" b="1" baseline="30000" dirty="0">
                <a:solidFill>
                  <a:schemeClr val="tx2"/>
                </a:solidFill>
              </a:rPr>
              <a:t>-1</a:t>
            </a:r>
            <a:r>
              <a:rPr lang="fr-FR" altLang="fr-FR" sz="1300" b="1" dirty="0">
                <a:solidFill>
                  <a:schemeClr val="tx2"/>
                </a:solidFill>
              </a:rPr>
              <a:t> Pa  (1 à 10</a:t>
            </a:r>
            <a:r>
              <a:rPr lang="fr-FR" altLang="fr-FR" sz="1300" b="1" baseline="30000" dirty="0">
                <a:solidFill>
                  <a:schemeClr val="tx2"/>
                </a:solidFill>
              </a:rPr>
              <a:t>-3</a:t>
            </a:r>
            <a:r>
              <a:rPr lang="fr-FR" altLang="fr-FR" sz="1300" b="1" dirty="0">
                <a:solidFill>
                  <a:schemeClr val="tx2"/>
                </a:solidFill>
              </a:rPr>
              <a:t> mbar ou 1 à 10</a:t>
            </a:r>
            <a:r>
              <a:rPr lang="fr-FR" altLang="fr-FR" sz="1300" b="1" baseline="30000" dirty="0">
                <a:solidFill>
                  <a:schemeClr val="tx2"/>
                </a:solidFill>
              </a:rPr>
              <a:t>-3</a:t>
            </a:r>
            <a:r>
              <a:rPr lang="fr-FR" altLang="fr-FR" sz="1300" b="1" dirty="0">
                <a:solidFill>
                  <a:schemeClr val="tx2"/>
                </a:solidFill>
              </a:rPr>
              <a:t> torr)</a:t>
            </a:r>
          </a:p>
          <a:p>
            <a:pPr eaLnBrk="1" hangingPunct="1">
              <a:spcBef>
                <a:spcPct val="0"/>
              </a:spcBef>
              <a:buFontTx/>
              <a:buNone/>
            </a:pPr>
            <a:r>
              <a:rPr lang="fr-FR" altLang="fr-FR" sz="1300" b="1" dirty="0">
                <a:solidFill>
                  <a:srgbClr val="0066FF"/>
                </a:solidFill>
              </a:rPr>
              <a:t>	vide secondaire</a:t>
            </a:r>
            <a:r>
              <a:rPr lang="fr-FR" altLang="fr-FR" sz="1300" b="1" dirty="0">
                <a:solidFill>
                  <a:schemeClr val="tx2"/>
                </a:solidFill>
              </a:rPr>
              <a:t> de 10</a:t>
            </a:r>
            <a:r>
              <a:rPr lang="fr-FR" altLang="fr-FR" sz="1300" b="1" baseline="30000" dirty="0">
                <a:solidFill>
                  <a:schemeClr val="tx2"/>
                </a:solidFill>
              </a:rPr>
              <a:t>-1</a:t>
            </a:r>
            <a:r>
              <a:rPr lang="fr-FR" altLang="fr-FR" sz="1300" b="1" dirty="0">
                <a:solidFill>
                  <a:schemeClr val="tx2"/>
                </a:solidFill>
              </a:rPr>
              <a:t> à 10</a:t>
            </a:r>
            <a:r>
              <a:rPr lang="fr-FR" altLang="fr-FR" sz="1300" b="1" baseline="30000" dirty="0">
                <a:solidFill>
                  <a:schemeClr val="tx2"/>
                </a:solidFill>
              </a:rPr>
              <a:t>-5</a:t>
            </a:r>
            <a:r>
              <a:rPr lang="fr-FR" altLang="fr-FR" sz="1300" b="1" dirty="0">
                <a:solidFill>
                  <a:schemeClr val="tx2"/>
                </a:solidFill>
              </a:rPr>
              <a:t> Pa  (10</a:t>
            </a:r>
            <a:r>
              <a:rPr lang="fr-FR" altLang="fr-FR" sz="1300" b="1" baseline="30000" dirty="0">
                <a:solidFill>
                  <a:schemeClr val="tx2"/>
                </a:solidFill>
              </a:rPr>
              <a:t>-3</a:t>
            </a:r>
            <a:r>
              <a:rPr lang="fr-FR" altLang="fr-FR" sz="1300" b="1" dirty="0">
                <a:solidFill>
                  <a:schemeClr val="tx2"/>
                </a:solidFill>
              </a:rPr>
              <a:t> à 10</a:t>
            </a:r>
            <a:r>
              <a:rPr lang="fr-FR" altLang="fr-FR" sz="1300" b="1" baseline="30000" dirty="0">
                <a:solidFill>
                  <a:schemeClr val="tx2"/>
                </a:solidFill>
              </a:rPr>
              <a:t>-7</a:t>
            </a:r>
            <a:r>
              <a:rPr lang="fr-FR" altLang="fr-FR" sz="1300" b="1" dirty="0">
                <a:solidFill>
                  <a:schemeClr val="tx2"/>
                </a:solidFill>
              </a:rPr>
              <a:t> mbar ou 10</a:t>
            </a:r>
            <a:r>
              <a:rPr lang="fr-FR" altLang="fr-FR" sz="1300" b="1" baseline="30000" dirty="0">
                <a:solidFill>
                  <a:schemeClr val="tx2"/>
                </a:solidFill>
              </a:rPr>
              <a:t>-3</a:t>
            </a:r>
            <a:r>
              <a:rPr lang="fr-FR" altLang="fr-FR" sz="1300" b="1" dirty="0">
                <a:solidFill>
                  <a:schemeClr val="tx2"/>
                </a:solidFill>
              </a:rPr>
              <a:t> à 10</a:t>
            </a:r>
            <a:r>
              <a:rPr lang="fr-FR" altLang="fr-FR" sz="1300" b="1" baseline="30000" dirty="0">
                <a:solidFill>
                  <a:schemeClr val="tx2"/>
                </a:solidFill>
              </a:rPr>
              <a:t>-7</a:t>
            </a:r>
            <a:r>
              <a:rPr lang="fr-FR" altLang="fr-FR" sz="1300" b="1" dirty="0">
                <a:solidFill>
                  <a:schemeClr val="tx2"/>
                </a:solidFill>
              </a:rPr>
              <a:t> torr)</a:t>
            </a:r>
          </a:p>
          <a:p>
            <a:pPr eaLnBrk="1" hangingPunct="1">
              <a:spcBef>
                <a:spcPct val="0"/>
              </a:spcBef>
              <a:buFontTx/>
              <a:buNone/>
            </a:pPr>
            <a:endParaRPr lang="fr-FR" altLang="fr-FR" sz="1300" b="1" dirty="0">
              <a:solidFill>
                <a:schemeClr val="tx2"/>
              </a:solidFill>
            </a:endParaRPr>
          </a:p>
          <a:p>
            <a:pPr eaLnBrk="1" hangingPunct="1">
              <a:spcBef>
                <a:spcPct val="0"/>
              </a:spcBef>
              <a:buFontTx/>
              <a:buNone/>
            </a:pPr>
            <a:r>
              <a:rPr lang="fr-FR" altLang="fr-FR" sz="1300" b="1" dirty="0">
                <a:solidFill>
                  <a:srgbClr val="0000FF"/>
                </a:solidFill>
              </a:rPr>
              <a:t>Comment extraire les électrons du filament de tungstène (ou du LaB</a:t>
            </a:r>
            <a:r>
              <a:rPr lang="fr-FR" altLang="fr-FR" sz="1300" b="1" baseline="-25000" dirty="0">
                <a:solidFill>
                  <a:srgbClr val="0000FF"/>
                </a:solidFill>
              </a:rPr>
              <a:t>6</a:t>
            </a:r>
            <a:r>
              <a:rPr lang="fr-FR" altLang="fr-FR" sz="1300" b="1" dirty="0">
                <a:solidFill>
                  <a:srgbClr val="0000FF"/>
                </a:solidFill>
              </a:rPr>
              <a:t>) ?</a:t>
            </a:r>
          </a:p>
          <a:p>
            <a:pPr eaLnBrk="1" hangingPunct="1">
              <a:spcBef>
                <a:spcPct val="0"/>
              </a:spcBef>
              <a:buFontTx/>
              <a:buNone/>
            </a:pPr>
            <a:r>
              <a:rPr lang="fr-FR" altLang="fr-FR" sz="1300" b="1" dirty="0"/>
              <a:t>L'énergie nécessaire pour libérer les électrons est obtenue par chauffage du matériau W (ou LaB</a:t>
            </a:r>
            <a:r>
              <a:rPr lang="fr-FR" altLang="fr-FR" sz="1300" b="1" baseline="-25000" dirty="0"/>
              <a:t>6</a:t>
            </a:r>
            <a:r>
              <a:rPr lang="fr-FR" altLang="fr-FR" sz="1300" b="1" dirty="0"/>
              <a:t>) …</a:t>
            </a:r>
          </a:p>
        </p:txBody>
      </p:sp>
      <p:sp>
        <p:nvSpPr>
          <p:cNvPr id="7" name="Text Box 5"/>
          <p:cNvSpPr txBox="1">
            <a:spLocks noChangeArrowheads="1"/>
          </p:cNvSpPr>
          <p:nvPr/>
        </p:nvSpPr>
        <p:spPr bwMode="auto">
          <a:xfrm>
            <a:off x="827931" y="2391321"/>
            <a:ext cx="21605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i="1" dirty="0"/>
              <a:t>Schéma d'un canon </a:t>
            </a:r>
          </a:p>
          <a:p>
            <a:pPr eaLnBrk="1" hangingPunct="1">
              <a:spcBef>
                <a:spcPct val="0"/>
              </a:spcBef>
              <a:buFontTx/>
              <a:buNone/>
            </a:pPr>
            <a:r>
              <a:rPr lang="fr-FR" altLang="fr-FR" sz="1400" b="1" i="1" dirty="0"/>
              <a:t>à filament de tungstène</a:t>
            </a:r>
          </a:p>
        </p:txBody>
      </p:sp>
      <p:sp>
        <p:nvSpPr>
          <p:cNvPr id="8" name="Text Box 6"/>
          <p:cNvSpPr txBox="1">
            <a:spLocks noChangeArrowheads="1"/>
          </p:cNvSpPr>
          <p:nvPr/>
        </p:nvSpPr>
        <p:spPr bwMode="auto">
          <a:xfrm>
            <a:off x="6246068" y="2260774"/>
            <a:ext cx="911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i="1"/>
              <a:t>cathode </a:t>
            </a:r>
          </a:p>
        </p:txBody>
      </p:sp>
      <p:sp>
        <p:nvSpPr>
          <p:cNvPr id="9" name="Text Box 7"/>
          <p:cNvSpPr txBox="1">
            <a:spLocks noChangeArrowheads="1"/>
          </p:cNvSpPr>
          <p:nvPr/>
        </p:nvSpPr>
        <p:spPr bwMode="auto">
          <a:xfrm>
            <a:off x="6249243" y="3843511"/>
            <a:ext cx="704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i="1"/>
              <a:t>anode</a:t>
            </a:r>
          </a:p>
        </p:txBody>
      </p:sp>
      <p:sp>
        <p:nvSpPr>
          <p:cNvPr id="10" name="Text Box 8"/>
          <p:cNvSpPr txBox="1">
            <a:spLocks noChangeArrowheads="1"/>
          </p:cNvSpPr>
          <p:nvPr/>
        </p:nvSpPr>
        <p:spPr bwMode="auto">
          <a:xfrm>
            <a:off x="6249243" y="2637011"/>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i="1"/>
              <a:t>wehnelt</a:t>
            </a:r>
          </a:p>
        </p:txBody>
      </p:sp>
      <p:sp>
        <p:nvSpPr>
          <p:cNvPr id="11" name="Text Box 9"/>
          <p:cNvSpPr txBox="1">
            <a:spLocks noChangeArrowheads="1"/>
          </p:cNvSpPr>
          <p:nvPr/>
        </p:nvSpPr>
        <p:spPr bwMode="auto">
          <a:xfrm>
            <a:off x="6242893" y="4314999"/>
            <a:ext cx="164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i="1"/>
              <a:t>faisceau d'électrons</a:t>
            </a:r>
          </a:p>
        </p:txBody>
      </p:sp>
      <p:sp>
        <p:nvSpPr>
          <p:cNvPr id="12" name="Line 10"/>
          <p:cNvSpPr>
            <a:spLocks noChangeShapeType="1"/>
          </p:cNvSpPr>
          <p:nvPr/>
        </p:nvSpPr>
        <p:spPr bwMode="auto">
          <a:xfrm flipH="1">
            <a:off x="4664918" y="2421111"/>
            <a:ext cx="15128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3" name="Line 11"/>
          <p:cNvSpPr>
            <a:spLocks noChangeShapeType="1"/>
          </p:cNvSpPr>
          <p:nvPr/>
        </p:nvSpPr>
        <p:spPr bwMode="auto">
          <a:xfrm flipH="1">
            <a:off x="5528518" y="2819574"/>
            <a:ext cx="6492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4" name="Line 12"/>
          <p:cNvSpPr>
            <a:spLocks noChangeShapeType="1"/>
          </p:cNvSpPr>
          <p:nvPr/>
        </p:nvSpPr>
        <p:spPr bwMode="auto">
          <a:xfrm flipH="1">
            <a:off x="5746006" y="4005436"/>
            <a:ext cx="43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5" name="Line 13"/>
          <p:cNvSpPr>
            <a:spLocks noChangeShapeType="1"/>
          </p:cNvSpPr>
          <p:nvPr/>
        </p:nvSpPr>
        <p:spPr bwMode="auto">
          <a:xfrm flipH="1">
            <a:off x="5025281" y="4437236"/>
            <a:ext cx="11525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6" name="Text Box 14"/>
          <p:cNvSpPr txBox="1">
            <a:spLocks noChangeArrowheads="1"/>
          </p:cNvSpPr>
          <p:nvPr/>
        </p:nvSpPr>
        <p:spPr bwMode="auto">
          <a:xfrm>
            <a:off x="6250831" y="3116436"/>
            <a:ext cx="10810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i="1"/>
              <a:t>cross over</a:t>
            </a:r>
          </a:p>
        </p:txBody>
      </p:sp>
      <p:sp>
        <p:nvSpPr>
          <p:cNvPr id="17" name="Line 15"/>
          <p:cNvSpPr>
            <a:spLocks noChangeShapeType="1"/>
          </p:cNvSpPr>
          <p:nvPr/>
        </p:nvSpPr>
        <p:spPr bwMode="auto">
          <a:xfrm flipH="1">
            <a:off x="4593481" y="3268836"/>
            <a:ext cx="1585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9" name="Espace réservé du numéro de diapositive 18"/>
          <p:cNvSpPr>
            <a:spLocks noGrp="1"/>
          </p:cNvSpPr>
          <p:nvPr>
            <p:ph type="sldNum" sz="quarter" idx="4"/>
          </p:nvPr>
        </p:nvSpPr>
        <p:spPr/>
        <p:txBody>
          <a:bodyPr/>
          <a:lstStyle/>
          <a:p>
            <a:fld id="{7677F839-F3BA-4A12-BBF8-C0A38A149D79}" type="slidenum">
              <a:rPr lang="fr-FR" smtClean="0"/>
              <a:t>6</a:t>
            </a:fld>
            <a:endParaRPr lang="fr-FR"/>
          </a:p>
        </p:txBody>
      </p:sp>
    </p:spTree>
    <p:extLst>
      <p:ext uri="{BB962C8B-B14F-4D97-AF65-F5344CB8AC3E}">
        <p14:creationId xmlns:p14="http://schemas.microsoft.com/office/powerpoint/2010/main" val="2997001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801373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a:solidFill>
                  <a:srgbClr val="0000FF"/>
                </a:solidFill>
                <a:latin typeface="Arial" panose="020B0604020202020204" pitchFamily="34" charset="0"/>
                <a:cs typeface="Arial" panose="020B0604020202020204" pitchFamily="34" charset="0"/>
              </a:rPr>
              <a:t>Les canons </a:t>
            </a:r>
            <a:r>
              <a:rPr lang="fr-FR" altLang="fr-FR" sz="2100" b="1" dirty="0" smtClean="0">
                <a:solidFill>
                  <a:srgbClr val="0000FF"/>
                </a:solidFill>
                <a:latin typeface="Arial" panose="020B0604020202020204" pitchFamily="34" charset="0"/>
                <a:cs typeface="Arial" panose="020B0604020202020204" pitchFamily="34" charset="0"/>
              </a:rPr>
              <a:t>conventionnels et l’émission thermoélectronique</a:t>
            </a:r>
            <a:endParaRPr lang="fr-FR" altLang="fr-FR" sz="2100" b="1"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2"/>
          <p:cNvSpPr>
            <a:spLocks noChangeArrowheads="1"/>
          </p:cNvSpPr>
          <p:nvPr/>
        </p:nvSpPr>
        <p:spPr bwMode="auto">
          <a:xfrm>
            <a:off x="342900" y="620688"/>
            <a:ext cx="682148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300" b="1" dirty="0" smtClean="0">
                <a:cs typeface="Arial" panose="020B0604020202020204" pitchFamily="34" charset="0"/>
              </a:rPr>
              <a:t>Interface métal-vide en présence d'une émission d'électrons</a:t>
            </a:r>
          </a:p>
        </p:txBody>
      </p:sp>
      <p:sp>
        <p:nvSpPr>
          <p:cNvPr id="5" name="Text Box 3"/>
          <p:cNvSpPr txBox="1">
            <a:spLocks noChangeArrowheads="1"/>
          </p:cNvSpPr>
          <p:nvPr/>
        </p:nvSpPr>
        <p:spPr bwMode="auto">
          <a:xfrm>
            <a:off x="395536" y="5263555"/>
            <a:ext cx="612068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 typeface="Symbol" panose="05050102010706020507" pitchFamily="18" charset="2"/>
              <a:buNone/>
            </a:pPr>
            <a:r>
              <a:rPr lang="fr-FR" altLang="fr-FR" sz="1200" b="1" dirty="0" smtClean="0">
                <a:sym typeface="Symbol" panose="05050102010706020507" pitchFamily="18" charset="2"/>
              </a:rPr>
              <a:t>	 </a:t>
            </a:r>
            <a:r>
              <a:rPr lang="fr-FR" altLang="fr-FR" sz="1200" dirty="0"/>
              <a:t>force image donnée par la loi de Coulomb : </a:t>
            </a:r>
          </a:p>
          <a:p>
            <a:pPr algn="just" eaLnBrk="1" hangingPunct="1">
              <a:spcBef>
                <a:spcPct val="0"/>
              </a:spcBef>
              <a:buFont typeface="Symbol" panose="05050102010706020507" pitchFamily="18" charset="2"/>
              <a:buNone/>
            </a:pPr>
            <a:r>
              <a:rPr lang="fr-FR" altLang="fr-FR" sz="1200" b="1" dirty="0"/>
              <a:t> </a:t>
            </a:r>
            <a:endParaRPr lang="fr-FR" altLang="fr-FR" sz="2400" b="1" dirty="0"/>
          </a:p>
          <a:p>
            <a:pPr algn="just" eaLnBrk="1" hangingPunct="1">
              <a:spcBef>
                <a:spcPct val="0"/>
              </a:spcBef>
              <a:buFont typeface="Symbol" panose="05050102010706020507" pitchFamily="18" charset="2"/>
              <a:buNone/>
            </a:pPr>
            <a:r>
              <a:rPr lang="fr-FR" altLang="fr-FR" sz="1200" b="1" dirty="0">
                <a:sym typeface="Symbol" panose="05050102010706020507" pitchFamily="18" charset="2"/>
              </a:rPr>
              <a:t>	</a:t>
            </a:r>
            <a:r>
              <a:rPr lang="fr-FR" altLang="fr-FR" sz="1200" b="1" dirty="0" smtClean="0">
                <a:sym typeface="Symbol" panose="05050102010706020507" pitchFamily="18" charset="2"/>
              </a:rPr>
              <a:t>	 </a:t>
            </a:r>
            <a:r>
              <a:rPr lang="fr-FR" altLang="fr-FR" sz="1200" dirty="0">
                <a:sym typeface="Symbol" panose="05050102010706020507" pitchFamily="18" charset="2"/>
              </a:rPr>
              <a:t>à une distance x, l'électron a l'énergie potentielle : </a:t>
            </a:r>
          </a:p>
          <a:p>
            <a:pPr algn="just" eaLnBrk="1" hangingPunct="1">
              <a:spcBef>
                <a:spcPct val="0"/>
              </a:spcBef>
              <a:buFont typeface="Symbol" panose="05050102010706020507" pitchFamily="18" charset="2"/>
              <a:buNone/>
            </a:pPr>
            <a:endParaRPr lang="fr-FR" altLang="fr-FR" sz="800" b="1" dirty="0">
              <a:sym typeface="Symbol" panose="05050102010706020507" pitchFamily="18" charset="2"/>
            </a:endParaRPr>
          </a:p>
          <a:p>
            <a:pPr algn="just" eaLnBrk="1" hangingPunct="1">
              <a:spcBef>
                <a:spcPct val="0"/>
              </a:spcBef>
              <a:buFont typeface="Symbol" panose="05050102010706020507" pitchFamily="18" charset="2"/>
              <a:buNone/>
            </a:pPr>
            <a:r>
              <a:rPr lang="fr-FR" altLang="fr-FR" sz="1200" b="1" dirty="0" smtClean="0">
                <a:sym typeface="Symbol" panose="05050102010706020507" pitchFamily="18" charset="2"/>
              </a:rPr>
              <a:t>L'énergie </a:t>
            </a:r>
            <a:r>
              <a:rPr lang="fr-FR" altLang="fr-FR" sz="1200" b="1" dirty="0">
                <a:sym typeface="Symbol" panose="05050102010706020507" pitchFamily="18" charset="2"/>
              </a:rPr>
              <a:t>de l'électron diminue à mesure qu'il s'éloigne du matériau. </a:t>
            </a:r>
          </a:p>
          <a:p>
            <a:pPr algn="just" eaLnBrk="1" hangingPunct="1">
              <a:spcBef>
                <a:spcPct val="0"/>
              </a:spcBef>
              <a:buFont typeface="Symbol" panose="05050102010706020507" pitchFamily="18" charset="2"/>
              <a:buNone/>
            </a:pPr>
            <a:r>
              <a:rPr lang="fr-FR" altLang="fr-FR" sz="1200" b="1" dirty="0">
                <a:sym typeface="Symbol" panose="05050102010706020507" pitchFamily="18" charset="2"/>
              </a:rPr>
              <a:t>La barrière de potentielle est étalée dans l'espace. </a:t>
            </a:r>
          </a:p>
        </p:txBody>
      </p:sp>
      <p:graphicFrame>
        <p:nvGraphicFramePr>
          <p:cNvPr id="6" name="Object 4"/>
          <p:cNvGraphicFramePr>
            <a:graphicFrameLocks noChangeAspect="1"/>
          </p:cNvGraphicFramePr>
          <p:nvPr>
            <p:extLst>
              <p:ext uri="{D42A27DB-BD31-4B8C-83A1-F6EECF244321}">
                <p14:modId xmlns:p14="http://schemas.microsoft.com/office/powerpoint/2010/main" val="3408210466"/>
              </p:ext>
            </p:extLst>
          </p:nvPr>
        </p:nvGraphicFramePr>
        <p:xfrm>
          <a:off x="4859064" y="5157192"/>
          <a:ext cx="1081088" cy="463550"/>
        </p:xfrm>
        <a:graphic>
          <a:graphicData uri="http://schemas.openxmlformats.org/presentationml/2006/ole">
            <mc:AlternateContent xmlns:mc="http://schemas.openxmlformats.org/markup-compatibility/2006">
              <mc:Choice xmlns:v="urn:schemas-microsoft-com:vml" Requires="v">
                <p:oleObj spid="_x0000_s1497" name="Équation" r:id="rId3" imgW="1066800" imgH="457200" progId="Equation.3">
                  <p:embed/>
                </p:oleObj>
              </mc:Choice>
              <mc:Fallback>
                <p:oleObj name="Équation" r:id="rId3" imgW="10668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064" y="5157192"/>
                        <a:ext cx="10810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5"/>
          <p:cNvGraphicFramePr>
            <a:graphicFrameLocks noChangeAspect="1"/>
          </p:cNvGraphicFramePr>
          <p:nvPr>
            <p:extLst>
              <p:ext uri="{D42A27DB-BD31-4B8C-83A1-F6EECF244321}">
                <p14:modId xmlns:p14="http://schemas.microsoft.com/office/powerpoint/2010/main" val="1773681616"/>
              </p:ext>
            </p:extLst>
          </p:nvPr>
        </p:nvGraphicFramePr>
        <p:xfrm>
          <a:off x="6298902" y="5517232"/>
          <a:ext cx="1441450" cy="488950"/>
        </p:xfrm>
        <a:graphic>
          <a:graphicData uri="http://schemas.openxmlformats.org/presentationml/2006/ole">
            <mc:AlternateContent xmlns:mc="http://schemas.openxmlformats.org/markup-compatibility/2006">
              <mc:Choice xmlns:v="urn:schemas-microsoft-com:vml" Requires="v">
                <p:oleObj spid="_x0000_s1498" name="Equation" r:id="rId5" imgW="1346200" imgH="457200" progId="Equation.3">
                  <p:embed/>
                </p:oleObj>
              </mc:Choice>
              <mc:Fallback>
                <p:oleObj name="Equation" r:id="rId5" imgW="13462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8902" y="5517232"/>
                        <a:ext cx="144145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6"/>
          <p:cNvGraphicFramePr>
            <a:graphicFrameLocks noChangeAspect="1"/>
          </p:cNvGraphicFramePr>
          <p:nvPr>
            <p:extLst>
              <p:ext uri="{D42A27DB-BD31-4B8C-83A1-F6EECF244321}">
                <p14:modId xmlns:p14="http://schemas.microsoft.com/office/powerpoint/2010/main" val="2501396992"/>
              </p:ext>
            </p:extLst>
          </p:nvPr>
        </p:nvGraphicFramePr>
        <p:xfrm>
          <a:off x="5652120" y="5917778"/>
          <a:ext cx="1243012" cy="463550"/>
        </p:xfrm>
        <a:graphic>
          <a:graphicData uri="http://schemas.openxmlformats.org/presentationml/2006/ole">
            <mc:AlternateContent xmlns:mc="http://schemas.openxmlformats.org/markup-compatibility/2006">
              <mc:Choice xmlns:v="urn:schemas-microsoft-com:vml" Requires="v">
                <p:oleObj spid="_x0000_s1499" name="Equation" r:id="rId7" imgW="1231900" imgH="457200" progId="Equation.3">
                  <p:embed/>
                </p:oleObj>
              </mc:Choice>
              <mc:Fallback>
                <p:oleObj name="Equation" r:id="rId7" imgW="123190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2120" y="5917778"/>
                        <a:ext cx="1243012"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 Box 7"/>
          <p:cNvSpPr txBox="1">
            <a:spLocks noChangeArrowheads="1"/>
          </p:cNvSpPr>
          <p:nvPr/>
        </p:nvSpPr>
        <p:spPr bwMode="auto">
          <a:xfrm>
            <a:off x="342900" y="4077072"/>
            <a:ext cx="8640763"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200" b="1" dirty="0"/>
              <a:t>Dans le métal, à 0 K, les électrons sont confinés dans la partie inférieure de la bande de conduction, en dessous du niveau de Fermi. En augmentant la température, les électrons de conduction ou "électrons libres" peuvent occuper des niveaux supérieurs.</a:t>
            </a:r>
          </a:p>
          <a:p>
            <a:pPr algn="just" eaLnBrk="1" hangingPunct="1">
              <a:spcBef>
                <a:spcPct val="0"/>
              </a:spcBef>
              <a:buFontTx/>
              <a:buNone/>
            </a:pPr>
            <a:endParaRPr lang="fr-FR" altLang="fr-FR" sz="800" b="1" dirty="0"/>
          </a:p>
          <a:p>
            <a:pPr algn="just" eaLnBrk="1" hangingPunct="1">
              <a:spcBef>
                <a:spcPct val="0"/>
              </a:spcBef>
              <a:buFontTx/>
              <a:buNone/>
            </a:pPr>
            <a:r>
              <a:rPr lang="fr-FR" altLang="fr-FR" sz="1200" dirty="0"/>
              <a:t>Il existe une force de rétention exercée par le matériau sur l'électron émis à la distance x de la surface, équivalente à celle qu'exercerait une charge +e située à la distance –x dans le matériau (charge image).</a:t>
            </a:r>
          </a:p>
        </p:txBody>
      </p:sp>
      <p:sp>
        <p:nvSpPr>
          <p:cNvPr id="10" name="Text Box 8"/>
          <p:cNvSpPr txBox="1">
            <a:spLocks noChangeArrowheads="1"/>
          </p:cNvSpPr>
          <p:nvPr/>
        </p:nvSpPr>
        <p:spPr bwMode="auto">
          <a:xfrm>
            <a:off x="5188216" y="3077669"/>
            <a:ext cx="3887787" cy="6924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u="sng" dirty="0"/>
              <a:t>émission thermoélectronique:</a:t>
            </a:r>
            <a:r>
              <a:rPr lang="fr-FR" altLang="fr-FR" sz="1300" b="1" dirty="0"/>
              <a:t> </a:t>
            </a:r>
          </a:p>
          <a:p>
            <a:pPr eaLnBrk="1" hangingPunct="1">
              <a:spcBef>
                <a:spcPct val="0"/>
              </a:spcBef>
              <a:buFontTx/>
              <a:buNone/>
            </a:pPr>
            <a:r>
              <a:rPr lang="fr-FR" altLang="fr-FR" sz="1300" b="1" dirty="0"/>
              <a:t>franchissement par les électrons de la barrière de potentiel par saut thermiquement activé</a:t>
            </a:r>
          </a:p>
        </p:txBody>
      </p:sp>
      <p:pic>
        <p:nvPicPr>
          <p:cNvPr id="11"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19910" y="582077"/>
            <a:ext cx="1782790" cy="18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7164288" y="2382277"/>
            <a:ext cx="18351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900" b="1" i="1" dirty="0"/>
              <a:t>Répartition énergétique de la densité d'états électroniques en fonction de la température</a:t>
            </a:r>
          </a:p>
        </p:txBody>
      </p:sp>
      <p:pic>
        <p:nvPicPr>
          <p:cNvPr id="13"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560" y="981323"/>
            <a:ext cx="57356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Espace réservé du numéro de diapositive 14"/>
          <p:cNvSpPr>
            <a:spLocks noGrp="1"/>
          </p:cNvSpPr>
          <p:nvPr>
            <p:ph type="sldNum" sz="quarter" idx="4"/>
          </p:nvPr>
        </p:nvSpPr>
        <p:spPr/>
        <p:txBody>
          <a:bodyPr/>
          <a:lstStyle/>
          <a:p>
            <a:fld id="{7677F839-F3BA-4A12-BBF8-C0A38A149D79}" type="slidenum">
              <a:rPr lang="fr-FR" smtClean="0"/>
              <a:t>7</a:t>
            </a:fld>
            <a:endParaRPr lang="fr-FR"/>
          </a:p>
        </p:txBody>
      </p:sp>
    </p:spTree>
    <p:extLst>
      <p:ext uri="{BB962C8B-B14F-4D97-AF65-F5344CB8AC3E}">
        <p14:creationId xmlns:p14="http://schemas.microsoft.com/office/powerpoint/2010/main" val="701366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825" y="122238"/>
            <a:ext cx="797846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Grandeurs caractéristiques de l’émission thermoélectronique</a:t>
            </a:r>
            <a:endParaRPr lang="fr-FR" altLang="fr-FR" sz="2100" b="1" dirty="0">
              <a:solidFill>
                <a:srgbClr val="0000FF"/>
              </a:solidFill>
              <a:latin typeface="Arial" panose="020B0604020202020204" pitchFamily="34" charset="0"/>
              <a:cs typeface="Arial" panose="020B0604020202020204" pitchFamily="34" charset="0"/>
            </a:endParaRPr>
          </a:p>
        </p:txBody>
      </p:sp>
      <p:sp>
        <p:nvSpPr>
          <p:cNvPr id="3"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Text Box 3"/>
          <p:cNvSpPr txBox="1">
            <a:spLocks noChangeArrowheads="1"/>
          </p:cNvSpPr>
          <p:nvPr/>
        </p:nvSpPr>
        <p:spPr bwMode="auto">
          <a:xfrm>
            <a:off x="228599" y="1085850"/>
            <a:ext cx="585556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smtClean="0"/>
              <a:t>L'énergie </a:t>
            </a:r>
            <a:r>
              <a:rPr lang="fr-FR" altLang="fr-FR" sz="1300" b="1" dirty="0"/>
              <a:t>thermique permet à certains électrons de franchir la barrière.</a:t>
            </a:r>
          </a:p>
          <a:p>
            <a:pPr eaLnBrk="1" hangingPunct="1">
              <a:spcBef>
                <a:spcPct val="0"/>
              </a:spcBef>
              <a:buFontTx/>
              <a:buNone/>
            </a:pPr>
            <a:endParaRPr lang="fr-FR" altLang="fr-FR" sz="1300" b="1" dirty="0"/>
          </a:p>
          <a:p>
            <a:pPr>
              <a:spcBef>
                <a:spcPct val="0"/>
              </a:spcBef>
              <a:buNone/>
            </a:pPr>
            <a:r>
              <a:rPr lang="fr-FR" altLang="fr-FR" sz="1300" b="1" dirty="0">
                <a:solidFill>
                  <a:srgbClr val="0000FF"/>
                </a:solidFill>
                <a:sym typeface="Wingdings" panose="05000000000000000000" pitchFamily="2" charset="2"/>
              </a:rPr>
              <a:t></a:t>
            </a:r>
            <a:r>
              <a:rPr lang="fr-FR" altLang="fr-FR" sz="1300" b="1" dirty="0">
                <a:solidFill>
                  <a:srgbClr val="FF6600"/>
                </a:solidFill>
                <a:sym typeface="Wingdings" panose="05000000000000000000" pitchFamily="2" charset="2"/>
              </a:rPr>
              <a:t> </a:t>
            </a:r>
            <a:r>
              <a:rPr lang="fr-FR" altLang="fr-FR" sz="1300" b="1" dirty="0" smtClean="0"/>
              <a:t>Les </a:t>
            </a:r>
            <a:r>
              <a:rPr lang="fr-FR" altLang="fr-FR" sz="1300" b="1" dirty="0"/>
              <a:t>électrons susceptibles de sortir du métal dans la direction x ont une énergie cinétique :</a:t>
            </a:r>
            <a:endParaRPr lang="fr-FR" altLang="fr-FR" sz="1300" b="1" dirty="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797306358"/>
              </p:ext>
            </p:extLst>
          </p:nvPr>
        </p:nvGraphicFramePr>
        <p:xfrm>
          <a:off x="755576" y="2086005"/>
          <a:ext cx="6469583" cy="1198979"/>
        </p:xfrm>
        <a:graphic>
          <a:graphicData uri="http://schemas.openxmlformats.org/presentationml/2006/ole">
            <mc:AlternateContent xmlns:mc="http://schemas.openxmlformats.org/markup-compatibility/2006">
              <mc:Choice xmlns:v="urn:schemas-microsoft-com:vml" Requires="v">
                <p:oleObj spid="_x0000_s2657" name="Équation" r:id="rId4" imgW="5626080" imgH="1041120" progId="Equation.3">
                  <p:embed/>
                </p:oleObj>
              </mc:Choice>
              <mc:Fallback>
                <p:oleObj name="Équation" r:id="rId4" imgW="5626080" imgH="1041120" progId="Equation.3">
                  <p:embed/>
                  <p:pic>
                    <p:nvPicPr>
                      <p:cNvPr id="0" name=""/>
                      <p:cNvPicPr>
                        <a:picLocks noChangeAspect="1" noChangeArrowheads="1"/>
                      </p:cNvPicPr>
                      <p:nvPr/>
                    </p:nvPicPr>
                    <p:blipFill>
                      <a:blip r:embed="rId5"/>
                      <a:srcRect/>
                      <a:stretch>
                        <a:fillRect/>
                      </a:stretch>
                    </p:blipFill>
                    <p:spPr bwMode="auto">
                      <a:xfrm>
                        <a:off x="755576" y="2086005"/>
                        <a:ext cx="6469583" cy="1198979"/>
                      </a:xfrm>
                      <a:prstGeom prst="rect">
                        <a:avLst/>
                      </a:prstGeom>
                      <a:noFill/>
                      <a:ln>
                        <a:noFill/>
                      </a:ln>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99627100"/>
              </p:ext>
            </p:extLst>
          </p:nvPr>
        </p:nvGraphicFramePr>
        <p:xfrm>
          <a:off x="3424444" y="4125443"/>
          <a:ext cx="5684060" cy="1607813"/>
        </p:xfrm>
        <a:graphic>
          <a:graphicData uri="http://schemas.openxmlformats.org/presentationml/2006/ole">
            <mc:AlternateContent xmlns:mc="http://schemas.openxmlformats.org/markup-compatibility/2006">
              <mc:Choice xmlns:v="urn:schemas-microsoft-com:vml" Requires="v">
                <p:oleObj spid="_x0000_s2658" name="Équation" r:id="rId6" imgW="5206680" imgH="1473120" progId="Equation.3">
                  <p:embed/>
                </p:oleObj>
              </mc:Choice>
              <mc:Fallback>
                <p:oleObj name="Équation" r:id="rId6" imgW="5206680" imgH="1473120" progId="Equation.3">
                  <p:embed/>
                  <p:pic>
                    <p:nvPicPr>
                      <p:cNvPr id="0" name=""/>
                      <p:cNvPicPr>
                        <a:picLocks noChangeAspect="1" noChangeArrowheads="1"/>
                      </p:cNvPicPr>
                      <p:nvPr/>
                    </p:nvPicPr>
                    <p:blipFill>
                      <a:blip r:embed="rId7"/>
                      <a:srcRect/>
                      <a:stretch>
                        <a:fillRect/>
                      </a:stretch>
                    </p:blipFill>
                    <p:spPr bwMode="auto">
                      <a:xfrm>
                        <a:off x="3424444" y="4125443"/>
                        <a:ext cx="5684060" cy="1607813"/>
                      </a:xfrm>
                      <a:prstGeom prst="rect">
                        <a:avLst/>
                      </a:prstGeom>
                      <a:noFill/>
                      <a:ln>
                        <a:noFill/>
                      </a:ln>
                      <a:effectLst/>
                      <a:extLst/>
                    </p:spPr>
                  </p:pic>
                </p:oleObj>
              </mc:Fallback>
            </mc:AlternateContent>
          </a:graphicData>
        </a:graphic>
      </p:graphicFrame>
      <p:sp>
        <p:nvSpPr>
          <p:cNvPr id="7" name="Text Box 6"/>
          <p:cNvSpPr txBox="1">
            <a:spLocks noChangeArrowheads="1"/>
          </p:cNvSpPr>
          <p:nvPr/>
        </p:nvSpPr>
        <p:spPr bwMode="auto">
          <a:xfrm>
            <a:off x="250824" y="3523252"/>
            <a:ext cx="885767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fr-FR" altLang="fr-FR" sz="1300" b="1" dirty="0">
                <a:solidFill>
                  <a:srgbClr val="0000FF"/>
                </a:solidFill>
                <a:sym typeface="Wingdings" panose="05000000000000000000" pitchFamily="2" charset="2"/>
              </a:rPr>
              <a:t></a:t>
            </a:r>
            <a:r>
              <a:rPr lang="fr-FR" altLang="fr-FR" sz="1300" b="1" dirty="0" smtClean="0">
                <a:solidFill>
                  <a:srgbClr val="FF6600"/>
                </a:solidFill>
                <a:sym typeface="Wingdings" panose="05000000000000000000" pitchFamily="2" charset="2"/>
              </a:rPr>
              <a:t> </a:t>
            </a:r>
            <a:r>
              <a:rPr lang="fr-FR" altLang="fr-FR" sz="1300" b="1" dirty="0" smtClean="0"/>
              <a:t>Le </a:t>
            </a:r>
            <a:r>
              <a:rPr lang="fr-FR" altLang="fr-FR" sz="1300" b="1" dirty="0"/>
              <a:t>nombre d'électrons d'énergie E ayant une composante de vitesse v</a:t>
            </a:r>
            <a:r>
              <a:rPr lang="fr-FR" altLang="fr-FR" sz="1300" b="1" baseline="-25000" dirty="0"/>
              <a:t>x</a:t>
            </a:r>
            <a:r>
              <a:rPr lang="fr-FR" altLang="fr-FR" sz="1300" b="1" dirty="0"/>
              <a:t> donc une composante </a:t>
            </a:r>
            <a:r>
              <a:rPr lang="fr-FR" altLang="fr-FR" sz="1300" b="1" dirty="0" err="1"/>
              <a:t>k</a:t>
            </a:r>
            <a:r>
              <a:rPr lang="fr-FR" altLang="fr-FR" sz="1300" b="1" baseline="-25000" dirty="0" err="1"/>
              <a:t>x</a:t>
            </a:r>
            <a:r>
              <a:rPr lang="fr-FR" altLang="fr-FR" sz="1300" b="1" dirty="0"/>
              <a:t> dans l'espace des phases est : </a:t>
            </a:r>
          </a:p>
        </p:txBody>
      </p:sp>
      <p:graphicFrame>
        <p:nvGraphicFramePr>
          <p:cNvPr id="8" name="Object 7"/>
          <p:cNvGraphicFramePr>
            <a:graphicFrameLocks noChangeAspect="1"/>
          </p:cNvGraphicFramePr>
          <p:nvPr>
            <p:extLst>
              <p:ext uri="{D42A27DB-BD31-4B8C-83A1-F6EECF244321}">
                <p14:modId xmlns:p14="http://schemas.microsoft.com/office/powerpoint/2010/main" val="3689558799"/>
              </p:ext>
            </p:extLst>
          </p:nvPr>
        </p:nvGraphicFramePr>
        <p:xfrm>
          <a:off x="611560" y="3981427"/>
          <a:ext cx="2847975" cy="600075"/>
        </p:xfrm>
        <a:graphic>
          <a:graphicData uri="http://schemas.openxmlformats.org/presentationml/2006/ole">
            <mc:AlternateContent xmlns:mc="http://schemas.openxmlformats.org/markup-compatibility/2006">
              <mc:Choice xmlns:v="urn:schemas-microsoft-com:vml" Requires="v">
                <p:oleObj spid="_x0000_s2659" name="Equation" r:id="rId8" imgW="2235200" imgH="469900" progId="Equation.3">
                  <p:embed/>
                </p:oleObj>
              </mc:Choice>
              <mc:Fallback>
                <p:oleObj name="Equation" r:id="rId8" imgW="2235200" imgH="4699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560" y="3981427"/>
                        <a:ext cx="2847975" cy="600075"/>
                      </a:xfrm>
                      <a:prstGeom prst="rect">
                        <a:avLst/>
                      </a:prstGeom>
                      <a:noFill/>
                      <a:ln>
                        <a:noFill/>
                      </a:ln>
                      <a:effectLst/>
                      <a:extLst/>
                    </p:spPr>
                  </p:pic>
                </p:oleObj>
              </mc:Fallback>
            </mc:AlternateContent>
          </a:graphicData>
        </a:graphic>
      </p:graphicFrame>
      <p:sp>
        <p:nvSpPr>
          <p:cNvPr id="9" name="Rectangle 9"/>
          <p:cNvSpPr>
            <a:spLocks noChangeArrowheads="1"/>
          </p:cNvSpPr>
          <p:nvPr/>
        </p:nvSpPr>
        <p:spPr bwMode="auto">
          <a:xfrm>
            <a:off x="193675" y="673100"/>
            <a:ext cx="43011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600" b="1" dirty="0" smtClean="0">
                <a:solidFill>
                  <a:srgbClr val="0000FF"/>
                </a:solidFill>
                <a:cs typeface="Arial" panose="020B0604020202020204" pitchFamily="34" charset="0"/>
              </a:rPr>
              <a:t>1 - Densité de courant au niveau du canon</a:t>
            </a:r>
          </a:p>
        </p:txBody>
      </p:sp>
      <p:pic>
        <p:nvPicPr>
          <p:cNvPr id="10" name="Picture 10" descr="003 - degrade emission thermoelectronique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5997" y="620688"/>
            <a:ext cx="32099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
          <p:cNvSpPr txBox="1">
            <a:spLocks noChangeArrowheads="1"/>
          </p:cNvSpPr>
          <p:nvPr/>
        </p:nvSpPr>
        <p:spPr bwMode="auto">
          <a:xfrm>
            <a:off x="251521" y="5168225"/>
            <a:ext cx="223224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smtClean="0"/>
              <a:t>Après calculs …</a:t>
            </a:r>
            <a:endParaRPr lang="fr-FR" altLang="fr-FR" sz="1300" b="1" dirty="0"/>
          </a:p>
        </p:txBody>
      </p:sp>
      <p:graphicFrame>
        <p:nvGraphicFramePr>
          <p:cNvPr id="12" name="Object 3"/>
          <p:cNvGraphicFramePr>
            <a:graphicFrameLocks noChangeAspect="1"/>
          </p:cNvGraphicFramePr>
          <p:nvPr>
            <p:extLst>
              <p:ext uri="{D42A27DB-BD31-4B8C-83A1-F6EECF244321}">
                <p14:modId xmlns:p14="http://schemas.microsoft.com/office/powerpoint/2010/main" val="4132161214"/>
              </p:ext>
            </p:extLst>
          </p:nvPr>
        </p:nvGraphicFramePr>
        <p:xfrm>
          <a:off x="602975" y="5517232"/>
          <a:ext cx="2530590" cy="740476"/>
        </p:xfrm>
        <a:graphic>
          <a:graphicData uri="http://schemas.openxmlformats.org/presentationml/2006/ole">
            <mc:AlternateContent xmlns:mc="http://schemas.openxmlformats.org/markup-compatibility/2006">
              <mc:Choice xmlns:v="urn:schemas-microsoft-com:vml" Requires="v">
                <p:oleObj spid="_x0000_s2660" name="Equation" r:id="rId11" imgW="1866090" imgH="545863" progId="Equation.3">
                  <p:embed/>
                </p:oleObj>
              </mc:Choice>
              <mc:Fallback>
                <p:oleObj name="Equation" r:id="rId11" imgW="1866090" imgH="545863"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2975" y="5517232"/>
                        <a:ext cx="2530590" cy="740476"/>
                      </a:xfrm>
                      <a:prstGeom prst="rect">
                        <a:avLst/>
                      </a:prstGeom>
                      <a:solidFill>
                        <a:srgbClr val="FFFF99"/>
                      </a:solidFill>
                      <a:ln>
                        <a:noFill/>
                      </a:ln>
                      <a:effectLst/>
                      <a:extLst/>
                    </p:spPr>
                  </p:pic>
                </p:oleObj>
              </mc:Fallback>
            </mc:AlternateContent>
          </a:graphicData>
        </a:graphic>
      </p:graphicFrame>
      <p:sp>
        <p:nvSpPr>
          <p:cNvPr id="14" name="Espace réservé du numéro de diapositive 13"/>
          <p:cNvSpPr>
            <a:spLocks noGrp="1"/>
          </p:cNvSpPr>
          <p:nvPr>
            <p:ph type="sldNum" sz="quarter" idx="4"/>
          </p:nvPr>
        </p:nvSpPr>
        <p:spPr/>
        <p:txBody>
          <a:bodyPr/>
          <a:lstStyle/>
          <a:p>
            <a:fld id="{7677F839-F3BA-4A12-BBF8-C0A38A149D79}" type="slidenum">
              <a:rPr lang="fr-FR" smtClean="0"/>
              <a:t>8</a:t>
            </a:fld>
            <a:endParaRPr lang="fr-FR"/>
          </a:p>
        </p:txBody>
      </p:sp>
    </p:spTree>
    <p:extLst>
      <p:ext uri="{BB962C8B-B14F-4D97-AF65-F5344CB8AC3E}">
        <p14:creationId xmlns:p14="http://schemas.microsoft.com/office/powerpoint/2010/main" val="3649665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5"/>
          <p:cNvGraphicFramePr>
            <a:graphicFrameLocks noChangeAspect="1"/>
          </p:cNvGraphicFramePr>
          <p:nvPr>
            <p:extLst>
              <p:ext uri="{D42A27DB-BD31-4B8C-83A1-F6EECF244321}">
                <p14:modId xmlns:p14="http://schemas.microsoft.com/office/powerpoint/2010/main" val="3167992169"/>
              </p:ext>
            </p:extLst>
          </p:nvPr>
        </p:nvGraphicFramePr>
        <p:xfrm>
          <a:off x="605159" y="1501751"/>
          <a:ext cx="2339975" cy="588962"/>
        </p:xfrm>
        <a:graphic>
          <a:graphicData uri="http://schemas.openxmlformats.org/presentationml/2006/ole">
            <mc:AlternateContent xmlns:mc="http://schemas.openxmlformats.org/markup-compatibility/2006">
              <mc:Choice xmlns:v="urn:schemas-microsoft-com:vml" Requires="v">
                <p:oleObj spid="_x0000_s3820" name="Equation" r:id="rId3" imgW="1460500" imgH="368300" progId="Equation.3">
                  <p:embed/>
                </p:oleObj>
              </mc:Choice>
              <mc:Fallback>
                <p:oleObj name="Equation" r:id="rId3" imgW="14605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159" y="1501751"/>
                        <a:ext cx="2339975" cy="588962"/>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Text Box 6"/>
          <p:cNvSpPr txBox="1">
            <a:spLocks noChangeArrowheads="1"/>
          </p:cNvSpPr>
          <p:nvPr/>
        </p:nvSpPr>
        <p:spPr bwMode="auto">
          <a:xfrm>
            <a:off x="244797" y="1052736"/>
            <a:ext cx="58324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300" b="1" dirty="0">
                <a:solidFill>
                  <a:srgbClr val="0000FF"/>
                </a:solidFill>
                <a:sym typeface="Wingdings" panose="05000000000000000000" pitchFamily="2" charset="2"/>
              </a:rPr>
              <a:t></a:t>
            </a:r>
            <a:r>
              <a:rPr lang="fr-FR" altLang="fr-FR" sz="1300" b="1" dirty="0">
                <a:sym typeface="Symbol" panose="05050102010706020507" pitchFamily="18" charset="2"/>
              </a:rPr>
              <a:t> </a:t>
            </a:r>
            <a:r>
              <a:rPr lang="fr-FR" altLang="fr-FR" sz="1300" b="1" dirty="0"/>
              <a:t>La densité totale de courant dans la direction x s'écrit donc : </a:t>
            </a:r>
          </a:p>
        </p:txBody>
      </p:sp>
      <p:sp>
        <p:nvSpPr>
          <p:cNvPr id="4" name="Text Box 8"/>
          <p:cNvSpPr txBox="1">
            <a:spLocks noChangeArrowheads="1"/>
          </p:cNvSpPr>
          <p:nvPr/>
        </p:nvSpPr>
        <p:spPr bwMode="auto">
          <a:xfrm>
            <a:off x="3131840" y="1916832"/>
            <a:ext cx="59766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i="1" dirty="0"/>
              <a:t>v</a:t>
            </a:r>
            <a:r>
              <a:rPr lang="fr-FR" altLang="fr-FR" sz="1200" i="1" baseline="-25000" dirty="0"/>
              <a:t>x min</a:t>
            </a:r>
            <a:r>
              <a:rPr lang="fr-FR" altLang="fr-FR" sz="1200" i="1" dirty="0"/>
              <a:t>  est la valeur minimale de vitesse </a:t>
            </a:r>
            <a:r>
              <a:rPr lang="fr-FR" altLang="fr-FR" sz="1200" i="1" dirty="0" smtClean="0"/>
              <a:t>permettant à </a:t>
            </a:r>
            <a:r>
              <a:rPr lang="fr-FR" altLang="fr-FR" sz="1200" i="1" dirty="0"/>
              <a:t>un électron de franchir la </a:t>
            </a:r>
            <a:r>
              <a:rPr lang="fr-FR" altLang="fr-FR" sz="1200" i="1" dirty="0" smtClean="0"/>
              <a:t>barrière</a:t>
            </a:r>
            <a:endParaRPr lang="fr-FR" altLang="fr-FR" sz="1200" i="1" dirty="0"/>
          </a:p>
        </p:txBody>
      </p:sp>
      <p:graphicFrame>
        <p:nvGraphicFramePr>
          <p:cNvPr id="5" name="Object 9"/>
          <p:cNvGraphicFramePr>
            <a:graphicFrameLocks noChangeAspect="1"/>
          </p:cNvGraphicFramePr>
          <p:nvPr>
            <p:extLst>
              <p:ext uri="{D42A27DB-BD31-4B8C-83A1-F6EECF244321}">
                <p14:modId xmlns:p14="http://schemas.microsoft.com/office/powerpoint/2010/main" val="3183659484"/>
              </p:ext>
            </p:extLst>
          </p:nvPr>
        </p:nvGraphicFramePr>
        <p:xfrm>
          <a:off x="5069209" y="1411492"/>
          <a:ext cx="3822379" cy="527795"/>
        </p:xfrm>
        <a:graphic>
          <a:graphicData uri="http://schemas.openxmlformats.org/presentationml/2006/ole">
            <mc:AlternateContent xmlns:mc="http://schemas.openxmlformats.org/markup-compatibility/2006">
              <mc:Choice xmlns:v="urn:schemas-microsoft-com:vml" Requires="v">
                <p:oleObj spid="_x0000_s3821" name="Equation" r:id="rId5" imgW="3225800" imgH="444500" progId="Equation.3">
                  <p:embed/>
                </p:oleObj>
              </mc:Choice>
              <mc:Fallback>
                <p:oleObj name="Equation" r:id="rId5" imgW="3225800" imgH="444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9209" y="1411492"/>
                        <a:ext cx="3822379" cy="527795"/>
                      </a:xfrm>
                      <a:prstGeom prst="rect">
                        <a:avLst/>
                      </a:prstGeom>
                      <a:noFill/>
                      <a:ln>
                        <a:noFill/>
                      </a:ln>
                      <a:effectLst/>
                      <a:extLst/>
                    </p:spPr>
                  </p:pic>
                </p:oleObj>
              </mc:Fallback>
            </mc:AlternateContent>
          </a:graphicData>
        </a:graphic>
      </p:graphicFrame>
      <p:graphicFrame>
        <p:nvGraphicFramePr>
          <p:cNvPr id="6" name="Object 10"/>
          <p:cNvGraphicFramePr>
            <a:graphicFrameLocks noChangeAspect="1"/>
          </p:cNvGraphicFramePr>
          <p:nvPr>
            <p:extLst>
              <p:ext uri="{D42A27DB-BD31-4B8C-83A1-F6EECF244321}">
                <p14:modId xmlns:p14="http://schemas.microsoft.com/office/powerpoint/2010/main" val="342983673"/>
              </p:ext>
            </p:extLst>
          </p:nvPr>
        </p:nvGraphicFramePr>
        <p:xfrm>
          <a:off x="3203849" y="1447962"/>
          <a:ext cx="1343904" cy="477897"/>
        </p:xfrm>
        <a:graphic>
          <a:graphicData uri="http://schemas.openxmlformats.org/presentationml/2006/ole">
            <mc:AlternateContent xmlns:mc="http://schemas.openxmlformats.org/markup-compatibility/2006">
              <mc:Choice xmlns:v="urn:schemas-microsoft-com:vml" Requires="v">
                <p:oleObj spid="_x0000_s3822" name="Equation" r:id="rId7" imgW="1104900" imgH="393700" progId="Equation.3">
                  <p:embed/>
                </p:oleObj>
              </mc:Choice>
              <mc:Fallback>
                <p:oleObj name="Equation" r:id="rId7" imgW="11049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849" y="1447962"/>
                        <a:ext cx="1343904" cy="477897"/>
                      </a:xfrm>
                      <a:prstGeom prst="rect">
                        <a:avLst/>
                      </a:prstGeom>
                      <a:noFill/>
                      <a:ln>
                        <a:noFill/>
                      </a:ln>
                      <a:effectLst/>
                      <a:extLst/>
                    </p:spPr>
                  </p:pic>
                </p:oleObj>
              </mc:Fallback>
            </mc:AlternateContent>
          </a:graphicData>
        </a:graphic>
      </p:graphicFrame>
      <p:sp>
        <p:nvSpPr>
          <p:cNvPr id="7" name="Text Box 5"/>
          <p:cNvSpPr txBox="1">
            <a:spLocks noChangeArrowheads="1"/>
          </p:cNvSpPr>
          <p:nvPr/>
        </p:nvSpPr>
        <p:spPr bwMode="auto">
          <a:xfrm>
            <a:off x="250825" y="122238"/>
            <a:ext cx="797846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smtClean="0">
                <a:solidFill>
                  <a:srgbClr val="0000FF"/>
                </a:solidFill>
                <a:latin typeface="Arial" panose="020B0604020202020204" pitchFamily="34" charset="0"/>
                <a:cs typeface="Arial" panose="020B0604020202020204" pitchFamily="34" charset="0"/>
              </a:rPr>
              <a:t>Grandeurs caractéristiques de l’émission thermoélectronique</a:t>
            </a:r>
            <a:endParaRPr lang="fr-FR" altLang="fr-FR" sz="2100" b="1" dirty="0">
              <a:solidFill>
                <a:srgbClr val="0000FF"/>
              </a:solidFill>
              <a:latin typeface="Arial" panose="020B0604020202020204" pitchFamily="34" charset="0"/>
              <a:cs typeface="Arial" panose="020B0604020202020204" pitchFamily="34" charset="0"/>
            </a:endParaRPr>
          </a:p>
        </p:txBody>
      </p:sp>
      <p:sp>
        <p:nvSpPr>
          <p:cNvPr id="8" name="Line 6"/>
          <p:cNvSpPr>
            <a:spLocks noChangeShapeType="1"/>
          </p:cNvSpPr>
          <p:nvPr/>
        </p:nvSpPr>
        <p:spPr bwMode="auto">
          <a:xfrm>
            <a:off x="363538" y="549275"/>
            <a:ext cx="8168902"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 name="Rectangle 9"/>
          <p:cNvSpPr>
            <a:spLocks noChangeArrowheads="1"/>
          </p:cNvSpPr>
          <p:nvPr/>
        </p:nvSpPr>
        <p:spPr bwMode="auto">
          <a:xfrm>
            <a:off x="193675" y="673100"/>
            <a:ext cx="49760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fr-FR" sz="1600" b="1" dirty="0" smtClean="0">
                <a:solidFill>
                  <a:srgbClr val="0000FF"/>
                </a:solidFill>
                <a:cs typeface="Arial" panose="020B0604020202020204" pitchFamily="34" charset="0"/>
              </a:rPr>
              <a:t>1 - Densité de courant au niveau du canon (suite)</a:t>
            </a:r>
          </a:p>
        </p:txBody>
      </p:sp>
      <p:sp>
        <p:nvSpPr>
          <p:cNvPr id="13" name="Text Box 4"/>
          <p:cNvSpPr txBox="1">
            <a:spLocks noChangeArrowheads="1"/>
          </p:cNvSpPr>
          <p:nvPr/>
        </p:nvSpPr>
        <p:spPr bwMode="auto">
          <a:xfrm>
            <a:off x="242811" y="2420888"/>
            <a:ext cx="849719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fr-FR" altLang="fr-FR" sz="1300" b="1" dirty="0">
                <a:solidFill>
                  <a:srgbClr val="0000FF"/>
                </a:solidFill>
                <a:sym typeface="Wingdings" panose="05000000000000000000" pitchFamily="2" charset="2"/>
              </a:rPr>
              <a:t></a:t>
            </a:r>
            <a:r>
              <a:rPr lang="fr-FR" altLang="fr-FR" sz="1300" b="1" dirty="0">
                <a:sym typeface="Symbol" panose="05050102010706020507" pitchFamily="18" charset="2"/>
              </a:rPr>
              <a:t> </a:t>
            </a:r>
            <a:r>
              <a:rPr lang="fr-FR" altLang="fr-FR" sz="1300" b="1" dirty="0" smtClean="0">
                <a:sym typeface="Symbol" panose="05050102010706020507" pitchFamily="18" charset="2"/>
              </a:rPr>
              <a:t>Après calculs…, </a:t>
            </a:r>
            <a:r>
              <a:rPr lang="fr-FR" altLang="fr-FR" sz="1300" b="1" dirty="0" smtClean="0"/>
              <a:t>Le </a:t>
            </a:r>
            <a:r>
              <a:rPr lang="fr-FR" altLang="fr-FR" sz="1300" b="1" dirty="0"/>
              <a:t>métal émet un courant. La densité de courant d'émission au canon est la densité J</a:t>
            </a:r>
            <a:r>
              <a:rPr lang="fr-FR" altLang="fr-FR" sz="1300" b="1" baseline="-25000" dirty="0"/>
              <a:t>0</a:t>
            </a:r>
            <a:r>
              <a:rPr lang="fr-FR" altLang="fr-FR" sz="1300" b="1" dirty="0"/>
              <a:t> des électrons émis par unité de surface au niveau du filament.</a:t>
            </a:r>
          </a:p>
        </p:txBody>
      </p:sp>
      <p:graphicFrame>
        <p:nvGraphicFramePr>
          <p:cNvPr id="14" name="Object 2"/>
          <p:cNvGraphicFramePr>
            <a:graphicFrameLocks noChangeAspect="1"/>
          </p:cNvGraphicFramePr>
          <p:nvPr>
            <p:extLst>
              <p:ext uri="{D42A27DB-BD31-4B8C-83A1-F6EECF244321}">
                <p14:modId xmlns:p14="http://schemas.microsoft.com/office/powerpoint/2010/main" val="2590060712"/>
              </p:ext>
            </p:extLst>
          </p:nvPr>
        </p:nvGraphicFramePr>
        <p:xfrm>
          <a:off x="619897" y="2964458"/>
          <a:ext cx="2762250" cy="638175"/>
        </p:xfrm>
        <a:graphic>
          <a:graphicData uri="http://schemas.openxmlformats.org/presentationml/2006/ole">
            <mc:AlternateContent xmlns:mc="http://schemas.openxmlformats.org/markup-compatibility/2006">
              <mc:Choice xmlns:v="urn:schemas-microsoft-com:vml" Requires="v">
                <p:oleObj spid="_x0000_s3823" name="Equation" r:id="rId9" imgW="1916868" imgH="444307" progId="Equation.3">
                  <p:embed/>
                </p:oleObj>
              </mc:Choice>
              <mc:Fallback>
                <p:oleObj name="Equation" r:id="rId9" imgW="1916868" imgH="444307"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897" y="2964458"/>
                        <a:ext cx="2762250"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3"/>
          <p:cNvGraphicFramePr>
            <a:graphicFrameLocks noChangeAspect="1"/>
          </p:cNvGraphicFramePr>
          <p:nvPr>
            <p:extLst>
              <p:ext uri="{D42A27DB-BD31-4B8C-83A1-F6EECF244321}">
                <p14:modId xmlns:p14="http://schemas.microsoft.com/office/powerpoint/2010/main" val="2453575841"/>
              </p:ext>
            </p:extLst>
          </p:nvPr>
        </p:nvGraphicFramePr>
        <p:xfrm>
          <a:off x="605159" y="3910229"/>
          <a:ext cx="2227287" cy="714638"/>
        </p:xfrm>
        <a:graphic>
          <a:graphicData uri="http://schemas.openxmlformats.org/presentationml/2006/ole">
            <mc:AlternateContent xmlns:mc="http://schemas.openxmlformats.org/markup-compatibility/2006">
              <mc:Choice xmlns:v="urn:schemas-microsoft-com:vml" Requires="v">
                <p:oleObj spid="_x0000_s3824" name="Equation" r:id="rId11" imgW="1333500" imgH="431800" progId="Equation.3">
                  <p:embed/>
                </p:oleObj>
              </mc:Choice>
              <mc:Fallback>
                <p:oleObj name="Equation" r:id="rId11" imgW="1333500" imgH="431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5159" y="3910229"/>
                        <a:ext cx="2227287" cy="714638"/>
                      </a:xfrm>
                      <a:prstGeom prst="rect">
                        <a:avLst/>
                      </a:prstGeom>
                      <a:solidFill>
                        <a:srgbClr val="99CCFF"/>
                      </a:solidFill>
                      <a:ln>
                        <a:noFill/>
                      </a:ln>
                      <a:effectLst/>
                      <a:extLst/>
                    </p:spPr>
                  </p:pic>
                </p:oleObj>
              </mc:Fallback>
            </mc:AlternateContent>
          </a:graphicData>
        </a:graphic>
      </p:graphicFrame>
      <p:sp>
        <p:nvSpPr>
          <p:cNvPr id="16" name="Text Box 5"/>
          <p:cNvSpPr txBox="1">
            <a:spLocks noChangeArrowheads="1"/>
          </p:cNvSpPr>
          <p:nvPr/>
        </p:nvSpPr>
        <p:spPr bwMode="auto">
          <a:xfrm>
            <a:off x="4067175" y="2934807"/>
            <a:ext cx="48244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1200" i="1" dirty="0"/>
              <a:t>J</a:t>
            </a:r>
            <a:r>
              <a:rPr lang="fr-FR" altLang="fr-FR" sz="1200" i="1" baseline="-25000" dirty="0"/>
              <a:t>0</a:t>
            </a:r>
            <a:r>
              <a:rPr lang="fr-FR" altLang="fr-FR" sz="1200" i="1" dirty="0"/>
              <a:t> : densité de courant des électrons (A/cm</a:t>
            </a:r>
            <a:r>
              <a:rPr lang="fr-FR" altLang="fr-FR" sz="1200" i="1" baseline="30000" dirty="0"/>
              <a:t>2</a:t>
            </a:r>
            <a:r>
              <a:rPr lang="fr-FR" altLang="fr-FR" sz="1200" i="1" dirty="0"/>
              <a:t>) </a:t>
            </a:r>
          </a:p>
          <a:p>
            <a:pPr algn="just" eaLnBrk="1" hangingPunct="1">
              <a:spcBef>
                <a:spcPct val="0"/>
              </a:spcBef>
              <a:buFontTx/>
              <a:buNone/>
            </a:pPr>
            <a:r>
              <a:rPr lang="fr-FR" altLang="fr-FR" sz="1200" i="1" dirty="0"/>
              <a:t>m : masse de l'électron  (9.11x10</a:t>
            </a:r>
            <a:r>
              <a:rPr lang="fr-FR" altLang="fr-FR" sz="1200" i="1" baseline="30000" dirty="0"/>
              <a:t>-31</a:t>
            </a:r>
            <a:r>
              <a:rPr lang="fr-FR" altLang="fr-FR" sz="1200" i="1" dirty="0"/>
              <a:t> kg)</a:t>
            </a:r>
          </a:p>
          <a:p>
            <a:pPr algn="just" eaLnBrk="1" hangingPunct="1">
              <a:spcBef>
                <a:spcPct val="0"/>
              </a:spcBef>
              <a:buFontTx/>
              <a:buNone/>
            </a:pPr>
            <a:r>
              <a:rPr lang="fr-FR" altLang="fr-FR" sz="1200" i="1" dirty="0"/>
              <a:t>e  : charge élémentaire  (1.60x10</a:t>
            </a:r>
            <a:r>
              <a:rPr lang="fr-FR" altLang="fr-FR" sz="1200" i="1" baseline="30000" dirty="0"/>
              <a:t>-19</a:t>
            </a:r>
            <a:r>
              <a:rPr lang="fr-FR" altLang="fr-FR" sz="1200" i="1" dirty="0"/>
              <a:t> C)</a:t>
            </a:r>
          </a:p>
          <a:p>
            <a:pPr algn="just" eaLnBrk="1" hangingPunct="1">
              <a:spcBef>
                <a:spcPct val="0"/>
              </a:spcBef>
              <a:buFontTx/>
              <a:buNone/>
            </a:pPr>
            <a:r>
              <a:rPr lang="fr-FR" altLang="fr-FR" sz="1200" i="1" dirty="0"/>
              <a:t>k  : constante de Boltzmann  (1.38x10</a:t>
            </a:r>
            <a:r>
              <a:rPr lang="fr-FR" altLang="fr-FR" sz="1200" i="1" baseline="30000" dirty="0"/>
              <a:t>-23</a:t>
            </a:r>
            <a:r>
              <a:rPr lang="fr-FR" altLang="fr-FR" sz="1200" i="1" dirty="0"/>
              <a:t> J/K ou 8.61x10</a:t>
            </a:r>
            <a:r>
              <a:rPr lang="fr-FR" altLang="fr-FR" sz="1200" i="1" baseline="30000" dirty="0"/>
              <a:t>-5</a:t>
            </a:r>
            <a:r>
              <a:rPr lang="fr-FR" altLang="fr-FR" sz="1200" i="1" dirty="0"/>
              <a:t> eV/K)</a:t>
            </a:r>
          </a:p>
          <a:p>
            <a:pPr algn="just" eaLnBrk="1" hangingPunct="1">
              <a:spcBef>
                <a:spcPct val="0"/>
              </a:spcBef>
              <a:buFontTx/>
              <a:buNone/>
            </a:pPr>
            <a:r>
              <a:rPr lang="fr-FR" altLang="fr-FR" sz="1200" i="1" dirty="0"/>
              <a:t>h  : constante de Planck (6.63x10</a:t>
            </a:r>
            <a:r>
              <a:rPr lang="fr-FR" altLang="fr-FR" sz="1200" i="1" baseline="30000" dirty="0"/>
              <a:t>-34</a:t>
            </a:r>
            <a:r>
              <a:rPr lang="fr-FR" altLang="fr-FR" sz="1200" i="1" dirty="0"/>
              <a:t> </a:t>
            </a:r>
            <a:r>
              <a:rPr lang="fr-FR" altLang="fr-FR" sz="1200" i="1" dirty="0" err="1"/>
              <a:t>Js</a:t>
            </a:r>
            <a:r>
              <a:rPr lang="fr-FR" altLang="fr-FR" sz="1200" i="1" dirty="0"/>
              <a:t>)</a:t>
            </a:r>
          </a:p>
          <a:p>
            <a:pPr algn="just" eaLnBrk="1" hangingPunct="1">
              <a:spcBef>
                <a:spcPct val="0"/>
              </a:spcBef>
              <a:buFontTx/>
              <a:buNone/>
            </a:pPr>
            <a:r>
              <a:rPr lang="fr-FR" altLang="fr-FR" sz="1200" i="1" dirty="0"/>
              <a:t>T  : température du métal (K)</a:t>
            </a:r>
          </a:p>
          <a:p>
            <a:pPr algn="just" eaLnBrk="1" hangingPunct="1">
              <a:spcBef>
                <a:spcPct val="0"/>
              </a:spcBef>
              <a:buFontTx/>
              <a:buNone/>
            </a:pPr>
            <a:r>
              <a:rPr lang="fr-FR" altLang="fr-FR" sz="1200" i="1" dirty="0">
                <a:sym typeface="Symbol" panose="05050102010706020507" pitchFamily="18" charset="2"/>
              </a:rPr>
              <a:t>  : </a:t>
            </a:r>
            <a:r>
              <a:rPr lang="fr-FR" altLang="fr-FR" sz="1200" i="1" dirty="0"/>
              <a:t>travail de sortie (</a:t>
            </a:r>
            <a:r>
              <a:rPr lang="fr-FR" altLang="fr-FR" sz="1200" i="1" dirty="0">
                <a:sym typeface="Symbol" panose="05050102010706020507" pitchFamily="18" charset="2"/>
              </a:rPr>
              <a:t></a:t>
            </a:r>
            <a:r>
              <a:rPr lang="fr-FR" altLang="fr-FR" sz="1200" i="1" dirty="0"/>
              <a:t> =4.5 eV pour le tungstène)	</a:t>
            </a:r>
          </a:p>
        </p:txBody>
      </p:sp>
      <p:sp>
        <p:nvSpPr>
          <p:cNvPr id="17" name="Text Box 6"/>
          <p:cNvSpPr txBox="1">
            <a:spLocks noChangeArrowheads="1"/>
          </p:cNvSpPr>
          <p:nvPr/>
        </p:nvSpPr>
        <p:spPr bwMode="auto">
          <a:xfrm>
            <a:off x="4067944" y="4302959"/>
            <a:ext cx="3600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i="1" dirty="0" smtClean="0"/>
              <a:t>A</a:t>
            </a:r>
            <a:r>
              <a:rPr lang="fr-FR" altLang="fr-FR" sz="1200" i="1" dirty="0"/>
              <a:t>= 120 Acm</a:t>
            </a:r>
            <a:r>
              <a:rPr lang="fr-FR" altLang="fr-FR" sz="1200" i="1" baseline="30000" dirty="0"/>
              <a:t>-2</a:t>
            </a:r>
            <a:r>
              <a:rPr lang="fr-FR" altLang="fr-FR" sz="1200" i="1" dirty="0"/>
              <a:t>K</a:t>
            </a:r>
            <a:r>
              <a:rPr lang="fr-FR" altLang="fr-FR" sz="1200" i="1" baseline="30000" dirty="0"/>
              <a:t>-2  </a:t>
            </a:r>
            <a:r>
              <a:rPr lang="fr-FR" altLang="fr-FR" sz="1200" i="1" dirty="0" smtClean="0"/>
              <a:t>constante </a:t>
            </a:r>
            <a:r>
              <a:rPr lang="fr-FR" altLang="fr-FR" sz="1200" i="1" dirty="0"/>
              <a:t>de Richardson</a:t>
            </a:r>
          </a:p>
        </p:txBody>
      </p:sp>
      <p:sp>
        <p:nvSpPr>
          <p:cNvPr id="18" name="Text Box 7"/>
          <p:cNvSpPr txBox="1">
            <a:spLocks noChangeArrowheads="1"/>
          </p:cNvSpPr>
          <p:nvPr/>
        </p:nvSpPr>
        <p:spPr bwMode="auto">
          <a:xfrm>
            <a:off x="242811" y="5325015"/>
            <a:ext cx="598559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fr-FR" altLang="fr-FR" sz="1300" b="1" dirty="0">
                <a:solidFill>
                  <a:srgbClr val="0000FF"/>
                </a:solidFill>
                <a:sym typeface="Wingdings" panose="05000000000000000000" pitchFamily="2" charset="2"/>
              </a:rPr>
              <a:t> </a:t>
            </a:r>
            <a:r>
              <a:rPr lang="fr-FR" altLang="fr-FR" sz="1300" b="1" dirty="0" smtClean="0"/>
              <a:t>La </a:t>
            </a:r>
            <a:r>
              <a:rPr lang="fr-FR" altLang="fr-FR" sz="1300" b="1" dirty="0"/>
              <a:t>densité de courant J</a:t>
            </a:r>
            <a:r>
              <a:rPr lang="fr-FR" altLang="fr-FR" sz="1300" b="1" baseline="-25000" dirty="0"/>
              <a:t>0</a:t>
            </a:r>
            <a:r>
              <a:rPr lang="fr-FR" altLang="fr-FR" sz="1300" b="1" dirty="0"/>
              <a:t> croit très vite </a:t>
            </a:r>
            <a:r>
              <a:rPr lang="fr-FR" altLang="fr-FR" sz="1300" b="1" dirty="0" smtClean="0"/>
              <a:t>avec </a:t>
            </a:r>
            <a:r>
              <a:rPr lang="fr-FR" altLang="fr-FR" sz="1300" b="1" dirty="0"/>
              <a:t>la température du filament. </a:t>
            </a:r>
          </a:p>
          <a:p>
            <a:pPr algn="r" eaLnBrk="1" hangingPunct="1">
              <a:spcBef>
                <a:spcPct val="0"/>
              </a:spcBef>
              <a:buFontTx/>
              <a:buNone/>
            </a:pPr>
            <a:endParaRPr lang="fr-FR" altLang="fr-FR" sz="1300" b="1" dirty="0"/>
          </a:p>
          <a:p>
            <a:pPr eaLnBrk="1" hangingPunct="1">
              <a:spcBef>
                <a:spcPct val="0"/>
              </a:spcBef>
              <a:buFontTx/>
              <a:buNone/>
            </a:pPr>
            <a:r>
              <a:rPr lang="fr-FR" altLang="fr-FR" sz="1300" b="1" i="1" dirty="0" smtClean="0"/>
              <a:t>       	              </a:t>
            </a:r>
            <a:r>
              <a:rPr lang="fr-FR" altLang="fr-FR" sz="1300" i="1" dirty="0" smtClean="0"/>
              <a:t>Exemple </a:t>
            </a:r>
            <a:r>
              <a:rPr lang="fr-FR" altLang="fr-FR" sz="1300" i="1" dirty="0"/>
              <a:t>de l'émission </a:t>
            </a:r>
            <a:r>
              <a:rPr lang="fr-FR" altLang="fr-FR" sz="1300" i="1" dirty="0" smtClean="0"/>
              <a:t>thermoélectronique </a:t>
            </a:r>
            <a:r>
              <a:rPr lang="fr-FR" altLang="fr-FR" sz="1300" i="1" dirty="0"/>
              <a:t>du tungstène : </a:t>
            </a:r>
            <a:r>
              <a:rPr lang="fr-FR" altLang="fr-FR" sz="1300" b="1" dirty="0"/>
              <a:t>	</a:t>
            </a:r>
          </a:p>
        </p:txBody>
      </p:sp>
      <p:graphicFrame>
        <p:nvGraphicFramePr>
          <p:cNvPr id="19" name="Group 8"/>
          <p:cNvGraphicFramePr>
            <a:graphicFrameLocks noGrp="1"/>
          </p:cNvGraphicFramePr>
          <p:nvPr>
            <p:extLst>
              <p:ext uri="{D42A27DB-BD31-4B8C-83A1-F6EECF244321}">
                <p14:modId xmlns:p14="http://schemas.microsoft.com/office/powerpoint/2010/main" val="3841854915"/>
              </p:ext>
            </p:extLst>
          </p:nvPr>
        </p:nvGraphicFramePr>
        <p:xfrm>
          <a:off x="6228407" y="4707726"/>
          <a:ext cx="2232025" cy="1656184"/>
        </p:xfrm>
        <a:graphic>
          <a:graphicData uri="http://schemas.openxmlformats.org/drawingml/2006/table">
            <a:tbl>
              <a:tblPr/>
              <a:tblGrid>
                <a:gridCol w="1080120"/>
                <a:gridCol w="1151905"/>
              </a:tblGrid>
              <a:tr h="2160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 (K)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J</a:t>
                      </a:r>
                      <a:r>
                        <a:rPr kumimoji="0" lang="fr-FR" sz="1200" b="1" i="0" u="none" strike="noStrike" cap="none" normalizeH="0" baseline="-25000" dirty="0" smtClean="0">
                          <a:ln>
                            <a:noFill/>
                          </a:ln>
                          <a:solidFill>
                            <a:schemeClr val="tx1"/>
                          </a:solidFill>
                          <a:effectLst/>
                          <a:latin typeface="Arial" panose="020B0604020202020204" pitchFamily="34" charset="0"/>
                          <a:cs typeface="Arial" panose="020B0604020202020204" pitchFamily="34" charset="0"/>
                        </a:rPr>
                        <a:t>0</a:t>
                      </a:r>
                      <a:r>
                        <a:rPr kumimoji="0" lang="fr-FR" sz="1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(A/cm</a:t>
                      </a:r>
                      <a:r>
                        <a:rPr kumimoji="0" lang="fr-FR" sz="1200" b="1" i="0" u="none" strike="noStrike" cap="none" normalizeH="0" baseline="30000" dirty="0" smtClean="0">
                          <a:ln>
                            <a:noFill/>
                          </a:ln>
                          <a:solidFill>
                            <a:schemeClr val="tx1"/>
                          </a:solidFill>
                          <a:effectLst/>
                          <a:latin typeface="Arial" panose="020B0604020202020204" pitchFamily="34" charset="0"/>
                          <a:cs typeface="Arial" panose="020B0604020202020204" pitchFamily="34" charset="0"/>
                        </a:rPr>
                        <a:t>2</a:t>
                      </a:r>
                      <a:r>
                        <a:rPr kumimoji="0" lang="fr-FR" sz="1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97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2600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1.52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34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2700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3.45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7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2800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7.43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08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2900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15.16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45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3000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29.57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0" name="Text Box 6"/>
          <p:cNvSpPr txBox="1">
            <a:spLocks noChangeArrowheads="1"/>
          </p:cNvSpPr>
          <p:nvPr/>
        </p:nvSpPr>
        <p:spPr bwMode="auto">
          <a:xfrm>
            <a:off x="507306" y="4711230"/>
            <a:ext cx="30565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dirty="0" smtClean="0">
                <a:solidFill>
                  <a:srgbClr val="0000FF"/>
                </a:solidFill>
              </a:rPr>
              <a:t>Formule </a:t>
            </a:r>
            <a:r>
              <a:rPr lang="fr-FR" altLang="fr-FR" sz="1400" b="1" dirty="0">
                <a:solidFill>
                  <a:srgbClr val="0000FF"/>
                </a:solidFill>
              </a:rPr>
              <a:t>de </a:t>
            </a:r>
            <a:r>
              <a:rPr lang="fr-FR" altLang="fr-FR" sz="1400" b="1" dirty="0" smtClean="0">
                <a:solidFill>
                  <a:srgbClr val="0000FF"/>
                </a:solidFill>
              </a:rPr>
              <a:t>Richardson-</a:t>
            </a:r>
            <a:r>
              <a:rPr lang="fr-FR" altLang="fr-FR" sz="1400" b="1" dirty="0" err="1" smtClean="0">
                <a:solidFill>
                  <a:srgbClr val="0000FF"/>
                </a:solidFill>
              </a:rPr>
              <a:t>Dushman</a:t>
            </a:r>
            <a:endParaRPr lang="fr-FR" altLang="fr-FR" sz="1200" dirty="0"/>
          </a:p>
        </p:txBody>
      </p:sp>
      <p:sp>
        <p:nvSpPr>
          <p:cNvPr id="11" name="Espace réservé du numéro de diapositive 10"/>
          <p:cNvSpPr>
            <a:spLocks noGrp="1"/>
          </p:cNvSpPr>
          <p:nvPr>
            <p:ph type="sldNum" sz="quarter" idx="4"/>
          </p:nvPr>
        </p:nvSpPr>
        <p:spPr/>
        <p:txBody>
          <a:bodyPr/>
          <a:lstStyle/>
          <a:p>
            <a:fld id="{7677F839-F3BA-4A12-BBF8-C0A38A149D79}" type="slidenum">
              <a:rPr lang="fr-FR" smtClean="0"/>
              <a:t>9</a:t>
            </a:fld>
            <a:endParaRPr lang="fr-FR"/>
          </a:p>
        </p:txBody>
      </p:sp>
    </p:spTree>
    <p:extLst>
      <p:ext uri="{BB962C8B-B14F-4D97-AF65-F5344CB8AC3E}">
        <p14:creationId xmlns:p14="http://schemas.microsoft.com/office/powerpoint/2010/main" val="130903556"/>
      </p:ext>
    </p:extLst>
  </p:cSld>
  <p:clrMapOvr>
    <a:masterClrMapping/>
  </p:clrMapOvr>
</p:sld>
</file>

<file path=ppt/theme/theme1.xml><?xml version="1.0" encoding="utf-8"?>
<a:theme xmlns:a="http://schemas.openxmlformats.org/drawingml/2006/main" name="Thème Offic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1208</TotalTime>
  <Words>4683</Words>
  <Application>Microsoft Office PowerPoint</Application>
  <PresentationFormat>Affichage à l'écran (4:3)</PresentationFormat>
  <Paragraphs>651</Paragraphs>
  <Slides>40</Slides>
  <Notes>4</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3</vt:i4>
      </vt:variant>
      <vt:variant>
        <vt:lpstr>Titres des diapositives</vt:lpstr>
      </vt:variant>
      <vt:variant>
        <vt:i4>40</vt:i4>
      </vt:variant>
    </vt:vector>
  </HeadingPairs>
  <TitlesOfParts>
    <vt:vector size="50" baseType="lpstr">
      <vt:lpstr>SimSun</vt:lpstr>
      <vt:lpstr>Arial</vt:lpstr>
      <vt:lpstr>Calibri</vt:lpstr>
      <vt:lpstr>Symbol</vt:lpstr>
      <vt:lpstr>Times New Roman</vt:lpstr>
      <vt:lpstr>Wingdings</vt:lpstr>
      <vt:lpstr>Thème Office</vt:lpstr>
      <vt:lpstr>Équation</vt:lpstr>
      <vt:lpstr>Equation</vt:lpstr>
      <vt:lpstr>Microsoft Word Picture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Monique</dc:creator>
  <cp:lastModifiedBy>FRoussel</cp:lastModifiedBy>
  <cp:revision>160</cp:revision>
  <cp:lastPrinted>2017-06-08T14:30:54Z</cp:lastPrinted>
  <dcterms:created xsi:type="dcterms:W3CDTF">2017-01-16T15:05:59Z</dcterms:created>
  <dcterms:modified xsi:type="dcterms:W3CDTF">2017-06-10T16:53:33Z</dcterms:modified>
</cp:coreProperties>
</file>