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66" r:id="rId2"/>
    <p:sldId id="321" r:id="rId3"/>
    <p:sldId id="322" r:id="rId4"/>
    <p:sldId id="319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50" r:id="rId16"/>
    <p:sldId id="333" r:id="rId17"/>
    <p:sldId id="335" r:id="rId18"/>
    <p:sldId id="336" r:id="rId19"/>
    <p:sldId id="337" r:id="rId20"/>
    <p:sldId id="338" r:id="rId21"/>
    <p:sldId id="351" r:id="rId22"/>
    <p:sldId id="352" r:id="rId23"/>
    <p:sldId id="339" r:id="rId24"/>
    <p:sldId id="340" r:id="rId25"/>
    <p:sldId id="349" r:id="rId26"/>
    <p:sldId id="341" r:id="rId27"/>
    <p:sldId id="342" r:id="rId28"/>
    <p:sldId id="345" r:id="rId29"/>
    <p:sldId id="343" r:id="rId30"/>
    <p:sldId id="362" r:id="rId31"/>
    <p:sldId id="314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21" autoAdjust="0"/>
    <p:restoredTop sz="91699" autoAdjust="0"/>
  </p:normalViewPr>
  <p:slideViewPr>
    <p:cSldViewPr snapToGrid="0" snapToObjects="1">
      <p:cViewPr>
        <p:scale>
          <a:sx n="90" d="100"/>
          <a:sy n="90" d="100"/>
        </p:scale>
        <p:origin x="-1104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5046-BAA9-F94C-A475-A0850D14481F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F73F-114B-F64C-ACC1-82BBC90E4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90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j: pour tenir compte de l’interaction spin-orbite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29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Niveau </a:t>
            </a:r>
            <a:r>
              <a:rPr lang="fr-FR" smtClean="0"/>
              <a:t>de Fermi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2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 : poids Ka=98%</a:t>
            </a:r>
          </a:p>
          <a:p>
            <a:pPr eaLnBrk="0" hangingPunct="0">
              <a:buClrTx/>
              <a:buFontTx/>
              <a:buNone/>
            </a:pPr>
            <a:r>
              <a:rPr lang="fr-FR" sz="1200" b="1" dirty="0" smtClean="0">
                <a:solidFill>
                  <a:schemeClr val="tx1"/>
                </a:solidFill>
                <a:latin typeface="+mn-lt"/>
              </a:rPr>
              <a:t>Compte tenu de sa résolution, le calcul du poids est plus simple en EDS qu’en WDS…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97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2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F73F-114B-F64C-ACC1-82BBC90E47A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54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5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6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55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2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6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11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6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9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A50B-B496-3846-998D-91007B59520C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1BC8-3B75-FF42-A4A5-3A8A1BD6C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4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gif"/><Relationship Id="rId15" Type="http://schemas.openxmlformats.org/officeDocument/2006/relationships/image" Target="../media/image14.jpg"/><Relationship Id="rId23" Type="http://schemas.openxmlformats.org/officeDocument/2006/relationships/image" Target="../media/image22.gif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image" Target="../media/image21.jp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strike="sngStrike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ÉMISSIONS ÉLECTRONIQUE ET PHOTONIQUE</a:t>
            </a: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L’EMISSION X CATACTERISTIQUE</a:t>
            </a: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Philippe JONNARD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LCPMR – </a:t>
            </a:r>
            <a: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UPMC –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CNRS 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Paris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C02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45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3886200" cy="18288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Spectre L du Molybdène (Z=42)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33350"/>
            <a:ext cx="54006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04800" y="4084638"/>
          <a:ext cx="8548688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" name="Document" r:id="rId4" imgW="9015984" imgH="2773680" progId="Word.Document.8">
                  <p:embed/>
                </p:oleObj>
              </mc:Choice>
              <mc:Fallback>
                <p:oleObj name="Document" r:id="rId4" imgW="9015984" imgH="2773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84638"/>
                        <a:ext cx="8548688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7391400" y="2362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9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8827008" presetClass="entr" presetSubtype="1090638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8827008" presetClass="entr" presetSubtype="1090638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54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Bande de valence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55342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Transition A-B</a:t>
            </a:r>
          </a:p>
          <a:p>
            <a:r>
              <a:rPr lang="fr-FR" sz="2400"/>
              <a:t>A : niveau de cœur;	B : bande de valence</a:t>
            </a:r>
          </a:p>
          <a:p>
            <a:r>
              <a:rPr lang="fr-FR" sz="2400"/>
              <a:t>	∆E(A)			∆E(B)</a:t>
            </a:r>
          </a:p>
          <a:p>
            <a:r>
              <a:rPr lang="fr-FR" sz="2400"/>
              <a:t>petit (0,1 - 2 eV)	 large (2 - 15 eV)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7912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5486400" y="1752600"/>
            <a:ext cx="3429000" cy="866775"/>
            <a:chOff x="3456" y="1104"/>
            <a:chExt cx="2160" cy="546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456" y="134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4202" y="1104"/>
              <a:ext cx="14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2400"/>
                <a:t>Description des états de valence</a:t>
              </a: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6465888" y="2590801"/>
            <a:ext cx="2528887" cy="919163"/>
            <a:chOff x="4073" y="1632"/>
            <a:chExt cx="1593" cy="579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4704" y="1632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4073" y="1920"/>
              <a:ext cx="1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états les moins liés</a:t>
              </a:r>
            </a:p>
          </p:txBody>
        </p:sp>
      </p:grp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6400800" y="3505201"/>
            <a:ext cx="2590800" cy="1347788"/>
            <a:chOff x="4032" y="2208"/>
            <a:chExt cx="1632" cy="849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4704" y="2208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032" y="2534"/>
              <a:ext cx="163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2400"/>
                <a:t>information physico-chimique</a:t>
              </a:r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181600" y="5257800"/>
            <a:ext cx="30755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Bande d’émission Al Kß</a:t>
            </a:r>
          </a:p>
          <a:p>
            <a:r>
              <a:rPr lang="fr-FR" sz="2400"/>
              <a:t>transition 1s - 3p</a:t>
            </a:r>
          </a:p>
        </p:txBody>
      </p:sp>
    </p:spTree>
    <p:extLst>
      <p:ext uri="{BB962C8B-B14F-4D97-AF65-F5344CB8AC3E}">
        <p14:creationId xmlns:p14="http://schemas.microsoft.com/office/powerpoint/2010/main" val="35439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8827392" presetClass="entr" presetSubtype="110518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8827392" presetClass="entr" presetSubtype="11051835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8827392" presetClass="entr" presetSubtype="1105186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8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Probabilité de transition radiative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75621" y="1355725"/>
            <a:ext cx="41342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>
                <a:sym typeface="Symbol" pitchFamily="18" charset="2"/>
              </a:rPr>
              <a:t>| M</a:t>
            </a:r>
            <a:r>
              <a:rPr lang="fr-FR" sz="2400" baseline="-25000">
                <a:sym typeface="Symbol" pitchFamily="18" charset="2"/>
              </a:rPr>
              <a:t>AB</a:t>
            </a:r>
            <a:r>
              <a:rPr lang="fr-FR" sz="2400">
                <a:sym typeface="Symbol" pitchFamily="18" charset="2"/>
              </a:rPr>
              <a:t>| élément de matrice</a:t>
            </a:r>
          </a:p>
          <a:p>
            <a:pPr algn="ctr">
              <a:buFontTx/>
              <a:buChar char="•"/>
            </a:pPr>
            <a:r>
              <a:rPr lang="fr-FR" sz="2400">
                <a:sym typeface="Symbol" pitchFamily="18" charset="2"/>
              </a:rPr>
              <a:t> fonction d’onde état initial (A)</a:t>
            </a:r>
          </a:p>
          <a:p>
            <a:pPr algn="ctr">
              <a:buFontTx/>
              <a:buChar char="•"/>
            </a:pPr>
            <a:r>
              <a:rPr lang="fr-FR" sz="2400">
                <a:sym typeface="Symbol" pitchFamily="18" charset="2"/>
              </a:rPr>
              <a:t> fonction d’onde état final (B)</a:t>
            </a:r>
          </a:p>
          <a:p>
            <a:pPr algn="ctr">
              <a:buFontTx/>
              <a:buChar char="•"/>
            </a:pPr>
            <a:r>
              <a:rPr lang="fr-FR" sz="2400">
                <a:sym typeface="Symbol" pitchFamily="18" charset="2"/>
              </a:rPr>
              <a:t> Hamiltonien d’interaction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105400" y="30480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124200" y="3505200"/>
            <a:ext cx="4541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Approximation dipolaire électrique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105400" y="51816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691054" y="4343400"/>
            <a:ext cx="53144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 dirty="0" err="1"/>
              <a:t>Régles</a:t>
            </a:r>
            <a:r>
              <a:rPr lang="fr-FR" sz="2400" dirty="0"/>
              <a:t> de sélection dipolaires électriques</a:t>
            </a:r>
          </a:p>
          <a:p>
            <a:pPr algn="ctr"/>
            <a:r>
              <a:rPr lang="fr-FR" sz="2400"/>
              <a:t>∆l = ± </a:t>
            </a:r>
            <a:r>
              <a:rPr lang="fr-FR" sz="2400" smtClean="0"/>
              <a:t>1 (∆</a:t>
            </a:r>
            <a:r>
              <a:rPr lang="fr-FR" sz="2400"/>
              <a:t>j = 0, ±</a:t>
            </a:r>
            <a:r>
              <a:rPr lang="fr-FR" sz="2400" smtClean="0"/>
              <a:t>1)</a:t>
            </a:r>
            <a:endParaRPr lang="fr-FR" sz="24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94874" y="5638800"/>
            <a:ext cx="55068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 dirty="0"/>
              <a:t>Toutes les transitions ne sont pas permises</a:t>
            </a:r>
          </a:p>
          <a:p>
            <a:pPr algn="ctr"/>
            <a:r>
              <a:rPr lang="fr-FR" sz="2400" dirty="0"/>
              <a:t>p </a:t>
            </a: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400" dirty="0" smtClean="0">
                <a:sym typeface="Symbol" pitchFamily="18" charset="2"/>
              </a:rPr>
              <a:t> </a:t>
            </a:r>
            <a:r>
              <a:rPr lang="fr-FR" sz="2400" dirty="0">
                <a:sym typeface="Symbol" pitchFamily="18" charset="2"/>
              </a:rPr>
              <a:t>s		s, d </a:t>
            </a: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400" dirty="0" smtClean="0">
                <a:sym typeface="Symbol" pitchFamily="18" charset="2"/>
              </a:rPr>
              <a:t> </a:t>
            </a:r>
            <a:r>
              <a:rPr lang="fr-FR" sz="2400" dirty="0">
                <a:sym typeface="Symbol" pitchFamily="18" charset="2"/>
              </a:rPr>
              <a:t>p	p, f </a:t>
            </a: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400" dirty="0" smtClean="0">
                <a:sym typeface="Symbol" pitchFamily="18" charset="2"/>
              </a:rPr>
              <a:t> </a:t>
            </a:r>
            <a:r>
              <a:rPr lang="fr-FR" sz="2400" dirty="0">
                <a:sym typeface="Symbol" pitchFamily="18" charset="2"/>
              </a:rPr>
              <a:t>d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105400" y="39624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grpSp>
        <p:nvGrpSpPr>
          <p:cNvPr id="2" name="Grouper 1"/>
          <p:cNvGrpSpPr/>
          <p:nvPr/>
        </p:nvGrpSpPr>
        <p:grpSpPr>
          <a:xfrm>
            <a:off x="533400" y="1706563"/>
            <a:ext cx="2153905" cy="830997"/>
            <a:chOff x="533400" y="1706563"/>
            <a:chExt cx="2153905" cy="830997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533400" y="1706563"/>
              <a:ext cx="215390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/>
                <a:t>Transition A-B</a:t>
              </a:r>
            </a:p>
            <a:p>
              <a:r>
                <a:rPr lang="fr-FR" sz="2400" dirty="0"/>
                <a:t>W </a:t>
              </a:r>
              <a:r>
                <a:rPr lang="fr-FR" sz="2400" dirty="0">
                  <a:sym typeface="Symbol" pitchFamily="18" charset="2"/>
                </a:rPr>
                <a:t> </a:t>
              </a:r>
              <a:r>
                <a:rPr lang="fr-FR" sz="2400" dirty="0" smtClean="0">
                  <a:sym typeface="Symbol" pitchFamily="18" charset="2"/>
                </a:rPr>
                <a:t>    </a:t>
              </a:r>
              <a:r>
                <a:rPr lang="fr-FR" sz="2400" dirty="0" smtClean="0">
                  <a:latin typeface="Symbol" pitchFamily="18" charset="2"/>
                  <a:sym typeface="Symbol" pitchFamily="18" charset="2"/>
                </a:rPr>
                <a:t>n</a:t>
              </a:r>
              <a:r>
                <a:rPr lang="fr-FR" sz="2400" baseline="30000" dirty="0" smtClean="0">
                  <a:sym typeface="Symbol" pitchFamily="18" charset="2"/>
                </a:rPr>
                <a:t>3</a:t>
              </a:r>
              <a:r>
                <a:rPr lang="fr-FR" sz="2400" dirty="0" smtClean="0">
                  <a:sym typeface="Symbol" pitchFamily="18" charset="2"/>
                </a:rPr>
                <a:t> </a:t>
              </a:r>
              <a:r>
                <a:rPr lang="fr-FR" sz="2400" dirty="0">
                  <a:sym typeface="Symbol" pitchFamily="18" charset="2"/>
                </a:rPr>
                <a:t>| M</a:t>
              </a:r>
              <a:r>
                <a:rPr lang="fr-FR" sz="2400" baseline="-25000" dirty="0">
                  <a:sym typeface="Symbol" pitchFamily="18" charset="2"/>
                </a:rPr>
                <a:t>AB</a:t>
              </a:r>
              <a:r>
                <a:rPr lang="fr-FR" sz="2400" dirty="0">
                  <a:sym typeface="Symbol" pitchFamily="18" charset="2"/>
                </a:rPr>
                <a:t>|</a:t>
              </a:r>
              <a:r>
                <a:rPr lang="fr-FR" sz="2400" baseline="30000" dirty="0">
                  <a:sym typeface="Symbol" pitchFamily="18" charset="2"/>
                </a:rPr>
                <a:t>2</a:t>
              </a:r>
              <a:endParaRPr lang="fr-FR" sz="2400" dirty="0"/>
            </a:p>
          </p:txBody>
        </p:sp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583363"/>
                </p:ext>
              </p:extLst>
            </p:nvPr>
          </p:nvGraphicFramePr>
          <p:xfrm>
            <a:off x="861644" y="2187035"/>
            <a:ext cx="454341" cy="3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4" name="Équation" r:id="rId3" imgW="152400" imgH="114300" progId="Equation.3">
                    <p:embed/>
                  </p:oleObj>
                </mc:Choice>
                <mc:Fallback>
                  <p:oleObj name="Équation" r:id="rId3" imgW="152400" imgH="114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61644" y="2187035"/>
                          <a:ext cx="454341" cy="3407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83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+mn-lt"/>
              </a:rPr>
              <a:t>Nombre d’états </a:t>
            </a:r>
            <a:r>
              <a:rPr lang="fr-FR" dirty="0" err="1">
                <a:solidFill>
                  <a:srgbClr val="000000"/>
                </a:solidFill>
                <a:latin typeface="+mn-lt"/>
              </a:rPr>
              <a:t>initials</a:t>
            </a: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5722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État initial = état ionisé dans sous-couche nlj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17525" y="2047875"/>
            <a:ext cx="4206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Par unité de temps : </a:t>
            </a:r>
            <a:r>
              <a:rPr lang="fr-FR" sz="2400">
                <a:solidFill>
                  <a:srgbClr val="000000"/>
                </a:solidFill>
              </a:rPr>
              <a:t>N</a:t>
            </a:r>
            <a:r>
              <a:rPr lang="fr-FR" sz="2400" baseline="-25000">
                <a:solidFill>
                  <a:srgbClr val="000000"/>
                </a:solidFill>
              </a:rPr>
              <a:t>nlj</a:t>
            </a:r>
            <a:r>
              <a:rPr lang="fr-FR" sz="2400">
                <a:solidFill>
                  <a:srgbClr val="000000"/>
                </a:solidFill>
              </a:rPr>
              <a:t> = P</a:t>
            </a:r>
            <a:r>
              <a:rPr lang="fr-FR" sz="2400" baseline="-25000">
                <a:solidFill>
                  <a:srgbClr val="000000"/>
                </a:solidFill>
              </a:rPr>
              <a:t>nlj</a:t>
            </a:r>
            <a:r>
              <a:rPr lang="fr-FR" sz="2400">
                <a:solidFill>
                  <a:srgbClr val="000000"/>
                </a:solidFill>
              </a:rPr>
              <a:t> n</a:t>
            </a:r>
            <a:r>
              <a:rPr lang="fr-FR" sz="2400" baseline="-25000">
                <a:solidFill>
                  <a:srgbClr val="000000"/>
                </a:solidFill>
              </a:rPr>
              <a:t>i</a:t>
            </a: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2819400" y="2590800"/>
            <a:ext cx="1219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4800600" y="2590800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638800" y="2743200"/>
            <a:ext cx="266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>
                <a:solidFill>
                  <a:srgbClr val="000000"/>
                </a:solidFill>
              </a:rPr>
              <a:t>nombre d’électrons incidents par unité de temps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1000" y="2743200"/>
            <a:ext cx="251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>
                <a:solidFill>
                  <a:srgbClr val="000000"/>
                </a:solidFill>
              </a:rPr>
              <a:t>nombre de lacunes créées par électron incident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267200" y="4648200"/>
            <a:ext cx="42631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Q : section efficace</a:t>
            </a:r>
          </a:p>
          <a:p>
            <a:r>
              <a:rPr lang="fr-FR" sz="2400"/>
              <a:t>dE/ds : perte d’énergie moyenne</a:t>
            </a: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0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1219200" y="5334002"/>
            <a:ext cx="6988176" cy="1303338"/>
            <a:chOff x="768" y="3360"/>
            <a:chExt cx="4402" cy="821"/>
          </a:xfrm>
        </p:grpSpPr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768" y="3360"/>
              <a:ext cx="384" cy="432"/>
              <a:chOff x="768" y="3360"/>
              <a:chExt cx="576" cy="480"/>
            </a:xfrm>
          </p:grpSpPr>
          <p:sp>
            <p:nvSpPr>
              <p:cNvPr id="22541" name="Line 13"/>
              <p:cNvSpPr>
                <a:spLocks noChangeShapeType="1"/>
              </p:cNvSpPr>
              <p:nvPr/>
            </p:nvSpPr>
            <p:spPr bwMode="auto">
              <a:xfrm flipV="1">
                <a:off x="768" y="336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/>
              </a:p>
            </p:txBody>
          </p:sp>
          <p:sp>
            <p:nvSpPr>
              <p:cNvPr id="22542" name="Line 14"/>
              <p:cNvSpPr>
                <a:spLocks noChangeShapeType="1"/>
              </p:cNvSpPr>
              <p:nvPr/>
            </p:nvSpPr>
            <p:spPr bwMode="auto">
              <a:xfrm>
                <a:off x="768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/>
              </a:p>
            </p:txBody>
          </p:sp>
        </p:grp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1152" y="3658"/>
              <a:ext cx="401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/>
                <a:t>Corrections	- perte d’ionisation (rétrodiffusion)</a:t>
              </a:r>
            </a:p>
            <a:p>
              <a:r>
                <a:rPr lang="fr-FR" sz="2400" dirty="0"/>
                <a:t>		</a:t>
              </a:r>
              <a:r>
                <a:rPr lang="fr-FR" sz="2400" dirty="0" smtClean="0"/>
                <a:t>		- </a:t>
              </a:r>
              <a:r>
                <a:rPr lang="fr-FR" sz="2400" dirty="0"/>
                <a:t>gain d’ionisation (effet Auger)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6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8828160" presetClass="entr" presetSubtype="1105207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15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Poids des raies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9925" y="2667000"/>
            <a:ext cx="15921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Une lacune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0" y="2682875"/>
            <a:ext cx="976313" cy="381000"/>
          </a:xfrm>
          <a:prstGeom prst="rightArrow">
            <a:avLst>
              <a:gd name="adj1" fmla="val 50000"/>
              <a:gd name="adj2" fmla="val 6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89325" y="2667000"/>
            <a:ext cx="482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Plusieurs transitions radiatives (∑W</a:t>
            </a:r>
            <a:r>
              <a:rPr lang="fr-FR" sz="2400" baseline="-25000"/>
              <a:t>R</a:t>
            </a:r>
            <a:r>
              <a:rPr lang="fr-FR" sz="2400"/>
              <a:t>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800" y="1539875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/>
              <a:t>Probabilité d’émission (W) d’une transition donnée</a:t>
            </a:r>
          </a:p>
          <a:p>
            <a:pPr algn="ctr"/>
            <a:r>
              <a:rPr lang="fr-FR" sz="2400"/>
              <a:t>par rapport à toutes les transitions possibles (∑W</a:t>
            </a:r>
            <a:r>
              <a:rPr lang="fr-FR" sz="2400" baseline="-25000"/>
              <a:t>R</a:t>
            </a:r>
            <a:r>
              <a:rPr lang="fr-FR" sz="2400"/>
              <a:t> + ∑W</a:t>
            </a:r>
            <a:r>
              <a:rPr lang="fr-FR" sz="2400" baseline="-25000"/>
              <a:t>NR</a:t>
            </a:r>
            <a:r>
              <a:rPr lang="fr-FR" sz="2400"/>
              <a:t>)</a:t>
            </a:r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533400" y="3441700"/>
            <a:ext cx="8040689" cy="1200150"/>
            <a:chOff x="336" y="2168"/>
            <a:chExt cx="5065" cy="756"/>
          </a:xfrm>
        </p:grpSpPr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36" y="2400"/>
              <a:ext cx="11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Spectre Mo L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584" y="2168"/>
              <a:ext cx="381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sz="2400" dirty="0"/>
                <a:t> vers 2s : </a:t>
              </a:r>
              <a:r>
                <a:rPr lang="fr-FR" sz="2400" dirty="0" smtClean="0"/>
                <a:t>		L</a:t>
              </a:r>
              <a:r>
                <a:rPr lang="fr-FR" sz="2400" dirty="0" smtClean="0">
                  <a:latin typeface="Symbol" pitchFamily="18" charset="2"/>
                </a:rPr>
                <a:t>b</a:t>
              </a:r>
              <a:r>
                <a:rPr lang="fr-FR" sz="2400" baseline="-25000" dirty="0" smtClean="0"/>
                <a:t>3,4</a:t>
              </a:r>
              <a:r>
                <a:rPr lang="fr-FR" sz="2400" dirty="0" smtClean="0"/>
                <a:t> </a:t>
              </a:r>
              <a:r>
                <a:rPr lang="fr-FR" sz="2400" dirty="0"/>
                <a:t>(3p); </a:t>
              </a:r>
              <a:r>
                <a:rPr lang="fr-FR" sz="2400" dirty="0" smtClean="0"/>
                <a:t>L</a:t>
              </a:r>
              <a:r>
                <a:rPr lang="fr-FR" sz="2400" dirty="0" smtClean="0">
                  <a:latin typeface="Symbol" pitchFamily="18" charset="2"/>
                </a:rPr>
                <a:t>g</a:t>
              </a:r>
              <a:r>
                <a:rPr lang="fr-FR" sz="2400" baseline="-25000" dirty="0" smtClean="0"/>
                <a:t>2,3</a:t>
              </a:r>
              <a:r>
                <a:rPr lang="fr-FR" sz="2400" dirty="0" smtClean="0"/>
                <a:t> </a:t>
              </a:r>
              <a:r>
                <a:rPr lang="fr-FR" sz="2400" dirty="0"/>
                <a:t>(4p</a:t>
              </a:r>
              <a:r>
                <a:rPr lang="fr-FR" sz="2400" dirty="0" smtClean="0"/>
                <a:t>);</a:t>
              </a:r>
              <a:endParaRPr lang="fr-FR" sz="2400" dirty="0"/>
            </a:p>
            <a:p>
              <a:pPr>
                <a:buFontTx/>
                <a:buChar char="•"/>
              </a:pPr>
              <a:r>
                <a:rPr lang="fr-FR" sz="2400" dirty="0"/>
                <a:t> vers 2p</a:t>
              </a:r>
              <a:r>
                <a:rPr lang="fr-FR" sz="2400" baseline="-25000" dirty="0"/>
                <a:t>1/2</a:t>
              </a:r>
              <a:r>
                <a:rPr lang="fr-FR" sz="2400" dirty="0"/>
                <a:t> </a:t>
              </a:r>
              <a:r>
                <a:rPr lang="fr-FR" sz="2400" dirty="0" smtClean="0"/>
                <a:t>:	L</a:t>
              </a:r>
              <a:r>
                <a:rPr lang="fr-FR" sz="2400" dirty="0" smtClean="0">
                  <a:latin typeface="Symbol" pitchFamily="18" charset="2"/>
                </a:rPr>
                <a:t>b</a:t>
              </a:r>
              <a:r>
                <a:rPr lang="fr-FR" sz="2400" baseline="-25000" dirty="0" smtClean="0"/>
                <a:t>1</a:t>
              </a:r>
              <a:r>
                <a:rPr lang="fr-FR" sz="2400" dirty="0" smtClean="0"/>
                <a:t> </a:t>
              </a:r>
              <a:r>
                <a:rPr lang="fr-FR" sz="2400" dirty="0"/>
                <a:t>(3d</a:t>
              </a:r>
              <a:r>
                <a:rPr lang="fr-FR" sz="2400"/>
                <a:t>); </a:t>
              </a:r>
              <a:r>
                <a:rPr lang="fr-FR" sz="2400" smtClean="0"/>
                <a:t>L</a:t>
              </a:r>
              <a:r>
                <a:rPr lang="fr-FR" sz="2400" smtClean="0">
                  <a:latin typeface="Symbol" pitchFamily="18" charset="2"/>
                </a:rPr>
                <a:t>g</a:t>
              </a:r>
              <a:r>
                <a:rPr lang="fr-FR" sz="2400" baseline="-25000" smtClean="0"/>
                <a:t>1</a:t>
              </a:r>
              <a:r>
                <a:rPr lang="fr-FR" sz="2400" smtClean="0"/>
                <a:t>(4d</a:t>
              </a:r>
              <a:r>
                <a:rPr lang="fr-FR" sz="2400" dirty="0"/>
                <a:t>); </a:t>
              </a:r>
              <a:r>
                <a:rPr lang="fr-FR" sz="2400" dirty="0" smtClean="0"/>
                <a:t>L</a:t>
              </a:r>
              <a:r>
                <a:rPr lang="fr-FR" sz="2400" dirty="0" smtClean="0">
                  <a:latin typeface="Symbol" pitchFamily="18" charset="2"/>
                </a:rPr>
                <a:t>g</a:t>
              </a:r>
              <a:r>
                <a:rPr lang="fr-FR" sz="2400" baseline="-25000" dirty="0" smtClean="0"/>
                <a:t>5</a:t>
              </a:r>
              <a:r>
                <a:rPr lang="fr-FR" sz="2400" dirty="0" smtClean="0"/>
                <a:t> </a:t>
              </a:r>
              <a:r>
                <a:rPr lang="fr-FR" sz="2400" dirty="0"/>
                <a:t>(4s); </a:t>
              </a:r>
              <a:r>
                <a:rPr lang="fr-FR" sz="2400" dirty="0" err="1" smtClean="0"/>
                <a:t>L</a:t>
              </a:r>
              <a:r>
                <a:rPr lang="fr-FR" sz="2400" dirty="0" err="1" smtClean="0">
                  <a:latin typeface="Symbol" pitchFamily="18" charset="2"/>
                </a:rPr>
                <a:t>h</a:t>
              </a:r>
              <a:r>
                <a:rPr lang="fr-FR" sz="2400" dirty="0" smtClean="0"/>
                <a:t> </a:t>
              </a:r>
              <a:r>
                <a:rPr lang="fr-FR" sz="2400" dirty="0"/>
                <a:t>(3s)</a:t>
              </a:r>
            </a:p>
            <a:p>
              <a:pPr>
                <a:buFontTx/>
                <a:buChar char="•"/>
              </a:pPr>
              <a:r>
                <a:rPr lang="fr-FR" sz="2400" dirty="0"/>
                <a:t> vers 2p</a:t>
              </a:r>
              <a:r>
                <a:rPr lang="fr-FR" sz="2400" baseline="-25000" dirty="0"/>
                <a:t>3/2</a:t>
              </a:r>
              <a:r>
                <a:rPr lang="fr-FR" sz="2400" dirty="0"/>
                <a:t> : </a:t>
              </a:r>
              <a:r>
                <a:rPr lang="fr-FR" sz="2400" dirty="0" smtClean="0"/>
                <a:t>	L</a:t>
              </a:r>
              <a:r>
                <a:rPr lang="fr-FR" sz="2400" dirty="0" smtClean="0">
                  <a:latin typeface="Symbol" pitchFamily="18" charset="2"/>
                </a:rPr>
                <a:t>a</a:t>
              </a:r>
              <a:r>
                <a:rPr lang="fr-FR" sz="2400" dirty="0" smtClean="0"/>
                <a:t> </a:t>
              </a:r>
              <a:r>
                <a:rPr lang="fr-FR" sz="2400" dirty="0"/>
                <a:t>(3d); </a:t>
              </a:r>
              <a:r>
                <a:rPr lang="fr-FR" sz="2400" dirty="0" smtClean="0"/>
                <a:t>L</a:t>
              </a:r>
              <a:r>
                <a:rPr lang="fr-FR" sz="2400" dirty="0" smtClean="0">
                  <a:latin typeface="Symbol" pitchFamily="18" charset="2"/>
                </a:rPr>
                <a:t>b</a:t>
              </a:r>
              <a:r>
                <a:rPr lang="fr-FR" sz="2400" baseline="-25000" dirty="0" smtClean="0"/>
                <a:t>2</a:t>
              </a:r>
              <a:r>
                <a:rPr lang="fr-FR" sz="2400" dirty="0" smtClean="0"/>
                <a:t> </a:t>
              </a:r>
              <a:r>
                <a:rPr lang="fr-FR" sz="2400" dirty="0"/>
                <a:t>(4d); </a:t>
              </a:r>
              <a:r>
                <a:rPr lang="fr-FR" sz="2400" dirty="0" smtClean="0"/>
                <a:t>L</a:t>
              </a:r>
              <a:r>
                <a:rPr lang="fr-FR" sz="2400" dirty="0" smtClean="0">
                  <a:latin typeface="Symbol" pitchFamily="18" charset="2"/>
                </a:rPr>
                <a:t>g</a:t>
              </a:r>
              <a:r>
                <a:rPr lang="fr-FR" sz="2400" baseline="-25000" dirty="0" smtClean="0"/>
                <a:t>6</a:t>
              </a:r>
              <a:r>
                <a:rPr lang="fr-FR" sz="2400" dirty="0" smtClean="0"/>
                <a:t> </a:t>
              </a:r>
              <a:r>
                <a:rPr lang="fr-FR" sz="2400" dirty="0"/>
                <a:t>(4s); </a:t>
              </a:r>
              <a:r>
                <a:rPr lang="fr-FR" sz="2400" dirty="0" err="1"/>
                <a:t>Ll</a:t>
              </a:r>
              <a:r>
                <a:rPr lang="fr-FR" sz="2400" dirty="0"/>
                <a:t> (3s)</a:t>
              </a:r>
            </a:p>
          </p:txBody>
        </p:sp>
      </p:grp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7848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8828544" presetClass="entr" presetSubtype="11052202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8828544" presetClass="entr" presetSubtype="11115737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 17"/>
          <p:cNvSpPr>
            <a:spLocks noGrp="1"/>
          </p:cNvSpPr>
          <p:nvPr/>
        </p:nvSpPr>
        <p:spPr bwMode="auto">
          <a:xfrm>
            <a:off x="6434381" y="3922224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kern="1200">
                <a:solidFill>
                  <a:srgbClr val="000000"/>
                </a:solidFill>
                <a:latin typeface="Times New Roman" pitchFamily="16" charset="0"/>
                <a:ea typeface="宋体" charset="-122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fld id="{D3D1941D-4789-463B-8818-CE2FBF4D70EB}" type="slidenum">
              <a:rPr lang="fr-FR">
                <a:solidFill>
                  <a:schemeClr val="tx1"/>
                </a:solidFill>
                <a:latin typeface="+mn-lt"/>
              </a:rPr>
              <a:pPr/>
              <a:t>15</a:t>
            </a:fld>
            <a:endParaRPr lang="fr-FR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2381" y="1167208"/>
            <a:ext cx="7688263" cy="32813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1" y="1312375"/>
            <a:ext cx="5659727" cy="503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4" y="1720363"/>
            <a:ext cx="5825066" cy="503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3" y="2102950"/>
            <a:ext cx="7903502" cy="503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45" y="663209"/>
            <a:ext cx="1735997" cy="503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8" y="3049894"/>
            <a:ext cx="4122250" cy="503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" y="3440419"/>
            <a:ext cx="9139647" cy="431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70" y="4714003"/>
            <a:ext cx="2294063" cy="503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5569" y="766126"/>
            <a:ext cx="136236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fr-FR" b="1" u="sng" dirty="0">
                <a:solidFill>
                  <a:schemeClr val="tx1"/>
                </a:solidFill>
                <a:latin typeface="+mn-lt"/>
              </a:rPr>
              <a:t>spectre K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95569" y="2510937"/>
            <a:ext cx="132419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fr-FR" b="1" u="sng">
                <a:solidFill>
                  <a:schemeClr val="tx1"/>
                </a:solidFill>
                <a:latin typeface="+mn-lt"/>
              </a:rPr>
              <a:t>spectre L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93981" y="4076508"/>
            <a:ext cx="146305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fr-FR" b="1" u="sng">
                <a:solidFill>
                  <a:schemeClr val="tx1"/>
                </a:solidFill>
                <a:latin typeface="+mn-lt"/>
              </a:rPr>
              <a:t>spectre M</a:t>
            </a:r>
          </a:p>
        </p:txBody>
      </p:sp>
    </p:spTree>
    <p:extLst>
      <p:ext uri="{BB962C8B-B14F-4D97-AF65-F5344CB8AC3E}">
        <p14:creationId xmlns:p14="http://schemas.microsoft.com/office/powerpoint/2010/main" val="26912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78" y="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Intensités relatives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43223" y="1371600"/>
            <a:ext cx="52289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/>
              <a:t>Si plusieurs transitions vers un niveau nlj</a:t>
            </a:r>
          </a:p>
          <a:p>
            <a:pPr algn="ctr"/>
            <a:r>
              <a:rPr lang="fr-FR" sz="2400"/>
              <a:t>la plus intense vient de : </a:t>
            </a:r>
            <a:r>
              <a:rPr lang="fr-FR" sz="2400" b="1"/>
              <a:t>n+1 l+1 j+1</a:t>
            </a:r>
            <a:endParaRPr lang="fr-FR" sz="24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86223" y="2362200"/>
            <a:ext cx="65635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/>
              <a:t>Intensités relatives données par le poids statistique</a:t>
            </a:r>
          </a:p>
          <a:p>
            <a:pPr algn="ctr"/>
            <a:r>
              <a:rPr lang="fr-FR" sz="2400"/>
              <a:t>g = 2j+1</a:t>
            </a: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1295400" y="3505200"/>
            <a:ext cx="5564188" cy="2847975"/>
            <a:chOff x="816" y="2036"/>
            <a:chExt cx="3505" cy="1794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816" y="2036"/>
              <a:ext cx="32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accent2"/>
                  </a:solidFill>
                </a:rPr>
                <a:t>doublet K</a:t>
              </a:r>
              <a:r>
                <a:rPr lang="fr-FR" sz="2400" dirty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a</a:t>
              </a:r>
              <a:r>
                <a:rPr lang="fr-FR" sz="2400" dirty="0">
                  <a:solidFill>
                    <a:schemeClr val="accent2"/>
                  </a:solidFill>
                </a:rPr>
                <a:t>1,2</a:t>
              </a:r>
              <a:r>
                <a:rPr lang="fr-FR" sz="2400" dirty="0">
                  <a:solidFill>
                    <a:srgbClr val="000000"/>
                  </a:solidFill>
                </a:rPr>
                <a:t>		transitions 1s-2p</a:t>
              </a:r>
              <a:r>
                <a:rPr lang="fr-FR" sz="2400" baseline="-25000" dirty="0">
                  <a:solidFill>
                    <a:srgbClr val="000000"/>
                  </a:solidFill>
                </a:rPr>
                <a:t>3/2,1/2</a:t>
              </a:r>
              <a:r>
                <a:rPr lang="fr-FR" sz="24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2699" y="3072"/>
              <a:ext cx="306" cy="432"/>
            </a:xfrm>
            <a:prstGeom prst="downArrow">
              <a:avLst>
                <a:gd name="adj1" fmla="val 50000"/>
                <a:gd name="adj2" fmla="val 352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403" y="3542"/>
              <a:ext cx="29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000000"/>
                  </a:solidFill>
                </a:rPr>
                <a:t>K</a:t>
              </a:r>
              <a:r>
                <a:rPr lang="fr-FR" sz="2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fr-FR" sz="2400" dirty="0" smtClean="0">
                  <a:solidFill>
                    <a:srgbClr val="000000"/>
                  </a:solidFill>
                </a:rPr>
                <a:t>1 deux fois plus intense que K</a:t>
              </a:r>
              <a:r>
                <a:rPr lang="fr-FR" sz="24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fr-FR" sz="2400" dirty="0" smtClean="0">
                  <a:solidFill>
                    <a:srgbClr val="000000"/>
                  </a:solidFill>
                </a:rPr>
                <a:t>2</a:t>
              </a:r>
              <a:endParaRPr lang="fr-FR" sz="2400" dirty="0">
                <a:solidFill>
                  <a:srgbClr val="000000"/>
                </a:solidFill>
              </a:endParaRPr>
            </a:p>
          </p:txBody>
        </p:sp>
        <p:pic>
          <p:nvPicPr>
            <p:cNvPr id="1434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16"/>
              <a:ext cx="2064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0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8829312" presetClass="entr" presetSubtype="1111593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00"/>
                </a:solidFill>
              </a:rPr>
              <a:t>Intensité </a:t>
            </a:r>
            <a:r>
              <a:rPr lang="fr-FR" sz="4000" dirty="0" smtClean="0">
                <a:solidFill>
                  <a:srgbClr val="000000"/>
                </a:solidFill>
              </a:rPr>
              <a:t>K</a:t>
            </a:r>
            <a:r>
              <a:rPr lang="fr-FR" sz="4000" dirty="0" smtClean="0">
                <a:solidFill>
                  <a:srgbClr val="000000"/>
                </a:solidFill>
                <a:latin typeface="Symbol" pitchFamily="18" charset="2"/>
              </a:rPr>
              <a:t>β </a:t>
            </a:r>
            <a:r>
              <a:rPr lang="fr-FR" sz="4000" dirty="0">
                <a:solidFill>
                  <a:srgbClr val="000000"/>
                </a:solidFill>
                <a:latin typeface="Symbol" pitchFamily="18" charset="2"/>
              </a:rPr>
              <a:t>/ </a:t>
            </a:r>
            <a:r>
              <a:rPr lang="fr-FR" sz="4000" dirty="0" smtClean="0">
                <a:solidFill>
                  <a:srgbClr val="000000"/>
                </a:solidFill>
              </a:rPr>
              <a:t>K</a:t>
            </a:r>
            <a:r>
              <a:rPr lang="fr-FR" sz="4000" dirty="0" smtClean="0">
                <a:solidFill>
                  <a:srgbClr val="000000"/>
                </a:solidFill>
                <a:latin typeface="Symbol" pitchFamily="18" charset="2"/>
              </a:rPr>
              <a:t>α</a:t>
            </a:r>
            <a:endParaRPr lang="fr-FR" sz="4000" dirty="0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57600"/>
            <a:ext cx="38481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46125" y="1295400"/>
            <a:ext cx="1584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K</a:t>
            </a:r>
            <a:r>
              <a:rPr lang="fr-FR" sz="2400" dirty="0" smtClean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: </a:t>
            </a:r>
            <a:r>
              <a:rPr lang="fr-FR" sz="2400" b="1" dirty="0">
                <a:solidFill>
                  <a:schemeClr val="tx2"/>
                </a:solidFill>
              </a:rPr>
              <a:t>3</a:t>
            </a:r>
            <a:r>
              <a:rPr lang="fr-FR" sz="2400" dirty="0">
                <a:solidFill>
                  <a:schemeClr val="tx2"/>
                </a:solidFill>
              </a:rPr>
              <a:t>p - 1s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K</a:t>
            </a:r>
            <a:r>
              <a:rPr lang="fr-FR" sz="2400" dirty="0" smtClean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fr-FR" sz="2400" dirty="0" smtClean="0">
                <a:solidFill>
                  <a:schemeClr val="tx2"/>
                </a:solidFill>
              </a:rPr>
              <a:t>α</a:t>
            </a:r>
            <a:r>
              <a:rPr lang="fr-FR" sz="2400" b="1" dirty="0" smtClean="0">
                <a:solidFill>
                  <a:schemeClr val="tx2"/>
                </a:solidFill>
              </a:rPr>
              <a:t>2</a:t>
            </a:r>
            <a:r>
              <a:rPr lang="fr-FR" sz="2400" dirty="0" smtClean="0">
                <a:solidFill>
                  <a:schemeClr val="tx2"/>
                </a:solidFill>
              </a:rPr>
              <a:t>p </a:t>
            </a:r>
            <a:r>
              <a:rPr lang="fr-FR" sz="2400" dirty="0">
                <a:solidFill>
                  <a:schemeClr val="tx2"/>
                </a:solidFill>
              </a:rPr>
              <a:t>- 1s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452688" y="14986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794125" y="1435100"/>
            <a:ext cx="4000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Différentes couches mis en jeu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5410200" y="18288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24200" y="2209800"/>
            <a:ext cx="5162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Pas de règle pour les intensités relatives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-10800000">
            <a:off x="4800600" y="2667000"/>
            <a:ext cx="10668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936625" y="3108325"/>
            <a:ext cx="348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Utilisation de compilations</a:t>
            </a: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4257675" y="4038600"/>
            <a:ext cx="4581525" cy="1905000"/>
            <a:chOff x="2682" y="2544"/>
            <a:chExt cx="2886" cy="1200"/>
          </a:xfrm>
        </p:grpSpPr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2682" y="2544"/>
              <a:ext cx="28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/>
                <a:t>Remarque</a:t>
              </a:r>
            </a:p>
            <a:p>
              <a:pPr algn="ctr"/>
              <a:r>
                <a:rPr lang="fr-FR" sz="2400" dirty="0"/>
                <a:t>Pour Z ≤ 17, </a:t>
              </a:r>
              <a:r>
                <a:rPr lang="fr-FR" sz="2400" dirty="0" smtClean="0">
                  <a:solidFill>
                    <a:schemeClr val="tx2"/>
                  </a:solidFill>
                </a:rPr>
                <a:t>K</a:t>
              </a:r>
              <a:r>
                <a:rPr lang="fr-FR" sz="2400" dirty="0" smtClean="0">
                  <a:solidFill>
                    <a:schemeClr val="tx2"/>
                  </a:solidFill>
                  <a:latin typeface="Symbol" pitchFamily="18" charset="2"/>
                </a:rPr>
                <a:t>b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>
                  <a:solidFill>
                    <a:schemeClr val="tx2"/>
                  </a:solidFill>
                </a:rPr>
                <a:t>: </a:t>
              </a:r>
              <a:r>
                <a:rPr lang="fr-FR" sz="2400" b="1" dirty="0">
                  <a:solidFill>
                    <a:schemeClr val="tx2"/>
                  </a:solidFill>
                </a:rPr>
                <a:t>bande de valence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>
              <a:off x="3888" y="3072"/>
              <a:ext cx="306" cy="384"/>
            </a:xfrm>
            <a:prstGeom prst="downArrow">
              <a:avLst>
                <a:gd name="adj1" fmla="val 50000"/>
                <a:gd name="adj2" fmla="val 313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2788" y="3456"/>
              <a:ext cx="2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I(K</a:t>
              </a:r>
              <a:r>
                <a:rPr lang="fr-FR" sz="2400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fr-FR" sz="2400" dirty="0" smtClean="0">
                  <a:solidFill>
                    <a:srgbClr val="FF0000"/>
                  </a:solidFill>
                </a:rPr>
                <a:t>) </a:t>
              </a:r>
              <a:r>
                <a:rPr lang="fr-FR" sz="2400" dirty="0">
                  <a:solidFill>
                    <a:srgbClr val="FF0000"/>
                  </a:solidFill>
                </a:rPr>
                <a:t>dépend de l’état chimique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4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8830080" presetClass="entr" presetSubtype="1113013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723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Absorption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371600" y="1371600"/>
            <a:ext cx="457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28600" y="2057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981200" y="2057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371600" y="1295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00400" y="1447800"/>
            <a:ext cx="44048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I = I</a:t>
            </a:r>
            <a:r>
              <a:rPr lang="fr-FR" sz="2400" baseline="-25000" dirty="0"/>
              <a:t>0</a:t>
            </a:r>
            <a:r>
              <a:rPr lang="fr-FR" sz="2400" dirty="0"/>
              <a:t> </a:t>
            </a:r>
            <a:r>
              <a:rPr lang="fr-FR" sz="2400" dirty="0" err="1"/>
              <a:t>exp</a:t>
            </a:r>
            <a:r>
              <a:rPr lang="fr-FR" sz="2400" dirty="0" smtClean="0"/>
              <a:t>(-</a:t>
            </a:r>
            <a:r>
              <a:rPr lang="fr-FR" sz="2400" dirty="0" smtClean="0">
                <a:latin typeface="Symbol" pitchFamily="18" charset="2"/>
              </a:rPr>
              <a:t>m</a:t>
            </a:r>
            <a:r>
              <a:rPr lang="fr-FR" sz="2400" dirty="0" smtClean="0"/>
              <a:t>x)</a:t>
            </a:r>
          </a:p>
          <a:p>
            <a:r>
              <a:rPr lang="fr-FR" sz="2400" dirty="0" smtClean="0"/>
              <a:t>μ </a:t>
            </a:r>
            <a:r>
              <a:rPr lang="fr-FR" sz="2400" dirty="0"/>
              <a:t>coefficient d’absorption linéaire</a:t>
            </a:r>
          </a:p>
          <a:p>
            <a:pPr>
              <a:buFont typeface="Symbol" pitchFamily="18" charset="2"/>
              <a:buNone/>
            </a:pPr>
            <a:r>
              <a:rPr lang="fr-FR" sz="2400" dirty="0"/>
              <a:t>   </a:t>
            </a:r>
            <a:r>
              <a:rPr lang="fr-FR" sz="2400" b="1" dirty="0"/>
              <a:t>dépend de l’énergie du photon</a:t>
            </a:r>
          </a:p>
          <a:p>
            <a:pPr>
              <a:buFont typeface="Symbol" pitchFamily="18" charset="2"/>
              <a:buNone/>
            </a:pPr>
            <a:r>
              <a:rPr lang="fr-FR" sz="2400" b="1" dirty="0"/>
              <a:t>   dépend de l’état chimique</a:t>
            </a:r>
            <a:endParaRPr lang="fr-FR" sz="2400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286000" y="1524000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I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57200" y="1524000"/>
            <a:ext cx="365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I</a:t>
            </a:r>
            <a:r>
              <a:rPr lang="fr-FR" sz="2400" baseline="-25000"/>
              <a:t>0</a:t>
            </a:r>
            <a:endParaRPr lang="fr-FR" sz="2400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447800" y="822325"/>
            <a:ext cx="317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x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725839" y="4038600"/>
            <a:ext cx="51895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Important pour éléments avec </a:t>
            </a:r>
          </a:p>
          <a:p>
            <a:pPr algn="ctr"/>
            <a:r>
              <a:rPr lang="fr-FR" sz="2400" b="1" dirty="0"/>
              <a:t>sous-couche d ou f ouverte</a:t>
            </a:r>
          </a:p>
          <a:p>
            <a:pPr algn="ctr"/>
            <a:endParaRPr lang="fr-FR" sz="2400" dirty="0"/>
          </a:p>
          <a:p>
            <a:pPr algn="just"/>
            <a:r>
              <a:rPr lang="fr-FR" sz="2400" dirty="0"/>
              <a:t>1 ≤ nb e</a:t>
            </a:r>
            <a:r>
              <a:rPr lang="fr-FR" sz="2400" baseline="30000" dirty="0"/>
              <a:t>-</a:t>
            </a:r>
            <a:r>
              <a:rPr lang="fr-FR" sz="2400" dirty="0"/>
              <a:t> d ≤ 9 </a:t>
            </a:r>
            <a:r>
              <a:rPr lang="fr-FR" sz="2400" dirty="0" smtClean="0"/>
              <a:t>:	métaux </a:t>
            </a:r>
            <a:r>
              <a:rPr lang="fr-FR" sz="2400" dirty="0"/>
              <a:t>de transition</a:t>
            </a:r>
          </a:p>
          <a:p>
            <a:pPr algn="just"/>
            <a:r>
              <a:rPr lang="fr-FR" sz="2400" dirty="0"/>
              <a:t>1 ≤ nb e</a:t>
            </a:r>
            <a:r>
              <a:rPr lang="fr-FR" sz="2400" baseline="30000" dirty="0"/>
              <a:t>-</a:t>
            </a:r>
            <a:r>
              <a:rPr lang="fr-FR" sz="2400" dirty="0"/>
              <a:t> f ≤ 13 </a:t>
            </a:r>
            <a:r>
              <a:rPr lang="fr-FR" sz="2400" dirty="0" smtClean="0"/>
              <a:t>:	lanthanides</a:t>
            </a:r>
            <a:endParaRPr lang="fr-FR" sz="2400" dirty="0"/>
          </a:p>
          <a:p>
            <a:pPr algn="just"/>
            <a:r>
              <a:rPr lang="fr-FR" sz="2400" dirty="0" smtClean="0"/>
              <a:t>					actinides</a:t>
            </a:r>
            <a:endParaRPr lang="fr-FR" sz="2400" dirty="0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803525" y="3794125"/>
            <a:ext cx="453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Ni</a:t>
            </a: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8544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Intensité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49137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400" dirty="0"/>
              <a:t> A</a:t>
            </a:r>
            <a:r>
              <a:rPr lang="fr-FR" sz="2400" dirty="0" smtClean="0"/>
              <a:t> </a:t>
            </a:r>
            <a:r>
              <a:rPr lang="fr-FR" sz="2400" dirty="0"/>
              <a:t>une profondeur z donnée</a:t>
            </a:r>
          </a:p>
          <a:p>
            <a:pPr>
              <a:buFontTx/>
              <a:buChar char="•"/>
            </a:pPr>
            <a:r>
              <a:rPr lang="fr-FR" sz="2400" dirty="0"/>
              <a:t> Générée par un électron d’énergie E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509713" y="2743200"/>
            <a:ext cx="457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71513" y="3733800"/>
            <a:ext cx="408515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constante :</a:t>
            </a:r>
          </a:p>
          <a:p>
            <a:r>
              <a:rPr lang="fr-FR" sz="2400"/>
              <a:t>Angle solide</a:t>
            </a:r>
          </a:p>
          <a:p>
            <a:r>
              <a:rPr lang="fr-FR" sz="2400"/>
              <a:t>Débit électronique</a:t>
            </a:r>
          </a:p>
          <a:p>
            <a:r>
              <a:rPr lang="fr-FR" sz="2400"/>
              <a:t>Efficacité détecteur (EDS, WDS)</a:t>
            </a:r>
          </a:p>
          <a:p>
            <a:r>
              <a:rPr lang="fr-FR" sz="2400"/>
              <a:t>Réflectivité cristal (WDS)</a:t>
            </a:r>
          </a:p>
          <a:p>
            <a:r>
              <a:rPr lang="fr-FR" sz="2400"/>
              <a:t>Valeur absolue Q</a:t>
            </a:r>
          </a:p>
          <a:p>
            <a:r>
              <a:rPr lang="fr-FR" sz="2400"/>
              <a:t>…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00313" y="3032125"/>
            <a:ext cx="1235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/>
              <a:t>Poids de la raie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43313" y="3048000"/>
            <a:ext cx="1196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/>
              <a:t>Nb atomes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838700" y="3048000"/>
            <a:ext cx="1539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absorption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450015" y="3048000"/>
            <a:ext cx="1411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/>
              <a:t>ionisation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540160" y="540224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5225960" y="6164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5378360" y="4716440"/>
            <a:ext cx="2667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791557" y="4996811"/>
            <a:ext cx="1093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surface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5302160" y="540224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4905285" y="5538765"/>
            <a:ext cx="3064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z</a:t>
            </a: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5454560" y="547844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200685" y="578324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y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7511960" y="4945040"/>
            <a:ext cx="42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latin typeface="Symbol" pitchFamily="18" charset="2"/>
              </a:rPr>
              <a:t>Y</a:t>
            </a: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8121560" y="456404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7582032" y="3794125"/>
            <a:ext cx="14314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 dirty="0"/>
              <a:t>Détecteur</a:t>
            </a:r>
          </a:p>
          <a:p>
            <a:pPr algn="ctr"/>
            <a:r>
              <a:rPr lang="fr-FR" sz="2400" dirty="0" err="1"/>
              <a:t>spectro</a:t>
            </a:r>
            <a:endParaRPr lang="fr-FR" sz="2400" dirty="0"/>
          </a:p>
        </p:txBody>
      </p:sp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65350"/>
            <a:ext cx="65532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1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+mn-lt"/>
              </a:rPr>
              <a:t>Principe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2513"/>
            <a:ext cx="54864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99473" y="1295400"/>
            <a:ext cx="37655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Décroissance radiative </a:t>
            </a:r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d’un </a:t>
            </a:r>
            <a:r>
              <a:rPr lang="fr-FR" sz="2400" dirty="0">
                <a:solidFill>
                  <a:srgbClr val="000000"/>
                </a:solidFill>
              </a:rPr>
              <a:t>état ionisé d’un atome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738688" y="14478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851525" y="1431925"/>
            <a:ext cx="1324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Photon X</a:t>
            </a: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1782763" y="5257800"/>
            <a:ext cx="3957638" cy="1200150"/>
            <a:chOff x="623" y="3456"/>
            <a:chExt cx="2493" cy="756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623" y="3704"/>
              <a:ext cx="8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/>
                <a:t>ionisation</a:t>
              </a: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1593" y="369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2208" y="3456"/>
              <a:ext cx="90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sz="2400"/>
                <a:t> </a:t>
              </a:r>
              <a:r>
                <a:rPr lang="fr-FR" sz="2400" b="1"/>
                <a:t>électron</a:t>
              </a:r>
              <a:endParaRPr lang="fr-FR" sz="2400"/>
            </a:p>
            <a:p>
              <a:pPr>
                <a:buFontTx/>
                <a:buChar char="•"/>
              </a:pPr>
              <a:r>
                <a:rPr lang="fr-FR" sz="2400"/>
                <a:t> ion</a:t>
              </a:r>
            </a:p>
            <a:p>
              <a:pPr>
                <a:buFontTx/>
                <a:buChar char="•"/>
              </a:pPr>
              <a:r>
                <a:rPr lang="fr-FR" sz="2400"/>
                <a:t> photon</a:t>
              </a:r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6310315" y="2115282"/>
            <a:ext cx="1833563" cy="2855913"/>
            <a:chOff x="3975" y="1488"/>
            <a:chExt cx="1155" cy="1799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3975" y="1488"/>
              <a:ext cx="115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dirty="0"/>
                <a:t>Energie de liaison </a:t>
              </a:r>
            </a:p>
            <a:p>
              <a:pPr algn="ctr"/>
              <a:r>
                <a:rPr lang="fr-FR" dirty="0"/>
                <a:t>des niveaux:</a:t>
              </a:r>
            </a:p>
            <a:p>
              <a:pPr algn="ctr"/>
              <a:r>
                <a:rPr lang="fr-FR" dirty="0"/>
                <a:t>caractéristique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039" y="2880"/>
              <a:ext cx="9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/>
                <a:t>Photon X</a:t>
              </a:r>
            </a:p>
            <a:p>
              <a:pPr algn="ctr"/>
              <a:r>
                <a:rPr lang="fr-FR"/>
                <a:t>caractéristique</a:t>
              </a: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4400" y="2256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803632" y="5268746"/>
            <a:ext cx="2384533" cy="1200328"/>
            <a:chOff x="5549638" y="5268746"/>
            <a:chExt cx="2384533" cy="1200328"/>
          </a:xfrm>
        </p:grpSpPr>
        <p:sp>
          <p:nvSpPr>
            <p:cNvPr id="2" name="Flèche droite 1"/>
            <p:cNvSpPr/>
            <p:nvPr/>
          </p:nvSpPr>
          <p:spPr>
            <a:xfrm>
              <a:off x="5549638" y="5609209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710759" y="5268746"/>
              <a:ext cx="1223412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fr-FR" sz="2400" dirty="0" smtClean="0"/>
                <a:t>EPMA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fr-FR" sz="2400" dirty="0" smtClean="0"/>
                <a:t>PIXE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fr-FR" sz="2400" dirty="0" smtClean="0"/>
                <a:t>XRF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83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8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00"/>
                </a:solidFill>
              </a:rPr>
              <a:t>Fonction d’ionisation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6297" y="2743200"/>
            <a:ext cx="65676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/>
              <a:t>Distribution des ionisations en fonction profondeur</a:t>
            </a:r>
          </a:p>
          <a:p>
            <a:pPr algn="ctr"/>
            <a:r>
              <a:rPr lang="fr-FR" sz="2400"/>
              <a:t>fonction d’ionisation</a:t>
            </a:r>
          </a:p>
          <a:p>
            <a:pPr algn="ctr"/>
            <a:r>
              <a:rPr lang="fr-FR" sz="2400">
                <a:latin typeface="Symbol" pitchFamily="18" charset="2"/>
              </a:rPr>
              <a:t>F</a:t>
            </a:r>
            <a:r>
              <a:rPr lang="fr-FR" sz="2400"/>
              <a:t>(z)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179763" y="1905000"/>
            <a:ext cx="485775" cy="914400"/>
          </a:xfrm>
          <a:prstGeom prst="downArrow">
            <a:avLst>
              <a:gd name="adj1" fmla="val 50000"/>
              <a:gd name="adj2" fmla="val 470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2763" y="1371600"/>
            <a:ext cx="6005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Intensité émise dans toute l’épaisseur [0 - z</a:t>
            </a:r>
            <a:r>
              <a:rPr lang="fr-FR" sz="2400" baseline="-25000"/>
              <a:t>max</a:t>
            </a:r>
            <a:r>
              <a:rPr lang="fr-FR" sz="2400"/>
              <a:t>]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179763" y="38862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44488" y="4532313"/>
            <a:ext cx="6111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prise en compte phénomènes élastiques et inélastiques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 perte d’énergie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 perte en nombre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 changement du parcours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5181600" y="17526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6248400" y="18288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732338" y="2057400"/>
            <a:ext cx="881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E = E</a:t>
            </a:r>
            <a:r>
              <a:rPr lang="fr-FR" sz="2400" baseline="-25000"/>
              <a:t>0</a:t>
            </a:r>
            <a:endParaRPr lang="fr-FR" sz="240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781800" y="2057400"/>
            <a:ext cx="981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E ≤ E</a:t>
            </a:r>
            <a:r>
              <a:rPr lang="fr-FR" sz="2400" baseline="-25000"/>
              <a:t>nlj</a:t>
            </a:r>
            <a:endParaRPr lang="fr-FR" sz="2400"/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46228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6549" y="750094"/>
            <a:ext cx="5091113" cy="268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597694"/>
            <a:ext cx="5199062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08766" y="592931"/>
            <a:ext cx="319540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1600" b="1" dirty="0">
                <a:solidFill>
                  <a:schemeClr val="tx1"/>
                </a:solidFill>
                <a:latin typeface="Arial" charset="0"/>
              </a:rPr>
              <a:t>La distribution en profondeur </a:t>
            </a:r>
          </a:p>
          <a:p>
            <a:pPr algn="ctr">
              <a:buClrTx/>
              <a:buFontTx/>
              <a:buNone/>
            </a:pPr>
            <a:r>
              <a:rPr lang="fr-FR" sz="1600" b="1" dirty="0">
                <a:solidFill>
                  <a:schemeClr val="tx1"/>
                </a:solidFill>
                <a:latin typeface="Arial" charset="0"/>
              </a:rPr>
              <a:t>de l’ionisation est représentée </a:t>
            </a:r>
          </a:p>
          <a:p>
            <a:pPr algn="ctr">
              <a:buClrTx/>
              <a:buFontTx/>
              <a:buNone/>
            </a:pPr>
            <a:r>
              <a:rPr lang="fr-FR" sz="1600" b="1" dirty="0">
                <a:solidFill>
                  <a:schemeClr val="tx1"/>
                </a:solidFill>
                <a:latin typeface="Arial" charset="0"/>
              </a:rPr>
              <a:t>par la fonction </a:t>
            </a:r>
            <a:r>
              <a:rPr lang="fr-FR" sz="1600" b="1" dirty="0" err="1" smtClean="0">
                <a:solidFill>
                  <a:schemeClr val="tx1"/>
                </a:solidFill>
                <a:latin typeface="Symbol" pitchFamily="16" charset="2"/>
              </a:rPr>
              <a:t>ϕ</a:t>
            </a:r>
            <a:r>
              <a:rPr lang="fr-FR" sz="1600" b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r-FR" sz="1600" b="1" dirty="0" err="1" smtClean="0">
                <a:solidFill>
                  <a:schemeClr val="tx1"/>
                </a:solidFill>
                <a:latin typeface="Symbol" pitchFamily="16" charset="2"/>
              </a:rPr>
              <a:t>ρ</a:t>
            </a:r>
            <a:r>
              <a:rPr lang="fr-FR" sz="1600" b="1" dirty="0" err="1" smtClean="0">
                <a:solidFill>
                  <a:schemeClr val="tx1"/>
                </a:solidFill>
                <a:latin typeface="Arial" charset="0"/>
              </a:rPr>
              <a:t>z</a:t>
            </a:r>
            <a:r>
              <a:rPr lang="fr-FR" sz="16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95885" y="2427938"/>
            <a:ext cx="4995995" cy="163339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000" b="1" i="1" dirty="0">
                <a:solidFill>
                  <a:schemeClr val="tx1"/>
                </a:solidFill>
                <a:latin typeface="Arial" charset="0"/>
              </a:rPr>
              <a:t>De la valeur </a:t>
            </a:r>
            <a:r>
              <a:rPr lang="fr-FR" sz="2000" b="1" dirty="0" err="1" smtClean="0">
                <a:solidFill>
                  <a:schemeClr val="tx1"/>
                </a:solidFill>
                <a:latin typeface="Symbol" pitchFamily="16" charset="2"/>
              </a:rPr>
              <a:t>Φ</a:t>
            </a:r>
            <a:r>
              <a:rPr lang="fr-FR" sz="2000" b="1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r-FR" sz="2000" b="1" dirty="0">
                <a:solidFill>
                  <a:schemeClr val="tx1"/>
                </a:solidFill>
                <a:latin typeface="Arial" charset="0"/>
              </a:rPr>
              <a:t>0)</a:t>
            </a:r>
            <a:r>
              <a:rPr lang="fr-FR" sz="2000" b="1" i="1" dirty="0">
                <a:solidFill>
                  <a:schemeClr val="tx1"/>
                </a:solidFill>
                <a:latin typeface="Arial" charset="0"/>
              </a:rPr>
              <a:t> en surface, elle passe </a:t>
            </a:r>
          </a:p>
          <a:p>
            <a:pPr algn="ctr">
              <a:buClrTx/>
              <a:buFontTx/>
              <a:buNone/>
            </a:pPr>
            <a:r>
              <a:rPr lang="fr-FR" sz="2000" b="1" i="1" dirty="0">
                <a:solidFill>
                  <a:schemeClr val="tx1"/>
                </a:solidFill>
                <a:latin typeface="Arial" charset="0"/>
              </a:rPr>
              <a:t>par un maximum à la profondeur </a:t>
            </a:r>
          </a:p>
          <a:p>
            <a:pPr algn="ctr">
              <a:buClrTx/>
              <a:buFontTx/>
              <a:buNone/>
            </a:pPr>
            <a:r>
              <a:rPr lang="fr-FR" sz="2000" b="1" i="1" dirty="0">
                <a:solidFill>
                  <a:schemeClr val="tx1"/>
                </a:solidFill>
                <a:latin typeface="Arial" charset="0"/>
              </a:rPr>
              <a:t>de complète diffusion puis décroît </a:t>
            </a:r>
          </a:p>
          <a:p>
            <a:pPr algn="ctr">
              <a:buClrTx/>
              <a:buFontTx/>
              <a:buNone/>
            </a:pPr>
            <a:r>
              <a:rPr lang="fr-FR" sz="2000" b="1" i="1" dirty="0">
                <a:solidFill>
                  <a:schemeClr val="tx1"/>
                </a:solidFill>
                <a:latin typeface="Arial" charset="0"/>
              </a:rPr>
              <a:t>jusqu’à 0 pour la profondeur de </a:t>
            </a:r>
          </a:p>
          <a:p>
            <a:pPr algn="ctr">
              <a:buClrTx/>
              <a:buFontTx/>
              <a:buNone/>
            </a:pPr>
            <a:r>
              <a:rPr lang="fr-FR" sz="2000" b="1" i="1" dirty="0">
                <a:solidFill>
                  <a:schemeClr val="tx1"/>
                </a:solidFill>
                <a:latin typeface="Arial" charset="0"/>
              </a:rPr>
              <a:t>pénétration utile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473449" y="1701006"/>
            <a:ext cx="1866900" cy="12700"/>
          </a:xfrm>
          <a:prstGeom prst="line">
            <a:avLst/>
          </a:prstGeom>
          <a:noFill/>
          <a:ln w="28440">
            <a:solidFill>
              <a:srgbClr val="3333C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27649" y="1480344"/>
            <a:ext cx="309998" cy="371513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 dirty="0" err="1" smtClean="0">
                <a:solidFill>
                  <a:schemeClr val="tx1"/>
                </a:solidFill>
                <a:latin typeface="Symbol" pitchFamily="16" charset="2"/>
              </a:rPr>
              <a:t>ρ</a:t>
            </a:r>
            <a:endParaRPr lang="fr-FR" sz="1800" b="1" baseline="-250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39773" y="3929857"/>
            <a:ext cx="6838954" cy="2557463"/>
            <a:chOff x="406" y="2476"/>
            <a:chExt cx="4308" cy="1611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912" y="3096"/>
              <a:ext cx="1039" cy="991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3" name="Imag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3460"/>
              <a:ext cx="2000" cy="29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325" y="3023"/>
              <a:ext cx="121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400" b="1" i="1">
                  <a:solidFill>
                    <a:schemeClr val="tx1"/>
                  </a:solidFill>
                  <a:latin typeface="Arial" charset="0"/>
                </a:rPr>
                <a:t>couche mince isolée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3856" y="3408"/>
              <a:ext cx="623" cy="399"/>
            </a:xfrm>
            <a:prstGeom prst="ellipse">
              <a:avLst/>
            </a:prstGeom>
            <a:noFill/>
            <a:ln w="2844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4164" y="3179"/>
              <a:ext cx="7" cy="225"/>
            </a:xfrm>
            <a:prstGeom prst="line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211" y="3108"/>
              <a:ext cx="1028" cy="6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31" y="3564"/>
              <a:ext cx="1028" cy="6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808" y="3088"/>
              <a:ext cx="0" cy="51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5" y="3204"/>
              <a:ext cx="26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 dirty="0" err="1" smtClean="0">
                  <a:solidFill>
                    <a:schemeClr val="tx1"/>
                  </a:solidFill>
                  <a:latin typeface="Symbol" pitchFamily="16" charset="2"/>
                </a:rPr>
                <a:t>ρ</a:t>
              </a:r>
              <a:r>
                <a:rPr lang="fr-FR" sz="1600" b="1" dirty="0" err="1" smtClean="0">
                  <a:solidFill>
                    <a:schemeClr val="tx1"/>
                  </a:solidFill>
                  <a:latin typeface="Arial" charset="0"/>
                </a:rPr>
                <a:t>z</a:t>
              </a:r>
              <a:endParaRPr lang="fr-FR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272" y="2476"/>
              <a:ext cx="1348" cy="215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600" b="1" dirty="0">
                  <a:solidFill>
                    <a:schemeClr val="tx1"/>
                  </a:solidFill>
                  <a:latin typeface="Arial" charset="0"/>
                </a:rPr>
                <a:t>Définition de </a:t>
              </a:r>
              <a:r>
                <a:rPr lang="fr-FR" sz="1600" b="1" dirty="0" err="1">
                  <a:solidFill>
                    <a:schemeClr val="tx1"/>
                  </a:solidFill>
                  <a:latin typeface="Symbol" pitchFamily="16" charset="2"/>
                </a:rPr>
                <a:t>Φ</a:t>
              </a:r>
              <a:r>
                <a:rPr lang="fr-FR" sz="1600" b="1" dirty="0">
                  <a:solidFill>
                    <a:schemeClr val="tx1"/>
                  </a:solidFill>
                  <a:latin typeface="Symbol" pitchFamily="16" charset="2"/>
                </a:rPr>
                <a:t> </a:t>
              </a:r>
              <a:r>
                <a:rPr lang="fr-FR" sz="1600" b="1" dirty="0" smtClean="0">
                  <a:solidFill>
                    <a:schemeClr val="tx1"/>
                  </a:solidFill>
                  <a:latin typeface="Arial" charset="0"/>
                </a:rPr>
                <a:t>(</a:t>
              </a:r>
              <a:r>
                <a:rPr lang="fr-FR" sz="1600" b="1" dirty="0" err="1" smtClean="0">
                  <a:solidFill>
                    <a:schemeClr val="tx1"/>
                  </a:solidFill>
                  <a:latin typeface="Symbol" pitchFamily="16" charset="2"/>
                </a:rPr>
                <a:t>ρ</a:t>
              </a:r>
              <a:r>
                <a:rPr lang="fr-FR" sz="1600" b="1" dirty="0" err="1" smtClean="0">
                  <a:solidFill>
                    <a:schemeClr val="tx1"/>
                  </a:solidFill>
                  <a:latin typeface="Arial" charset="0"/>
                </a:rPr>
                <a:t>z</a:t>
              </a:r>
              <a:r>
                <a:rPr lang="fr-FR" sz="1600" b="1" dirty="0">
                  <a:solidFill>
                    <a:schemeClr val="tx1"/>
                  </a:solidFill>
                  <a:latin typeface="Arial" charset="0"/>
                </a:rPr>
                <a:t>) :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024" y="3600"/>
              <a:ext cx="375" cy="0"/>
            </a:xfrm>
            <a:prstGeom prst="line">
              <a:avLst/>
            </a:prstGeom>
            <a:noFill/>
            <a:ln w="28440">
              <a:solidFill>
                <a:srgbClr val="0000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06" y="2725"/>
              <a:ext cx="43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sz="1400" b="1" i="1" dirty="0">
                  <a:solidFill>
                    <a:schemeClr val="tx1"/>
                  </a:solidFill>
                  <a:latin typeface="Arial" charset="0"/>
                </a:rPr>
                <a:t>Nombre d’ionisations engendrées dans une couche mince à la profondeur </a:t>
              </a:r>
              <a:r>
                <a:rPr lang="fr-FR" sz="1400" b="1" dirty="0" err="1" smtClean="0">
                  <a:solidFill>
                    <a:schemeClr val="tx1"/>
                  </a:solidFill>
                  <a:latin typeface="Symbol" pitchFamily="16" charset="2"/>
                </a:rPr>
                <a:t>ρ</a:t>
              </a:r>
              <a:endParaRPr lang="fr-FR" sz="1400" b="1" i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131"/>
            <a:ext cx="42195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7" y="1969294"/>
            <a:ext cx="4291013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74494" y="0"/>
            <a:ext cx="2147937" cy="71006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j-lt"/>
              </a:rPr>
              <a:t>Exemples</a:t>
            </a:r>
            <a:endParaRPr lang="fr-FR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73625" y="1127919"/>
            <a:ext cx="3504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Al 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fr-FR" sz="1400" b="1" dirty="0" smtClean="0">
                <a:solidFill>
                  <a:schemeClr val="tx1"/>
                </a:solidFill>
                <a:latin typeface="Symbol" pitchFamily="16" charset="2"/>
              </a:rPr>
              <a:t>α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et Ni 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fr-FR" sz="1400" b="1" dirty="0" smtClean="0">
                <a:solidFill>
                  <a:schemeClr val="tx1"/>
                </a:solidFill>
                <a:latin typeface="Symbol" pitchFamily="16" charset="2"/>
              </a:rPr>
              <a:t>α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dans </a:t>
            </a:r>
            <a:r>
              <a:rPr lang="fr-FR" sz="1400" b="1" dirty="0" err="1">
                <a:solidFill>
                  <a:schemeClr val="tx1"/>
                </a:solidFill>
                <a:latin typeface="Arial" charset="0"/>
              </a:rPr>
              <a:t>NiAl</a:t>
            </a: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(30%) à 15 kV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4331" y="2852540"/>
            <a:ext cx="333005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Al 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fr-FR" sz="1400" b="1" dirty="0" smtClean="0">
                <a:solidFill>
                  <a:schemeClr val="tx1"/>
                </a:solidFill>
                <a:latin typeface="Symbol" pitchFamily="16" charset="2"/>
              </a:rPr>
              <a:t>α</a:t>
            </a:r>
            <a:r>
              <a:rPr lang="fr-FR" sz="14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dans </a:t>
            </a:r>
            <a:r>
              <a:rPr lang="fr-FR" sz="1400" b="1" dirty="0" err="1">
                <a:solidFill>
                  <a:schemeClr val="tx1"/>
                </a:solidFill>
                <a:latin typeface="Arial" charset="0"/>
              </a:rPr>
              <a:t>NiAl</a:t>
            </a:r>
            <a:r>
              <a:rPr lang="fr-FR" sz="1400" b="1" dirty="0">
                <a:solidFill>
                  <a:schemeClr val="tx1"/>
                </a:solidFill>
                <a:latin typeface="Arial" charset="0"/>
              </a:rPr>
              <a:t>(30%) à 5, 10 et 15 kV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4457700" y="1259681"/>
            <a:ext cx="498475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811587" y="3151981"/>
            <a:ext cx="7747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284162" y="3804444"/>
            <a:ext cx="8121650" cy="2778125"/>
            <a:chOff x="186" y="2403"/>
            <a:chExt cx="5116" cy="1750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" y="2403"/>
              <a:ext cx="2653" cy="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918" y="3076"/>
              <a:ext cx="231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400" b="1" dirty="0">
                  <a:solidFill>
                    <a:schemeClr val="tx1"/>
                  </a:solidFill>
                  <a:latin typeface="Arial" charset="0"/>
                </a:rPr>
                <a:t>Influence de l’inclinaison de l’échantillon</a:t>
              </a:r>
            </a:p>
            <a:p>
              <a:pPr algn="ctr">
                <a:buClrTx/>
                <a:buFontTx/>
                <a:buNone/>
              </a:pPr>
              <a:r>
                <a:rPr lang="fr-FR" sz="1400" b="1" dirty="0">
                  <a:solidFill>
                    <a:schemeClr val="tx1"/>
                  </a:solidFill>
                  <a:latin typeface="Arial" charset="0"/>
                </a:rPr>
                <a:t>sur la fonction </a:t>
              </a:r>
              <a:r>
                <a:rPr lang="fr-FR" sz="1400" b="1" dirty="0" err="1">
                  <a:solidFill>
                    <a:schemeClr val="tx1"/>
                  </a:solidFill>
                  <a:latin typeface="Symbol" pitchFamily="16" charset="2"/>
                </a:rPr>
                <a:t>Φ</a:t>
              </a:r>
              <a:r>
                <a:rPr lang="fr-FR" sz="1400" b="1" dirty="0">
                  <a:solidFill>
                    <a:schemeClr val="tx1"/>
                  </a:solidFill>
                  <a:latin typeface="Symbol" pitchFamily="16" charset="2"/>
                </a:rPr>
                <a:t> </a:t>
              </a:r>
              <a:r>
                <a:rPr lang="fr-FR" sz="1400" b="1" dirty="0" smtClean="0">
                  <a:solidFill>
                    <a:schemeClr val="tx1"/>
                  </a:solidFill>
                  <a:latin typeface="Arial" charset="0"/>
                </a:rPr>
                <a:t>(</a:t>
              </a:r>
              <a:r>
                <a:rPr lang="fr-FR" sz="1400" b="1" dirty="0" err="1" smtClean="0">
                  <a:solidFill>
                    <a:schemeClr val="tx1"/>
                  </a:solidFill>
                  <a:latin typeface="Symbol" pitchFamily="16" charset="2"/>
                </a:rPr>
                <a:t>ρ</a:t>
              </a:r>
              <a:r>
                <a:rPr lang="fr-FR" sz="1400" b="1" dirty="0" err="1" smtClean="0">
                  <a:solidFill>
                    <a:schemeClr val="tx1"/>
                  </a:solidFill>
                  <a:latin typeface="Arial" charset="0"/>
                </a:rPr>
                <a:t>z</a:t>
              </a:r>
              <a:r>
                <a:rPr lang="fr-FR" sz="1400" b="1" dirty="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847" y="3136"/>
              <a:ext cx="353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18" y="3390"/>
              <a:ext cx="11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16" name="Imag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3434"/>
              <a:ext cx="2235" cy="43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21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Quantification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0" y="3048000"/>
            <a:ext cx="270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Détermination N</a:t>
            </a:r>
            <a:r>
              <a:rPr lang="fr-FR" sz="2400" baseline="-25000"/>
              <a:t>Z</a:t>
            </a:r>
            <a:r>
              <a:rPr lang="fr-FR" sz="2400"/>
              <a:t>(z)</a:t>
            </a:r>
          </a:p>
        </p:txBody>
      </p: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746125" y="4086225"/>
            <a:ext cx="6477001" cy="2098675"/>
            <a:chOff x="470" y="2574"/>
            <a:chExt cx="4080" cy="1322"/>
          </a:xfrm>
        </p:grpSpPr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440" y="2574"/>
              <a:ext cx="17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Corrections intensité</a:t>
              </a: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470" y="3140"/>
              <a:ext cx="408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sz="2400"/>
                <a:t> gain d’intensité due à la fluorescence</a:t>
              </a:r>
            </a:p>
            <a:p>
              <a:pPr>
                <a:buFontTx/>
                <a:buChar char="•"/>
              </a:pPr>
              <a:r>
                <a:rPr lang="fr-FR" sz="2400"/>
                <a:t> gain d’intensité due au rayonnement de freinage</a:t>
              </a:r>
            </a:p>
            <a:p>
              <a:pPr>
                <a:buFontTx/>
                <a:buChar char="•"/>
              </a:pPr>
              <a:r>
                <a:rPr lang="fr-FR" sz="2400"/>
                <a:t> …</a:t>
              </a:r>
            </a:p>
          </p:txBody>
        </p:sp>
      </p:grp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9925" y="1660525"/>
            <a:ext cx="4968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400" dirty="0"/>
              <a:t> Utilisation échantillon de référence 		</a:t>
            </a:r>
            <a:r>
              <a:rPr lang="fr-FR" sz="2400" dirty="0" smtClean="0"/>
              <a:t>standard	</a:t>
            </a:r>
            <a:r>
              <a:rPr lang="fr-FR" sz="2400" dirty="0"/>
              <a:t>	simplification C</a:t>
            </a:r>
          </a:p>
          <a:p>
            <a:pPr>
              <a:buFontTx/>
              <a:buChar char="•"/>
            </a:pPr>
            <a:r>
              <a:rPr lang="fr-FR" sz="2400" dirty="0"/>
              <a:t> Mesure I</a:t>
            </a:r>
          </a:p>
          <a:p>
            <a:pPr>
              <a:buFontTx/>
              <a:buChar char="•"/>
            </a:pPr>
            <a:r>
              <a:rPr lang="fr-FR" sz="2400" dirty="0"/>
              <a:t> Connaissance </a:t>
            </a:r>
            <a:r>
              <a:rPr lang="fr-FR" sz="2400" dirty="0">
                <a:latin typeface="Symbol" pitchFamily="18" charset="2"/>
              </a:rPr>
              <a:t>F</a:t>
            </a:r>
            <a:endParaRPr lang="fr-FR" sz="2400" dirty="0"/>
          </a:p>
          <a:p>
            <a:pPr>
              <a:buFontTx/>
              <a:buChar char="•"/>
            </a:pPr>
            <a:r>
              <a:rPr lang="fr-FR" sz="2400" dirty="0"/>
              <a:t> Connaissance </a:t>
            </a:r>
            <a:r>
              <a:rPr lang="fr-FR" sz="2400" dirty="0">
                <a:latin typeface="Symbol" pitchFamily="18" charset="2"/>
              </a:rPr>
              <a:t>m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819400" y="2286000"/>
            <a:ext cx="6302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-16200000">
            <a:off x="6045994" y="2031206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654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1314048" presetClass="entr" presetSubtype="1113430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150" y="11723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Ionisation multiple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19800" y="54864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/>
              <a:t>Effet shake-off</a:t>
            </a:r>
            <a:endParaRPr lang="fr-FR" sz="24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4" y="3362325"/>
            <a:ext cx="51054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9925" y="1355725"/>
            <a:ext cx="636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/>
              <a:t>Effet Auger</a:t>
            </a:r>
            <a:r>
              <a:rPr lang="fr-FR" sz="2400"/>
              <a:t> : Coster-Kronig	super-Coster-Kronig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4114800" y="18288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704975" y="2193925"/>
            <a:ext cx="5388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Modification du nombre initial de lacunes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810000" y="3124200"/>
            <a:ext cx="39565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N(L3) =	n(L3) +</a:t>
            </a:r>
          </a:p>
          <a:p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</a:rPr>
              <a:t>	f23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n(L2) +</a:t>
            </a:r>
          </a:p>
          <a:p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</a:rPr>
              <a:t>	(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f13+f12f23) n(L1)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4114800" y="25908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218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1314432" presetClass="entr" presetSubtype="1113439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2303"/>
            <a:ext cx="6791325" cy="45529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725" y="15390"/>
            <a:ext cx="9041355" cy="132562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4000" dirty="0" smtClean="0">
                <a:solidFill>
                  <a:schemeClr val="tx1"/>
                </a:solidFill>
                <a:latin typeface="+mj-lt"/>
              </a:rPr>
              <a:t>Variation </a:t>
            </a:r>
            <a:r>
              <a:rPr lang="fr-FR" sz="4000" dirty="0">
                <a:solidFill>
                  <a:schemeClr val="tx1"/>
                </a:solidFill>
                <a:latin typeface="+mj-lt"/>
              </a:rPr>
              <a:t>des coefficients de Coster-</a:t>
            </a:r>
            <a:r>
              <a:rPr lang="fr-FR" sz="4000" dirty="0" err="1">
                <a:solidFill>
                  <a:schemeClr val="tx1"/>
                </a:solidFill>
                <a:latin typeface="+mj-lt"/>
              </a:rPr>
              <a:t>Kronig</a:t>
            </a:r>
            <a:endParaRPr lang="fr-FR" sz="4000" dirty="0">
              <a:solidFill>
                <a:schemeClr val="tx1"/>
              </a:solidFill>
              <a:latin typeface="+mj-lt"/>
            </a:endParaRPr>
          </a:p>
          <a:p>
            <a:pPr algn="ctr">
              <a:buClrTx/>
              <a:buFontTx/>
              <a:buNone/>
            </a:pPr>
            <a:r>
              <a:rPr lang="fr-FR" sz="4000" dirty="0">
                <a:solidFill>
                  <a:schemeClr val="tx1"/>
                </a:solidFill>
                <a:latin typeface="+mj-lt"/>
              </a:rPr>
              <a:t>avec le numéro atomique</a:t>
            </a:r>
          </a:p>
        </p:txBody>
      </p:sp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2" y="5627687"/>
            <a:ext cx="3421063" cy="698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4896" y="5700712"/>
            <a:ext cx="305739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rendement de fluorescence</a:t>
            </a:r>
          </a:p>
          <a:p>
            <a:pPr algn="ctr">
              <a:buClrTx/>
              <a:buFontTx/>
              <a:buNone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moyen du niveau L</a:t>
            </a:r>
            <a:r>
              <a:rPr lang="fr-FR" sz="2000" baseline="-25000" dirty="0">
                <a:solidFill>
                  <a:schemeClr val="tx1"/>
                </a:solidFill>
                <a:latin typeface="+mn-lt"/>
              </a:rPr>
              <a:t>3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684587" y="5784640"/>
            <a:ext cx="571500" cy="419100"/>
          </a:xfrm>
          <a:prstGeom prst="rightArrow">
            <a:avLst>
              <a:gd name="adj1" fmla="val 50000"/>
              <a:gd name="adj2" fmla="val 34091"/>
            </a:avLst>
          </a:prstGeom>
          <a:solidFill>
            <a:schemeClr val="tx2">
              <a:lumMod val="60000"/>
              <a:lumOff val="40000"/>
            </a:schemeClr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50016" y="1341010"/>
            <a:ext cx="125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Niveau </a:t>
            </a:r>
            <a:r>
              <a:rPr lang="fr-FR" sz="2400" dirty="0" smtClean="0"/>
              <a:t>L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75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538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+mn-lt"/>
              </a:rPr>
              <a:t>Emissions satellites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581400"/>
            <a:ext cx="42545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594100"/>
            <a:ext cx="38481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45162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000000"/>
                </a:solidFill>
              </a:rPr>
              <a:t>transition dans</a:t>
            </a:r>
          </a:p>
          <a:p>
            <a:r>
              <a:rPr lang="fr-FR" sz="2400">
                <a:solidFill>
                  <a:srgbClr val="000000"/>
                </a:solidFill>
              </a:rPr>
              <a:t>atome multiplement ionisé</a:t>
            </a:r>
          </a:p>
          <a:p>
            <a:endParaRPr lang="fr-FR" sz="2400">
              <a:solidFill>
                <a:srgbClr val="000000"/>
              </a:solidFill>
            </a:endParaRPr>
          </a:p>
          <a:p>
            <a:r>
              <a:rPr lang="fr-FR" sz="2400">
                <a:solidFill>
                  <a:srgbClr val="000000"/>
                </a:solidFill>
              </a:rPr>
              <a:t>émission simultanée</a:t>
            </a:r>
          </a:p>
          <a:p>
            <a:r>
              <a:rPr lang="fr-FR" sz="2400">
                <a:solidFill>
                  <a:srgbClr val="000000"/>
                </a:solidFill>
              </a:rPr>
              <a:t>du photon et d’une autre particule</a:t>
            </a:r>
            <a:endParaRPr lang="fr-FR" sz="240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433888" y="1524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433888" y="26384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622925" y="1371600"/>
            <a:ext cx="35330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grande énergie</a:t>
            </a:r>
          </a:p>
          <a:p>
            <a:r>
              <a:rPr lang="fr-FR" sz="2400"/>
              <a:t>intensité importante (10%)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638800" y="2438400"/>
            <a:ext cx="26649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petite énergie</a:t>
            </a:r>
          </a:p>
          <a:p>
            <a:r>
              <a:rPr lang="fr-FR" sz="2400"/>
              <a:t>faible intensité (1%)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444068" y="3794125"/>
            <a:ext cx="8779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/>
              <a:t>Al</a:t>
            </a:r>
          </a:p>
          <a:p>
            <a:pPr algn="ctr"/>
            <a:r>
              <a:rPr lang="fr-FR" sz="2400"/>
              <a:t>4 keV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604125" y="3794125"/>
            <a:ext cx="453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Ni</a:t>
            </a:r>
          </a:p>
        </p:txBody>
      </p:sp>
    </p:spTree>
    <p:extLst>
      <p:ext uri="{BB962C8B-B14F-4D97-AF65-F5344CB8AC3E}">
        <p14:creationId xmlns:p14="http://schemas.microsoft.com/office/powerpoint/2010/main" val="35322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dirty="0"/>
              <a:t>Le rayonnement de freinage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2759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/>
              <a:t>Décélération particule chargée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743200" y="160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91000" y="1447800"/>
            <a:ext cx="4309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Emission de</a:t>
            </a:r>
          </a:p>
          <a:p>
            <a:r>
              <a:rPr lang="fr-FR" sz="2400"/>
              <a:t>rayonnement électromagnétique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392251" y="914400"/>
            <a:ext cx="6359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Interaction </a:t>
            </a:r>
            <a:r>
              <a:rPr lang="fr-FR" sz="2400" dirty="0">
                <a:solidFill>
                  <a:srgbClr val="FF0000"/>
                </a:solidFill>
              </a:rPr>
              <a:t>inélastique électron - noyau atomique</a:t>
            </a: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1957997" y="2759238"/>
            <a:ext cx="4156075" cy="2773362"/>
            <a:chOff x="187" y="543"/>
            <a:chExt cx="2618" cy="1747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87" y="543"/>
              <a:ext cx="2618" cy="174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633"/>
              <a:ext cx="2508" cy="1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>
            <a:off x="6114072" y="2902113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Bremsstrahlung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004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1475" y="453752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dirty="0"/>
              <a:t>Toutes les pertes d’énergie  possibles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62500" y="453752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/>
              <a:t>Rayonnement continu entre</a:t>
            </a:r>
          </a:p>
          <a:p>
            <a:pPr algn="ctr"/>
            <a:r>
              <a:rPr lang="fr-FR" sz="2400" dirty="0"/>
              <a:t>[0 - énergie e</a:t>
            </a:r>
            <a:r>
              <a:rPr lang="fr-FR" sz="2400" baseline="30000" dirty="0"/>
              <a:t>-</a:t>
            </a:r>
            <a:r>
              <a:rPr lang="fr-FR" sz="2400" dirty="0"/>
              <a:t> incident]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" y="1444352"/>
            <a:ext cx="456401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114800" y="1825352"/>
            <a:ext cx="46986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/>
              <a:t>Intensité proportionnelle à E</a:t>
            </a:r>
            <a:r>
              <a:rPr lang="fr-FR" sz="2400" baseline="-25000" dirty="0"/>
              <a:t>0</a:t>
            </a:r>
            <a:r>
              <a:rPr lang="fr-FR" sz="2400" baseline="30000" dirty="0"/>
              <a:t>2</a:t>
            </a:r>
            <a:r>
              <a:rPr lang="fr-FR" sz="2400" dirty="0"/>
              <a:t>, </a:t>
            </a:r>
            <a:r>
              <a:rPr lang="fr-FR" sz="2400" dirty="0" smtClean="0"/>
              <a:t>Z</a:t>
            </a:r>
            <a:r>
              <a:rPr lang="fr-FR" sz="2400" baseline="30000" dirty="0" smtClean="0"/>
              <a:t>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Maximum à E</a:t>
            </a:r>
            <a:r>
              <a:rPr lang="fr-FR" sz="2400" baseline="-25000" dirty="0" smtClean="0"/>
              <a:t>0</a:t>
            </a:r>
            <a:r>
              <a:rPr lang="fr-FR" sz="2400" dirty="0" smtClean="0"/>
              <a:t>/1,5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838575" y="4876802"/>
            <a:ext cx="4752975" cy="1376363"/>
            <a:chOff x="2418" y="3072"/>
            <a:chExt cx="2994" cy="867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880" y="3072"/>
              <a:ext cx="21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Peut créer des ionisations</a:t>
              </a: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3744" y="3312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18" y="3648"/>
              <a:ext cx="29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Génération rayons X caractéristiques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105465" y="167522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W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485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1315200" presetClass="entr" presetSubtype="1113455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17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Fond continu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9118"/>
            <a:ext cx="4876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73217" y="2135270"/>
            <a:ext cx="10227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/>
              <a:t>Cu</a:t>
            </a:r>
          </a:p>
          <a:p>
            <a:pPr algn="ctr"/>
            <a:r>
              <a:rPr lang="fr-FR" sz="2400"/>
              <a:t>18 keV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41441" y="1044537"/>
            <a:ext cx="8106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Rayonnement de freinage = </a:t>
            </a:r>
            <a:r>
              <a:rPr lang="fr-FR" sz="2400" dirty="0" smtClean="0"/>
              <a:t>	fond continu</a:t>
            </a:r>
          </a:p>
          <a:p>
            <a:pPr algn="just"/>
            <a:r>
              <a:rPr lang="fr-FR" sz="2400" dirty="0"/>
              <a:t>	</a:t>
            </a:r>
            <a:r>
              <a:rPr lang="fr-FR" sz="2400" dirty="0" smtClean="0"/>
              <a:t>							sous rayonnement </a:t>
            </a:r>
            <a:r>
              <a:rPr lang="fr-FR" sz="2400" dirty="0"/>
              <a:t>caractéristique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384925" y="1830470"/>
            <a:ext cx="485775" cy="685800"/>
          </a:xfrm>
          <a:prstGeom prst="down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479925" y="2592470"/>
            <a:ext cx="43592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dirty="0" smtClean="0"/>
              <a:t>détermine </a:t>
            </a:r>
            <a:endParaRPr lang="fr-FR" sz="2400" dirty="0"/>
          </a:p>
          <a:p>
            <a:pPr algn="just">
              <a:buFontTx/>
              <a:buChar char="•"/>
            </a:pPr>
            <a:r>
              <a:rPr lang="fr-FR" sz="2400" dirty="0"/>
              <a:t> limite de détection</a:t>
            </a:r>
          </a:p>
          <a:p>
            <a:pPr algn="just"/>
            <a:r>
              <a:rPr lang="fr-FR" sz="2400" dirty="0"/>
              <a:t>(avec la statistique de comptage)</a:t>
            </a:r>
          </a:p>
          <a:p>
            <a:pPr algn="just"/>
            <a:endParaRPr lang="fr-FR" sz="2400" dirty="0"/>
          </a:p>
          <a:p>
            <a:pPr algn="just">
              <a:buFontTx/>
              <a:buChar char="•"/>
            </a:pPr>
            <a:r>
              <a:rPr lang="fr-FR" sz="2400" dirty="0"/>
              <a:t> forme du fond</a:t>
            </a:r>
          </a:p>
          <a:p>
            <a:pPr algn="just"/>
            <a:r>
              <a:rPr lang="fr-FR" sz="2400" dirty="0"/>
              <a:t>(important quand large domaine spectral analysé : EDS)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9502" y="5760930"/>
            <a:ext cx="7820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Attention</a:t>
            </a:r>
            <a:endParaRPr lang="fr-FR" dirty="0" smtClean="0"/>
          </a:p>
          <a:p>
            <a:r>
              <a:rPr lang="fr-FR" dirty="0" smtClean="0"/>
              <a:t>en WDS et avec des multicouches périodiques (pour analyse des petites énergies)</a:t>
            </a:r>
          </a:p>
          <a:p>
            <a:r>
              <a:rPr lang="fr-FR" dirty="0" smtClean="0"/>
              <a:t>du côté des petites angles de Bragg, présence d’un fond dû à la </a:t>
            </a:r>
            <a:r>
              <a:rPr lang="fr-FR" dirty="0" smtClean="0">
                <a:solidFill>
                  <a:srgbClr val="0070C0"/>
                </a:solidFill>
              </a:rPr>
              <a:t>réflexion totale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Niveaux </a:t>
            </a:r>
            <a:r>
              <a:rPr lang="fr-FR" dirty="0" smtClean="0">
                <a:solidFill>
                  <a:srgbClr val="000000"/>
                </a:solidFill>
              </a:rPr>
              <a:t>électroniques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1803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fr-FR" sz="2400" dirty="0"/>
              <a:t>Répartition des électrons dans des niveaux électroniques caractérisés par 3 nombres quantiques :</a:t>
            </a:r>
          </a:p>
          <a:p>
            <a:pPr algn="just"/>
            <a:endParaRPr lang="fr-FR" sz="2400" dirty="0"/>
          </a:p>
          <a:p>
            <a:pPr algn="just">
              <a:buFontTx/>
              <a:buChar char="•"/>
            </a:pPr>
            <a:r>
              <a:rPr lang="fr-FR" sz="2400" dirty="0"/>
              <a:t> n : nombre quantique principal	</a:t>
            </a:r>
          </a:p>
          <a:p>
            <a:pPr algn="just"/>
            <a:r>
              <a:rPr lang="fr-FR" sz="2400" dirty="0"/>
              <a:t>	couche (n=1 : K; n=2 : L; …)</a:t>
            </a:r>
          </a:p>
          <a:p>
            <a:pPr algn="just"/>
            <a:endParaRPr lang="fr-FR" sz="2400" dirty="0"/>
          </a:p>
          <a:p>
            <a:pPr algn="just">
              <a:buFontTx/>
              <a:buChar char="•"/>
            </a:pPr>
            <a:r>
              <a:rPr lang="fr-FR" sz="2400" dirty="0"/>
              <a:t> l : nombre quantique </a:t>
            </a:r>
            <a:r>
              <a:rPr lang="fr-FR" sz="2400" dirty="0" err="1"/>
              <a:t>azimuthal</a:t>
            </a:r>
            <a:r>
              <a:rPr lang="fr-FR" sz="2400" dirty="0"/>
              <a:t> 	(0 </a:t>
            </a: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–</a:t>
            </a:r>
            <a:r>
              <a:rPr lang="fr-FR" sz="2400" dirty="0" smtClean="0">
                <a:sym typeface="Symbol" pitchFamily="18" charset="2"/>
              </a:rPr>
              <a:t> </a:t>
            </a:r>
            <a:r>
              <a:rPr lang="fr-FR" sz="2400" dirty="0">
                <a:sym typeface="Symbol" pitchFamily="18" charset="2"/>
              </a:rPr>
              <a:t>n-1)</a:t>
            </a:r>
          </a:p>
          <a:p>
            <a:pPr algn="just"/>
            <a:r>
              <a:rPr lang="fr-FR" sz="2400" dirty="0"/>
              <a:t>	sous-couche (l=0 : s; l=1 : p; l=2 : d; …)</a:t>
            </a:r>
          </a:p>
          <a:p>
            <a:pPr algn="just"/>
            <a:endParaRPr lang="fr-FR" sz="2400" dirty="0"/>
          </a:p>
          <a:p>
            <a:pPr algn="just">
              <a:buFontTx/>
              <a:buChar char="•"/>
            </a:pPr>
            <a:r>
              <a:rPr lang="fr-FR" sz="2400" dirty="0"/>
              <a:t> j : nombre quantique </a:t>
            </a:r>
            <a:r>
              <a:rPr lang="fr-FR" sz="2400" i="1" dirty="0"/>
              <a:t>de </a:t>
            </a:r>
            <a:r>
              <a:rPr lang="fr-FR" sz="2400" i="1" dirty="0" smtClean="0"/>
              <a:t>moment angulaire total</a:t>
            </a:r>
          </a:p>
          <a:p>
            <a:pPr algn="just"/>
            <a:r>
              <a:rPr lang="fr-FR" sz="2400" dirty="0"/>
              <a:t>	(l ± </a:t>
            </a:r>
            <a:r>
              <a:rPr lang="fr-FR" sz="2400" dirty="0" smtClean="0"/>
              <a:t>m</a:t>
            </a:r>
            <a:r>
              <a:rPr lang="fr-FR" sz="2400" baseline="-25000" dirty="0" smtClean="0"/>
              <a:t>s</a:t>
            </a:r>
            <a:r>
              <a:rPr lang="fr-FR" sz="2400" dirty="0" smtClean="0"/>
              <a:t> </a:t>
            </a:r>
            <a:r>
              <a:rPr lang="fr-FR" sz="2400" dirty="0"/>
              <a:t>= l ± 1/2)</a:t>
            </a:r>
          </a:p>
          <a:p>
            <a:pPr algn="just"/>
            <a:r>
              <a:rPr lang="fr-FR" sz="2400" dirty="0"/>
              <a:t>	2j+1 électron par sous-couche </a:t>
            </a:r>
            <a:r>
              <a:rPr lang="fr-FR" sz="2400" dirty="0" err="1"/>
              <a:t>nlj</a:t>
            </a:r>
            <a:endParaRPr lang="fr-FR" sz="24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90800" y="5718907"/>
            <a:ext cx="40872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1s (1s</a:t>
            </a:r>
            <a:r>
              <a:rPr lang="fr-FR" sz="2400" baseline="-25000" dirty="0"/>
              <a:t>1/2</a:t>
            </a:r>
            <a:r>
              <a:rPr lang="fr-FR" sz="2400" dirty="0"/>
              <a:t>) : </a:t>
            </a:r>
            <a:r>
              <a:rPr lang="fr-FR" sz="2400" dirty="0" smtClean="0"/>
              <a:t>n = 1</a:t>
            </a:r>
            <a:r>
              <a:rPr lang="fr-FR" sz="2400" dirty="0"/>
              <a:t>; </a:t>
            </a:r>
            <a:r>
              <a:rPr lang="fr-FR" sz="2400" dirty="0" smtClean="0"/>
              <a:t>l = 0</a:t>
            </a:r>
            <a:r>
              <a:rPr lang="fr-FR" sz="2400" dirty="0"/>
              <a:t>; </a:t>
            </a:r>
            <a:r>
              <a:rPr lang="fr-FR" sz="2400" dirty="0" smtClean="0"/>
              <a:t>j = 1</a:t>
            </a:r>
            <a:r>
              <a:rPr lang="fr-FR" sz="2400" dirty="0"/>
              <a:t>/2</a:t>
            </a:r>
          </a:p>
          <a:p>
            <a:r>
              <a:rPr lang="fr-FR" sz="2400" dirty="0"/>
              <a:t>3d</a:t>
            </a:r>
            <a:r>
              <a:rPr lang="fr-FR" sz="2400" baseline="-25000" dirty="0"/>
              <a:t>3/2,5/2</a:t>
            </a:r>
            <a:r>
              <a:rPr lang="fr-FR" sz="2400" dirty="0"/>
              <a:t> : </a:t>
            </a:r>
            <a:r>
              <a:rPr lang="fr-FR" sz="2400" dirty="0" smtClean="0"/>
              <a:t>n = 3</a:t>
            </a:r>
            <a:r>
              <a:rPr lang="fr-FR" sz="2400" dirty="0"/>
              <a:t>; </a:t>
            </a:r>
            <a:r>
              <a:rPr lang="fr-FR" sz="2400" dirty="0" smtClean="0"/>
              <a:t>l = 2</a:t>
            </a:r>
            <a:r>
              <a:rPr lang="fr-FR" sz="2400" dirty="0"/>
              <a:t>; </a:t>
            </a:r>
            <a:r>
              <a:rPr lang="fr-FR" sz="2400" dirty="0" smtClean="0"/>
              <a:t>j = 3</a:t>
            </a:r>
            <a:r>
              <a:rPr lang="fr-FR" sz="2400" dirty="0"/>
              <a:t>/</a:t>
            </a:r>
            <a:r>
              <a:rPr lang="fr-FR" sz="2400" dirty="0" smtClean="0"/>
              <a:t>2,5</a:t>
            </a:r>
            <a:r>
              <a:rPr lang="fr-FR" sz="2400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6026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211584" presetClass="entr" presetSubtype="10881885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277" y="1280869"/>
            <a:ext cx="8229600" cy="292967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Conclusion: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poire</a:t>
            </a:r>
            <a:r>
              <a:rPr lang="en-US" dirty="0" smtClean="0"/>
              <a:t> </a:t>
            </a:r>
            <a:r>
              <a:rPr lang="en-US" dirty="0" err="1" smtClean="0"/>
              <a:t>d’interaction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47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600" y="1312172"/>
            <a:ext cx="6934200" cy="518160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529660"/>
            <a:ext cx="6164262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946400" y="1388372"/>
            <a:ext cx="20574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694485" y="1266136"/>
            <a:ext cx="3013076" cy="1285876"/>
            <a:chOff x="3584" y="645"/>
            <a:chExt cx="1898" cy="810"/>
          </a:xfrm>
        </p:grpSpPr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3584" y="976"/>
              <a:ext cx="863" cy="479"/>
            </a:xfrm>
            <a:prstGeom prst="ellipse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219" y="645"/>
              <a:ext cx="1263" cy="409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200" b="1">
                  <a:solidFill>
                    <a:schemeClr val="tx1"/>
                  </a:solidFill>
                  <a:latin typeface="Arial" charset="0"/>
                </a:rPr>
                <a:t>émission secondaire :</a:t>
              </a:r>
            </a:p>
            <a:p>
              <a:pPr algn="ctr">
                <a:buClrTx/>
                <a:buFontTx/>
                <a:buNone/>
              </a:pPr>
              <a:r>
                <a:rPr lang="fr-FR" sz="1200" b="1">
                  <a:solidFill>
                    <a:schemeClr val="tx1"/>
                  </a:solidFill>
                  <a:latin typeface="Arial" charset="0"/>
                </a:rPr>
                <a:t>quelques nm </a:t>
              </a:r>
            </a:p>
            <a:p>
              <a:pPr algn="ctr">
                <a:buClrTx/>
                <a:buFontTx/>
                <a:buNone/>
              </a:pPr>
              <a:r>
                <a:rPr lang="fr-FR" sz="1200" b="1">
                  <a:solidFill>
                    <a:schemeClr val="tx1"/>
                  </a:solidFill>
                  <a:latin typeface="Arial" charset="0"/>
                </a:rPr>
                <a:t>(</a:t>
              </a:r>
              <a:r>
                <a:rPr lang="fr-FR" sz="1200" b="1" i="1">
                  <a:solidFill>
                    <a:schemeClr val="tx1"/>
                  </a:solidFill>
                  <a:latin typeface="Arial" charset="0"/>
                </a:rPr>
                <a:t>latéral et en profondeur</a:t>
              </a:r>
              <a:r>
                <a:rPr lang="fr-FR" sz="1200" b="1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28983" y="1193110"/>
            <a:ext cx="2004373" cy="648512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1200" b="1" dirty="0">
                <a:solidFill>
                  <a:schemeClr val="tx1"/>
                </a:solidFill>
                <a:latin typeface="Arial" charset="0"/>
              </a:rPr>
              <a:t>émission Auger :</a:t>
            </a:r>
          </a:p>
          <a:p>
            <a:pPr algn="ctr">
              <a:buClrTx/>
              <a:buFontTx/>
              <a:buNone/>
            </a:pPr>
            <a:r>
              <a:rPr lang="fr-FR" sz="1200" b="1" dirty="0" err="1" smtClean="0">
                <a:solidFill>
                  <a:schemeClr val="tx1"/>
                </a:solidFill>
                <a:latin typeface="Arial" charset="0"/>
              </a:rPr>
              <a:t>qq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200" b="1" dirty="0">
                <a:solidFill>
                  <a:schemeClr val="tx1"/>
                </a:solidFill>
                <a:latin typeface="Arial" charset="0"/>
              </a:rPr>
              <a:t>nm </a:t>
            </a:r>
          </a:p>
          <a:p>
            <a:pPr algn="ctr">
              <a:buClrTx/>
              <a:buFontTx/>
              <a:buNone/>
            </a:pPr>
            <a:r>
              <a:rPr lang="fr-FR" sz="12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fr-FR" sz="1200" b="1" i="1" dirty="0">
                <a:solidFill>
                  <a:schemeClr val="tx1"/>
                </a:solidFill>
                <a:latin typeface="Arial" charset="0"/>
              </a:rPr>
              <a:t>latéral et en profondeur</a:t>
            </a:r>
            <a:r>
              <a:rPr lang="fr-FR" sz="12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79413" y="2161485"/>
            <a:ext cx="8575677" cy="1357312"/>
            <a:chOff x="279" y="1209"/>
            <a:chExt cx="5402" cy="855"/>
          </a:xfrm>
        </p:grpSpPr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279" y="1209"/>
              <a:ext cx="1295" cy="479"/>
            </a:xfrm>
            <a:prstGeom prst="ellipse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4" name="Group 11"/>
            <p:cNvGrpSpPr>
              <a:grpSpLocks/>
            </p:cNvGrpSpPr>
            <p:nvPr/>
          </p:nvGrpSpPr>
          <p:grpSpPr bwMode="auto">
            <a:xfrm>
              <a:off x="2686" y="1470"/>
              <a:ext cx="2995" cy="594"/>
              <a:chOff x="2686" y="1470"/>
              <a:chExt cx="2995" cy="594"/>
            </a:xfrm>
          </p:grpSpPr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4418" y="1470"/>
                <a:ext cx="1263" cy="52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fr-FR" sz="1200" b="1">
                    <a:solidFill>
                      <a:schemeClr val="tx1"/>
                    </a:solidFill>
                    <a:latin typeface="Arial" charset="0"/>
                  </a:rPr>
                  <a:t>émission rétrodiffusée :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1200" b="1">
                    <a:solidFill>
                      <a:schemeClr val="tx1"/>
                    </a:solidFill>
                    <a:latin typeface="Arial" charset="0"/>
                  </a:rPr>
                  <a:t>quelques dixièmes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1200" b="1">
                    <a:solidFill>
                      <a:schemeClr val="tx1"/>
                    </a:solidFill>
                    <a:latin typeface="Arial" charset="0"/>
                  </a:rPr>
                  <a:t>de µm 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1200" b="1">
                    <a:solidFill>
                      <a:schemeClr val="tx1"/>
                    </a:solidFill>
                    <a:latin typeface="Arial" charset="0"/>
                  </a:rPr>
                  <a:t>(</a:t>
                </a:r>
                <a:r>
                  <a:rPr lang="fr-FR" sz="1200" b="1" i="1">
                    <a:solidFill>
                      <a:schemeClr val="tx1"/>
                    </a:solidFill>
                    <a:latin typeface="Arial" charset="0"/>
                  </a:rPr>
                  <a:t>latéral et en profondeur</a:t>
                </a:r>
                <a:r>
                  <a:rPr lang="fr-FR" sz="1200" b="1">
                    <a:solidFill>
                      <a:schemeClr val="tx1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2686" y="1809"/>
                <a:ext cx="1745" cy="255"/>
              </a:xfrm>
              <a:prstGeom prst="line">
                <a:avLst/>
              </a:prstGeom>
              <a:noFill/>
              <a:ln w="19080">
                <a:solidFill>
                  <a:srgbClr val="3333CC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1270000" y="3217174"/>
            <a:ext cx="7572377" cy="2016126"/>
            <a:chOff x="840" y="1874"/>
            <a:chExt cx="4770" cy="1270"/>
          </a:xfrm>
        </p:grpSpPr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840" y="1874"/>
              <a:ext cx="1247" cy="1055"/>
              <a:chOff x="840" y="1874"/>
              <a:chExt cx="1247" cy="1055"/>
            </a:xfrm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840" y="1874"/>
                <a:ext cx="1007" cy="335"/>
              </a:xfrm>
              <a:prstGeom prst="ellipse">
                <a:avLst/>
              </a:prstGeom>
              <a:noFill/>
              <a:ln w="936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1080" y="2594"/>
                <a:ext cx="1007" cy="335"/>
              </a:xfrm>
              <a:prstGeom prst="ellipse">
                <a:avLst/>
              </a:prstGeom>
              <a:noFill/>
              <a:ln w="9360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2607" y="2353"/>
              <a:ext cx="3003" cy="791"/>
              <a:chOff x="2607" y="2353"/>
              <a:chExt cx="3003" cy="791"/>
            </a:xfrm>
          </p:grpSpPr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4347" y="2735"/>
                <a:ext cx="1263" cy="409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émission X directe :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1200" b="1" dirty="0" err="1" smtClean="0">
                    <a:solidFill>
                      <a:schemeClr val="tx1"/>
                    </a:solidFill>
                    <a:latin typeface="Arial" charset="0"/>
                  </a:rPr>
                  <a:t>qq</a:t>
                </a:r>
                <a:r>
                  <a:rPr lang="fr-FR" sz="1200" b="1" dirty="0" smtClean="0">
                    <a:solidFill>
                      <a:schemeClr val="tx1"/>
                    </a:solidFill>
                    <a:latin typeface="Arial" charset="0"/>
                  </a:rPr>
                  <a:t> µm </a:t>
                </a:r>
                <a:endParaRPr lang="fr-FR" sz="1200" b="1" dirty="0">
                  <a:solidFill>
                    <a:schemeClr val="tx1"/>
                  </a:solidFill>
                  <a:latin typeface="Arial" charset="0"/>
                </a:endParaRPr>
              </a:p>
              <a:p>
                <a:pPr algn="ctr">
                  <a:buClrTx/>
                  <a:buFontTx/>
                  <a:buNone/>
                </a:pP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(</a:t>
                </a:r>
                <a:r>
                  <a:rPr lang="fr-FR" sz="1200" b="1" i="1" dirty="0">
                    <a:solidFill>
                      <a:schemeClr val="tx1"/>
                    </a:solidFill>
                    <a:latin typeface="Arial" charset="0"/>
                  </a:rPr>
                  <a:t>latéral et en profondeur</a:t>
                </a: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 flipH="1" flipV="1">
                <a:off x="2607" y="2353"/>
                <a:ext cx="1737" cy="537"/>
              </a:xfrm>
              <a:prstGeom prst="line">
                <a:avLst/>
              </a:prstGeom>
              <a:noFill/>
              <a:ln w="19080">
                <a:solidFill>
                  <a:srgbClr val="3333CC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971550" y="4004572"/>
            <a:ext cx="1588" cy="2259013"/>
          </a:xfrm>
          <a:prstGeom prst="line">
            <a:avLst/>
          </a:prstGeom>
          <a:noFill/>
          <a:ln w="936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02666" y="5142810"/>
            <a:ext cx="1201269" cy="463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1200" b="1" i="1">
                <a:solidFill>
                  <a:schemeClr val="tx1"/>
                </a:solidFill>
                <a:latin typeface="Arial" charset="0"/>
              </a:rPr>
              <a:t>! échelle</a:t>
            </a:r>
          </a:p>
          <a:p>
            <a:pPr algn="ctr">
              <a:buClrTx/>
              <a:buFontTx/>
              <a:buNone/>
            </a:pPr>
            <a:r>
              <a:rPr lang="fr-FR" sz="1200" b="1" i="1">
                <a:solidFill>
                  <a:schemeClr val="tx1"/>
                </a:solidFill>
                <a:latin typeface="Arial" charset="0"/>
              </a:rPr>
              <a:t>logarithmique</a:t>
            </a:r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2489201" y="5135820"/>
            <a:ext cx="2297114" cy="1646238"/>
            <a:chOff x="1608" y="3074"/>
            <a:chExt cx="1447" cy="1037"/>
          </a:xfrm>
        </p:grpSpPr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1608" y="3074"/>
              <a:ext cx="1007" cy="335"/>
            </a:xfrm>
            <a:prstGeom prst="ellipse">
              <a:avLst/>
            </a:prstGeom>
            <a:noFill/>
            <a:ln w="936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Times New Roman" pitchFamily="16" charset="0"/>
                  <a:ea typeface="宋体" charset="-122"/>
                  <a:cs typeface="+mn-cs"/>
                </a:defRPr>
              </a:lvl9pPr>
            </a:lstStyle>
            <a:p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1792" y="3339"/>
              <a:ext cx="1263" cy="772"/>
              <a:chOff x="1792" y="3339"/>
              <a:chExt cx="1263" cy="772"/>
            </a:xfrm>
          </p:grpSpPr>
          <p:sp>
            <p:nvSpPr>
              <p:cNvPr id="20" name="Text Box 33"/>
              <p:cNvSpPr txBox="1">
                <a:spLocks noChangeArrowheads="1"/>
              </p:cNvSpPr>
              <p:nvPr/>
            </p:nvSpPr>
            <p:spPr bwMode="auto">
              <a:xfrm>
                <a:off x="1792" y="3586"/>
                <a:ext cx="1263" cy="52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émission X de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fluorescence :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1200" b="1" dirty="0" err="1" smtClean="0">
                    <a:solidFill>
                      <a:schemeClr val="tx1"/>
                    </a:solidFill>
                    <a:latin typeface="Arial" charset="0"/>
                  </a:rPr>
                  <a:t>qq</a:t>
                </a:r>
                <a:r>
                  <a:rPr lang="fr-FR" sz="1200" b="1" dirty="0" smtClean="0">
                    <a:solidFill>
                      <a:schemeClr val="tx1"/>
                    </a:solidFill>
                    <a:latin typeface="Arial" charset="0"/>
                  </a:rPr>
                  <a:t> 10 </a:t>
                </a: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µm </a:t>
                </a:r>
              </a:p>
              <a:p>
                <a:pPr algn="ctr">
                  <a:buClrTx/>
                  <a:buFontTx/>
                  <a:buNone/>
                </a:pP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(</a:t>
                </a:r>
                <a:r>
                  <a:rPr lang="fr-FR" sz="1200" b="1" i="1" dirty="0">
                    <a:solidFill>
                      <a:schemeClr val="tx1"/>
                    </a:solidFill>
                    <a:latin typeface="Arial" charset="0"/>
                  </a:rPr>
                  <a:t>latéral et en profondeur</a:t>
                </a:r>
                <a:r>
                  <a:rPr lang="fr-FR" sz="1200" b="1" dirty="0">
                    <a:solidFill>
                      <a:schemeClr val="tx1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>
                <a:off x="2190" y="3339"/>
                <a:ext cx="68" cy="24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宋体" charset="-122"/>
                    <a:cs typeface="+mn-cs"/>
                  </a:defRPr>
                </a:lvl9pPr>
              </a:lstStyle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04562" y="17998"/>
            <a:ext cx="8888067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Les </a:t>
            </a:r>
            <a:r>
              <a:rPr lang="fr-FR" sz="3200" dirty="0" smtClean="0">
                <a:solidFill>
                  <a:srgbClr val="FF0000"/>
                </a:solidFill>
                <a:latin typeface="+mn-lt"/>
              </a:rPr>
              <a:t>émissions électronique et phot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onique et donc </a:t>
            </a:r>
          </a:p>
          <a:p>
            <a:pPr>
              <a:buClrTx/>
              <a:buFontTx/>
              <a:buNone/>
            </a:pP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l’</a:t>
            </a:r>
            <a:r>
              <a:rPr lang="fr-FR" sz="3200" dirty="0" smtClean="0">
                <a:solidFill>
                  <a:srgbClr val="FF0000"/>
                </a:solidFill>
                <a:latin typeface="+mn-lt"/>
              </a:rPr>
              <a:t>information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ne 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>proviennent pas de la même région 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6232039" y="6264455"/>
            <a:ext cx="2132613" cy="463846"/>
          </a:xfrm>
          <a:prstGeom prst="rect">
            <a:avLst/>
          </a:prstGeom>
          <a:solidFill>
            <a:schemeClr val="bg1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Arial" charset="0"/>
              </a:rPr>
              <a:t>Microanalyse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181529" y="2064837"/>
            <a:ext cx="866241" cy="463846"/>
          </a:xfrm>
          <a:prstGeom prst="rect">
            <a:avLst/>
          </a:prstGeom>
          <a:solidFill>
            <a:schemeClr val="bg1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Arial" charset="0"/>
              </a:rPr>
              <a:t>MEB</a:t>
            </a:r>
          </a:p>
        </p:txBody>
      </p:sp>
    </p:spTree>
    <p:extLst>
      <p:ext uri="{BB962C8B-B14F-4D97-AF65-F5344CB8AC3E}">
        <p14:creationId xmlns:p14="http://schemas.microsoft.com/office/powerpoint/2010/main" val="13418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8607" y="40944"/>
            <a:ext cx="8352430" cy="71006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4000" dirty="0">
                <a:solidFill>
                  <a:schemeClr val="tx1"/>
                </a:solidFill>
                <a:latin typeface="+mj-lt"/>
              </a:rPr>
              <a:t>Structure </a:t>
            </a:r>
            <a:r>
              <a:rPr lang="fr-FR" sz="4000" dirty="0" smtClean="0">
                <a:solidFill>
                  <a:schemeClr val="tx1"/>
                </a:solidFill>
                <a:latin typeface="+mj-lt"/>
              </a:rPr>
              <a:t>électronique de </a:t>
            </a:r>
            <a:r>
              <a:rPr lang="fr-FR" sz="4000" dirty="0">
                <a:solidFill>
                  <a:schemeClr val="tx1"/>
                </a:solidFill>
                <a:latin typeface="+mj-lt"/>
              </a:rPr>
              <a:t>l’aluminium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40911" y="4407562"/>
            <a:ext cx="2968729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On peut observer une</a:t>
            </a:r>
          </a:p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modification des</a:t>
            </a:r>
          </a:p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énergies de certains</a:t>
            </a:r>
          </a:p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niveaux de cœur en</a:t>
            </a:r>
          </a:p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fonction de la liaison</a:t>
            </a:r>
          </a:p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chimique.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93884" y="1079208"/>
            <a:ext cx="5956300" cy="5678063"/>
            <a:chOff x="762636" y="546936"/>
            <a:chExt cx="5956300" cy="5678063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36" y="546936"/>
              <a:ext cx="5956300" cy="566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2107659" y="5578668"/>
              <a:ext cx="80817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Atome</a:t>
              </a:r>
            </a:p>
            <a:p>
              <a:pPr algn="ctr"/>
              <a:r>
                <a:rPr lang="fr-FR" dirty="0" smtClean="0"/>
                <a:t>isolé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861236" y="5578668"/>
              <a:ext cx="119345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Solide métallique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479079" y="5578668"/>
              <a:ext cx="119345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Solide isolant</a:t>
              </a:r>
              <a:endParaRPr lang="fr-FR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6396985" y="1065703"/>
            <a:ext cx="2041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Niveau du vide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5500048" y="1351128"/>
            <a:ext cx="72541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5790872" y="1351128"/>
            <a:ext cx="1994198" cy="4074371"/>
            <a:chOff x="5790872" y="1351128"/>
            <a:chExt cx="1994198" cy="4074371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5790872" y="1351128"/>
              <a:ext cx="0" cy="40743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5962263" y="2402011"/>
              <a:ext cx="1822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70C0"/>
                  </a:solidFill>
                </a:rPr>
                <a:t>Électrons liés</a:t>
              </a:r>
              <a:endParaRPr lang="fr-FR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790872" y="658630"/>
            <a:ext cx="2200848" cy="692497"/>
            <a:chOff x="5790872" y="658630"/>
            <a:chExt cx="2200848" cy="692497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5790872" y="751011"/>
              <a:ext cx="0" cy="6001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5903648" y="658630"/>
              <a:ext cx="2088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70C0"/>
                  </a:solidFill>
                </a:rPr>
                <a:t>Électrons libres</a:t>
              </a:r>
              <a:endParaRPr lang="fr-FR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741986" y="2972706"/>
            <a:ext cx="339387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La structure électronique</a:t>
            </a:r>
          </a:p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varie avec la liaison </a:t>
            </a:r>
          </a:p>
          <a:p>
            <a:pPr algn="ctr">
              <a:buClrTx/>
              <a:buFontTx/>
              <a:buNone/>
            </a:pPr>
            <a:r>
              <a:rPr lang="fr-FR" b="1" dirty="0">
                <a:solidFill>
                  <a:schemeClr val="tx1"/>
                </a:solidFill>
                <a:latin typeface="+mn-lt"/>
              </a:rPr>
              <a:t>chimique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591600" y="1368231"/>
            <a:ext cx="5015002" cy="461665"/>
            <a:chOff x="3591600" y="1368231"/>
            <a:chExt cx="5015002" cy="461665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3591600" y="1640008"/>
              <a:ext cx="2633863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6385609" y="1368231"/>
              <a:ext cx="2220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Niveau de Fermi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823002" y="1712799"/>
            <a:ext cx="5684943" cy="830997"/>
            <a:chOff x="2823002" y="1712799"/>
            <a:chExt cx="5684943" cy="830997"/>
          </a:xfrm>
        </p:grpSpPr>
        <p:cxnSp>
          <p:nvCxnSpPr>
            <p:cNvPr id="30" name="Connecteur droit avec flèche 29"/>
            <p:cNvCxnSpPr/>
            <p:nvPr/>
          </p:nvCxnSpPr>
          <p:spPr>
            <a:xfrm flipH="1" flipV="1">
              <a:off x="2823002" y="1968347"/>
              <a:ext cx="3254895" cy="1379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125241" y="1712799"/>
              <a:ext cx="23827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Bande de valence</a:t>
              </a:r>
            </a:p>
            <a:p>
              <a:r>
                <a:rPr lang="fr-FR" sz="2400" dirty="0" smtClean="0"/>
                <a:t>États occupés</a:t>
              </a:r>
              <a:endParaRPr lang="fr-FR" sz="2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47308" y="5548923"/>
            <a:ext cx="1035538" cy="410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538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Nomenclature des transitions X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576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761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A - B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5638800" y="22860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6629400" y="22860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83300" y="2651125"/>
            <a:ext cx="682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état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81600" y="28956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initial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89725" y="28956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final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76800" y="3962400"/>
            <a:ext cx="3413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1s-2p</a:t>
            </a:r>
            <a:r>
              <a:rPr lang="fr-FR" sz="2400" baseline="-25000" dirty="0"/>
              <a:t>3/2</a:t>
            </a:r>
            <a:r>
              <a:rPr lang="fr-FR" sz="2400" dirty="0"/>
              <a:t>        </a:t>
            </a:r>
            <a:r>
              <a:rPr lang="fr-FR" sz="2400" dirty="0" smtClean="0"/>
              <a:t>K-L3	</a:t>
            </a:r>
            <a:r>
              <a:rPr lang="fr-FR" sz="2400" dirty="0"/>
              <a:t>	</a:t>
            </a:r>
            <a:r>
              <a:rPr lang="fr-FR" sz="2400" dirty="0" smtClean="0"/>
              <a:t>K</a:t>
            </a:r>
            <a:r>
              <a:rPr lang="fr-FR" sz="2400" dirty="0" smtClean="0">
                <a:latin typeface="Symbol" pitchFamily="18" charset="2"/>
              </a:rPr>
              <a:t>a</a:t>
            </a:r>
            <a:r>
              <a:rPr lang="fr-FR" sz="2400" baseline="-25000" dirty="0" smtClean="0"/>
              <a:t>1</a:t>
            </a:r>
            <a:endParaRPr lang="fr-FR" sz="2400" dirty="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76800" y="4572000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2p</a:t>
            </a:r>
            <a:r>
              <a:rPr lang="fr-FR" sz="2400" baseline="-25000" dirty="0"/>
              <a:t>3/2</a:t>
            </a:r>
            <a:r>
              <a:rPr lang="fr-FR" sz="2400" dirty="0"/>
              <a:t>-3d</a:t>
            </a:r>
            <a:r>
              <a:rPr lang="fr-FR" sz="2400" baseline="-25000" dirty="0"/>
              <a:t>5/2</a:t>
            </a:r>
            <a:r>
              <a:rPr lang="fr-FR" sz="2400" dirty="0"/>
              <a:t>    L3-M5	</a:t>
            </a:r>
            <a:r>
              <a:rPr lang="fr-FR" sz="2400" dirty="0" smtClean="0"/>
              <a:t>L</a:t>
            </a:r>
            <a:r>
              <a:rPr lang="fr-FR" sz="2400" dirty="0">
                <a:latin typeface="Symbol" pitchFamily="18" charset="2"/>
              </a:rPr>
              <a:t>a</a:t>
            </a:r>
            <a:r>
              <a:rPr lang="fr-FR" sz="2400" baseline="-25000" dirty="0" smtClean="0"/>
              <a:t>1</a:t>
            </a:r>
            <a:endParaRPr lang="fr-FR" sz="2400" baseline="-25000" dirty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876800" y="5105400"/>
            <a:ext cx="349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3d</a:t>
            </a:r>
            <a:r>
              <a:rPr lang="fr-FR" sz="2400" baseline="-25000" dirty="0"/>
              <a:t>5/2</a:t>
            </a:r>
            <a:r>
              <a:rPr lang="fr-FR" sz="2400" dirty="0"/>
              <a:t>-4f</a:t>
            </a:r>
            <a:r>
              <a:rPr lang="fr-FR" sz="2400" baseline="-25000" dirty="0"/>
              <a:t>7/2</a:t>
            </a:r>
            <a:r>
              <a:rPr lang="fr-FR" sz="2400" dirty="0"/>
              <a:t>    M5-N7	</a:t>
            </a:r>
            <a:r>
              <a:rPr lang="fr-FR" sz="2400" dirty="0" smtClean="0"/>
              <a:t>M</a:t>
            </a:r>
            <a:r>
              <a:rPr lang="fr-FR" sz="2400" dirty="0">
                <a:latin typeface="Symbol" pitchFamily="18" charset="2"/>
              </a:rPr>
              <a:t>a</a:t>
            </a:r>
            <a:r>
              <a:rPr lang="fr-FR" sz="2400" baseline="-25000" dirty="0" smtClean="0"/>
              <a:t>1</a:t>
            </a:r>
            <a:endParaRPr lang="fr-F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2534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Ionisation en sous-couche de cœur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572000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19249" y="1403350"/>
            <a:ext cx="29664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400"/>
              <a:t>énergie des électrons</a:t>
            </a:r>
          </a:p>
          <a:p>
            <a:pPr algn="ctr"/>
            <a:r>
              <a:rPr lang="fr-FR" sz="2400"/>
              <a:t>&gt;</a:t>
            </a:r>
          </a:p>
          <a:p>
            <a:pPr algn="ctr"/>
            <a:r>
              <a:rPr lang="fr-FR" sz="2400"/>
              <a:t>énergie de liaison E(A)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875" y="1812925"/>
            <a:ext cx="350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Observation transition A-B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433888" y="18002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260850" y="2579424"/>
            <a:ext cx="4098879" cy="4154984"/>
            <a:chOff x="4260850" y="2743200"/>
            <a:chExt cx="4098879" cy="4154984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260850" y="2743200"/>
              <a:ext cx="4098879" cy="4154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/>
                <a:t>			   </a:t>
              </a:r>
              <a:r>
                <a:rPr lang="fr-FR" sz="2400" dirty="0" smtClean="0"/>
                <a:t>			Z</a:t>
              </a:r>
              <a:endParaRPr lang="fr-FR" sz="2400" dirty="0"/>
            </a:p>
            <a:p>
              <a:r>
                <a:rPr lang="fr-FR" sz="2400" dirty="0"/>
                <a:t>		</a:t>
              </a:r>
              <a:r>
                <a:rPr lang="fr-FR" sz="2400" dirty="0" smtClean="0"/>
                <a:t>		30 </a:t>
              </a:r>
              <a:r>
                <a:rPr lang="fr-FR" sz="2400" dirty="0" err="1"/>
                <a:t>keV</a:t>
              </a:r>
              <a:r>
                <a:rPr lang="fr-FR" sz="2400" dirty="0"/>
                <a:t>		3 </a:t>
              </a:r>
              <a:r>
                <a:rPr lang="fr-FR" sz="2400" dirty="0" err="1" smtClean="0"/>
                <a:t>keV</a:t>
              </a:r>
              <a:endParaRPr lang="fr-FR" sz="2400" dirty="0" smtClean="0"/>
            </a:p>
            <a:p>
              <a:endParaRPr lang="fr-FR" sz="2400" dirty="0"/>
            </a:p>
            <a:p>
              <a:r>
                <a:rPr lang="fr-FR" sz="2400" dirty="0" smtClean="0"/>
                <a:t>K</a:t>
              </a:r>
              <a:r>
                <a:rPr lang="fr-FR" sz="2400" dirty="0">
                  <a:latin typeface="Symbol" pitchFamily="18" charset="2"/>
                </a:rPr>
                <a:t>a</a:t>
              </a:r>
              <a:r>
                <a:rPr lang="fr-FR" sz="2400" dirty="0"/>
                <a:t>		</a:t>
              </a:r>
              <a:r>
                <a:rPr lang="fr-FR" sz="2400" dirty="0" smtClean="0"/>
                <a:t>		&lt; </a:t>
              </a:r>
              <a:r>
                <a:rPr lang="fr-FR" sz="2400" dirty="0"/>
                <a:t>50		&lt; 17</a:t>
              </a:r>
            </a:p>
            <a:p>
              <a:r>
                <a:rPr lang="fr-FR" sz="2400" dirty="0"/>
                <a:t>(lacune 1s)	</a:t>
              </a:r>
              <a:r>
                <a:rPr lang="fr-FR" sz="2400" dirty="0" smtClean="0"/>
                <a:t>	</a:t>
              </a:r>
              <a:r>
                <a:rPr lang="fr-FR" sz="2400" dirty="0" smtClean="0">
                  <a:solidFill>
                    <a:srgbClr val="FF0000"/>
                  </a:solidFill>
                </a:rPr>
                <a:t>&lt; </a:t>
              </a:r>
              <a:r>
                <a:rPr lang="fr-FR" sz="2400" dirty="0">
                  <a:solidFill>
                    <a:srgbClr val="FF0000"/>
                  </a:solidFill>
                </a:rPr>
                <a:t>37		&lt; 13</a:t>
              </a:r>
              <a:endParaRPr lang="fr-FR" sz="2400" dirty="0"/>
            </a:p>
            <a:p>
              <a:endParaRPr lang="fr-FR" sz="2400" dirty="0"/>
            </a:p>
            <a:p>
              <a:r>
                <a:rPr lang="fr-FR" sz="2400" dirty="0" smtClean="0"/>
                <a:t>L</a:t>
              </a:r>
              <a:r>
                <a:rPr lang="fr-FR" sz="2400" dirty="0">
                  <a:latin typeface="Symbol" pitchFamily="18" charset="2"/>
                </a:rPr>
                <a:t>a		</a:t>
              </a:r>
              <a:r>
                <a:rPr lang="fr-FR" sz="2400" dirty="0" smtClean="0">
                  <a:latin typeface="Symbol" pitchFamily="18" charset="2"/>
                </a:rPr>
                <a:t>		&lt; </a:t>
              </a:r>
              <a:r>
                <a:rPr lang="fr-FR" sz="2400" dirty="0">
                  <a:latin typeface="Symbol" pitchFamily="18" charset="2"/>
                </a:rPr>
                <a:t>92		&lt; 44</a:t>
              </a:r>
              <a:endParaRPr lang="fr-FR" sz="2400" dirty="0"/>
            </a:p>
            <a:p>
              <a:r>
                <a:rPr lang="fr-FR" sz="2400" dirty="0"/>
                <a:t>(lacune 2p)	</a:t>
              </a:r>
              <a:r>
                <a:rPr lang="fr-FR" sz="2400" dirty="0">
                  <a:solidFill>
                    <a:srgbClr val="FF0000"/>
                  </a:solidFill>
                </a:rPr>
                <a:t>&lt; 90		&lt; 35</a:t>
              </a:r>
              <a:endParaRPr lang="fr-FR" sz="2400" dirty="0"/>
            </a:p>
            <a:p>
              <a:endParaRPr lang="fr-FR" sz="2400" dirty="0"/>
            </a:p>
            <a:p>
              <a:r>
                <a:rPr lang="fr-FR" sz="2400" dirty="0" smtClean="0"/>
                <a:t>M</a:t>
              </a:r>
              <a:r>
                <a:rPr lang="fr-FR" sz="2400" dirty="0">
                  <a:latin typeface="Symbol" pitchFamily="18" charset="2"/>
                </a:rPr>
                <a:t>a		</a:t>
              </a:r>
              <a:r>
                <a:rPr lang="fr-FR" sz="2400" dirty="0" smtClean="0">
                  <a:latin typeface="Symbol" pitchFamily="18" charset="2"/>
                </a:rPr>
                <a:t>		&lt; </a:t>
              </a:r>
              <a:r>
                <a:rPr lang="fr-FR" sz="2400" dirty="0">
                  <a:latin typeface="Symbol" pitchFamily="18" charset="2"/>
                </a:rPr>
                <a:t>92		&lt; 92</a:t>
              </a:r>
              <a:endParaRPr lang="fr-FR" sz="2400" dirty="0"/>
            </a:p>
            <a:p>
              <a:r>
                <a:rPr lang="fr-FR" sz="2400" dirty="0"/>
                <a:t>(lacune 3d) 	</a:t>
              </a:r>
              <a:r>
                <a:rPr lang="fr-FR" sz="2400" dirty="0">
                  <a:solidFill>
                    <a:srgbClr val="FF0000"/>
                  </a:solidFill>
                </a:rPr>
                <a:t>&lt; 92		&lt; 70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6661240" y="3254992"/>
              <a:ext cx="990600" cy="609600"/>
              <a:chOff x="6934200" y="3200400"/>
              <a:chExt cx="990600" cy="609600"/>
            </a:xfrm>
          </p:grpSpPr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7467600" y="3200400"/>
                <a:ext cx="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 flipH="1">
                <a:off x="6934200" y="3657600"/>
                <a:ext cx="5334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7467600" y="3657600"/>
                <a:ext cx="45720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86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Rendement de fluorescence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Effet Auger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746500"/>
            <a:ext cx="4711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3434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9600" y="6019800"/>
            <a:ext cx="376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fr-FR" baseline="-25000">
                <a:solidFill>
                  <a:srgbClr val="000000"/>
                </a:solidFill>
                <a:latin typeface="Times New Roman" pitchFamily="18" charset="0"/>
              </a:rPr>
              <a:t>nlj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</a:rPr>
              <a:t> = ∑W</a:t>
            </a:r>
            <a:r>
              <a:rPr lang="fr-FR" baseline="-2500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</a:rPr>
              <a:t> / (∑W</a:t>
            </a:r>
            <a:r>
              <a:rPr lang="fr-FR" baseline="-2500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</a:rPr>
              <a:t> + ∑W</a:t>
            </a:r>
            <a:r>
              <a:rPr lang="fr-FR" baseline="-25000">
                <a:solidFill>
                  <a:srgbClr val="000000"/>
                </a:solidFill>
                <a:latin typeface="Times New Roman" pitchFamily="18" charset="0"/>
              </a:rPr>
              <a:t>NR</a:t>
            </a:r>
            <a:r>
              <a:rPr lang="fr-FR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604901" y="1362496"/>
            <a:ext cx="5613524" cy="1938992"/>
            <a:chOff x="1604901" y="1649104"/>
            <a:chExt cx="5613524" cy="1938992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604901" y="1649104"/>
              <a:ext cx="5613524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/>
                <a:t>	Recombinaison du cortège électronique</a:t>
              </a:r>
            </a:p>
            <a:p>
              <a:pPr algn="ctr"/>
              <a:r>
                <a:rPr lang="fr-FR" sz="2400" dirty="0" smtClean="0"/>
                <a:t>Compétition</a:t>
              </a:r>
            </a:p>
            <a:p>
              <a:pPr algn="ctr"/>
              <a:endParaRPr lang="fr-FR" sz="2400" dirty="0"/>
            </a:p>
            <a:p>
              <a:pPr algn="ctr"/>
              <a:r>
                <a:rPr lang="fr-FR" sz="2400" dirty="0"/>
                <a:t>radiative			non radiative</a:t>
              </a:r>
            </a:p>
            <a:p>
              <a:pPr algn="ctr"/>
              <a:r>
                <a:rPr lang="fr-FR" sz="2400" dirty="0"/>
                <a:t>émission X				effet Auger	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200400" y="2438400"/>
              <a:ext cx="2057400" cy="381000"/>
              <a:chOff x="3200400" y="2438400"/>
              <a:chExt cx="2057400" cy="381000"/>
            </a:xfrm>
          </p:grpSpPr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>
                <a:off x="3200400" y="2438400"/>
                <a:ext cx="11430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>
                <a:off x="4343400" y="2438400"/>
                <a:ext cx="91440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6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213120" presetClass="entr" presetSubtype="1088215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Énergie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480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824413" y="990600"/>
            <a:ext cx="3243773" cy="3029129"/>
            <a:chOff x="4824413" y="990600"/>
            <a:chExt cx="3243773" cy="3029129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5503863" y="990600"/>
              <a:ext cx="19225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Transition A-B</a:t>
              </a: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6189663" y="1447800"/>
              <a:ext cx="485775" cy="533400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4824413" y="1905000"/>
              <a:ext cx="32437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photon X caractéristique</a:t>
              </a:r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6189663" y="2362200"/>
              <a:ext cx="485775" cy="533400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159021" y="2819400"/>
              <a:ext cx="250260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/>
                <a:t>énergie E</a:t>
              </a:r>
            </a:p>
            <a:p>
              <a:pPr algn="ctr"/>
              <a:r>
                <a:rPr lang="fr-FR" sz="2400"/>
                <a:t>=</a:t>
              </a:r>
            </a:p>
            <a:p>
              <a:pPr algn="ctr"/>
              <a:r>
                <a:rPr lang="fr-FR" sz="2400"/>
                <a:t>E</a:t>
              </a:r>
              <a:r>
                <a:rPr lang="fr-FR" sz="2400" baseline="-25000"/>
                <a:t>liaison</a:t>
              </a:r>
              <a:r>
                <a:rPr lang="fr-FR" sz="2400"/>
                <a:t>(A) - E</a:t>
              </a:r>
              <a:r>
                <a:rPr lang="fr-FR" sz="2400" baseline="-25000"/>
                <a:t>liaison</a:t>
              </a:r>
              <a:r>
                <a:rPr lang="fr-FR" sz="2400"/>
                <a:t>(B)</a:t>
              </a:r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331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E est proportionnelle à Z</a:t>
            </a:r>
            <a:r>
              <a:rPr lang="fr-FR" sz="2400" baseline="30000"/>
              <a:t>2</a:t>
            </a:r>
            <a:endParaRPr lang="fr-FR" sz="2400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762000" y="4419600"/>
            <a:ext cx="8277225" cy="2308225"/>
            <a:chOff x="480" y="2784"/>
            <a:chExt cx="5214" cy="1454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80" y="3312"/>
              <a:ext cx="187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400" dirty="0"/>
                <a:t>Gamme spectrale</a:t>
              </a:r>
            </a:p>
            <a:p>
              <a:pPr algn="ctr"/>
              <a:r>
                <a:rPr lang="fr-FR" sz="2400" dirty="0"/>
                <a:t>des rayons X très large</a:t>
              </a: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2304" y="340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024" y="2784"/>
              <a:ext cx="2670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fr-FR" sz="2400"/>
                <a:t>WDS: différents spectromètres</a:t>
              </a:r>
            </a:p>
            <a:p>
              <a:r>
                <a:rPr lang="fr-FR" sz="2400"/>
                <a:t> - cristal (transmission, réflexion)</a:t>
              </a:r>
            </a:p>
            <a:p>
              <a:r>
                <a:rPr lang="fr-FR" sz="2400"/>
                <a:t> - réseau</a:t>
              </a:r>
            </a:p>
            <a:p>
              <a:pPr>
                <a:buFontTx/>
                <a:buChar char="•"/>
              </a:pPr>
              <a:r>
                <a:rPr lang="fr-FR" sz="2400"/>
                <a:t>EDS: différents détecteurs</a:t>
              </a:r>
            </a:p>
            <a:p>
              <a:r>
                <a:rPr lang="fr-FR" sz="2400"/>
                <a:t> - scintillateur</a:t>
              </a:r>
            </a:p>
            <a:p>
              <a:r>
                <a:rPr lang="fr-FR" sz="2400"/>
                <a:t> - diode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3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213504" presetClass="entr" presetSubtype="1090606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Raie atomique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89040" y="967848"/>
            <a:ext cx="29710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Transition A-B</a:t>
            </a:r>
          </a:p>
          <a:p>
            <a:r>
              <a:rPr lang="fr-FR" sz="2400" dirty="0"/>
              <a:t>Forme D = D(A</a:t>
            </a:r>
            <a:r>
              <a:rPr lang="fr-FR" sz="2400" dirty="0" smtClean="0"/>
              <a:t>)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×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D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(B)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2667000" y="1660769"/>
            <a:ext cx="717640" cy="3738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60840" y="1806048"/>
            <a:ext cx="3032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Produit de convolution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3689440" y="1577448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59378" y="1348848"/>
            <a:ext cx="4249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Distribution en énergie des états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479640" y="2339448"/>
            <a:ext cx="546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Si A et B niveaux de cœur (E</a:t>
            </a:r>
            <a:r>
              <a:rPr lang="fr-FR" sz="2400" baseline="-25000"/>
              <a:t>liaison</a:t>
            </a:r>
            <a:r>
              <a:rPr lang="fr-FR" sz="2400"/>
              <a:t> &gt; 30 eV)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994240" y="2796648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60440" y="3266548"/>
            <a:ext cx="7513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D(A) et D(B) = courbes </a:t>
            </a:r>
            <a:r>
              <a:rPr lang="fr-FR" sz="2400" dirty="0" err="1"/>
              <a:t>lorentziennes</a:t>
            </a:r>
            <a:r>
              <a:rPr lang="fr-FR" sz="2400" dirty="0"/>
              <a:t>, largeurs </a:t>
            </a:r>
            <a:r>
              <a:rPr lang="fr-FR" sz="2400" dirty="0">
                <a:latin typeface="Symbol" pitchFamily="18" charset="2"/>
              </a:rPr>
              <a:t>D</a:t>
            </a:r>
            <a:r>
              <a:rPr lang="fr-FR" sz="2400" dirty="0" smtClean="0"/>
              <a:t>E(A</a:t>
            </a:r>
            <a:r>
              <a:rPr lang="fr-FR" sz="2400" dirty="0"/>
              <a:t>) et </a:t>
            </a:r>
            <a:r>
              <a:rPr lang="fr-FR" sz="2400" dirty="0" smtClean="0">
                <a:latin typeface="Symbol" pitchFamily="18" charset="2"/>
              </a:rPr>
              <a:t>D</a:t>
            </a:r>
            <a:r>
              <a:rPr lang="fr-FR" sz="2400" dirty="0" smtClean="0"/>
              <a:t>B</a:t>
            </a:r>
            <a:r>
              <a:rPr lang="fr-FR" sz="2400" dirty="0"/>
              <a:t>)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6265" y="4257148"/>
            <a:ext cx="6035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/>
              <a:t>D = courbe </a:t>
            </a:r>
            <a:r>
              <a:rPr lang="fr-FR" sz="2400" dirty="0" err="1"/>
              <a:t>lorentzienne</a:t>
            </a:r>
            <a:r>
              <a:rPr lang="fr-FR" sz="2400" dirty="0"/>
              <a:t>, largeur </a:t>
            </a:r>
            <a:r>
              <a:rPr lang="fr-FR" sz="2400" dirty="0">
                <a:latin typeface="Symbol" pitchFamily="18" charset="2"/>
              </a:rPr>
              <a:t>D</a:t>
            </a:r>
            <a:r>
              <a:rPr lang="fr-FR" sz="2400" dirty="0" smtClean="0"/>
              <a:t>E(A</a:t>
            </a:r>
            <a:r>
              <a:rPr lang="fr-FR" sz="2400" dirty="0"/>
              <a:t>) + </a:t>
            </a:r>
            <a:r>
              <a:rPr lang="fr-FR" sz="2400" dirty="0" smtClean="0">
                <a:latin typeface="Symbol" pitchFamily="18" charset="2"/>
              </a:rPr>
              <a:t>D</a:t>
            </a:r>
            <a:r>
              <a:rPr lang="fr-FR" sz="2400" dirty="0" smtClean="0"/>
              <a:t>E(B</a:t>
            </a:r>
            <a:r>
              <a:rPr lang="fr-FR" sz="2400" dirty="0"/>
              <a:t>) 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3994240" y="3711048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60440" y="5497767"/>
            <a:ext cx="70487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			    As (Z=33)</a:t>
            </a:r>
          </a:p>
          <a:p>
            <a:r>
              <a:rPr lang="fr-FR" sz="2400" dirty="0">
                <a:solidFill>
                  <a:srgbClr val="000000"/>
                </a:solidFill>
              </a:rPr>
              <a:t>∆E1s=2,09 eV		∆E2p</a:t>
            </a:r>
            <a:r>
              <a:rPr lang="fr-FR" sz="2400" baseline="-25000" dirty="0">
                <a:solidFill>
                  <a:srgbClr val="000000"/>
                </a:solidFill>
              </a:rPr>
              <a:t>3/2</a:t>
            </a:r>
            <a:r>
              <a:rPr lang="fr-FR" sz="2400" dirty="0">
                <a:solidFill>
                  <a:srgbClr val="000000"/>
                </a:solidFill>
              </a:rPr>
              <a:t>=0,94 eV	∆</a:t>
            </a:r>
            <a:r>
              <a:rPr lang="fr-FR" sz="2400" dirty="0" smtClean="0">
                <a:solidFill>
                  <a:srgbClr val="000000"/>
                </a:solidFill>
              </a:rPr>
              <a:t>E(K</a:t>
            </a:r>
            <a:r>
              <a:rPr lang="fr-FR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fr-FR" sz="240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dirty="0">
                <a:solidFill>
                  <a:srgbClr val="000000"/>
                </a:solidFill>
              </a:rPr>
              <a:t>)=3,03 eV</a:t>
            </a:r>
          </a:p>
          <a:p>
            <a:r>
              <a:rPr lang="fr-FR" sz="2400" dirty="0">
                <a:solidFill>
                  <a:srgbClr val="000000"/>
                </a:solidFill>
              </a:rPr>
              <a:t>∆E2p</a:t>
            </a:r>
            <a:r>
              <a:rPr lang="fr-FR" sz="2400" baseline="-25000" dirty="0">
                <a:solidFill>
                  <a:srgbClr val="000000"/>
                </a:solidFill>
              </a:rPr>
              <a:t>3/2</a:t>
            </a:r>
            <a:r>
              <a:rPr lang="fr-FR" sz="2400" dirty="0">
                <a:solidFill>
                  <a:srgbClr val="000000"/>
                </a:solidFill>
              </a:rPr>
              <a:t>=0,94 eV	∆E3d</a:t>
            </a:r>
            <a:r>
              <a:rPr lang="fr-FR" sz="2400" baseline="-25000" dirty="0">
                <a:solidFill>
                  <a:srgbClr val="000000"/>
                </a:solidFill>
              </a:rPr>
              <a:t>5/2</a:t>
            </a:r>
            <a:r>
              <a:rPr lang="fr-FR" sz="2400" dirty="0">
                <a:solidFill>
                  <a:srgbClr val="000000"/>
                </a:solidFill>
              </a:rPr>
              <a:t>=0,06 eV	∆E(</a:t>
            </a:r>
            <a:r>
              <a:rPr lang="fr-FR" sz="2400" dirty="0" smtClean="0">
                <a:solidFill>
                  <a:srgbClr val="000000"/>
                </a:solidFill>
              </a:rPr>
              <a:t>Lα</a:t>
            </a:r>
            <a:r>
              <a:rPr lang="fr-FR" sz="240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dirty="0">
                <a:solidFill>
                  <a:srgbClr val="000000"/>
                </a:solidFill>
              </a:rPr>
              <a:t>)=1,00 eV</a:t>
            </a:r>
            <a:endParaRPr lang="fr-FR" sz="2400" dirty="0"/>
          </a:p>
        </p:txBody>
      </p:sp>
      <p:pic>
        <p:nvPicPr>
          <p:cNvPr id="14" name="Imag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52" y="4714348"/>
            <a:ext cx="2082800" cy="1041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739747" y="5064680"/>
            <a:ext cx="237466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宋体" charset="-122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fr-FR" sz="1800" b="1" dirty="0" err="1" smtClean="0">
                <a:solidFill>
                  <a:schemeClr val="tx1"/>
                </a:solidFill>
                <a:latin typeface="+mn-lt"/>
              </a:rPr>
              <a:t>Γ</a:t>
            </a:r>
            <a:r>
              <a:rPr lang="fr-FR" sz="18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largeur à mi-hauteur</a:t>
            </a:r>
          </a:p>
        </p:txBody>
      </p:sp>
    </p:spTree>
    <p:extLst>
      <p:ext uri="{BB962C8B-B14F-4D97-AF65-F5344CB8AC3E}">
        <p14:creationId xmlns:p14="http://schemas.microsoft.com/office/powerpoint/2010/main" val="13456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8826624" presetClass="entr" presetSubtype="1090624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1177</Words>
  <Application>Microsoft Office PowerPoint</Application>
  <PresentationFormat>Affichage à l'écran (4:3)</PresentationFormat>
  <Paragraphs>342</Paragraphs>
  <Slides>31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Thème Office</vt:lpstr>
      <vt:lpstr>Document</vt:lpstr>
      <vt:lpstr>Équation</vt:lpstr>
      <vt:lpstr>Présentation PowerPoint</vt:lpstr>
      <vt:lpstr>Principe</vt:lpstr>
      <vt:lpstr>Niveaux électroniques</vt:lpstr>
      <vt:lpstr>Présentation PowerPoint</vt:lpstr>
      <vt:lpstr>Nomenclature des transitions X</vt:lpstr>
      <vt:lpstr>Ionisation en sous-couche de cœur</vt:lpstr>
      <vt:lpstr>Rendement de fluorescence Effet Auger</vt:lpstr>
      <vt:lpstr>Énergie</vt:lpstr>
      <vt:lpstr>Raie atomique</vt:lpstr>
      <vt:lpstr>Spectre L du Molybdène (Z=42)</vt:lpstr>
      <vt:lpstr>Bande de valence</vt:lpstr>
      <vt:lpstr>Probabilité de transition radiative</vt:lpstr>
      <vt:lpstr>Nombre d’états initials</vt:lpstr>
      <vt:lpstr>Poids des raies</vt:lpstr>
      <vt:lpstr>Présentation PowerPoint</vt:lpstr>
      <vt:lpstr>Intensités relatives</vt:lpstr>
      <vt:lpstr>Intensité Kβ / Kα</vt:lpstr>
      <vt:lpstr>Absorption</vt:lpstr>
      <vt:lpstr>Intensité</vt:lpstr>
      <vt:lpstr>Fonction d’ionisation</vt:lpstr>
      <vt:lpstr>Présentation PowerPoint</vt:lpstr>
      <vt:lpstr>Présentation PowerPoint</vt:lpstr>
      <vt:lpstr>Quantification</vt:lpstr>
      <vt:lpstr>Ionisation multiple</vt:lpstr>
      <vt:lpstr>Présentation PowerPoint</vt:lpstr>
      <vt:lpstr>Emissions satellites</vt:lpstr>
      <vt:lpstr>Le rayonnement de freinage</vt:lpstr>
      <vt:lpstr>Présentation PowerPoint</vt:lpstr>
      <vt:lpstr>Fond continu</vt:lpstr>
      <vt:lpstr>Conclusion: la poire d’interaction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interactions électron - matière</dc:title>
  <dc:creator>Utilisateur de Microsoft Office</dc:creator>
  <cp:lastModifiedBy>Monique</cp:lastModifiedBy>
  <cp:revision>422</cp:revision>
  <dcterms:created xsi:type="dcterms:W3CDTF">2011-09-22T14:20:48Z</dcterms:created>
  <dcterms:modified xsi:type="dcterms:W3CDTF">2017-06-15T04:20:45Z</dcterms:modified>
</cp:coreProperties>
</file>