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63" r:id="rId2"/>
    <p:sldId id="256" r:id="rId3"/>
    <p:sldId id="257" r:id="rId4"/>
    <p:sldId id="258" r:id="rId5"/>
    <p:sldId id="259" r:id="rId6"/>
    <p:sldId id="264" r:id="rId7"/>
    <p:sldId id="261" r:id="rId8"/>
    <p:sldId id="262" r:id="rId9"/>
    <p:sldId id="263" r:id="rId10"/>
    <p:sldId id="265" r:id="rId11"/>
    <p:sldId id="268" r:id="rId12"/>
    <p:sldId id="266" r:id="rId13"/>
    <p:sldId id="354" r:id="rId14"/>
    <p:sldId id="271" r:id="rId15"/>
    <p:sldId id="272" r:id="rId16"/>
    <p:sldId id="269" r:id="rId17"/>
    <p:sldId id="274" r:id="rId18"/>
    <p:sldId id="356" r:id="rId19"/>
    <p:sldId id="275" r:id="rId20"/>
    <p:sldId id="273" r:id="rId21"/>
    <p:sldId id="276" r:id="rId22"/>
    <p:sldId id="277" r:id="rId23"/>
    <p:sldId id="278" r:id="rId24"/>
    <p:sldId id="282" r:id="rId25"/>
    <p:sldId id="279" r:id="rId26"/>
    <p:sldId id="280" r:id="rId27"/>
    <p:sldId id="355" r:id="rId28"/>
    <p:sldId id="286" r:id="rId29"/>
    <p:sldId id="281" r:id="rId30"/>
    <p:sldId id="284" r:id="rId31"/>
    <p:sldId id="357" r:id="rId32"/>
    <p:sldId id="358" r:id="rId33"/>
    <p:sldId id="285" r:id="rId34"/>
    <p:sldId id="359" r:id="rId35"/>
    <p:sldId id="290" r:id="rId36"/>
    <p:sldId id="291" r:id="rId37"/>
    <p:sldId id="292" r:id="rId38"/>
    <p:sldId id="299" r:id="rId39"/>
    <p:sldId id="300" r:id="rId40"/>
    <p:sldId id="296" r:id="rId41"/>
    <p:sldId id="309" r:id="rId42"/>
    <p:sldId id="301" r:id="rId43"/>
    <p:sldId id="302" r:id="rId44"/>
    <p:sldId id="303" r:id="rId45"/>
    <p:sldId id="304" r:id="rId46"/>
    <p:sldId id="305" r:id="rId47"/>
    <p:sldId id="360" r:id="rId48"/>
    <p:sldId id="361" r:id="rId49"/>
    <p:sldId id="307" r:id="rId50"/>
    <p:sldId id="308" r:id="rId5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21" autoAdjust="0"/>
    <p:restoredTop sz="91699" autoAdjust="0"/>
  </p:normalViewPr>
  <p:slideViewPr>
    <p:cSldViewPr snapToGrid="0" snapToObjects="1">
      <p:cViewPr>
        <p:scale>
          <a:sx n="140" d="100"/>
          <a:sy n="140" d="100"/>
        </p:scale>
        <p:origin x="336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5046-BAA9-F94C-A475-A0850D14481F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F73F-114B-F64C-ACC1-82BBC90E4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90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11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0,1keV: FEG; 50keV: vieux MEB</a:t>
            </a:r>
          </a:p>
          <a:p>
            <a:r>
              <a:rPr lang="fr-FR" dirty="0" smtClean="0"/>
              <a:t>Isolant: effets de charge; bio: endommagement</a:t>
            </a:r>
          </a:p>
          <a:p>
            <a:r>
              <a:rPr lang="fr-FR" dirty="0" smtClean="0"/>
              <a:t>3 premiers</a:t>
            </a:r>
            <a:r>
              <a:rPr lang="fr-FR" baseline="0" dirty="0" smtClean="0"/>
              <a:t> points: cela fait déjà beaucoup de choses à prendre en compte</a:t>
            </a:r>
          </a:p>
          <a:p>
            <a:r>
              <a:rPr lang="fr-FR" baseline="0" dirty="0" smtClean="0"/>
              <a:t>Provenance pour faire d </a:t>
            </a:r>
            <a:r>
              <a:rPr lang="fr-FR" baseline="0" dirty="0" err="1" smtClean="0"/>
              <a:t>el’imagerie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8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Bien préciser les unités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2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peut avoir section efficace</a:t>
            </a:r>
            <a:r>
              <a:rPr lang="fr-FR" baseline="0" dirty="0" smtClean="0"/>
              <a:t> doublement différentielle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3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Mécanique classique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31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2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les plus intenses mais apportent une information de l’intérieur</a:t>
            </a:r>
            <a:r>
              <a:rPr lang="fr-FR" baseline="0" dirty="0" smtClean="0"/>
              <a:t> du système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3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67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5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11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55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2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6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1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6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9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4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gif"/><Relationship Id="rId15" Type="http://schemas.openxmlformats.org/officeDocument/2006/relationships/image" Target="../media/image14.jpg"/><Relationship Id="rId23" Type="http://schemas.openxmlformats.org/officeDocument/2006/relationships/image" Target="../media/image22.gif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image" Target="../media/image21.jp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63.wmf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e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INTERACTIONS ÉLECTRON-MATIÈRE</a:t>
            </a: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Philippe JONNARD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LCPMR – UPMC – CNRS </a:t>
            </a:r>
            <a:b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Paris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C01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41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Libre parcours moyen</a:t>
            </a: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660400" y="1600200"/>
            <a:ext cx="6151563" cy="508000"/>
            <a:chOff x="230" y="1342"/>
            <a:chExt cx="3875" cy="32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30" y="1342"/>
              <a:ext cx="38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Une interaction </a:t>
              </a:r>
              <a:r>
                <a:rPr lang="fr-FR" sz="2400" i="1" dirty="0">
                  <a:latin typeface="+mj-lt"/>
                </a:rPr>
                <a:t>i</a:t>
              </a:r>
              <a:r>
                <a:rPr lang="fr-FR" sz="2400" dirty="0">
                  <a:latin typeface="+mj-lt"/>
                </a:rPr>
                <a:t>			une section efficace </a:t>
              </a:r>
              <a:r>
                <a:rPr lang="fr-FR" sz="2400" i="1" dirty="0">
                  <a:latin typeface="Symbol" charset="2"/>
                  <a:cs typeface="Symbol" charset="2"/>
                </a:rPr>
                <a:t>s</a:t>
              </a:r>
              <a:r>
                <a:rPr lang="fr-FR" sz="2400" i="1" baseline="-25000" dirty="0">
                  <a:latin typeface="+mj-lt"/>
                </a:rPr>
                <a:t>i</a:t>
              </a:r>
              <a:endParaRPr lang="fr-FR" sz="2400" i="1" dirty="0">
                <a:latin typeface="+mj-lt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1656" y="135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14400" y="2667000"/>
            <a:ext cx="63329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+mj-lt"/>
              </a:rPr>
              <a:t>Libre parcours moyen </a:t>
            </a:r>
            <a:r>
              <a:rPr lang="fr-FR" sz="2400" dirty="0">
                <a:latin typeface="+mj-lt"/>
              </a:rPr>
              <a:t>=	distance moyenne</a:t>
            </a:r>
          </a:p>
          <a:p>
            <a:r>
              <a:rPr lang="fr-FR" sz="2400" dirty="0">
                <a:latin typeface="+mj-lt"/>
              </a:rPr>
              <a:t>				</a:t>
            </a:r>
            <a:r>
              <a:rPr lang="fr-FR" sz="2400" dirty="0" smtClean="0">
                <a:latin typeface="+mj-lt"/>
              </a:rPr>
              <a:t>			entre </a:t>
            </a:r>
            <a:r>
              <a:rPr lang="fr-FR" sz="2400" dirty="0">
                <a:latin typeface="+mj-lt"/>
              </a:rPr>
              <a:t>deux interactions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2895600" y="44958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>
              <a:latin typeface="+mj-lt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066800" y="4860925"/>
            <a:ext cx="4445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Nombre de centres </a:t>
            </a:r>
            <a:r>
              <a:rPr lang="fr-FR" sz="2400" dirty="0" smtClean="0">
                <a:latin typeface="+mj-lt"/>
              </a:rPr>
              <a:t>diffusants (L</a:t>
            </a:r>
            <a:r>
              <a:rPr lang="fr-FR" sz="2400" baseline="30000" dirty="0" smtClean="0">
                <a:latin typeface="+mj-lt"/>
              </a:rPr>
              <a:t>-3</a:t>
            </a:r>
            <a:r>
              <a:rPr lang="fr-FR" sz="2400" dirty="0" smtClean="0">
                <a:latin typeface="+mj-lt"/>
              </a:rPr>
              <a:t>)</a:t>
            </a:r>
            <a:endParaRPr lang="fr-FR" sz="2400" dirty="0">
              <a:latin typeface="+mj-lt"/>
            </a:endParaRPr>
          </a:p>
        </p:txBody>
      </p: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685800" y="5835650"/>
            <a:ext cx="6754813" cy="517525"/>
            <a:chOff x="230" y="1342"/>
            <a:chExt cx="4255" cy="326"/>
          </a:xfrm>
        </p:grpSpPr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30" y="1342"/>
              <a:ext cx="42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Une interaction </a:t>
              </a:r>
              <a:r>
                <a:rPr lang="fr-FR" sz="2400" i="1" dirty="0">
                  <a:latin typeface="+mj-lt"/>
                </a:rPr>
                <a:t>i</a:t>
              </a:r>
              <a:r>
                <a:rPr lang="fr-FR" sz="2400" dirty="0">
                  <a:latin typeface="+mj-lt"/>
                </a:rPr>
                <a:t>			un libre parcours moyen </a:t>
              </a:r>
              <a:r>
                <a:rPr lang="fr-FR" sz="2400" i="1" dirty="0">
                  <a:latin typeface="Symbol" charset="2"/>
                  <a:cs typeface="Symbol" charset="2"/>
                </a:rPr>
                <a:t>L</a:t>
              </a:r>
              <a:r>
                <a:rPr lang="fr-FR" sz="2400" i="1" baseline="-25000" dirty="0">
                  <a:latin typeface="+mj-lt"/>
                </a:rPr>
                <a:t>i</a:t>
              </a:r>
              <a:endParaRPr lang="fr-FR" sz="2400" i="1" dirty="0">
                <a:latin typeface="+mj-lt"/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1656" y="1362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096000" y="3733800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4400"/>
              <a:t>L</a:t>
            </a:r>
          </a:p>
        </p:txBody>
      </p:sp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189865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3200" y="991567"/>
            <a:ext cx="4318000" cy="56261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05855"/>
            <a:ext cx="431482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75692"/>
            <a:ext cx="4295775" cy="5667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10100" y="991567"/>
            <a:ext cx="4318000" cy="56388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173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Comparaison des interactions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417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03225" y="1722438"/>
            <a:ext cx="3763964" cy="2954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>
              <a:latin typeface="+mj-lt"/>
            </a:endParaRP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1499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Interaction élastique ou inélastique?</a:t>
            </a:r>
            <a:endParaRPr lang="fr-FR" sz="4000" dirty="0"/>
          </a:p>
        </p:txBody>
      </p:sp>
      <p:grpSp>
        <p:nvGrpSpPr>
          <p:cNvPr id="36" name="Grouper 35"/>
          <p:cNvGrpSpPr/>
          <p:nvPr/>
        </p:nvGrpSpPr>
        <p:grpSpPr>
          <a:xfrm>
            <a:off x="403225" y="1074998"/>
            <a:ext cx="6178202" cy="833178"/>
            <a:chOff x="403225" y="1074998"/>
            <a:chExt cx="6178202" cy="83317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03225" y="1074998"/>
              <a:ext cx="6178202" cy="833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dirty="0" smtClean="0">
                  <a:solidFill>
                    <a:srgbClr val="0000FF"/>
                  </a:solidFill>
                  <a:latin typeface="+mj-lt"/>
                </a:rPr>
                <a:t>Particule</a:t>
              </a:r>
              <a:r>
                <a:rPr lang="fr-FR" dirty="0" smtClean="0">
                  <a:solidFill>
                    <a:srgbClr val="3333CC"/>
                  </a:solidFill>
                  <a:latin typeface="+mj-lt"/>
                </a:rPr>
                <a:t>:	</a:t>
              </a:r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énergie cinétique </a:t>
              </a:r>
              <a:r>
                <a:rPr lang="fr-FR" dirty="0" smtClean="0">
                  <a:latin typeface="+mj-lt"/>
                </a:rPr>
                <a:t>E=1/2mv</a:t>
              </a:r>
              <a:r>
                <a:rPr lang="fr-FR" baseline="30000" dirty="0" smtClean="0">
                  <a:latin typeface="+mj-lt"/>
                </a:rPr>
                <a:t>2</a:t>
              </a:r>
              <a:endParaRPr lang="fr-FR" dirty="0" smtClean="0">
                <a:latin typeface="+mj-lt"/>
              </a:endParaRPr>
            </a:p>
            <a:p>
              <a:pPr>
                <a:buClrTx/>
                <a:buFontTx/>
                <a:buNone/>
              </a:pPr>
              <a:r>
                <a:rPr lang="fr-FR" dirty="0" smtClean="0">
                  <a:latin typeface="+mj-lt"/>
                </a:rPr>
                <a:t>		</a:t>
              </a:r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quantité de mouvement </a:t>
              </a:r>
              <a:r>
                <a:rPr lang="fr-FR" dirty="0" smtClean="0">
                  <a:latin typeface="+mj-lt"/>
                </a:rPr>
                <a:t>p=mv</a:t>
              </a:r>
              <a:endParaRPr lang="fr-FR" dirty="0">
                <a:solidFill>
                  <a:srgbClr val="3333CC"/>
                </a:solidFill>
                <a:latin typeface="+mj-lt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4994325" y="1611999"/>
              <a:ext cx="2700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r 42"/>
          <p:cNvGrpSpPr/>
          <p:nvPr/>
        </p:nvGrpSpPr>
        <p:grpSpPr>
          <a:xfrm>
            <a:off x="330200" y="1951438"/>
            <a:ext cx="8018939" cy="833178"/>
            <a:chOff x="330200" y="1951438"/>
            <a:chExt cx="8018939" cy="833178"/>
          </a:xfrm>
        </p:grpSpPr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330200" y="1951438"/>
              <a:ext cx="8018939" cy="833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dirty="0" smtClean="0">
                  <a:solidFill>
                    <a:srgbClr val="0000FF"/>
                  </a:solidFill>
                  <a:latin typeface="+mj-lt"/>
                </a:rPr>
                <a:t>Conservation</a:t>
              </a:r>
              <a:r>
                <a:rPr lang="fr-FR" dirty="0" smtClean="0">
                  <a:latin typeface="+mj-lt"/>
                </a:rPr>
                <a:t>	de la </a:t>
              </a:r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quantité de mouvement</a:t>
              </a:r>
              <a:r>
                <a:rPr lang="fr-FR" dirty="0" smtClean="0">
                  <a:latin typeface="+mj-lt"/>
                </a:rPr>
                <a:t>	P</a:t>
              </a:r>
              <a:r>
                <a:rPr lang="fr-FR" baseline="-25000" dirty="0" smtClean="0">
                  <a:latin typeface="+mj-lt"/>
                </a:rPr>
                <a:t>0</a:t>
              </a:r>
              <a:r>
                <a:rPr lang="fr-FR" dirty="0" smtClean="0">
                  <a:latin typeface="+mj-lt"/>
                </a:rPr>
                <a:t> = P</a:t>
              </a:r>
              <a:r>
                <a:rPr lang="fr-FR" baseline="-25000" dirty="0" smtClean="0">
                  <a:latin typeface="+mj-lt"/>
                </a:rPr>
                <a:t>1</a:t>
              </a:r>
              <a:r>
                <a:rPr lang="fr-FR" dirty="0" smtClean="0">
                  <a:latin typeface="+mj-lt"/>
                </a:rPr>
                <a:t> + P</a:t>
              </a:r>
              <a:r>
                <a:rPr lang="fr-FR" baseline="-25000" dirty="0" smtClean="0">
                  <a:latin typeface="+mj-lt"/>
                </a:rPr>
                <a:t>2</a:t>
              </a:r>
              <a:endParaRPr lang="fr-FR" dirty="0" smtClean="0">
                <a:latin typeface="+mj-lt"/>
              </a:endParaRPr>
            </a:p>
            <a:p>
              <a:pPr>
                <a:buClrTx/>
                <a:buFontTx/>
                <a:buNone/>
              </a:pPr>
              <a:r>
                <a:rPr lang="fr-FR" dirty="0" smtClean="0">
                  <a:latin typeface="+mj-lt"/>
                </a:rPr>
                <a:t>			de l’</a:t>
              </a:r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énergie</a:t>
              </a:r>
              <a:r>
                <a:rPr lang="fr-FR" dirty="0" smtClean="0">
                  <a:latin typeface="+mj-lt"/>
                </a:rPr>
                <a:t>			E</a:t>
              </a:r>
              <a:r>
                <a:rPr lang="fr-FR" baseline="-25000" dirty="0" smtClean="0">
                  <a:latin typeface="+mj-lt"/>
                </a:rPr>
                <a:t>0</a:t>
              </a:r>
              <a:r>
                <a:rPr lang="fr-FR" dirty="0" smtClean="0">
                  <a:latin typeface="+mj-lt"/>
                </a:rPr>
                <a:t> = E</a:t>
              </a:r>
              <a:r>
                <a:rPr lang="fr-FR" baseline="-25000" dirty="0" smtClean="0">
                  <a:latin typeface="+mj-lt"/>
                </a:rPr>
                <a:t>1</a:t>
              </a:r>
              <a:r>
                <a:rPr lang="fr-FR" dirty="0" smtClean="0">
                  <a:latin typeface="+mj-lt"/>
                </a:rPr>
                <a:t> + E</a:t>
              </a:r>
              <a:r>
                <a:rPr lang="fr-FR" baseline="-25000" dirty="0" smtClean="0">
                  <a:latin typeface="+mj-lt"/>
                </a:rPr>
                <a:t>2</a:t>
              </a:r>
              <a:endParaRPr lang="fr-FR" dirty="0">
                <a:latin typeface="+mj-lt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6786377" y="2063601"/>
              <a:ext cx="32125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7319567" y="2063601"/>
              <a:ext cx="32125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7886409" y="2063601"/>
              <a:ext cx="32125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r 48"/>
          <p:cNvGrpSpPr/>
          <p:nvPr/>
        </p:nvGrpSpPr>
        <p:grpSpPr>
          <a:xfrm>
            <a:off x="2744611" y="2466422"/>
            <a:ext cx="3703639" cy="2635249"/>
            <a:chOff x="2744611" y="2466422"/>
            <a:chExt cx="3703639" cy="2635249"/>
          </a:xfrm>
        </p:grpSpPr>
        <p:pic>
          <p:nvPicPr>
            <p:cNvPr id="2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611" y="2466422"/>
              <a:ext cx="3703639" cy="2635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1" name="ZoneTexte 40"/>
            <p:cNvSpPr txBox="1"/>
            <p:nvPr/>
          </p:nvSpPr>
          <p:spPr>
            <a:xfrm>
              <a:off x="3038798" y="3267235"/>
              <a:ext cx="965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électron</a:t>
              </a:r>
              <a:endParaRPr lang="fr-FR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482496" y="4162541"/>
              <a:ext cx="965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électron</a:t>
              </a:r>
              <a:endParaRPr lang="fr-FR" dirty="0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567892" y="2965132"/>
            <a:ext cx="21217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E</a:t>
            </a:r>
            <a:r>
              <a:rPr lang="fr-FR" sz="2000" baseline="-25000" dirty="0"/>
              <a:t>0</a:t>
            </a:r>
            <a:r>
              <a:rPr lang="fr-FR" sz="2000" dirty="0"/>
              <a:t> = E</a:t>
            </a:r>
            <a:r>
              <a:rPr lang="fr-FR" sz="2000" baseline="-25000" dirty="0"/>
              <a:t>1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 smtClean="0"/>
              <a:t>Conservation de </a:t>
            </a:r>
          </a:p>
          <a:p>
            <a:pPr algn="ctr"/>
            <a:r>
              <a:rPr lang="fr-FR" sz="2000" dirty="0" smtClean="0"/>
              <a:t>l’énergie cinétique</a:t>
            </a:r>
          </a:p>
          <a:p>
            <a:pPr algn="ctr"/>
            <a:r>
              <a:rPr lang="fr-FR" sz="2000" dirty="0" smtClean="0"/>
              <a:t>de l’électron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Choc élastique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674990" y="2958796"/>
            <a:ext cx="2383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</a:t>
            </a:r>
            <a:r>
              <a:rPr lang="fr-FR" sz="2000" baseline="-25000" dirty="0"/>
              <a:t>0</a:t>
            </a:r>
            <a:r>
              <a:rPr lang="fr-FR" sz="2000" dirty="0"/>
              <a:t> </a:t>
            </a:r>
            <a:r>
              <a:rPr lang="fr-FR" sz="2000" dirty="0" smtClean="0"/>
              <a:t>≠ </a:t>
            </a:r>
            <a:r>
              <a:rPr lang="fr-FR" sz="2000" dirty="0"/>
              <a:t>E</a:t>
            </a:r>
            <a:r>
              <a:rPr lang="fr-FR" sz="2000" baseline="-25000" dirty="0"/>
              <a:t>1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/>
              <a:t>E</a:t>
            </a:r>
            <a:r>
              <a:rPr lang="fr-FR" sz="2000" baseline="-25000" dirty="0"/>
              <a:t>0</a:t>
            </a:r>
            <a:r>
              <a:rPr lang="fr-FR" sz="2000" dirty="0"/>
              <a:t> </a:t>
            </a:r>
            <a:r>
              <a:rPr lang="fr-FR" sz="2000" dirty="0" smtClean="0"/>
              <a:t>&gt; E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)</a:t>
            </a:r>
            <a:endParaRPr lang="fr-FR" sz="2000" dirty="0"/>
          </a:p>
          <a:p>
            <a:pPr algn="ctr"/>
            <a:r>
              <a:rPr lang="fr-FR" sz="2000" dirty="0" smtClean="0"/>
              <a:t>Non conservation de </a:t>
            </a:r>
          </a:p>
          <a:p>
            <a:pPr algn="ctr"/>
            <a:r>
              <a:rPr lang="fr-FR" sz="2000" dirty="0" smtClean="0"/>
              <a:t>l’énergie cinétique</a:t>
            </a:r>
          </a:p>
          <a:p>
            <a:pPr algn="ctr"/>
            <a:r>
              <a:rPr lang="fr-FR" sz="2000" dirty="0" smtClean="0"/>
              <a:t>de l’électron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Choc inélastique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184661" y="5102155"/>
            <a:ext cx="37048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>
              <a:buClr>
                <a:srgbClr val="FFFFCC"/>
              </a:buClr>
            </a:pPr>
            <a:r>
              <a:rPr lang="fr-FR" sz="2400" dirty="0"/>
              <a:t>Un choc </a:t>
            </a:r>
            <a:r>
              <a:rPr lang="fr-FR" sz="2400" dirty="0" smtClean="0"/>
              <a:t>inélastique modifie</a:t>
            </a:r>
            <a:endParaRPr lang="fr-FR" sz="2400" dirty="0"/>
          </a:p>
          <a:p>
            <a:pPr algn="ctr">
              <a:buClrTx/>
              <a:buFontTx/>
              <a:buNone/>
            </a:pPr>
            <a:r>
              <a:rPr lang="fr-FR" sz="2400" dirty="0"/>
              <a:t>   </a:t>
            </a:r>
            <a:r>
              <a:rPr lang="fr-FR" sz="2400" dirty="0" smtClean="0"/>
              <a:t> la structure de </a:t>
            </a:r>
            <a:r>
              <a:rPr lang="fr-FR" sz="2400" dirty="0"/>
              <a:t>la cible </a:t>
            </a:r>
          </a:p>
          <a:p>
            <a:pPr algn="ctr">
              <a:buClrTx/>
              <a:buFontTx/>
              <a:buNone/>
            </a:pPr>
            <a:r>
              <a:rPr lang="fr-FR" sz="2400" dirty="0"/>
              <a:t>(E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smtClean="0"/>
              <a:t>≠ </a:t>
            </a:r>
            <a:r>
              <a:rPr lang="fr-FR" sz="2400" dirty="0"/>
              <a:t>0)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0" y="5101671"/>
            <a:ext cx="48173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>
              <a:buClr>
                <a:srgbClr val="FFFFCC"/>
              </a:buClr>
            </a:pPr>
            <a:r>
              <a:rPr lang="fr-FR" sz="2400" dirty="0"/>
              <a:t>Un choc élastique </a:t>
            </a:r>
            <a:r>
              <a:rPr lang="fr-FR" sz="2400" dirty="0" smtClean="0"/>
              <a:t>ne modifie pas </a:t>
            </a:r>
            <a:endParaRPr lang="fr-FR" sz="2400" dirty="0"/>
          </a:p>
          <a:p>
            <a:pPr algn="ctr">
              <a:buClrTx/>
              <a:buFontTx/>
              <a:buNone/>
            </a:pPr>
            <a:r>
              <a:rPr lang="fr-FR" sz="2400" dirty="0"/>
              <a:t>   </a:t>
            </a:r>
            <a:r>
              <a:rPr lang="fr-FR" sz="2400" dirty="0" smtClean="0"/>
              <a:t>la structure </a:t>
            </a:r>
            <a:r>
              <a:rPr lang="fr-FR" sz="2400" dirty="0"/>
              <a:t>électronique </a:t>
            </a:r>
            <a:r>
              <a:rPr lang="fr-FR" sz="2400" dirty="0" smtClean="0"/>
              <a:t>de la cible </a:t>
            </a:r>
          </a:p>
          <a:p>
            <a:pPr algn="ctr">
              <a:buClrTx/>
              <a:buFontTx/>
              <a:buNone/>
            </a:pPr>
            <a:r>
              <a:rPr lang="fr-FR" sz="2400" dirty="0" smtClean="0"/>
              <a:t>(E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</a:t>
            </a:r>
            <a:r>
              <a:rPr lang="fr-FR" sz="2400" dirty="0"/>
              <a:t>= 0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369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6362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Interactions</a:t>
            </a:r>
            <a:br>
              <a:rPr lang="en-US" dirty="0" smtClean="0"/>
            </a:br>
            <a:r>
              <a:rPr lang="en-US" dirty="0" err="1" smtClean="0"/>
              <a:t>électron</a:t>
            </a:r>
            <a:r>
              <a:rPr lang="en-US" dirty="0" smtClean="0"/>
              <a:t> - </a:t>
            </a:r>
            <a:r>
              <a:rPr lang="en-US" dirty="0" err="1" smtClean="0"/>
              <a:t>matière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élastiques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Diffusion élastique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911077"/>
            <a:ext cx="3405597" cy="463846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b="1" dirty="0" smtClean="0">
                <a:solidFill>
                  <a:srgbClr val="FF0000"/>
                </a:solidFill>
                <a:latin typeface="+mj-lt"/>
              </a:rPr>
              <a:t>Interaction avec le 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noyau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9621" y="1367474"/>
            <a:ext cx="5038769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 Très petite dimension (10</a:t>
            </a:r>
            <a:r>
              <a:rPr lang="fr-FR" baseline="30000" dirty="0" smtClean="0">
                <a:solidFill>
                  <a:schemeClr val="tx1"/>
                </a:solidFill>
                <a:latin typeface="+mj-lt"/>
              </a:rPr>
              <a:t>-12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m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>
              <a:buClrTx/>
              <a:buFontTx/>
              <a:buNone/>
            </a:pPr>
            <a:r>
              <a:rPr lang="fr-FR" i="1" dirty="0">
                <a:solidFill>
                  <a:schemeClr val="tx1"/>
                </a:solidFill>
                <a:latin typeface="+mj-lt"/>
              </a:rPr>
              <a:t>	</a:t>
            </a:r>
            <a:r>
              <a:rPr lang="fr-FR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fr-FR" i="1" dirty="0" smtClean="0">
                <a:solidFill>
                  <a:srgbClr val="0000FF"/>
                </a:solidFill>
                <a:latin typeface="+mj-lt"/>
              </a:rPr>
              <a:t>faible </a:t>
            </a:r>
            <a:r>
              <a:rPr lang="fr-FR" i="1" dirty="0">
                <a:solidFill>
                  <a:srgbClr val="0000FF"/>
                </a:solidFill>
                <a:latin typeface="+mj-lt"/>
              </a:rPr>
              <a:t>probabilité </a:t>
            </a:r>
            <a:r>
              <a:rPr lang="fr-FR" i="1" dirty="0" smtClean="0">
                <a:solidFill>
                  <a:srgbClr val="0000FF"/>
                </a:solidFill>
                <a:latin typeface="+mj-lt"/>
              </a:rPr>
              <a:t>d’interaction</a:t>
            </a:r>
            <a:endParaRPr lang="fr-FR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36283" y="2270647"/>
            <a:ext cx="558737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 Charge électrique importante : +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Ze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1" indent="0"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+mj-lt"/>
              </a:rPr>
              <a:t>	 </a:t>
            </a:r>
            <a:r>
              <a:rPr lang="fr-FR" i="1" dirty="0" smtClean="0">
                <a:solidFill>
                  <a:srgbClr val="0000FF"/>
                </a:solidFill>
                <a:latin typeface="+mj-lt"/>
              </a:rPr>
              <a:t>forte </a:t>
            </a:r>
            <a:r>
              <a:rPr lang="fr-FR" i="1" dirty="0">
                <a:solidFill>
                  <a:srgbClr val="0000FF"/>
                </a:solidFill>
                <a:latin typeface="+mj-lt"/>
              </a:rPr>
              <a:t>attraction </a:t>
            </a:r>
            <a:r>
              <a:rPr lang="fr-FR" i="1" dirty="0" smtClean="0">
                <a:solidFill>
                  <a:srgbClr val="0000FF"/>
                </a:solidFill>
                <a:latin typeface="+mj-lt"/>
              </a:rPr>
              <a:t>Coulombienne</a:t>
            </a:r>
            <a:endParaRPr lang="fr-FR" dirty="0" smtClean="0">
              <a:solidFill>
                <a:srgbClr val="0000FF"/>
              </a:solidFill>
              <a:latin typeface="+mj-lt"/>
            </a:endParaRPr>
          </a:p>
          <a:p>
            <a:pPr lvl="1" indent="0">
              <a:buClrTx/>
              <a:buFontTx/>
              <a:buNone/>
            </a:pPr>
            <a:r>
              <a:rPr lang="fr-FR" i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fr-FR" i="1" dirty="0" smtClean="0">
                <a:solidFill>
                  <a:srgbClr val="0000FF"/>
                </a:solidFill>
                <a:latin typeface="+mj-lt"/>
              </a:rPr>
              <a:t>forte </a:t>
            </a:r>
            <a:r>
              <a:rPr lang="fr-FR" i="1" dirty="0">
                <a:solidFill>
                  <a:srgbClr val="0000FF"/>
                </a:solidFill>
                <a:latin typeface="+mj-lt"/>
              </a:rPr>
              <a:t>diffusion de l’électron incident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77827" y="3543152"/>
            <a:ext cx="8512177" cy="2651127"/>
            <a:chOff x="238" y="1768"/>
            <a:chExt cx="5362" cy="1670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15" y="1768"/>
              <a:ext cx="366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>
                  <a:srgbClr val="FFFFFF"/>
                </a:buClr>
                <a:buFont typeface="Arial" charset="0"/>
                <a:buChar char="-"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 Masse importante : 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M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atome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= 1835 A 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m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electron</a:t>
              </a:r>
              <a:endParaRPr lang="fr-FR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1049" y="2105"/>
            <a:ext cx="173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5" r:id="rId3" imgW="1951200" imgH="434520" progId="">
                    <p:embed/>
                  </p:oleObj>
                </mc:Choice>
                <mc:Fallback>
                  <p:oleObj r:id="rId3" imgW="1951200" imgH="434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" y="2105"/>
                          <a:ext cx="1730" cy="46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38" y="2621"/>
              <a:ext cx="3510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avec m/M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variant 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de 5 10</a:t>
              </a:r>
              <a:r>
                <a:rPr lang="fr-FR" baseline="30000" dirty="0">
                  <a:solidFill>
                    <a:schemeClr val="tx1"/>
                  </a:solidFill>
                  <a:latin typeface="+mj-lt"/>
                </a:rPr>
                <a:t>-4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 (H) à  2 10</a:t>
              </a:r>
              <a:r>
                <a:rPr lang="fr-FR" baseline="30000" dirty="0">
                  <a:solidFill>
                    <a:schemeClr val="tx1"/>
                  </a:solidFill>
                  <a:latin typeface="+mj-lt"/>
                </a:rPr>
                <a:t>-6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 (U)</a:t>
              </a:r>
            </a:p>
          </p:txBody>
        </p:sp>
        <p:graphicFrame>
          <p:nvGraphicFramePr>
            <p:cNvPr id="1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4862908"/>
                </p:ext>
              </p:extLst>
            </p:nvPr>
          </p:nvGraphicFramePr>
          <p:xfrm>
            <a:off x="3510" y="2118"/>
            <a:ext cx="1189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6" name="Équation" r:id="rId5" imgW="1384200" imgH="393480" progId="Equation.3">
                    <p:embed/>
                  </p:oleObj>
                </mc:Choice>
                <mc:Fallback>
                  <p:oleObj name="Équation" r:id="rId5" imgW="1384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0" y="2118"/>
                          <a:ext cx="1189" cy="37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642" y="2913"/>
              <a:ext cx="3958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i="1" dirty="0" smtClean="0">
                  <a:solidFill>
                    <a:srgbClr val="0000FF"/>
                  </a:solidFill>
                  <a:latin typeface="+mj-lt"/>
                </a:rPr>
                <a:t>le </a:t>
              </a:r>
              <a:r>
                <a:rPr lang="fr-FR" i="1" dirty="0">
                  <a:solidFill>
                    <a:srgbClr val="0000FF"/>
                  </a:solidFill>
                  <a:latin typeface="+mj-lt"/>
                </a:rPr>
                <a:t>transfert d’énergie est très </a:t>
              </a:r>
              <a:r>
                <a:rPr lang="fr-FR" i="1" dirty="0" smtClean="0">
                  <a:solidFill>
                    <a:srgbClr val="0000FF"/>
                  </a:solidFill>
                  <a:latin typeface="+mj-lt"/>
                </a:rPr>
                <a:t>faible</a:t>
              </a:r>
            </a:p>
            <a:p>
              <a:pPr>
                <a:buClrTx/>
                <a:buFontTx/>
                <a:buNone/>
              </a:pPr>
              <a:r>
                <a:rPr lang="fr-FR" i="1" dirty="0" smtClean="0">
                  <a:solidFill>
                    <a:srgbClr val="0000FF"/>
                  </a:solidFill>
                  <a:latin typeface="+mj-lt"/>
                </a:rPr>
                <a:t>on </a:t>
              </a:r>
              <a:r>
                <a:rPr lang="fr-FR" i="1" dirty="0">
                  <a:solidFill>
                    <a:srgbClr val="0000FF"/>
                  </a:solidFill>
                  <a:latin typeface="+mj-lt"/>
                </a:rPr>
                <a:t>peut négliger la variation </a:t>
              </a:r>
              <a:r>
                <a:rPr lang="fr-FR" i="1" dirty="0" smtClean="0">
                  <a:solidFill>
                    <a:srgbClr val="0000FF"/>
                  </a:solidFill>
                  <a:latin typeface="+mj-lt"/>
                </a:rPr>
                <a:t>d’énergie cinétique</a:t>
              </a:r>
              <a:endParaRPr lang="fr-FR" i="1" dirty="0">
                <a:solidFill>
                  <a:srgbClr val="0000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9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9563" y="174625"/>
            <a:ext cx="671915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宋体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dirty="0">
                <a:solidFill>
                  <a:srgbClr val="FF0000"/>
                </a:solidFill>
                <a:latin typeface="+mj-lt"/>
              </a:rPr>
              <a:t>Section efficace de diffusion élastique de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Rutherford</a:t>
            </a:r>
          </a:p>
          <a:p>
            <a:pPr>
              <a:buClrTx/>
              <a:buFontTx/>
              <a:buNone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avec la correction de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Wentzel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grpSp>
        <p:nvGrpSpPr>
          <p:cNvPr id="30" name="Grouper 29"/>
          <p:cNvGrpSpPr/>
          <p:nvPr/>
        </p:nvGrpSpPr>
        <p:grpSpPr>
          <a:xfrm>
            <a:off x="1528935" y="1032877"/>
            <a:ext cx="5715000" cy="1016000"/>
            <a:chOff x="1235075" y="644525"/>
            <a:chExt cx="5715000" cy="101600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231281"/>
                </p:ext>
              </p:extLst>
            </p:nvPr>
          </p:nvGraphicFramePr>
          <p:xfrm>
            <a:off x="1235075" y="644525"/>
            <a:ext cx="3262313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2" r:id="rId3" imgW="2190240" imgH="671400" progId="">
                    <p:embed/>
                  </p:oleObj>
                </mc:Choice>
                <mc:Fallback>
                  <p:oleObj r:id="rId3" imgW="2190240" imgH="671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075" y="644525"/>
                          <a:ext cx="3262313" cy="10160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502150" y="935038"/>
              <a:ext cx="651117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dirty="0">
                  <a:solidFill>
                    <a:schemeClr val="tx1"/>
                  </a:solidFill>
                  <a:latin typeface="+mj-lt"/>
                </a:rPr>
                <a:t>avec</a:t>
              </a:r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236672"/>
                </p:ext>
              </p:extLst>
            </p:nvPr>
          </p:nvGraphicFramePr>
          <p:xfrm>
            <a:off x="5237163" y="827088"/>
            <a:ext cx="1712912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3" r:id="rId5" imgW="1176840" imgH="383760" progId="">
                    <p:embed/>
                  </p:oleObj>
                </mc:Choice>
                <mc:Fallback>
                  <p:oleObj r:id="rId5" imgW="1176840" imgH="383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7163" y="827088"/>
                          <a:ext cx="1712912" cy="60801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290911" y="1966068"/>
            <a:ext cx="5991366" cy="1136650"/>
            <a:chOff x="1623" y="1049"/>
            <a:chExt cx="3304" cy="716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623" y="1328"/>
              <a:ext cx="290" cy="37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810" y="1240"/>
              <a:ext cx="1552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section efficace</a:t>
              </a:r>
            </a:p>
            <a:p>
              <a:pPr algn="ctr">
                <a:buClrTx/>
                <a:buFontTx/>
                <a:buNone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de diffusion totale</a:t>
              </a:r>
            </a:p>
          </p:txBody>
        </p:sp>
        <p:graphicFrame>
          <p:nvGraphicFramePr>
            <p:cNvPr id="1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06813"/>
                </p:ext>
              </p:extLst>
            </p:nvPr>
          </p:nvGraphicFramePr>
          <p:xfrm>
            <a:off x="3260" y="1197"/>
            <a:ext cx="166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4" name="Équation" r:id="rId7" imgW="1777680" imgH="507960" progId="Equation.3">
                    <p:embed/>
                  </p:oleObj>
                </mc:Choice>
                <mc:Fallback>
                  <p:oleObj name="Équation" r:id="rId7" imgW="17776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0" y="1197"/>
                          <a:ext cx="1667" cy="51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3994" y="1049"/>
              <a:ext cx="0" cy="1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995" y="1050"/>
              <a:ext cx="2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400">
                <a:latin typeface="+mj-lt"/>
              </a:endParaRPr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768523" y="3110606"/>
            <a:ext cx="8045450" cy="3598867"/>
            <a:chOff x="253" y="1915"/>
            <a:chExt cx="5068" cy="2267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53" y="1915"/>
              <a:ext cx="4984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 algn="ctr">
                <a:buClr>
                  <a:srgbClr val="FFFFFF"/>
                </a:buClr>
                <a:buFont typeface="Arial" charset="0"/>
                <a:buChar char="-"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 Pertes d’énergie de l’électron primaire négligeables</a:t>
              </a:r>
            </a:p>
            <a:p>
              <a:pPr algn="ctr">
                <a:buClrTx/>
                <a:buFontTx/>
                <a:buNone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i="1" dirty="0" smtClean="0">
                  <a:solidFill>
                    <a:srgbClr val="FF0000"/>
                  </a:solidFill>
                  <a:latin typeface="+mj-lt"/>
                </a:rPr>
                <a:t>Attention</a:t>
              </a:r>
              <a:r>
                <a:rPr lang="fr-FR" i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i="1" dirty="0">
                  <a:solidFill>
                    <a:schemeClr val="tx1"/>
                  </a:solidFill>
                  <a:latin typeface="+mj-lt"/>
                </a:rPr>
                <a:t>: si cette perte peut être négligeable pour l’électron</a:t>
              </a:r>
            </a:p>
            <a:p>
              <a:pPr algn="ctr">
                <a:buClrTx/>
                <a:buFontTx/>
                <a:buNone/>
              </a:pPr>
              <a:r>
                <a:rPr lang="fr-FR" i="1" dirty="0">
                  <a:solidFill>
                    <a:srgbClr val="002060"/>
                  </a:solidFill>
                  <a:latin typeface="+mj-lt"/>
                </a:rPr>
                <a:t>elle ne l’est pas forcément pour l’atome heurté </a:t>
              </a:r>
              <a:r>
                <a:rPr lang="fr-FR" i="1" dirty="0" smtClean="0">
                  <a:solidFill>
                    <a:srgbClr val="002060"/>
                  </a:solidFill>
                  <a:latin typeface="+mj-lt"/>
                </a:rPr>
                <a:t>!</a:t>
              </a:r>
              <a:endParaRPr lang="fr-FR" i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885" y="2699"/>
              <a:ext cx="443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>
                  <a:solidFill>
                    <a:schemeClr val="tx1"/>
                  </a:solidFill>
                  <a:latin typeface="+mj-lt"/>
                </a:rPr>
                <a:t>0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=    10 </a:t>
              </a:r>
              <a:r>
                <a:rPr lang="fr-FR" dirty="0" err="1">
                  <a:solidFill>
                    <a:schemeClr val="tx1"/>
                  </a:solidFill>
                  <a:latin typeface="+mj-lt"/>
                </a:rPr>
                <a:t>keV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 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	   ∆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Max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(C) = 0,45 eV,  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∆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Max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(Fe) = 0,1 eV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885" y="3070"/>
              <a:ext cx="428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>
                  <a:solidFill>
                    <a:schemeClr val="tx1"/>
                  </a:solidFill>
                  <a:latin typeface="+mj-lt"/>
                </a:rPr>
                <a:t>0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=  100 </a:t>
              </a:r>
              <a:r>
                <a:rPr lang="fr-FR" dirty="0" err="1">
                  <a:solidFill>
                    <a:schemeClr val="tx1"/>
                  </a:solidFill>
                  <a:latin typeface="+mj-lt"/>
                </a:rPr>
                <a:t>keV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 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	   ∆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Max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(C) = 4,5 eV,    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∆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Max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(Fe) = 1 eV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876" y="3441"/>
              <a:ext cx="433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dirty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>
                  <a:solidFill>
                    <a:schemeClr val="tx1"/>
                  </a:solidFill>
                  <a:latin typeface="+mj-lt"/>
                </a:rPr>
                <a:t>0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=1000 </a:t>
              </a:r>
              <a:r>
                <a:rPr lang="fr-FR" dirty="0" err="1">
                  <a:solidFill>
                    <a:schemeClr val="tx1"/>
                  </a:solidFill>
                  <a:latin typeface="+mj-lt"/>
                </a:rPr>
                <a:t>keV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 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	  ∆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Max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(C) = 45 eV,      </a:t>
              </a:r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∆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fr-FR" baseline="-25000" dirty="0" err="1" smtClean="0">
                  <a:solidFill>
                    <a:schemeClr val="tx1"/>
                  </a:solidFill>
                  <a:latin typeface="+mj-lt"/>
                </a:rPr>
                <a:t>Max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(Fe) = 10 eV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916" y="3657"/>
              <a:ext cx="1257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宋体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i="1" dirty="0">
                  <a:solidFill>
                    <a:srgbClr val="FF0000"/>
                  </a:solidFill>
                  <a:latin typeface="+mj-lt"/>
                </a:rPr>
                <a:t>déplacements</a:t>
              </a:r>
            </a:p>
            <a:p>
              <a:pPr algn="ctr">
                <a:buClrTx/>
                <a:buFontTx/>
                <a:buNone/>
              </a:pPr>
              <a:r>
                <a:rPr lang="fr-FR" i="1" dirty="0">
                  <a:solidFill>
                    <a:srgbClr val="FF0000"/>
                  </a:solidFill>
                  <a:latin typeface="+mj-lt"/>
                </a:rPr>
                <a:t>atomiques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1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Diffusion élastique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90800" y="1066800"/>
            <a:ext cx="3677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latin typeface="+mj-lt"/>
              </a:rPr>
              <a:t>Interaction électron - noyau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84225" y="1676401"/>
            <a:ext cx="7588250" cy="830263"/>
            <a:chOff x="494" y="1440"/>
            <a:chExt cx="4780" cy="52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94" y="1514"/>
              <a:ext cx="16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 err="1">
                  <a:solidFill>
                    <a:srgbClr val="000000"/>
                  </a:solidFill>
                  <a:latin typeface="+mj-lt"/>
                </a:rPr>
                <a:t>m</a:t>
              </a:r>
              <a:r>
                <a:rPr lang="fr-FR" sz="2400" baseline="-25000" dirty="0" err="1">
                  <a:solidFill>
                    <a:srgbClr val="000000"/>
                  </a:solidFill>
                  <a:latin typeface="+mj-lt"/>
                </a:rPr>
                <a:t>électron</a:t>
              </a:r>
              <a:r>
                <a:rPr lang="fr-FR" sz="2400" dirty="0">
                  <a:solidFill>
                    <a:srgbClr val="000000"/>
                  </a:solidFill>
                  <a:latin typeface="+mj-lt"/>
                </a:rPr>
                <a:t>/</a:t>
              </a:r>
              <a:r>
                <a:rPr lang="fr-FR" sz="2400" dirty="0" err="1">
                  <a:solidFill>
                    <a:srgbClr val="000000"/>
                  </a:solidFill>
                  <a:latin typeface="+mj-lt"/>
                </a:rPr>
                <a:t>m</a:t>
              </a:r>
              <a:r>
                <a:rPr lang="fr-FR" sz="2400" baseline="-25000" dirty="0" err="1">
                  <a:solidFill>
                    <a:srgbClr val="000000"/>
                  </a:solidFill>
                  <a:latin typeface="+mj-lt"/>
                </a:rPr>
                <a:t>noyau</a:t>
              </a:r>
              <a:r>
                <a:rPr lang="fr-FR" sz="24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fr-FR" sz="2400" dirty="0" smtClean="0">
                  <a:solidFill>
                    <a:srgbClr val="000000"/>
                  </a:solidFill>
                  <a:latin typeface="+mj-lt"/>
                </a:rPr>
                <a:t>&lt;&lt; </a:t>
              </a:r>
              <a:r>
                <a:rPr lang="fr-FR" sz="2400" dirty="0">
                  <a:solidFill>
                    <a:srgbClr val="0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184" y="153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766" y="1440"/>
              <a:ext cx="25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>
                  <a:latin typeface="+mj-lt"/>
                </a:rPr>
                <a:t>très peu d</a:t>
              </a:r>
              <a:r>
                <a:rPr lang="ja-JP" altLang="fr-FR" sz="2400">
                  <a:latin typeface="+mj-lt"/>
                </a:rPr>
                <a:t>’</a:t>
              </a:r>
              <a:r>
                <a:rPr lang="fr-FR" sz="2400">
                  <a:latin typeface="+mj-lt"/>
                </a:rPr>
                <a:t>échange d</a:t>
              </a:r>
              <a:r>
                <a:rPr lang="ja-JP" altLang="fr-FR" sz="2400">
                  <a:latin typeface="+mj-lt"/>
                </a:rPr>
                <a:t>’</a:t>
              </a:r>
              <a:r>
                <a:rPr lang="fr-FR" sz="2400">
                  <a:latin typeface="+mj-lt"/>
                </a:rPr>
                <a:t>énergie</a:t>
              </a:r>
            </a:p>
            <a:p>
              <a:pPr algn="ctr"/>
              <a:r>
                <a:rPr lang="fr-FR" sz="2400">
                  <a:latin typeface="+mj-lt"/>
                </a:rPr>
                <a:t>&lt; 1eV</a:t>
              </a: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98800" y="2438400"/>
            <a:ext cx="20326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Symbol" charset="2"/>
                <a:cs typeface="Symbol" charset="2"/>
              </a:rPr>
              <a:t>s</a:t>
            </a:r>
            <a:r>
              <a:rPr lang="fr-FR" sz="2400" baseline="-25000" dirty="0">
                <a:latin typeface="+mj-lt"/>
              </a:rPr>
              <a:t>el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>
                <a:latin typeface="+mj-lt"/>
                <a:sym typeface="Symbol" charset="0"/>
              </a:rPr>
              <a:t> Z</a:t>
            </a:r>
            <a:r>
              <a:rPr lang="fr-FR" sz="2400" baseline="30000" dirty="0">
                <a:latin typeface="+mj-lt"/>
                <a:sym typeface="Symbol" charset="0"/>
              </a:rPr>
              <a:t>2</a:t>
            </a:r>
            <a:r>
              <a:rPr lang="fr-FR" sz="2400" dirty="0">
                <a:latin typeface="+mj-lt"/>
                <a:sym typeface="Symbol" charset="0"/>
              </a:rPr>
              <a:t> et E</a:t>
            </a:r>
            <a:r>
              <a:rPr lang="fr-FR" sz="2400" baseline="-25000" dirty="0">
                <a:latin typeface="+mj-lt"/>
                <a:sym typeface="Symbol" charset="0"/>
              </a:rPr>
              <a:t>0</a:t>
            </a:r>
            <a:r>
              <a:rPr lang="fr-FR" sz="2400" baseline="30000" dirty="0">
                <a:latin typeface="+mj-lt"/>
                <a:sym typeface="Symbol" charset="0"/>
              </a:rPr>
              <a:t>-2</a:t>
            </a:r>
            <a:endParaRPr lang="fr-FR" sz="2400" dirty="0">
              <a:latin typeface="+mj-lt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381000" y="3054350"/>
            <a:ext cx="3810000" cy="3575050"/>
            <a:chOff x="240" y="1924"/>
            <a:chExt cx="2400" cy="2252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4"/>
              <a:ext cx="2400" cy="2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208" y="30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38" y="2006"/>
              <a:ext cx="6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>
                  <a:latin typeface="+mj-lt"/>
                </a:rPr>
                <a:t>30 keV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3515383" y="3067050"/>
            <a:ext cx="4714217" cy="3747016"/>
            <a:chOff x="3515383" y="3067050"/>
            <a:chExt cx="4714217" cy="3747016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4432300" y="3067050"/>
              <a:ext cx="3797300" cy="3562350"/>
              <a:chOff x="2792" y="1932"/>
              <a:chExt cx="2392" cy="2244"/>
            </a:xfrm>
          </p:grpSpPr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2" y="1932"/>
                <a:ext cx="2392" cy="2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00" y="31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+mj-lt"/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3830" y="2006"/>
                <a:ext cx="27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>
                    <a:latin typeface="+mj-lt"/>
                  </a:rPr>
                  <a:t>Al</a:t>
                </a: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3515383" y="6444734"/>
              <a:ext cx="1856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 barn = 10</a:t>
              </a:r>
              <a:r>
                <a:rPr lang="fr-FR" baseline="30000" dirty="0" smtClean="0"/>
                <a:t>-24</a:t>
              </a:r>
              <a:r>
                <a:rPr lang="fr-FR" dirty="0" smtClean="0"/>
                <a:t> cm</a:t>
              </a:r>
              <a:r>
                <a:rPr lang="fr-FR" baseline="30000" dirty="0" smtClean="0"/>
                <a:t>2</a:t>
              </a:r>
              <a:endParaRPr lang="fr-FR" dirty="0"/>
            </a:p>
          </p:txBody>
        </p:sp>
      </p:grp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61138"/>
              </p:ext>
            </p:extLst>
          </p:nvPr>
        </p:nvGraphicFramePr>
        <p:xfrm>
          <a:off x="4489450" y="3289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" name="Équation" r:id="rId5" imgW="165100" imgH="279400" progId="Equation.3">
                  <p:embed/>
                </p:oleObj>
              </mc:Choice>
              <mc:Fallback>
                <p:oleObj name="Équation" r:id="rId5" imgW="165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9450" y="32893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6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463"/>
            <a:ext cx="7772400" cy="1143000"/>
          </a:xfrm>
        </p:spPr>
        <p:txBody>
          <a:bodyPr/>
          <a:lstStyle/>
          <a:p>
            <a:r>
              <a:rPr lang="fr-FR" sz="4000" dirty="0"/>
              <a:t>Rétrodiffusion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952500" y="914400"/>
            <a:ext cx="6819900" cy="485775"/>
            <a:chOff x="600" y="942"/>
            <a:chExt cx="4296" cy="306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0" y="950"/>
              <a:ext cx="15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Diffusion élastique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338" y="942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50" y="960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Déflexion angulaire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304800" y="1524000"/>
            <a:ext cx="8526463" cy="1200150"/>
            <a:chOff x="192" y="1056"/>
            <a:chExt cx="5371" cy="7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92" y="1296"/>
              <a:ext cx="25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b="1"/>
                <a:t>Plusieurs</a:t>
              </a:r>
              <a:r>
                <a:rPr lang="fr-FR" sz="2400"/>
                <a:t> déflexions angulaires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504" y="1056"/>
              <a:ext cx="205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 smtClean="0"/>
                <a:t>	Électron</a:t>
              </a:r>
              <a:endParaRPr lang="fr-FR" sz="2400" dirty="0"/>
            </a:p>
            <a:p>
              <a:pPr lvl="1">
                <a:buFontTx/>
                <a:buChar char="•"/>
              </a:pPr>
              <a:r>
                <a:rPr lang="fr-FR" sz="2400" dirty="0"/>
                <a:t> retourne en arrière</a:t>
              </a:r>
            </a:p>
            <a:p>
              <a:pPr lvl="1">
                <a:buFontTx/>
                <a:buChar char="•"/>
              </a:pPr>
              <a:r>
                <a:rPr lang="fr-FR" sz="2400" dirty="0"/>
                <a:t> quitte la cible</a:t>
              </a: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2928" y="129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609600" y="2614680"/>
            <a:ext cx="3403600" cy="3276600"/>
            <a:chOff x="384" y="1920"/>
            <a:chExt cx="2144" cy="2064"/>
          </a:xfrm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384" y="1920"/>
              <a:ext cx="2040" cy="2064"/>
              <a:chOff x="960" y="1392"/>
              <a:chExt cx="2040" cy="2064"/>
            </a:xfrm>
          </p:grpSpPr>
          <p:pic>
            <p:nvPicPr>
              <p:cNvPr id="17" name="Picture 15" descr="Image_0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392"/>
                <a:ext cx="2040" cy="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43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/>
              </a:p>
            </p:txBody>
          </p:sp>
        </p:grp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884" y="3216"/>
              <a:ext cx="64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/>
                <a:t>Si</a:t>
              </a:r>
            </a:p>
            <a:p>
              <a:pPr algn="ctr"/>
              <a:r>
                <a:rPr lang="fr-FR" sz="2400"/>
                <a:t>10 keV</a:t>
              </a: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4419600" y="2690880"/>
            <a:ext cx="4419600" cy="3228793"/>
            <a:chOff x="4419600" y="2690880"/>
            <a:chExt cx="4419600" cy="322879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419600" y="2690880"/>
              <a:ext cx="4419600" cy="3200400"/>
              <a:chOff x="1296" y="1488"/>
              <a:chExt cx="2977" cy="2341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488"/>
                <a:ext cx="2977" cy="2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3110" y="2917"/>
                <a:ext cx="689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/>
                  <a:t>10 keV</a:t>
                </a: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6731000" y="5550341"/>
              <a:ext cx="292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Z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826000" y="386956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Symbol" charset="2"/>
                  <a:cs typeface="Symbol" charset="2"/>
                </a:rPr>
                <a:t>h</a:t>
              </a:r>
              <a:endParaRPr lang="fr-FR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041400" y="6105769"/>
            <a:ext cx="698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Symbol" charset="2"/>
                <a:cs typeface="Symbol" charset="2"/>
              </a:rPr>
              <a:t>h</a:t>
            </a:r>
            <a:r>
              <a:rPr lang="fr-FR" sz="2400" dirty="0" smtClean="0"/>
              <a:t> = nombre d’e- rétrodiffusés / nombres d’e- incidents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762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6362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Interactions</a:t>
            </a:r>
            <a:br>
              <a:rPr lang="en-US" dirty="0" smtClean="0"/>
            </a:br>
            <a:r>
              <a:rPr lang="en-US" dirty="0" err="1" smtClean="0"/>
              <a:t>électron</a:t>
            </a:r>
            <a:r>
              <a:rPr lang="en-US" dirty="0" smtClean="0"/>
              <a:t> - </a:t>
            </a:r>
            <a:r>
              <a:rPr lang="en-US" dirty="0" err="1" smtClean="0"/>
              <a:t>matière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inélastiques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Diffusion inélastique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66180" y="990600"/>
            <a:ext cx="3411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Diffusion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électron - 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noyau</a:t>
            </a:r>
            <a:endParaRPr lang="fr-F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98731" y="2292824"/>
            <a:ext cx="514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Donne lieu au rayonnement de freinage</a:t>
            </a:r>
          </a:p>
          <a:p>
            <a:pPr algn="ctr"/>
            <a:r>
              <a:rPr lang="fr-FR" sz="2400" dirty="0" err="1" smtClean="0"/>
              <a:t>Bremsstrahlung</a:t>
            </a:r>
            <a:endParaRPr lang="fr-FR" sz="2400" dirty="0" smtClean="0"/>
          </a:p>
          <a:p>
            <a:pPr algn="ctr"/>
            <a:r>
              <a:rPr lang="fr-FR" sz="2400" dirty="0" smtClean="0"/>
              <a:t>Cf. fin du cours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99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abo.GIF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3" y="78758"/>
            <a:ext cx="9166260" cy="678790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715" y="720644"/>
            <a:ext cx="8869672" cy="21096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interactions électron - </a:t>
            </a:r>
            <a:r>
              <a:rPr lang="fr-FR" b="1" dirty="0" smtClean="0">
                <a:solidFill>
                  <a:srgbClr val="FF0000"/>
                </a:solidFill>
              </a:rPr>
              <a:t>matière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Les émissions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électronique et photonique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76611"/>
            <a:ext cx="90283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P. </a:t>
            </a:r>
            <a:r>
              <a:rPr lang="fr-FR" sz="3200" b="1" dirty="0" err="1" smtClean="0"/>
              <a:t>Jonnard</a:t>
            </a:r>
            <a:endParaRPr lang="fr-FR" sz="3200" dirty="0"/>
          </a:p>
          <a:p>
            <a:pPr algn="ctr"/>
            <a:r>
              <a:rPr lang="fr-FR" sz="2800" b="1" dirty="0" smtClean="0"/>
              <a:t>Laboratoire de Chimie Physique – Matière et Rayonnement</a:t>
            </a:r>
          </a:p>
          <a:p>
            <a:pPr algn="ctr"/>
            <a:r>
              <a:rPr lang="fr-FR" sz="2800" b="1" dirty="0" smtClean="0"/>
              <a:t>UPMC — CNRS</a:t>
            </a:r>
          </a:p>
          <a:p>
            <a:pPr algn="ctr"/>
            <a:r>
              <a:rPr lang="fr-FR" sz="2800" b="1" dirty="0" smtClean="0"/>
              <a:t>Paris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289555" y="6198337"/>
            <a:ext cx="660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Remerciements: Jacky RUSTE, Christiane BONNELLE, Karine LE GUEN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Diffusion inélastique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4925" y="881416"/>
            <a:ext cx="368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Diffusion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électron - électron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44615" y="2228600"/>
            <a:ext cx="64171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400" dirty="0">
                <a:latin typeface="+mj-lt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Peu de déviation </a:t>
            </a:r>
            <a:r>
              <a:rPr lang="fr-FR" sz="2400" dirty="0">
                <a:latin typeface="+mj-lt"/>
              </a:rPr>
              <a:t>de la particule incidente</a:t>
            </a:r>
          </a:p>
          <a:p>
            <a:pPr>
              <a:buFontTx/>
              <a:buChar char="•"/>
            </a:pPr>
            <a:r>
              <a:rPr lang="fr-FR" sz="2400" dirty="0">
                <a:latin typeface="+mj-lt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Perte d’énergie </a:t>
            </a: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fr-FR" sz="2400" dirty="0" smtClean="0">
                <a:latin typeface="+mj-lt"/>
                <a:sym typeface="Symbol" pitchFamily="18" charset="2"/>
              </a:rPr>
              <a:t> </a:t>
            </a:r>
            <a:r>
              <a:rPr lang="fr-FR" sz="2400" dirty="0">
                <a:latin typeface="+mj-lt"/>
                <a:sym typeface="Symbol" pitchFamily="18" charset="2"/>
              </a:rPr>
              <a:t>ralentissement des électrons</a:t>
            </a:r>
            <a:endParaRPr lang="fr-FR" sz="2400" dirty="0">
              <a:latin typeface="+mj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65525" y="257492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2400">
              <a:latin typeface="+mj-lt"/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282700" y="3966865"/>
            <a:ext cx="7175500" cy="2705100"/>
            <a:chOff x="144" y="2448"/>
            <a:chExt cx="4520" cy="1704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48"/>
              <a:ext cx="2160" cy="1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715" y="2688"/>
              <a:ext cx="194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Pour des électrons</a:t>
              </a:r>
            </a:p>
            <a:p>
              <a:pPr algn="ctr"/>
              <a:r>
                <a:rPr lang="fr-FR" sz="2400" dirty="0">
                  <a:latin typeface="+mj-lt"/>
                </a:rPr>
                <a:t>[</a:t>
              </a:r>
              <a:r>
                <a:rPr lang="fr-FR" sz="2400" dirty="0" err="1">
                  <a:latin typeface="+mj-lt"/>
                </a:rPr>
                <a:t>qq</a:t>
              </a:r>
              <a:r>
                <a:rPr lang="fr-FR" sz="2400" dirty="0">
                  <a:latin typeface="+mj-lt"/>
                </a:rPr>
                <a:t> 100 eV - </a:t>
              </a:r>
              <a:r>
                <a:rPr lang="fr-FR" sz="2400" dirty="0" err="1">
                  <a:latin typeface="+mj-lt"/>
                </a:rPr>
                <a:t>qq</a:t>
              </a:r>
              <a:r>
                <a:rPr lang="fr-FR" sz="2400" dirty="0">
                  <a:latin typeface="+mj-lt"/>
                </a:rPr>
                <a:t> 10 </a:t>
              </a:r>
              <a:r>
                <a:rPr lang="fr-FR" sz="2400" dirty="0" err="1">
                  <a:latin typeface="+mj-lt"/>
                </a:rPr>
                <a:t>keV</a:t>
              </a:r>
              <a:r>
                <a:rPr lang="fr-FR" sz="2400" dirty="0">
                  <a:latin typeface="+mj-lt"/>
                </a:rPr>
                <a:t>]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3552" y="3216"/>
              <a:ext cx="30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80" y="3550"/>
              <a:ext cx="16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 err="1">
                  <a:latin typeface="Symbol" pitchFamily="18" charset="2"/>
                </a:rPr>
                <a:t>L</a:t>
              </a:r>
              <a:r>
                <a:rPr lang="fr-FR" sz="2400" baseline="-25000" dirty="0" err="1">
                  <a:latin typeface="+mj-lt"/>
                </a:rPr>
                <a:t>inel</a:t>
              </a:r>
              <a:r>
                <a:rPr lang="fr-FR" sz="2400" dirty="0">
                  <a:latin typeface="+mj-lt"/>
                </a:rPr>
                <a:t> [1 nm - 10 nm]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12414" y="1112248"/>
            <a:ext cx="8502663" cy="1116353"/>
            <a:chOff x="408" y="1796"/>
            <a:chExt cx="5356" cy="662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8" y="1859"/>
              <a:ext cx="223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spcBef>
                  <a:spcPts val="1125"/>
                </a:spcBef>
                <a:buClr>
                  <a:srgbClr val="FFFFFF"/>
                </a:buClr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dirty="0">
                  <a:solidFill>
                    <a:schemeClr val="accent1"/>
                  </a:solidFill>
                  <a:latin typeface="+mj-lt"/>
                </a:rPr>
                <a:t>Masses </a:t>
              </a:r>
              <a:r>
                <a:rPr lang="fr-FR" dirty="0" smtClean="0">
                  <a:solidFill>
                    <a:schemeClr val="accent1"/>
                  </a:solidFill>
                  <a:latin typeface="+mj-lt"/>
                </a:rPr>
                <a:t>identiques 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M=m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513" y="2175"/>
              <a:ext cx="310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Wingdings 3" pitchFamily="16" charset="2"/>
                </a:rPr>
                <a:t></a:t>
              </a:r>
              <a:r>
                <a:rPr lang="fr-FR" sz="1800" b="1" dirty="0">
                  <a:solidFill>
                    <a:schemeClr val="tx1"/>
                  </a:solidFill>
                  <a:latin typeface="Arial" charset="0"/>
                </a:rPr>
                <a:t>  </a:t>
              </a:r>
              <a:r>
                <a:rPr lang="fr-FR" dirty="0">
                  <a:solidFill>
                    <a:schemeClr val="tx1"/>
                  </a:solidFill>
                  <a:latin typeface="+mj-lt"/>
                </a:rPr>
                <a:t>transfert d’énergie non négligeable</a:t>
              </a:r>
            </a:p>
          </p:txBody>
        </p:sp>
        <p:pic>
          <p:nvPicPr>
            <p:cNvPr id="24" name="Imag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" y="1796"/>
              <a:ext cx="2360" cy="40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er 11"/>
          <p:cNvGrpSpPr/>
          <p:nvPr/>
        </p:nvGrpSpPr>
        <p:grpSpPr>
          <a:xfrm>
            <a:off x="838200" y="3036590"/>
            <a:ext cx="7885225" cy="980777"/>
            <a:chOff x="838200" y="3036590"/>
            <a:chExt cx="7885225" cy="980777"/>
          </a:xfrm>
        </p:grpSpPr>
        <p:grpSp>
          <p:nvGrpSpPr>
            <p:cNvPr id="2" name="Groupe 1"/>
            <p:cNvGrpSpPr/>
            <p:nvPr/>
          </p:nvGrpSpPr>
          <p:grpSpPr>
            <a:xfrm>
              <a:off x="838200" y="3036590"/>
              <a:ext cx="7885225" cy="980777"/>
              <a:chOff x="838200" y="2986088"/>
              <a:chExt cx="7885225" cy="980777"/>
            </a:xfrm>
          </p:grpSpPr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838200" y="2986088"/>
                <a:ext cx="6034088" cy="461962"/>
                <a:chOff x="528" y="2265"/>
                <a:chExt cx="3801" cy="291"/>
              </a:xfrm>
            </p:grpSpPr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8" y="2265"/>
                  <a:ext cx="141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2400" dirty="0" err="1" smtClean="0">
                      <a:latin typeface="Symbol" pitchFamily="18" charset="2"/>
                    </a:rPr>
                    <a:t>S</a:t>
                  </a:r>
                  <a:r>
                    <a:rPr lang="fr-FR" sz="2400" baseline="-25000" dirty="0" err="1" smtClean="0">
                      <a:latin typeface="+mj-lt"/>
                    </a:rPr>
                    <a:t>inel</a:t>
                  </a:r>
                  <a:r>
                    <a:rPr lang="fr-FR" sz="2400" dirty="0" smtClean="0">
                      <a:latin typeface="+mj-lt"/>
                    </a:rPr>
                    <a:t> 	  </a:t>
                  </a:r>
                  <a:r>
                    <a:rPr lang="fr-FR" sz="2400" dirty="0" smtClean="0">
                      <a:latin typeface="+mj-lt"/>
                      <a:sym typeface="Symbol" pitchFamily="18" charset="2"/>
                    </a:rPr>
                    <a:t>Ln</a:t>
                  </a:r>
                  <a:r>
                    <a:rPr lang="fr-FR" sz="2400" dirty="0">
                      <a:latin typeface="+mj-lt"/>
                      <a:sym typeface="Symbol" pitchFamily="18" charset="2"/>
                    </a:rPr>
                    <a:t>(U)/U</a:t>
                  </a:r>
                  <a:endParaRPr lang="fr-FR" sz="2400" dirty="0">
                    <a:latin typeface="+mj-lt"/>
                  </a:endParaRPr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208" y="2409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>
                    <a:latin typeface="+mj-lt"/>
                  </a:endParaRPr>
                </a:p>
              </p:txBody>
            </p:sp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726" y="2265"/>
                  <a:ext cx="160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2400" dirty="0">
                      <a:latin typeface="+mj-lt"/>
                    </a:rPr>
                    <a:t>Surtension = E</a:t>
                  </a:r>
                  <a:r>
                    <a:rPr lang="fr-FR" sz="2400" baseline="-25000" dirty="0">
                      <a:latin typeface="+mj-lt"/>
                    </a:rPr>
                    <a:t>0</a:t>
                  </a:r>
                  <a:r>
                    <a:rPr lang="fr-FR" sz="2400" dirty="0">
                      <a:latin typeface="+mj-lt"/>
                    </a:rPr>
                    <a:t>/</a:t>
                  </a:r>
                  <a:r>
                    <a:rPr lang="fr-FR" sz="2400" dirty="0" err="1">
                      <a:latin typeface="+mj-lt"/>
                    </a:rPr>
                    <a:t>E</a:t>
                  </a:r>
                  <a:r>
                    <a:rPr lang="fr-FR" sz="2400" baseline="-25000" dirty="0" err="1">
                      <a:latin typeface="+mj-lt"/>
                    </a:rPr>
                    <a:t>nlj</a:t>
                  </a:r>
                  <a:endParaRPr lang="fr-FR" sz="2400" dirty="0">
                    <a:latin typeface="+mj-lt"/>
                  </a:endParaRPr>
                </a:p>
              </p:txBody>
            </p:sp>
          </p:grpSp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 flipV="1">
                <a:off x="2438400" y="3429000"/>
                <a:ext cx="609600" cy="457200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+mj-lt"/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3124200" y="3505200"/>
                <a:ext cx="55992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solidFill>
                      <a:srgbClr val="FF0000"/>
                    </a:solidFill>
                    <a:latin typeface="+mj-lt"/>
                  </a:rPr>
                  <a:t>Chocs avec faible perte d’énergie probables</a:t>
                </a:r>
              </a:p>
            </p:txBody>
          </p:sp>
        </p:grpSp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714686"/>
                </p:ext>
              </p:extLst>
            </p:nvPr>
          </p:nvGraphicFramePr>
          <p:xfrm>
            <a:off x="1369645" y="3088244"/>
            <a:ext cx="623277" cy="467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Équation" r:id="rId5" imgW="152400" imgH="114300" progId="Equation.3">
                    <p:embed/>
                  </p:oleObj>
                </mc:Choice>
                <mc:Fallback>
                  <p:oleObj name="Équation" r:id="rId5" imgW="152400" imgH="114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9645" y="3088244"/>
                          <a:ext cx="623277" cy="4674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95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9050496" presetClass="entr" presetSubtype="893072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728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 err="1">
                <a:latin typeface="+mn-lt"/>
              </a:rPr>
              <a:t>Plasmon</a:t>
            </a:r>
            <a:endParaRPr lang="fr-FR" sz="4000" dirty="0">
              <a:latin typeface="+mn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7172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 err="1"/>
              <a:t>Plasmon</a:t>
            </a:r>
            <a:r>
              <a:rPr lang="fr-FR" sz="2400" dirty="0"/>
              <a:t> = </a:t>
            </a:r>
            <a:r>
              <a:rPr lang="fr-FR" sz="2400" dirty="0">
                <a:solidFill>
                  <a:srgbClr val="FF0000"/>
                </a:solidFill>
              </a:rPr>
              <a:t>excitation </a:t>
            </a:r>
            <a:r>
              <a:rPr lang="fr-FR" sz="2400" b="1" dirty="0">
                <a:solidFill>
                  <a:srgbClr val="FF0000"/>
                </a:solidFill>
              </a:rPr>
              <a:t>collective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des électrons de valence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14775" y="3048000"/>
            <a:ext cx="484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Énergie [2 - 20 eV] selon les éléments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4236523" y="3581400"/>
            <a:ext cx="3999942" cy="1500922"/>
            <a:chOff x="4236523" y="3581400"/>
            <a:chExt cx="3999942" cy="1500922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5972175" y="3581400"/>
              <a:ext cx="485775" cy="685800"/>
            </a:xfrm>
            <a:prstGeom prst="downArrow">
              <a:avLst>
                <a:gd name="adj1" fmla="val 50000"/>
                <a:gd name="adj2" fmla="val 352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236523" y="4251325"/>
              <a:ext cx="399994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/>
                <a:t>Faible perte d’énergie</a:t>
              </a:r>
            </a:p>
            <a:p>
              <a:pPr algn="ctr"/>
              <a:r>
                <a:rPr lang="fr-FR" sz="2400"/>
                <a:t>Perte d’énergie caractéristique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286375" y="5105400"/>
            <a:ext cx="1866900" cy="1143000"/>
            <a:chOff x="5286375" y="5105400"/>
            <a:chExt cx="1866900" cy="1143000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5972175" y="5105400"/>
              <a:ext cx="485775" cy="685800"/>
            </a:xfrm>
            <a:prstGeom prst="downArrow">
              <a:avLst>
                <a:gd name="adj1" fmla="val 50000"/>
                <a:gd name="adj2" fmla="val 352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286375" y="5791200"/>
              <a:ext cx="1866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Très probable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81000" y="3184525"/>
            <a:ext cx="3288858" cy="3377347"/>
            <a:chOff x="381000" y="3184525"/>
            <a:chExt cx="3288858" cy="3377347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47800" y="3429000"/>
              <a:ext cx="21336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 dirty="0"/>
                <a:t>Bande de valence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447800" y="4800600"/>
              <a:ext cx="213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447800" y="4953000"/>
              <a:ext cx="213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447800" y="5562600"/>
              <a:ext cx="213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965200" y="3184525"/>
              <a:ext cx="4299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E</a:t>
              </a:r>
              <a:r>
                <a:rPr lang="fr-FR" sz="2400" baseline="-25000"/>
                <a:t>F</a:t>
              </a:r>
              <a:endParaRPr lang="fr-FR" sz="24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762000" y="3276600"/>
              <a:ext cx="0" cy="2514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371600" y="4937125"/>
              <a:ext cx="22982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Niveaux de cœur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81000" y="5730875"/>
              <a:ext cx="169227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2400"/>
                <a:t>Energie de liaison</a:t>
              </a:r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38200" y="1524000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Solide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1828800" y="14954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048000" y="1143000"/>
            <a:ext cx="3140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/>
              <a:t>« Mise en commun » électrons les moins liés bande de valence</a:t>
            </a:r>
          </a:p>
        </p:txBody>
      </p:sp>
    </p:spTree>
    <p:extLst>
      <p:ext uri="{BB962C8B-B14F-4D97-AF65-F5344CB8AC3E}">
        <p14:creationId xmlns:p14="http://schemas.microsoft.com/office/powerpoint/2010/main" val="26651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239533" cy="1143000"/>
          </a:xfrm>
        </p:spPr>
        <p:txBody>
          <a:bodyPr>
            <a:noAutofit/>
          </a:bodyPr>
          <a:lstStyle/>
          <a:p>
            <a:r>
              <a:rPr lang="fr-FR" sz="4000" dirty="0">
                <a:latin typeface="+mn-lt"/>
              </a:rPr>
              <a:t>Excitation individuelle </a:t>
            </a:r>
            <a:r>
              <a:rPr lang="fr-FR" sz="4000" dirty="0" smtClean="0">
                <a:latin typeface="+mn-lt"/>
              </a:rPr>
              <a:t/>
            </a:r>
            <a:br>
              <a:rPr lang="fr-FR" sz="4000" dirty="0" smtClean="0">
                <a:latin typeface="+mn-lt"/>
              </a:rPr>
            </a:br>
            <a:r>
              <a:rPr lang="fr-FR" sz="4000" dirty="0" smtClean="0">
                <a:latin typeface="+mn-lt"/>
              </a:rPr>
              <a:t>des électrons </a:t>
            </a:r>
            <a:r>
              <a:rPr lang="fr-FR" sz="4000" dirty="0">
                <a:latin typeface="+mn-lt"/>
              </a:rPr>
              <a:t>de valence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93925" y="2346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1905000"/>
            <a:ext cx="4339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Éjection d’</a:t>
            </a:r>
            <a:r>
              <a:rPr lang="fr-FR" sz="2400" b="1" dirty="0">
                <a:solidFill>
                  <a:srgbClr val="FF0000"/>
                </a:solidFill>
              </a:rPr>
              <a:t>un</a:t>
            </a:r>
            <a:r>
              <a:rPr lang="fr-FR" sz="2400" dirty="0">
                <a:solidFill>
                  <a:srgbClr val="FF0000"/>
                </a:solidFill>
              </a:rPr>
              <a:t> électron de valence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343400" y="22860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90800" y="2667000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Electrons secondaires « vrais »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463911" y="3422515"/>
            <a:ext cx="4244752" cy="3164769"/>
            <a:chOff x="245380" y="3448756"/>
            <a:chExt cx="4244752" cy="3164769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45380" y="3448756"/>
              <a:ext cx="4244752" cy="2298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/>
                <a:t>Perte d’énergie continue</a:t>
              </a:r>
            </a:p>
            <a:p>
              <a:pPr algn="ctr"/>
              <a:r>
                <a:rPr lang="fr-FR" sz="2400" dirty="0"/>
                <a:t>Electrons secondaires [0 - 50 eV</a:t>
              </a:r>
              <a:r>
                <a:rPr lang="fr-FR" sz="2400" dirty="0" smtClean="0"/>
                <a:t>]</a:t>
              </a:r>
            </a:p>
            <a:p>
              <a:pPr algn="ctr"/>
              <a:r>
                <a:rPr lang="fr-FR" sz="2400" dirty="0" smtClean="0"/>
                <a:t>Très probable</a:t>
              </a:r>
              <a:endParaRPr lang="fr-FR" sz="2400" dirty="0"/>
            </a:p>
            <a:p>
              <a:pPr algn="ctr"/>
              <a:r>
                <a:rPr lang="fr-FR" sz="2400" dirty="0"/>
                <a:t>Distribution spatiale isotrope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611313" y="5413196"/>
              <a:ext cx="16002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2400"/>
                <a:t>Imagerie dans le MEB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144713" y="5004900"/>
              <a:ext cx="485775" cy="4572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934200" y="35052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447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7354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Excitation électrons de cœur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" y="1524001"/>
            <a:ext cx="8566150" cy="830263"/>
            <a:chOff x="288" y="960"/>
            <a:chExt cx="5396" cy="523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88" y="1056"/>
              <a:ext cx="25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Éjection </a:t>
              </a:r>
              <a:r>
                <a:rPr lang="fr-FR" sz="2400" dirty="0" smtClean="0">
                  <a:latin typeface="+mj-lt"/>
                </a:rPr>
                <a:t>d’un </a:t>
              </a:r>
              <a:r>
                <a:rPr lang="fr-FR" sz="2400" dirty="0">
                  <a:latin typeface="+mj-lt"/>
                </a:rPr>
                <a:t>électron de cœur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305" y="960"/>
              <a:ext cx="237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Perte d’énergie </a:t>
              </a:r>
              <a:r>
                <a:rPr lang="fr-FR" sz="2400" dirty="0" smtClean="0">
                  <a:latin typeface="+mj-lt"/>
                </a:rPr>
                <a:t>=</a:t>
              </a:r>
              <a:endParaRPr lang="fr-FR" sz="2400" dirty="0">
                <a:latin typeface="+mj-lt"/>
              </a:endParaRPr>
            </a:p>
            <a:p>
              <a:pPr algn="ctr"/>
              <a:r>
                <a:rPr lang="fr-FR" sz="2400" dirty="0">
                  <a:latin typeface="+mj-lt"/>
                </a:rPr>
                <a:t>Energie de liaison e</a:t>
              </a:r>
              <a:r>
                <a:rPr lang="fr-FR" sz="2400" baseline="30000" dirty="0">
                  <a:latin typeface="+mj-lt"/>
                </a:rPr>
                <a:t>-</a:t>
              </a:r>
              <a:r>
                <a:rPr lang="fr-FR" sz="2400" dirty="0">
                  <a:latin typeface="+mj-lt"/>
                </a:rPr>
                <a:t> de cœur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832" y="1056"/>
              <a:ext cx="480" cy="306"/>
            </a:xfrm>
            <a:prstGeom prst="rightArrow">
              <a:avLst>
                <a:gd name="adj1" fmla="val 50000"/>
                <a:gd name="adj2" fmla="val 3921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4800" y="2498725"/>
            <a:ext cx="8169275" cy="501650"/>
            <a:chOff x="192" y="1574"/>
            <a:chExt cx="5146" cy="316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92" y="1574"/>
              <a:ext cx="3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Perte d’énergie grande [20 eV - </a:t>
              </a:r>
              <a:r>
                <a:rPr lang="fr-FR" sz="2400" dirty="0" err="1">
                  <a:latin typeface="+mj-lt"/>
                </a:rPr>
                <a:t>qq</a:t>
              </a:r>
              <a:r>
                <a:rPr lang="fr-FR" sz="2400" dirty="0">
                  <a:latin typeface="+mj-lt"/>
                </a:rPr>
                <a:t> 10 </a:t>
              </a:r>
              <a:r>
                <a:rPr lang="fr-FR" sz="2400" dirty="0" err="1">
                  <a:latin typeface="+mj-lt"/>
                </a:rPr>
                <a:t>keV</a:t>
              </a:r>
              <a:r>
                <a:rPr lang="fr-FR" sz="2400" dirty="0">
                  <a:latin typeface="+mj-lt"/>
                </a:rPr>
                <a:t>]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696" y="1584"/>
              <a:ext cx="432" cy="306"/>
            </a:xfrm>
            <a:prstGeom prst="rightArrow">
              <a:avLst>
                <a:gd name="adj1" fmla="val 50000"/>
                <a:gd name="adj2" fmla="val 352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176" y="1584"/>
              <a:ext cx="11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  <a:latin typeface="+mj-lt"/>
                </a:rPr>
                <a:t>Peu probable</a:t>
              </a: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3326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Etat ionisé = état instable</a:t>
            </a: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3810000" y="3581400"/>
            <a:ext cx="4797425" cy="485775"/>
            <a:chOff x="2400" y="2256"/>
            <a:chExt cx="3022" cy="30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24" y="2256"/>
              <a:ext cx="23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2400" dirty="0">
                  <a:latin typeface="+mj-lt"/>
                </a:rPr>
                <a:t>Retour à l’état fondamental</a:t>
              </a: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2400" y="225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4937126" y="4038602"/>
            <a:ext cx="3308351" cy="827088"/>
            <a:chOff x="3110" y="2544"/>
            <a:chExt cx="2084" cy="521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10" y="2774"/>
              <a:ext cx="20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Transitions électroniques</a:t>
              </a: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3984" y="2544"/>
              <a:ext cx="306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85800" y="4419600"/>
            <a:ext cx="4024313" cy="485775"/>
            <a:chOff x="432" y="2784"/>
            <a:chExt cx="2535" cy="306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32" y="2784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>
                  <a:latin typeface="+mj-lt"/>
                </a:rPr>
                <a:t>Libération d’énergie</a:t>
              </a: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2352" y="2784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1905000" y="5029202"/>
            <a:ext cx="4397375" cy="1570038"/>
            <a:chOff x="1200" y="3168"/>
            <a:chExt cx="2770" cy="989"/>
          </a:xfrm>
        </p:grpSpPr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296" y="3168"/>
              <a:ext cx="2674" cy="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+mj-lt"/>
                </a:rPr>
                <a:t>Emission</a:t>
              </a:r>
            </a:p>
            <a:p>
              <a:pPr lvl="1" algn="ctr">
                <a:spcBef>
                  <a:spcPct val="50000"/>
                </a:spcBef>
                <a:buFontTx/>
                <a:buChar char="•"/>
              </a:pPr>
              <a:r>
                <a:rPr lang="fr-FR" sz="2400">
                  <a:latin typeface="+mj-lt"/>
                </a:rPr>
                <a:t> </a:t>
              </a:r>
              <a:r>
                <a:rPr lang="fr-FR" sz="2400" b="1">
                  <a:latin typeface="+mj-lt"/>
                </a:rPr>
                <a:t>électron Auger</a:t>
              </a:r>
            </a:p>
            <a:p>
              <a:pPr lvl="1" algn="ctr">
                <a:spcBef>
                  <a:spcPct val="50000"/>
                </a:spcBef>
                <a:buFontTx/>
                <a:buChar char="•"/>
              </a:pPr>
              <a:r>
                <a:rPr lang="fr-FR" sz="2400">
                  <a:latin typeface="+mj-lt"/>
                </a:rPr>
                <a:t> </a:t>
              </a:r>
              <a:r>
                <a:rPr lang="fr-FR" sz="2400" b="1">
                  <a:latin typeface="+mj-lt"/>
                </a:rPr>
                <a:t>photon X caractéristique</a:t>
              </a:r>
              <a:endParaRPr lang="fr-FR" sz="2400">
                <a:latin typeface="+mj-lt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 flipV="1">
              <a:off x="1200" y="3312"/>
              <a:ext cx="513" cy="54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0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7140864" presetClass="entr" presetSubtype="103854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7140864" presetClass="entr" presetSubtype="1038551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7140864" presetClass="entr" presetSubtype="103855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7140864" presetClass="entr" presetSubtype="10385518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538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Section efficace d’ionisation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1371600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latin typeface="+mj-lt"/>
              </a:rPr>
              <a:t>Notation : Q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2325" y="1889125"/>
            <a:ext cx="6312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latin typeface="+mj-lt"/>
              </a:rPr>
              <a:t>Maximum à 3-4 fois énergie de liaison e</a:t>
            </a:r>
            <a:r>
              <a:rPr lang="fr-FR" sz="2400" baseline="30000">
                <a:latin typeface="+mj-lt"/>
              </a:rPr>
              <a:t>-</a:t>
            </a:r>
            <a:r>
              <a:rPr lang="fr-FR" sz="2400">
                <a:latin typeface="+mj-lt"/>
              </a:rPr>
              <a:t> de cœur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385338" y="2498725"/>
            <a:ext cx="5666872" cy="501650"/>
            <a:chOff x="1644650" y="2498725"/>
            <a:chExt cx="5666872" cy="50165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644650" y="2498725"/>
              <a:ext cx="56668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énergie de liaison </a:t>
              </a:r>
              <a:r>
                <a:rPr lang="fr-FR" sz="2400" dirty="0" smtClean="0">
                  <a:latin typeface="+mj-lt"/>
                </a:rPr>
                <a:t>grande		</a:t>
              </a:r>
              <a:r>
                <a:rPr lang="fr-FR" sz="2400" dirty="0">
                  <a:latin typeface="+mj-lt"/>
                </a:rPr>
                <a:t>	 	</a:t>
              </a:r>
              <a:r>
                <a:rPr lang="fr-FR" sz="2400" dirty="0">
                  <a:solidFill>
                    <a:srgbClr val="FF0000"/>
                  </a:solidFill>
                  <a:latin typeface="+mj-lt"/>
                </a:rPr>
                <a:t>Q petit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013325" y="251460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533900" y="3141663"/>
            <a:ext cx="4229100" cy="3335337"/>
            <a:chOff x="4533900" y="3141663"/>
            <a:chExt cx="4229100" cy="33353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141663"/>
              <a:ext cx="4229100" cy="3335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324600" y="5410200"/>
              <a:ext cx="5212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j-lt"/>
                </a:rPr>
                <a:t>Hg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90500" y="3170238"/>
            <a:ext cx="4563513" cy="3281362"/>
            <a:chOff x="190500" y="3170238"/>
            <a:chExt cx="4563513" cy="328136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3170238"/>
              <a:ext cx="4318000" cy="328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 flipH="1">
              <a:off x="3958075" y="5505736"/>
              <a:ext cx="79593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/ 1000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0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540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Comparaisons</a:t>
            </a:r>
            <a:endParaRPr lang="fr-FR" sz="40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0" y="1270000"/>
            <a:ext cx="5181600" cy="5103813"/>
            <a:chOff x="0" y="1270000"/>
            <a:chExt cx="5181600" cy="510381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000"/>
              <a:ext cx="5181600" cy="408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83093" y="1270000"/>
              <a:ext cx="238212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Sections efficaces</a:t>
              </a:r>
            </a:p>
            <a:p>
              <a:pPr algn="ctr"/>
              <a:r>
                <a:rPr lang="fr-FR" sz="2400" dirty="0">
                  <a:latin typeface="+mj-lt"/>
                </a:rPr>
                <a:t>intensités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189848" y="1193800"/>
            <a:ext cx="5256000" cy="5294313"/>
            <a:chOff x="4189848" y="1193800"/>
            <a:chExt cx="5256000" cy="5294313"/>
          </a:xfrm>
        </p:grpSpPr>
        <p:grpSp>
          <p:nvGrpSpPr>
            <p:cNvPr id="12" name="Groupe 11"/>
            <p:cNvGrpSpPr/>
            <p:nvPr/>
          </p:nvGrpSpPr>
          <p:grpSpPr>
            <a:xfrm>
              <a:off x="4189848" y="1193800"/>
              <a:ext cx="5256000" cy="5058079"/>
              <a:chOff x="4189848" y="1193800"/>
              <a:chExt cx="5256000" cy="5058079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9848" y="2260600"/>
                <a:ext cx="5256000" cy="3991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5257800" y="1193800"/>
                <a:ext cx="3200400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sz="2400" dirty="0">
                    <a:latin typeface="+mj-lt"/>
                  </a:rPr>
                  <a:t>Distribution en énergie</a:t>
                </a:r>
              </a:p>
              <a:p>
                <a:pPr algn="ctr"/>
                <a:r>
                  <a:rPr lang="fr-FR" sz="2400" dirty="0">
                    <a:latin typeface="+mj-lt"/>
                  </a:rPr>
                  <a:t>électrons secondaires</a:t>
                </a: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170148" y="6259513"/>
              <a:ext cx="1295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+mj-lt"/>
                </a:rPr>
                <a:t>E/E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445793" y="474663"/>
            <a:ext cx="4368801" cy="2073276"/>
            <a:chOff x="2712" y="351"/>
            <a:chExt cx="2752" cy="1306"/>
          </a:xfrm>
        </p:grpSpPr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2712" y="822"/>
              <a:ext cx="2752" cy="83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Font typeface="Arial" charset="0"/>
                <a:buChar char="-"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 échauffement  (</a:t>
              </a:r>
              <a:r>
                <a:rPr lang="fr-FR" sz="1600" b="1">
                  <a:solidFill>
                    <a:schemeClr val="tx1"/>
                  </a:solidFill>
                  <a:latin typeface="Symbol" pitchFamily="16" charset="2"/>
                </a:rPr>
                <a:t></a:t>
              </a: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E&lt; eV)</a:t>
              </a:r>
            </a:p>
            <a:p>
              <a:pPr>
                <a:buFont typeface="Arial" charset="0"/>
                <a:buChar char="-"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 excitation (phonon, plasmon…) (</a:t>
              </a:r>
              <a:r>
                <a:rPr lang="fr-FR" sz="1600" b="1">
                  <a:solidFill>
                    <a:schemeClr val="tx1"/>
                  </a:solidFill>
                  <a:latin typeface="Symbol" pitchFamily="16" charset="2"/>
                </a:rPr>
                <a:t></a:t>
              </a: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E 10eV)</a:t>
              </a:r>
            </a:p>
            <a:p>
              <a:pPr>
                <a:buFont typeface="Arial" charset="0"/>
                <a:buChar char="-"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 ionisation (</a:t>
              </a:r>
              <a:r>
                <a:rPr lang="fr-FR" sz="1600" b="1">
                  <a:solidFill>
                    <a:schemeClr val="tx1"/>
                  </a:solidFill>
                  <a:latin typeface="Symbol" pitchFamily="16" charset="2"/>
                </a:rPr>
                <a:t></a:t>
              </a: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E de 100eV à 100 keV)</a:t>
              </a:r>
            </a:p>
            <a:p>
              <a:pPr lvl="1" indent="0">
                <a:buFont typeface="Arial" charset="0"/>
                <a:buChar char="-"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 émission caractéristique X</a:t>
              </a:r>
            </a:p>
            <a:p>
              <a:pPr lvl="1" indent="0">
                <a:buFont typeface="Arial" charset="0"/>
                <a:buChar char="-"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 émission électronique secondaire</a:t>
              </a:r>
            </a:p>
          </p:txBody>
        </p:sp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2864" y="351"/>
              <a:ext cx="476" cy="444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3688" y="564"/>
              <a:ext cx="371" cy="195"/>
            </a:xfrm>
            <a:prstGeom prst="rect">
              <a:avLst/>
            </a:prstGeom>
            <a:solidFill>
              <a:srgbClr val="00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400" b="1" i="1">
                  <a:solidFill>
                    <a:schemeClr val="tx1"/>
                  </a:solidFill>
                  <a:latin typeface="Arial" charset="0"/>
                </a:rPr>
                <a:t>cible</a:t>
              </a:r>
            </a:p>
          </p:txBody>
        </p:sp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16229" y="15753"/>
            <a:ext cx="6063496" cy="710067"/>
          </a:xfrm>
          <a:prstGeom prst="rect">
            <a:avLst/>
          </a:prstGeom>
          <a:solidFill>
            <a:schemeClr val="bg1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>
                <a:solidFill>
                  <a:schemeClr val="tx1"/>
                </a:solidFill>
                <a:latin typeface="+mj-lt"/>
              </a:rPr>
              <a:t>Choc </a:t>
            </a:r>
            <a:r>
              <a:rPr lang="fr-FR" sz="4000" dirty="0" smtClean="0">
                <a:solidFill>
                  <a:schemeClr val="tx1"/>
                </a:solidFill>
                <a:latin typeface="+mj-lt"/>
              </a:rPr>
              <a:t>inélastique: en résumé</a:t>
            </a:r>
            <a:endParaRPr lang="fr-FR" sz="4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32643" y="820737"/>
            <a:ext cx="3000375" cy="1573213"/>
            <a:chOff x="436" y="569"/>
            <a:chExt cx="1890" cy="991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954" y="569"/>
              <a:ext cx="1030" cy="195"/>
            </a:xfrm>
            <a:prstGeom prst="rect">
              <a:avLst/>
            </a:prstGeom>
            <a:solidFill>
              <a:srgbClr val="00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 i="1">
                  <a:solidFill>
                    <a:schemeClr val="tx1"/>
                  </a:solidFill>
                  <a:latin typeface="Arial" charset="0"/>
                </a:rPr>
                <a:t>électron primaire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436" y="1035"/>
              <a:ext cx="1890" cy="52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- perte progressive d’énergie</a:t>
              </a:r>
            </a:p>
            <a:p>
              <a:pPr>
                <a:buFont typeface="Arial" charset="0"/>
                <a:buChar char="-"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 ralentissement</a:t>
              </a:r>
            </a:p>
            <a:p>
              <a:pPr>
                <a:buFont typeface="Arial" charset="0"/>
                <a:buChar char="-"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 trajectoire finie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69093" y="2625725"/>
            <a:ext cx="6597652" cy="4148138"/>
            <a:chOff x="144" y="1706"/>
            <a:chExt cx="4156" cy="2613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44" y="1706"/>
              <a:ext cx="1404" cy="2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1724"/>
              <a:ext cx="1269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2316" y="1806"/>
              <a:ext cx="812" cy="215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Excitation :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363" y="2020"/>
              <a:ext cx="2937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400" b="1" dirty="0">
                  <a:solidFill>
                    <a:schemeClr val="tx1"/>
                  </a:solidFill>
                  <a:latin typeface="Arial" charset="0"/>
                </a:rPr>
                <a:t>Transfert d’un électron vers un niveau </a:t>
              </a:r>
              <a:r>
                <a:rPr lang="fr-FR" sz="1400" b="1" dirty="0" smtClean="0">
                  <a:solidFill>
                    <a:schemeClr val="tx1"/>
                  </a:solidFill>
                  <a:latin typeface="Arial" charset="0"/>
                </a:rPr>
                <a:t>lié inoccupé </a:t>
              </a:r>
              <a:r>
                <a:rPr lang="fr-FR" sz="1400" b="1" dirty="0">
                  <a:solidFill>
                    <a:schemeClr val="tx1"/>
                  </a:solidFill>
                  <a:latin typeface="Arial" charset="0"/>
                </a:rPr>
                <a:t>: </a:t>
              </a:r>
            </a:p>
            <a:p>
              <a:pPr algn="ctr">
                <a:buClrTx/>
                <a:buFontTx/>
                <a:buNone/>
              </a:pPr>
              <a:r>
                <a:rPr lang="fr-FR" sz="1400" b="1" dirty="0">
                  <a:solidFill>
                    <a:schemeClr val="tx1"/>
                  </a:solidFill>
                  <a:latin typeface="Arial" charset="0"/>
                </a:rPr>
                <a:t>l’atome est « excité » mais reste neutre</a:t>
              </a:r>
              <a:r>
                <a:rPr lang="fr-FR" sz="1600" b="1" dirty="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395" y="1899"/>
              <a:ext cx="913" cy="0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677319" y="2651125"/>
            <a:ext cx="6097590" cy="4122738"/>
            <a:chOff x="1598" y="1722"/>
            <a:chExt cx="3841" cy="259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266" y="1722"/>
              <a:ext cx="1173" cy="25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" y="1753"/>
              <a:ext cx="880" cy="2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784" y="2504"/>
              <a:ext cx="805" cy="215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Ionisation :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598" y="2750"/>
              <a:ext cx="269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400" b="1">
                  <a:solidFill>
                    <a:schemeClr val="tx1"/>
                  </a:solidFill>
                  <a:latin typeface="Arial" charset="0"/>
                </a:rPr>
                <a:t>Transfert d’un électron vers le continuum :</a:t>
              </a:r>
            </a:p>
            <a:p>
              <a:pPr algn="ctr">
                <a:buClrTx/>
                <a:buFontTx/>
                <a:buNone/>
              </a:pPr>
              <a:r>
                <a:rPr lang="fr-FR" sz="1400" b="1">
                  <a:solidFill>
                    <a:schemeClr val="tx1"/>
                  </a:solidFill>
                  <a:latin typeface="Arial" charset="0"/>
                </a:rPr>
                <a:t>l’atome est « ionisé » il est chargé positivement.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3592" y="2596"/>
              <a:ext cx="814" cy="0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07594" y="4922836"/>
            <a:ext cx="2555876" cy="1611311"/>
            <a:chOff x="2184" y="3153"/>
            <a:chExt cx="1610" cy="1015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2184" y="3307"/>
              <a:ext cx="1610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400" b="1" i="1">
                  <a:solidFill>
                    <a:schemeClr val="tx1"/>
                  </a:solidFill>
                  <a:latin typeface="Arial" charset="0"/>
                </a:rPr>
                <a:t>La durée de vie de ces états</a:t>
              </a:r>
            </a:p>
            <a:p>
              <a:pPr algn="ctr">
                <a:buClrTx/>
                <a:buFontTx/>
                <a:buNone/>
              </a:pPr>
              <a:r>
                <a:rPr lang="fr-FR" sz="1400" b="1" i="1">
                  <a:solidFill>
                    <a:schemeClr val="tx1"/>
                  </a:solidFill>
                  <a:latin typeface="Arial" charset="0"/>
                </a:rPr>
                <a:t>est très brève (10</a:t>
              </a:r>
              <a:r>
                <a:rPr lang="fr-FR" sz="1400" b="1" i="1" baseline="30000">
                  <a:solidFill>
                    <a:schemeClr val="tx1"/>
                  </a:solidFill>
                  <a:latin typeface="Arial" charset="0"/>
                </a:rPr>
                <a:t>-16</a:t>
              </a:r>
              <a:r>
                <a:rPr lang="fr-FR" sz="1400" b="1" i="1">
                  <a:solidFill>
                    <a:schemeClr val="tx1"/>
                  </a:solidFill>
                  <a:latin typeface="Arial" charset="0"/>
                </a:rPr>
                <a:t> s).</a:t>
              </a:r>
            </a:p>
          </p:txBody>
        </p:sp>
        <p:sp>
          <p:nvSpPr>
            <p:cNvPr id="10" name="AutoShape 24"/>
            <p:cNvSpPr>
              <a:spLocks noChangeArrowheads="1"/>
            </p:cNvSpPr>
            <p:nvPr/>
          </p:nvSpPr>
          <p:spPr bwMode="auto">
            <a:xfrm>
              <a:off x="2725" y="3153"/>
              <a:ext cx="508" cy="1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2424" y="3837"/>
              <a:ext cx="1185" cy="331"/>
            </a:xfrm>
            <a:prstGeom prst="rect">
              <a:avLst/>
            </a:prstGeom>
            <a:solidFill>
              <a:srgbClr val="00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400" b="1">
                  <a:solidFill>
                    <a:schemeClr val="tx1"/>
                  </a:solidFill>
                  <a:latin typeface="Arial" charset="0"/>
                </a:rPr>
                <a:t>transitions radiative</a:t>
              </a:r>
            </a:p>
            <a:p>
              <a:pPr algn="ctr">
                <a:buClrTx/>
                <a:buFontTx/>
                <a:buNone/>
              </a:pPr>
              <a:r>
                <a:rPr lang="fr-FR" sz="1400" b="1">
                  <a:solidFill>
                    <a:schemeClr val="tx1"/>
                  </a:solidFill>
                  <a:latin typeface="Arial" charset="0"/>
                </a:rPr>
                <a:t>et Auger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2741" y="3665"/>
              <a:ext cx="508" cy="1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33054"/>
          </a:xfrm>
        </p:spPr>
        <p:txBody>
          <a:bodyPr>
            <a:normAutofit/>
          </a:bodyPr>
          <a:lstStyle/>
          <a:p>
            <a:r>
              <a:rPr lang="en-US" dirty="0" smtClean="0"/>
              <a:t>Les interactions</a:t>
            </a:r>
            <a:br>
              <a:rPr lang="en-US" dirty="0" smtClean="0"/>
            </a:br>
            <a:r>
              <a:rPr lang="en-US" dirty="0" err="1" smtClean="0"/>
              <a:t>électron</a:t>
            </a:r>
            <a:r>
              <a:rPr lang="en-US" dirty="0" smtClean="0"/>
              <a:t> – </a:t>
            </a:r>
            <a:r>
              <a:rPr lang="en-US" dirty="0" err="1" smtClean="0"/>
              <a:t>matière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 </a:t>
            </a:r>
            <a:r>
              <a:rPr lang="en-US" dirty="0" err="1" smtClean="0"/>
              <a:t>pratique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7789" y="752925"/>
            <a:ext cx="711955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>
                <a:srgbClr val="FFFFFF"/>
              </a:buClr>
              <a:buFont typeface="Times New Roman" pitchFamily="16" charset="0"/>
              <a:buAutoNum type="arabicParenR"/>
            </a:pPr>
            <a:r>
              <a:rPr lang="fr-FR" dirty="0">
                <a:solidFill>
                  <a:schemeClr val="tx1"/>
                </a:solidFill>
                <a:latin typeface="+mj-lt"/>
              </a:rPr>
              <a:t>Les trajectoires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électroniques	ont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une longueur finie </a:t>
            </a:r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lvl="8">
              <a:buClr>
                <a:srgbClr val="FFFFFF"/>
              </a:buClr>
              <a:buFont typeface="Times New Roman" pitchFamily="16" charset="0"/>
              <a:buAutoNum type="arabicParenR"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sont aléatoires</a:t>
            </a:r>
          </a:p>
          <a:p>
            <a:pPr lvl="8">
              <a:buClr>
                <a:srgbClr val="FFFFFF"/>
              </a:buClr>
              <a:buFont typeface="Times New Roman" pitchFamily="16" charset="0"/>
              <a:buAutoNum type="arabicParenR"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sont très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« perturbées »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94309" y="15721"/>
            <a:ext cx="3082360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j-lt"/>
              </a:rPr>
              <a:t>En pratique …</a:t>
            </a:r>
            <a:endParaRPr lang="fr-F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84740" y="3080548"/>
            <a:ext cx="2751138" cy="463551"/>
          </a:xfrm>
          <a:prstGeom prst="rect">
            <a:avLst/>
          </a:prstGeom>
          <a:solidFill>
            <a:srgbClr val="3333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>
                <a:solidFill>
                  <a:schemeClr val="tx1"/>
                </a:solidFill>
                <a:latin typeface="+mj-lt"/>
              </a:rPr>
              <a:t>Cible de fer (20 keV)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18102" y="1955009"/>
            <a:ext cx="3581400" cy="833438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dirty="0" smtClean="0">
                <a:solidFill>
                  <a:schemeClr val="tx1"/>
                </a:solidFill>
                <a:latin typeface="+mj-lt"/>
              </a:rPr>
              <a:t>Visualisation</a:t>
            </a:r>
          </a:p>
          <a:p>
            <a:pPr algn="ctr">
              <a:buClrTx/>
              <a:buFontTx/>
              <a:buNone/>
            </a:pPr>
            <a:r>
              <a:rPr lang="fr-FR" b="1" dirty="0" smtClean="0">
                <a:solidFill>
                  <a:schemeClr val="tx1"/>
                </a:solidFill>
                <a:latin typeface="+mj-lt"/>
              </a:rPr>
              <a:t>simulation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de Monte Carlo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7789" y="2426497"/>
            <a:ext cx="4597401" cy="3619504"/>
            <a:chOff x="97" y="1531"/>
            <a:chExt cx="2896" cy="2280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531"/>
              <a:ext cx="2896" cy="2034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81" y="3519"/>
              <a:ext cx="1367" cy="292"/>
            </a:xfrm>
            <a:prstGeom prst="rect">
              <a:avLst/>
            </a:prstGeom>
            <a:solidFill>
              <a:srgbClr val="00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>
                  <a:solidFill>
                    <a:schemeClr val="tx1"/>
                  </a:solidFill>
                  <a:latin typeface="+mj-lt"/>
                </a:rPr>
                <a:t>100 trajectoires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160839" y="3748886"/>
            <a:ext cx="4905376" cy="2925766"/>
            <a:chOff x="2669" y="2364"/>
            <a:chExt cx="3090" cy="1843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" y="2364"/>
              <a:ext cx="3090" cy="1843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094" y="3904"/>
              <a:ext cx="1563" cy="292"/>
            </a:xfrm>
            <a:prstGeom prst="rect">
              <a:avLst/>
            </a:prstGeom>
            <a:solidFill>
              <a:srgbClr val="0066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 dirty="0">
                  <a:solidFill>
                    <a:schemeClr val="tx1"/>
                  </a:solidFill>
                  <a:latin typeface="+mj-lt"/>
                </a:rPr>
                <a:t>10000 trajectoires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9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677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Trajectoire des électrons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1981200"/>
            <a:ext cx="4267200" cy="3443288"/>
            <a:chOff x="1584" y="1104"/>
            <a:chExt cx="2688" cy="216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04"/>
              <a:ext cx="2688" cy="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20" y="2784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44" y="2784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12" y="2784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43000" y="5257800"/>
            <a:ext cx="1797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latin typeface="+mj-lt"/>
              </a:rPr>
              <a:t>Transmission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14600" y="4343400"/>
            <a:ext cx="828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latin typeface="+mj-lt"/>
              </a:rPr>
              <a:t>Arrêt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66202" y="1371600"/>
            <a:ext cx="1279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>
                <a:latin typeface="+mj-lt"/>
              </a:rPr>
              <a:t>Rétro-</a:t>
            </a:r>
          </a:p>
          <a:p>
            <a:pPr algn="ctr"/>
            <a:r>
              <a:rPr lang="fr-FR" sz="2400">
                <a:latin typeface="+mj-lt"/>
              </a:rPr>
              <a:t>diffusion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81400" y="5181600"/>
            <a:ext cx="51730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Parcours = longueur de la trajectoire = R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495800" y="5791200"/>
            <a:ext cx="3046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R &gt; </a:t>
            </a:r>
            <a:r>
              <a:rPr lang="fr-FR" sz="2400" dirty="0" err="1">
                <a:latin typeface="+mj-lt"/>
              </a:rPr>
              <a:t>R</a:t>
            </a:r>
            <a:r>
              <a:rPr lang="fr-FR" sz="2400" baseline="-25000" dirty="0" err="1">
                <a:latin typeface="+mj-lt"/>
              </a:rPr>
              <a:t>p</a:t>
            </a:r>
            <a:r>
              <a:rPr lang="fr-FR" sz="2400" dirty="0">
                <a:latin typeface="+mj-lt"/>
              </a:rPr>
              <a:t> parcours projeté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343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>
              <a:latin typeface="+mj-lt"/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6486769" y="3266430"/>
            <a:ext cx="2178534" cy="1610370"/>
            <a:chOff x="6486769" y="3266430"/>
            <a:chExt cx="2178534" cy="1610370"/>
          </a:xfrm>
        </p:grpSpPr>
        <p:grpSp>
          <p:nvGrpSpPr>
            <p:cNvPr id="18" name="Groupe 17"/>
            <p:cNvGrpSpPr/>
            <p:nvPr/>
          </p:nvGrpSpPr>
          <p:grpSpPr>
            <a:xfrm>
              <a:off x="6486769" y="3266430"/>
              <a:ext cx="2178534" cy="1544340"/>
              <a:chOff x="6477000" y="3336925"/>
              <a:chExt cx="2178534" cy="1544340"/>
            </a:xfrm>
          </p:grpSpPr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6537325" y="3336925"/>
                <a:ext cx="211820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+mj-lt"/>
                  </a:rPr>
                  <a:t>Conservation e</a:t>
                </a:r>
                <a:r>
                  <a:rPr lang="fr-FR" sz="2400" baseline="30000" dirty="0">
                    <a:latin typeface="+mj-lt"/>
                  </a:rPr>
                  <a:t>-</a:t>
                </a:r>
                <a:endParaRPr lang="fr-FR" sz="2400" dirty="0">
                  <a:latin typeface="+mj-lt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6477000" y="4419600"/>
                <a:ext cx="208101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 dirty="0" err="1">
                    <a:latin typeface="Symbol" pitchFamily="18" charset="2"/>
                  </a:rPr>
                  <a:t>h</a:t>
                </a:r>
                <a:r>
                  <a:rPr lang="fr-FR" sz="2400" baseline="-25000" dirty="0" err="1" smtClean="0">
                    <a:latin typeface="+mj-lt"/>
                  </a:rPr>
                  <a:t>t</a:t>
                </a:r>
                <a:r>
                  <a:rPr lang="fr-FR" sz="2400" dirty="0" smtClean="0">
                    <a:latin typeface="+mj-lt"/>
                  </a:rPr>
                  <a:t> </a:t>
                </a:r>
                <a:r>
                  <a:rPr lang="fr-FR" sz="2400" dirty="0">
                    <a:latin typeface="+mj-lt"/>
                  </a:rPr>
                  <a:t>+ </a:t>
                </a:r>
                <a:r>
                  <a:rPr lang="fr-FR" sz="2400" dirty="0" err="1">
                    <a:latin typeface="Symbol" pitchFamily="18" charset="2"/>
                  </a:rPr>
                  <a:t>h</a:t>
                </a:r>
                <a:r>
                  <a:rPr lang="fr-FR" sz="2400" baseline="-25000" dirty="0" err="1" smtClean="0">
                    <a:latin typeface="+mj-lt"/>
                  </a:rPr>
                  <a:t>r</a:t>
                </a:r>
                <a:r>
                  <a:rPr lang="fr-FR" sz="2400" dirty="0" smtClean="0">
                    <a:latin typeface="+mj-lt"/>
                  </a:rPr>
                  <a:t> </a:t>
                </a:r>
                <a:r>
                  <a:rPr lang="fr-FR" sz="2400" dirty="0">
                    <a:latin typeface="+mj-lt"/>
                  </a:rPr>
                  <a:t>+ </a:t>
                </a:r>
                <a:r>
                  <a:rPr lang="fr-FR" sz="2400" dirty="0">
                    <a:latin typeface="Symbol" pitchFamily="18" charset="2"/>
                  </a:rPr>
                  <a:t>h</a:t>
                </a:r>
                <a:r>
                  <a:rPr lang="fr-FR" sz="2400" baseline="-25000" dirty="0" smtClean="0">
                    <a:latin typeface="+mj-lt"/>
                  </a:rPr>
                  <a:t>a</a:t>
                </a:r>
                <a:r>
                  <a:rPr lang="fr-FR" sz="2400" dirty="0" smtClean="0">
                    <a:latin typeface="+mj-lt"/>
                  </a:rPr>
                  <a:t> </a:t>
                </a:r>
                <a:r>
                  <a:rPr lang="fr-FR" sz="2400" dirty="0">
                    <a:latin typeface="+mj-lt"/>
                  </a:rPr>
                  <a:t>= 1 </a:t>
                </a: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7301552" y="3810000"/>
                <a:ext cx="485775" cy="609600"/>
              </a:xfrm>
              <a:prstGeom prst="downArrow">
                <a:avLst>
                  <a:gd name="adj1" fmla="val 50000"/>
                  <a:gd name="adj2" fmla="val 3137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+mj-lt"/>
                </a:endParaRPr>
              </a:p>
            </p:txBody>
          </p:sp>
        </p:grpSp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8684250"/>
                </p:ext>
              </p:extLst>
            </p:nvPr>
          </p:nvGraphicFramePr>
          <p:xfrm>
            <a:off x="6539765" y="4411663"/>
            <a:ext cx="1995488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4" name="Équation" r:id="rId4" imgW="927100" imgH="215900" progId="Equation.3">
                    <p:embed/>
                  </p:oleObj>
                </mc:Choice>
                <mc:Fallback>
                  <p:oleObj name="Équation" r:id="rId4" imgW="9271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39765" y="4411663"/>
                          <a:ext cx="1995488" cy="465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er 24"/>
          <p:cNvGrpSpPr/>
          <p:nvPr/>
        </p:nvGrpSpPr>
        <p:grpSpPr>
          <a:xfrm>
            <a:off x="6172200" y="1447800"/>
            <a:ext cx="2476500" cy="1569660"/>
            <a:chOff x="6172200" y="1447800"/>
            <a:chExt cx="2476500" cy="1569660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172200" y="1447800"/>
              <a:ext cx="2095445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Taux de</a:t>
              </a:r>
            </a:p>
            <a:p>
              <a:pPr>
                <a:buFontTx/>
                <a:buChar char="•"/>
              </a:pPr>
              <a:r>
                <a:rPr lang="fr-FR" sz="2400" dirty="0">
                  <a:latin typeface="+mj-lt"/>
                </a:rPr>
                <a:t> transmission </a:t>
              </a:r>
              <a:endParaRPr lang="fr-FR" sz="2400" dirty="0" smtClean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fr-FR" sz="2400" dirty="0" smtClean="0">
                  <a:latin typeface="+mj-lt"/>
                </a:rPr>
                <a:t>Rétrodiffusion </a:t>
              </a:r>
            </a:p>
            <a:p>
              <a:pPr>
                <a:buFontTx/>
                <a:buChar char="•"/>
              </a:pPr>
              <a:r>
                <a:rPr lang="fr-FR" sz="2400" dirty="0" smtClean="0">
                  <a:latin typeface="+mj-lt"/>
                </a:rPr>
                <a:t>arrêt</a:t>
              </a:r>
              <a:endParaRPr lang="fr-FR" sz="2400" dirty="0">
                <a:latin typeface="+mj-lt"/>
              </a:endParaRPr>
            </a:p>
          </p:txBody>
        </p:sp>
        <p:graphicFrame>
          <p:nvGraphicFramePr>
            <p:cNvPr id="22" name="Obje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552704"/>
                </p:ext>
              </p:extLst>
            </p:nvPr>
          </p:nvGraphicFramePr>
          <p:xfrm>
            <a:off x="8178149" y="1875201"/>
            <a:ext cx="317595" cy="415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5" name="Équation" r:id="rId6" imgW="165100" imgH="215900" progId="Equation.3">
                    <p:embed/>
                  </p:oleObj>
                </mc:Choice>
                <mc:Fallback>
                  <p:oleObj name="Équation" r:id="rId6" imgW="1651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78149" y="1875201"/>
                          <a:ext cx="317595" cy="4153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5247702"/>
                </p:ext>
              </p:extLst>
            </p:nvPr>
          </p:nvGraphicFramePr>
          <p:xfrm>
            <a:off x="8331200" y="2243138"/>
            <a:ext cx="3175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6" name="Équation" r:id="rId8" imgW="165100" imgH="203200" progId="Equation.3">
                    <p:embed/>
                  </p:oleObj>
                </mc:Choice>
                <mc:Fallback>
                  <p:oleObj name="Équation" r:id="rId8" imgW="165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331200" y="2243138"/>
                          <a:ext cx="317500" cy="392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0989754"/>
                </p:ext>
              </p:extLst>
            </p:nvPr>
          </p:nvGraphicFramePr>
          <p:xfrm>
            <a:off x="7142163" y="2600325"/>
            <a:ext cx="34131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7" name="Équation" r:id="rId10" imgW="177800" imgH="215900" progId="Equation.3">
                    <p:embed/>
                  </p:oleObj>
                </mc:Choice>
                <mc:Fallback>
                  <p:oleObj name="Équation" r:id="rId10" imgW="177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142163" y="2600325"/>
                          <a:ext cx="341312" cy="415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09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3511" y="758003"/>
            <a:ext cx="8289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électrons peuvent prendre toute une gamme d’énergie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≈ 0 eV (électrons de conduction dans un métal)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err="1" smtClean="0"/>
              <a:t>qq</a:t>
            </a:r>
            <a:r>
              <a:rPr lang="fr-FR" sz="2400" dirty="0" smtClean="0"/>
              <a:t> eV à </a:t>
            </a:r>
            <a:r>
              <a:rPr lang="fr-FR" sz="2400" dirty="0" err="1" smtClean="0"/>
              <a:t>qq</a:t>
            </a:r>
            <a:r>
              <a:rPr lang="fr-FR" sz="2400" dirty="0" smtClean="0"/>
              <a:t> </a:t>
            </a:r>
            <a:r>
              <a:rPr lang="fr-FR" sz="2400" dirty="0" err="1" smtClean="0"/>
              <a:t>keV</a:t>
            </a:r>
            <a:r>
              <a:rPr lang="fr-FR" sz="2400" dirty="0" smtClean="0"/>
              <a:t> (canon à électrons)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err="1" smtClean="0"/>
              <a:t>qq</a:t>
            </a:r>
            <a:r>
              <a:rPr lang="fr-FR" sz="2400" dirty="0" smtClean="0"/>
              <a:t> MeV à </a:t>
            </a:r>
            <a:r>
              <a:rPr lang="fr-FR" sz="2400" dirty="0" err="1" smtClean="0"/>
              <a:t>qq</a:t>
            </a:r>
            <a:r>
              <a:rPr lang="fr-FR" sz="2400" dirty="0" smtClean="0"/>
              <a:t> </a:t>
            </a:r>
            <a:r>
              <a:rPr lang="fr-FR" sz="2400" dirty="0" err="1" smtClean="0"/>
              <a:t>GeV</a:t>
            </a:r>
            <a:r>
              <a:rPr lang="fr-FR" sz="2400" dirty="0" smtClean="0"/>
              <a:t> (accélérateurs)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err="1" smtClean="0"/>
              <a:t>qq</a:t>
            </a:r>
            <a:r>
              <a:rPr lang="fr-FR" sz="2400" dirty="0" smtClean="0"/>
              <a:t> eV à </a:t>
            </a:r>
            <a:r>
              <a:rPr lang="fr-FR" sz="2400" dirty="0" err="1" smtClean="0"/>
              <a:t>qq</a:t>
            </a:r>
            <a:r>
              <a:rPr lang="fr-FR" sz="2400" dirty="0" smtClean="0"/>
              <a:t> </a:t>
            </a:r>
            <a:r>
              <a:rPr lang="fr-FR" sz="2400" dirty="0" err="1" smtClean="0"/>
              <a:t>TeV</a:t>
            </a:r>
            <a:r>
              <a:rPr lang="fr-FR" sz="2400" dirty="0" smtClean="0"/>
              <a:t> et même plus! (rayonnement cosmique)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2443" y="2310"/>
            <a:ext cx="265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Vaste sujet!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92032" y="3088674"/>
            <a:ext cx="53328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La matière existe sous différentes formes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solide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liquide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gaz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plasma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matière noire, 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1655" y="5719214"/>
            <a:ext cx="869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Toutes les combinaisons d’interaction entre électrons de toutes les énergies avec n’importe quelle forme de matière est </a:t>
            </a:r>
            <a:r>
              <a:rPr lang="fr-FR" sz="2000" i="1" dirty="0" smtClean="0"/>
              <a:t>a priori </a:t>
            </a:r>
            <a:r>
              <a:rPr lang="fr-FR" sz="2000" dirty="0" smtClean="0"/>
              <a:t>envisageable, donnant lieu à l’étude de toutes sorte de particules de toutes les énergies possibles.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207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62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Ralentissement, parcours</a:t>
            </a: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 flipV="1">
            <a:off x="3048000" y="24384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>
              <a:latin typeface="+mj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3400" y="2590800"/>
            <a:ext cx="3330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perte d’énergie moyenne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76225" y="3352800"/>
            <a:ext cx="49430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Pratiquement</a:t>
            </a:r>
          </a:p>
          <a:p>
            <a:r>
              <a:rPr lang="fr-FR" sz="2400" dirty="0">
                <a:latin typeface="+mj-lt"/>
              </a:rPr>
              <a:t>- trajectoire (électron) peu intéressant</a:t>
            </a:r>
          </a:p>
          <a:p>
            <a:r>
              <a:rPr lang="fr-FR" sz="2400" dirty="0">
                <a:latin typeface="+mj-lt"/>
              </a:rPr>
              <a:t>-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profondeur (échantillon) intéressant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65113" y="4830769"/>
            <a:ext cx="8294687" cy="830263"/>
            <a:chOff x="106" y="2928"/>
            <a:chExt cx="5225" cy="52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06" y="3024"/>
              <a:ext cx="17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sz="2400" dirty="0">
                  <a:latin typeface="+mj-lt"/>
                </a:rPr>
                <a:t> Parcours projeté </a:t>
              </a:r>
              <a:r>
                <a:rPr lang="fr-FR" sz="2400" dirty="0" err="1">
                  <a:latin typeface="+mj-lt"/>
                </a:rPr>
                <a:t>R</a:t>
              </a:r>
              <a:r>
                <a:rPr lang="fr-FR" sz="2400" baseline="-25000" dirty="0" err="1">
                  <a:latin typeface="+mj-lt"/>
                </a:rPr>
                <a:t>p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026" y="2928"/>
              <a:ext cx="13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 err="1">
                  <a:solidFill>
                    <a:srgbClr val="000000"/>
                  </a:solidFill>
                  <a:latin typeface="+mj-lt"/>
                </a:rPr>
                <a:t>R</a:t>
              </a:r>
              <a:r>
                <a:rPr lang="fr-FR" sz="2400" baseline="-25000" dirty="0" err="1">
                  <a:solidFill>
                    <a:srgbClr val="000000"/>
                  </a:solidFill>
                  <a:latin typeface="+mj-lt"/>
                </a:rPr>
                <a:t>p</a:t>
              </a:r>
              <a:r>
                <a:rPr lang="fr-FR" sz="2400" dirty="0">
                  <a:solidFill>
                    <a:srgbClr val="000000"/>
                  </a:solidFill>
                  <a:latin typeface="+mj-lt"/>
                </a:rPr>
                <a:t> = C(Z) E</a:t>
              </a:r>
              <a:r>
                <a:rPr lang="fr-FR" sz="2400" baseline="-25000" dirty="0">
                  <a:solidFill>
                    <a:srgbClr val="000000"/>
                  </a:solidFill>
                  <a:latin typeface="+mj-lt"/>
                </a:rPr>
                <a:t>0</a:t>
              </a:r>
              <a:r>
                <a:rPr lang="fr-FR" sz="2400" baseline="30000" dirty="0">
                  <a:solidFill>
                    <a:srgbClr val="000000"/>
                  </a:solidFill>
                  <a:latin typeface="+mj-lt"/>
                </a:rPr>
                <a:t>n</a:t>
              </a:r>
              <a:endParaRPr lang="fr-FR" sz="2400" dirty="0">
                <a:solidFill>
                  <a:srgbClr val="000000"/>
                </a:solidFill>
                <a:latin typeface="+mj-lt"/>
              </a:endParaRPr>
            </a:p>
            <a:p>
              <a:r>
                <a:rPr lang="fr-FR" sz="2400" dirty="0">
                  <a:solidFill>
                    <a:srgbClr val="000000"/>
                  </a:solidFill>
                  <a:latin typeface="+mj-lt"/>
                </a:rPr>
                <a:t>C, n : constantes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566" y="2928"/>
              <a:ext cx="17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>
                  <a:latin typeface="+mj-lt"/>
                </a:rPr>
                <a:t>+ Formule empirique</a:t>
              </a:r>
            </a:p>
            <a:p>
              <a:r>
                <a:rPr lang="fr-FR" sz="2400">
                  <a:latin typeface="+mj-lt"/>
                </a:rPr>
                <a:t>+ Monte-Carlo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1150" y="6019800"/>
            <a:ext cx="389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400">
                <a:latin typeface="+mj-lt"/>
              </a:rPr>
              <a:t> Pas de relation entre R et R</a:t>
            </a:r>
            <a:r>
              <a:rPr lang="fr-FR" sz="2400" baseline="-25000">
                <a:latin typeface="+mj-lt"/>
              </a:rPr>
              <a:t>p</a:t>
            </a:r>
            <a:endParaRPr lang="fr-FR" sz="2400">
              <a:latin typeface="+mj-lt"/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04800" y="1127125"/>
            <a:ext cx="4283075" cy="1463675"/>
            <a:chOff x="96" y="1046"/>
            <a:chExt cx="2698" cy="922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6" y="1046"/>
              <a:ext cx="10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sz="2400">
                  <a:latin typeface="+mj-lt"/>
                </a:rPr>
                <a:t> Parcours R</a:t>
              </a:r>
            </a:p>
          </p:txBody>
        </p:sp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1266"/>
              <a:ext cx="2544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e 13"/>
          <p:cNvGrpSpPr/>
          <p:nvPr/>
        </p:nvGrpSpPr>
        <p:grpSpPr>
          <a:xfrm>
            <a:off x="4419600" y="1066800"/>
            <a:ext cx="4648200" cy="3792538"/>
            <a:chOff x="4419600" y="1066800"/>
            <a:chExt cx="4648200" cy="3792538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419600" y="1066800"/>
              <a:ext cx="4648200" cy="3792538"/>
              <a:chOff x="2784" y="672"/>
              <a:chExt cx="2928" cy="2389"/>
            </a:xfrm>
          </p:grpSpPr>
          <p:pic>
            <p:nvPicPr>
              <p:cNvPr id="17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672"/>
                <a:ext cx="2928" cy="2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925" y="1281"/>
                <a:ext cx="192" cy="9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+mj-lt"/>
                </a:endParaRPr>
              </a:p>
            </p:txBody>
          </p:sp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+mj-lt"/>
                </a:endParaRPr>
              </a:p>
            </p:txBody>
          </p:sp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3216" y="1488"/>
                <a:ext cx="4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+mj-lt"/>
                </a:endParaRPr>
              </a:p>
            </p:txBody>
          </p:sp>
        </p:grp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 rot="16200000">
              <a:off x="4437424" y="2321868"/>
              <a:ext cx="9692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(eV/Å)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9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732274" y="212465"/>
            <a:ext cx="637786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j-lt"/>
              </a:rPr>
              <a:t>Ralentissement – loi de Bethe</a:t>
            </a:r>
            <a:endParaRPr lang="fr-FR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267756"/>
            <a:ext cx="3811588" cy="7747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8135" y="1267756"/>
            <a:ext cx="3767868" cy="46384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dirty="0" smtClean="0">
                <a:solidFill>
                  <a:schemeClr val="tx1"/>
                </a:solidFill>
                <a:latin typeface="+mj-lt"/>
              </a:rPr>
              <a:t>J = 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mean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ionization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potential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465637" y="1082492"/>
            <a:ext cx="1588" cy="26670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77" y="1753530"/>
            <a:ext cx="830263" cy="25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97788" y="1731602"/>
            <a:ext cx="121890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+mj-lt"/>
              </a:rPr>
              <a:t>Wilson 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97788" y="2162312"/>
            <a:ext cx="213601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+mj-lt"/>
              </a:rPr>
              <a:t>Berger-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Seltzer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:</a:t>
            </a:r>
          </a:p>
        </p:txBody>
      </p:sp>
      <p:pic>
        <p:nvPicPr>
          <p:cNvPr id="10" name="Imag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38" y="2241835"/>
            <a:ext cx="1971675" cy="304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97788" y="2543957"/>
            <a:ext cx="105295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Ruste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:</a:t>
            </a:r>
          </a:p>
        </p:txBody>
      </p:sp>
      <p:pic>
        <p:nvPicPr>
          <p:cNvPr id="12" name="Imag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64" y="2629812"/>
            <a:ext cx="2054225" cy="330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2158107"/>
            <a:ext cx="2725737" cy="635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85566" y="2793107"/>
            <a:ext cx="179405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keV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g</a:t>
            </a:r>
            <a:r>
              <a:rPr lang="fr-FR" baseline="30000" dirty="0" smtClean="0">
                <a:solidFill>
                  <a:schemeClr val="tx1"/>
                </a:solidFill>
                <a:latin typeface="+mj-lt"/>
              </a:rPr>
              <a:t>-1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cm</a:t>
            </a:r>
            <a:r>
              <a:rPr lang="fr-FR" baseline="30000" dirty="0" smtClean="0">
                <a:solidFill>
                  <a:schemeClr val="tx1"/>
                </a:solidFill>
                <a:latin typeface="+mj-lt"/>
              </a:rPr>
              <a:t>-2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713172" y="5623727"/>
            <a:ext cx="1825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06413" y="3652049"/>
            <a:ext cx="8303795" cy="2951167"/>
            <a:chOff x="506413" y="3652049"/>
            <a:chExt cx="8303795" cy="2951167"/>
          </a:xfrm>
        </p:grpSpPr>
        <p:grpSp>
          <p:nvGrpSpPr>
            <p:cNvPr id="19" name="Groupe 18"/>
            <p:cNvGrpSpPr/>
            <p:nvPr/>
          </p:nvGrpSpPr>
          <p:grpSpPr>
            <a:xfrm>
              <a:off x="506413" y="3652049"/>
              <a:ext cx="8303795" cy="2951167"/>
              <a:chOff x="506413" y="3652049"/>
              <a:chExt cx="8303795" cy="2951167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506413" y="3652049"/>
                <a:ext cx="8303795" cy="2951167"/>
                <a:chOff x="506413" y="3652049"/>
                <a:chExt cx="8303795" cy="2951167"/>
              </a:xfrm>
            </p:grpSpPr>
            <p:pic>
              <p:nvPicPr>
                <p:cNvPr id="20" name="Image 1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413" y="3652049"/>
                  <a:ext cx="5046677" cy="295116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609097" y="3947324"/>
                  <a:ext cx="3201111" cy="833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defPPr>
                    <a:defRPr lang="en-GB"/>
                  </a:defPPr>
                  <a:lvl1pPr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1pPr>
                  <a:lvl2pPr marL="742950" indent="-28575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2pPr>
                  <a:lvl3pPr marL="11430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3pPr>
                  <a:lvl4pPr marL="16002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4pPr>
                  <a:lvl5pPr marL="20574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fr-FR" dirty="0" err="1" smtClean="0">
                      <a:solidFill>
                        <a:schemeClr val="tx1"/>
                      </a:solidFill>
                      <a:latin typeface="+mj-lt"/>
                    </a:rPr>
                    <a:t>Empirical</a:t>
                  </a:r>
                  <a:r>
                    <a:rPr lang="fr-FR" dirty="0" smtClean="0">
                      <a:solidFill>
                        <a:schemeClr val="tx1"/>
                      </a:solidFill>
                      <a:latin typeface="+mj-lt"/>
                    </a:rPr>
                    <a:t> expression</a:t>
                  </a:r>
                  <a:endParaRPr lang="fr-FR" dirty="0">
                    <a:solidFill>
                      <a:schemeClr val="tx1"/>
                    </a:solidFill>
                    <a:latin typeface="+mj-lt"/>
                  </a:endParaRPr>
                </a:p>
                <a:p>
                  <a:pPr algn="ctr">
                    <a:buClrTx/>
                    <a:buFontTx/>
                    <a:buNone/>
                  </a:pPr>
                  <a:r>
                    <a:rPr lang="fr-FR" dirty="0" smtClean="0">
                      <a:solidFill>
                        <a:schemeClr val="tx1"/>
                      </a:solidFill>
                      <a:latin typeface="+mj-lt"/>
                    </a:rPr>
                    <a:t>of </a:t>
                  </a:r>
                  <a:r>
                    <a:rPr lang="fr-FR" dirty="0" err="1" smtClean="0">
                      <a:solidFill>
                        <a:schemeClr val="tx1"/>
                      </a:solidFill>
                      <a:latin typeface="+mj-lt"/>
                    </a:rPr>
                    <a:t>Kanaya</a:t>
                  </a:r>
                  <a:r>
                    <a:rPr lang="fr-FR" dirty="0" smtClean="0">
                      <a:solidFill>
                        <a:schemeClr val="tx1"/>
                      </a:solidFill>
                      <a:latin typeface="+mj-lt"/>
                    </a:rPr>
                    <a:t> and Okayama</a:t>
                  </a:r>
                  <a:endParaRPr lang="fr-FR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grpSp>
              <p:nvGrpSpPr>
                <p:cNvPr id="13" name="Groupe 12"/>
                <p:cNvGrpSpPr/>
                <p:nvPr/>
              </p:nvGrpSpPr>
              <p:grpSpPr>
                <a:xfrm>
                  <a:off x="6045280" y="5150518"/>
                  <a:ext cx="2473332" cy="1012297"/>
                  <a:chOff x="6045280" y="5150518"/>
                  <a:chExt cx="2473332" cy="1012297"/>
                </a:xfrm>
              </p:grpSpPr>
              <p:pic>
                <p:nvPicPr>
                  <p:cNvPr id="22" name="Image 21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5280" y="5150518"/>
                    <a:ext cx="2473332" cy="608013"/>
                  </a:xfrm>
                  <a:prstGeom prst="rect">
                    <a:avLst/>
                  </a:prstGeom>
                  <a:noFill/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" name="ZoneTexte 1"/>
                  <p:cNvSpPr txBox="1"/>
                  <p:nvPr/>
                </p:nvSpPr>
                <p:spPr>
                  <a:xfrm>
                    <a:off x="6740638" y="5793483"/>
                    <a:ext cx="15392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 smtClean="0">
                        <a:latin typeface="Symbol" pitchFamily="18" charset="2"/>
                      </a:rPr>
                      <a:t>r</a:t>
                    </a:r>
                    <a:r>
                      <a:rPr lang="fr-FR" dirty="0" smtClean="0"/>
                      <a:t> g.cm</a:t>
                    </a:r>
                    <a:r>
                      <a:rPr lang="fr-FR" baseline="30000" dirty="0" smtClean="0"/>
                      <a:t>-3</a:t>
                    </a:r>
                    <a:r>
                      <a:rPr lang="fr-FR" dirty="0" smtClean="0"/>
                      <a:t>, E</a:t>
                    </a:r>
                    <a:r>
                      <a:rPr lang="fr-FR" baseline="-25000" dirty="0" smtClean="0"/>
                      <a:t>0</a:t>
                    </a:r>
                    <a:r>
                      <a:rPr lang="fr-FR" dirty="0" smtClean="0"/>
                      <a:t> eV</a:t>
                    </a:r>
                    <a:endParaRPr lang="fr-FR" dirty="0"/>
                  </a:p>
                </p:txBody>
              </p:sp>
            </p:grpSp>
          </p:grpSp>
          <p:sp>
            <p:nvSpPr>
              <p:cNvPr id="18" name="ZoneTexte 17"/>
              <p:cNvSpPr txBox="1"/>
              <p:nvPr/>
            </p:nvSpPr>
            <p:spPr>
              <a:xfrm rot="16200000">
                <a:off x="-591542" y="4839013"/>
                <a:ext cx="26033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 smtClean="0"/>
                  <a:t>Length</a:t>
                </a:r>
                <a:r>
                  <a:rPr lang="fr-FR" sz="1600" dirty="0" smtClean="0"/>
                  <a:t> of the </a:t>
                </a:r>
                <a:r>
                  <a:rPr lang="fr-FR" sz="1600" dirty="0" err="1" smtClean="0"/>
                  <a:t>trajectory</a:t>
                </a:r>
                <a:r>
                  <a:rPr lang="fr-FR" sz="1600" dirty="0" smtClean="0"/>
                  <a:t> (µm)</a:t>
                </a:r>
                <a:endParaRPr lang="en-US" sz="1600" dirty="0"/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2410946" y="6113923"/>
              <a:ext cx="19704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Electron </a:t>
              </a:r>
              <a:r>
                <a:rPr lang="fr-FR" sz="1600" dirty="0" err="1" smtClean="0"/>
                <a:t>energy</a:t>
              </a:r>
              <a:r>
                <a:rPr lang="fr-FR" sz="1600" dirty="0" smtClean="0"/>
                <a:t> (</a:t>
              </a:r>
              <a:r>
                <a:rPr lang="fr-FR" sz="1600" dirty="0" err="1" smtClean="0"/>
                <a:t>keV</a:t>
              </a:r>
              <a:r>
                <a:rPr lang="fr-FR" sz="1600" dirty="0" smtClean="0"/>
                <a:t>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0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433" y="179391"/>
            <a:ext cx="8475133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valeurs</a:t>
            </a:r>
            <a:r>
              <a:rPr lang="en-US" dirty="0" smtClean="0"/>
              <a:t> de </a:t>
            </a:r>
            <a:r>
              <a:rPr lang="en-US" dirty="0" err="1" smtClean="0"/>
              <a:t>ralentissement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09184"/>
              </p:ext>
            </p:extLst>
          </p:nvPr>
        </p:nvGraphicFramePr>
        <p:xfrm>
          <a:off x="137582" y="1396475"/>
          <a:ext cx="8868835" cy="442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767"/>
                <a:gridCol w="1773767"/>
                <a:gridCol w="1773767"/>
                <a:gridCol w="1773767"/>
                <a:gridCol w="1773767"/>
              </a:tblGrid>
              <a:tr h="995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Element</a:t>
                      </a:r>
                    </a:p>
                    <a:p>
                      <a:pPr algn="ctr"/>
                      <a:r>
                        <a:rPr lang="en-US" sz="2400" dirty="0" smtClean="0"/>
                        <a:t>(Z)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 (g/</a:t>
                      </a:r>
                      <a:r>
                        <a:rPr lang="en-US" sz="2400" dirty="0" err="1" smtClean="0"/>
                        <a:t>mol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r</a:t>
                      </a:r>
                      <a:r>
                        <a:rPr lang="en-US" sz="2400" dirty="0" smtClean="0"/>
                        <a:t> (g/cm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 (</a:t>
                      </a:r>
                      <a:r>
                        <a:rPr lang="en-US" sz="2400" dirty="0" err="1" smtClean="0"/>
                        <a:t>keV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dE</a:t>
                      </a:r>
                      <a:r>
                        <a:rPr lang="en-US" sz="2400" dirty="0" smtClean="0"/>
                        <a:t>/ds</a:t>
                      </a:r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eV</a:t>
                      </a:r>
                      <a:r>
                        <a:rPr lang="en-US" sz="2400" dirty="0" smtClean="0"/>
                        <a:t>/nm)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dE</a:t>
                      </a:r>
                      <a:r>
                        <a:rPr lang="en-US" sz="2400" dirty="0" smtClean="0"/>
                        <a:t>/ds</a:t>
                      </a:r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keV</a:t>
                      </a:r>
                      <a:r>
                        <a:rPr lang="en-US" sz="2400" dirty="0" smtClean="0"/>
                        <a:t>/g/cm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/>
                </a:tc>
              </a:tr>
              <a:tr h="11429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</a:p>
                    <a:p>
                      <a:pPr algn="ctr"/>
                      <a:r>
                        <a:rPr lang="en-US" sz="2800" dirty="0" smtClean="0"/>
                        <a:t>(6)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</a:p>
                    <a:p>
                      <a:pPr algn="ctr"/>
                      <a:r>
                        <a:rPr lang="en-US" sz="2800" dirty="0" smtClean="0"/>
                        <a:t>2.1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2.2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1.1 10</a:t>
                      </a:r>
                      <a:r>
                        <a:rPr lang="en-US" sz="2800" baseline="30000" dirty="0" smtClean="0"/>
                        <a:t>4</a:t>
                      </a:r>
                      <a:endParaRPr lang="en-US" sz="2800" baseline="30000" dirty="0"/>
                    </a:p>
                  </a:txBody>
                  <a:tcPr/>
                </a:tc>
              </a:tr>
              <a:tr h="11429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</a:t>
                      </a:r>
                    </a:p>
                    <a:p>
                      <a:pPr algn="ctr"/>
                      <a:r>
                        <a:rPr lang="en-US" sz="2800" dirty="0" smtClean="0"/>
                        <a:t>(26)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56</a:t>
                      </a:r>
                    </a:p>
                    <a:p>
                      <a:pPr algn="ctr"/>
                      <a:r>
                        <a:rPr lang="en-US" sz="2800" dirty="0" smtClean="0"/>
                        <a:t>7.8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6.3</a:t>
                      </a:r>
                      <a:endParaRPr lang="en-US" sz="2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0.8 10</a:t>
                      </a:r>
                      <a:r>
                        <a:rPr lang="en-US" sz="2800" baseline="30000" dirty="0" smtClean="0"/>
                        <a:t>4</a:t>
                      </a:r>
                    </a:p>
                  </a:txBody>
                  <a:tcPr/>
                </a:tc>
              </a:tr>
              <a:tr h="11429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</a:p>
                    <a:p>
                      <a:pPr algn="ctr"/>
                      <a:r>
                        <a:rPr lang="en-US" sz="2800" dirty="0" smtClean="0"/>
                        <a:t>(92)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238</a:t>
                      </a:r>
                    </a:p>
                    <a:p>
                      <a:pPr algn="ctr"/>
                      <a:r>
                        <a:rPr lang="en-US" sz="2800" dirty="0" smtClean="0"/>
                        <a:t>18.9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9.3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0.5 10</a:t>
                      </a:r>
                      <a:r>
                        <a:rPr lang="en-US" sz="2800" baseline="30000" dirty="0" smtClean="0"/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35374" y="5820828"/>
            <a:ext cx="204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= 20 </a:t>
            </a:r>
            <a:r>
              <a:rPr lang="en-US" sz="2800" dirty="0" err="1" smtClean="0"/>
              <a:t>keV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42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9769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Distribution en énergie des électrons</a:t>
            </a:r>
          </a:p>
        </p:txBody>
      </p: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381000" y="1524000"/>
            <a:ext cx="4038600" cy="3810000"/>
            <a:chOff x="240" y="960"/>
            <a:chExt cx="2544" cy="2400"/>
          </a:xfrm>
        </p:grpSpPr>
        <p:grpSp>
          <p:nvGrpSpPr>
            <p:cNvPr id="4" name="Group 1029"/>
            <p:cNvGrpSpPr>
              <a:grpSpLocks/>
            </p:cNvGrpSpPr>
            <p:nvPr/>
          </p:nvGrpSpPr>
          <p:grpSpPr bwMode="auto">
            <a:xfrm>
              <a:off x="240" y="1248"/>
              <a:ext cx="2544" cy="2112"/>
              <a:chOff x="1200" y="1344"/>
              <a:chExt cx="3216" cy="2537"/>
            </a:xfrm>
          </p:grpSpPr>
          <p:pic>
            <p:nvPicPr>
              <p:cNvPr id="6" name="Picture 10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344"/>
                <a:ext cx="3216" cy="2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 Box 1028"/>
              <p:cNvSpPr txBox="1">
                <a:spLocks noChangeArrowheads="1"/>
              </p:cNvSpPr>
              <p:nvPr/>
            </p:nvSpPr>
            <p:spPr bwMode="auto">
              <a:xfrm>
                <a:off x="2943" y="1525"/>
                <a:ext cx="814" cy="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400">
                    <a:latin typeface="+mj-lt"/>
                  </a:rPr>
                  <a:t>film Al</a:t>
                </a:r>
              </a:p>
              <a:p>
                <a:pPr algn="ctr"/>
                <a:r>
                  <a:rPr lang="fr-FR" sz="2400">
                    <a:latin typeface="+mj-lt"/>
                  </a:rPr>
                  <a:t>18 keV</a:t>
                </a:r>
              </a:p>
            </p:txBody>
          </p:sp>
        </p:grpSp>
        <p:sp>
          <p:nvSpPr>
            <p:cNvPr id="5" name="Text Box 1031"/>
            <p:cNvSpPr txBox="1">
              <a:spLocks noChangeArrowheads="1"/>
            </p:cNvSpPr>
            <p:nvPr/>
          </p:nvSpPr>
          <p:spPr bwMode="auto">
            <a:xfrm>
              <a:off x="1152" y="960"/>
              <a:ext cx="7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transmis</a:t>
              </a:r>
            </a:p>
          </p:txBody>
        </p:sp>
      </p:grpSp>
      <p:grpSp>
        <p:nvGrpSpPr>
          <p:cNvPr id="8" name="Group 1040"/>
          <p:cNvGrpSpPr>
            <a:grpSpLocks/>
          </p:cNvGrpSpPr>
          <p:nvPr/>
        </p:nvGrpSpPr>
        <p:grpSpPr bwMode="auto">
          <a:xfrm>
            <a:off x="1066800" y="5334002"/>
            <a:ext cx="3009901" cy="1300163"/>
            <a:chOff x="672" y="3360"/>
            <a:chExt cx="1896" cy="819"/>
          </a:xfrm>
        </p:grpSpPr>
        <p:sp>
          <p:nvSpPr>
            <p:cNvPr id="9" name="Text Box 1036"/>
            <p:cNvSpPr txBox="1">
              <a:spLocks noChangeArrowheads="1"/>
            </p:cNvSpPr>
            <p:nvPr/>
          </p:nvSpPr>
          <p:spPr bwMode="auto">
            <a:xfrm>
              <a:off x="1056" y="3360"/>
              <a:ext cx="9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>
                  <a:latin typeface="+mj-lt"/>
                </a:rPr>
                <a:t>Film mince</a:t>
              </a:r>
            </a:p>
          </p:txBody>
        </p:sp>
        <p:sp>
          <p:nvSpPr>
            <p:cNvPr id="10" name="Text Box 1038"/>
            <p:cNvSpPr txBox="1">
              <a:spLocks noChangeArrowheads="1"/>
            </p:cNvSpPr>
            <p:nvPr/>
          </p:nvSpPr>
          <p:spPr bwMode="auto">
            <a:xfrm>
              <a:off x="672" y="3888"/>
              <a:ext cx="1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>
                  <a:latin typeface="+mj-lt"/>
                </a:rPr>
                <a:t>Peu de perte d’énergie</a:t>
              </a:r>
            </a:p>
          </p:txBody>
        </p:sp>
        <p:sp>
          <p:nvSpPr>
            <p:cNvPr id="11" name="AutoShape 1039"/>
            <p:cNvSpPr>
              <a:spLocks noChangeArrowheads="1"/>
            </p:cNvSpPr>
            <p:nvPr/>
          </p:nvSpPr>
          <p:spPr bwMode="auto">
            <a:xfrm>
              <a:off x="1344" y="3648"/>
              <a:ext cx="30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grpSp>
        <p:nvGrpSpPr>
          <p:cNvPr id="18" name="Group 1045"/>
          <p:cNvGrpSpPr>
            <a:grpSpLocks/>
          </p:cNvGrpSpPr>
          <p:nvPr/>
        </p:nvGrpSpPr>
        <p:grpSpPr bwMode="auto">
          <a:xfrm>
            <a:off x="5464175" y="5334000"/>
            <a:ext cx="3009900" cy="1300163"/>
            <a:chOff x="3442" y="3360"/>
            <a:chExt cx="1896" cy="819"/>
          </a:xfrm>
        </p:grpSpPr>
        <p:sp>
          <p:nvSpPr>
            <p:cNvPr id="19" name="Text Box 1042"/>
            <p:cNvSpPr txBox="1">
              <a:spLocks noChangeArrowheads="1"/>
            </p:cNvSpPr>
            <p:nvPr/>
          </p:nvSpPr>
          <p:spPr bwMode="auto">
            <a:xfrm>
              <a:off x="3923" y="3360"/>
              <a:ext cx="6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Z </a:t>
              </a:r>
              <a:r>
                <a:rPr lang="fr-FR" sz="2400" dirty="0" err="1">
                  <a:latin typeface="+mj-lt"/>
                </a:rPr>
                <a:t>élévé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20" name="Text Box 1043"/>
            <p:cNvSpPr txBox="1">
              <a:spLocks noChangeArrowheads="1"/>
            </p:cNvSpPr>
            <p:nvPr/>
          </p:nvSpPr>
          <p:spPr bwMode="auto">
            <a:xfrm>
              <a:off x="3442" y="3888"/>
              <a:ext cx="1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>
                  <a:latin typeface="+mj-lt"/>
                </a:rPr>
                <a:t>Peu de perte d’énergie</a:t>
              </a:r>
            </a:p>
          </p:txBody>
        </p:sp>
        <p:sp>
          <p:nvSpPr>
            <p:cNvPr id="21" name="AutoShape 1044"/>
            <p:cNvSpPr>
              <a:spLocks noChangeArrowheads="1"/>
            </p:cNvSpPr>
            <p:nvPr/>
          </p:nvSpPr>
          <p:spPr bwMode="auto">
            <a:xfrm>
              <a:off x="4114" y="3648"/>
              <a:ext cx="30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>
                <a:latin typeface="+mj-lt"/>
              </a:endParaRPr>
            </a:p>
          </p:txBody>
        </p:sp>
      </p:grpSp>
      <p:sp>
        <p:nvSpPr>
          <p:cNvPr id="16" name="Rectangle 1047"/>
          <p:cNvSpPr>
            <a:spLocks noChangeArrowheads="1"/>
          </p:cNvSpPr>
          <p:nvPr/>
        </p:nvSpPr>
        <p:spPr bwMode="auto">
          <a:xfrm>
            <a:off x="6096000" y="5181600"/>
            <a:ext cx="1295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>
              <a:latin typeface="+mj-lt"/>
            </a:endParaRPr>
          </a:p>
        </p:txBody>
      </p:sp>
      <p:grpSp>
        <p:nvGrpSpPr>
          <p:cNvPr id="17" name="Group 1035"/>
          <p:cNvGrpSpPr>
            <a:grpSpLocks/>
          </p:cNvGrpSpPr>
          <p:nvPr/>
        </p:nvGrpSpPr>
        <p:grpSpPr bwMode="auto">
          <a:xfrm>
            <a:off x="4419601" y="1447802"/>
            <a:ext cx="4419601" cy="3946529"/>
            <a:chOff x="2784" y="960"/>
            <a:chExt cx="2784" cy="2486"/>
          </a:xfrm>
        </p:grpSpPr>
        <p:pic>
          <p:nvPicPr>
            <p:cNvPr id="22" name="Picture 1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248"/>
              <a:ext cx="2784" cy="2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1032"/>
            <p:cNvSpPr txBox="1">
              <a:spLocks noChangeArrowheads="1"/>
            </p:cNvSpPr>
            <p:nvPr/>
          </p:nvSpPr>
          <p:spPr bwMode="auto">
            <a:xfrm>
              <a:off x="3648" y="960"/>
              <a:ext cx="11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>
                  <a:latin typeface="+mj-lt"/>
                </a:rPr>
                <a:t>rétrodiffusés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9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8869"/>
            <a:ext cx="8229600" cy="1884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Origine</a:t>
            </a:r>
            <a:r>
              <a:rPr lang="en-US" dirty="0" smtClean="0"/>
              <a:t> du </a:t>
            </a:r>
            <a:r>
              <a:rPr lang="en-US" dirty="0" err="1" smtClean="0"/>
              <a:t>contratse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dans</a:t>
            </a:r>
            <a:r>
              <a:rPr lang="en-US" dirty="0" smtClean="0"/>
              <a:t> le MEB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20"/>
          <p:cNvSpPr>
            <a:spLocks noGrp="1"/>
          </p:cNvSpPr>
          <p:nvPr/>
        </p:nvSpPr>
        <p:spPr bwMode="auto">
          <a:xfrm>
            <a:off x="6487319" y="6167438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kern="1200">
                <a:solidFill>
                  <a:srgbClr val="000000"/>
                </a:solidFill>
                <a:latin typeface="Times New Roman" pitchFamily="16" charset="0"/>
                <a:ea typeface="宋体" charset="-122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fld id="{0E841B0C-810C-4907-BA0E-923E2E027BD2}" type="slidenum">
              <a:rPr lang="fr-FR">
                <a:solidFill>
                  <a:schemeClr val="tx1"/>
                </a:solidFill>
                <a:latin typeface="+mn-lt"/>
              </a:rPr>
              <a:pPr/>
              <a:t>35</a:t>
            </a:fld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92894" y="22103"/>
            <a:ext cx="8634587" cy="71006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Influence </a:t>
            </a:r>
            <a:r>
              <a:rPr lang="fr-FR" sz="4000" dirty="0">
                <a:solidFill>
                  <a:schemeClr val="tx1"/>
                </a:solidFill>
                <a:latin typeface="+mn-lt"/>
              </a:rPr>
              <a:t>des paramètres fondamentaux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469" y="1001714"/>
            <a:ext cx="9009065" cy="5768977"/>
            <a:chOff x="84" y="682"/>
            <a:chExt cx="5675" cy="363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181"/>
              <a:ext cx="1423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34" y="682"/>
              <a:ext cx="2406" cy="292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 dirty="0">
                  <a:solidFill>
                    <a:srgbClr val="FF0000"/>
                  </a:solidFill>
                  <a:latin typeface="+mn-lt"/>
                </a:rPr>
                <a:t>1 – La tension d’accélération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986" y="1269"/>
              <a:ext cx="1031" cy="292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 dirty="0">
                  <a:solidFill>
                    <a:schemeClr val="tx1"/>
                  </a:solidFill>
                  <a:latin typeface="+mn-lt"/>
                </a:rPr>
                <a:t>Cible de fer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6" y="987"/>
              <a:ext cx="413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+mn-lt"/>
                </a:rPr>
                <a:t>10 kV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02" y="2904"/>
              <a:ext cx="2789" cy="1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just"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Lorsque la tension d’accélération augmente,</a:t>
              </a:r>
            </a:p>
            <a:p>
              <a:pPr algn="just"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la profondeur de pénétration ainsi que la</a:t>
              </a:r>
            </a:p>
            <a:p>
              <a:pPr algn="just"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diffusion latérale augmentent fortement</a:t>
              </a:r>
            </a:p>
            <a:p>
              <a:pPr algn="just"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(mais la forme générale de l’enveloppe des</a:t>
              </a:r>
            </a:p>
            <a:p>
              <a:pPr algn="just"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trajectoires (« poire d’interactions ») ne</a:t>
              </a:r>
            </a:p>
            <a:p>
              <a:pPr algn="just"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change </a:t>
              </a:r>
              <a:r>
                <a:rPr lang="fr-FR" sz="1800" b="1" dirty="0" smtClean="0">
                  <a:solidFill>
                    <a:schemeClr val="tx1"/>
                  </a:solidFill>
                  <a:latin typeface="+mn-lt"/>
                </a:rPr>
                <a:t>pas. </a:t>
              </a:r>
              <a:r>
                <a:rPr lang="fr-FR" sz="1800" b="1" dirty="0" smtClean="0">
                  <a:solidFill>
                    <a:srgbClr val="FF0000"/>
                  </a:solidFill>
                  <a:latin typeface="+mn-lt"/>
                </a:rPr>
                <a:t>La </a:t>
              </a:r>
              <a:r>
                <a:rPr lang="fr-FR" sz="1800" b="1" dirty="0">
                  <a:solidFill>
                    <a:srgbClr val="FF0000"/>
                  </a:solidFill>
                  <a:latin typeface="+mn-lt"/>
                </a:rPr>
                <a:t>proportion d’électrons </a:t>
              </a:r>
            </a:p>
            <a:p>
              <a:pPr algn="just">
                <a:buClrTx/>
                <a:buFontTx/>
                <a:buNone/>
              </a:pPr>
              <a:r>
                <a:rPr lang="fr-FR" sz="1800" b="1" dirty="0">
                  <a:solidFill>
                    <a:srgbClr val="FF0000"/>
                  </a:solidFill>
                  <a:latin typeface="+mn-lt"/>
                </a:rPr>
                <a:t>rétrodiffusés n’est pas modifiée.</a:t>
              </a:r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1469"/>
              <a:ext cx="1720" cy="1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66" y="1269"/>
              <a:ext cx="413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+mn-lt"/>
                </a:rPr>
                <a:t>20 kV</a:t>
              </a:r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" y="2796"/>
              <a:ext cx="2635" cy="1505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8" y="1974"/>
              <a:ext cx="395" cy="0"/>
            </a:xfrm>
            <a:prstGeom prst="line">
              <a:avLst/>
            </a:prstGeom>
            <a:noFill/>
            <a:ln w="1908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02" y="1951"/>
              <a:ext cx="34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000" b="1">
                  <a:solidFill>
                    <a:schemeClr val="tx1"/>
                  </a:solidFill>
                  <a:latin typeface="+mn-lt"/>
                </a:rPr>
                <a:t>0,5 µm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358" y="2642"/>
              <a:ext cx="863" cy="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594" y="2613"/>
              <a:ext cx="28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000" b="1">
                  <a:solidFill>
                    <a:schemeClr val="tx1"/>
                  </a:solidFill>
                  <a:latin typeface="+mn-lt"/>
                </a:rPr>
                <a:t>1 µm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396" y="4165"/>
              <a:ext cx="1115" cy="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797" y="4160"/>
              <a:ext cx="285" cy="156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000" b="1">
                  <a:solidFill>
                    <a:schemeClr val="tx1"/>
                  </a:solidFill>
                  <a:latin typeface="+mn-lt"/>
                </a:rPr>
                <a:t>2 µm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265" y="2599"/>
              <a:ext cx="413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+mn-lt"/>
                </a:rPr>
                <a:t>30 kV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76" y="1614"/>
              <a:ext cx="2353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b="1" dirty="0">
                  <a:solidFill>
                    <a:schemeClr val="tx1"/>
                  </a:solidFill>
                  <a:latin typeface="+mn-lt"/>
                </a:rPr>
                <a:t>Simulations de Monte Carlo</a:t>
              </a:r>
            </a:p>
            <a:p>
              <a:pPr algn="ctr">
                <a:buClrTx/>
                <a:buFontTx/>
                <a:buNone/>
              </a:pPr>
              <a:r>
                <a:rPr lang="fr-FR" b="1" dirty="0">
                  <a:solidFill>
                    <a:schemeClr val="tx1"/>
                  </a:solidFill>
                  <a:latin typeface="+mn-lt"/>
                </a:rPr>
                <a:t>(250 trajectoires)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38462" y="2767806"/>
            <a:ext cx="2984500" cy="1968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5112" y="151606"/>
            <a:ext cx="3600061" cy="463846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latin typeface="+mn-lt"/>
              </a:rPr>
              <a:t>2 – La nature de la cible (Z)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94469"/>
            <a:ext cx="3457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637381"/>
            <a:ext cx="30543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7" y="3204369"/>
            <a:ext cx="27178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1312" y="4233566"/>
            <a:ext cx="5914096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Quand Z croît :</a:t>
            </a:r>
          </a:p>
          <a:p>
            <a:pPr>
              <a:buClr>
                <a:srgbClr val="FFFFFF"/>
              </a:buClr>
              <a:buFont typeface="Arial" charset="0"/>
              <a:buChar char="-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 la pénétration 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diminue</a:t>
            </a:r>
            <a:endParaRPr lang="fr-FR" sz="2000" b="1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FFFFFF"/>
              </a:buClr>
              <a:buFont typeface="Arial" charset="0"/>
              <a:buChar char="-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 la forme (l’enveloppe) des trajectoires se modifient :</a:t>
            </a:r>
          </a:p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	 d’une forme de « poire » allongée (Z faible)</a:t>
            </a:r>
          </a:p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	elle tend vers une demi-sphère (Z élevé)</a:t>
            </a:r>
          </a:p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- la fraction de trajectoires rétrodiffusées augmente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0525" y="6277769"/>
            <a:ext cx="399314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+mn-lt"/>
              </a:rPr>
              <a:t>Le 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coefficient de rétrodiffusion croît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501171" y="6277762"/>
            <a:ext cx="4337051" cy="401636"/>
            <a:chOff x="2789" y="3949"/>
            <a:chExt cx="2732" cy="253"/>
          </a:xfrm>
        </p:grpSpPr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3296" y="3949"/>
              <a:ext cx="2225" cy="25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rgbClr val="FF0000"/>
                  </a:solidFill>
                  <a:latin typeface="+mn-lt"/>
                </a:rPr>
                <a:t>Contraste de nombre atomique</a:t>
              </a: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2789" y="4022"/>
              <a:ext cx="457" cy="1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70337" y="1266031"/>
            <a:ext cx="893040" cy="463846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20 kV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49887" y="2266156"/>
            <a:ext cx="874713" cy="3099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400" b="1">
                <a:solidFill>
                  <a:schemeClr val="tx1"/>
                </a:solidFill>
                <a:latin typeface="+mn-lt"/>
              </a:rPr>
              <a:t>C (Z=6)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31800" y="2396331"/>
            <a:ext cx="864224" cy="3099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400" b="1">
                <a:solidFill>
                  <a:schemeClr val="tx1"/>
                </a:solidFill>
                <a:latin typeface="+mn-lt"/>
              </a:rPr>
              <a:t>Fe (Z=26)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26150" y="4233069"/>
            <a:ext cx="810135" cy="3099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400" b="1">
                <a:solidFill>
                  <a:schemeClr val="tx1"/>
                </a:solidFill>
                <a:latin typeface="+mn-lt"/>
              </a:rPr>
              <a:t>U (Z=92)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786856"/>
            <a:ext cx="28575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587625" y="4034631"/>
            <a:ext cx="899903" cy="3099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400" b="1">
                <a:solidFill>
                  <a:schemeClr val="tx1"/>
                </a:solidFill>
                <a:latin typeface="+mn-lt"/>
              </a:rPr>
              <a:t>Ag (Z=47)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747837" y="2674144"/>
            <a:ext cx="45232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000" b="1">
                <a:solidFill>
                  <a:schemeClr val="tx1"/>
                </a:solidFill>
                <a:latin typeface="+mn-lt"/>
              </a:rPr>
              <a:t>1 µm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795462" y="2717006"/>
            <a:ext cx="1524000" cy="1588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589837" y="2375694"/>
            <a:ext cx="45232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000" b="1">
                <a:solidFill>
                  <a:schemeClr val="tx1"/>
                </a:solidFill>
                <a:latin typeface="+mn-lt"/>
              </a:rPr>
              <a:t>2 µm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612062" y="2437606"/>
            <a:ext cx="1054100" cy="1588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211887" y="4833144"/>
            <a:ext cx="553654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000" b="1">
                <a:solidFill>
                  <a:schemeClr val="tx1"/>
                </a:solidFill>
                <a:latin typeface="+mn-lt"/>
              </a:rPr>
              <a:t>0,5 µm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278562" y="5053806"/>
            <a:ext cx="1422400" cy="1588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373437" y="4464844"/>
            <a:ext cx="553654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000" b="1">
                <a:solidFill>
                  <a:schemeClr val="tx1"/>
                </a:solidFill>
                <a:latin typeface="+mn-lt"/>
              </a:rPr>
              <a:t>0,5 µm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4062" y="4482306"/>
            <a:ext cx="889000" cy="1588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8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11981" y="151606"/>
            <a:ext cx="4641813" cy="463846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b="1" dirty="0">
                <a:solidFill>
                  <a:srgbClr val="FF0000"/>
                </a:solidFill>
                <a:latin typeface="+mn-lt"/>
              </a:rPr>
              <a:t>3 - Inclinaison du faisceau (« tilt »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324452" y="383529"/>
            <a:ext cx="2387490" cy="463846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cible de fer 20 kV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862930" y="4712268"/>
            <a:ext cx="6567488" cy="1325564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  <a:latin typeface="+mn-lt"/>
              </a:rPr>
              <a:t>incidence oblique :</a:t>
            </a:r>
          </a:p>
          <a:p>
            <a:pPr>
              <a:buFont typeface="Arial" charset="0"/>
              <a:buChar char="-"/>
            </a:pP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distribution anisotrope des trajectoires</a:t>
            </a:r>
          </a:p>
          <a:p>
            <a:pPr>
              <a:buFont typeface="Arial" charset="0"/>
              <a:buChar char="-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 augmentation du nombre d’électrons rétrodiffusés</a:t>
            </a:r>
          </a:p>
          <a:p>
            <a:pPr>
              <a:buFont typeface="Arial" charset="0"/>
              <a:buChar char="-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 distribution spatiale anisotrope des électrons rétrodiffusés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2505868" y="6199765"/>
            <a:ext cx="3667125" cy="401638"/>
            <a:chOff x="1502" y="4232"/>
            <a:chExt cx="2310" cy="253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2009" y="4232"/>
              <a:ext cx="1803" cy="25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rgbClr val="FF0000"/>
                  </a:solidFill>
                  <a:latin typeface="+mn-lt"/>
                </a:rPr>
                <a:t>Contraste topographique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502" y="4313"/>
              <a:ext cx="457" cy="1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180305" y="5118668"/>
            <a:ext cx="512763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502943" y="1869282"/>
            <a:ext cx="4019550" cy="3176588"/>
            <a:chOff x="2760" y="1178"/>
            <a:chExt cx="2532" cy="2001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1510"/>
              <a:ext cx="2532" cy="166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28" y="1248"/>
              <a:ext cx="95" cy="343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4299" y="1178"/>
              <a:ext cx="373" cy="397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4671" y="1421"/>
              <a:ext cx="390" cy="147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3598" y="1404"/>
              <a:ext cx="124" cy="158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997" y="2810"/>
              <a:ext cx="471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+mn-lt"/>
                </a:rPr>
                <a:t>tilt 20°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65943" y="697707"/>
            <a:ext cx="7165976" cy="3200401"/>
            <a:chOff x="280" y="440"/>
            <a:chExt cx="4514" cy="2016"/>
          </a:xfrm>
        </p:grpSpPr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715"/>
              <a:ext cx="2331" cy="1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Line 19"/>
            <p:cNvSpPr>
              <a:spLocks noChangeShapeType="1"/>
            </p:cNvSpPr>
            <p:nvPr/>
          </p:nvSpPr>
          <p:spPr bwMode="auto">
            <a:xfrm flipH="1" flipV="1">
              <a:off x="1147" y="618"/>
              <a:ext cx="104" cy="167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1659" y="612"/>
              <a:ext cx="148" cy="167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442" y="612"/>
              <a:ext cx="2352" cy="64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r>
                <a:rPr lang="fr-FR" sz="2000" b="1" dirty="0" smtClean="0">
                  <a:solidFill>
                    <a:schemeClr val="tx1"/>
                  </a:solidFill>
                  <a:latin typeface="+mn-lt"/>
                </a:rPr>
                <a:t>incidence </a:t>
              </a: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normale : </a:t>
              </a:r>
            </a:p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        distribution spatiale isotrope </a:t>
              </a:r>
            </a:p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	des trajectoires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1440" y="440"/>
              <a:ext cx="0" cy="327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462" y="2046"/>
              <a:ext cx="461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+mn-lt"/>
                </a:rPr>
                <a:t>tilt 0°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98687" y="0"/>
            <a:ext cx="8065326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L’émission </a:t>
            </a:r>
            <a:r>
              <a:rPr lang="fr-FR" sz="4000" dirty="0">
                <a:solidFill>
                  <a:schemeClr val="tx1"/>
                </a:solidFill>
                <a:latin typeface="+mn-lt"/>
              </a:rPr>
              <a:t>électronique rétrodiffusée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26644" y="2042321"/>
            <a:ext cx="5080000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112419" y="5734854"/>
            <a:ext cx="4337050" cy="401638"/>
            <a:chOff x="2613" y="3624"/>
            <a:chExt cx="2732" cy="253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3120" y="3624"/>
              <a:ext cx="2225" cy="25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rgbClr val="FF0000"/>
                  </a:solidFill>
                  <a:latin typeface="+mn-lt"/>
                </a:rPr>
                <a:t>Contraste de nombre atomique</a:t>
              </a: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2613" y="3697"/>
              <a:ext cx="457" cy="1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44" y="2235996"/>
            <a:ext cx="4773613" cy="30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2782094" y="1588296"/>
            <a:ext cx="1298575" cy="0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987007" y="1035909"/>
            <a:ext cx="2341554" cy="710067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fonction du nombre</a:t>
            </a:r>
          </a:p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atomique de la cible</a:t>
            </a:r>
          </a:p>
        </p:txBody>
      </p:sp>
      <p:pic>
        <p:nvPicPr>
          <p:cNvPr id="23" name="Imag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32" y="977108"/>
            <a:ext cx="1114425" cy="6731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666832" y="1199358"/>
            <a:ext cx="1177849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200" b="1" i="1">
                <a:solidFill>
                  <a:schemeClr val="tx1"/>
                </a:solidFill>
                <a:latin typeface="+mn-lt"/>
              </a:rPr>
              <a:t>(Arnal-Verdier)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37331" y="1318419"/>
            <a:ext cx="3109913" cy="5087939"/>
            <a:chOff x="172" y="842"/>
            <a:chExt cx="1959" cy="3205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72" y="842"/>
              <a:ext cx="1959" cy="3205"/>
              <a:chOff x="172" y="842"/>
              <a:chExt cx="1959" cy="3205"/>
            </a:xfrm>
          </p:grpSpPr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172" y="842"/>
                <a:ext cx="1959" cy="3205"/>
                <a:chOff x="172" y="842"/>
                <a:chExt cx="1959" cy="3205"/>
              </a:xfrm>
            </p:grpSpPr>
            <p:pic>
              <p:nvPicPr>
                <p:cNvPr id="16" name="Picture 1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" y="1944"/>
                  <a:ext cx="1959" cy="19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6" y="3813"/>
                  <a:ext cx="454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defPPr>
                    <a:defRPr lang="en-GB"/>
                  </a:defPPr>
                  <a:lvl1pPr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1pPr>
                  <a:lvl2pPr marL="742950" indent="-28575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2pPr>
                  <a:lvl3pPr marL="11430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3pPr>
                  <a:lvl4pPr marL="16002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4pPr>
                  <a:lvl5pPr marL="20574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fr-FR" sz="1800" b="1" dirty="0">
                      <a:solidFill>
                        <a:schemeClr val="tx1"/>
                      </a:solidFill>
                      <a:latin typeface="+mn-lt"/>
                    </a:rPr>
                    <a:t>50 eV</a:t>
                  </a:r>
                </a:p>
              </p:txBody>
            </p:sp>
            <p:sp>
              <p:nvSpPr>
                <p:cNvPr id="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83" y="842"/>
                  <a:ext cx="1344" cy="447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defPPr>
                    <a:defRPr lang="en-GB"/>
                  </a:defPPr>
                  <a:lvl1pPr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1pPr>
                  <a:lvl2pPr marL="742950" indent="-28575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2pPr>
                  <a:lvl3pPr marL="11430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3pPr>
                  <a:lvl4pPr marL="16002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4pPr>
                  <a:lvl5pPr marL="20574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fr-FR" sz="2000" b="1" dirty="0">
                      <a:solidFill>
                        <a:schemeClr val="tx1"/>
                      </a:solidFill>
                      <a:latin typeface="+mn-lt"/>
                    </a:rPr>
                    <a:t>Origine : électrons 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fr-FR" sz="2000" b="1" dirty="0">
                      <a:solidFill>
                        <a:schemeClr val="tx1"/>
                      </a:solidFill>
                      <a:latin typeface="+mn-lt"/>
                    </a:rPr>
                    <a:t>primaires</a:t>
                  </a:r>
                </a:p>
              </p:txBody>
            </p:sp>
          </p:grp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476" y="1367"/>
                <a:ext cx="1450" cy="1228"/>
                <a:chOff x="476" y="1367"/>
                <a:chExt cx="1450" cy="1228"/>
              </a:xfrm>
            </p:grpSpPr>
            <p:sp>
              <p:nvSpPr>
                <p:cNvPr id="1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76" y="2070"/>
                  <a:ext cx="1200" cy="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defPPr>
                    <a:defRPr lang="en-GB"/>
                  </a:defPPr>
                  <a:lvl1pPr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1pPr>
                  <a:lvl2pPr marL="742950" indent="-28575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2pPr>
                  <a:lvl3pPr marL="11430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3pPr>
                  <a:lvl4pPr marL="16002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4pPr>
                  <a:lvl5pPr marL="20574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fr-FR" sz="1600" b="1">
                      <a:solidFill>
                        <a:schemeClr val="tx1"/>
                      </a:solidFill>
                      <a:latin typeface="+mn-lt"/>
                    </a:rPr>
                    <a:t>Spectre énergétique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fr-FR" sz="1600" b="1">
                      <a:solidFill>
                        <a:schemeClr val="tx1"/>
                      </a:solidFill>
                      <a:latin typeface="+mn-lt"/>
                    </a:rPr>
                    <a:t>de l’émission 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fr-FR" sz="1600" b="1">
                      <a:solidFill>
                        <a:schemeClr val="tx1"/>
                      </a:solidFill>
                      <a:latin typeface="+mn-lt"/>
                    </a:rPr>
                    <a:t>rétrodiffusée</a:t>
                  </a:r>
                </a:p>
              </p:txBody>
            </p:sp>
            <p:sp>
              <p:nvSpPr>
                <p:cNvPr id="13" name="Line 22"/>
                <p:cNvSpPr>
                  <a:spLocks noChangeShapeType="1"/>
                </p:cNvSpPr>
                <p:nvPr/>
              </p:nvSpPr>
              <p:spPr bwMode="auto">
                <a:xfrm>
                  <a:off x="1130" y="1698"/>
                  <a:ext cx="0" cy="223"/>
                </a:xfrm>
                <a:prstGeom prst="line">
                  <a:avLst/>
                </a:prstGeom>
                <a:noFill/>
                <a:ln w="38160">
                  <a:solidFill>
                    <a:srgbClr val="FFFFF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GB"/>
                  </a:defPPr>
                  <a:lvl1pPr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1pPr>
                  <a:lvl2pPr marL="742950" indent="-28575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2pPr>
                  <a:lvl3pPr marL="11430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3pPr>
                  <a:lvl4pPr marL="16002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4pPr>
                  <a:lvl5pPr marL="20574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9pPr>
                </a:lstStyle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84" y="1367"/>
                  <a:ext cx="1342" cy="447"/>
                </a:xfrm>
                <a:prstGeom prst="rect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defPPr>
                    <a:defRPr lang="en-GB"/>
                  </a:defPPr>
                  <a:lvl1pPr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1pPr>
                  <a:lvl2pPr marL="742950" indent="-28575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2pPr>
                  <a:lvl3pPr marL="11430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3pPr>
                  <a:lvl4pPr marL="16002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4pPr>
                  <a:lvl5pPr marL="2057400" indent="-228600" algn="l" defTabSz="449263" rtl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Times New Roman" pitchFamily="16" charset="0"/>
                      <a:ea typeface="宋体" charset="-122"/>
                      <a:cs typeface="+mn-cs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fr-FR" sz="2000" b="1" dirty="0">
                      <a:solidFill>
                        <a:schemeClr val="tx1"/>
                      </a:solidFill>
                      <a:latin typeface="+mn-lt"/>
                    </a:rPr>
                    <a:t>principalement de 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fr-FR" sz="2000" b="1" dirty="0">
                      <a:solidFill>
                        <a:schemeClr val="tx1"/>
                      </a:solidFill>
                      <a:latin typeface="+mn-lt"/>
                    </a:rPr>
                    <a:t>haute énergie</a:t>
                  </a:r>
                </a:p>
              </p:txBody>
            </p:sp>
          </p:grpSp>
        </p:grp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640" y="3217"/>
              <a:ext cx="0" cy="65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9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3687" y="154781"/>
            <a:ext cx="8687817" cy="956288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800" dirty="0">
                <a:solidFill>
                  <a:schemeClr val="tx1"/>
                </a:solidFill>
                <a:latin typeface="+mn-lt"/>
              </a:rPr>
              <a:t>Influence de l’angle d’incidence du faisceau sur la cible sur</a:t>
            </a:r>
          </a:p>
          <a:p>
            <a:pPr algn="ctr">
              <a:buClrTx/>
              <a:buFontTx/>
              <a:buNone/>
            </a:pPr>
            <a:r>
              <a:rPr lang="fr-FR" sz="2800" dirty="0">
                <a:solidFill>
                  <a:schemeClr val="tx1"/>
                </a:solidFill>
                <a:latin typeface="+mn-lt"/>
              </a:rPr>
              <a:t>l’émission rétrodiffusée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8925" y="1161859"/>
            <a:ext cx="2187575" cy="4240212"/>
            <a:chOff x="249" y="519"/>
            <a:chExt cx="1378" cy="2671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49" y="519"/>
              <a:ext cx="1378" cy="267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270" y="604"/>
              <a:ext cx="1302" cy="2406"/>
              <a:chOff x="270" y="604"/>
              <a:chExt cx="1302" cy="2406"/>
            </a:xfrm>
          </p:grpSpPr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" y="604"/>
                <a:ext cx="1302" cy="1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454" y="1872"/>
                <a:ext cx="857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fr-FR" sz="1200" b="1">
                    <a:solidFill>
                      <a:schemeClr val="tx1"/>
                    </a:solidFill>
                    <a:latin typeface="+mn-lt"/>
                  </a:rPr>
                  <a:t>incidence normale</a:t>
                </a: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510" y="2287"/>
                <a:ext cx="69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fr-FR" sz="1200" b="1">
                    <a:solidFill>
                      <a:schemeClr val="tx1"/>
                    </a:solidFill>
                    <a:latin typeface="+mn-lt"/>
                  </a:rPr>
                  <a:t>loi de Lambert</a:t>
                </a:r>
              </a:p>
            </p:txBody>
          </p:sp>
          <p:pic>
            <p:nvPicPr>
              <p:cNvPr id="26" name="Image 2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" y="2513"/>
                <a:ext cx="728" cy="49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870" y="2066"/>
                <a:ext cx="0" cy="23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584450" y="1503171"/>
            <a:ext cx="6270626" cy="3844926"/>
            <a:chOff x="1695" y="734"/>
            <a:chExt cx="3950" cy="2422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695" y="1148"/>
              <a:ext cx="1921" cy="182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734"/>
              <a:ext cx="1965" cy="2422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" y="1274"/>
              <a:ext cx="1802" cy="1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831" y="2440"/>
              <a:ext cx="82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200" b="1">
                  <a:solidFill>
                    <a:schemeClr val="tx1"/>
                  </a:solidFill>
                  <a:latin typeface="+mn-lt"/>
                </a:rPr>
                <a:t>incidence oblique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951" y="2613"/>
              <a:ext cx="74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200" b="1">
                  <a:solidFill>
                    <a:schemeClr val="tx1"/>
                  </a:solidFill>
                  <a:latin typeface="+mn-lt"/>
                </a:rPr>
                <a:t>sphère   lobe</a:t>
              </a:r>
            </a:p>
          </p:txBody>
        </p:sp>
        <p:pic>
          <p:nvPicPr>
            <p:cNvPr id="17" name="Imag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736"/>
              <a:ext cx="1128" cy="3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1939" y="1587"/>
              <a:ext cx="478" cy="356"/>
            </a:xfrm>
            <a:custGeom>
              <a:avLst/>
              <a:gdLst>
                <a:gd name="T0" fmla="*/ 0 w 479"/>
                <a:gd name="T1" fmla="*/ 357 h 357"/>
                <a:gd name="T2" fmla="*/ 154 w 479"/>
                <a:gd name="T3" fmla="*/ 138 h 357"/>
                <a:gd name="T4" fmla="*/ 276 w 479"/>
                <a:gd name="T5" fmla="*/ 65 h 357"/>
                <a:gd name="T6" fmla="*/ 373 w 479"/>
                <a:gd name="T7" fmla="*/ 25 h 357"/>
                <a:gd name="T8" fmla="*/ 479 w 479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357">
                  <a:moveTo>
                    <a:pt x="0" y="357"/>
                  </a:moveTo>
                  <a:cubicBezTo>
                    <a:pt x="54" y="272"/>
                    <a:pt x="108" y="187"/>
                    <a:pt x="154" y="138"/>
                  </a:cubicBezTo>
                  <a:cubicBezTo>
                    <a:pt x="200" y="89"/>
                    <a:pt x="239" y="84"/>
                    <a:pt x="276" y="65"/>
                  </a:cubicBezTo>
                  <a:cubicBezTo>
                    <a:pt x="313" y="46"/>
                    <a:pt x="339" y="36"/>
                    <a:pt x="373" y="25"/>
                  </a:cubicBezTo>
                  <a:cubicBezTo>
                    <a:pt x="407" y="14"/>
                    <a:pt x="456" y="6"/>
                    <a:pt x="479" y="0"/>
                  </a:cubicBez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35" y="1496"/>
              <a:ext cx="22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200" b="1">
                  <a:solidFill>
                    <a:schemeClr val="tx1"/>
                  </a:solidFill>
                  <a:latin typeface="+mn-lt"/>
                </a:rPr>
                <a:t></a:t>
              </a: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942" y="1611"/>
              <a:ext cx="481" cy="301"/>
            </a:xfrm>
            <a:custGeom>
              <a:avLst/>
              <a:gdLst>
                <a:gd name="T0" fmla="*/ 0 w 482"/>
                <a:gd name="T1" fmla="*/ 302 h 302"/>
                <a:gd name="T2" fmla="*/ 134 w 482"/>
                <a:gd name="T3" fmla="*/ 147 h 302"/>
                <a:gd name="T4" fmla="*/ 335 w 482"/>
                <a:gd name="T5" fmla="*/ 33 h 302"/>
                <a:gd name="T6" fmla="*/ 482 w 482"/>
                <a:gd name="T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302">
                  <a:moveTo>
                    <a:pt x="0" y="302"/>
                  </a:moveTo>
                  <a:cubicBezTo>
                    <a:pt x="22" y="276"/>
                    <a:pt x="78" y="192"/>
                    <a:pt x="134" y="147"/>
                  </a:cubicBezTo>
                  <a:cubicBezTo>
                    <a:pt x="190" y="102"/>
                    <a:pt x="277" y="57"/>
                    <a:pt x="335" y="33"/>
                  </a:cubicBezTo>
                  <a:cubicBezTo>
                    <a:pt x="393" y="9"/>
                    <a:pt x="452" y="7"/>
                    <a:pt x="482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570163" y="5540203"/>
            <a:ext cx="3667126" cy="401639"/>
            <a:chOff x="1686" y="3277"/>
            <a:chExt cx="2310" cy="253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93" y="3277"/>
              <a:ext cx="1803" cy="25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rgbClr val="FF0000"/>
                  </a:solidFill>
                  <a:latin typeface="+mn-lt"/>
                </a:rPr>
                <a:t>Contraste topographique</a:t>
              </a: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1686" y="3358"/>
              <a:ext cx="457" cy="1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157292" y="1152460"/>
            <a:ext cx="5226959" cy="4022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distribution spatiale de l’émission rétrodiffusée</a:t>
            </a:r>
          </a:p>
        </p:txBody>
      </p:sp>
    </p:spTree>
    <p:extLst>
      <p:ext uri="{BB962C8B-B14F-4D97-AF65-F5344CB8AC3E}">
        <p14:creationId xmlns:p14="http://schemas.microsoft.com/office/powerpoint/2010/main" val="24327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9570" y="21848"/>
            <a:ext cx="8809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/>
              <a:t>Limitation au cas </a:t>
            </a:r>
          </a:p>
          <a:p>
            <a:pPr algn="ctr"/>
            <a:r>
              <a:rPr lang="fr-FR" sz="4000" dirty="0" smtClean="0"/>
              <a:t>du MEB et de la microsonde électronique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1526" y="2011059"/>
            <a:ext cx="754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électrons ont une énergie de </a:t>
            </a:r>
            <a:r>
              <a:rPr lang="fr-FR" sz="2400" dirty="0" err="1" smtClean="0">
                <a:solidFill>
                  <a:srgbClr val="FF0000"/>
                </a:solidFill>
              </a:rPr>
              <a:t>qq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keV</a:t>
            </a:r>
            <a:r>
              <a:rPr lang="fr-FR" sz="2400" dirty="0" smtClean="0">
                <a:solidFill>
                  <a:srgbClr val="FF0000"/>
                </a:solidFill>
              </a:rPr>
              <a:t>:  </a:t>
            </a:r>
            <a:r>
              <a:rPr lang="fr-FR" sz="2400" dirty="0" smtClean="0"/>
              <a:t>0,1 </a:t>
            </a:r>
            <a:r>
              <a:rPr lang="fr-FR" sz="2400" dirty="0" err="1" smtClean="0"/>
              <a:t>keV</a:t>
            </a:r>
            <a:r>
              <a:rPr lang="fr-FR" sz="2400" dirty="0" smtClean="0"/>
              <a:t> à 50 </a:t>
            </a:r>
            <a:r>
              <a:rPr lang="fr-FR" sz="2400" dirty="0" err="1" smtClean="0"/>
              <a:t>keV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53186" y="2861770"/>
            <a:ext cx="7365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La matière est solide:  	</a:t>
            </a:r>
            <a:r>
              <a:rPr lang="fr-FR" sz="2400" dirty="0" smtClean="0"/>
              <a:t>métal, </a:t>
            </a:r>
            <a:r>
              <a:rPr lang="fr-FR" sz="2400" dirty="0" err="1" smtClean="0"/>
              <a:t>semiconducteur</a:t>
            </a:r>
            <a:r>
              <a:rPr lang="fr-FR" sz="2400" dirty="0" smtClean="0"/>
              <a:t>, isolant,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			mou, biologique, …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48089" y="3910901"/>
            <a:ext cx="8492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Les particules détectées sont:  </a:t>
            </a:r>
            <a:r>
              <a:rPr lang="fr-FR" sz="2400" dirty="0" smtClean="0"/>
              <a:t>électrons et photons en fonction de</a:t>
            </a:r>
          </a:p>
          <a:p>
            <a:pPr marL="342900" indent="-342900" algn="ctr">
              <a:buFont typeface="Arial"/>
              <a:buChar char="•"/>
            </a:pPr>
            <a:r>
              <a:rPr lang="fr-FR" sz="2400" dirty="0" smtClean="0"/>
              <a:t>leur provenance	 </a:t>
            </a:r>
          </a:p>
          <a:p>
            <a:pPr marL="342900" indent="-342900" algn="ctr">
              <a:buFont typeface="Arial"/>
              <a:buChar char="•"/>
            </a:pPr>
            <a:r>
              <a:rPr lang="fr-FR" sz="2400" dirty="0" smtClean="0"/>
              <a:t>l’énergie</a:t>
            </a:r>
          </a:p>
          <a:p>
            <a:pPr marL="342900" indent="-342900" algn="ctr">
              <a:buFont typeface="Arial"/>
              <a:buChar char="•"/>
            </a:pPr>
            <a:r>
              <a:rPr lang="fr-FR" sz="2400" dirty="0" smtClean="0"/>
              <a:t>l’angle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645" y="5557546"/>
            <a:ext cx="82734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La particule incidente n’est pas un photon X:</a:t>
            </a:r>
          </a:p>
          <a:p>
            <a:pPr algn="just"/>
            <a:r>
              <a:rPr lang="fr-FR" sz="2400" dirty="0" smtClean="0"/>
              <a:t>on ne considère pas le cas	- des détecteurs de rayonnement X</a:t>
            </a:r>
            <a:endParaRPr lang="fr-FR" sz="2400" dirty="0"/>
          </a:p>
          <a:p>
            <a:pPr algn="just"/>
            <a:r>
              <a:rPr lang="fr-FR" sz="2400" dirty="0" smtClean="0"/>
              <a:t>				  - de la fluorescence X</a:t>
            </a:r>
          </a:p>
        </p:txBody>
      </p:sp>
    </p:spTree>
    <p:extLst>
      <p:ext uri="{BB962C8B-B14F-4D97-AF65-F5344CB8AC3E}">
        <p14:creationId xmlns:p14="http://schemas.microsoft.com/office/powerpoint/2010/main" val="28658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3832" y="861399"/>
            <a:ext cx="4565650" cy="4113214"/>
            <a:chOff x="131" y="936"/>
            <a:chExt cx="2876" cy="259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1236"/>
              <a:ext cx="2404" cy="2033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32" y="936"/>
              <a:ext cx="2034" cy="234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800" b="1">
                  <a:solidFill>
                    <a:schemeClr val="tx1"/>
                  </a:solidFill>
                  <a:latin typeface="+mn-lt"/>
                </a:rPr>
                <a:t>Contraste de nombre atomique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31" y="3293"/>
              <a:ext cx="2876" cy="234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carbures de </a:t>
              </a:r>
              <a:r>
                <a:rPr lang="fr-FR" sz="1800" b="1" dirty="0" smtClean="0">
                  <a:solidFill>
                    <a:schemeClr val="tx1"/>
                  </a:solidFill>
                  <a:latin typeface="+mn-lt"/>
                </a:rPr>
                <a:t>tungstène dans </a:t>
              </a: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une matrice Cr-Ni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825204" y="1823246"/>
            <a:ext cx="3922712" cy="4375152"/>
            <a:chOff x="2981" y="1198"/>
            <a:chExt cx="2471" cy="2756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" y="1623"/>
              <a:ext cx="2471" cy="2077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366" y="1198"/>
              <a:ext cx="1668" cy="234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Contraste topographique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671" y="3720"/>
              <a:ext cx="1622" cy="234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800" b="1">
                  <a:solidFill>
                    <a:schemeClr val="tx1"/>
                  </a:solidFill>
                  <a:latin typeface="+mn-lt"/>
                </a:rPr>
                <a:t>rupture fragile d’un acier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45005" y="6264673"/>
            <a:ext cx="240725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(Documents J. Garden)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37444" y="967"/>
            <a:ext cx="7140544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>
                <a:solidFill>
                  <a:schemeClr val="tx1"/>
                </a:solidFill>
                <a:latin typeface="+mn-lt"/>
              </a:rPr>
              <a:t>Images en électrons </a:t>
            </a: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rétrodiffusés</a:t>
            </a:r>
            <a:endParaRPr lang="fr-FR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7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40871" y="19661"/>
            <a:ext cx="7687659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L’émission </a:t>
            </a:r>
            <a:r>
              <a:rPr lang="fr-FR" sz="4000" dirty="0">
                <a:solidFill>
                  <a:schemeClr val="tx1"/>
                </a:solidFill>
                <a:latin typeface="+mn-lt"/>
              </a:rPr>
              <a:t>électronique secondaire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2432" y="5733318"/>
            <a:ext cx="5054887" cy="833178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Font typeface="Arial" charset="0"/>
              <a:buChar char="-"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 pas d’influence directe de Z</a:t>
            </a:r>
          </a:p>
          <a:p>
            <a:pPr>
              <a:buFont typeface="Arial" charset="0"/>
              <a:buChar char="-"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 forte influence de l’angle d’incidence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3525" y="584200"/>
            <a:ext cx="3594100" cy="4706938"/>
            <a:chOff x="157" y="390"/>
            <a:chExt cx="2264" cy="2965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7" y="1216"/>
              <a:ext cx="2264" cy="2139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 sz="2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327" y="390"/>
              <a:ext cx="0" cy="370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 sz="200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1287"/>
              <a:ext cx="1484" cy="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08" y="1938"/>
              <a:ext cx="1530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600" b="1" dirty="0">
                  <a:solidFill>
                    <a:schemeClr val="tx1"/>
                  </a:solidFill>
                  <a:latin typeface="+mn-lt"/>
                </a:rPr>
                <a:t>électron primaire incident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222" y="2759"/>
              <a:ext cx="1194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+mn-lt"/>
                </a:rPr>
                <a:t>électron secondaire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00" y="3135"/>
              <a:ext cx="1461" cy="21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+mn-lt"/>
                </a:rPr>
                <a:t>électron primaire diffusé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8" y="754"/>
              <a:ext cx="1804" cy="44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électrons issus de la cible</a:t>
              </a:r>
            </a:p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(après ionisation)</a:t>
              </a: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359151" y="1431925"/>
            <a:ext cx="5521326" cy="4857751"/>
            <a:chOff x="2107" y="924"/>
            <a:chExt cx="3478" cy="3060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107" y="924"/>
              <a:ext cx="3478" cy="3060"/>
              <a:chOff x="2107" y="924"/>
              <a:chExt cx="3478" cy="306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652" y="1258"/>
                <a:ext cx="2933" cy="1907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pic>
            <p:nvPicPr>
              <p:cNvPr id="11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" y="1423"/>
                <a:ext cx="2613" cy="1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2107" y="924"/>
                <a:ext cx="772" cy="0"/>
              </a:xfrm>
              <a:prstGeom prst="line">
                <a:avLst/>
              </a:prstGeom>
              <a:noFill/>
              <a:ln w="28440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3541" y="3343"/>
                <a:ext cx="1708" cy="641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fr-FR" sz="2000" b="1" i="1">
                    <a:solidFill>
                      <a:schemeClr val="tx1"/>
                    </a:solidFill>
                    <a:latin typeface="+mn-lt"/>
                  </a:rPr>
                  <a:t>50 eV : limite arbitraire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2000" b="1" i="1">
                    <a:solidFill>
                      <a:schemeClr val="tx1"/>
                    </a:solidFill>
                    <a:latin typeface="+mn-lt"/>
                  </a:rPr>
                  <a:t>entre secondaires et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2000" b="1" i="1">
                    <a:solidFill>
                      <a:schemeClr val="tx1"/>
                    </a:solidFill>
                    <a:latin typeface="+mn-lt"/>
                  </a:rPr>
                  <a:t>rétrodiffusés</a:t>
                </a:r>
              </a:p>
            </p:txBody>
          </p:sp>
        </p:grpSp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4353" y="1429"/>
              <a:ext cx="0" cy="19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 sz="200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7"/>
          <p:cNvSpPr>
            <a:spLocks noGrp="1"/>
          </p:cNvSpPr>
          <p:nvPr/>
        </p:nvSpPr>
        <p:spPr bwMode="auto">
          <a:xfrm>
            <a:off x="6509544" y="6194425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kern="1200">
                <a:solidFill>
                  <a:srgbClr val="000000"/>
                </a:solidFill>
                <a:latin typeface="Times New Roman" pitchFamily="16" charset="0"/>
                <a:ea typeface="宋体" charset="-122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fld id="{1807B049-D311-47BD-B174-DA11213860C7}" type="slidenum">
              <a:rPr lang="fr-FR">
                <a:solidFill>
                  <a:schemeClr val="tx1"/>
                </a:solidFill>
                <a:latin typeface="+mn-lt"/>
              </a:rPr>
              <a:pPr/>
              <a:t>42</a:t>
            </a:fld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15340" y="11514"/>
            <a:ext cx="3514530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A faible </a:t>
            </a:r>
            <a:r>
              <a:rPr lang="fr-FR" sz="4000" dirty="0">
                <a:solidFill>
                  <a:schemeClr val="tx1"/>
                </a:solidFill>
                <a:latin typeface="+mn-lt"/>
              </a:rPr>
              <a:t>énergie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1782" y="204788"/>
            <a:ext cx="8580438" cy="3228980"/>
            <a:chOff x="205" y="163"/>
            <a:chExt cx="5405" cy="2034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05" y="587"/>
              <a:ext cx="267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libre parcours moyen faible (quelques nm)</a:t>
              </a: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" y="163"/>
              <a:ext cx="2705" cy="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70682" y="1235075"/>
            <a:ext cx="3379787" cy="4657725"/>
            <a:chOff x="261" y="812"/>
            <a:chExt cx="2129" cy="2934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61" y="1684"/>
              <a:ext cx="2129" cy="206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62" y="1040"/>
              <a:ext cx="2126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l’électron secondaire perd </a:t>
              </a:r>
            </a:p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rapidement toute son énergie</a:t>
              </a:r>
            </a:p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sur quelques dizaines de nm…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456" y="812"/>
              <a:ext cx="0" cy="323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" y="1781"/>
              <a:ext cx="1816" cy="1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380582" y="3929065"/>
            <a:ext cx="5732463" cy="1017588"/>
            <a:chOff x="2157" y="2509"/>
            <a:chExt cx="3611" cy="641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464" y="2509"/>
              <a:ext cx="3304" cy="641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Seuls, les secondaires émis près de la surface</a:t>
              </a:r>
            </a:p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auront une probabilité non-nulle de s’échapper</a:t>
              </a:r>
            </a:p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et d’être détectés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2157" y="2639"/>
              <a:ext cx="409" cy="227"/>
            </a:xfrm>
            <a:prstGeom prst="rightArrow">
              <a:avLst>
                <a:gd name="adj1" fmla="val 50000"/>
                <a:gd name="adj2" fmla="val 45044"/>
              </a:avLst>
            </a:prstGeom>
            <a:solidFill>
              <a:srgbClr val="3333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199855" y="4921261"/>
            <a:ext cx="2284411" cy="814390"/>
            <a:chOff x="3303" y="3134"/>
            <a:chExt cx="1439" cy="513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303" y="3394"/>
              <a:ext cx="1439" cy="253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chemeClr val="tx1"/>
                  </a:solidFill>
                  <a:latin typeface="+mn-lt"/>
                </a:rPr>
                <a:t>Emission de surface</a:t>
              </a: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3722" y="3134"/>
              <a:ext cx="567" cy="29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33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36207" y="6024822"/>
            <a:ext cx="7463649" cy="83317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dirty="0">
                <a:solidFill>
                  <a:srgbClr val="FF0000"/>
                </a:solidFill>
                <a:latin typeface="+mn-lt"/>
              </a:rPr>
              <a:t>Faible énergie  </a:t>
            </a:r>
            <a:r>
              <a:rPr lang="fr-FR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probabilité d’absorption importante…</a:t>
            </a:r>
          </a:p>
          <a:p>
            <a:pPr>
              <a:buClrTx/>
              <a:buFontTx/>
              <a:buNone/>
            </a:pPr>
            <a:r>
              <a:rPr lang="fr-FR" dirty="0">
                <a:solidFill>
                  <a:srgbClr val="FF0000"/>
                </a:solidFill>
                <a:latin typeface="+mn-lt"/>
              </a:rPr>
              <a:t>		 </a:t>
            </a:r>
            <a:r>
              <a:rPr lang="fr-FR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forte influence des défauts de surface</a:t>
            </a:r>
          </a:p>
        </p:txBody>
      </p:sp>
    </p:spTree>
    <p:extLst>
      <p:ext uri="{BB962C8B-B14F-4D97-AF65-F5344CB8AC3E}">
        <p14:creationId xmlns:p14="http://schemas.microsoft.com/office/powerpoint/2010/main" val="4489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452300" y="4501"/>
            <a:ext cx="6707711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Influence </a:t>
            </a:r>
            <a:r>
              <a:rPr lang="fr-FR" sz="4000" dirty="0">
                <a:solidFill>
                  <a:schemeClr val="tx1"/>
                </a:solidFill>
                <a:latin typeface="+mn-lt"/>
              </a:rPr>
              <a:t>de l’angle d’incidence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3419" y="705444"/>
            <a:ext cx="7675562" cy="2305050"/>
            <a:chOff x="453" y="378"/>
            <a:chExt cx="4835" cy="1452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53" y="378"/>
              <a:ext cx="4835" cy="145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629" y="450"/>
              <a:ext cx="4541" cy="1321"/>
              <a:chOff x="629" y="450"/>
              <a:chExt cx="4541" cy="1321"/>
            </a:xfrm>
          </p:grpSpPr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" y="813"/>
                <a:ext cx="1016" cy="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637"/>
                <a:ext cx="1453" cy="1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>
                <a:off x="2270" y="1091"/>
                <a:ext cx="780" cy="188"/>
              </a:xfrm>
              <a:prstGeom prst="rightArrow">
                <a:avLst>
                  <a:gd name="adj1" fmla="val 50000"/>
                  <a:gd name="adj2" fmla="val 103723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2148" y="882"/>
                <a:ext cx="104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fr-FR" sz="1800" b="1" dirty="0">
                    <a:solidFill>
                      <a:schemeClr val="tx1"/>
                    </a:solidFill>
                    <a:latin typeface="+mn-lt"/>
                  </a:rPr>
                  <a:t>Loi de Lambert</a:t>
                </a: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629" y="450"/>
                <a:ext cx="1333" cy="234"/>
              </a:xfrm>
              <a:prstGeom prst="rect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fr-FR" sz="1800" b="1" dirty="0">
                    <a:solidFill>
                      <a:schemeClr val="tx1"/>
                    </a:solidFill>
                    <a:latin typeface="+mn-lt"/>
                  </a:rPr>
                  <a:t>- Incidence normale</a:t>
                </a:r>
              </a:p>
            </p:txBody>
          </p:sp>
          <p:pic>
            <p:nvPicPr>
              <p:cNvPr id="22" name="Image 2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" y="1007"/>
                <a:ext cx="599" cy="4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421856" y="6213461"/>
            <a:ext cx="3687763" cy="401636"/>
            <a:chOff x="2178" y="3925"/>
            <a:chExt cx="2323" cy="253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698" y="3925"/>
              <a:ext cx="1803" cy="25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rgbClr val="FF0000"/>
                  </a:solidFill>
                  <a:latin typeface="+mn-lt"/>
                </a:rPr>
                <a:t>Contraste topographique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178" y="4012"/>
              <a:ext cx="457" cy="1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83444" y="3110507"/>
            <a:ext cx="8027987" cy="3003550"/>
            <a:chOff x="579" y="1893"/>
            <a:chExt cx="5057" cy="189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9" y="1893"/>
              <a:ext cx="5057" cy="187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95"/>
              <a:ext cx="1258" cy="1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" y="1975"/>
              <a:ext cx="2112" cy="1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Imag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2326"/>
              <a:ext cx="1141" cy="31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855" y="3376"/>
              <a:ext cx="27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800" b="1">
                  <a:solidFill>
                    <a:schemeClr val="tx1"/>
                  </a:solidFill>
                  <a:latin typeface="+mn-lt"/>
                </a:rPr>
                <a:t>l’émission secondaire augmente fortement </a:t>
              </a:r>
            </a:p>
            <a:p>
              <a:pPr algn="ctr">
                <a:buClrTx/>
                <a:buFontTx/>
                <a:buNone/>
              </a:pPr>
              <a:r>
                <a:rPr lang="fr-FR" sz="1800" b="1">
                  <a:solidFill>
                    <a:schemeClr val="tx1"/>
                  </a:solidFill>
                  <a:latin typeface="+mn-lt"/>
                </a:rPr>
                <a:t>avec l’angle d’incidence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780" y="1962"/>
              <a:ext cx="1277" cy="234"/>
            </a:xfrm>
            <a:prstGeom prst="rect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800" b="1" dirty="0">
                  <a:solidFill>
                    <a:schemeClr val="tx1"/>
                  </a:solidFill>
                  <a:latin typeface="+mn-lt"/>
                </a:rPr>
                <a:t>- Incidence oblique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0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5" y="966167"/>
            <a:ext cx="38989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13" y="3510929"/>
            <a:ext cx="39243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63" y="1210642"/>
            <a:ext cx="27955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7663" y="4865067"/>
            <a:ext cx="169499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tête de mouche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64788" y="6250539"/>
            <a:ext cx="17057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grains de pollen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93038" y="1545604"/>
            <a:ext cx="148199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fibre de verre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37444" y="967"/>
            <a:ext cx="6953193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>
                <a:solidFill>
                  <a:schemeClr val="tx1"/>
                </a:solidFill>
                <a:latin typeface="+mn-lt"/>
              </a:rPr>
              <a:t>Images en électrons secondaires</a:t>
            </a:r>
          </a:p>
        </p:txBody>
      </p:sp>
    </p:spTree>
    <p:extLst>
      <p:ext uri="{BB962C8B-B14F-4D97-AF65-F5344CB8AC3E}">
        <p14:creationId xmlns:p14="http://schemas.microsoft.com/office/powerpoint/2010/main" val="29645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4433" y="6221"/>
            <a:ext cx="8855351" cy="71006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Influence </a:t>
            </a:r>
            <a:r>
              <a:rPr lang="fr-FR" sz="4000" dirty="0">
                <a:solidFill>
                  <a:schemeClr val="tx1"/>
                </a:solidFill>
                <a:latin typeface="+mn-lt"/>
              </a:rPr>
              <a:t>du nombre atomique de la cible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94519" y="821155"/>
            <a:ext cx="548529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>
                <a:srgbClr val="FFFFFF"/>
              </a:buClr>
              <a:buFont typeface="Times New Roman" pitchFamily="16" charset="0"/>
              <a:buAutoNum type="alphaLcParenR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émission secondaire directe (SE-I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) </a:t>
            </a:r>
            <a:endParaRPr lang="fr-FR" sz="2000" b="1" dirty="0">
              <a:solidFill>
                <a:schemeClr val="tx1"/>
              </a:solidFill>
              <a:latin typeface="+mn-lt"/>
            </a:endParaRPr>
          </a:p>
          <a:p>
            <a:pPr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		négligeable en première approximation…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31" y="1739106"/>
            <a:ext cx="5688013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64700" y="5667497"/>
            <a:ext cx="700979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Le rendement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est de l’ordre de 0,1 (selon les mesures de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Wittry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1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2" y="790271"/>
            <a:ext cx="4524375" cy="3168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9345" y="5866607"/>
            <a:ext cx="3406136" cy="371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 apporte du bruit dans l’image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0366" y="367525"/>
            <a:ext cx="635407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émission </a:t>
            </a:r>
            <a:r>
              <a:rPr lang="fr-FR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indirecte par les électrons rétrodiffusées… (SE-II)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553378" y="1654359"/>
            <a:ext cx="4325936" cy="4773613"/>
            <a:chOff x="2853" y="957"/>
            <a:chExt cx="2725" cy="3007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3764" y="957"/>
              <a:ext cx="945" cy="718"/>
              <a:chOff x="3764" y="957"/>
              <a:chExt cx="945" cy="718"/>
            </a:xfrm>
          </p:grpSpPr>
          <p:pic>
            <p:nvPicPr>
              <p:cNvPr id="12" name="Imag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4" y="957"/>
                <a:ext cx="945" cy="31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886" y="1330"/>
                <a:ext cx="31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fr-FR" sz="1600" b="1" dirty="0">
                    <a:solidFill>
                      <a:schemeClr val="tx1"/>
                    </a:solidFill>
                    <a:latin typeface="+mn-lt"/>
                  </a:rPr>
                  <a:t>SE-I</a:t>
                </a: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047" y="1183"/>
                <a:ext cx="0" cy="16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4445" y="1201"/>
                <a:ext cx="0" cy="28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4214" y="1460"/>
                <a:ext cx="479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fr-FR" sz="1600" b="1" dirty="0">
                    <a:solidFill>
                      <a:schemeClr val="tx1"/>
                    </a:solidFill>
                    <a:latin typeface="+mn-lt"/>
                  </a:rPr>
                  <a:t>2&lt; r &lt;4</a:t>
                </a: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853" y="1781"/>
              <a:ext cx="2725" cy="2183"/>
              <a:chOff x="2853" y="1781"/>
              <a:chExt cx="2725" cy="218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2964" y="1781"/>
                <a:ext cx="2614" cy="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fr-FR" sz="1800" b="1" dirty="0">
                    <a:solidFill>
                      <a:schemeClr val="tx1"/>
                    </a:solidFill>
                    <a:latin typeface="+mn-lt"/>
                  </a:rPr>
                  <a:t>Peut apporter un effet de Z dans une image </a:t>
                </a:r>
                <a:r>
                  <a:rPr lang="fr-FR" sz="1800" b="1" dirty="0" smtClean="0">
                    <a:solidFill>
                      <a:schemeClr val="tx1"/>
                    </a:solidFill>
                    <a:latin typeface="+mn-lt"/>
                  </a:rPr>
                  <a:t>secondaire </a:t>
                </a:r>
                <a:r>
                  <a:rPr lang="fr-FR" sz="1800" b="1" dirty="0">
                    <a:solidFill>
                      <a:schemeClr val="tx1"/>
                    </a:solidFill>
                    <a:latin typeface="+mn-lt"/>
                  </a:rPr>
                  <a:t>en cas de faible relief ou absence </a:t>
                </a:r>
                <a:r>
                  <a:rPr lang="fr-FR" sz="1800" b="1" dirty="0" smtClean="0">
                    <a:solidFill>
                      <a:schemeClr val="tx1"/>
                    </a:solidFill>
                    <a:latin typeface="+mn-lt"/>
                  </a:rPr>
                  <a:t>de </a:t>
                </a:r>
                <a:r>
                  <a:rPr lang="fr-FR" sz="1800" b="1" dirty="0">
                    <a:solidFill>
                      <a:schemeClr val="tx1"/>
                    </a:solidFill>
                    <a:latin typeface="+mn-lt"/>
                  </a:rPr>
                  <a:t>relief…</a:t>
                </a:r>
              </a:p>
            </p:txBody>
          </p:sp>
          <p:pic>
            <p:nvPicPr>
              <p:cNvPr id="11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3" y="2426"/>
                <a:ext cx="2725" cy="1538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4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" y="215106"/>
            <a:ext cx="42227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2286" y="364331"/>
            <a:ext cx="3697144" cy="340735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1600" b="1" dirty="0">
                <a:solidFill>
                  <a:schemeClr val="tx1"/>
                </a:solidFill>
                <a:latin typeface="Arial" charset="0"/>
              </a:rPr>
              <a:t>Observation 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</a:rPr>
              <a:t>of a Ba titanate </a:t>
            </a:r>
            <a:r>
              <a:rPr lang="fr-FR" sz="1600" b="1" dirty="0" err="1" smtClean="0">
                <a:solidFill>
                  <a:schemeClr val="tx1"/>
                </a:solidFill>
                <a:latin typeface="Arial" charset="0"/>
              </a:rPr>
              <a:t>powder</a:t>
            </a:r>
            <a:endParaRPr lang="fr-FR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9643" y="3667919"/>
            <a:ext cx="2828316" cy="309958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400" b="1" dirty="0" err="1" smtClean="0">
                <a:solidFill>
                  <a:schemeClr val="tx1"/>
                </a:solidFill>
                <a:latin typeface="Arial" charset="0"/>
              </a:rPr>
              <a:t>Lateral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 detector (SE I and SE II)</a:t>
            </a:r>
            <a:endParaRPr lang="fr-FR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1968" y="6255544"/>
            <a:ext cx="252913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200" b="1" i="1">
                <a:solidFill>
                  <a:schemeClr val="tx1"/>
                </a:solidFill>
                <a:latin typeface="Arial" charset="0"/>
              </a:rPr>
              <a:t>(documents F. Grillon – ENSMP)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411063" y="2493169"/>
            <a:ext cx="8622605" cy="3563937"/>
            <a:chOff x="411063" y="2493169"/>
            <a:chExt cx="8622605" cy="356393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143" y="2493169"/>
              <a:ext cx="4454525" cy="356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582068" y="5661819"/>
              <a:ext cx="1872926" cy="30995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400" b="1" dirty="0" smtClean="0">
                  <a:solidFill>
                    <a:schemeClr val="tx1"/>
                  </a:solidFill>
                  <a:latin typeface="Arial" charset="0"/>
                </a:rPr>
                <a:t>Axial detector (SE I)</a:t>
              </a:r>
              <a:endParaRPr lang="fr-FR" sz="14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11063" y="4504531"/>
              <a:ext cx="3732410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600" b="1" dirty="0" err="1" smtClean="0">
                  <a:solidFill>
                    <a:schemeClr val="tx1"/>
                  </a:solidFill>
                  <a:latin typeface="Arial" charset="0"/>
                </a:rPr>
                <a:t>Improvement</a:t>
              </a:r>
              <a:r>
                <a:rPr lang="fr-FR" sz="1600" b="1" dirty="0" smtClean="0">
                  <a:solidFill>
                    <a:schemeClr val="tx1"/>
                  </a:solidFill>
                  <a:latin typeface="Arial" charset="0"/>
                </a:rPr>
                <a:t> of the spatial </a:t>
              </a:r>
              <a:r>
                <a:rPr lang="fr-FR" sz="1600" b="1" dirty="0" err="1" smtClean="0">
                  <a:solidFill>
                    <a:schemeClr val="tx1"/>
                  </a:solidFill>
                  <a:latin typeface="Arial" charset="0"/>
                </a:rPr>
                <a:t>rsolution</a:t>
              </a:r>
              <a:endParaRPr lang="fr-FR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5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2385" y="2803769"/>
            <a:ext cx="385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Autres</a:t>
            </a:r>
            <a:r>
              <a:rPr lang="en-US" sz="4000" dirty="0" smtClean="0"/>
              <a:t> </a:t>
            </a:r>
            <a:r>
              <a:rPr lang="en-US" sz="4000" dirty="0" err="1" smtClean="0"/>
              <a:t>contrastes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61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63825"/>
            <a:ext cx="25114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3672" y="0"/>
            <a:ext cx="4929994" cy="71006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n-lt"/>
              </a:rPr>
              <a:t>Conducteur </a:t>
            </a:r>
            <a:r>
              <a:rPr lang="fr-FR" sz="4000" dirty="0">
                <a:solidFill>
                  <a:schemeClr val="tx1"/>
                </a:solidFill>
                <a:latin typeface="+mn-lt"/>
              </a:rPr>
              <a:t>ou isolant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7308" y="5852301"/>
            <a:ext cx="8108461" cy="71006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rendement 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d’émission secondaire</a:t>
            </a:r>
            <a:endParaRPr lang="fr-FR" sz="2000" b="1" dirty="0">
              <a:solidFill>
                <a:schemeClr val="tx1"/>
              </a:solidFill>
              <a:latin typeface="+mn-lt"/>
            </a:endParaRPr>
          </a:p>
          <a:p>
            <a:pPr algn="ctr">
              <a:buClrTx/>
              <a:buFontTx/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+mn-lt"/>
              </a:rPr>
              <a:t>Métaux					Polymères							Oxydes</a:t>
            </a:r>
            <a:endParaRPr lang="fr-F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16625" y="6500813"/>
            <a:ext cx="207189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600" b="1" dirty="0">
                <a:solidFill>
                  <a:schemeClr val="tx1"/>
                </a:solidFill>
                <a:latin typeface="+mn-lt"/>
              </a:rPr>
              <a:t>(documents J. </a:t>
            </a:r>
            <a:r>
              <a:rPr lang="fr-FR" sz="1600" b="1" dirty="0" err="1">
                <a:solidFill>
                  <a:schemeClr val="tx1"/>
                </a:solidFill>
                <a:latin typeface="+mn-lt"/>
              </a:rPr>
              <a:t>Cazaux</a:t>
            </a:r>
            <a:r>
              <a:rPr lang="fr-FR" sz="16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644775"/>
            <a:ext cx="2668588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1" y="2676526"/>
            <a:ext cx="2682280" cy="32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80963"/>
            <a:ext cx="29718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89775" y="1184275"/>
            <a:ext cx="926102" cy="371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Isolants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354887" y="1806575"/>
            <a:ext cx="938375" cy="371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Métaux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9466" y="942151"/>
            <a:ext cx="5529376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Dans un matériau isolant, le rendement d’émission </a:t>
            </a:r>
          </a:p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électronique croît fortement lorsque la tension diminue </a:t>
            </a:r>
          </a:p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et peut devenir supérieur à 1 lorsque E&lt;1keV</a:t>
            </a:r>
          </a:p>
          <a:p>
            <a:pPr>
              <a:buClrTx/>
              <a:buFontTx/>
              <a:buNone/>
            </a:pPr>
            <a:endParaRPr lang="fr-FR" sz="1800" b="1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FFFFFF"/>
              </a:buClr>
              <a:buFont typeface="Wingdings 3" pitchFamily="16" charset="2"/>
              <a:buChar char=""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 réduction ou suppression des effets de charges </a:t>
            </a:r>
          </a:p>
          <a:p>
            <a:pPr>
              <a:buClrTx/>
              <a:buFontTx/>
              <a:buNone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	à basse tension</a:t>
            </a:r>
          </a:p>
        </p:txBody>
      </p:sp>
    </p:spTree>
    <p:extLst>
      <p:ext uri="{BB962C8B-B14F-4D97-AF65-F5344CB8AC3E}">
        <p14:creationId xmlns:p14="http://schemas.microsoft.com/office/powerpoint/2010/main" val="11968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947965" y="3012962"/>
            <a:ext cx="2779714" cy="1255711"/>
            <a:chOff x="2323" y="2181"/>
            <a:chExt cx="1751" cy="791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23" y="2525"/>
              <a:ext cx="1751" cy="44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2000" b="1" dirty="0">
                  <a:solidFill>
                    <a:srgbClr val="3333CC"/>
                  </a:solidFill>
                  <a:latin typeface="+mn-lt"/>
                </a:rPr>
                <a:t>choix des paramètres </a:t>
              </a:r>
              <a:r>
                <a:rPr lang="fr-FR" sz="2000" b="1" dirty="0" smtClean="0">
                  <a:solidFill>
                    <a:srgbClr val="3333CC"/>
                  </a:solidFill>
                  <a:latin typeface="+mn-lt"/>
                </a:rPr>
                <a:t>de</a:t>
              </a:r>
              <a:endParaRPr lang="fr-FR" sz="2000" b="1" dirty="0">
                <a:solidFill>
                  <a:srgbClr val="3333CC"/>
                </a:solidFill>
                <a:latin typeface="+mn-lt"/>
              </a:endParaRPr>
            </a:p>
            <a:p>
              <a:pPr algn="ctr">
                <a:buClrTx/>
                <a:buFontTx/>
                <a:buNone/>
              </a:pPr>
              <a:r>
                <a:rPr lang="fr-FR" sz="2000" b="1" dirty="0" smtClean="0">
                  <a:solidFill>
                    <a:srgbClr val="3333CC"/>
                  </a:solidFill>
                  <a:latin typeface="+mn-lt"/>
                </a:rPr>
                <a:t>l’appareil d’analyse</a:t>
              </a:r>
              <a:endParaRPr lang="fr-FR" sz="2000" b="1" dirty="0">
                <a:solidFill>
                  <a:srgbClr val="3333CC"/>
                </a:solidFill>
                <a:latin typeface="+mn-lt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984" y="2181"/>
              <a:ext cx="388" cy="32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68982" y="4291515"/>
            <a:ext cx="2490788" cy="930276"/>
            <a:chOff x="2430" y="2931"/>
            <a:chExt cx="1569" cy="586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005" y="2931"/>
              <a:ext cx="388" cy="32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430" y="3264"/>
              <a:ext cx="1569" cy="25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rgbClr val="3333CC"/>
                  </a:solidFill>
                  <a:latin typeface="+mn-lt"/>
                </a:rPr>
                <a:t>Observation - analyse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914251" y="2776913"/>
            <a:ext cx="3517047" cy="3455857"/>
            <a:chOff x="412" y="2020"/>
            <a:chExt cx="2287" cy="1900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301" y="2019"/>
              <a:ext cx="792" cy="382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415" y="2700"/>
              <a:ext cx="948" cy="0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000"/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934" y="3022"/>
              <a:ext cx="1765" cy="898"/>
              <a:chOff x="934" y="3022"/>
              <a:chExt cx="1765" cy="898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934" y="3921"/>
                <a:ext cx="1765" cy="0"/>
              </a:xfrm>
              <a:prstGeom prst="line">
                <a:avLst/>
              </a:prstGeom>
              <a:noFill/>
              <a:ln w="38160">
                <a:solidFill>
                  <a:srgbClr val="FF33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942" y="3022"/>
                <a:ext cx="0" cy="897"/>
              </a:xfrm>
              <a:prstGeom prst="line">
                <a:avLst/>
              </a:prstGeom>
              <a:noFill/>
              <a:ln w="381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412" y="2162"/>
              <a:ext cx="1046" cy="979"/>
              <a:chOff x="412" y="2162"/>
              <a:chExt cx="1046" cy="979"/>
            </a:xfrm>
          </p:grpSpPr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412" y="2162"/>
                <a:ext cx="1046" cy="979"/>
              </a:xfrm>
              <a:prstGeom prst="ellipse">
                <a:avLst/>
              </a:prstGeom>
              <a:solidFill>
                <a:srgbClr val="FFFFCC"/>
              </a:solidFill>
              <a:ln w="1908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000"/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476" y="2352"/>
                <a:ext cx="922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fr-FR" sz="2000" b="1" dirty="0">
                    <a:solidFill>
                      <a:srgbClr val="FF3300"/>
                    </a:solidFill>
                    <a:latin typeface="+mn-lt"/>
                  </a:rPr>
                  <a:t>Interactions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2000" b="1" dirty="0" smtClean="0">
                    <a:solidFill>
                      <a:srgbClr val="FF3300"/>
                    </a:solidFill>
                    <a:latin typeface="+mn-lt"/>
                  </a:rPr>
                  <a:t>électron</a:t>
                </a:r>
                <a:endParaRPr lang="fr-FR" sz="2000" b="1" dirty="0">
                  <a:solidFill>
                    <a:srgbClr val="FF3300"/>
                  </a:solidFill>
                  <a:latin typeface="+mn-lt"/>
                </a:endParaRPr>
              </a:p>
              <a:p>
                <a:pPr algn="ctr">
                  <a:buClrTx/>
                  <a:buFontTx/>
                  <a:buNone/>
                </a:pPr>
                <a:r>
                  <a:rPr lang="fr-FR" sz="2000" b="1" dirty="0">
                    <a:solidFill>
                      <a:srgbClr val="FF3300"/>
                    </a:solidFill>
                    <a:latin typeface="+mn-lt"/>
                  </a:rPr>
                  <a:t>matière</a:t>
                </a:r>
              </a:p>
            </p:txBody>
          </p:sp>
        </p:grpSp>
      </p:grp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555853" y="515703"/>
            <a:ext cx="3346451" cy="1730375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495654" y="732459"/>
            <a:ext cx="1368425" cy="401638"/>
          </a:xfrm>
          <a:prstGeom prst="rect">
            <a:avLst/>
          </a:prstGeom>
          <a:solidFill>
            <a:srgbClr val="FFFFFF"/>
          </a:solidFill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>
                <a:solidFill>
                  <a:srgbClr val="FF3300"/>
                </a:solidFill>
                <a:latin typeface="+mn-lt"/>
              </a:rPr>
              <a:t>Echantillon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044802" y="1567031"/>
            <a:ext cx="2413000" cy="401638"/>
          </a:xfrm>
          <a:prstGeom prst="rect">
            <a:avLst/>
          </a:prstGeom>
          <a:solidFill>
            <a:srgbClr val="FFFFFF"/>
          </a:solidFill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>
                <a:solidFill>
                  <a:srgbClr val="FF3300"/>
                </a:solidFill>
                <a:latin typeface="+mn-lt"/>
              </a:rPr>
              <a:t>Problème à résoudre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065566" y="1152902"/>
            <a:ext cx="361950" cy="401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2000" b="1" dirty="0">
                <a:solidFill>
                  <a:srgbClr val="FF3300"/>
                </a:solidFill>
                <a:latin typeface="+mn-lt"/>
              </a:rPr>
              <a:t>&amp;</a:t>
            </a:r>
          </a:p>
        </p:txBody>
      </p:sp>
      <p:grpSp>
        <p:nvGrpSpPr>
          <p:cNvPr id="26" name="Grouper 25"/>
          <p:cNvGrpSpPr/>
          <p:nvPr/>
        </p:nvGrpSpPr>
        <p:grpSpPr>
          <a:xfrm>
            <a:off x="5431298" y="1426305"/>
            <a:ext cx="3244849" cy="5137888"/>
            <a:chOff x="5431298" y="1426305"/>
            <a:chExt cx="3244849" cy="5137888"/>
          </a:xfrm>
        </p:grpSpPr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6775910" y="1426305"/>
              <a:ext cx="1900237" cy="4677513"/>
              <a:chOff x="3536" y="1382"/>
              <a:chExt cx="1197" cy="2586"/>
            </a:xfrm>
          </p:grpSpPr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V="1">
                <a:off x="3536" y="3951"/>
                <a:ext cx="1181" cy="2"/>
              </a:xfrm>
              <a:prstGeom prst="line">
                <a:avLst/>
              </a:prstGeom>
              <a:noFill/>
              <a:ln w="3816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 flipV="1">
                <a:off x="4719" y="1382"/>
                <a:ext cx="0" cy="2586"/>
              </a:xfrm>
              <a:prstGeom prst="line">
                <a:avLst/>
              </a:prstGeom>
              <a:noFill/>
              <a:ln w="3816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 flipH="1">
                <a:off x="3966" y="1391"/>
                <a:ext cx="767" cy="0"/>
              </a:xfrm>
              <a:prstGeom prst="line">
                <a:avLst/>
              </a:prstGeom>
              <a:noFill/>
              <a:ln w="38160">
                <a:solidFill>
                  <a:srgbClr val="3333CC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grpSp>
          <p:nvGrpSpPr>
            <p:cNvPr id="21" name="Grouper 20"/>
            <p:cNvGrpSpPr/>
            <p:nvPr/>
          </p:nvGrpSpPr>
          <p:grpSpPr>
            <a:xfrm>
              <a:off x="5431298" y="5313611"/>
              <a:ext cx="1690687" cy="1250582"/>
              <a:chOff x="5431298" y="5313611"/>
              <a:chExt cx="1690687" cy="1250582"/>
            </a:xfrm>
          </p:grpSpPr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5431298" y="5854581"/>
                <a:ext cx="1690687" cy="709612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fr-FR" sz="2000" b="1" dirty="0">
                    <a:solidFill>
                      <a:srgbClr val="3333CC"/>
                    </a:solidFill>
                    <a:latin typeface="+mn-lt"/>
                  </a:rPr>
                  <a:t>interprétation</a:t>
                </a:r>
              </a:p>
              <a:p>
                <a:pPr>
                  <a:buClrTx/>
                  <a:buFontTx/>
                  <a:buNone/>
                </a:pPr>
                <a:r>
                  <a:rPr lang="fr-FR" sz="2000" b="1" dirty="0">
                    <a:solidFill>
                      <a:srgbClr val="3333CC"/>
                    </a:solidFill>
                    <a:latin typeface="+mn-lt"/>
                  </a:rPr>
                  <a:t>et résolution</a:t>
                </a:r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5947235" y="5313611"/>
                <a:ext cx="615950" cy="50958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000"/>
              </a:p>
            </p:txBody>
          </p:sp>
        </p:grpSp>
      </p:grp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0" y="568930"/>
            <a:ext cx="4510055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Une bonne connaissance de la nature des interactions </a:t>
            </a:r>
            <a:endParaRPr lang="fr-FR" dirty="0" smtClean="0">
              <a:solidFill>
                <a:schemeClr val="tx1"/>
              </a:solidFill>
              <a:latin typeface="+mn-lt"/>
            </a:endParaRPr>
          </a:p>
          <a:p>
            <a:pPr algn="ctr">
              <a:buClrTx/>
              <a:buFontTx/>
              <a:buNone/>
            </a:pPr>
            <a:r>
              <a:rPr lang="fr-FR" dirty="0" smtClean="0">
                <a:solidFill>
                  <a:schemeClr val="tx1"/>
                </a:solidFill>
                <a:latin typeface="+mn-lt"/>
              </a:rPr>
              <a:t>électron-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matière</a:t>
            </a:r>
          </a:p>
          <a:p>
            <a:pPr algn="ctr">
              <a:buClrTx/>
              <a:buFontTx/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est indispensable à tous les niveaux de l’analyse</a:t>
            </a: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666976" y="2008079"/>
            <a:ext cx="3675063" cy="952502"/>
            <a:chOff x="2146" y="1548"/>
            <a:chExt cx="2315" cy="600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2984" y="1548"/>
              <a:ext cx="388" cy="32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46" y="1895"/>
              <a:ext cx="2315" cy="25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2000" b="1" dirty="0">
                  <a:solidFill>
                    <a:srgbClr val="3333CC"/>
                  </a:solidFill>
                  <a:latin typeface="+mn-lt"/>
                </a:rPr>
                <a:t>choix du ou des signaux détectés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7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797343"/>
            <a:ext cx="265906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76" y="779878"/>
            <a:ext cx="39751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98462" y="3486568"/>
            <a:ext cx="8347076" cy="3254376"/>
            <a:chOff x="222" y="2095"/>
            <a:chExt cx="5258" cy="205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2469"/>
              <a:ext cx="2668" cy="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22" y="2095"/>
              <a:ext cx="3758" cy="447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4000" dirty="0">
                  <a:solidFill>
                    <a:schemeClr val="tx1"/>
                  </a:solidFill>
                  <a:latin typeface="+mj-lt"/>
                </a:rPr>
                <a:t>Structure </a:t>
              </a:r>
              <a:r>
                <a:rPr lang="fr-FR" sz="4000" dirty="0" smtClean="0">
                  <a:solidFill>
                    <a:schemeClr val="tx1"/>
                  </a:solidFill>
                  <a:latin typeface="+mj-lt"/>
                </a:rPr>
                <a:t>cristallographique</a:t>
              </a:r>
              <a:endParaRPr lang="fr-FR" sz="4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" y="2446"/>
              <a:ext cx="2162" cy="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774" y="2486"/>
              <a:ext cx="4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EBSD</a:t>
              </a:r>
            </a:p>
          </p:txBody>
        </p:sp>
      </p:grp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929743" y="0"/>
            <a:ext cx="5099707" cy="71006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4000" dirty="0">
                <a:solidFill>
                  <a:schemeClr val="tx1"/>
                </a:solidFill>
                <a:latin typeface="+mj-lt"/>
              </a:rPr>
              <a:t>E</a:t>
            </a:r>
            <a:r>
              <a:rPr lang="fr-FR" sz="4000" dirty="0" smtClean="0">
                <a:solidFill>
                  <a:schemeClr val="tx1"/>
                </a:solidFill>
                <a:latin typeface="+mj-lt"/>
              </a:rPr>
              <a:t>chantillon magnétique</a:t>
            </a:r>
            <a:endParaRPr lang="fr-F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24243" y="1785449"/>
            <a:ext cx="1403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contrastes </a:t>
            </a:r>
            <a:endParaRPr lang="fr-FR" dirty="0" smtClean="0"/>
          </a:p>
          <a:p>
            <a:pPr algn="ctr"/>
            <a:r>
              <a:rPr lang="fr-FR" dirty="0" smtClean="0"/>
              <a:t>magnétiques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656837" y="3655816"/>
            <a:ext cx="1935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contraste cristallin</a:t>
            </a:r>
          </a:p>
        </p:txBody>
      </p:sp>
    </p:spTree>
    <p:extLst>
      <p:ext uri="{BB962C8B-B14F-4D97-AF65-F5344CB8AC3E}">
        <p14:creationId xmlns:p14="http://schemas.microsoft.com/office/powerpoint/2010/main" val="41728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064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00"/>
                </a:solidFill>
              </a:rPr>
              <a:t>Notion de section efficace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6155" y="978079"/>
            <a:ext cx="70938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Macroscopiquement</a:t>
            </a:r>
          </a:p>
          <a:p>
            <a:r>
              <a:rPr lang="fr-FR" sz="2400" dirty="0" smtClean="0"/>
              <a:t>la section efficace d’une cible est la partie de sa surface </a:t>
            </a:r>
          </a:p>
          <a:p>
            <a:r>
              <a:rPr lang="fr-FR" sz="2400" dirty="0" smtClean="0"/>
              <a:t>qui peut être touchée par un projectile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9725" y="3019981"/>
            <a:ext cx="62362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Microscopiquement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Que veut dire qu’un projectile a touché sa cible?</a:t>
            </a:r>
          </a:p>
          <a:p>
            <a:r>
              <a:rPr lang="fr-FR" sz="2400" dirty="0" smtClean="0"/>
              <a:t>La valeur de la section efficace dépend de: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	</a:t>
            </a:r>
            <a:r>
              <a:rPr lang="fr-FR" sz="2400" dirty="0" smtClean="0"/>
              <a:t>la particule-cible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	</a:t>
            </a:r>
            <a:r>
              <a:rPr lang="fr-FR" sz="2400" dirty="0" smtClean="0"/>
              <a:t>la particule-projectile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	</a:t>
            </a:r>
            <a:r>
              <a:rPr lang="fr-FR" sz="2400" dirty="0" smtClean="0"/>
              <a:t>leur vitesse respective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leur interaction physique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6155" y="2179597"/>
            <a:ext cx="8229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Exemple:	une cible sphérique de rayon a </a:t>
            </a:r>
          </a:p>
          <a:p>
            <a:r>
              <a:rPr lang="fr-FR" sz="2400" dirty="0"/>
              <a:t>			offre une section efficace </a:t>
            </a:r>
            <a:r>
              <a:rPr lang="fr-FR" sz="2400" dirty="0">
                <a:latin typeface="Symbol" charset="2"/>
                <a:cs typeface="Symbol" charset="2"/>
              </a:rPr>
              <a:t>p</a:t>
            </a:r>
            <a:r>
              <a:rPr lang="fr-FR" sz="2400" dirty="0"/>
              <a:t>a</a:t>
            </a:r>
            <a:r>
              <a:rPr lang="fr-FR" sz="2400" baseline="30000" dirty="0"/>
              <a:t>2</a:t>
            </a:r>
            <a:r>
              <a:rPr lang="fr-FR" sz="2400" dirty="0"/>
              <a:t> à un projectile </a:t>
            </a:r>
            <a:r>
              <a:rPr lang="fr-FR" sz="2400" dirty="0" smtClean="0"/>
              <a:t>ponctuel</a:t>
            </a:r>
            <a:endParaRPr lang="fr-FR" sz="2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002052" y="5720271"/>
            <a:ext cx="8141948" cy="565114"/>
            <a:chOff x="1002052" y="5720271"/>
            <a:chExt cx="8141948" cy="565114"/>
          </a:xfrm>
        </p:grpSpPr>
        <p:sp>
          <p:nvSpPr>
            <p:cNvPr id="8" name="Virage 7"/>
            <p:cNvSpPr/>
            <p:nvPr/>
          </p:nvSpPr>
          <p:spPr>
            <a:xfrm flipV="1">
              <a:off x="1002052" y="5720271"/>
              <a:ext cx="783807" cy="46774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50930" y="5823720"/>
              <a:ext cx="7393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Section efficace d’ionisation, de diffusion, d’absorption, …</a:t>
              </a:r>
              <a:endParaRPr lang="fr-FR" sz="24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386930" y="6205593"/>
            <a:ext cx="499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Chaque processus a sa section efficace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8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00"/>
                </a:solidFill>
              </a:rPr>
              <a:t>Section efficace : définition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2667000"/>
            <a:ext cx="7848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charset="0"/>
              </a:rPr>
              <a:t>section efficace</a:t>
            </a:r>
            <a:r>
              <a:rPr lang="fr-FR" sz="2400" dirty="0">
                <a:solidFill>
                  <a:srgbClr val="FF0000"/>
                </a:solidFill>
                <a:latin typeface="Times New Roman" charset="0"/>
              </a:rPr>
              <a:t> =	probabilité </a:t>
            </a:r>
            <a:r>
              <a:rPr lang="fr-FR" sz="2400" dirty="0" smtClean="0">
                <a:solidFill>
                  <a:srgbClr val="FF0000"/>
                </a:solidFill>
                <a:latin typeface="Times New Roman" charset="0"/>
              </a:rPr>
              <a:t>d’interaction</a:t>
            </a:r>
            <a:endParaRPr lang="fr-FR" sz="2400" dirty="0">
              <a:solidFill>
                <a:srgbClr val="FF0000"/>
              </a:solidFill>
              <a:latin typeface="Times New Roman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Times New Roman" charset="0"/>
              </a:rPr>
              <a:t>			</a:t>
            </a:r>
            <a:r>
              <a:rPr lang="fr-FR" sz="2400" dirty="0" smtClean="0">
                <a:solidFill>
                  <a:srgbClr val="FF0000"/>
                </a:solidFill>
                <a:latin typeface="Times New Roman" charset="0"/>
              </a:rPr>
              <a:t>		entre l’électron </a:t>
            </a:r>
            <a:r>
              <a:rPr lang="fr-FR" sz="2400" dirty="0">
                <a:solidFill>
                  <a:srgbClr val="FF0000"/>
                </a:solidFill>
                <a:latin typeface="Times New Roman" charset="0"/>
              </a:rPr>
              <a:t>et la particule de la </a:t>
            </a:r>
            <a:r>
              <a:rPr lang="fr-FR" sz="2400" dirty="0" smtClean="0">
                <a:solidFill>
                  <a:srgbClr val="FF0000"/>
                </a:solidFill>
                <a:latin typeface="Times New Roman" charset="0"/>
              </a:rPr>
              <a:t>cible</a:t>
            </a:r>
          </a:p>
          <a:p>
            <a:r>
              <a:rPr lang="fr-FR" sz="2400" dirty="0">
                <a:solidFill>
                  <a:srgbClr val="FF0000"/>
                </a:solidFill>
                <a:latin typeface="Times New Roman" charset="0"/>
              </a:rPr>
              <a:t>	</a:t>
            </a:r>
            <a:r>
              <a:rPr lang="fr-FR" sz="2400" dirty="0" smtClean="0">
                <a:solidFill>
                  <a:srgbClr val="FF0000"/>
                </a:solidFill>
                <a:latin typeface="Times New Roman" charset="0"/>
              </a:rPr>
              <a:t>				par </a:t>
            </a:r>
            <a:r>
              <a:rPr lang="fr-FR" sz="2400" dirty="0">
                <a:solidFill>
                  <a:srgbClr val="FF0000"/>
                </a:solidFill>
                <a:latin typeface="Times New Roman" charset="0"/>
              </a:rPr>
              <a:t>unité de parcours de </a:t>
            </a:r>
            <a:r>
              <a:rPr lang="fr-FR" sz="2400" dirty="0" smtClean="0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fr-FR" altLang="ja-JP" sz="2400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fr-FR" sz="2400" dirty="0" smtClean="0">
                <a:solidFill>
                  <a:srgbClr val="FF0000"/>
                </a:solidFill>
                <a:latin typeface="Times New Roman" charset="0"/>
              </a:rPr>
              <a:t>électron</a:t>
            </a:r>
            <a:endParaRPr lang="fr-FR" sz="2400" dirty="0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38" name="Grouper 37"/>
          <p:cNvGrpSpPr/>
          <p:nvPr/>
        </p:nvGrpSpPr>
        <p:grpSpPr>
          <a:xfrm>
            <a:off x="967705" y="1143000"/>
            <a:ext cx="5957460" cy="1295400"/>
            <a:chOff x="967705" y="1143000"/>
            <a:chExt cx="5957460" cy="1295400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95400" y="19812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95400" y="21336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295400" y="22860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295400" y="24384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967705" y="1200518"/>
              <a:ext cx="134363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/>
                <a:t>Électrons</a:t>
              </a:r>
            </a:p>
            <a:p>
              <a:pPr algn="ctr"/>
              <a:r>
                <a:rPr lang="fr-FR" sz="2400" dirty="0"/>
                <a:t>incidents</a:t>
              </a: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95600" y="21336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344129" y="1279525"/>
              <a:ext cx="13779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/>
                <a:t>Centre diffuseur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3200400" y="1600200"/>
              <a:ext cx="17526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105400" y="144780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486400" y="1371600"/>
              <a:ext cx="14387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/>
                <a:t>Détecteur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2004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5052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8100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41148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44196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47244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50292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 rot="20236979">
              <a:off x="4572000" y="1447800"/>
              <a:ext cx="1524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3200400" y="1447800"/>
              <a:ext cx="13716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3200400" y="1905000"/>
              <a:ext cx="1524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5822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d</a:t>
              </a:r>
              <a:r>
                <a:rPr lang="fr-FR" sz="2400">
                  <a:latin typeface="Symbol" charset="0"/>
                </a:rPr>
                <a:t>W</a:t>
              </a:r>
              <a:endParaRPr lang="fr-FR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3886200" y="1981200"/>
              <a:ext cx="177800" cy="304800"/>
            </a:xfrm>
            <a:custGeom>
              <a:avLst/>
              <a:gdLst>
                <a:gd name="T0" fmla="*/ 0 w 112"/>
                <a:gd name="T1" fmla="*/ 0 h 192"/>
                <a:gd name="T2" fmla="*/ 96 w 112"/>
                <a:gd name="T3" fmla="*/ 96 h 192"/>
                <a:gd name="T4" fmla="*/ 96 w 11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92">
                  <a:moveTo>
                    <a:pt x="0" y="0"/>
                  </a:moveTo>
                  <a:cubicBezTo>
                    <a:pt x="40" y="32"/>
                    <a:pt x="80" y="64"/>
                    <a:pt x="96" y="96"/>
                  </a:cubicBezTo>
                  <a:cubicBezTo>
                    <a:pt x="112" y="128"/>
                    <a:pt x="96" y="176"/>
                    <a:pt x="96" y="19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229100" y="19050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Symbol" charset="0"/>
                </a:rPr>
                <a:t>q</a:t>
              </a:r>
            </a:p>
          </p:txBody>
        </p:sp>
      </p:grp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8171378" y="4038600"/>
            <a:ext cx="573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4000" dirty="0"/>
              <a:t>L</a:t>
            </a:r>
            <a:r>
              <a:rPr lang="fr-FR" sz="4000" baseline="30000" dirty="0"/>
              <a:t>2</a:t>
            </a:r>
            <a:endParaRPr lang="fr-FR" sz="4000" dirty="0"/>
          </a:p>
        </p:txBody>
      </p:sp>
      <p:grpSp>
        <p:nvGrpSpPr>
          <p:cNvPr id="40" name="Grouper 39"/>
          <p:cNvGrpSpPr/>
          <p:nvPr/>
        </p:nvGrpSpPr>
        <p:grpSpPr>
          <a:xfrm>
            <a:off x="228600" y="3925888"/>
            <a:ext cx="7748262" cy="1625302"/>
            <a:chOff x="228600" y="3925888"/>
            <a:chExt cx="7748262" cy="1625302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H="1">
              <a:off x="3810000" y="41910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grpSp>
          <p:nvGrpSpPr>
            <p:cNvPr id="39" name="Grouper 38"/>
            <p:cNvGrpSpPr/>
            <p:nvPr/>
          </p:nvGrpSpPr>
          <p:grpSpPr>
            <a:xfrm>
              <a:off x="228600" y="3925888"/>
              <a:ext cx="7748262" cy="1625302"/>
              <a:chOff x="228600" y="3925888"/>
              <a:chExt cx="7748262" cy="1625302"/>
            </a:xfrm>
          </p:grpSpPr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4191000" y="3962400"/>
                <a:ext cx="378586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 dirty="0"/>
                  <a:t>Nombre de </a:t>
                </a:r>
                <a:r>
                  <a:rPr lang="fr-FR" sz="2400" dirty="0" smtClean="0"/>
                  <a:t>diffusions (L</a:t>
                </a:r>
                <a:r>
                  <a:rPr lang="fr-FR" sz="2400" baseline="30000" dirty="0" smtClean="0"/>
                  <a:t>-3</a:t>
                </a:r>
                <a:r>
                  <a:rPr lang="fr-FR" sz="2400" dirty="0" smtClean="0"/>
                  <a:t> s</a:t>
                </a:r>
                <a:r>
                  <a:rPr lang="fr-FR" sz="2400" baseline="30000" dirty="0" smtClean="0"/>
                  <a:t>-1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V="1">
                <a:off x="2057400" y="4724400"/>
                <a:ext cx="9144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/>
              </a:p>
            </p:txBody>
          </p:sp>
          <p:sp>
            <p:nvSpPr>
              <p:cNvPr id="30" name="Text Box 41"/>
              <p:cNvSpPr txBox="1">
                <a:spLocks noChangeArrowheads="1"/>
              </p:cNvSpPr>
              <p:nvPr/>
            </p:nvSpPr>
            <p:spPr bwMode="auto">
              <a:xfrm>
                <a:off x="228600" y="5089525"/>
                <a:ext cx="452855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 dirty="0"/>
                  <a:t>Nombre de centres </a:t>
                </a:r>
                <a:r>
                  <a:rPr lang="fr-FR" sz="2400" dirty="0" smtClean="0"/>
                  <a:t>diffusants (L</a:t>
                </a:r>
                <a:r>
                  <a:rPr lang="fr-FR" sz="2400" baseline="30000" dirty="0" smtClean="0"/>
                  <a:t>-3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  <p:grpSp>
            <p:nvGrpSpPr>
              <p:cNvPr id="31" name="Group 46"/>
              <p:cNvGrpSpPr>
                <a:grpSpLocks/>
              </p:cNvGrpSpPr>
              <p:nvPr/>
            </p:nvGrpSpPr>
            <p:grpSpPr bwMode="auto">
              <a:xfrm>
                <a:off x="3810003" y="4343405"/>
                <a:ext cx="3516315" cy="461963"/>
                <a:chOff x="2400" y="2736"/>
                <a:chExt cx="2215" cy="291"/>
              </a:xfrm>
            </p:grpSpPr>
            <p:sp>
              <p:nvSpPr>
                <p:cNvPr id="3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400" y="288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/>
                </a:p>
              </p:txBody>
            </p:sp>
            <p:sp>
              <p:nvSpPr>
                <p:cNvPr id="3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736" y="2736"/>
                  <a:ext cx="187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2400" dirty="0"/>
                    <a:t>Flux </a:t>
                  </a:r>
                  <a:r>
                    <a:rPr lang="fr-FR" sz="2400" dirty="0" smtClean="0"/>
                    <a:t>d</a:t>
                  </a:r>
                  <a:r>
                    <a:rPr lang="fr-FR" sz="2400" dirty="0" smtClean="0">
                      <a:latin typeface="Arial"/>
                    </a:rPr>
                    <a:t>’</a:t>
                  </a:r>
                  <a:r>
                    <a:rPr lang="fr-FR" sz="2400" dirty="0" smtClean="0"/>
                    <a:t>électrons (L</a:t>
                  </a:r>
                  <a:r>
                    <a:rPr lang="fr-FR" sz="2400" baseline="30000" dirty="0" smtClean="0"/>
                    <a:t>-2</a:t>
                  </a:r>
                  <a:r>
                    <a:rPr lang="fr-FR" sz="2400" dirty="0" smtClean="0"/>
                    <a:t>s</a:t>
                  </a:r>
                  <a:r>
                    <a:rPr lang="fr-FR" sz="2400" baseline="30000" dirty="0" smtClean="0"/>
                    <a:t>-1</a:t>
                  </a:r>
                  <a:r>
                    <a:rPr lang="fr-FR" sz="2400" dirty="0" smtClean="0"/>
                    <a:t>)</a:t>
                  </a:r>
                  <a:endParaRPr lang="fr-FR" sz="2400" dirty="0"/>
                </a:p>
              </p:txBody>
            </p:sp>
          </p:grpSp>
          <p:pic>
            <p:nvPicPr>
              <p:cNvPr id="36" name="Picture 4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925888"/>
                <a:ext cx="1219200" cy="950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7" name="ZoneTexte 36"/>
          <p:cNvSpPr txBox="1"/>
          <p:nvPr/>
        </p:nvSpPr>
        <p:spPr>
          <a:xfrm>
            <a:off x="552886" y="5819089"/>
            <a:ext cx="8038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Hypothèse courant faible:</a:t>
            </a:r>
          </a:p>
          <a:p>
            <a:r>
              <a:rPr lang="fr-FR" sz="2400" dirty="0">
                <a:solidFill>
                  <a:srgbClr val="FF0000"/>
                </a:solidFill>
              </a:rPr>
              <a:t>	</a:t>
            </a:r>
            <a:r>
              <a:rPr lang="fr-FR" sz="2400" dirty="0" smtClean="0">
                <a:solidFill>
                  <a:srgbClr val="FF0000"/>
                </a:solidFill>
              </a:rPr>
              <a:t>		</a:t>
            </a:r>
            <a:r>
              <a:rPr lang="fr-FR" sz="2400" dirty="0" smtClean="0"/>
              <a:t>les électrons incidents n’interagissent pas entre eux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97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028825"/>
            <a:ext cx="485298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88113" y="2317750"/>
            <a:ext cx="1273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diffusion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27388" y="1724025"/>
            <a:ext cx="2156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pas de diffusion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01713" y="5654675"/>
            <a:ext cx="76010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Section efficace	</a:t>
            </a:r>
            <a:r>
              <a:rPr lang="fr-FR" sz="2400" b="1" dirty="0"/>
              <a:t>=</a:t>
            </a:r>
            <a:r>
              <a:rPr lang="fr-FR" sz="2400" dirty="0"/>
              <a:t> aire du cercle</a:t>
            </a:r>
          </a:p>
          <a:p>
            <a:r>
              <a:rPr lang="fr-FR" sz="2400" dirty="0"/>
              <a:t>			</a:t>
            </a:r>
            <a:r>
              <a:rPr lang="fr-FR" sz="2400" dirty="0" smtClean="0"/>
              <a:t>		</a:t>
            </a:r>
            <a:r>
              <a:rPr lang="fr-FR" sz="2400" b="1" dirty="0" smtClean="0"/>
              <a:t>≠</a:t>
            </a:r>
            <a:r>
              <a:rPr lang="fr-FR" sz="2400" dirty="0" smtClean="0"/>
              <a:t> dimension physique du </a:t>
            </a:r>
            <a:r>
              <a:rPr lang="fr-FR" sz="2400" dirty="0"/>
              <a:t>centre diffusant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21499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00"/>
                </a:solidFill>
              </a:rPr>
              <a:t>Notion de section efficace</a:t>
            </a:r>
          </a:p>
        </p:txBody>
      </p:sp>
    </p:spTree>
    <p:extLst>
      <p:ext uri="{BB962C8B-B14F-4D97-AF65-F5344CB8AC3E}">
        <p14:creationId xmlns:p14="http://schemas.microsoft.com/office/powerpoint/2010/main" val="23193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967705" y="1143000"/>
            <a:ext cx="5957460" cy="1295400"/>
            <a:chOff x="967705" y="1143000"/>
            <a:chExt cx="5957460" cy="1295400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95400" y="19812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95400" y="21336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295400" y="22860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295400" y="24384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967705" y="1200518"/>
              <a:ext cx="134363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/>
                <a:t>Électrons</a:t>
              </a:r>
            </a:p>
            <a:p>
              <a:pPr algn="ctr"/>
              <a:r>
                <a:rPr lang="fr-FR" sz="2400" dirty="0"/>
                <a:t>incidents</a:t>
              </a: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95600" y="21336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344129" y="1279525"/>
              <a:ext cx="13779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/>
                <a:t>Centre diffuseur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3200400" y="1600200"/>
              <a:ext cx="17526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105400" y="144780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486400" y="1371600"/>
              <a:ext cx="14387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/>
                <a:t>Détecteur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2004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5052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8100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41148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44196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47244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5029200" y="2286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 rot="20236979">
              <a:off x="4572000" y="1447800"/>
              <a:ext cx="1524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3200400" y="1447800"/>
              <a:ext cx="13716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3200400" y="1905000"/>
              <a:ext cx="1524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5822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d</a:t>
              </a:r>
              <a:r>
                <a:rPr lang="fr-FR" sz="2400">
                  <a:latin typeface="Symbol" charset="0"/>
                </a:rPr>
                <a:t>W</a:t>
              </a:r>
              <a:endParaRPr lang="fr-FR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3886200" y="1981200"/>
              <a:ext cx="177800" cy="304800"/>
            </a:xfrm>
            <a:custGeom>
              <a:avLst/>
              <a:gdLst>
                <a:gd name="T0" fmla="*/ 0 w 112"/>
                <a:gd name="T1" fmla="*/ 0 h 192"/>
                <a:gd name="T2" fmla="*/ 96 w 112"/>
                <a:gd name="T3" fmla="*/ 96 h 192"/>
                <a:gd name="T4" fmla="*/ 96 w 11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92">
                  <a:moveTo>
                    <a:pt x="0" y="0"/>
                  </a:moveTo>
                  <a:cubicBezTo>
                    <a:pt x="40" y="32"/>
                    <a:pt x="80" y="64"/>
                    <a:pt x="96" y="96"/>
                  </a:cubicBezTo>
                  <a:cubicBezTo>
                    <a:pt x="112" y="128"/>
                    <a:pt x="96" y="176"/>
                    <a:pt x="96" y="19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229100" y="19050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Symbol" charset="0"/>
                </a:rPr>
                <a:t>q</a:t>
              </a:r>
            </a:p>
          </p:txBody>
        </p:sp>
      </p:grp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00"/>
                </a:solidFill>
              </a:rPr>
              <a:t>Section efficace </a:t>
            </a:r>
            <a:r>
              <a:rPr lang="fr-FR" sz="4000" dirty="0" smtClean="0">
                <a:solidFill>
                  <a:srgbClr val="000000"/>
                </a:solidFill>
              </a:rPr>
              <a:t>différentielle</a:t>
            </a:r>
            <a:endParaRPr lang="fr-FR" sz="4000" dirty="0">
              <a:solidFill>
                <a:srgbClr val="0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49109" y="2639028"/>
            <a:ext cx="80933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2400" dirty="0" smtClean="0">
                <a:latin typeface="Symbol" charset="2"/>
                <a:cs typeface="Symbol" charset="2"/>
              </a:rPr>
              <a:t>s</a:t>
            </a:r>
            <a:r>
              <a:rPr lang="fr-FR" sz="2400" dirty="0" smtClean="0">
                <a:latin typeface="+mj-lt"/>
              </a:rPr>
              <a:t> est </a:t>
            </a:r>
            <a:r>
              <a:rPr lang="fr-FR" sz="2400" dirty="0">
                <a:latin typeface="+mj-lt"/>
              </a:rPr>
              <a:t>la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section efficace totale </a:t>
            </a:r>
            <a:r>
              <a:rPr lang="fr-FR" sz="2400" dirty="0">
                <a:latin typeface="+mj-lt"/>
              </a:rPr>
              <a:t>liée à une interaction </a:t>
            </a:r>
            <a:r>
              <a:rPr lang="fr-FR" sz="2400" dirty="0" smtClean="0">
                <a:latin typeface="+mj-lt"/>
              </a:rPr>
              <a:t>particulière</a:t>
            </a:r>
          </a:p>
          <a:p>
            <a:pPr>
              <a:buClrTx/>
              <a:buFontTx/>
              <a:buNone/>
            </a:pPr>
            <a:r>
              <a:rPr lang="fr-FR" sz="2400" dirty="0" smtClean="0">
                <a:latin typeface="+mj-lt"/>
              </a:rPr>
              <a:t>(</a:t>
            </a:r>
            <a:r>
              <a:rPr lang="fr-FR" sz="2400" dirty="0">
                <a:latin typeface="+mj-lt"/>
              </a:rPr>
              <a:t>diffusion élastique</a:t>
            </a:r>
            <a:r>
              <a:rPr lang="fr-FR" sz="2400" dirty="0" smtClean="0">
                <a:latin typeface="+mj-lt"/>
              </a:rPr>
              <a:t>, interaction inélastique, …).</a:t>
            </a:r>
          </a:p>
          <a:p>
            <a:pPr>
              <a:buClrTx/>
              <a:buFontTx/>
              <a:buNone/>
            </a:pPr>
            <a:r>
              <a:rPr lang="fr-FR" sz="2400" dirty="0" smtClean="0">
                <a:latin typeface="+mj-lt"/>
              </a:rPr>
              <a:t>Elle </a:t>
            </a:r>
            <a:r>
              <a:rPr lang="fr-FR" sz="2400" dirty="0">
                <a:latin typeface="+mj-lt"/>
              </a:rPr>
              <a:t>indique « l’intensité de l’interaction » dans son ensemble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70695" y="3839356"/>
            <a:ext cx="73074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Section </a:t>
            </a:r>
            <a:r>
              <a:rPr lang="fr-FR" sz="2400" dirty="0">
                <a:solidFill>
                  <a:srgbClr val="FF0000"/>
                </a:solidFill>
              </a:rPr>
              <a:t>efficace </a:t>
            </a:r>
            <a:r>
              <a:rPr lang="fr-FR" sz="2400" dirty="0" smtClean="0">
                <a:solidFill>
                  <a:srgbClr val="FF0000"/>
                </a:solidFill>
              </a:rPr>
              <a:t>différentielle</a:t>
            </a:r>
            <a:r>
              <a:rPr lang="fr-FR" sz="2400" dirty="0" smtClean="0"/>
              <a:t>: </a:t>
            </a:r>
            <a:r>
              <a:rPr lang="fr-FR" sz="2400" dirty="0" smtClean="0">
                <a:latin typeface="+mj-lt"/>
              </a:rPr>
              <a:t>on </a:t>
            </a:r>
            <a:r>
              <a:rPr lang="fr-FR" sz="2400" dirty="0">
                <a:latin typeface="+mj-lt"/>
              </a:rPr>
              <a:t>veut connaître </a:t>
            </a:r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l’importance </a:t>
            </a:r>
            <a:r>
              <a:rPr lang="fr-FR" sz="2400" dirty="0">
                <a:latin typeface="+mj-lt"/>
              </a:rPr>
              <a:t>de l’interaction </a:t>
            </a:r>
            <a:r>
              <a:rPr lang="fr-FR" sz="2400" dirty="0" smtClean="0">
                <a:latin typeface="+mj-lt"/>
              </a:rPr>
              <a:t>pour </a:t>
            </a:r>
            <a:r>
              <a:rPr lang="fr-FR" sz="2400" dirty="0">
                <a:latin typeface="+mj-lt"/>
              </a:rPr>
              <a:t>une valeur </a:t>
            </a:r>
            <a:r>
              <a:rPr lang="fr-FR" sz="2400" dirty="0" smtClean="0">
                <a:latin typeface="+mj-lt"/>
              </a:rPr>
              <a:t>particulière </a:t>
            </a:r>
          </a:p>
          <a:p>
            <a:r>
              <a:rPr lang="fr-FR" sz="2400" dirty="0" smtClean="0">
                <a:latin typeface="+mj-lt"/>
              </a:rPr>
              <a:t>de </a:t>
            </a:r>
            <a:r>
              <a:rPr lang="fr-FR" sz="2400" dirty="0">
                <a:latin typeface="+mj-lt"/>
              </a:rPr>
              <a:t>l’angle de diffusion, de la perte </a:t>
            </a:r>
            <a:r>
              <a:rPr lang="fr-FR" sz="2400" dirty="0" smtClean="0">
                <a:latin typeface="+mj-lt"/>
              </a:rPr>
              <a:t>d’énergie, …</a:t>
            </a:r>
            <a:endParaRPr lang="fr-FR" sz="2400" dirty="0">
              <a:latin typeface="+mj-lt"/>
            </a:endParaRPr>
          </a:p>
        </p:txBody>
      </p:sp>
      <p:grpSp>
        <p:nvGrpSpPr>
          <p:cNvPr id="35" name="Grouper 34"/>
          <p:cNvGrpSpPr/>
          <p:nvPr/>
        </p:nvGrpSpPr>
        <p:grpSpPr>
          <a:xfrm>
            <a:off x="668940" y="5100638"/>
            <a:ext cx="5989770" cy="723900"/>
            <a:chOff x="766630" y="5100638"/>
            <a:chExt cx="5989770" cy="723900"/>
          </a:xfrm>
        </p:grpSpPr>
        <p:graphicFrame>
          <p:nvGraphicFramePr>
            <p:cNvPr id="30" name="Obje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431765"/>
                </p:ext>
              </p:extLst>
            </p:nvPr>
          </p:nvGraphicFramePr>
          <p:xfrm>
            <a:off x="3302000" y="5100638"/>
            <a:ext cx="34544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7" name="Équation" r:id="rId4" imgW="3454400" imgH="723900" progId="Equation.3">
                    <p:embed/>
                  </p:oleObj>
                </mc:Choice>
                <mc:Fallback>
                  <p:oleObj name="Équation" r:id="rId4" imgW="3454400" imgH="723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02000" y="5100638"/>
                          <a:ext cx="34544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ZoneTexte 30"/>
            <p:cNvSpPr txBox="1"/>
            <p:nvPr/>
          </p:nvSpPr>
          <p:spPr>
            <a:xfrm>
              <a:off x="766630" y="5231756"/>
              <a:ext cx="2535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Diffusion </a:t>
              </a:r>
              <a:r>
                <a:rPr lang="fr-FR" sz="2400" dirty="0" smtClean="0">
                  <a:solidFill>
                    <a:srgbClr val="0000FF"/>
                  </a:solidFill>
                </a:rPr>
                <a:t>angulaire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1151191" y="5877191"/>
            <a:ext cx="6173922" cy="723900"/>
            <a:chOff x="760278" y="5729288"/>
            <a:chExt cx="6173922" cy="723900"/>
          </a:xfrm>
        </p:grpSpPr>
        <p:sp>
          <p:nvSpPr>
            <p:cNvPr id="32" name="ZoneTexte 31"/>
            <p:cNvSpPr txBox="1"/>
            <p:nvPr/>
          </p:nvSpPr>
          <p:spPr>
            <a:xfrm>
              <a:off x="760278" y="5860406"/>
              <a:ext cx="2698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Diffusion en </a:t>
              </a:r>
              <a:r>
                <a:rPr lang="fr-FR" sz="2400" dirty="0" smtClean="0">
                  <a:solidFill>
                    <a:srgbClr val="0000FF"/>
                  </a:solidFill>
                </a:rPr>
                <a:t>énergie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33" name="Obje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1231661"/>
                </p:ext>
              </p:extLst>
            </p:nvPr>
          </p:nvGraphicFramePr>
          <p:xfrm>
            <a:off x="3429000" y="5729288"/>
            <a:ext cx="35052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8" name="Équation" r:id="rId6" imgW="3505200" imgH="723900" progId="Equation.3">
                    <p:embed/>
                  </p:oleObj>
                </mc:Choice>
                <mc:Fallback>
                  <p:oleObj name="Équation" r:id="rId6" imgW="3505200" imgH="723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29000" y="5729288"/>
                          <a:ext cx="35052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969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1890</Words>
  <Application>Microsoft Office PowerPoint</Application>
  <PresentationFormat>Affichage à l'écran (4:3)</PresentationFormat>
  <Paragraphs>520</Paragraphs>
  <Slides>50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2" baseType="lpstr">
      <vt:lpstr>Thème Office</vt:lpstr>
      <vt:lpstr>Équation</vt:lpstr>
      <vt:lpstr>Présentation PowerPoint</vt:lpstr>
      <vt:lpstr>Les interactions électron - matière Les émissions  électronique et photonique</vt:lpstr>
      <vt:lpstr>Présentation PowerPoint</vt:lpstr>
      <vt:lpstr>Présentation PowerPoint</vt:lpstr>
      <vt:lpstr>Présentation PowerPoint</vt:lpstr>
      <vt:lpstr>Notion de section efficace</vt:lpstr>
      <vt:lpstr>Section efficace : définition</vt:lpstr>
      <vt:lpstr>Notion de section efficace</vt:lpstr>
      <vt:lpstr>Section efficace différentielle</vt:lpstr>
      <vt:lpstr>Libre parcours moyen</vt:lpstr>
      <vt:lpstr>Comparaison des interactions</vt:lpstr>
      <vt:lpstr>Interaction élastique ou inélastique?</vt:lpstr>
      <vt:lpstr>Interactions électron - matière  élastiques</vt:lpstr>
      <vt:lpstr>Diffusion élastique</vt:lpstr>
      <vt:lpstr>Présentation PowerPoint</vt:lpstr>
      <vt:lpstr>Diffusion élastique</vt:lpstr>
      <vt:lpstr>Rétrodiffusion</vt:lpstr>
      <vt:lpstr>Interactions électron - matière  inélastiques</vt:lpstr>
      <vt:lpstr>Diffusion inélastique</vt:lpstr>
      <vt:lpstr>Diffusion inélastique</vt:lpstr>
      <vt:lpstr>Plasmon</vt:lpstr>
      <vt:lpstr>Excitation individuelle  des électrons de valence</vt:lpstr>
      <vt:lpstr>Excitation électrons de cœur</vt:lpstr>
      <vt:lpstr>Section efficace d’ionisation</vt:lpstr>
      <vt:lpstr>Comparaisons</vt:lpstr>
      <vt:lpstr>Présentation PowerPoint</vt:lpstr>
      <vt:lpstr>Les interactions électron – matière en pratique</vt:lpstr>
      <vt:lpstr>Présentation PowerPoint</vt:lpstr>
      <vt:lpstr>Trajectoire des électrons</vt:lpstr>
      <vt:lpstr>Ralentissement, parcours</vt:lpstr>
      <vt:lpstr>Présentation PowerPoint</vt:lpstr>
      <vt:lpstr>Quelques valeurs de ralentissement</vt:lpstr>
      <vt:lpstr>Distribution en énergie des électrons</vt:lpstr>
      <vt:lpstr>Origine du contratse dans le MEB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interactions électron - matière</dc:title>
  <dc:creator>Utilisateur de Microsoft Office</dc:creator>
  <cp:lastModifiedBy>Monique</cp:lastModifiedBy>
  <cp:revision>423</cp:revision>
  <dcterms:created xsi:type="dcterms:W3CDTF">2011-09-22T14:20:48Z</dcterms:created>
  <dcterms:modified xsi:type="dcterms:W3CDTF">2017-06-15T04:20:02Z</dcterms:modified>
</cp:coreProperties>
</file>