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1"/>
  </p:notesMasterIdLst>
  <p:sldIdLst>
    <p:sldId id="292" r:id="rId5"/>
    <p:sldId id="291" r:id="rId6"/>
    <p:sldId id="297" r:id="rId7"/>
    <p:sldId id="309" r:id="rId8"/>
    <p:sldId id="308" r:id="rId9"/>
    <p:sldId id="316" r:id="rId10"/>
    <p:sldId id="317" r:id="rId11"/>
    <p:sldId id="577" r:id="rId12"/>
    <p:sldId id="576" r:id="rId13"/>
    <p:sldId id="472" r:id="rId14"/>
    <p:sldId id="322" r:id="rId15"/>
    <p:sldId id="410" r:id="rId16"/>
    <p:sldId id="411" r:id="rId17"/>
    <p:sldId id="412" r:id="rId18"/>
    <p:sldId id="547" r:id="rId19"/>
    <p:sldId id="548" r:id="rId20"/>
    <p:sldId id="549" r:id="rId21"/>
    <p:sldId id="561" r:id="rId22"/>
    <p:sldId id="570" r:id="rId23"/>
    <p:sldId id="318" r:id="rId24"/>
    <p:sldId id="562" r:id="rId25"/>
    <p:sldId id="563" r:id="rId26"/>
    <p:sldId id="565" r:id="rId27"/>
    <p:sldId id="564" r:id="rId28"/>
    <p:sldId id="559" r:id="rId29"/>
    <p:sldId id="566" r:id="rId30"/>
    <p:sldId id="567" r:id="rId31"/>
    <p:sldId id="320" r:id="rId32"/>
    <p:sldId id="568" r:id="rId33"/>
    <p:sldId id="321" r:id="rId34"/>
    <p:sldId id="569" r:id="rId35"/>
    <p:sldId id="571" r:id="rId36"/>
    <p:sldId id="572" r:id="rId37"/>
    <p:sldId id="574" r:id="rId38"/>
    <p:sldId id="573" r:id="rId39"/>
    <p:sldId id="295" r:id="rId40"/>
  </p:sldIdLst>
  <p:sldSz cx="12192000" cy="6858000"/>
  <p:notesSz cx="6794500" cy="9931400"/>
  <p:embeddedFontLst>
    <p:embeddedFont>
      <p:font typeface="Calibri" panose="020F050202020403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
      <p:font typeface="Roboto Black" panose="02000000000000000000" pitchFamily="2" charset="0"/>
      <p:bold r:id="rId50"/>
      <p:italic r:id="rId51"/>
      <p:boldItalic r:id="rId52"/>
    </p:embeddedFont>
    <p:embeddedFont>
      <p:font typeface="Roboto Thin" panose="02000000000000000000" pitchFamily="2" charset="0"/>
      <p:regular r:id="rId53"/>
      <p:italic r:id="rId54"/>
    </p:embeddedFont>
    <p:embeddedFont>
      <p:font typeface="Verdana" panose="020B0604030504040204" pitchFamily="34" charset="0"/>
      <p:regular r:id="rId55"/>
      <p:bold r:id="rId56"/>
      <p:italic r:id="rId57"/>
      <p:boldItalic r:id="rId58"/>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ésentation" id="{954A7773-4898-4287-9EDC-51C1D42BA3DB}">
          <p14:sldIdLst>
            <p14:sldId id="292"/>
            <p14:sldId id="291"/>
            <p14:sldId id="297"/>
            <p14:sldId id="309"/>
            <p14:sldId id="308"/>
            <p14:sldId id="316"/>
            <p14:sldId id="317"/>
            <p14:sldId id="577"/>
            <p14:sldId id="576"/>
            <p14:sldId id="472"/>
            <p14:sldId id="322"/>
            <p14:sldId id="410"/>
            <p14:sldId id="411"/>
            <p14:sldId id="412"/>
            <p14:sldId id="547"/>
            <p14:sldId id="548"/>
            <p14:sldId id="549"/>
            <p14:sldId id="561"/>
            <p14:sldId id="570"/>
            <p14:sldId id="318"/>
            <p14:sldId id="562"/>
            <p14:sldId id="563"/>
            <p14:sldId id="565"/>
            <p14:sldId id="564"/>
            <p14:sldId id="559"/>
            <p14:sldId id="566"/>
            <p14:sldId id="567"/>
            <p14:sldId id="320"/>
            <p14:sldId id="568"/>
            <p14:sldId id="321"/>
            <p14:sldId id="569"/>
            <p14:sldId id="571"/>
            <p14:sldId id="572"/>
            <p14:sldId id="574"/>
            <p14:sldId id="573"/>
            <p14:sldId id="29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56917" autoAdjust="0"/>
  </p:normalViewPr>
  <p:slideViewPr>
    <p:cSldViewPr snapToGrid="0" showGuides="1">
      <p:cViewPr varScale="1">
        <p:scale>
          <a:sx n="85" d="100"/>
          <a:sy n="85" d="100"/>
        </p:scale>
        <p:origin x="317" y="62"/>
      </p:cViewPr>
      <p:guideLst>
        <p:guide orient="horz" pos="2160"/>
        <p:guide pos="3840"/>
      </p:guideLst>
    </p:cSldViewPr>
  </p:slideViewPr>
  <p:outlineViewPr>
    <p:cViewPr>
      <p:scale>
        <a:sx n="33" d="100"/>
        <a:sy n="33" d="100"/>
      </p:scale>
      <p:origin x="0" y="-3036"/>
    </p:cViewPr>
  </p:outlineViewPr>
  <p:notesTextViewPr>
    <p:cViewPr>
      <p:scale>
        <a:sx n="1" d="1"/>
        <a:sy n="1" d="1"/>
      </p:scale>
      <p:origin x="0" y="0"/>
    </p:cViewPr>
  </p:notesTextViewPr>
  <p:sorterViewPr>
    <p:cViewPr>
      <p:scale>
        <a:sx n="200" d="100"/>
        <a:sy n="200" d="100"/>
      </p:scale>
      <p:origin x="0" y="-24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39D4DDC7-75FD-4C8B-8192-CE3950D462D5}" type="datetimeFigureOut">
              <a:rPr lang="fr-FR" smtClean="0"/>
              <a:t>02/12/2022</a:t>
            </a:fld>
            <a:endParaRPr lang="fr-FR"/>
          </a:p>
        </p:txBody>
      </p:sp>
      <p:sp>
        <p:nvSpPr>
          <p:cNvPr id="4" name="Espace réservé de l'image des diapositives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DC0ABC4B-D8BD-445B-AAEE-1EC55DAA9F70}" type="slidenum">
              <a:rPr lang="fr-FR" smtClean="0"/>
              <a:t>‹N°›</a:t>
            </a:fld>
            <a:endParaRPr lang="fr-FR"/>
          </a:p>
        </p:txBody>
      </p:sp>
    </p:spTree>
    <p:extLst>
      <p:ext uri="{BB962C8B-B14F-4D97-AF65-F5344CB8AC3E}">
        <p14:creationId xmlns:p14="http://schemas.microsoft.com/office/powerpoint/2010/main" val="308391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1</a:t>
            </a:fld>
            <a:endParaRPr lang="fr-FR"/>
          </a:p>
        </p:txBody>
      </p:sp>
    </p:spTree>
    <p:extLst>
      <p:ext uri="{BB962C8B-B14F-4D97-AF65-F5344CB8AC3E}">
        <p14:creationId xmlns:p14="http://schemas.microsoft.com/office/powerpoint/2010/main" val="242046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10</a:t>
            </a:fld>
            <a:endParaRPr lang="fr-FR"/>
          </a:p>
        </p:txBody>
      </p:sp>
    </p:spTree>
    <p:extLst>
      <p:ext uri="{BB962C8B-B14F-4D97-AF65-F5344CB8AC3E}">
        <p14:creationId xmlns:p14="http://schemas.microsoft.com/office/powerpoint/2010/main" val="2154524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11</a:t>
            </a:fld>
            <a:endParaRPr lang="fr-FR"/>
          </a:p>
        </p:txBody>
      </p:sp>
    </p:spTree>
    <p:extLst>
      <p:ext uri="{BB962C8B-B14F-4D97-AF65-F5344CB8AC3E}">
        <p14:creationId xmlns:p14="http://schemas.microsoft.com/office/powerpoint/2010/main" val="1768647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12</a:t>
            </a:fld>
            <a:endParaRPr lang="fr-FR"/>
          </a:p>
        </p:txBody>
      </p:sp>
    </p:spTree>
    <p:extLst>
      <p:ext uri="{BB962C8B-B14F-4D97-AF65-F5344CB8AC3E}">
        <p14:creationId xmlns:p14="http://schemas.microsoft.com/office/powerpoint/2010/main" val="3777942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13</a:t>
            </a:fld>
            <a:endParaRPr lang="fr-FR"/>
          </a:p>
        </p:txBody>
      </p:sp>
    </p:spTree>
    <p:extLst>
      <p:ext uri="{BB962C8B-B14F-4D97-AF65-F5344CB8AC3E}">
        <p14:creationId xmlns:p14="http://schemas.microsoft.com/office/powerpoint/2010/main" val="3462174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14</a:t>
            </a:fld>
            <a:endParaRPr lang="fr-FR"/>
          </a:p>
        </p:txBody>
      </p:sp>
    </p:spTree>
    <p:extLst>
      <p:ext uri="{BB962C8B-B14F-4D97-AF65-F5344CB8AC3E}">
        <p14:creationId xmlns:p14="http://schemas.microsoft.com/office/powerpoint/2010/main" val="1111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15</a:t>
            </a:fld>
            <a:endParaRPr lang="fr-FR"/>
          </a:p>
        </p:txBody>
      </p:sp>
    </p:spTree>
    <p:extLst>
      <p:ext uri="{BB962C8B-B14F-4D97-AF65-F5344CB8AC3E}">
        <p14:creationId xmlns:p14="http://schemas.microsoft.com/office/powerpoint/2010/main" val="3245853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16</a:t>
            </a:fld>
            <a:endParaRPr lang="fr-FR"/>
          </a:p>
        </p:txBody>
      </p:sp>
    </p:spTree>
    <p:extLst>
      <p:ext uri="{BB962C8B-B14F-4D97-AF65-F5344CB8AC3E}">
        <p14:creationId xmlns:p14="http://schemas.microsoft.com/office/powerpoint/2010/main" val="1183637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17</a:t>
            </a:fld>
            <a:endParaRPr lang="fr-FR"/>
          </a:p>
        </p:txBody>
      </p:sp>
    </p:spTree>
    <p:extLst>
      <p:ext uri="{BB962C8B-B14F-4D97-AF65-F5344CB8AC3E}">
        <p14:creationId xmlns:p14="http://schemas.microsoft.com/office/powerpoint/2010/main" val="113955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18</a:t>
            </a:fld>
            <a:endParaRPr lang="fr-FR"/>
          </a:p>
        </p:txBody>
      </p:sp>
    </p:spTree>
    <p:extLst>
      <p:ext uri="{BB962C8B-B14F-4D97-AF65-F5344CB8AC3E}">
        <p14:creationId xmlns:p14="http://schemas.microsoft.com/office/powerpoint/2010/main" val="1306396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19</a:t>
            </a:fld>
            <a:endParaRPr lang="fr-FR"/>
          </a:p>
        </p:txBody>
      </p:sp>
    </p:spTree>
    <p:extLst>
      <p:ext uri="{BB962C8B-B14F-4D97-AF65-F5344CB8AC3E}">
        <p14:creationId xmlns:p14="http://schemas.microsoft.com/office/powerpoint/2010/main" val="315219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2</a:t>
            </a:fld>
            <a:endParaRPr lang="fr-FR"/>
          </a:p>
        </p:txBody>
      </p:sp>
    </p:spTree>
    <p:extLst>
      <p:ext uri="{BB962C8B-B14F-4D97-AF65-F5344CB8AC3E}">
        <p14:creationId xmlns:p14="http://schemas.microsoft.com/office/powerpoint/2010/main" val="277747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20</a:t>
            </a:fld>
            <a:endParaRPr lang="fr-FR"/>
          </a:p>
        </p:txBody>
      </p:sp>
    </p:spTree>
    <p:extLst>
      <p:ext uri="{BB962C8B-B14F-4D97-AF65-F5344CB8AC3E}">
        <p14:creationId xmlns:p14="http://schemas.microsoft.com/office/powerpoint/2010/main" val="3636854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21</a:t>
            </a:fld>
            <a:endParaRPr lang="fr-FR"/>
          </a:p>
        </p:txBody>
      </p:sp>
    </p:spTree>
    <p:extLst>
      <p:ext uri="{BB962C8B-B14F-4D97-AF65-F5344CB8AC3E}">
        <p14:creationId xmlns:p14="http://schemas.microsoft.com/office/powerpoint/2010/main" val="307592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22</a:t>
            </a:fld>
            <a:endParaRPr lang="fr-FR"/>
          </a:p>
        </p:txBody>
      </p:sp>
    </p:spTree>
    <p:extLst>
      <p:ext uri="{BB962C8B-B14F-4D97-AF65-F5344CB8AC3E}">
        <p14:creationId xmlns:p14="http://schemas.microsoft.com/office/powerpoint/2010/main" val="3704692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23</a:t>
            </a:fld>
            <a:endParaRPr lang="fr-FR"/>
          </a:p>
        </p:txBody>
      </p:sp>
    </p:spTree>
    <p:extLst>
      <p:ext uri="{BB962C8B-B14F-4D97-AF65-F5344CB8AC3E}">
        <p14:creationId xmlns:p14="http://schemas.microsoft.com/office/powerpoint/2010/main" val="3066419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24</a:t>
            </a:fld>
            <a:endParaRPr lang="fr-FR"/>
          </a:p>
        </p:txBody>
      </p:sp>
    </p:spTree>
    <p:extLst>
      <p:ext uri="{BB962C8B-B14F-4D97-AF65-F5344CB8AC3E}">
        <p14:creationId xmlns:p14="http://schemas.microsoft.com/office/powerpoint/2010/main" val="1358553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25</a:t>
            </a:fld>
            <a:endParaRPr lang="fr-FR"/>
          </a:p>
        </p:txBody>
      </p:sp>
    </p:spTree>
    <p:extLst>
      <p:ext uri="{BB962C8B-B14F-4D97-AF65-F5344CB8AC3E}">
        <p14:creationId xmlns:p14="http://schemas.microsoft.com/office/powerpoint/2010/main" val="571884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26</a:t>
            </a:fld>
            <a:endParaRPr lang="fr-FR"/>
          </a:p>
        </p:txBody>
      </p:sp>
    </p:spTree>
    <p:extLst>
      <p:ext uri="{BB962C8B-B14F-4D97-AF65-F5344CB8AC3E}">
        <p14:creationId xmlns:p14="http://schemas.microsoft.com/office/powerpoint/2010/main" val="764880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27</a:t>
            </a:fld>
            <a:endParaRPr lang="fr-FR"/>
          </a:p>
        </p:txBody>
      </p:sp>
    </p:spTree>
    <p:extLst>
      <p:ext uri="{BB962C8B-B14F-4D97-AF65-F5344CB8AC3E}">
        <p14:creationId xmlns:p14="http://schemas.microsoft.com/office/powerpoint/2010/main" val="575112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28</a:t>
            </a:fld>
            <a:endParaRPr lang="fr-FR"/>
          </a:p>
        </p:txBody>
      </p:sp>
    </p:spTree>
    <p:extLst>
      <p:ext uri="{BB962C8B-B14F-4D97-AF65-F5344CB8AC3E}">
        <p14:creationId xmlns:p14="http://schemas.microsoft.com/office/powerpoint/2010/main" val="667871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29</a:t>
            </a:fld>
            <a:endParaRPr lang="fr-FR"/>
          </a:p>
        </p:txBody>
      </p:sp>
    </p:spTree>
    <p:extLst>
      <p:ext uri="{BB962C8B-B14F-4D97-AF65-F5344CB8AC3E}">
        <p14:creationId xmlns:p14="http://schemas.microsoft.com/office/powerpoint/2010/main" val="97621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3</a:t>
            </a:fld>
            <a:endParaRPr lang="fr-FR"/>
          </a:p>
        </p:txBody>
      </p:sp>
    </p:spTree>
    <p:extLst>
      <p:ext uri="{BB962C8B-B14F-4D97-AF65-F5344CB8AC3E}">
        <p14:creationId xmlns:p14="http://schemas.microsoft.com/office/powerpoint/2010/main" val="2008117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30</a:t>
            </a:fld>
            <a:endParaRPr lang="fr-FR"/>
          </a:p>
        </p:txBody>
      </p:sp>
    </p:spTree>
    <p:extLst>
      <p:ext uri="{BB962C8B-B14F-4D97-AF65-F5344CB8AC3E}">
        <p14:creationId xmlns:p14="http://schemas.microsoft.com/office/powerpoint/2010/main" val="1908188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31</a:t>
            </a:fld>
            <a:endParaRPr lang="fr-FR"/>
          </a:p>
        </p:txBody>
      </p:sp>
    </p:spTree>
    <p:extLst>
      <p:ext uri="{BB962C8B-B14F-4D97-AF65-F5344CB8AC3E}">
        <p14:creationId xmlns:p14="http://schemas.microsoft.com/office/powerpoint/2010/main" val="3423477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32</a:t>
            </a:fld>
            <a:endParaRPr lang="fr-FR"/>
          </a:p>
        </p:txBody>
      </p:sp>
    </p:spTree>
    <p:extLst>
      <p:ext uri="{BB962C8B-B14F-4D97-AF65-F5344CB8AC3E}">
        <p14:creationId xmlns:p14="http://schemas.microsoft.com/office/powerpoint/2010/main" val="2775975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33</a:t>
            </a:fld>
            <a:endParaRPr lang="fr-FR"/>
          </a:p>
        </p:txBody>
      </p:sp>
    </p:spTree>
    <p:extLst>
      <p:ext uri="{BB962C8B-B14F-4D97-AF65-F5344CB8AC3E}">
        <p14:creationId xmlns:p14="http://schemas.microsoft.com/office/powerpoint/2010/main" val="813653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34</a:t>
            </a:fld>
            <a:endParaRPr lang="fr-FR"/>
          </a:p>
        </p:txBody>
      </p:sp>
    </p:spTree>
    <p:extLst>
      <p:ext uri="{BB962C8B-B14F-4D97-AF65-F5344CB8AC3E}">
        <p14:creationId xmlns:p14="http://schemas.microsoft.com/office/powerpoint/2010/main" val="2160326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35</a:t>
            </a:fld>
            <a:endParaRPr lang="fr-FR"/>
          </a:p>
        </p:txBody>
      </p:sp>
    </p:spTree>
    <p:extLst>
      <p:ext uri="{BB962C8B-B14F-4D97-AF65-F5344CB8AC3E}">
        <p14:creationId xmlns:p14="http://schemas.microsoft.com/office/powerpoint/2010/main" val="2179817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36</a:t>
            </a:fld>
            <a:endParaRPr lang="fr-FR"/>
          </a:p>
        </p:txBody>
      </p:sp>
    </p:spTree>
    <p:extLst>
      <p:ext uri="{BB962C8B-B14F-4D97-AF65-F5344CB8AC3E}">
        <p14:creationId xmlns:p14="http://schemas.microsoft.com/office/powerpoint/2010/main" val="273855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4</a:t>
            </a:fld>
            <a:endParaRPr lang="fr-FR"/>
          </a:p>
        </p:txBody>
      </p:sp>
    </p:spTree>
    <p:extLst>
      <p:ext uri="{BB962C8B-B14F-4D97-AF65-F5344CB8AC3E}">
        <p14:creationId xmlns:p14="http://schemas.microsoft.com/office/powerpoint/2010/main" val="3911126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5</a:t>
            </a:fld>
            <a:endParaRPr lang="fr-FR"/>
          </a:p>
        </p:txBody>
      </p:sp>
    </p:spTree>
    <p:extLst>
      <p:ext uri="{BB962C8B-B14F-4D97-AF65-F5344CB8AC3E}">
        <p14:creationId xmlns:p14="http://schemas.microsoft.com/office/powerpoint/2010/main" val="382334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fr-FR" altLang="fr-FR" b="1" dirty="0">
              <a:cs typeface="Times New Roman" panose="02020603050405020304" pitchFamily="18" charset="0"/>
            </a:endParaRPr>
          </a:p>
          <a:p>
            <a:endParaRPr lang="fr-FR" altLang="fr-FR" dirty="0"/>
          </a:p>
        </p:txBody>
      </p:sp>
      <p:sp>
        <p:nvSpPr>
          <p:cNvPr id="399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4F59ED6-C38F-4241-892C-285C0E536C87}" type="slidenum">
              <a:rPr lang="fr-FR" altLang="fr-FR" sz="1200" smtClean="0">
                <a:solidFill>
                  <a:srgbClr val="000000"/>
                </a:solidFill>
                <a:latin typeface="Calibri" panose="020F0502020204030204" pitchFamily="34" charset="0"/>
              </a:rPr>
              <a:pPr/>
              <a:t>6</a:t>
            </a:fld>
            <a:endParaRPr lang="fr-FR" altLang="fr-FR"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552350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a:ln/>
        </p:spPr>
      </p:sp>
      <p:sp>
        <p:nvSpPr>
          <p:cNvPr id="399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fr-FR" altLang="fr-FR" dirty="0">
                <a:cs typeface="Times New Roman" panose="02020603050405020304" pitchFamily="18" charset="0"/>
              </a:rPr>
              <a:t>largeur de la bande </a:t>
            </a:r>
            <a:r>
              <a:rPr lang="fr-FR" altLang="fr-FR" dirty="0">
                <a:cs typeface="Times New Roman" panose="02020603050405020304" pitchFamily="18" charset="0"/>
                <a:sym typeface="Symbol" panose="05050102010706020507" pitchFamily="18" charset="2"/>
              </a:rPr>
              <a:t> </a:t>
            </a:r>
            <a:r>
              <a:rPr lang="fr-FR" altLang="fr-FR" dirty="0">
                <a:cs typeface="Times New Roman" panose="02020603050405020304" pitchFamily="18" charset="0"/>
              </a:rPr>
              <a:t>2</a:t>
            </a:r>
            <a:r>
              <a:rPr lang="fr-FR" altLang="fr-FR" dirty="0">
                <a:sym typeface="Symbol" panose="05050102010706020507" pitchFamily="18" charset="2"/>
              </a:rPr>
              <a:t></a:t>
            </a:r>
            <a:r>
              <a:rPr lang="fr-FR" altLang="fr-FR" dirty="0">
                <a:cs typeface="Times New Roman" panose="02020603050405020304" pitchFamily="18" charset="0"/>
              </a:rPr>
              <a:t>  ; or, nous observons des </a:t>
            </a:r>
            <a:r>
              <a:rPr lang="fr-FR" altLang="fr-FR" dirty="0" err="1">
                <a:cs typeface="Times New Roman" panose="02020603050405020304" pitchFamily="18" charset="0"/>
              </a:rPr>
              <a:t>BdK</a:t>
            </a:r>
            <a:r>
              <a:rPr lang="fr-FR" altLang="fr-FR" dirty="0">
                <a:cs typeface="Times New Roman" panose="02020603050405020304" pitchFamily="18" charset="0"/>
              </a:rPr>
              <a:t> de largeurs bien </a:t>
            </a:r>
            <a:r>
              <a:rPr lang="fr-FR" altLang="fr-FR" b="1" dirty="0">
                <a:cs typeface="Times New Roman" panose="02020603050405020304" pitchFamily="18" charset="0"/>
              </a:rPr>
              <a:t>définies  ; </a:t>
            </a:r>
            <a:r>
              <a:rPr lang="fr-FR" altLang="fr-FR" dirty="0">
                <a:cs typeface="Times New Roman" panose="02020603050405020304" pitchFamily="18" charset="0"/>
              </a:rPr>
              <a:t>il faut :</a:t>
            </a:r>
          </a:p>
          <a:p>
            <a:pPr>
              <a:spcBef>
                <a:spcPct val="50000"/>
              </a:spcBef>
            </a:pPr>
            <a:r>
              <a:rPr lang="fr-FR" altLang="fr-FR" dirty="0">
                <a:ea typeface="MS Mincho"/>
                <a:cs typeface="MS Mincho"/>
              </a:rPr>
              <a:t>les e</a:t>
            </a:r>
            <a:r>
              <a:rPr lang="fr-FR" altLang="fr-FR" baseline="30000" dirty="0">
                <a:ea typeface="MS Mincho"/>
                <a:cs typeface="MS Mincho"/>
              </a:rPr>
              <a:t>- </a:t>
            </a:r>
            <a:r>
              <a:rPr lang="fr-FR" altLang="fr-FR" dirty="0">
                <a:ea typeface="MS Mincho"/>
                <a:cs typeface="MS Mincho"/>
              </a:rPr>
              <a:t>qui diffractent aient </a:t>
            </a:r>
            <a:r>
              <a:rPr lang="fr-FR" altLang="fr-FR" b="1" dirty="0">
                <a:ea typeface="MS Mincho"/>
                <a:cs typeface="MS Mincho"/>
              </a:rPr>
              <a:t>une </a:t>
            </a:r>
            <a:r>
              <a:rPr lang="fr-FR" altLang="fr-FR" b="1" dirty="0">
                <a:ea typeface="MS Mincho"/>
                <a:cs typeface="MS Mincho"/>
                <a:sym typeface="Symbol" panose="05050102010706020507" pitchFamily="18" charset="2"/>
              </a:rPr>
              <a:t></a:t>
            </a:r>
            <a:r>
              <a:rPr lang="fr-FR" altLang="fr-FR" b="1" dirty="0">
                <a:ea typeface="MS Mincho"/>
                <a:cs typeface="MS Mincho"/>
              </a:rPr>
              <a:t> bien définie</a:t>
            </a:r>
            <a:r>
              <a:rPr lang="fr-FR" altLang="fr-FR" dirty="0">
                <a:ea typeface="MS Mincho"/>
                <a:cs typeface="MS Mincho"/>
              </a:rPr>
              <a:t> (monocinétiques ; faible perte d’En. </a:t>
            </a:r>
            <a:r>
              <a:rPr lang="fr-FR" altLang="fr-FR" dirty="0" err="1">
                <a:ea typeface="MS Mincho"/>
                <a:cs typeface="MS Mincho"/>
              </a:rPr>
              <a:t>p.r</a:t>
            </a:r>
            <a:r>
              <a:rPr lang="fr-FR" altLang="fr-FR" dirty="0">
                <a:ea typeface="MS Mincho"/>
                <a:cs typeface="MS Mincho"/>
              </a:rPr>
              <a:t>. à Ep)</a:t>
            </a:r>
            <a:r>
              <a:rPr lang="fr-FR" altLang="fr-FR" dirty="0">
                <a:ea typeface="MS Mincho"/>
                <a:cs typeface="MS Mincho"/>
                <a:sym typeface="Symbol" panose="05050102010706020507" pitchFamily="18" charset="2"/>
              </a:rPr>
              <a:t>   </a:t>
            </a:r>
            <a:r>
              <a:rPr lang="fr-FR" altLang="fr-FR" dirty="0">
                <a:cs typeface="Times New Roman" panose="02020603050405020304" pitchFamily="18" charset="0"/>
              </a:rPr>
              <a:t>(largeur de la bande </a:t>
            </a:r>
            <a:r>
              <a:rPr lang="fr-FR" altLang="fr-FR" dirty="0">
                <a:cs typeface="Times New Roman" panose="02020603050405020304" pitchFamily="18" charset="0"/>
                <a:sym typeface="Symbol" panose="05050102010706020507" pitchFamily="18" charset="2"/>
              </a:rPr>
              <a:t> </a:t>
            </a:r>
            <a:r>
              <a:rPr lang="fr-FR" altLang="fr-FR" dirty="0">
                <a:cs typeface="Times New Roman" panose="02020603050405020304" pitchFamily="18" charset="0"/>
              </a:rPr>
              <a:t>2</a:t>
            </a:r>
            <a:r>
              <a:rPr lang="fr-FR" altLang="fr-FR" dirty="0">
                <a:sym typeface="Symbol" panose="05050102010706020507" pitchFamily="18" charset="2"/>
              </a:rPr>
              <a:t></a:t>
            </a:r>
            <a:r>
              <a:rPr lang="fr-FR" altLang="fr-FR" dirty="0">
                <a:cs typeface="Times New Roman" panose="02020603050405020304" pitchFamily="18" charset="0"/>
              </a:rPr>
              <a:t>      relation de Bragg </a:t>
            </a:r>
            <a:r>
              <a:rPr lang="fr-FR" altLang="fr-FR" b="1" dirty="0">
                <a:solidFill>
                  <a:srgbClr val="C00000"/>
                </a:solidFill>
              </a:rPr>
              <a:t>2dsin</a:t>
            </a:r>
            <a:r>
              <a:rPr lang="fr-FR" altLang="fr-FR" b="1" dirty="0">
                <a:solidFill>
                  <a:srgbClr val="C00000"/>
                </a:solidFill>
                <a:sym typeface="Symbol" panose="05050102010706020507" pitchFamily="18" charset="2"/>
              </a:rPr>
              <a:t></a:t>
            </a:r>
            <a:r>
              <a:rPr lang="fr-FR" altLang="fr-FR" b="1" dirty="0">
                <a:solidFill>
                  <a:srgbClr val="C00000"/>
                </a:solidFill>
              </a:rPr>
              <a:t>=</a:t>
            </a:r>
            <a:r>
              <a:rPr lang="fr-FR" altLang="fr-FR" b="1" dirty="0">
                <a:solidFill>
                  <a:srgbClr val="C00000"/>
                </a:solidFill>
                <a:sym typeface="Symbol" panose="05050102010706020507" pitchFamily="18" charset="2"/>
              </a:rPr>
              <a:t></a:t>
            </a:r>
            <a:r>
              <a:rPr lang="fr-FR" altLang="fr-FR" dirty="0">
                <a:sym typeface="Symbol" panose="05050102010706020507" pitchFamily="18" charset="2"/>
              </a:rPr>
              <a:t>)</a:t>
            </a:r>
            <a:endParaRPr lang="fr-FR" altLang="fr-FR" dirty="0">
              <a:cs typeface="Times New Roman" panose="02020603050405020304" pitchFamily="18" charset="0"/>
            </a:endParaRPr>
          </a:p>
          <a:p>
            <a:pPr>
              <a:spcBef>
                <a:spcPct val="50000"/>
              </a:spcBef>
            </a:pPr>
            <a:r>
              <a:rPr lang="fr-FR" altLang="fr-FR" u="sng" dirty="0"/>
              <a:t>Echantillon incliné </a:t>
            </a:r>
            <a:r>
              <a:rPr lang="fr-FR" altLang="fr-FR" u="sng" dirty="0">
                <a:sym typeface="Symbol" panose="05050102010706020507" pitchFamily="18" charset="2"/>
              </a:rPr>
              <a:t> 70°</a:t>
            </a:r>
            <a:r>
              <a:rPr lang="fr-FR" altLang="fr-FR" dirty="0">
                <a:sym typeface="Symbol" panose="05050102010706020507" pitchFamily="18" charset="2"/>
              </a:rPr>
              <a:t>: intérêt de cette géométrie</a:t>
            </a:r>
            <a:endParaRPr lang="fr-FR" altLang="fr-FR" u="sng" dirty="0">
              <a:sym typeface="Symbol" panose="05050102010706020507" pitchFamily="18" charset="2"/>
            </a:endParaRPr>
          </a:p>
          <a:p>
            <a:pPr>
              <a:spcBef>
                <a:spcPct val="50000"/>
              </a:spcBef>
            </a:pPr>
            <a:r>
              <a:rPr lang="fr-FR" altLang="fr-FR" dirty="0">
                <a:cs typeface="Times New Roman" panose="02020603050405020304" pitchFamily="18" charset="0"/>
              </a:rPr>
              <a:t>• une </a:t>
            </a:r>
            <a:r>
              <a:rPr lang="fr-FR" altLang="fr-FR" b="1" dirty="0">
                <a:cs typeface="Times New Roman" panose="02020603050405020304" pitchFamily="18" charset="0"/>
              </a:rPr>
              <a:t>plus grande proportion d’e</a:t>
            </a:r>
            <a:r>
              <a:rPr lang="fr-FR" altLang="fr-FR" b="1" baseline="30000" dirty="0">
                <a:cs typeface="Times New Roman" panose="02020603050405020304" pitchFamily="18" charset="0"/>
              </a:rPr>
              <a:t>-</a:t>
            </a:r>
            <a:r>
              <a:rPr lang="fr-FR" altLang="fr-FR" b="1" dirty="0">
                <a:cs typeface="Times New Roman" panose="02020603050405020304" pitchFamily="18" charset="0"/>
              </a:rPr>
              <a:t> rétrodiffusés</a:t>
            </a:r>
            <a:r>
              <a:rPr lang="fr-FR" altLang="fr-FR" dirty="0">
                <a:cs typeface="Times New Roman" panose="02020603050405020304" pitchFamily="18" charset="0"/>
              </a:rPr>
              <a:t> (ce sont eux qui sont susceptibles de diffracter)</a:t>
            </a:r>
          </a:p>
          <a:p>
            <a:pPr>
              <a:spcBef>
                <a:spcPct val="50000"/>
              </a:spcBef>
            </a:pPr>
            <a:r>
              <a:rPr lang="fr-FR" altLang="fr-FR" dirty="0">
                <a:cs typeface="Times New Roman" panose="02020603050405020304" pitchFamily="18" charset="0"/>
              </a:rPr>
              <a:t>• </a:t>
            </a:r>
            <a:r>
              <a:rPr lang="fr-FR" altLang="fr-FR" b="1" dirty="0">
                <a:cs typeface="Times New Roman" panose="02020603050405020304" pitchFamily="18" charset="0"/>
              </a:rPr>
              <a:t>distribution énergétique des e</a:t>
            </a:r>
            <a:r>
              <a:rPr lang="fr-FR" altLang="fr-FR" b="1" baseline="30000" dirty="0">
                <a:cs typeface="Times New Roman" panose="02020603050405020304" pitchFamily="18" charset="0"/>
              </a:rPr>
              <a:t>-</a:t>
            </a:r>
            <a:r>
              <a:rPr lang="fr-FR" altLang="fr-FR" b="1" dirty="0">
                <a:cs typeface="Times New Roman" panose="02020603050405020304" pitchFamily="18" charset="0"/>
              </a:rPr>
              <a:t> BSE resserrée près de Eo</a:t>
            </a:r>
            <a:r>
              <a:rPr lang="fr-FR" altLang="fr-FR" dirty="0">
                <a:cs typeface="Times New Roman" panose="02020603050405020304" pitchFamily="18" charset="0"/>
              </a:rPr>
              <a:t> </a:t>
            </a:r>
            <a:r>
              <a:rPr lang="fr-FR" altLang="fr-FR" dirty="0">
                <a:cs typeface="Times New Roman" panose="02020603050405020304" pitchFamily="18" charset="0"/>
                <a:sym typeface="Symbol" panose="05050102010706020507" pitchFamily="18" charset="2"/>
              </a:rPr>
              <a:t> </a:t>
            </a:r>
            <a:r>
              <a:rPr lang="fr-FR" altLang="fr-FR" b="1" u="sng" dirty="0">
                <a:cs typeface="Times New Roman" panose="02020603050405020304" pitchFamily="18" charset="0"/>
              </a:rPr>
              <a:t>source</a:t>
            </a:r>
            <a:r>
              <a:rPr lang="fr-FR" altLang="fr-FR" u="sng" dirty="0">
                <a:cs typeface="Times New Roman" panose="02020603050405020304" pitchFamily="18" charset="0"/>
              </a:rPr>
              <a:t> </a:t>
            </a:r>
            <a:r>
              <a:rPr lang="fr-FR" altLang="fr-FR" b="1" u="sng" dirty="0">
                <a:cs typeface="Times New Roman" panose="02020603050405020304" pitchFamily="18" charset="0"/>
              </a:rPr>
              <a:t>d’ </a:t>
            </a:r>
            <a:r>
              <a:rPr lang="fr-FR" altLang="fr-FR" u="sng" dirty="0">
                <a:ea typeface="MS Mincho"/>
                <a:cs typeface="MS Mincho"/>
              </a:rPr>
              <a:t>e</a:t>
            </a:r>
            <a:r>
              <a:rPr lang="fr-FR" altLang="fr-FR" u="sng" baseline="30000" dirty="0">
                <a:ea typeface="MS Mincho"/>
                <a:cs typeface="MS Mincho"/>
              </a:rPr>
              <a:t>- </a:t>
            </a:r>
            <a:r>
              <a:rPr lang="fr-FR" altLang="fr-FR" b="1" u="sng" dirty="0">
                <a:cs typeface="Times New Roman" panose="02020603050405020304" pitchFamily="18" charset="0"/>
              </a:rPr>
              <a:t>au point S </a:t>
            </a:r>
            <a:r>
              <a:rPr lang="fr-FR" altLang="fr-FR" b="1" u="sng" dirty="0">
                <a:ea typeface="MS Mincho"/>
                <a:cs typeface="MS Mincho"/>
              </a:rPr>
              <a:t>à peu près</a:t>
            </a:r>
            <a:r>
              <a:rPr lang="fr-FR" altLang="fr-FR" u="sng" dirty="0">
                <a:ea typeface="MS Mincho"/>
                <a:cs typeface="MS Mincho"/>
              </a:rPr>
              <a:t> </a:t>
            </a:r>
            <a:r>
              <a:rPr lang="fr-FR" altLang="fr-FR" b="1" u="sng" dirty="0">
                <a:ea typeface="MS Mincho"/>
                <a:cs typeface="MS Mincho"/>
              </a:rPr>
              <a:t>monochromatique</a:t>
            </a:r>
            <a:r>
              <a:rPr lang="fr-FR" altLang="fr-FR" u="sng" dirty="0">
                <a:cs typeface="Times New Roman" panose="02020603050405020304" pitchFamily="18" charset="0"/>
              </a:rPr>
              <a:t> </a:t>
            </a:r>
            <a:endParaRPr lang="fr-FR" altLang="fr-FR" u="sng" dirty="0">
              <a:cs typeface="Times New Roman" panose="02020603050405020304" pitchFamily="18" charset="0"/>
              <a:sym typeface="Symbol" panose="05050102010706020507" pitchFamily="18" charset="2"/>
            </a:endParaRPr>
          </a:p>
          <a:p>
            <a:pPr>
              <a:spcBef>
                <a:spcPct val="50000"/>
              </a:spcBef>
            </a:pPr>
            <a:r>
              <a:rPr lang="fr-FR" altLang="fr-FR" dirty="0">
                <a:cs typeface="Times New Roman" panose="02020603050405020304" pitchFamily="18" charset="0"/>
              </a:rPr>
              <a:t>• les </a:t>
            </a:r>
            <a:r>
              <a:rPr lang="fr-FR" altLang="fr-FR" dirty="0">
                <a:ea typeface="MS Mincho"/>
                <a:cs typeface="MS Mincho"/>
              </a:rPr>
              <a:t>e</a:t>
            </a:r>
            <a:r>
              <a:rPr lang="fr-FR" altLang="fr-FR" baseline="30000" dirty="0">
                <a:ea typeface="MS Mincho"/>
                <a:cs typeface="MS Mincho"/>
              </a:rPr>
              <a:t>- </a:t>
            </a:r>
            <a:r>
              <a:rPr lang="fr-FR" altLang="fr-FR" dirty="0">
                <a:ea typeface="MS Mincho"/>
                <a:cs typeface="MS Mincho"/>
              </a:rPr>
              <a:t>BSE</a:t>
            </a:r>
            <a:r>
              <a:rPr lang="fr-FR" altLang="fr-FR" baseline="30000" dirty="0">
                <a:ea typeface="MS Mincho"/>
                <a:cs typeface="MS Mincho"/>
              </a:rPr>
              <a:t> </a:t>
            </a:r>
            <a:r>
              <a:rPr lang="fr-FR" altLang="fr-FR" dirty="0">
                <a:cs typeface="Times New Roman" panose="02020603050405020304" pitchFamily="18" charset="0"/>
              </a:rPr>
              <a:t>qui contribuent à la formation des bandes de Kikuchi nettes sont </a:t>
            </a:r>
            <a:r>
              <a:rPr lang="fr-FR" altLang="fr-FR" b="1" dirty="0">
                <a:cs typeface="Times New Roman" panose="02020603050405020304" pitchFamily="18" charset="0"/>
              </a:rPr>
              <a:t>ceux qui ont E </a:t>
            </a:r>
            <a:r>
              <a:rPr lang="fr-FR" altLang="fr-FR" b="1" dirty="0">
                <a:cs typeface="Times New Roman" panose="02020603050405020304" pitchFamily="18" charset="0"/>
                <a:sym typeface="Symbol" panose="05050102010706020507" pitchFamily="18" charset="2"/>
              </a:rPr>
              <a:t></a:t>
            </a:r>
            <a:r>
              <a:rPr lang="fr-FR" altLang="fr-FR" b="1" dirty="0">
                <a:cs typeface="Times New Roman" panose="02020603050405020304" pitchFamily="18" charset="0"/>
              </a:rPr>
              <a:t> Eo</a:t>
            </a:r>
          </a:p>
          <a:p>
            <a:pPr>
              <a:spcBef>
                <a:spcPct val="50000"/>
              </a:spcBef>
            </a:pPr>
            <a:r>
              <a:rPr lang="fr-FR" altLang="fr-FR" dirty="0">
                <a:cs typeface="Times New Roman" panose="02020603050405020304" pitchFamily="18" charset="0"/>
              </a:rPr>
              <a:t>    </a:t>
            </a:r>
            <a:r>
              <a:rPr lang="fr-FR" altLang="fr-FR" dirty="0">
                <a:cs typeface="Times New Roman" panose="02020603050405020304" pitchFamily="18" charset="0"/>
                <a:sym typeface="Symbol" panose="05050102010706020507" pitchFamily="18" charset="2"/>
              </a:rPr>
              <a:t> </a:t>
            </a:r>
            <a:r>
              <a:rPr lang="fr-FR" altLang="fr-FR" dirty="0">
                <a:cs typeface="Times New Roman" panose="02020603050405020304" pitchFamily="18" charset="0"/>
              </a:rPr>
              <a:t>profondeur d’échappement est de </a:t>
            </a:r>
            <a:r>
              <a:rPr lang="fr-FR" altLang="fr-FR" b="1" dirty="0">
                <a:cs typeface="Times New Roman" panose="02020603050405020304" pitchFamily="18" charset="0"/>
              </a:rPr>
              <a:t>quelques 10 nm</a:t>
            </a:r>
          </a:p>
          <a:p>
            <a:pPr>
              <a:spcBef>
                <a:spcPct val="50000"/>
              </a:spcBef>
            </a:pPr>
            <a:r>
              <a:rPr lang="fr-FR" altLang="fr-FR" dirty="0"/>
              <a:t>Cu 9 g/cm3 </a:t>
            </a:r>
            <a:r>
              <a:rPr lang="fr-FR" altLang="fr-FR" dirty="0">
                <a:sym typeface="Symbol" panose="05050102010706020507" pitchFamily="18" charset="2"/>
              </a:rPr>
              <a:t> 10 g/cm3 </a:t>
            </a:r>
            <a:r>
              <a:rPr lang="fr-FR" altLang="fr-FR" dirty="0"/>
              <a:t>– 0.06 mg/cm2 = 6.10-5 g/cm2 / 10 g/cm3 = 6.10-6 cm = 6.10-8 m = 60 nm</a:t>
            </a:r>
          </a:p>
          <a:p>
            <a:pPr>
              <a:spcBef>
                <a:spcPct val="50000"/>
              </a:spcBef>
            </a:pPr>
            <a:endParaRPr lang="fr-FR" altLang="fr-FR" b="1" dirty="0">
              <a:cs typeface="Times New Roman" panose="02020603050405020304" pitchFamily="18" charset="0"/>
            </a:endParaRPr>
          </a:p>
          <a:p>
            <a:endParaRPr lang="fr-FR" altLang="fr-FR" dirty="0"/>
          </a:p>
        </p:txBody>
      </p:sp>
      <p:sp>
        <p:nvSpPr>
          <p:cNvPr id="3994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4F59ED6-C38F-4241-892C-285C0E536C87}" type="slidenum">
              <a:rPr lang="fr-FR" altLang="fr-FR" sz="1200" smtClean="0">
                <a:solidFill>
                  <a:srgbClr val="000000"/>
                </a:solidFill>
                <a:latin typeface="Calibri" panose="020F0502020204030204" pitchFamily="34" charset="0"/>
              </a:rPr>
              <a:pPr/>
              <a:t>7</a:t>
            </a:fld>
            <a:endParaRPr lang="fr-FR" altLang="fr-FR"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595575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8</a:t>
            </a:fld>
            <a:endParaRPr lang="fr-FR"/>
          </a:p>
        </p:txBody>
      </p:sp>
    </p:spTree>
    <p:extLst>
      <p:ext uri="{BB962C8B-B14F-4D97-AF65-F5344CB8AC3E}">
        <p14:creationId xmlns:p14="http://schemas.microsoft.com/office/powerpoint/2010/main" val="172360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C0ABC4B-D8BD-445B-AAEE-1EC55DAA9F70}" type="slidenum">
              <a:rPr lang="fr-FR" smtClean="0"/>
              <a:t>9</a:t>
            </a:fld>
            <a:endParaRPr lang="fr-FR"/>
          </a:p>
        </p:txBody>
      </p:sp>
    </p:spTree>
    <p:extLst>
      <p:ext uri="{BB962C8B-B14F-4D97-AF65-F5344CB8AC3E}">
        <p14:creationId xmlns:p14="http://schemas.microsoft.com/office/powerpoint/2010/main" val="3144007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3C1D30-BDC2-46DC-F091-B942B5893E0F}"/>
              </a:ext>
            </a:extLst>
          </p:cNvPr>
          <p:cNvSpPr>
            <a:spLocks noGrp="1"/>
          </p:cNvSpPr>
          <p:nvPr>
            <p:ph type="title" hasCustomPrompt="1"/>
          </p:nvPr>
        </p:nvSpPr>
        <p:spPr>
          <a:xfrm>
            <a:off x="4441238" y="4247451"/>
            <a:ext cx="7401512" cy="624581"/>
          </a:xfrm>
        </p:spPr>
        <p:txBody>
          <a:bodyPr bIns="0" anchor="b"/>
          <a:lstStyle>
            <a:lvl1pPr algn="ctr">
              <a:defRPr sz="4800" cap="none" baseline="0"/>
            </a:lvl1pPr>
          </a:lstStyle>
          <a:p>
            <a:r>
              <a:rPr lang="fr-FR" dirty="0"/>
              <a:t>Insérer le titre</a:t>
            </a:r>
          </a:p>
        </p:txBody>
      </p:sp>
      <p:sp>
        <p:nvSpPr>
          <p:cNvPr id="3" name="Espace réservé de la date 2">
            <a:extLst>
              <a:ext uri="{FF2B5EF4-FFF2-40B4-BE49-F238E27FC236}">
                <a16:creationId xmlns:a16="http://schemas.microsoft.com/office/drawing/2014/main" id="{0A168384-3D1D-06A2-1FC7-E9B6BB6B32E6}"/>
              </a:ext>
            </a:extLst>
          </p:cNvPr>
          <p:cNvSpPr>
            <a:spLocks noGrp="1"/>
          </p:cNvSpPr>
          <p:nvPr>
            <p:ph type="dt" sz="half" idx="10"/>
          </p:nvPr>
        </p:nvSpPr>
        <p:spPr/>
        <p:txBody>
          <a:bodyPr/>
          <a:lstStyle/>
          <a:p>
            <a:fld id="{B880EC43-BE5E-458B-90B3-57C24CD6DAB7}" type="datetimeFigureOut">
              <a:rPr lang="fr-FR" smtClean="0"/>
              <a:pPr/>
              <a:t>02/12/2022</a:t>
            </a:fld>
            <a:endParaRPr lang="fr-FR" dirty="0"/>
          </a:p>
        </p:txBody>
      </p:sp>
      <p:sp>
        <p:nvSpPr>
          <p:cNvPr id="4" name="Espace réservé du pied de page 3">
            <a:extLst>
              <a:ext uri="{FF2B5EF4-FFF2-40B4-BE49-F238E27FC236}">
                <a16:creationId xmlns:a16="http://schemas.microsoft.com/office/drawing/2014/main" id="{EA79991F-73E1-D71B-7F02-2DC3C2A1AD83}"/>
              </a:ext>
            </a:extLst>
          </p:cNvPr>
          <p:cNvSpPr>
            <a:spLocks noGrp="1"/>
          </p:cNvSpPr>
          <p:nvPr>
            <p:ph type="ftr" sz="quarter" idx="11"/>
          </p:nvPr>
        </p:nvSpPr>
        <p:spPr/>
        <p:txBody>
          <a:bodyPr/>
          <a:lstStyle/>
          <a:p>
            <a:endParaRPr lang="fr-FR" dirty="0"/>
          </a:p>
        </p:txBody>
      </p:sp>
      <p:pic>
        <p:nvPicPr>
          <p:cNvPr id="27" name="Graphique 26">
            <a:extLst>
              <a:ext uri="{FF2B5EF4-FFF2-40B4-BE49-F238E27FC236}">
                <a16:creationId xmlns:a16="http://schemas.microsoft.com/office/drawing/2014/main" id="{3A980D51-148D-2E9B-F13B-599B7B9297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7161" y="619125"/>
            <a:ext cx="3764076" cy="5783216"/>
          </a:xfrm>
          <a:prstGeom prst="rect">
            <a:avLst/>
          </a:prstGeom>
        </p:spPr>
      </p:pic>
      <p:sp>
        <p:nvSpPr>
          <p:cNvPr id="29" name="Sous-titre 2">
            <a:extLst>
              <a:ext uri="{FF2B5EF4-FFF2-40B4-BE49-F238E27FC236}">
                <a16:creationId xmlns:a16="http://schemas.microsoft.com/office/drawing/2014/main" id="{DC317B57-29AA-3793-FC4E-8E425192B813}"/>
              </a:ext>
            </a:extLst>
          </p:cNvPr>
          <p:cNvSpPr>
            <a:spLocks noGrp="1"/>
          </p:cNvSpPr>
          <p:nvPr>
            <p:ph type="subTitle" idx="1" hasCustomPrompt="1"/>
          </p:nvPr>
        </p:nvSpPr>
        <p:spPr>
          <a:xfrm>
            <a:off x="4441238" y="4676775"/>
            <a:ext cx="7401512" cy="735704"/>
          </a:xfrm>
        </p:spPr>
        <p:txBody>
          <a:bodyPr tIns="0">
            <a:noAutofit/>
          </a:bodyPr>
          <a:lstStyle>
            <a:lvl1pPr marL="0" indent="0" algn="ctr">
              <a:buNone/>
              <a:defRPr sz="4800" b="0">
                <a:solidFill>
                  <a:schemeClr val="accent1"/>
                </a:solidFill>
                <a:latin typeface="Roboto Thin" panose="02000000000000000000" pitchFamily="2" charset="0"/>
                <a:ea typeface="Roboto Thin"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le sous-titre</a:t>
            </a:r>
          </a:p>
        </p:txBody>
      </p:sp>
      <p:pic>
        <p:nvPicPr>
          <p:cNvPr id="28" name="Image 27">
            <a:extLst>
              <a:ext uri="{FF2B5EF4-FFF2-40B4-BE49-F238E27FC236}">
                <a16:creationId xmlns:a16="http://schemas.microsoft.com/office/drawing/2014/main" id="{8A6775DC-D3E1-D83A-19A1-A2B309E907E5}"/>
              </a:ext>
            </a:extLst>
          </p:cNvPr>
          <p:cNvPicPr>
            <a:picLocks noChangeAspect="1"/>
          </p:cNvPicPr>
          <p:nvPr userDrawn="1"/>
        </p:nvPicPr>
        <p:blipFill>
          <a:blip r:embed="rId4"/>
          <a:stretch>
            <a:fillRect/>
          </a:stretch>
        </p:blipFill>
        <p:spPr>
          <a:xfrm>
            <a:off x="5930105" y="1138865"/>
            <a:ext cx="4423778" cy="2275086"/>
          </a:xfrm>
          <a:prstGeom prst="rect">
            <a:avLst/>
          </a:prstGeom>
        </p:spPr>
      </p:pic>
    </p:spTree>
    <p:extLst>
      <p:ext uri="{BB962C8B-B14F-4D97-AF65-F5344CB8AC3E}">
        <p14:creationId xmlns:p14="http://schemas.microsoft.com/office/powerpoint/2010/main" val="3485727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3" name="Espace réservé de la date 2"/>
          <p:cNvSpPr>
            <a:spLocks noGrp="1"/>
          </p:cNvSpPr>
          <p:nvPr>
            <p:ph type="dt" sz="half" idx="10"/>
          </p:nvPr>
        </p:nvSpPr>
        <p:spPr/>
        <p:txBody>
          <a:bodyPr/>
          <a:lstStyle/>
          <a:p>
            <a:fld id="{B880EC43-BE5E-458B-90B3-57C24CD6DAB7}" type="datetimeFigureOut">
              <a:rPr lang="fr-FR" smtClean="0"/>
              <a:pPr/>
              <a:t>02/12/2022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50570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endParaRPr lang="fr-FR" altLang="fr-FR"/>
          </a:p>
        </p:txBody>
      </p:sp>
    </p:spTree>
    <p:extLst>
      <p:ext uri="{BB962C8B-B14F-4D97-AF65-F5344CB8AC3E}">
        <p14:creationId xmlns:p14="http://schemas.microsoft.com/office/powerpoint/2010/main" val="309615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ITRE BLEU">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D5DF9E-D29C-33AE-0026-60E156AB930A}"/>
              </a:ext>
            </a:extLst>
          </p:cNvPr>
          <p:cNvSpPr/>
          <p:nvPr userDrawn="1"/>
        </p:nvSpPr>
        <p:spPr>
          <a:xfrm>
            <a:off x="0" y="1"/>
            <a:ext cx="11842750" cy="28527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8425DE1-6FA1-93C0-6D81-67885BF59B8E}"/>
              </a:ext>
            </a:extLst>
          </p:cNvPr>
          <p:cNvSpPr txBox="1"/>
          <p:nvPr userDrawn="1"/>
        </p:nvSpPr>
        <p:spPr>
          <a:xfrm>
            <a:off x="11427916" y="6214618"/>
            <a:ext cx="491034" cy="261610"/>
          </a:xfrm>
          <a:prstGeom prst="rect">
            <a:avLst/>
          </a:prstGeom>
          <a:noFill/>
        </p:spPr>
        <p:txBody>
          <a:bodyPr wrap="square" rtlCol="0">
            <a:spAutoFit/>
          </a:bodyPr>
          <a:lstStyle/>
          <a:p>
            <a:pPr algn="ctr"/>
            <a:fld id="{22872190-1A77-49F6-BF32-500CC20CB6C1}" type="slidenum">
              <a:rPr lang="fr-FR" sz="1100" b="1" smtClean="0">
                <a:solidFill>
                  <a:schemeClr val="accent1"/>
                </a:solidFill>
                <a:latin typeface="+mj-lt"/>
              </a:rPr>
              <a:pPr algn="ctr"/>
              <a:t>‹N°›</a:t>
            </a:fld>
            <a:endParaRPr lang="fr-FR" sz="1100" b="1" dirty="0">
              <a:solidFill>
                <a:schemeClr val="accent1"/>
              </a:solidFill>
              <a:latin typeface="+mj-lt"/>
            </a:endParaRPr>
          </a:p>
        </p:txBody>
      </p:sp>
      <p:sp>
        <p:nvSpPr>
          <p:cNvPr id="3" name="Espace réservé de la date 2">
            <a:extLst>
              <a:ext uri="{FF2B5EF4-FFF2-40B4-BE49-F238E27FC236}">
                <a16:creationId xmlns:a16="http://schemas.microsoft.com/office/drawing/2014/main" id="{13379907-2E2C-D6E6-BAAB-A70DD08010C7}"/>
              </a:ext>
            </a:extLst>
          </p:cNvPr>
          <p:cNvSpPr>
            <a:spLocks noGrp="1"/>
          </p:cNvSpPr>
          <p:nvPr>
            <p:ph type="dt" sz="half" idx="10"/>
          </p:nvPr>
        </p:nvSpPr>
        <p:spPr/>
        <p:txBody>
          <a:bodyPr/>
          <a:lstStyle/>
          <a:p>
            <a:fld id="{B880EC43-BE5E-458B-90B3-57C24CD6DAB7}" type="datetimeFigureOut">
              <a:rPr lang="fr-FR" smtClean="0"/>
              <a:pPr/>
              <a:t>02/12/2022</a:t>
            </a:fld>
            <a:endParaRPr lang="fr-FR" dirty="0"/>
          </a:p>
        </p:txBody>
      </p:sp>
      <p:sp>
        <p:nvSpPr>
          <p:cNvPr id="4" name="Espace réservé du pied de page 3">
            <a:extLst>
              <a:ext uri="{FF2B5EF4-FFF2-40B4-BE49-F238E27FC236}">
                <a16:creationId xmlns:a16="http://schemas.microsoft.com/office/drawing/2014/main" id="{743C2C6F-0875-9F31-5DA1-D1DF89D7D758}"/>
              </a:ext>
            </a:extLst>
          </p:cNvPr>
          <p:cNvSpPr>
            <a:spLocks noGrp="1"/>
          </p:cNvSpPr>
          <p:nvPr>
            <p:ph type="ftr" sz="quarter" idx="11"/>
          </p:nvPr>
        </p:nvSpPr>
        <p:spPr/>
        <p:txBody>
          <a:bodyPr/>
          <a:lstStyle/>
          <a:p>
            <a:endParaRPr lang="fr-FR" dirty="0"/>
          </a:p>
        </p:txBody>
      </p:sp>
      <p:sp>
        <p:nvSpPr>
          <p:cNvPr id="42" name="Espace réservé pour une image  41">
            <a:extLst>
              <a:ext uri="{FF2B5EF4-FFF2-40B4-BE49-F238E27FC236}">
                <a16:creationId xmlns:a16="http://schemas.microsoft.com/office/drawing/2014/main" id="{3F2AF2A7-1280-5910-5923-1E78A413EE76}"/>
              </a:ext>
            </a:extLst>
          </p:cNvPr>
          <p:cNvSpPr>
            <a:spLocks noGrp="1"/>
          </p:cNvSpPr>
          <p:nvPr>
            <p:ph type="pic" sz="quarter" idx="12" hasCustomPrompt="1"/>
          </p:nvPr>
        </p:nvSpPr>
        <p:spPr>
          <a:xfrm>
            <a:off x="2936952" y="0"/>
            <a:ext cx="8191886" cy="4022963"/>
          </a:xfrm>
          <a:custGeom>
            <a:avLst/>
            <a:gdLst>
              <a:gd name="connsiteX0" fmla="*/ 0 w 8191886"/>
              <a:gd name="connsiteY0" fmla="*/ 0 h 4022963"/>
              <a:gd name="connsiteX1" fmla="*/ 8191886 w 8191886"/>
              <a:gd name="connsiteY1" fmla="*/ 0 h 4022963"/>
              <a:gd name="connsiteX2" fmla="*/ 8191886 w 8191886"/>
              <a:gd name="connsiteY2" fmla="*/ 4022963 h 4022963"/>
              <a:gd name="connsiteX3" fmla="*/ 0 w 8191886"/>
              <a:gd name="connsiteY3" fmla="*/ 4022963 h 4022963"/>
            </a:gdLst>
            <a:ahLst/>
            <a:cxnLst>
              <a:cxn ang="0">
                <a:pos x="connsiteX0" y="connsiteY0"/>
              </a:cxn>
              <a:cxn ang="0">
                <a:pos x="connsiteX1" y="connsiteY1"/>
              </a:cxn>
              <a:cxn ang="0">
                <a:pos x="connsiteX2" y="connsiteY2"/>
              </a:cxn>
              <a:cxn ang="0">
                <a:pos x="connsiteX3" y="connsiteY3"/>
              </a:cxn>
            </a:cxnLst>
            <a:rect l="l" t="t" r="r" b="b"/>
            <a:pathLst>
              <a:path w="8191886" h="4022963">
                <a:moveTo>
                  <a:pt x="0" y="0"/>
                </a:moveTo>
                <a:lnTo>
                  <a:pt x="8191886" y="0"/>
                </a:lnTo>
                <a:lnTo>
                  <a:pt x="8191886" y="4022963"/>
                </a:lnTo>
                <a:lnTo>
                  <a:pt x="0" y="4022963"/>
                </a:lnTo>
                <a:close/>
              </a:path>
            </a:pathLst>
          </a:custGeom>
          <a:pattFill prst="wdDnDiag">
            <a:fgClr>
              <a:schemeClr val="bg2"/>
            </a:fgClr>
            <a:bgClr>
              <a:schemeClr val="bg1"/>
            </a:bgClr>
          </a:pattFill>
        </p:spPr>
        <p:txBody>
          <a:bodyPr wrap="square" tIns="720000">
            <a:noAutofit/>
          </a:bodyPr>
          <a:lstStyle>
            <a:lvl1pPr algn="ctr">
              <a:defRPr sz="2400"/>
            </a:lvl1pPr>
          </a:lstStyle>
          <a:p>
            <a:r>
              <a:rPr lang="fr-FR" dirty="0"/>
              <a:t>Insérer une image</a:t>
            </a:r>
          </a:p>
        </p:txBody>
      </p:sp>
      <p:sp>
        <p:nvSpPr>
          <p:cNvPr id="33" name="Titre 1">
            <a:extLst>
              <a:ext uri="{FF2B5EF4-FFF2-40B4-BE49-F238E27FC236}">
                <a16:creationId xmlns:a16="http://schemas.microsoft.com/office/drawing/2014/main" id="{82B5D7B2-C2A5-573C-C44C-0C461A37D7C5}"/>
              </a:ext>
            </a:extLst>
          </p:cNvPr>
          <p:cNvSpPr>
            <a:spLocks noGrp="1"/>
          </p:cNvSpPr>
          <p:nvPr>
            <p:ph type="title" hasCustomPrompt="1"/>
          </p:nvPr>
        </p:nvSpPr>
        <p:spPr>
          <a:xfrm>
            <a:off x="2936952" y="3871153"/>
            <a:ext cx="8905798" cy="624581"/>
          </a:xfrm>
        </p:spPr>
        <p:txBody>
          <a:bodyPr bIns="0" anchor="b"/>
          <a:lstStyle>
            <a:lvl1pPr algn="ctr">
              <a:defRPr sz="5400" cap="all" baseline="0"/>
            </a:lvl1pPr>
          </a:lstStyle>
          <a:p>
            <a:r>
              <a:rPr lang="fr-FR" dirty="0"/>
              <a:t>Insérer le titre</a:t>
            </a:r>
          </a:p>
        </p:txBody>
      </p:sp>
      <p:sp>
        <p:nvSpPr>
          <p:cNvPr id="34" name="Sous-titre 2">
            <a:extLst>
              <a:ext uri="{FF2B5EF4-FFF2-40B4-BE49-F238E27FC236}">
                <a16:creationId xmlns:a16="http://schemas.microsoft.com/office/drawing/2014/main" id="{A7161A84-F67C-F62D-FED9-2D6C0DBFA1F4}"/>
              </a:ext>
            </a:extLst>
          </p:cNvPr>
          <p:cNvSpPr>
            <a:spLocks noGrp="1"/>
          </p:cNvSpPr>
          <p:nvPr>
            <p:ph type="subTitle" idx="1" hasCustomPrompt="1"/>
          </p:nvPr>
        </p:nvSpPr>
        <p:spPr>
          <a:xfrm>
            <a:off x="2936952" y="4134499"/>
            <a:ext cx="8905798" cy="735704"/>
          </a:xfrm>
        </p:spPr>
        <p:txBody>
          <a:bodyPr tIns="0">
            <a:noAutofit/>
          </a:bodyPr>
          <a:lstStyle>
            <a:lvl1pPr marL="0" indent="0" algn="ctr">
              <a:buNone/>
              <a:defRPr sz="5400" b="0">
                <a:solidFill>
                  <a:schemeClr val="accent1"/>
                </a:solidFill>
                <a:latin typeface="Roboto Thin" panose="02000000000000000000" pitchFamily="2" charset="0"/>
                <a:ea typeface="Roboto Thin"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le sous-titre</a:t>
            </a:r>
          </a:p>
        </p:txBody>
      </p:sp>
      <p:sp>
        <p:nvSpPr>
          <p:cNvPr id="44" name="Espace réservé du texte 43">
            <a:extLst>
              <a:ext uri="{FF2B5EF4-FFF2-40B4-BE49-F238E27FC236}">
                <a16:creationId xmlns:a16="http://schemas.microsoft.com/office/drawing/2014/main" id="{DCD4F928-F758-A426-5198-C74EE31259CB}"/>
              </a:ext>
            </a:extLst>
          </p:cNvPr>
          <p:cNvSpPr>
            <a:spLocks noGrp="1"/>
          </p:cNvSpPr>
          <p:nvPr>
            <p:ph type="body" sz="quarter" idx="13" hasCustomPrompt="1"/>
          </p:nvPr>
        </p:nvSpPr>
        <p:spPr>
          <a:xfrm>
            <a:off x="695325" y="1838152"/>
            <a:ext cx="1895475" cy="1371600"/>
          </a:xfrm>
        </p:spPr>
        <p:txBody>
          <a:bodyPr anchor="b"/>
          <a:lstStyle>
            <a:lvl1pPr algn="ctr">
              <a:defRPr sz="9600" b="0">
                <a:solidFill>
                  <a:schemeClr val="bg1"/>
                </a:solidFill>
                <a:latin typeface="Roboto Thin" panose="02000000000000000000" pitchFamily="2" charset="0"/>
                <a:ea typeface="Roboto Thin"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N°</a:t>
            </a:r>
          </a:p>
        </p:txBody>
      </p:sp>
      <p:grpSp>
        <p:nvGrpSpPr>
          <p:cNvPr id="8" name="Groupe 7">
            <a:extLst>
              <a:ext uri="{FF2B5EF4-FFF2-40B4-BE49-F238E27FC236}">
                <a16:creationId xmlns:a16="http://schemas.microsoft.com/office/drawing/2014/main" id="{609A31A6-3409-DC1C-C7B7-985FF230D297}"/>
              </a:ext>
            </a:extLst>
          </p:cNvPr>
          <p:cNvGrpSpPr/>
          <p:nvPr userDrawn="1"/>
        </p:nvGrpSpPr>
        <p:grpSpPr>
          <a:xfrm>
            <a:off x="5800305" y="5334847"/>
            <a:ext cx="2465179" cy="1007564"/>
            <a:chOff x="6053319" y="5334847"/>
            <a:chExt cx="2465179" cy="1007564"/>
          </a:xfrm>
        </p:grpSpPr>
        <p:pic>
          <p:nvPicPr>
            <p:cNvPr id="6" name="Image 5">
              <a:extLst>
                <a:ext uri="{FF2B5EF4-FFF2-40B4-BE49-F238E27FC236}">
                  <a16:creationId xmlns:a16="http://schemas.microsoft.com/office/drawing/2014/main" id="{13FEBA52-A3E3-51E4-34AA-1EDB3457FACC}"/>
                </a:ext>
              </a:extLst>
            </p:cNvPr>
            <p:cNvPicPr>
              <a:picLocks noChangeAspect="1"/>
            </p:cNvPicPr>
            <p:nvPr userDrawn="1"/>
          </p:nvPicPr>
          <p:blipFill>
            <a:blip r:embed="rId2"/>
            <a:stretch>
              <a:fillRect/>
            </a:stretch>
          </p:blipFill>
          <p:spPr>
            <a:xfrm>
              <a:off x="6053319" y="5334847"/>
              <a:ext cx="1959152" cy="1007564"/>
            </a:xfrm>
            <a:prstGeom prst="rect">
              <a:avLst/>
            </a:prstGeom>
          </p:spPr>
        </p:pic>
        <p:pic>
          <p:nvPicPr>
            <p:cNvPr id="2" name="Picture 14">
              <a:extLst>
                <a:ext uri="{FF2B5EF4-FFF2-40B4-BE49-F238E27FC236}">
                  <a16:creationId xmlns:a16="http://schemas.microsoft.com/office/drawing/2014/main" id="{24214B21-B087-36F2-0A8B-9D908F26932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12471" y="5584715"/>
              <a:ext cx="506027" cy="50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42716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ITRE GRI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D5DF9E-D29C-33AE-0026-60E156AB930A}"/>
              </a:ext>
            </a:extLst>
          </p:cNvPr>
          <p:cNvSpPr/>
          <p:nvPr userDrawn="1"/>
        </p:nvSpPr>
        <p:spPr>
          <a:xfrm>
            <a:off x="0" y="1"/>
            <a:ext cx="11842750" cy="28527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8425DE1-6FA1-93C0-6D81-67885BF59B8E}"/>
              </a:ext>
            </a:extLst>
          </p:cNvPr>
          <p:cNvSpPr txBox="1"/>
          <p:nvPr userDrawn="1"/>
        </p:nvSpPr>
        <p:spPr>
          <a:xfrm>
            <a:off x="11427916" y="6214618"/>
            <a:ext cx="491034" cy="261610"/>
          </a:xfrm>
          <a:prstGeom prst="rect">
            <a:avLst/>
          </a:prstGeom>
          <a:noFill/>
        </p:spPr>
        <p:txBody>
          <a:bodyPr wrap="square" rtlCol="0">
            <a:spAutoFit/>
          </a:bodyPr>
          <a:lstStyle/>
          <a:p>
            <a:pPr algn="ctr"/>
            <a:fld id="{22872190-1A77-49F6-BF32-500CC20CB6C1}" type="slidenum">
              <a:rPr lang="fr-FR" sz="1100" b="1" smtClean="0">
                <a:solidFill>
                  <a:schemeClr val="accent1"/>
                </a:solidFill>
                <a:latin typeface="+mj-lt"/>
              </a:rPr>
              <a:pPr algn="ctr"/>
              <a:t>‹N°›</a:t>
            </a:fld>
            <a:endParaRPr lang="fr-FR" sz="1100" b="1" dirty="0">
              <a:solidFill>
                <a:schemeClr val="accent1"/>
              </a:solidFill>
              <a:latin typeface="+mj-lt"/>
            </a:endParaRPr>
          </a:p>
        </p:txBody>
      </p:sp>
      <p:sp>
        <p:nvSpPr>
          <p:cNvPr id="3" name="Espace réservé de la date 2">
            <a:extLst>
              <a:ext uri="{FF2B5EF4-FFF2-40B4-BE49-F238E27FC236}">
                <a16:creationId xmlns:a16="http://schemas.microsoft.com/office/drawing/2014/main" id="{13379907-2E2C-D6E6-BAAB-A70DD08010C7}"/>
              </a:ext>
            </a:extLst>
          </p:cNvPr>
          <p:cNvSpPr>
            <a:spLocks noGrp="1"/>
          </p:cNvSpPr>
          <p:nvPr>
            <p:ph type="dt" sz="half" idx="10"/>
          </p:nvPr>
        </p:nvSpPr>
        <p:spPr/>
        <p:txBody>
          <a:bodyPr/>
          <a:lstStyle/>
          <a:p>
            <a:fld id="{B880EC43-BE5E-458B-90B3-57C24CD6DAB7}" type="datetimeFigureOut">
              <a:rPr lang="fr-FR" smtClean="0"/>
              <a:pPr/>
              <a:t>02/12/2022</a:t>
            </a:fld>
            <a:endParaRPr lang="fr-FR" dirty="0"/>
          </a:p>
        </p:txBody>
      </p:sp>
      <p:sp>
        <p:nvSpPr>
          <p:cNvPr id="4" name="Espace réservé du pied de page 3">
            <a:extLst>
              <a:ext uri="{FF2B5EF4-FFF2-40B4-BE49-F238E27FC236}">
                <a16:creationId xmlns:a16="http://schemas.microsoft.com/office/drawing/2014/main" id="{743C2C6F-0875-9F31-5DA1-D1DF89D7D758}"/>
              </a:ext>
            </a:extLst>
          </p:cNvPr>
          <p:cNvSpPr>
            <a:spLocks noGrp="1"/>
          </p:cNvSpPr>
          <p:nvPr>
            <p:ph type="ftr" sz="quarter" idx="11"/>
          </p:nvPr>
        </p:nvSpPr>
        <p:spPr/>
        <p:txBody>
          <a:bodyPr/>
          <a:lstStyle/>
          <a:p>
            <a:endParaRPr lang="fr-FR" dirty="0"/>
          </a:p>
        </p:txBody>
      </p:sp>
      <p:sp>
        <p:nvSpPr>
          <p:cNvPr id="42" name="Espace réservé pour une image  41">
            <a:extLst>
              <a:ext uri="{FF2B5EF4-FFF2-40B4-BE49-F238E27FC236}">
                <a16:creationId xmlns:a16="http://schemas.microsoft.com/office/drawing/2014/main" id="{3F2AF2A7-1280-5910-5923-1E78A413EE76}"/>
              </a:ext>
            </a:extLst>
          </p:cNvPr>
          <p:cNvSpPr>
            <a:spLocks noGrp="1"/>
          </p:cNvSpPr>
          <p:nvPr>
            <p:ph type="pic" sz="quarter" idx="12" hasCustomPrompt="1"/>
          </p:nvPr>
        </p:nvSpPr>
        <p:spPr>
          <a:xfrm>
            <a:off x="2936952" y="0"/>
            <a:ext cx="8191886" cy="4022963"/>
          </a:xfrm>
          <a:custGeom>
            <a:avLst/>
            <a:gdLst>
              <a:gd name="connsiteX0" fmla="*/ 0 w 8191886"/>
              <a:gd name="connsiteY0" fmla="*/ 0 h 4022963"/>
              <a:gd name="connsiteX1" fmla="*/ 8191886 w 8191886"/>
              <a:gd name="connsiteY1" fmla="*/ 0 h 4022963"/>
              <a:gd name="connsiteX2" fmla="*/ 8191886 w 8191886"/>
              <a:gd name="connsiteY2" fmla="*/ 4022963 h 4022963"/>
              <a:gd name="connsiteX3" fmla="*/ 0 w 8191886"/>
              <a:gd name="connsiteY3" fmla="*/ 4022963 h 4022963"/>
            </a:gdLst>
            <a:ahLst/>
            <a:cxnLst>
              <a:cxn ang="0">
                <a:pos x="connsiteX0" y="connsiteY0"/>
              </a:cxn>
              <a:cxn ang="0">
                <a:pos x="connsiteX1" y="connsiteY1"/>
              </a:cxn>
              <a:cxn ang="0">
                <a:pos x="connsiteX2" y="connsiteY2"/>
              </a:cxn>
              <a:cxn ang="0">
                <a:pos x="connsiteX3" y="connsiteY3"/>
              </a:cxn>
            </a:cxnLst>
            <a:rect l="l" t="t" r="r" b="b"/>
            <a:pathLst>
              <a:path w="8191886" h="4022963">
                <a:moveTo>
                  <a:pt x="0" y="0"/>
                </a:moveTo>
                <a:lnTo>
                  <a:pt x="8191886" y="0"/>
                </a:lnTo>
                <a:lnTo>
                  <a:pt x="8191886" y="4022963"/>
                </a:lnTo>
                <a:lnTo>
                  <a:pt x="0" y="4022963"/>
                </a:lnTo>
                <a:close/>
              </a:path>
            </a:pathLst>
          </a:custGeom>
          <a:pattFill prst="wdDnDiag">
            <a:fgClr>
              <a:schemeClr val="bg2"/>
            </a:fgClr>
            <a:bgClr>
              <a:schemeClr val="bg1"/>
            </a:bgClr>
          </a:pattFill>
        </p:spPr>
        <p:txBody>
          <a:bodyPr wrap="square" tIns="720000">
            <a:noAutofit/>
          </a:bodyPr>
          <a:lstStyle>
            <a:lvl1pPr algn="ctr">
              <a:defRPr sz="2400"/>
            </a:lvl1pPr>
          </a:lstStyle>
          <a:p>
            <a:r>
              <a:rPr lang="fr-FR" dirty="0"/>
              <a:t>Insérer une image</a:t>
            </a:r>
          </a:p>
        </p:txBody>
      </p:sp>
      <p:sp>
        <p:nvSpPr>
          <p:cNvPr id="33" name="Titre 1">
            <a:extLst>
              <a:ext uri="{FF2B5EF4-FFF2-40B4-BE49-F238E27FC236}">
                <a16:creationId xmlns:a16="http://schemas.microsoft.com/office/drawing/2014/main" id="{82B5D7B2-C2A5-573C-C44C-0C461A37D7C5}"/>
              </a:ext>
            </a:extLst>
          </p:cNvPr>
          <p:cNvSpPr>
            <a:spLocks noGrp="1"/>
          </p:cNvSpPr>
          <p:nvPr>
            <p:ph type="title" hasCustomPrompt="1"/>
          </p:nvPr>
        </p:nvSpPr>
        <p:spPr>
          <a:xfrm>
            <a:off x="2936952" y="3871153"/>
            <a:ext cx="8905798" cy="624581"/>
          </a:xfrm>
        </p:spPr>
        <p:txBody>
          <a:bodyPr bIns="0" anchor="b"/>
          <a:lstStyle>
            <a:lvl1pPr algn="ctr">
              <a:defRPr sz="5400" cap="all" baseline="0">
                <a:solidFill>
                  <a:schemeClr val="tx2"/>
                </a:solidFill>
              </a:defRPr>
            </a:lvl1pPr>
          </a:lstStyle>
          <a:p>
            <a:r>
              <a:rPr lang="fr-FR" dirty="0"/>
              <a:t>Insérer le titre</a:t>
            </a:r>
          </a:p>
        </p:txBody>
      </p:sp>
      <p:sp>
        <p:nvSpPr>
          <p:cNvPr id="34" name="Sous-titre 2">
            <a:extLst>
              <a:ext uri="{FF2B5EF4-FFF2-40B4-BE49-F238E27FC236}">
                <a16:creationId xmlns:a16="http://schemas.microsoft.com/office/drawing/2014/main" id="{A7161A84-F67C-F62D-FED9-2D6C0DBFA1F4}"/>
              </a:ext>
            </a:extLst>
          </p:cNvPr>
          <p:cNvSpPr>
            <a:spLocks noGrp="1"/>
          </p:cNvSpPr>
          <p:nvPr>
            <p:ph type="subTitle" idx="1" hasCustomPrompt="1"/>
          </p:nvPr>
        </p:nvSpPr>
        <p:spPr>
          <a:xfrm>
            <a:off x="2936952" y="4134499"/>
            <a:ext cx="8905798" cy="735704"/>
          </a:xfrm>
        </p:spPr>
        <p:txBody>
          <a:bodyPr tIns="0">
            <a:noAutofit/>
          </a:bodyPr>
          <a:lstStyle>
            <a:lvl1pPr marL="0" indent="0" algn="ctr">
              <a:buNone/>
              <a:defRPr sz="5400" b="0">
                <a:solidFill>
                  <a:schemeClr val="tx2"/>
                </a:solidFill>
                <a:latin typeface="Roboto Thin" panose="02000000000000000000" pitchFamily="2" charset="0"/>
                <a:ea typeface="Roboto Thin"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le sous-titre</a:t>
            </a:r>
          </a:p>
        </p:txBody>
      </p:sp>
      <p:sp>
        <p:nvSpPr>
          <p:cNvPr id="44" name="Espace réservé du texte 43">
            <a:extLst>
              <a:ext uri="{FF2B5EF4-FFF2-40B4-BE49-F238E27FC236}">
                <a16:creationId xmlns:a16="http://schemas.microsoft.com/office/drawing/2014/main" id="{DCD4F928-F758-A426-5198-C74EE31259CB}"/>
              </a:ext>
            </a:extLst>
          </p:cNvPr>
          <p:cNvSpPr>
            <a:spLocks noGrp="1"/>
          </p:cNvSpPr>
          <p:nvPr>
            <p:ph type="body" sz="quarter" idx="13" hasCustomPrompt="1"/>
          </p:nvPr>
        </p:nvSpPr>
        <p:spPr>
          <a:xfrm>
            <a:off x="695325" y="1838152"/>
            <a:ext cx="1895475" cy="1371600"/>
          </a:xfrm>
        </p:spPr>
        <p:txBody>
          <a:bodyPr anchor="b"/>
          <a:lstStyle>
            <a:lvl1pPr algn="ctr">
              <a:defRPr sz="9600" b="0">
                <a:solidFill>
                  <a:schemeClr val="bg1"/>
                </a:solidFill>
                <a:latin typeface="Roboto Thin" panose="02000000000000000000" pitchFamily="2" charset="0"/>
                <a:ea typeface="Roboto Thin"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N°</a:t>
            </a:r>
          </a:p>
        </p:txBody>
      </p:sp>
      <p:pic>
        <p:nvPicPr>
          <p:cNvPr id="35" name="Image 34">
            <a:extLst>
              <a:ext uri="{FF2B5EF4-FFF2-40B4-BE49-F238E27FC236}">
                <a16:creationId xmlns:a16="http://schemas.microsoft.com/office/drawing/2014/main" id="{245E8442-7D50-CF2B-A04E-137D2C8E6622}"/>
              </a:ext>
            </a:extLst>
          </p:cNvPr>
          <p:cNvPicPr>
            <a:picLocks noChangeAspect="1"/>
          </p:cNvPicPr>
          <p:nvPr userDrawn="1"/>
        </p:nvPicPr>
        <p:blipFill>
          <a:blip r:embed="rId2"/>
          <a:stretch>
            <a:fillRect/>
          </a:stretch>
        </p:blipFill>
        <p:spPr>
          <a:xfrm>
            <a:off x="6053319" y="5334847"/>
            <a:ext cx="1959152" cy="1007564"/>
          </a:xfrm>
          <a:prstGeom prst="rect">
            <a:avLst/>
          </a:prstGeom>
        </p:spPr>
      </p:pic>
    </p:spTree>
    <p:extLst>
      <p:ext uri="{BB962C8B-B14F-4D97-AF65-F5344CB8AC3E}">
        <p14:creationId xmlns:p14="http://schemas.microsoft.com/office/powerpoint/2010/main" val="174594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 TEXTE">
    <p:spTree>
      <p:nvGrpSpPr>
        <p:cNvPr id="1" name=""/>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303520D1-6A5E-7404-CB7B-D1822AB093CE}"/>
              </a:ext>
            </a:extLst>
          </p:cNvPr>
          <p:cNvSpPr>
            <a:spLocks noGrp="1"/>
          </p:cNvSpPr>
          <p:nvPr>
            <p:ph type="body" sz="quarter" idx="12"/>
          </p:nvPr>
        </p:nvSpPr>
        <p:spPr>
          <a:xfrm>
            <a:off x="4762500" y="2422525"/>
            <a:ext cx="6708775" cy="3394075"/>
          </a:xfrm>
          <a:solidFill>
            <a:schemeClr val="accent1"/>
          </a:solidFill>
        </p:spPr>
        <p:txBody>
          <a:bodyPr lIns="972000" tIns="396000"/>
          <a:lstStyle>
            <a:lvl1pPr>
              <a:defRPr>
                <a:solidFill>
                  <a:schemeClr val="bg1"/>
                </a:solidFill>
              </a:defRPr>
            </a:lvl1pPr>
            <a:lvl2pPr>
              <a:buClrTx/>
              <a:defRPr>
                <a:solidFill>
                  <a:schemeClr val="bg1"/>
                </a:solidFill>
              </a:defRPr>
            </a:lvl2pPr>
            <a:lvl3pPr>
              <a:buClrTx/>
              <a:defRPr>
                <a:solidFill>
                  <a:schemeClr val="bg1"/>
                </a:solidFill>
              </a:defRPr>
            </a:lvl3pPr>
            <a:lvl4pPr>
              <a:defRPr>
                <a:solidFill>
                  <a:schemeClr val="bg1"/>
                </a:solidFill>
              </a:defRPr>
            </a:lvl4pPr>
            <a:lvl5pPr>
              <a:defRPr>
                <a:ln w="6350">
                  <a:solidFill>
                    <a:schemeClr val="bg1"/>
                  </a:solidFill>
                </a:ln>
                <a:solidFill>
                  <a:schemeClr val="accent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p:cNvSpPr>
            <a:spLocks noGrp="1"/>
          </p:cNvSpPr>
          <p:nvPr>
            <p:ph type="title"/>
          </p:nvPr>
        </p:nvSpPr>
        <p:spPr/>
        <p:txBody>
          <a:bodyPr/>
          <a:lstStyle/>
          <a:p>
            <a:r>
              <a:rPr lang="fr-FR"/>
              <a:t>Modifiez le style du titre</a:t>
            </a:r>
            <a:endParaRPr lang="fr-FR" dirty="0"/>
          </a:p>
        </p:txBody>
      </p:sp>
      <p:sp>
        <p:nvSpPr>
          <p:cNvPr id="3" name="Espace réservé de la date 2"/>
          <p:cNvSpPr>
            <a:spLocks noGrp="1"/>
          </p:cNvSpPr>
          <p:nvPr>
            <p:ph type="dt" sz="half" idx="10"/>
          </p:nvPr>
        </p:nvSpPr>
        <p:spPr/>
        <p:txBody>
          <a:bodyPr/>
          <a:lstStyle/>
          <a:p>
            <a:fld id="{B880EC43-BE5E-458B-90B3-57C24CD6DAB7}" type="datetimeFigureOut">
              <a:rPr lang="fr-FR" smtClean="0"/>
              <a:pPr/>
              <a:t>02/12/2022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11" name="Sous-titre 2">
            <a:extLst>
              <a:ext uri="{FF2B5EF4-FFF2-40B4-BE49-F238E27FC236}">
                <a16:creationId xmlns:a16="http://schemas.microsoft.com/office/drawing/2014/main" id="{2E1341B9-11B0-6E2B-20D9-C63A5EEF08B8}"/>
              </a:ext>
            </a:extLst>
          </p:cNvPr>
          <p:cNvSpPr>
            <a:spLocks noGrp="1"/>
          </p:cNvSpPr>
          <p:nvPr>
            <p:ph type="subTitle" idx="1" hasCustomPrompt="1"/>
          </p:nvPr>
        </p:nvSpPr>
        <p:spPr>
          <a:xfrm>
            <a:off x="5488865" y="1697525"/>
            <a:ext cx="5982410" cy="725487"/>
          </a:xfrm>
        </p:spPr>
        <p:txBody>
          <a:bodyPr lIns="252000" tIns="0" anchor="ctr">
            <a:noAutofit/>
          </a:bodyPr>
          <a:lstStyle>
            <a:lvl1pPr marL="0" indent="0" algn="l">
              <a:lnSpc>
                <a:spcPct val="87000"/>
              </a:lnSpc>
              <a:spcBef>
                <a:spcPts val="0"/>
              </a:spcBef>
              <a:buNone/>
              <a:defRPr sz="2400" b="1">
                <a:solidFill>
                  <a:schemeClr val="accent1"/>
                </a:solidFill>
                <a:latin typeface="+mn-lt"/>
                <a:ea typeface="Roboto Thin"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le titre de paragraphe </a:t>
            </a:r>
            <a:br>
              <a:rPr lang="fr-FR" dirty="0"/>
            </a:br>
            <a:r>
              <a:rPr lang="fr-FR" dirty="0"/>
              <a:t>sur deux lignes max</a:t>
            </a:r>
          </a:p>
        </p:txBody>
      </p:sp>
      <p:sp>
        <p:nvSpPr>
          <p:cNvPr id="18" name="Espace réservé pour une image  17">
            <a:extLst>
              <a:ext uri="{FF2B5EF4-FFF2-40B4-BE49-F238E27FC236}">
                <a16:creationId xmlns:a16="http://schemas.microsoft.com/office/drawing/2014/main" id="{28AC0483-2248-F082-068B-B85EC0BE0D82}"/>
              </a:ext>
            </a:extLst>
          </p:cNvPr>
          <p:cNvSpPr>
            <a:spLocks noGrp="1"/>
          </p:cNvSpPr>
          <p:nvPr>
            <p:ph type="pic" sz="quarter" idx="13" hasCustomPrompt="1"/>
          </p:nvPr>
        </p:nvSpPr>
        <p:spPr>
          <a:xfrm>
            <a:off x="701675" y="1700213"/>
            <a:ext cx="4787190" cy="3227387"/>
          </a:xfrm>
          <a:custGeom>
            <a:avLst/>
            <a:gdLst>
              <a:gd name="connsiteX0" fmla="*/ 0 w 4787190"/>
              <a:gd name="connsiteY0" fmla="*/ 0 h 3227387"/>
              <a:gd name="connsiteX1" fmla="*/ 4787190 w 4787190"/>
              <a:gd name="connsiteY1" fmla="*/ 0 h 3227387"/>
              <a:gd name="connsiteX2" fmla="*/ 4787190 w 4787190"/>
              <a:gd name="connsiteY2" fmla="*/ 3227387 h 3227387"/>
              <a:gd name="connsiteX3" fmla="*/ 0 w 4787190"/>
              <a:gd name="connsiteY3" fmla="*/ 3227387 h 3227387"/>
            </a:gdLst>
            <a:ahLst/>
            <a:cxnLst>
              <a:cxn ang="0">
                <a:pos x="connsiteX0" y="connsiteY0"/>
              </a:cxn>
              <a:cxn ang="0">
                <a:pos x="connsiteX1" y="connsiteY1"/>
              </a:cxn>
              <a:cxn ang="0">
                <a:pos x="connsiteX2" y="connsiteY2"/>
              </a:cxn>
              <a:cxn ang="0">
                <a:pos x="connsiteX3" y="connsiteY3"/>
              </a:cxn>
            </a:cxnLst>
            <a:rect l="l" t="t" r="r" b="b"/>
            <a:pathLst>
              <a:path w="4787190" h="3227387">
                <a:moveTo>
                  <a:pt x="0" y="0"/>
                </a:moveTo>
                <a:lnTo>
                  <a:pt x="4787190" y="0"/>
                </a:lnTo>
                <a:lnTo>
                  <a:pt x="4787190" y="3227387"/>
                </a:lnTo>
                <a:lnTo>
                  <a:pt x="0" y="3227387"/>
                </a:lnTo>
                <a:close/>
              </a:path>
            </a:pathLst>
          </a:custGeom>
          <a:pattFill prst="wdDnDiag">
            <a:fgClr>
              <a:schemeClr val="bg2"/>
            </a:fgClr>
            <a:bgClr>
              <a:schemeClr val="bg1"/>
            </a:bgClr>
          </a:pattFill>
        </p:spPr>
        <p:txBody>
          <a:bodyPr wrap="square" tIns="720000">
            <a:noAutofit/>
          </a:bodyPr>
          <a:lstStyle>
            <a:lvl1pPr algn="ctr">
              <a:defRPr sz="2400"/>
            </a:lvl1pPr>
          </a:lstStyle>
          <a:p>
            <a:r>
              <a:rPr lang="fr-FR" dirty="0"/>
              <a:t>Insérer une image</a:t>
            </a:r>
          </a:p>
        </p:txBody>
      </p:sp>
    </p:spTree>
    <p:extLst>
      <p:ext uri="{BB962C8B-B14F-4D97-AF65-F5344CB8AC3E}">
        <p14:creationId xmlns:p14="http://schemas.microsoft.com/office/powerpoint/2010/main" val="2901865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CUS A DRO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A65FDC-CB70-C3B7-0AD8-6ECD4255E51E}"/>
              </a:ext>
            </a:extLst>
          </p:cNvPr>
          <p:cNvSpPr/>
          <p:nvPr userDrawn="1"/>
        </p:nvSpPr>
        <p:spPr>
          <a:xfrm>
            <a:off x="0" y="1778000"/>
            <a:ext cx="12192000" cy="403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space réservé du texte 12">
            <a:extLst>
              <a:ext uri="{FF2B5EF4-FFF2-40B4-BE49-F238E27FC236}">
                <a16:creationId xmlns:a16="http://schemas.microsoft.com/office/drawing/2014/main" id="{BBD81DC5-AB5B-0FC1-52E4-7DB422EE848C}"/>
              </a:ext>
            </a:extLst>
          </p:cNvPr>
          <p:cNvSpPr>
            <a:spLocks noGrp="1"/>
          </p:cNvSpPr>
          <p:nvPr>
            <p:ph type="body" sz="quarter" idx="13"/>
          </p:nvPr>
        </p:nvSpPr>
        <p:spPr>
          <a:xfrm>
            <a:off x="6475413" y="1268413"/>
            <a:ext cx="5021262" cy="4548187"/>
          </a:xfrm>
          <a:solidFill>
            <a:schemeClr val="accent1"/>
          </a:solidFill>
        </p:spPr>
        <p:txBody>
          <a:bodyPr lIns="252000" tIns="1440000" rIns="180000" bIns="180000"/>
          <a:lstStyle>
            <a:lvl1pPr>
              <a:defRPr>
                <a:solidFill>
                  <a:schemeClr val="bg1"/>
                </a:solidFill>
              </a:defRPr>
            </a:lvl1pPr>
            <a:lvl2pPr>
              <a:buClrTx/>
              <a:defRPr>
                <a:solidFill>
                  <a:schemeClr val="bg1"/>
                </a:solidFill>
              </a:defRPr>
            </a:lvl2pPr>
            <a:lvl3pPr>
              <a:buClrTx/>
              <a:defRPr>
                <a:solidFill>
                  <a:schemeClr val="bg1"/>
                </a:solidFill>
              </a:defRPr>
            </a:lvl3pPr>
            <a:lvl4pPr>
              <a:defRPr>
                <a:solidFill>
                  <a:schemeClr val="bg1"/>
                </a:solidFill>
              </a:defRPr>
            </a:lvl4pPr>
            <a:lvl5pPr>
              <a:defRPr>
                <a:ln w="6350">
                  <a:solidFill>
                    <a:schemeClr val="bg1"/>
                  </a:solidFill>
                </a:ln>
                <a:solidFill>
                  <a:schemeClr val="accent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 name="Titre 1"/>
          <p:cNvSpPr>
            <a:spLocks noGrp="1"/>
          </p:cNvSpPr>
          <p:nvPr>
            <p:ph type="title"/>
          </p:nvPr>
        </p:nvSpPr>
        <p:spPr/>
        <p:txBody>
          <a:bodyPr/>
          <a:lstStyle/>
          <a:p>
            <a:r>
              <a:rPr lang="fr-FR"/>
              <a:t>Modifiez le style du titre</a:t>
            </a:r>
            <a:endParaRPr lang="fr-FR" dirty="0"/>
          </a:p>
        </p:txBody>
      </p:sp>
      <p:sp>
        <p:nvSpPr>
          <p:cNvPr id="3" name="Espace réservé de la date 2"/>
          <p:cNvSpPr>
            <a:spLocks noGrp="1"/>
          </p:cNvSpPr>
          <p:nvPr>
            <p:ph type="dt" sz="half" idx="10"/>
          </p:nvPr>
        </p:nvSpPr>
        <p:spPr/>
        <p:txBody>
          <a:bodyPr/>
          <a:lstStyle/>
          <a:p>
            <a:fld id="{B880EC43-BE5E-458B-90B3-57C24CD6DAB7}" type="datetimeFigureOut">
              <a:rPr lang="fr-FR" smtClean="0"/>
              <a:pPr/>
              <a:t>02/12/2022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10" name="Espace réservé du contenu 9">
            <a:extLst>
              <a:ext uri="{FF2B5EF4-FFF2-40B4-BE49-F238E27FC236}">
                <a16:creationId xmlns:a16="http://schemas.microsoft.com/office/drawing/2014/main" id="{9EA7091E-B3EB-2CF3-5CE4-1907F28B2418}"/>
              </a:ext>
            </a:extLst>
          </p:cNvPr>
          <p:cNvSpPr>
            <a:spLocks noGrp="1"/>
          </p:cNvSpPr>
          <p:nvPr>
            <p:ph sz="quarter" idx="12"/>
          </p:nvPr>
        </p:nvSpPr>
        <p:spPr>
          <a:xfrm>
            <a:off x="720725" y="1778000"/>
            <a:ext cx="5754688" cy="4038600"/>
          </a:xfrm>
        </p:spPr>
        <p:txBody>
          <a:bodyPr lIns="0" tIns="180000" rIns="720000" bIns="180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Sous-titre 2">
            <a:extLst>
              <a:ext uri="{FF2B5EF4-FFF2-40B4-BE49-F238E27FC236}">
                <a16:creationId xmlns:a16="http://schemas.microsoft.com/office/drawing/2014/main" id="{BD6359A1-5065-7E6D-CDF5-9F4E270F5040}"/>
              </a:ext>
            </a:extLst>
          </p:cNvPr>
          <p:cNvSpPr>
            <a:spLocks noGrp="1"/>
          </p:cNvSpPr>
          <p:nvPr>
            <p:ph type="subTitle" idx="1" hasCustomPrompt="1"/>
          </p:nvPr>
        </p:nvSpPr>
        <p:spPr>
          <a:xfrm>
            <a:off x="6475412" y="1697525"/>
            <a:ext cx="5020901" cy="725487"/>
          </a:xfrm>
        </p:spPr>
        <p:txBody>
          <a:bodyPr lIns="252000" tIns="0" anchor="ctr">
            <a:noAutofit/>
          </a:bodyPr>
          <a:lstStyle>
            <a:lvl1pPr marL="0" indent="0" algn="l">
              <a:lnSpc>
                <a:spcPct val="87000"/>
              </a:lnSpc>
              <a:spcBef>
                <a:spcPts val="0"/>
              </a:spcBef>
              <a:buNone/>
              <a:defRPr sz="2400" b="1">
                <a:solidFill>
                  <a:schemeClr val="bg1"/>
                </a:solidFill>
                <a:latin typeface="+mn-lt"/>
                <a:ea typeface="Roboto Thin"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le titre de paragraphe </a:t>
            </a:r>
            <a:br>
              <a:rPr lang="fr-FR" dirty="0"/>
            </a:br>
            <a:r>
              <a:rPr lang="fr-FR" dirty="0"/>
              <a:t>sur deux lignes max</a:t>
            </a:r>
          </a:p>
        </p:txBody>
      </p:sp>
    </p:spTree>
    <p:extLst>
      <p:ext uri="{BB962C8B-B14F-4D97-AF65-F5344CB8AC3E}">
        <p14:creationId xmlns:p14="http://schemas.microsoft.com/office/powerpoint/2010/main" val="2899025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 TEXTE SEUL">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880EC43-BE5E-458B-90B3-57C24CD6DAB7}" type="datetimeFigureOut">
              <a:rPr lang="fr-FR" smtClean="0"/>
              <a:pPr/>
              <a:t>02/12/2022</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5" name="Titre 4"/>
          <p:cNvSpPr>
            <a:spLocks noGrp="1"/>
          </p:cNvSpPr>
          <p:nvPr>
            <p:ph type="title"/>
          </p:nvPr>
        </p:nvSpPr>
        <p:spPr/>
        <p:txBody>
          <a:bodyPr/>
          <a:lstStyle>
            <a:lvl1pPr>
              <a:defRPr/>
            </a:lvl1pPr>
          </a:lstStyle>
          <a:p>
            <a:r>
              <a:rPr lang="fr-FR"/>
              <a:t>Modifiez le style du titre</a:t>
            </a:r>
            <a:endParaRPr lang="fr-FR" dirty="0"/>
          </a:p>
        </p:txBody>
      </p:sp>
      <p:sp>
        <p:nvSpPr>
          <p:cNvPr id="12" name="Espace réservé du texte 8"/>
          <p:cNvSpPr>
            <a:spLocks noGrp="1"/>
          </p:cNvSpPr>
          <p:nvPr>
            <p:ph type="body" sz="quarter" idx="14"/>
          </p:nvPr>
        </p:nvSpPr>
        <p:spPr>
          <a:xfrm>
            <a:off x="720725" y="1901217"/>
            <a:ext cx="11099800" cy="391538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936178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3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880EC43-BE5E-458B-90B3-57C24CD6DAB7}" type="datetimeFigureOut">
              <a:rPr lang="fr-FR" smtClean="0"/>
              <a:pPr/>
              <a:t>02/12/2022</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5" name="Titre 4"/>
          <p:cNvSpPr>
            <a:spLocks noGrp="1"/>
          </p:cNvSpPr>
          <p:nvPr>
            <p:ph type="title"/>
          </p:nvPr>
        </p:nvSpPr>
        <p:spPr/>
        <p:txBody>
          <a:bodyPr/>
          <a:lstStyle/>
          <a:p>
            <a:r>
              <a:rPr lang="fr-FR"/>
              <a:t>Modifiez le style du titre</a:t>
            </a:r>
            <a:endParaRPr lang="fr-FR" dirty="0"/>
          </a:p>
        </p:txBody>
      </p:sp>
      <p:sp>
        <p:nvSpPr>
          <p:cNvPr id="9" name="Espace réservé du texte 8"/>
          <p:cNvSpPr>
            <a:spLocks noGrp="1"/>
          </p:cNvSpPr>
          <p:nvPr>
            <p:ph type="body" sz="quarter" idx="13"/>
          </p:nvPr>
        </p:nvSpPr>
        <p:spPr>
          <a:xfrm>
            <a:off x="720725" y="1903900"/>
            <a:ext cx="3322638" cy="39127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texte 8"/>
          <p:cNvSpPr>
            <a:spLocks noGrp="1"/>
          </p:cNvSpPr>
          <p:nvPr>
            <p:ph type="body" sz="quarter" idx="14"/>
          </p:nvPr>
        </p:nvSpPr>
        <p:spPr>
          <a:xfrm>
            <a:off x="4453958" y="1903900"/>
            <a:ext cx="3271234" cy="39127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3" name="Espace réservé du texte 8"/>
          <p:cNvSpPr>
            <a:spLocks noGrp="1"/>
          </p:cNvSpPr>
          <p:nvPr>
            <p:ph type="body" sz="quarter" idx="15"/>
          </p:nvPr>
        </p:nvSpPr>
        <p:spPr>
          <a:xfrm>
            <a:off x="8135787" y="1903900"/>
            <a:ext cx="3335488" cy="39127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132769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CUS A GAUCHE AVEC IMAGE">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4EA4337A-CD34-5FCC-093C-2C4FC87949EA}"/>
              </a:ext>
            </a:extLst>
          </p:cNvPr>
          <p:cNvSpPr>
            <a:spLocks noGrp="1"/>
          </p:cNvSpPr>
          <p:nvPr>
            <p:ph type="pic" sz="quarter" idx="13" hasCustomPrompt="1"/>
          </p:nvPr>
        </p:nvSpPr>
        <p:spPr>
          <a:xfrm>
            <a:off x="3886200" y="1929782"/>
            <a:ext cx="4053114" cy="3886819"/>
          </a:xfrm>
          <a:custGeom>
            <a:avLst/>
            <a:gdLst>
              <a:gd name="connsiteX0" fmla="*/ 0 w 4053114"/>
              <a:gd name="connsiteY0" fmla="*/ 0 h 3886819"/>
              <a:gd name="connsiteX1" fmla="*/ 4053114 w 4053114"/>
              <a:gd name="connsiteY1" fmla="*/ 0 h 3886819"/>
              <a:gd name="connsiteX2" fmla="*/ 4053114 w 4053114"/>
              <a:gd name="connsiteY2" fmla="*/ 3886819 h 3886819"/>
              <a:gd name="connsiteX3" fmla="*/ 0 w 4053114"/>
              <a:gd name="connsiteY3" fmla="*/ 3886819 h 3886819"/>
            </a:gdLst>
            <a:ahLst/>
            <a:cxnLst>
              <a:cxn ang="0">
                <a:pos x="connsiteX0" y="connsiteY0"/>
              </a:cxn>
              <a:cxn ang="0">
                <a:pos x="connsiteX1" y="connsiteY1"/>
              </a:cxn>
              <a:cxn ang="0">
                <a:pos x="connsiteX2" y="connsiteY2"/>
              </a:cxn>
              <a:cxn ang="0">
                <a:pos x="connsiteX3" y="connsiteY3"/>
              </a:cxn>
            </a:cxnLst>
            <a:rect l="l" t="t" r="r" b="b"/>
            <a:pathLst>
              <a:path w="4053114" h="3886819">
                <a:moveTo>
                  <a:pt x="0" y="0"/>
                </a:moveTo>
                <a:lnTo>
                  <a:pt x="4053114" y="0"/>
                </a:lnTo>
                <a:lnTo>
                  <a:pt x="4053114" y="3886819"/>
                </a:lnTo>
                <a:lnTo>
                  <a:pt x="0" y="3886819"/>
                </a:lnTo>
                <a:close/>
              </a:path>
            </a:pathLst>
          </a:custGeom>
          <a:pattFill prst="wdDnDiag">
            <a:fgClr>
              <a:schemeClr val="bg2"/>
            </a:fgClr>
            <a:bgClr>
              <a:schemeClr val="bg1"/>
            </a:bgClr>
          </a:pattFill>
        </p:spPr>
        <p:txBody>
          <a:bodyPr wrap="square" tIns="720000">
            <a:noAutofit/>
          </a:bodyPr>
          <a:lstStyle>
            <a:lvl1pPr algn="ctr">
              <a:defRPr sz="2400"/>
            </a:lvl1pPr>
          </a:lstStyle>
          <a:p>
            <a:r>
              <a:rPr lang="fr-FR" dirty="0"/>
              <a:t>Insérer une image</a:t>
            </a:r>
          </a:p>
        </p:txBody>
      </p:sp>
      <p:sp>
        <p:nvSpPr>
          <p:cNvPr id="12" name="Espace réservé du texte 8">
            <a:extLst>
              <a:ext uri="{FF2B5EF4-FFF2-40B4-BE49-F238E27FC236}">
                <a16:creationId xmlns:a16="http://schemas.microsoft.com/office/drawing/2014/main" id="{916FBF44-82A3-F23B-929F-4E97BE277B55}"/>
              </a:ext>
            </a:extLst>
          </p:cNvPr>
          <p:cNvSpPr>
            <a:spLocks noGrp="1"/>
          </p:cNvSpPr>
          <p:nvPr>
            <p:ph type="body" sz="quarter" idx="14"/>
          </p:nvPr>
        </p:nvSpPr>
        <p:spPr>
          <a:xfrm>
            <a:off x="7962900" y="2746788"/>
            <a:ext cx="3857624" cy="3069812"/>
          </a:xfrm>
        </p:spPr>
        <p:txBody>
          <a:bodyPr lIns="25200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3" name="Sous-titre 2">
            <a:extLst>
              <a:ext uri="{FF2B5EF4-FFF2-40B4-BE49-F238E27FC236}">
                <a16:creationId xmlns:a16="http://schemas.microsoft.com/office/drawing/2014/main" id="{00EDD8EB-E11F-36AB-1D84-23BD56C5C6D2}"/>
              </a:ext>
            </a:extLst>
          </p:cNvPr>
          <p:cNvSpPr>
            <a:spLocks noGrp="1"/>
          </p:cNvSpPr>
          <p:nvPr>
            <p:ph type="subTitle" idx="1" hasCustomPrompt="1"/>
          </p:nvPr>
        </p:nvSpPr>
        <p:spPr>
          <a:xfrm>
            <a:off x="7962900" y="1929782"/>
            <a:ext cx="3857624" cy="725487"/>
          </a:xfrm>
        </p:spPr>
        <p:txBody>
          <a:bodyPr lIns="252000" tIns="0" anchor="ctr">
            <a:noAutofit/>
          </a:bodyPr>
          <a:lstStyle>
            <a:lvl1pPr marL="0" indent="0" algn="l">
              <a:lnSpc>
                <a:spcPct val="87000"/>
              </a:lnSpc>
              <a:spcBef>
                <a:spcPts val="0"/>
              </a:spcBef>
              <a:buNone/>
              <a:defRPr sz="1600" b="1">
                <a:solidFill>
                  <a:schemeClr val="accent1"/>
                </a:solidFill>
                <a:latin typeface="+mn-lt"/>
                <a:ea typeface="Roboto Thin"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le titre de paragraphe </a:t>
            </a:r>
            <a:br>
              <a:rPr lang="fr-FR" dirty="0"/>
            </a:br>
            <a:r>
              <a:rPr lang="fr-FR" dirty="0"/>
              <a:t>sur deux lignes max</a:t>
            </a:r>
          </a:p>
        </p:txBody>
      </p:sp>
      <p:sp>
        <p:nvSpPr>
          <p:cNvPr id="5" name="Rectangle 4">
            <a:extLst>
              <a:ext uri="{FF2B5EF4-FFF2-40B4-BE49-F238E27FC236}">
                <a16:creationId xmlns:a16="http://schemas.microsoft.com/office/drawing/2014/main" id="{A90214EA-92FC-C4FC-C363-81AE8C8D2AE7}"/>
              </a:ext>
            </a:extLst>
          </p:cNvPr>
          <p:cNvSpPr/>
          <p:nvPr userDrawn="1"/>
        </p:nvSpPr>
        <p:spPr>
          <a:xfrm>
            <a:off x="0" y="0"/>
            <a:ext cx="3886200"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140200" y="650182"/>
            <a:ext cx="8051800" cy="624581"/>
          </a:xfrm>
        </p:spPr>
        <p:txBody>
          <a:bodyPr/>
          <a:lstStyle/>
          <a:p>
            <a:r>
              <a:rPr lang="fr-FR"/>
              <a:t>Modifiez le style du titre</a:t>
            </a:r>
            <a:endParaRPr lang="fr-FR" dirty="0"/>
          </a:p>
        </p:txBody>
      </p:sp>
      <p:sp>
        <p:nvSpPr>
          <p:cNvPr id="3" name="Espace réservé de la date 2"/>
          <p:cNvSpPr>
            <a:spLocks noGrp="1"/>
          </p:cNvSpPr>
          <p:nvPr>
            <p:ph type="dt" sz="half" idx="10"/>
          </p:nvPr>
        </p:nvSpPr>
        <p:spPr/>
        <p:txBody>
          <a:bodyPr/>
          <a:lstStyle/>
          <a:p>
            <a:fld id="{B880EC43-BE5E-458B-90B3-57C24CD6DAB7}" type="datetimeFigureOut">
              <a:rPr lang="fr-FR" smtClean="0"/>
              <a:pPr/>
              <a:t>02/12/2022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17" name="Espace réservé du texte 8">
            <a:extLst>
              <a:ext uri="{FF2B5EF4-FFF2-40B4-BE49-F238E27FC236}">
                <a16:creationId xmlns:a16="http://schemas.microsoft.com/office/drawing/2014/main" id="{A3831386-92B1-DCA8-3A17-A349BFDF3495}"/>
              </a:ext>
            </a:extLst>
          </p:cNvPr>
          <p:cNvSpPr>
            <a:spLocks noGrp="1"/>
          </p:cNvSpPr>
          <p:nvPr>
            <p:ph type="body" sz="quarter" idx="15"/>
          </p:nvPr>
        </p:nvSpPr>
        <p:spPr>
          <a:xfrm>
            <a:off x="695325" y="2852738"/>
            <a:ext cx="3013075" cy="2963862"/>
          </a:xfrm>
        </p:spPr>
        <p:txBody>
          <a:bodyPr/>
          <a:lstStyle>
            <a:lvl1pPr>
              <a:defRPr sz="1400" b="1">
                <a:solidFill>
                  <a:schemeClr val="accent1"/>
                </a:solidFill>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9" name="Espace réservé pour une image  18">
            <a:extLst>
              <a:ext uri="{FF2B5EF4-FFF2-40B4-BE49-F238E27FC236}">
                <a16:creationId xmlns:a16="http://schemas.microsoft.com/office/drawing/2014/main" id="{186C1C0C-A0B0-3AFD-5275-7D7C1ACE6F6F}"/>
              </a:ext>
            </a:extLst>
          </p:cNvPr>
          <p:cNvSpPr>
            <a:spLocks noGrp="1"/>
          </p:cNvSpPr>
          <p:nvPr>
            <p:ph type="pic" sz="quarter" idx="16" hasCustomPrompt="1"/>
          </p:nvPr>
        </p:nvSpPr>
        <p:spPr>
          <a:xfrm>
            <a:off x="1514021" y="1413792"/>
            <a:ext cx="1051832" cy="938884"/>
          </a:xfrm>
          <a:custGeom>
            <a:avLst/>
            <a:gdLst>
              <a:gd name="connsiteX0" fmla="*/ 0 w 4053114"/>
              <a:gd name="connsiteY0" fmla="*/ 0 h 3886819"/>
              <a:gd name="connsiteX1" fmla="*/ 4053114 w 4053114"/>
              <a:gd name="connsiteY1" fmla="*/ 0 h 3886819"/>
              <a:gd name="connsiteX2" fmla="*/ 4053114 w 4053114"/>
              <a:gd name="connsiteY2" fmla="*/ 3886819 h 3886819"/>
              <a:gd name="connsiteX3" fmla="*/ 0 w 4053114"/>
              <a:gd name="connsiteY3" fmla="*/ 3886819 h 3886819"/>
            </a:gdLst>
            <a:ahLst/>
            <a:cxnLst>
              <a:cxn ang="0">
                <a:pos x="connsiteX0" y="connsiteY0"/>
              </a:cxn>
              <a:cxn ang="0">
                <a:pos x="connsiteX1" y="connsiteY1"/>
              </a:cxn>
              <a:cxn ang="0">
                <a:pos x="connsiteX2" y="connsiteY2"/>
              </a:cxn>
              <a:cxn ang="0">
                <a:pos x="connsiteX3" y="connsiteY3"/>
              </a:cxn>
            </a:cxnLst>
            <a:rect l="l" t="t" r="r" b="b"/>
            <a:pathLst>
              <a:path w="4053114" h="3886819">
                <a:moveTo>
                  <a:pt x="0" y="0"/>
                </a:moveTo>
                <a:lnTo>
                  <a:pt x="4053114" y="0"/>
                </a:lnTo>
                <a:lnTo>
                  <a:pt x="4053114" y="3886819"/>
                </a:lnTo>
                <a:lnTo>
                  <a:pt x="0" y="3886819"/>
                </a:lnTo>
                <a:close/>
              </a:path>
            </a:pathLst>
          </a:custGeom>
          <a:noFill/>
        </p:spPr>
        <p:txBody>
          <a:bodyPr wrap="square" tIns="720000" rIns="0">
            <a:noAutofit/>
          </a:bodyPr>
          <a:lstStyle>
            <a:lvl1pPr algn="ctr">
              <a:defRPr sz="1200"/>
            </a:lvl1pPr>
          </a:lstStyle>
          <a:p>
            <a:r>
              <a:rPr lang="fr-FR" dirty="0"/>
              <a:t>Insérer </a:t>
            </a:r>
            <a:r>
              <a:rPr lang="fr-FR" dirty="0" err="1"/>
              <a:t>picto</a:t>
            </a:r>
            <a:endParaRPr lang="fr-FR" dirty="0"/>
          </a:p>
        </p:txBody>
      </p:sp>
    </p:spTree>
    <p:extLst>
      <p:ext uri="{BB962C8B-B14F-4D97-AF65-F5344CB8AC3E}">
        <p14:creationId xmlns:p14="http://schemas.microsoft.com/office/powerpoint/2010/main" val="1096137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CUS A GAUCHE SANS IMAGE">
    <p:spTree>
      <p:nvGrpSpPr>
        <p:cNvPr id="1" name=""/>
        <p:cNvGrpSpPr/>
        <p:nvPr/>
      </p:nvGrpSpPr>
      <p:grpSpPr>
        <a:xfrm>
          <a:off x="0" y="0"/>
          <a:ext cx="0" cy="0"/>
          <a:chOff x="0" y="0"/>
          <a:chExt cx="0" cy="0"/>
        </a:xfrm>
      </p:grpSpPr>
      <p:sp>
        <p:nvSpPr>
          <p:cNvPr id="12" name="Espace réservé du texte 8">
            <a:extLst>
              <a:ext uri="{FF2B5EF4-FFF2-40B4-BE49-F238E27FC236}">
                <a16:creationId xmlns:a16="http://schemas.microsoft.com/office/drawing/2014/main" id="{916FBF44-82A3-F23B-929F-4E97BE277B55}"/>
              </a:ext>
            </a:extLst>
          </p:cNvPr>
          <p:cNvSpPr>
            <a:spLocks noGrp="1"/>
          </p:cNvSpPr>
          <p:nvPr>
            <p:ph type="body" sz="quarter" idx="14"/>
          </p:nvPr>
        </p:nvSpPr>
        <p:spPr>
          <a:xfrm>
            <a:off x="4140200" y="2746788"/>
            <a:ext cx="7680324" cy="3069812"/>
          </a:xfrm>
        </p:spPr>
        <p:txBody>
          <a:bodyPr l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3" name="Sous-titre 2">
            <a:extLst>
              <a:ext uri="{FF2B5EF4-FFF2-40B4-BE49-F238E27FC236}">
                <a16:creationId xmlns:a16="http://schemas.microsoft.com/office/drawing/2014/main" id="{00EDD8EB-E11F-36AB-1D84-23BD56C5C6D2}"/>
              </a:ext>
            </a:extLst>
          </p:cNvPr>
          <p:cNvSpPr>
            <a:spLocks noGrp="1"/>
          </p:cNvSpPr>
          <p:nvPr>
            <p:ph type="subTitle" idx="1" hasCustomPrompt="1"/>
          </p:nvPr>
        </p:nvSpPr>
        <p:spPr>
          <a:xfrm>
            <a:off x="4140200" y="1929782"/>
            <a:ext cx="7680324" cy="725487"/>
          </a:xfrm>
        </p:spPr>
        <p:txBody>
          <a:bodyPr lIns="0" tIns="0" anchor="ctr">
            <a:noAutofit/>
          </a:bodyPr>
          <a:lstStyle>
            <a:lvl1pPr marL="0" indent="0" algn="l">
              <a:lnSpc>
                <a:spcPct val="87000"/>
              </a:lnSpc>
              <a:spcBef>
                <a:spcPts val="0"/>
              </a:spcBef>
              <a:buNone/>
              <a:defRPr sz="1600" b="1">
                <a:solidFill>
                  <a:schemeClr val="accent1"/>
                </a:solidFill>
                <a:latin typeface="+mn-lt"/>
                <a:ea typeface="Roboto Thin"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le titre de paragraphe </a:t>
            </a:r>
            <a:br>
              <a:rPr lang="fr-FR" dirty="0"/>
            </a:br>
            <a:r>
              <a:rPr lang="fr-FR" dirty="0"/>
              <a:t>sur deux lignes max</a:t>
            </a:r>
          </a:p>
        </p:txBody>
      </p:sp>
      <p:sp>
        <p:nvSpPr>
          <p:cNvPr id="5" name="Rectangle 4">
            <a:extLst>
              <a:ext uri="{FF2B5EF4-FFF2-40B4-BE49-F238E27FC236}">
                <a16:creationId xmlns:a16="http://schemas.microsoft.com/office/drawing/2014/main" id="{A90214EA-92FC-C4FC-C363-81AE8C8D2AE7}"/>
              </a:ext>
            </a:extLst>
          </p:cNvPr>
          <p:cNvSpPr/>
          <p:nvPr userDrawn="1"/>
        </p:nvSpPr>
        <p:spPr>
          <a:xfrm>
            <a:off x="0" y="0"/>
            <a:ext cx="3886200" cy="581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140200" y="650182"/>
            <a:ext cx="8051800" cy="624581"/>
          </a:xfrm>
        </p:spPr>
        <p:txBody>
          <a:bodyPr/>
          <a:lstStyle/>
          <a:p>
            <a:r>
              <a:rPr lang="fr-FR"/>
              <a:t>Modifiez le style du titre</a:t>
            </a:r>
            <a:endParaRPr lang="fr-FR" dirty="0"/>
          </a:p>
        </p:txBody>
      </p:sp>
      <p:sp>
        <p:nvSpPr>
          <p:cNvPr id="3" name="Espace réservé de la date 2"/>
          <p:cNvSpPr>
            <a:spLocks noGrp="1"/>
          </p:cNvSpPr>
          <p:nvPr>
            <p:ph type="dt" sz="half" idx="10"/>
          </p:nvPr>
        </p:nvSpPr>
        <p:spPr/>
        <p:txBody>
          <a:bodyPr/>
          <a:lstStyle/>
          <a:p>
            <a:fld id="{B880EC43-BE5E-458B-90B3-57C24CD6DAB7}" type="datetimeFigureOut">
              <a:rPr lang="fr-FR" smtClean="0"/>
              <a:pPr/>
              <a:t>02/12/2022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17" name="Espace réservé du texte 8">
            <a:extLst>
              <a:ext uri="{FF2B5EF4-FFF2-40B4-BE49-F238E27FC236}">
                <a16:creationId xmlns:a16="http://schemas.microsoft.com/office/drawing/2014/main" id="{A3831386-92B1-DCA8-3A17-A349BFDF3495}"/>
              </a:ext>
            </a:extLst>
          </p:cNvPr>
          <p:cNvSpPr>
            <a:spLocks noGrp="1"/>
          </p:cNvSpPr>
          <p:nvPr>
            <p:ph type="body" sz="quarter" idx="15"/>
          </p:nvPr>
        </p:nvSpPr>
        <p:spPr>
          <a:xfrm>
            <a:off x="695325" y="2852738"/>
            <a:ext cx="3013075" cy="2963862"/>
          </a:xfrm>
        </p:spPr>
        <p:txBody>
          <a:bodyPr/>
          <a:lstStyle>
            <a:lvl1pPr>
              <a:defRPr sz="1400" b="1">
                <a:solidFill>
                  <a:schemeClr val="accent1"/>
                </a:solidFill>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9" name="Espace réservé pour une image  18">
            <a:extLst>
              <a:ext uri="{FF2B5EF4-FFF2-40B4-BE49-F238E27FC236}">
                <a16:creationId xmlns:a16="http://schemas.microsoft.com/office/drawing/2014/main" id="{186C1C0C-A0B0-3AFD-5275-7D7C1ACE6F6F}"/>
              </a:ext>
            </a:extLst>
          </p:cNvPr>
          <p:cNvSpPr>
            <a:spLocks noGrp="1"/>
          </p:cNvSpPr>
          <p:nvPr>
            <p:ph type="pic" sz="quarter" idx="16" hasCustomPrompt="1"/>
          </p:nvPr>
        </p:nvSpPr>
        <p:spPr>
          <a:xfrm>
            <a:off x="1514021" y="1413792"/>
            <a:ext cx="1051832" cy="938884"/>
          </a:xfrm>
          <a:custGeom>
            <a:avLst/>
            <a:gdLst>
              <a:gd name="connsiteX0" fmla="*/ 0 w 4053114"/>
              <a:gd name="connsiteY0" fmla="*/ 0 h 3886819"/>
              <a:gd name="connsiteX1" fmla="*/ 4053114 w 4053114"/>
              <a:gd name="connsiteY1" fmla="*/ 0 h 3886819"/>
              <a:gd name="connsiteX2" fmla="*/ 4053114 w 4053114"/>
              <a:gd name="connsiteY2" fmla="*/ 3886819 h 3886819"/>
              <a:gd name="connsiteX3" fmla="*/ 0 w 4053114"/>
              <a:gd name="connsiteY3" fmla="*/ 3886819 h 3886819"/>
            </a:gdLst>
            <a:ahLst/>
            <a:cxnLst>
              <a:cxn ang="0">
                <a:pos x="connsiteX0" y="connsiteY0"/>
              </a:cxn>
              <a:cxn ang="0">
                <a:pos x="connsiteX1" y="connsiteY1"/>
              </a:cxn>
              <a:cxn ang="0">
                <a:pos x="connsiteX2" y="connsiteY2"/>
              </a:cxn>
              <a:cxn ang="0">
                <a:pos x="connsiteX3" y="connsiteY3"/>
              </a:cxn>
            </a:cxnLst>
            <a:rect l="l" t="t" r="r" b="b"/>
            <a:pathLst>
              <a:path w="4053114" h="3886819">
                <a:moveTo>
                  <a:pt x="0" y="0"/>
                </a:moveTo>
                <a:lnTo>
                  <a:pt x="4053114" y="0"/>
                </a:lnTo>
                <a:lnTo>
                  <a:pt x="4053114" y="3886819"/>
                </a:lnTo>
                <a:lnTo>
                  <a:pt x="0" y="3886819"/>
                </a:lnTo>
                <a:close/>
              </a:path>
            </a:pathLst>
          </a:custGeom>
          <a:noFill/>
        </p:spPr>
        <p:txBody>
          <a:bodyPr wrap="square" tIns="720000" rIns="0">
            <a:noAutofit/>
          </a:bodyPr>
          <a:lstStyle>
            <a:lvl1pPr algn="ctr">
              <a:defRPr sz="1200"/>
            </a:lvl1pPr>
          </a:lstStyle>
          <a:p>
            <a:r>
              <a:rPr lang="fr-FR" dirty="0"/>
              <a:t>Insérer </a:t>
            </a:r>
            <a:r>
              <a:rPr lang="fr-FR" dirty="0" err="1"/>
              <a:t>picto</a:t>
            </a:r>
            <a:endParaRPr lang="fr-FR" dirty="0"/>
          </a:p>
        </p:txBody>
      </p:sp>
    </p:spTree>
    <p:extLst>
      <p:ext uri="{BB962C8B-B14F-4D97-AF65-F5344CB8AC3E}">
        <p14:creationId xmlns:p14="http://schemas.microsoft.com/office/powerpoint/2010/main" val="218085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20725" y="650182"/>
            <a:ext cx="11471275" cy="624581"/>
          </a:xfrm>
          <a:prstGeom prst="rect">
            <a:avLst/>
          </a:prstGeom>
        </p:spPr>
        <p:txBody>
          <a:bodyPr vert="horz" lIns="0" tIns="45720" rIns="91440" bIns="45720" rtlCol="0" anchor="t">
            <a:noAutofit/>
          </a:bodyPr>
          <a:lstStyle/>
          <a:p>
            <a:endParaRPr lang="fr-FR" dirty="0"/>
          </a:p>
        </p:txBody>
      </p:sp>
      <p:sp>
        <p:nvSpPr>
          <p:cNvPr id="3" name="Espace réservé du texte 2"/>
          <p:cNvSpPr>
            <a:spLocks noGrp="1"/>
          </p:cNvSpPr>
          <p:nvPr>
            <p:ph type="body" idx="1"/>
          </p:nvPr>
        </p:nvSpPr>
        <p:spPr>
          <a:xfrm>
            <a:off x="695326" y="1857375"/>
            <a:ext cx="11125200" cy="3565229"/>
          </a:xfrm>
          <a:prstGeom prst="rect">
            <a:avLst/>
          </a:prstGeom>
        </p:spPr>
        <p:txBody>
          <a:bodyPr vert="horz" lIns="0" tIns="45720" rIns="91440" bIns="45720" rtlCol="0">
            <a:no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10639248" y="6245979"/>
            <a:ext cx="857066" cy="195553"/>
          </a:xfrm>
          <a:prstGeom prst="rect">
            <a:avLst/>
          </a:prstGeom>
        </p:spPr>
        <p:txBody>
          <a:bodyPr vert="horz" lIns="0" tIns="45720" rIns="0" bIns="45720" rtlCol="0" anchor="ctr">
            <a:noAutofit/>
          </a:bodyPr>
          <a:lstStyle>
            <a:lvl1pPr marL="93663" indent="-93663" algn="l">
              <a:lnSpc>
                <a:spcPct val="87000"/>
              </a:lnSpc>
              <a:buFont typeface="Arial" panose="020B0604020202020204" pitchFamily="34" charset="0"/>
              <a:buChar char="I"/>
              <a:defRPr sz="900">
                <a:solidFill>
                  <a:schemeClr val="tx1">
                    <a:lumMod val="50000"/>
                    <a:lumOff val="50000"/>
                  </a:schemeClr>
                </a:solidFill>
              </a:defRPr>
            </a:lvl1pPr>
          </a:lstStyle>
          <a:p>
            <a:fld id="{B880EC43-BE5E-458B-90B3-57C24CD6DAB7}" type="datetimeFigureOut">
              <a:rPr lang="fr-FR" smtClean="0"/>
              <a:pPr/>
              <a:t>02/12/2022</a:t>
            </a:fld>
            <a:endParaRPr lang="fr-FR" dirty="0"/>
          </a:p>
        </p:txBody>
      </p:sp>
      <p:sp>
        <p:nvSpPr>
          <p:cNvPr id="5" name="Espace réservé du pied de page 4"/>
          <p:cNvSpPr>
            <a:spLocks noGrp="1"/>
          </p:cNvSpPr>
          <p:nvPr>
            <p:ph type="ftr" sz="quarter" idx="3"/>
          </p:nvPr>
        </p:nvSpPr>
        <p:spPr>
          <a:xfrm>
            <a:off x="5216195" y="6245979"/>
            <a:ext cx="5423053" cy="192865"/>
          </a:xfrm>
          <a:prstGeom prst="rect">
            <a:avLst/>
          </a:prstGeom>
        </p:spPr>
        <p:txBody>
          <a:bodyPr vert="horz" lIns="91440" tIns="45720" rIns="72000" bIns="45720" rtlCol="0" anchor="ctr">
            <a:noAutofit/>
          </a:bodyPr>
          <a:lstStyle>
            <a:lvl1pPr algn="r">
              <a:lnSpc>
                <a:spcPct val="87000"/>
              </a:lnSpc>
              <a:defRPr sz="900">
                <a:solidFill>
                  <a:schemeClr val="tx1">
                    <a:lumMod val="50000"/>
                    <a:lumOff val="50000"/>
                  </a:schemeClr>
                </a:solidFill>
              </a:defRPr>
            </a:lvl1pPr>
          </a:lstStyle>
          <a:p>
            <a:endParaRPr lang="fr-FR" dirty="0"/>
          </a:p>
        </p:txBody>
      </p:sp>
      <p:grpSp>
        <p:nvGrpSpPr>
          <p:cNvPr id="28" name="Groupe 27" hidden="1">
            <a:extLst>
              <a:ext uri="{FF2B5EF4-FFF2-40B4-BE49-F238E27FC236}">
                <a16:creationId xmlns:a16="http://schemas.microsoft.com/office/drawing/2014/main" id="{D8B8339F-4AB3-6B13-8A47-981D81484627}"/>
              </a:ext>
            </a:extLst>
          </p:cNvPr>
          <p:cNvGrpSpPr>
            <a:grpSpLocks noGrp="1" noUngrp="1" noRot="1" noMove="1" noResize="1"/>
          </p:cNvGrpSpPr>
          <p:nvPr userDrawn="1"/>
        </p:nvGrpSpPr>
        <p:grpSpPr>
          <a:xfrm>
            <a:off x="11496314" y="0"/>
            <a:ext cx="695686" cy="692617"/>
            <a:chOff x="11496314" y="0"/>
            <a:chExt cx="695686" cy="692617"/>
          </a:xfrm>
        </p:grpSpPr>
        <p:grpSp>
          <p:nvGrpSpPr>
            <p:cNvPr id="9" name="Groupe 8">
              <a:extLst>
                <a:ext uri="{FF2B5EF4-FFF2-40B4-BE49-F238E27FC236}">
                  <a16:creationId xmlns:a16="http://schemas.microsoft.com/office/drawing/2014/main" id="{A1C8D7E1-2D8E-E7B0-FA02-8E8DADC6080D}"/>
                </a:ext>
              </a:extLst>
            </p:cNvPr>
            <p:cNvGrpSpPr>
              <a:grpSpLocks noGrp="1" noUngrp="1" noRot="1" noMove="1" noResize="1"/>
            </p:cNvGrpSpPr>
            <p:nvPr userDrawn="1"/>
          </p:nvGrpSpPr>
          <p:grpSpPr>
            <a:xfrm>
              <a:off x="11496314" y="345281"/>
              <a:ext cx="352786" cy="347336"/>
              <a:chOff x="1439272" y="5553812"/>
              <a:chExt cx="144476" cy="142244"/>
            </a:xfrm>
            <a:solidFill>
              <a:schemeClr val="bg2"/>
            </a:solidFill>
          </p:grpSpPr>
          <p:sp>
            <p:nvSpPr>
              <p:cNvPr id="10" name="Forme libre : forme 9">
                <a:extLst>
                  <a:ext uri="{FF2B5EF4-FFF2-40B4-BE49-F238E27FC236}">
                    <a16:creationId xmlns:a16="http://schemas.microsoft.com/office/drawing/2014/main" id="{00966BEB-9B68-06AC-84E9-556AD659B8FD}"/>
                  </a:ext>
                </a:extLst>
              </p:cNvPr>
              <p:cNvSpPr>
                <a:spLocks noGrp="1" noRot="1" noMove="1" noResize="1" noEditPoints="1" noAdjustHandles="1" noChangeArrowheads="1" noChangeShapeType="1"/>
              </p:cNvSpPr>
              <p:nvPr/>
            </p:nvSpPr>
            <p:spPr>
              <a:xfrm>
                <a:off x="1439272" y="5553812"/>
                <a:ext cx="144476" cy="142244"/>
              </a:xfrm>
              <a:custGeom>
                <a:avLst/>
                <a:gdLst>
                  <a:gd name="connsiteX0" fmla="*/ 140391 w 144476"/>
                  <a:gd name="connsiteY0" fmla="*/ 53410 h 142244"/>
                  <a:gd name="connsiteX1" fmla="*/ 124427 w 144476"/>
                  <a:gd name="connsiteY1" fmla="*/ 24641 h 142244"/>
                  <a:gd name="connsiteX2" fmla="*/ 140391 w 144476"/>
                  <a:gd name="connsiteY2" fmla="*/ 8972 h 142244"/>
                  <a:gd name="connsiteX3" fmla="*/ 140391 w 144476"/>
                  <a:gd name="connsiteY3" fmla="*/ 53452 h 142244"/>
                  <a:gd name="connsiteX4" fmla="*/ 140391 w 144476"/>
                  <a:gd name="connsiteY4" fmla="*/ 134283 h 142244"/>
                  <a:gd name="connsiteX5" fmla="*/ 124006 w 144476"/>
                  <a:gd name="connsiteY5" fmla="*/ 118151 h 142244"/>
                  <a:gd name="connsiteX6" fmla="*/ 140391 w 144476"/>
                  <a:gd name="connsiteY6" fmla="*/ 88876 h 142244"/>
                  <a:gd name="connsiteX7" fmla="*/ 140391 w 144476"/>
                  <a:gd name="connsiteY7" fmla="*/ 134283 h 142244"/>
                  <a:gd name="connsiteX8" fmla="*/ 90477 w 144476"/>
                  <a:gd name="connsiteY8" fmla="*/ 137990 h 142244"/>
                  <a:gd name="connsiteX9" fmla="*/ 120215 w 144476"/>
                  <a:gd name="connsiteY9" fmla="*/ 121857 h 142244"/>
                  <a:gd name="connsiteX10" fmla="*/ 136600 w 144476"/>
                  <a:gd name="connsiteY10" fmla="*/ 137990 h 142244"/>
                  <a:gd name="connsiteX11" fmla="*/ 90477 w 144476"/>
                  <a:gd name="connsiteY11" fmla="*/ 137990 h 142244"/>
                  <a:gd name="connsiteX12" fmla="*/ 34203 w 144476"/>
                  <a:gd name="connsiteY12" fmla="*/ 124258 h 142244"/>
                  <a:gd name="connsiteX13" fmla="*/ 72617 w 144476"/>
                  <a:gd name="connsiteY13" fmla="*/ 99112 h 142244"/>
                  <a:gd name="connsiteX14" fmla="*/ 71312 w 144476"/>
                  <a:gd name="connsiteY14" fmla="*/ 99028 h 142244"/>
                  <a:gd name="connsiteX15" fmla="*/ 35719 w 144476"/>
                  <a:gd name="connsiteY15" fmla="*/ 118404 h 142244"/>
                  <a:gd name="connsiteX16" fmla="*/ 33908 w 144476"/>
                  <a:gd name="connsiteY16" fmla="*/ 124006 h 142244"/>
                  <a:gd name="connsiteX17" fmla="*/ 33023 w 144476"/>
                  <a:gd name="connsiteY17" fmla="*/ 123290 h 142244"/>
                  <a:gd name="connsiteX18" fmla="*/ 32939 w 144476"/>
                  <a:gd name="connsiteY18" fmla="*/ 123416 h 142244"/>
                  <a:gd name="connsiteX19" fmla="*/ 29443 w 144476"/>
                  <a:gd name="connsiteY19" fmla="*/ 120804 h 142244"/>
                  <a:gd name="connsiteX20" fmla="*/ 29569 w 144476"/>
                  <a:gd name="connsiteY20" fmla="*/ 120594 h 142244"/>
                  <a:gd name="connsiteX21" fmla="*/ 28053 w 144476"/>
                  <a:gd name="connsiteY21" fmla="*/ 119372 h 142244"/>
                  <a:gd name="connsiteX22" fmla="*/ 33992 w 144476"/>
                  <a:gd name="connsiteY22" fmla="*/ 113517 h 142244"/>
                  <a:gd name="connsiteX23" fmla="*/ 71312 w 144476"/>
                  <a:gd name="connsiteY23" fmla="*/ 94815 h 142244"/>
                  <a:gd name="connsiteX24" fmla="*/ 82390 w 144476"/>
                  <a:gd name="connsiteY24" fmla="*/ 96248 h 142244"/>
                  <a:gd name="connsiteX25" fmla="*/ 71438 w 144476"/>
                  <a:gd name="connsiteY25" fmla="*/ 71143 h 142244"/>
                  <a:gd name="connsiteX26" fmla="*/ 84411 w 144476"/>
                  <a:gd name="connsiteY26" fmla="*/ 44059 h 142244"/>
                  <a:gd name="connsiteX27" fmla="*/ 72196 w 144476"/>
                  <a:gd name="connsiteY27" fmla="*/ 6023 h 142244"/>
                  <a:gd name="connsiteX28" fmla="*/ 72365 w 144476"/>
                  <a:gd name="connsiteY28" fmla="*/ 6023 h 142244"/>
                  <a:gd name="connsiteX29" fmla="*/ 116719 w 144476"/>
                  <a:gd name="connsiteY29" fmla="*/ 22914 h 142244"/>
                  <a:gd name="connsiteX30" fmla="*/ 102903 w 144476"/>
                  <a:gd name="connsiteY30" fmla="*/ 36477 h 142244"/>
                  <a:gd name="connsiteX31" fmla="*/ 84454 w 144476"/>
                  <a:gd name="connsiteY31" fmla="*/ 44228 h 142244"/>
                  <a:gd name="connsiteX32" fmla="*/ 85802 w 144476"/>
                  <a:gd name="connsiteY32" fmla="*/ 48355 h 142244"/>
                  <a:gd name="connsiteX33" fmla="*/ 75608 w 144476"/>
                  <a:gd name="connsiteY33" fmla="*/ 71101 h 142244"/>
                  <a:gd name="connsiteX34" fmla="*/ 101934 w 144476"/>
                  <a:gd name="connsiteY34" fmla="*/ 101639 h 142244"/>
                  <a:gd name="connsiteX35" fmla="*/ 103366 w 144476"/>
                  <a:gd name="connsiteY35" fmla="*/ 105809 h 142244"/>
                  <a:gd name="connsiteX36" fmla="*/ 103914 w 144476"/>
                  <a:gd name="connsiteY36" fmla="*/ 105851 h 142244"/>
                  <a:gd name="connsiteX37" fmla="*/ 117140 w 144476"/>
                  <a:gd name="connsiteY37" fmla="*/ 118867 h 142244"/>
                  <a:gd name="connsiteX38" fmla="*/ 113602 w 144476"/>
                  <a:gd name="connsiteY38" fmla="*/ 121857 h 142244"/>
                  <a:gd name="connsiteX39" fmla="*/ 113602 w 144476"/>
                  <a:gd name="connsiteY39" fmla="*/ 121857 h 142244"/>
                  <a:gd name="connsiteX40" fmla="*/ 110064 w 144476"/>
                  <a:gd name="connsiteY40" fmla="*/ 124553 h 142244"/>
                  <a:gd name="connsiteX41" fmla="*/ 110064 w 144476"/>
                  <a:gd name="connsiteY41" fmla="*/ 124469 h 142244"/>
                  <a:gd name="connsiteX42" fmla="*/ 108842 w 144476"/>
                  <a:gd name="connsiteY42" fmla="*/ 125311 h 142244"/>
                  <a:gd name="connsiteX43" fmla="*/ 106946 w 144476"/>
                  <a:gd name="connsiteY43" fmla="*/ 118656 h 142244"/>
                  <a:gd name="connsiteX44" fmla="*/ 72828 w 144476"/>
                  <a:gd name="connsiteY44" fmla="*/ 99112 h 142244"/>
                  <a:gd name="connsiteX45" fmla="*/ 108716 w 144476"/>
                  <a:gd name="connsiteY45" fmla="*/ 125438 h 142244"/>
                  <a:gd name="connsiteX46" fmla="*/ 72281 w 144476"/>
                  <a:gd name="connsiteY46" fmla="*/ 136221 h 142244"/>
                  <a:gd name="connsiteX47" fmla="*/ 34118 w 144476"/>
                  <a:gd name="connsiteY47" fmla="*/ 124216 h 142244"/>
                  <a:gd name="connsiteX48" fmla="*/ 9014 w 144476"/>
                  <a:gd name="connsiteY48" fmla="*/ 137948 h 142244"/>
                  <a:gd name="connsiteX49" fmla="*/ 24978 w 144476"/>
                  <a:gd name="connsiteY49" fmla="*/ 122279 h 142244"/>
                  <a:gd name="connsiteX50" fmla="*/ 54210 w 144476"/>
                  <a:gd name="connsiteY50" fmla="*/ 137948 h 142244"/>
                  <a:gd name="connsiteX51" fmla="*/ 9056 w 144476"/>
                  <a:gd name="connsiteY51" fmla="*/ 137948 h 142244"/>
                  <a:gd name="connsiteX52" fmla="*/ 4296 w 144476"/>
                  <a:gd name="connsiteY52" fmla="*/ 133272 h 142244"/>
                  <a:gd name="connsiteX53" fmla="*/ 4296 w 144476"/>
                  <a:gd name="connsiteY53" fmla="*/ 88876 h 142244"/>
                  <a:gd name="connsiteX54" fmla="*/ 20260 w 144476"/>
                  <a:gd name="connsiteY54" fmla="*/ 117603 h 142244"/>
                  <a:gd name="connsiteX55" fmla="*/ 4296 w 144476"/>
                  <a:gd name="connsiteY55" fmla="*/ 133272 h 142244"/>
                  <a:gd name="connsiteX56" fmla="*/ 4296 w 144476"/>
                  <a:gd name="connsiteY56" fmla="*/ 7919 h 142244"/>
                  <a:gd name="connsiteX57" fmla="*/ 20682 w 144476"/>
                  <a:gd name="connsiteY57" fmla="*/ 24051 h 142244"/>
                  <a:gd name="connsiteX58" fmla="*/ 4296 w 144476"/>
                  <a:gd name="connsiteY58" fmla="*/ 53284 h 142244"/>
                  <a:gd name="connsiteX59" fmla="*/ 4296 w 144476"/>
                  <a:gd name="connsiteY59" fmla="*/ 7919 h 142244"/>
                  <a:gd name="connsiteX60" fmla="*/ 54210 w 144476"/>
                  <a:gd name="connsiteY60" fmla="*/ 4212 h 142244"/>
                  <a:gd name="connsiteX61" fmla="*/ 24473 w 144476"/>
                  <a:gd name="connsiteY61" fmla="*/ 20345 h 142244"/>
                  <a:gd name="connsiteX62" fmla="*/ 8087 w 144476"/>
                  <a:gd name="connsiteY62" fmla="*/ 4212 h 142244"/>
                  <a:gd name="connsiteX63" fmla="*/ 54210 w 144476"/>
                  <a:gd name="connsiteY63" fmla="*/ 4212 h 142244"/>
                  <a:gd name="connsiteX64" fmla="*/ 27463 w 144476"/>
                  <a:gd name="connsiteY64" fmla="*/ 23251 h 142244"/>
                  <a:gd name="connsiteX65" fmla="*/ 71817 w 144476"/>
                  <a:gd name="connsiteY65" fmla="*/ 5939 h 142244"/>
                  <a:gd name="connsiteX66" fmla="*/ 57369 w 144476"/>
                  <a:gd name="connsiteY66" fmla="*/ 50967 h 142244"/>
                  <a:gd name="connsiteX67" fmla="*/ 55642 w 144476"/>
                  <a:gd name="connsiteY67" fmla="*/ 50967 h 142244"/>
                  <a:gd name="connsiteX68" fmla="*/ 27463 w 144476"/>
                  <a:gd name="connsiteY68" fmla="*/ 23251 h 142244"/>
                  <a:gd name="connsiteX69" fmla="*/ 40647 w 144476"/>
                  <a:gd name="connsiteY69" fmla="*/ 73713 h 142244"/>
                  <a:gd name="connsiteX70" fmla="*/ 48229 w 144476"/>
                  <a:gd name="connsiteY70" fmla="*/ 79104 h 142244"/>
                  <a:gd name="connsiteX71" fmla="*/ 43090 w 144476"/>
                  <a:gd name="connsiteY71" fmla="*/ 95110 h 142244"/>
                  <a:gd name="connsiteX72" fmla="*/ 23251 w 144476"/>
                  <a:gd name="connsiteY72" fmla="*/ 114655 h 142244"/>
                  <a:gd name="connsiteX73" fmla="*/ 6234 w 144476"/>
                  <a:gd name="connsiteY73" fmla="*/ 73713 h 142244"/>
                  <a:gd name="connsiteX74" fmla="*/ 40689 w 144476"/>
                  <a:gd name="connsiteY74" fmla="*/ 73713 h 142244"/>
                  <a:gd name="connsiteX75" fmla="*/ 9309 w 144476"/>
                  <a:gd name="connsiteY75" fmla="*/ 51009 h 142244"/>
                  <a:gd name="connsiteX76" fmla="*/ 23672 w 144476"/>
                  <a:gd name="connsiteY76" fmla="*/ 27000 h 142244"/>
                  <a:gd name="connsiteX77" fmla="*/ 48061 w 144476"/>
                  <a:gd name="connsiteY77" fmla="*/ 51009 h 142244"/>
                  <a:gd name="connsiteX78" fmla="*/ 9309 w 144476"/>
                  <a:gd name="connsiteY78" fmla="*/ 51009 h 142244"/>
                  <a:gd name="connsiteX79" fmla="*/ 33318 w 144476"/>
                  <a:gd name="connsiteY79" fmla="*/ 68447 h 142244"/>
                  <a:gd name="connsiteX80" fmla="*/ 6192 w 144476"/>
                  <a:gd name="connsiteY80" fmla="*/ 68447 h 142244"/>
                  <a:gd name="connsiteX81" fmla="*/ 9225 w 144476"/>
                  <a:gd name="connsiteY81" fmla="*/ 51220 h 142244"/>
                  <a:gd name="connsiteX82" fmla="*/ 33318 w 144476"/>
                  <a:gd name="connsiteY82" fmla="*/ 68447 h 142244"/>
                  <a:gd name="connsiteX83" fmla="*/ 112212 w 144476"/>
                  <a:gd name="connsiteY83" fmla="*/ 36477 h 142244"/>
                  <a:gd name="connsiteX84" fmla="*/ 121394 w 144476"/>
                  <a:gd name="connsiteY84" fmla="*/ 27463 h 142244"/>
                  <a:gd name="connsiteX85" fmla="*/ 134410 w 144476"/>
                  <a:gd name="connsiteY85" fmla="*/ 48735 h 142244"/>
                  <a:gd name="connsiteX86" fmla="*/ 112212 w 144476"/>
                  <a:gd name="connsiteY86" fmla="*/ 36435 h 142244"/>
                  <a:gd name="connsiteX87" fmla="*/ 110864 w 144476"/>
                  <a:gd name="connsiteY87" fmla="*/ 68405 h 142244"/>
                  <a:gd name="connsiteX88" fmla="*/ 132430 w 144476"/>
                  <a:gd name="connsiteY88" fmla="*/ 52862 h 142244"/>
                  <a:gd name="connsiteX89" fmla="*/ 138285 w 144476"/>
                  <a:gd name="connsiteY89" fmla="*/ 68405 h 142244"/>
                  <a:gd name="connsiteX90" fmla="*/ 110864 w 144476"/>
                  <a:gd name="connsiteY90" fmla="*/ 68405 h 142244"/>
                  <a:gd name="connsiteX91" fmla="*/ 97469 w 144476"/>
                  <a:gd name="connsiteY91" fmla="*/ 50925 h 142244"/>
                  <a:gd name="connsiteX92" fmla="*/ 108421 w 144476"/>
                  <a:gd name="connsiteY92" fmla="*/ 40184 h 142244"/>
                  <a:gd name="connsiteX93" fmla="*/ 130829 w 144476"/>
                  <a:gd name="connsiteY93" fmla="*/ 50925 h 142244"/>
                  <a:gd name="connsiteX94" fmla="*/ 97469 w 144476"/>
                  <a:gd name="connsiteY94" fmla="*/ 50925 h 142244"/>
                  <a:gd name="connsiteX95" fmla="*/ 87992 w 144476"/>
                  <a:gd name="connsiteY95" fmla="*/ 50925 h 142244"/>
                  <a:gd name="connsiteX96" fmla="*/ 86560 w 144476"/>
                  <a:gd name="connsiteY96" fmla="*/ 50925 h 142244"/>
                  <a:gd name="connsiteX97" fmla="*/ 85717 w 144476"/>
                  <a:gd name="connsiteY97" fmla="*/ 48355 h 142244"/>
                  <a:gd name="connsiteX98" fmla="*/ 97343 w 144476"/>
                  <a:gd name="connsiteY98" fmla="*/ 41700 h 142244"/>
                  <a:gd name="connsiteX99" fmla="*/ 87950 w 144476"/>
                  <a:gd name="connsiteY99" fmla="*/ 50925 h 142244"/>
                  <a:gd name="connsiteX100" fmla="*/ 134368 w 144476"/>
                  <a:gd name="connsiteY100" fmla="*/ 93299 h 142244"/>
                  <a:gd name="connsiteX101" fmla="*/ 120889 w 144476"/>
                  <a:gd name="connsiteY101" fmla="*/ 115076 h 142244"/>
                  <a:gd name="connsiteX102" fmla="*/ 111327 w 144476"/>
                  <a:gd name="connsiteY102" fmla="*/ 105641 h 142244"/>
                  <a:gd name="connsiteX103" fmla="*/ 134368 w 144476"/>
                  <a:gd name="connsiteY103" fmla="*/ 93257 h 142244"/>
                  <a:gd name="connsiteX104" fmla="*/ 107494 w 144476"/>
                  <a:gd name="connsiteY104" fmla="*/ 101892 h 142244"/>
                  <a:gd name="connsiteX105" fmla="*/ 100123 w 144476"/>
                  <a:gd name="connsiteY105" fmla="*/ 94647 h 142244"/>
                  <a:gd name="connsiteX106" fmla="*/ 95742 w 144476"/>
                  <a:gd name="connsiteY106" fmla="*/ 79231 h 142244"/>
                  <a:gd name="connsiteX107" fmla="*/ 103535 w 144476"/>
                  <a:gd name="connsiteY107" fmla="*/ 73628 h 142244"/>
                  <a:gd name="connsiteX108" fmla="*/ 138243 w 144476"/>
                  <a:gd name="connsiteY108" fmla="*/ 73628 h 142244"/>
                  <a:gd name="connsiteX109" fmla="*/ 107494 w 144476"/>
                  <a:gd name="connsiteY109" fmla="*/ 101892 h 142244"/>
                  <a:gd name="connsiteX110" fmla="*/ 135547 w 144476"/>
                  <a:gd name="connsiteY110" fmla="*/ 4128 h 142244"/>
                  <a:gd name="connsiteX111" fmla="*/ 119583 w 144476"/>
                  <a:gd name="connsiteY111" fmla="*/ 19797 h 142244"/>
                  <a:gd name="connsiteX112" fmla="*/ 90351 w 144476"/>
                  <a:gd name="connsiteY112" fmla="*/ 4128 h 142244"/>
                  <a:gd name="connsiteX113" fmla="*/ 135547 w 144476"/>
                  <a:gd name="connsiteY113" fmla="*/ 4128 h 142244"/>
                  <a:gd name="connsiteX114" fmla="*/ 84 w 144476"/>
                  <a:gd name="connsiteY114" fmla="*/ 0 h 142244"/>
                  <a:gd name="connsiteX115" fmla="*/ 84 w 144476"/>
                  <a:gd name="connsiteY115" fmla="*/ 137485 h 142244"/>
                  <a:gd name="connsiteX116" fmla="*/ 0 w 144476"/>
                  <a:gd name="connsiteY116" fmla="*/ 137569 h 142244"/>
                  <a:gd name="connsiteX117" fmla="*/ 84 w 144476"/>
                  <a:gd name="connsiteY117" fmla="*/ 137653 h 142244"/>
                  <a:gd name="connsiteX118" fmla="*/ 84 w 144476"/>
                  <a:gd name="connsiteY118" fmla="*/ 142160 h 142244"/>
                  <a:gd name="connsiteX119" fmla="*/ 4633 w 144476"/>
                  <a:gd name="connsiteY119" fmla="*/ 142160 h 142244"/>
                  <a:gd name="connsiteX120" fmla="*/ 4718 w 144476"/>
                  <a:gd name="connsiteY120" fmla="*/ 142244 h 142244"/>
                  <a:gd name="connsiteX121" fmla="*/ 4802 w 144476"/>
                  <a:gd name="connsiteY121" fmla="*/ 142160 h 142244"/>
                  <a:gd name="connsiteX122" fmla="*/ 144477 w 144476"/>
                  <a:gd name="connsiteY122" fmla="*/ 142160 h 142244"/>
                  <a:gd name="connsiteX123" fmla="*/ 144477 w 144476"/>
                  <a:gd name="connsiteY123" fmla="*/ 168 h 142244"/>
                  <a:gd name="connsiteX124" fmla="*/ 84 w 144476"/>
                  <a:gd name="connsiteY124" fmla="*/ 168 h 14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44476" h="142244">
                    <a:moveTo>
                      <a:pt x="140391" y="53410"/>
                    </a:moveTo>
                    <a:cubicBezTo>
                      <a:pt x="137443" y="42543"/>
                      <a:pt x="131925" y="32728"/>
                      <a:pt x="124427" y="24641"/>
                    </a:cubicBezTo>
                    <a:lnTo>
                      <a:pt x="140391" y="8972"/>
                    </a:lnTo>
                    <a:lnTo>
                      <a:pt x="140391" y="53452"/>
                    </a:lnTo>
                    <a:close/>
                    <a:moveTo>
                      <a:pt x="140391" y="134283"/>
                    </a:moveTo>
                    <a:lnTo>
                      <a:pt x="124006" y="118151"/>
                    </a:lnTo>
                    <a:cubicBezTo>
                      <a:pt x="131714" y="109979"/>
                      <a:pt x="137400" y="99996"/>
                      <a:pt x="140391" y="88876"/>
                    </a:cubicBezTo>
                    <a:lnTo>
                      <a:pt x="140391" y="134283"/>
                    </a:lnTo>
                    <a:close/>
                    <a:moveTo>
                      <a:pt x="90477" y="137990"/>
                    </a:moveTo>
                    <a:cubicBezTo>
                      <a:pt x="101766" y="135042"/>
                      <a:pt x="111875" y="129439"/>
                      <a:pt x="120215" y="121857"/>
                    </a:cubicBezTo>
                    <a:lnTo>
                      <a:pt x="136600" y="137990"/>
                    </a:lnTo>
                    <a:lnTo>
                      <a:pt x="90477" y="137990"/>
                    </a:lnTo>
                    <a:close/>
                    <a:moveTo>
                      <a:pt x="34203" y="124258"/>
                    </a:moveTo>
                    <a:lnTo>
                      <a:pt x="72617" y="99112"/>
                    </a:lnTo>
                    <a:cubicBezTo>
                      <a:pt x="72154" y="99112"/>
                      <a:pt x="71775" y="99028"/>
                      <a:pt x="71312" y="99028"/>
                    </a:cubicBezTo>
                    <a:cubicBezTo>
                      <a:pt x="56316" y="99028"/>
                      <a:pt x="43175" y="106778"/>
                      <a:pt x="35719" y="118404"/>
                    </a:cubicBezTo>
                    <a:lnTo>
                      <a:pt x="33908" y="124006"/>
                    </a:lnTo>
                    <a:cubicBezTo>
                      <a:pt x="33613" y="123795"/>
                      <a:pt x="33318" y="123542"/>
                      <a:pt x="33023" y="123290"/>
                    </a:cubicBezTo>
                    <a:cubicBezTo>
                      <a:pt x="33023" y="123332"/>
                      <a:pt x="32981" y="123374"/>
                      <a:pt x="32939" y="123416"/>
                    </a:cubicBezTo>
                    <a:lnTo>
                      <a:pt x="29443" y="120804"/>
                    </a:lnTo>
                    <a:cubicBezTo>
                      <a:pt x="29443" y="120804"/>
                      <a:pt x="29527" y="120636"/>
                      <a:pt x="29569" y="120594"/>
                    </a:cubicBezTo>
                    <a:cubicBezTo>
                      <a:pt x="29064" y="120173"/>
                      <a:pt x="28516" y="119794"/>
                      <a:pt x="28053" y="119372"/>
                    </a:cubicBezTo>
                    <a:lnTo>
                      <a:pt x="33992" y="113517"/>
                    </a:lnTo>
                    <a:cubicBezTo>
                      <a:pt x="42416" y="102229"/>
                      <a:pt x="55937" y="94815"/>
                      <a:pt x="71312" y="94815"/>
                    </a:cubicBezTo>
                    <a:cubicBezTo>
                      <a:pt x="75145" y="94815"/>
                      <a:pt x="78851" y="95405"/>
                      <a:pt x="82390" y="96248"/>
                    </a:cubicBezTo>
                    <a:cubicBezTo>
                      <a:pt x="75692" y="89887"/>
                      <a:pt x="71438" y="81042"/>
                      <a:pt x="71438" y="71143"/>
                    </a:cubicBezTo>
                    <a:cubicBezTo>
                      <a:pt x="71438" y="60234"/>
                      <a:pt x="76493" y="50504"/>
                      <a:pt x="84411" y="44059"/>
                    </a:cubicBezTo>
                    <a:lnTo>
                      <a:pt x="72196" y="6023"/>
                    </a:lnTo>
                    <a:cubicBezTo>
                      <a:pt x="72196" y="6023"/>
                      <a:pt x="72281" y="6023"/>
                      <a:pt x="72365" y="6023"/>
                    </a:cubicBezTo>
                    <a:cubicBezTo>
                      <a:pt x="89424" y="6023"/>
                      <a:pt x="104967" y="12468"/>
                      <a:pt x="116719" y="22914"/>
                    </a:cubicBezTo>
                    <a:lnTo>
                      <a:pt x="102903" y="36477"/>
                    </a:lnTo>
                    <a:cubicBezTo>
                      <a:pt x="95911" y="37278"/>
                      <a:pt x="89592" y="40058"/>
                      <a:pt x="84454" y="44228"/>
                    </a:cubicBezTo>
                    <a:lnTo>
                      <a:pt x="85802" y="48355"/>
                    </a:lnTo>
                    <a:cubicBezTo>
                      <a:pt x="79567" y="54000"/>
                      <a:pt x="75608" y="62129"/>
                      <a:pt x="75608" y="71101"/>
                    </a:cubicBezTo>
                    <a:cubicBezTo>
                      <a:pt x="75608" y="86433"/>
                      <a:pt x="87023" y="99238"/>
                      <a:pt x="101934" y="101639"/>
                    </a:cubicBezTo>
                    <a:lnTo>
                      <a:pt x="103366" y="105809"/>
                    </a:lnTo>
                    <a:cubicBezTo>
                      <a:pt x="103366" y="105809"/>
                      <a:pt x="103745" y="105809"/>
                      <a:pt x="103914" y="105851"/>
                    </a:cubicBezTo>
                    <a:lnTo>
                      <a:pt x="117140" y="118867"/>
                    </a:lnTo>
                    <a:cubicBezTo>
                      <a:pt x="116003" y="119920"/>
                      <a:pt x="114823" y="120889"/>
                      <a:pt x="113602" y="121857"/>
                    </a:cubicBezTo>
                    <a:lnTo>
                      <a:pt x="113602" y="121857"/>
                    </a:lnTo>
                    <a:lnTo>
                      <a:pt x="110064" y="124553"/>
                    </a:lnTo>
                    <a:lnTo>
                      <a:pt x="110064" y="124469"/>
                    </a:lnTo>
                    <a:cubicBezTo>
                      <a:pt x="109600" y="124764"/>
                      <a:pt x="109263" y="125059"/>
                      <a:pt x="108842" y="125311"/>
                    </a:cubicBezTo>
                    <a:lnTo>
                      <a:pt x="106946" y="118656"/>
                    </a:lnTo>
                    <a:cubicBezTo>
                      <a:pt x="99786" y="107283"/>
                      <a:pt x="87234" y="99659"/>
                      <a:pt x="72828" y="99112"/>
                    </a:cubicBezTo>
                    <a:lnTo>
                      <a:pt x="108716" y="125438"/>
                    </a:lnTo>
                    <a:cubicBezTo>
                      <a:pt x="98269" y="132219"/>
                      <a:pt x="85759" y="136221"/>
                      <a:pt x="72281" y="136221"/>
                    </a:cubicBezTo>
                    <a:cubicBezTo>
                      <a:pt x="58043" y="136221"/>
                      <a:pt x="44902" y="131756"/>
                      <a:pt x="34118" y="124216"/>
                    </a:cubicBezTo>
                    <a:moveTo>
                      <a:pt x="9014" y="137948"/>
                    </a:moveTo>
                    <a:lnTo>
                      <a:pt x="24978" y="122279"/>
                    </a:lnTo>
                    <a:cubicBezTo>
                      <a:pt x="33192" y="129608"/>
                      <a:pt x="43132" y="135084"/>
                      <a:pt x="54210" y="137948"/>
                    </a:cubicBezTo>
                    <a:lnTo>
                      <a:pt x="9056" y="137948"/>
                    </a:lnTo>
                    <a:close/>
                    <a:moveTo>
                      <a:pt x="4296" y="133272"/>
                    </a:moveTo>
                    <a:lnTo>
                      <a:pt x="4296" y="88876"/>
                    </a:lnTo>
                    <a:cubicBezTo>
                      <a:pt x="7245" y="99744"/>
                      <a:pt x="12763" y="109558"/>
                      <a:pt x="20260" y="117603"/>
                    </a:cubicBezTo>
                    <a:lnTo>
                      <a:pt x="4296" y="133272"/>
                    </a:lnTo>
                    <a:close/>
                    <a:moveTo>
                      <a:pt x="4296" y="7919"/>
                    </a:moveTo>
                    <a:lnTo>
                      <a:pt x="20682" y="24051"/>
                    </a:lnTo>
                    <a:cubicBezTo>
                      <a:pt x="12973" y="32223"/>
                      <a:pt x="7287" y="42206"/>
                      <a:pt x="4296" y="53284"/>
                    </a:cubicBezTo>
                    <a:lnTo>
                      <a:pt x="4296" y="7919"/>
                    </a:lnTo>
                    <a:close/>
                    <a:moveTo>
                      <a:pt x="54210" y="4212"/>
                    </a:moveTo>
                    <a:cubicBezTo>
                      <a:pt x="42922" y="7161"/>
                      <a:pt x="32771" y="12763"/>
                      <a:pt x="24473" y="20345"/>
                    </a:cubicBezTo>
                    <a:lnTo>
                      <a:pt x="8087" y="4212"/>
                    </a:lnTo>
                    <a:lnTo>
                      <a:pt x="54210" y="4212"/>
                    </a:lnTo>
                    <a:close/>
                    <a:moveTo>
                      <a:pt x="27463" y="23251"/>
                    </a:moveTo>
                    <a:cubicBezTo>
                      <a:pt x="39173" y="12636"/>
                      <a:pt x="54716" y="6065"/>
                      <a:pt x="71817" y="5939"/>
                    </a:cubicBezTo>
                    <a:lnTo>
                      <a:pt x="57369" y="50967"/>
                    </a:lnTo>
                    <a:lnTo>
                      <a:pt x="55642" y="50967"/>
                    </a:lnTo>
                    <a:lnTo>
                      <a:pt x="27463" y="23251"/>
                    </a:lnTo>
                    <a:close/>
                    <a:moveTo>
                      <a:pt x="40647" y="73713"/>
                    </a:moveTo>
                    <a:lnTo>
                      <a:pt x="48229" y="79104"/>
                    </a:lnTo>
                    <a:lnTo>
                      <a:pt x="43090" y="95110"/>
                    </a:lnTo>
                    <a:lnTo>
                      <a:pt x="23251" y="114655"/>
                    </a:lnTo>
                    <a:cubicBezTo>
                      <a:pt x="13184" y="103703"/>
                      <a:pt x="6866" y="89424"/>
                      <a:pt x="6234" y="73713"/>
                    </a:cubicBezTo>
                    <a:lnTo>
                      <a:pt x="40689" y="73713"/>
                    </a:lnTo>
                    <a:close/>
                    <a:moveTo>
                      <a:pt x="9309" y="51009"/>
                    </a:moveTo>
                    <a:cubicBezTo>
                      <a:pt x="12299" y="41995"/>
                      <a:pt x="17270" y="33824"/>
                      <a:pt x="23672" y="27000"/>
                    </a:cubicBezTo>
                    <a:lnTo>
                      <a:pt x="48061" y="51009"/>
                    </a:lnTo>
                    <a:lnTo>
                      <a:pt x="9309" y="51009"/>
                    </a:lnTo>
                    <a:close/>
                    <a:moveTo>
                      <a:pt x="33318" y="68447"/>
                    </a:moveTo>
                    <a:lnTo>
                      <a:pt x="6192" y="68447"/>
                    </a:lnTo>
                    <a:cubicBezTo>
                      <a:pt x="6445" y="62466"/>
                      <a:pt x="7455" y="56696"/>
                      <a:pt x="9225" y="51220"/>
                    </a:cubicBezTo>
                    <a:lnTo>
                      <a:pt x="33318" y="68447"/>
                    </a:lnTo>
                    <a:close/>
                    <a:moveTo>
                      <a:pt x="112212" y="36477"/>
                    </a:moveTo>
                    <a:lnTo>
                      <a:pt x="121394" y="27463"/>
                    </a:lnTo>
                    <a:cubicBezTo>
                      <a:pt x="127039" y="33613"/>
                      <a:pt x="131461" y="40816"/>
                      <a:pt x="134410" y="48735"/>
                    </a:cubicBezTo>
                    <a:cubicBezTo>
                      <a:pt x="128892" y="42206"/>
                      <a:pt x="121141" y="37741"/>
                      <a:pt x="112212" y="36435"/>
                    </a:cubicBezTo>
                    <a:moveTo>
                      <a:pt x="110864" y="68405"/>
                    </a:moveTo>
                    <a:lnTo>
                      <a:pt x="132430" y="52862"/>
                    </a:lnTo>
                    <a:cubicBezTo>
                      <a:pt x="135716" y="57285"/>
                      <a:pt x="137779" y="62635"/>
                      <a:pt x="138285" y="68405"/>
                    </a:cubicBezTo>
                    <a:lnTo>
                      <a:pt x="110864" y="68405"/>
                    </a:lnTo>
                    <a:close/>
                    <a:moveTo>
                      <a:pt x="97469" y="50925"/>
                    </a:moveTo>
                    <a:lnTo>
                      <a:pt x="108421" y="40184"/>
                    </a:lnTo>
                    <a:cubicBezTo>
                      <a:pt x="117393" y="40563"/>
                      <a:pt x="125354" y="44649"/>
                      <a:pt x="130829" y="50925"/>
                    </a:cubicBezTo>
                    <a:lnTo>
                      <a:pt x="97469" y="50925"/>
                    </a:lnTo>
                    <a:close/>
                    <a:moveTo>
                      <a:pt x="87992" y="50925"/>
                    </a:moveTo>
                    <a:lnTo>
                      <a:pt x="86560" y="50925"/>
                    </a:lnTo>
                    <a:lnTo>
                      <a:pt x="85717" y="48355"/>
                    </a:lnTo>
                    <a:cubicBezTo>
                      <a:pt x="89045" y="45365"/>
                      <a:pt x="93004" y="43090"/>
                      <a:pt x="97343" y="41700"/>
                    </a:cubicBezTo>
                    <a:lnTo>
                      <a:pt x="87950" y="50925"/>
                    </a:lnTo>
                    <a:close/>
                    <a:moveTo>
                      <a:pt x="134368" y="93299"/>
                    </a:moveTo>
                    <a:cubicBezTo>
                      <a:pt x="131335" y="101429"/>
                      <a:pt x="126786" y="108842"/>
                      <a:pt x="120889" y="115076"/>
                    </a:cubicBezTo>
                    <a:lnTo>
                      <a:pt x="111327" y="105641"/>
                    </a:lnTo>
                    <a:cubicBezTo>
                      <a:pt x="120594" y="104546"/>
                      <a:pt x="128723" y="99996"/>
                      <a:pt x="134368" y="93257"/>
                    </a:cubicBezTo>
                    <a:moveTo>
                      <a:pt x="107494" y="101892"/>
                    </a:moveTo>
                    <a:lnTo>
                      <a:pt x="100123" y="94647"/>
                    </a:lnTo>
                    <a:lnTo>
                      <a:pt x="95742" y="79231"/>
                    </a:lnTo>
                    <a:lnTo>
                      <a:pt x="103535" y="73628"/>
                    </a:lnTo>
                    <a:lnTo>
                      <a:pt x="138243" y="73628"/>
                    </a:lnTo>
                    <a:cubicBezTo>
                      <a:pt x="136895" y="89298"/>
                      <a:pt x="123711" y="101639"/>
                      <a:pt x="107494" y="101892"/>
                    </a:cubicBezTo>
                    <a:moveTo>
                      <a:pt x="135547" y="4128"/>
                    </a:moveTo>
                    <a:lnTo>
                      <a:pt x="119583" y="19797"/>
                    </a:lnTo>
                    <a:cubicBezTo>
                      <a:pt x="111369" y="12468"/>
                      <a:pt x="101386" y="6992"/>
                      <a:pt x="90351" y="4128"/>
                    </a:cubicBezTo>
                    <a:lnTo>
                      <a:pt x="135547" y="4128"/>
                    </a:lnTo>
                    <a:close/>
                    <a:moveTo>
                      <a:pt x="84" y="0"/>
                    </a:moveTo>
                    <a:lnTo>
                      <a:pt x="84" y="137485"/>
                    </a:lnTo>
                    <a:lnTo>
                      <a:pt x="0" y="137569"/>
                    </a:lnTo>
                    <a:lnTo>
                      <a:pt x="84" y="137653"/>
                    </a:lnTo>
                    <a:lnTo>
                      <a:pt x="84" y="142160"/>
                    </a:lnTo>
                    <a:lnTo>
                      <a:pt x="4633" y="142160"/>
                    </a:lnTo>
                    <a:lnTo>
                      <a:pt x="4718" y="142244"/>
                    </a:lnTo>
                    <a:lnTo>
                      <a:pt x="4802" y="142160"/>
                    </a:lnTo>
                    <a:lnTo>
                      <a:pt x="144477" y="142160"/>
                    </a:lnTo>
                    <a:lnTo>
                      <a:pt x="144477" y="168"/>
                    </a:lnTo>
                    <a:lnTo>
                      <a:pt x="84" y="168"/>
                    </a:lnTo>
                    <a:close/>
                  </a:path>
                </a:pathLst>
              </a:custGeom>
              <a:grpFill/>
              <a:ln w="4198"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5B1138BA-56E7-6CF4-5628-40D8978EEB62}"/>
                  </a:ext>
                </a:extLst>
              </p:cNvPr>
              <p:cNvSpPr>
                <a:spLocks noGrp="1" noRot="1" noMove="1" noResize="1" noEditPoints="1" noAdjustHandles="1" noChangeArrowheads="1" noChangeShapeType="1"/>
              </p:cNvSpPr>
              <p:nvPr/>
            </p:nvSpPr>
            <p:spPr>
              <a:xfrm>
                <a:off x="1540364" y="5659411"/>
                <a:ext cx="2990" cy="2780"/>
              </a:xfrm>
              <a:custGeom>
                <a:avLst/>
                <a:gdLst>
                  <a:gd name="connsiteX0" fmla="*/ 2359 w 2990"/>
                  <a:gd name="connsiteY0" fmla="*/ 463 h 2780"/>
                  <a:gd name="connsiteX1" fmla="*/ 0 w 2990"/>
                  <a:gd name="connsiteY1" fmla="*/ 0 h 2780"/>
                  <a:gd name="connsiteX2" fmla="*/ 2991 w 2990"/>
                  <a:gd name="connsiteY2" fmla="*/ 2780 h 2780"/>
                  <a:gd name="connsiteX3" fmla="*/ 2317 w 2990"/>
                  <a:gd name="connsiteY3" fmla="*/ 463 h 2780"/>
                </a:gdLst>
                <a:ahLst/>
                <a:cxnLst>
                  <a:cxn ang="0">
                    <a:pos x="connsiteX0" y="connsiteY0"/>
                  </a:cxn>
                  <a:cxn ang="0">
                    <a:pos x="connsiteX1" y="connsiteY1"/>
                  </a:cxn>
                  <a:cxn ang="0">
                    <a:pos x="connsiteX2" y="connsiteY2"/>
                  </a:cxn>
                  <a:cxn ang="0">
                    <a:pos x="connsiteX3" y="connsiteY3"/>
                  </a:cxn>
                </a:cxnLst>
                <a:rect l="l" t="t" r="r" b="b"/>
                <a:pathLst>
                  <a:path w="2990" h="2780">
                    <a:moveTo>
                      <a:pt x="2359" y="463"/>
                    </a:moveTo>
                    <a:cubicBezTo>
                      <a:pt x="1558" y="379"/>
                      <a:pt x="800" y="126"/>
                      <a:pt x="0" y="0"/>
                    </a:cubicBezTo>
                    <a:cubicBezTo>
                      <a:pt x="1053" y="885"/>
                      <a:pt x="2022" y="1811"/>
                      <a:pt x="2991" y="2780"/>
                    </a:cubicBezTo>
                    <a:lnTo>
                      <a:pt x="2317" y="463"/>
                    </a:lnTo>
                    <a:close/>
                  </a:path>
                </a:pathLst>
              </a:custGeom>
              <a:grpFill/>
              <a:ln w="4198" cap="flat">
                <a:noFill/>
                <a:prstDash val="solid"/>
                <a:miter/>
              </a:ln>
            </p:spPr>
            <p:txBody>
              <a:bodyPr rtlCol="0" anchor="ctr"/>
              <a:lstStyle/>
              <a:p>
                <a:endParaRPr lang="fr-FR"/>
              </a:p>
            </p:txBody>
          </p:sp>
        </p:grpSp>
        <p:grpSp>
          <p:nvGrpSpPr>
            <p:cNvPr id="15" name="Groupe 14">
              <a:extLst>
                <a:ext uri="{FF2B5EF4-FFF2-40B4-BE49-F238E27FC236}">
                  <a16:creationId xmlns:a16="http://schemas.microsoft.com/office/drawing/2014/main" id="{B01CBE55-204A-6257-E295-14679DBC094F}"/>
                </a:ext>
              </a:extLst>
            </p:cNvPr>
            <p:cNvGrpSpPr>
              <a:grpSpLocks noGrp="1" noUngrp="1" noRot="1" noMove="1" noResize="1"/>
            </p:cNvGrpSpPr>
            <p:nvPr userDrawn="1"/>
          </p:nvGrpSpPr>
          <p:grpSpPr>
            <a:xfrm>
              <a:off x="11839214" y="0"/>
              <a:ext cx="352786" cy="347336"/>
              <a:chOff x="1439272" y="5553812"/>
              <a:chExt cx="144476" cy="142244"/>
            </a:xfrm>
            <a:solidFill>
              <a:schemeClr val="bg2"/>
            </a:solidFill>
          </p:grpSpPr>
          <p:sp>
            <p:nvSpPr>
              <p:cNvPr id="16" name="Forme libre : forme 15">
                <a:extLst>
                  <a:ext uri="{FF2B5EF4-FFF2-40B4-BE49-F238E27FC236}">
                    <a16:creationId xmlns:a16="http://schemas.microsoft.com/office/drawing/2014/main" id="{322B74F6-53D6-7ABA-3AF7-BCEFC5C06642}"/>
                  </a:ext>
                </a:extLst>
              </p:cNvPr>
              <p:cNvSpPr>
                <a:spLocks noGrp="1" noRot="1" noMove="1" noResize="1" noEditPoints="1" noAdjustHandles="1" noChangeArrowheads="1" noChangeShapeType="1"/>
              </p:cNvSpPr>
              <p:nvPr/>
            </p:nvSpPr>
            <p:spPr>
              <a:xfrm>
                <a:off x="1439272" y="5553812"/>
                <a:ext cx="144476" cy="142244"/>
              </a:xfrm>
              <a:custGeom>
                <a:avLst/>
                <a:gdLst>
                  <a:gd name="connsiteX0" fmla="*/ 140391 w 144476"/>
                  <a:gd name="connsiteY0" fmla="*/ 53410 h 142244"/>
                  <a:gd name="connsiteX1" fmla="*/ 124427 w 144476"/>
                  <a:gd name="connsiteY1" fmla="*/ 24641 h 142244"/>
                  <a:gd name="connsiteX2" fmla="*/ 140391 w 144476"/>
                  <a:gd name="connsiteY2" fmla="*/ 8972 h 142244"/>
                  <a:gd name="connsiteX3" fmla="*/ 140391 w 144476"/>
                  <a:gd name="connsiteY3" fmla="*/ 53452 h 142244"/>
                  <a:gd name="connsiteX4" fmla="*/ 140391 w 144476"/>
                  <a:gd name="connsiteY4" fmla="*/ 134283 h 142244"/>
                  <a:gd name="connsiteX5" fmla="*/ 124006 w 144476"/>
                  <a:gd name="connsiteY5" fmla="*/ 118151 h 142244"/>
                  <a:gd name="connsiteX6" fmla="*/ 140391 w 144476"/>
                  <a:gd name="connsiteY6" fmla="*/ 88876 h 142244"/>
                  <a:gd name="connsiteX7" fmla="*/ 140391 w 144476"/>
                  <a:gd name="connsiteY7" fmla="*/ 134283 h 142244"/>
                  <a:gd name="connsiteX8" fmla="*/ 90477 w 144476"/>
                  <a:gd name="connsiteY8" fmla="*/ 137990 h 142244"/>
                  <a:gd name="connsiteX9" fmla="*/ 120215 w 144476"/>
                  <a:gd name="connsiteY9" fmla="*/ 121857 h 142244"/>
                  <a:gd name="connsiteX10" fmla="*/ 136600 w 144476"/>
                  <a:gd name="connsiteY10" fmla="*/ 137990 h 142244"/>
                  <a:gd name="connsiteX11" fmla="*/ 90477 w 144476"/>
                  <a:gd name="connsiteY11" fmla="*/ 137990 h 142244"/>
                  <a:gd name="connsiteX12" fmla="*/ 34203 w 144476"/>
                  <a:gd name="connsiteY12" fmla="*/ 124258 h 142244"/>
                  <a:gd name="connsiteX13" fmla="*/ 72617 w 144476"/>
                  <a:gd name="connsiteY13" fmla="*/ 99112 h 142244"/>
                  <a:gd name="connsiteX14" fmla="*/ 71312 w 144476"/>
                  <a:gd name="connsiteY14" fmla="*/ 99028 h 142244"/>
                  <a:gd name="connsiteX15" fmla="*/ 35719 w 144476"/>
                  <a:gd name="connsiteY15" fmla="*/ 118404 h 142244"/>
                  <a:gd name="connsiteX16" fmla="*/ 33908 w 144476"/>
                  <a:gd name="connsiteY16" fmla="*/ 124006 h 142244"/>
                  <a:gd name="connsiteX17" fmla="*/ 33023 w 144476"/>
                  <a:gd name="connsiteY17" fmla="*/ 123290 h 142244"/>
                  <a:gd name="connsiteX18" fmla="*/ 32939 w 144476"/>
                  <a:gd name="connsiteY18" fmla="*/ 123416 h 142244"/>
                  <a:gd name="connsiteX19" fmla="*/ 29443 w 144476"/>
                  <a:gd name="connsiteY19" fmla="*/ 120804 h 142244"/>
                  <a:gd name="connsiteX20" fmla="*/ 29569 w 144476"/>
                  <a:gd name="connsiteY20" fmla="*/ 120594 h 142244"/>
                  <a:gd name="connsiteX21" fmla="*/ 28053 w 144476"/>
                  <a:gd name="connsiteY21" fmla="*/ 119372 h 142244"/>
                  <a:gd name="connsiteX22" fmla="*/ 33992 w 144476"/>
                  <a:gd name="connsiteY22" fmla="*/ 113517 h 142244"/>
                  <a:gd name="connsiteX23" fmla="*/ 71312 w 144476"/>
                  <a:gd name="connsiteY23" fmla="*/ 94815 h 142244"/>
                  <a:gd name="connsiteX24" fmla="*/ 82390 w 144476"/>
                  <a:gd name="connsiteY24" fmla="*/ 96248 h 142244"/>
                  <a:gd name="connsiteX25" fmla="*/ 71438 w 144476"/>
                  <a:gd name="connsiteY25" fmla="*/ 71143 h 142244"/>
                  <a:gd name="connsiteX26" fmla="*/ 84411 w 144476"/>
                  <a:gd name="connsiteY26" fmla="*/ 44059 h 142244"/>
                  <a:gd name="connsiteX27" fmla="*/ 72196 w 144476"/>
                  <a:gd name="connsiteY27" fmla="*/ 6023 h 142244"/>
                  <a:gd name="connsiteX28" fmla="*/ 72365 w 144476"/>
                  <a:gd name="connsiteY28" fmla="*/ 6023 h 142244"/>
                  <a:gd name="connsiteX29" fmla="*/ 116719 w 144476"/>
                  <a:gd name="connsiteY29" fmla="*/ 22914 h 142244"/>
                  <a:gd name="connsiteX30" fmla="*/ 102903 w 144476"/>
                  <a:gd name="connsiteY30" fmla="*/ 36477 h 142244"/>
                  <a:gd name="connsiteX31" fmla="*/ 84454 w 144476"/>
                  <a:gd name="connsiteY31" fmla="*/ 44228 h 142244"/>
                  <a:gd name="connsiteX32" fmla="*/ 85802 w 144476"/>
                  <a:gd name="connsiteY32" fmla="*/ 48355 h 142244"/>
                  <a:gd name="connsiteX33" fmla="*/ 75608 w 144476"/>
                  <a:gd name="connsiteY33" fmla="*/ 71101 h 142244"/>
                  <a:gd name="connsiteX34" fmla="*/ 101934 w 144476"/>
                  <a:gd name="connsiteY34" fmla="*/ 101639 h 142244"/>
                  <a:gd name="connsiteX35" fmla="*/ 103366 w 144476"/>
                  <a:gd name="connsiteY35" fmla="*/ 105809 h 142244"/>
                  <a:gd name="connsiteX36" fmla="*/ 103914 w 144476"/>
                  <a:gd name="connsiteY36" fmla="*/ 105851 h 142244"/>
                  <a:gd name="connsiteX37" fmla="*/ 117140 w 144476"/>
                  <a:gd name="connsiteY37" fmla="*/ 118867 h 142244"/>
                  <a:gd name="connsiteX38" fmla="*/ 113602 w 144476"/>
                  <a:gd name="connsiteY38" fmla="*/ 121857 h 142244"/>
                  <a:gd name="connsiteX39" fmla="*/ 113602 w 144476"/>
                  <a:gd name="connsiteY39" fmla="*/ 121857 h 142244"/>
                  <a:gd name="connsiteX40" fmla="*/ 110064 w 144476"/>
                  <a:gd name="connsiteY40" fmla="*/ 124553 h 142244"/>
                  <a:gd name="connsiteX41" fmla="*/ 110064 w 144476"/>
                  <a:gd name="connsiteY41" fmla="*/ 124469 h 142244"/>
                  <a:gd name="connsiteX42" fmla="*/ 108842 w 144476"/>
                  <a:gd name="connsiteY42" fmla="*/ 125311 h 142244"/>
                  <a:gd name="connsiteX43" fmla="*/ 106946 w 144476"/>
                  <a:gd name="connsiteY43" fmla="*/ 118656 h 142244"/>
                  <a:gd name="connsiteX44" fmla="*/ 72828 w 144476"/>
                  <a:gd name="connsiteY44" fmla="*/ 99112 h 142244"/>
                  <a:gd name="connsiteX45" fmla="*/ 108716 w 144476"/>
                  <a:gd name="connsiteY45" fmla="*/ 125438 h 142244"/>
                  <a:gd name="connsiteX46" fmla="*/ 72281 w 144476"/>
                  <a:gd name="connsiteY46" fmla="*/ 136221 h 142244"/>
                  <a:gd name="connsiteX47" fmla="*/ 34118 w 144476"/>
                  <a:gd name="connsiteY47" fmla="*/ 124216 h 142244"/>
                  <a:gd name="connsiteX48" fmla="*/ 9014 w 144476"/>
                  <a:gd name="connsiteY48" fmla="*/ 137948 h 142244"/>
                  <a:gd name="connsiteX49" fmla="*/ 24978 w 144476"/>
                  <a:gd name="connsiteY49" fmla="*/ 122279 h 142244"/>
                  <a:gd name="connsiteX50" fmla="*/ 54210 w 144476"/>
                  <a:gd name="connsiteY50" fmla="*/ 137948 h 142244"/>
                  <a:gd name="connsiteX51" fmla="*/ 9056 w 144476"/>
                  <a:gd name="connsiteY51" fmla="*/ 137948 h 142244"/>
                  <a:gd name="connsiteX52" fmla="*/ 4296 w 144476"/>
                  <a:gd name="connsiteY52" fmla="*/ 133272 h 142244"/>
                  <a:gd name="connsiteX53" fmla="*/ 4296 w 144476"/>
                  <a:gd name="connsiteY53" fmla="*/ 88876 h 142244"/>
                  <a:gd name="connsiteX54" fmla="*/ 20260 w 144476"/>
                  <a:gd name="connsiteY54" fmla="*/ 117603 h 142244"/>
                  <a:gd name="connsiteX55" fmla="*/ 4296 w 144476"/>
                  <a:gd name="connsiteY55" fmla="*/ 133272 h 142244"/>
                  <a:gd name="connsiteX56" fmla="*/ 4296 w 144476"/>
                  <a:gd name="connsiteY56" fmla="*/ 7919 h 142244"/>
                  <a:gd name="connsiteX57" fmla="*/ 20682 w 144476"/>
                  <a:gd name="connsiteY57" fmla="*/ 24051 h 142244"/>
                  <a:gd name="connsiteX58" fmla="*/ 4296 w 144476"/>
                  <a:gd name="connsiteY58" fmla="*/ 53284 h 142244"/>
                  <a:gd name="connsiteX59" fmla="*/ 4296 w 144476"/>
                  <a:gd name="connsiteY59" fmla="*/ 7919 h 142244"/>
                  <a:gd name="connsiteX60" fmla="*/ 54210 w 144476"/>
                  <a:gd name="connsiteY60" fmla="*/ 4212 h 142244"/>
                  <a:gd name="connsiteX61" fmla="*/ 24473 w 144476"/>
                  <a:gd name="connsiteY61" fmla="*/ 20345 h 142244"/>
                  <a:gd name="connsiteX62" fmla="*/ 8087 w 144476"/>
                  <a:gd name="connsiteY62" fmla="*/ 4212 h 142244"/>
                  <a:gd name="connsiteX63" fmla="*/ 54210 w 144476"/>
                  <a:gd name="connsiteY63" fmla="*/ 4212 h 142244"/>
                  <a:gd name="connsiteX64" fmla="*/ 27463 w 144476"/>
                  <a:gd name="connsiteY64" fmla="*/ 23251 h 142244"/>
                  <a:gd name="connsiteX65" fmla="*/ 71817 w 144476"/>
                  <a:gd name="connsiteY65" fmla="*/ 5939 h 142244"/>
                  <a:gd name="connsiteX66" fmla="*/ 57369 w 144476"/>
                  <a:gd name="connsiteY66" fmla="*/ 50967 h 142244"/>
                  <a:gd name="connsiteX67" fmla="*/ 55642 w 144476"/>
                  <a:gd name="connsiteY67" fmla="*/ 50967 h 142244"/>
                  <a:gd name="connsiteX68" fmla="*/ 27463 w 144476"/>
                  <a:gd name="connsiteY68" fmla="*/ 23251 h 142244"/>
                  <a:gd name="connsiteX69" fmla="*/ 40647 w 144476"/>
                  <a:gd name="connsiteY69" fmla="*/ 73713 h 142244"/>
                  <a:gd name="connsiteX70" fmla="*/ 48229 w 144476"/>
                  <a:gd name="connsiteY70" fmla="*/ 79104 h 142244"/>
                  <a:gd name="connsiteX71" fmla="*/ 43090 w 144476"/>
                  <a:gd name="connsiteY71" fmla="*/ 95110 h 142244"/>
                  <a:gd name="connsiteX72" fmla="*/ 23251 w 144476"/>
                  <a:gd name="connsiteY72" fmla="*/ 114655 h 142244"/>
                  <a:gd name="connsiteX73" fmla="*/ 6234 w 144476"/>
                  <a:gd name="connsiteY73" fmla="*/ 73713 h 142244"/>
                  <a:gd name="connsiteX74" fmla="*/ 40689 w 144476"/>
                  <a:gd name="connsiteY74" fmla="*/ 73713 h 142244"/>
                  <a:gd name="connsiteX75" fmla="*/ 9309 w 144476"/>
                  <a:gd name="connsiteY75" fmla="*/ 51009 h 142244"/>
                  <a:gd name="connsiteX76" fmla="*/ 23672 w 144476"/>
                  <a:gd name="connsiteY76" fmla="*/ 27000 h 142244"/>
                  <a:gd name="connsiteX77" fmla="*/ 48061 w 144476"/>
                  <a:gd name="connsiteY77" fmla="*/ 51009 h 142244"/>
                  <a:gd name="connsiteX78" fmla="*/ 9309 w 144476"/>
                  <a:gd name="connsiteY78" fmla="*/ 51009 h 142244"/>
                  <a:gd name="connsiteX79" fmla="*/ 33318 w 144476"/>
                  <a:gd name="connsiteY79" fmla="*/ 68447 h 142244"/>
                  <a:gd name="connsiteX80" fmla="*/ 6192 w 144476"/>
                  <a:gd name="connsiteY80" fmla="*/ 68447 h 142244"/>
                  <a:gd name="connsiteX81" fmla="*/ 9225 w 144476"/>
                  <a:gd name="connsiteY81" fmla="*/ 51220 h 142244"/>
                  <a:gd name="connsiteX82" fmla="*/ 33318 w 144476"/>
                  <a:gd name="connsiteY82" fmla="*/ 68447 h 142244"/>
                  <a:gd name="connsiteX83" fmla="*/ 112212 w 144476"/>
                  <a:gd name="connsiteY83" fmla="*/ 36477 h 142244"/>
                  <a:gd name="connsiteX84" fmla="*/ 121394 w 144476"/>
                  <a:gd name="connsiteY84" fmla="*/ 27463 h 142244"/>
                  <a:gd name="connsiteX85" fmla="*/ 134410 w 144476"/>
                  <a:gd name="connsiteY85" fmla="*/ 48735 h 142244"/>
                  <a:gd name="connsiteX86" fmla="*/ 112212 w 144476"/>
                  <a:gd name="connsiteY86" fmla="*/ 36435 h 142244"/>
                  <a:gd name="connsiteX87" fmla="*/ 110864 w 144476"/>
                  <a:gd name="connsiteY87" fmla="*/ 68405 h 142244"/>
                  <a:gd name="connsiteX88" fmla="*/ 132430 w 144476"/>
                  <a:gd name="connsiteY88" fmla="*/ 52862 h 142244"/>
                  <a:gd name="connsiteX89" fmla="*/ 138285 w 144476"/>
                  <a:gd name="connsiteY89" fmla="*/ 68405 h 142244"/>
                  <a:gd name="connsiteX90" fmla="*/ 110864 w 144476"/>
                  <a:gd name="connsiteY90" fmla="*/ 68405 h 142244"/>
                  <a:gd name="connsiteX91" fmla="*/ 97469 w 144476"/>
                  <a:gd name="connsiteY91" fmla="*/ 50925 h 142244"/>
                  <a:gd name="connsiteX92" fmla="*/ 108421 w 144476"/>
                  <a:gd name="connsiteY92" fmla="*/ 40184 h 142244"/>
                  <a:gd name="connsiteX93" fmla="*/ 130829 w 144476"/>
                  <a:gd name="connsiteY93" fmla="*/ 50925 h 142244"/>
                  <a:gd name="connsiteX94" fmla="*/ 97469 w 144476"/>
                  <a:gd name="connsiteY94" fmla="*/ 50925 h 142244"/>
                  <a:gd name="connsiteX95" fmla="*/ 87992 w 144476"/>
                  <a:gd name="connsiteY95" fmla="*/ 50925 h 142244"/>
                  <a:gd name="connsiteX96" fmla="*/ 86560 w 144476"/>
                  <a:gd name="connsiteY96" fmla="*/ 50925 h 142244"/>
                  <a:gd name="connsiteX97" fmla="*/ 85717 w 144476"/>
                  <a:gd name="connsiteY97" fmla="*/ 48355 h 142244"/>
                  <a:gd name="connsiteX98" fmla="*/ 97343 w 144476"/>
                  <a:gd name="connsiteY98" fmla="*/ 41700 h 142244"/>
                  <a:gd name="connsiteX99" fmla="*/ 87950 w 144476"/>
                  <a:gd name="connsiteY99" fmla="*/ 50925 h 142244"/>
                  <a:gd name="connsiteX100" fmla="*/ 134368 w 144476"/>
                  <a:gd name="connsiteY100" fmla="*/ 93299 h 142244"/>
                  <a:gd name="connsiteX101" fmla="*/ 120889 w 144476"/>
                  <a:gd name="connsiteY101" fmla="*/ 115076 h 142244"/>
                  <a:gd name="connsiteX102" fmla="*/ 111327 w 144476"/>
                  <a:gd name="connsiteY102" fmla="*/ 105641 h 142244"/>
                  <a:gd name="connsiteX103" fmla="*/ 134368 w 144476"/>
                  <a:gd name="connsiteY103" fmla="*/ 93257 h 142244"/>
                  <a:gd name="connsiteX104" fmla="*/ 107494 w 144476"/>
                  <a:gd name="connsiteY104" fmla="*/ 101892 h 142244"/>
                  <a:gd name="connsiteX105" fmla="*/ 100123 w 144476"/>
                  <a:gd name="connsiteY105" fmla="*/ 94647 h 142244"/>
                  <a:gd name="connsiteX106" fmla="*/ 95742 w 144476"/>
                  <a:gd name="connsiteY106" fmla="*/ 79231 h 142244"/>
                  <a:gd name="connsiteX107" fmla="*/ 103535 w 144476"/>
                  <a:gd name="connsiteY107" fmla="*/ 73628 h 142244"/>
                  <a:gd name="connsiteX108" fmla="*/ 138243 w 144476"/>
                  <a:gd name="connsiteY108" fmla="*/ 73628 h 142244"/>
                  <a:gd name="connsiteX109" fmla="*/ 107494 w 144476"/>
                  <a:gd name="connsiteY109" fmla="*/ 101892 h 142244"/>
                  <a:gd name="connsiteX110" fmla="*/ 135547 w 144476"/>
                  <a:gd name="connsiteY110" fmla="*/ 4128 h 142244"/>
                  <a:gd name="connsiteX111" fmla="*/ 119583 w 144476"/>
                  <a:gd name="connsiteY111" fmla="*/ 19797 h 142244"/>
                  <a:gd name="connsiteX112" fmla="*/ 90351 w 144476"/>
                  <a:gd name="connsiteY112" fmla="*/ 4128 h 142244"/>
                  <a:gd name="connsiteX113" fmla="*/ 135547 w 144476"/>
                  <a:gd name="connsiteY113" fmla="*/ 4128 h 142244"/>
                  <a:gd name="connsiteX114" fmla="*/ 84 w 144476"/>
                  <a:gd name="connsiteY114" fmla="*/ 0 h 142244"/>
                  <a:gd name="connsiteX115" fmla="*/ 84 w 144476"/>
                  <a:gd name="connsiteY115" fmla="*/ 137485 h 142244"/>
                  <a:gd name="connsiteX116" fmla="*/ 0 w 144476"/>
                  <a:gd name="connsiteY116" fmla="*/ 137569 h 142244"/>
                  <a:gd name="connsiteX117" fmla="*/ 84 w 144476"/>
                  <a:gd name="connsiteY117" fmla="*/ 137653 h 142244"/>
                  <a:gd name="connsiteX118" fmla="*/ 84 w 144476"/>
                  <a:gd name="connsiteY118" fmla="*/ 142160 h 142244"/>
                  <a:gd name="connsiteX119" fmla="*/ 4633 w 144476"/>
                  <a:gd name="connsiteY119" fmla="*/ 142160 h 142244"/>
                  <a:gd name="connsiteX120" fmla="*/ 4718 w 144476"/>
                  <a:gd name="connsiteY120" fmla="*/ 142244 h 142244"/>
                  <a:gd name="connsiteX121" fmla="*/ 4802 w 144476"/>
                  <a:gd name="connsiteY121" fmla="*/ 142160 h 142244"/>
                  <a:gd name="connsiteX122" fmla="*/ 144477 w 144476"/>
                  <a:gd name="connsiteY122" fmla="*/ 142160 h 142244"/>
                  <a:gd name="connsiteX123" fmla="*/ 144477 w 144476"/>
                  <a:gd name="connsiteY123" fmla="*/ 168 h 142244"/>
                  <a:gd name="connsiteX124" fmla="*/ 84 w 144476"/>
                  <a:gd name="connsiteY124" fmla="*/ 168 h 14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44476" h="142244">
                    <a:moveTo>
                      <a:pt x="140391" y="53410"/>
                    </a:moveTo>
                    <a:cubicBezTo>
                      <a:pt x="137443" y="42543"/>
                      <a:pt x="131925" y="32728"/>
                      <a:pt x="124427" y="24641"/>
                    </a:cubicBezTo>
                    <a:lnTo>
                      <a:pt x="140391" y="8972"/>
                    </a:lnTo>
                    <a:lnTo>
                      <a:pt x="140391" y="53452"/>
                    </a:lnTo>
                    <a:close/>
                    <a:moveTo>
                      <a:pt x="140391" y="134283"/>
                    </a:moveTo>
                    <a:lnTo>
                      <a:pt x="124006" y="118151"/>
                    </a:lnTo>
                    <a:cubicBezTo>
                      <a:pt x="131714" y="109979"/>
                      <a:pt x="137400" y="99996"/>
                      <a:pt x="140391" y="88876"/>
                    </a:cubicBezTo>
                    <a:lnTo>
                      <a:pt x="140391" y="134283"/>
                    </a:lnTo>
                    <a:close/>
                    <a:moveTo>
                      <a:pt x="90477" y="137990"/>
                    </a:moveTo>
                    <a:cubicBezTo>
                      <a:pt x="101766" y="135042"/>
                      <a:pt x="111875" y="129439"/>
                      <a:pt x="120215" y="121857"/>
                    </a:cubicBezTo>
                    <a:lnTo>
                      <a:pt x="136600" y="137990"/>
                    </a:lnTo>
                    <a:lnTo>
                      <a:pt x="90477" y="137990"/>
                    </a:lnTo>
                    <a:close/>
                    <a:moveTo>
                      <a:pt x="34203" y="124258"/>
                    </a:moveTo>
                    <a:lnTo>
                      <a:pt x="72617" y="99112"/>
                    </a:lnTo>
                    <a:cubicBezTo>
                      <a:pt x="72154" y="99112"/>
                      <a:pt x="71775" y="99028"/>
                      <a:pt x="71312" y="99028"/>
                    </a:cubicBezTo>
                    <a:cubicBezTo>
                      <a:pt x="56316" y="99028"/>
                      <a:pt x="43175" y="106778"/>
                      <a:pt x="35719" y="118404"/>
                    </a:cubicBezTo>
                    <a:lnTo>
                      <a:pt x="33908" y="124006"/>
                    </a:lnTo>
                    <a:cubicBezTo>
                      <a:pt x="33613" y="123795"/>
                      <a:pt x="33318" y="123542"/>
                      <a:pt x="33023" y="123290"/>
                    </a:cubicBezTo>
                    <a:cubicBezTo>
                      <a:pt x="33023" y="123332"/>
                      <a:pt x="32981" y="123374"/>
                      <a:pt x="32939" y="123416"/>
                    </a:cubicBezTo>
                    <a:lnTo>
                      <a:pt x="29443" y="120804"/>
                    </a:lnTo>
                    <a:cubicBezTo>
                      <a:pt x="29443" y="120804"/>
                      <a:pt x="29527" y="120636"/>
                      <a:pt x="29569" y="120594"/>
                    </a:cubicBezTo>
                    <a:cubicBezTo>
                      <a:pt x="29064" y="120173"/>
                      <a:pt x="28516" y="119794"/>
                      <a:pt x="28053" y="119372"/>
                    </a:cubicBezTo>
                    <a:lnTo>
                      <a:pt x="33992" y="113517"/>
                    </a:lnTo>
                    <a:cubicBezTo>
                      <a:pt x="42416" y="102229"/>
                      <a:pt x="55937" y="94815"/>
                      <a:pt x="71312" y="94815"/>
                    </a:cubicBezTo>
                    <a:cubicBezTo>
                      <a:pt x="75145" y="94815"/>
                      <a:pt x="78851" y="95405"/>
                      <a:pt x="82390" y="96248"/>
                    </a:cubicBezTo>
                    <a:cubicBezTo>
                      <a:pt x="75692" y="89887"/>
                      <a:pt x="71438" y="81042"/>
                      <a:pt x="71438" y="71143"/>
                    </a:cubicBezTo>
                    <a:cubicBezTo>
                      <a:pt x="71438" y="60234"/>
                      <a:pt x="76493" y="50504"/>
                      <a:pt x="84411" y="44059"/>
                    </a:cubicBezTo>
                    <a:lnTo>
                      <a:pt x="72196" y="6023"/>
                    </a:lnTo>
                    <a:cubicBezTo>
                      <a:pt x="72196" y="6023"/>
                      <a:pt x="72281" y="6023"/>
                      <a:pt x="72365" y="6023"/>
                    </a:cubicBezTo>
                    <a:cubicBezTo>
                      <a:pt x="89424" y="6023"/>
                      <a:pt x="104967" y="12468"/>
                      <a:pt x="116719" y="22914"/>
                    </a:cubicBezTo>
                    <a:lnTo>
                      <a:pt x="102903" y="36477"/>
                    </a:lnTo>
                    <a:cubicBezTo>
                      <a:pt x="95911" y="37278"/>
                      <a:pt x="89592" y="40058"/>
                      <a:pt x="84454" y="44228"/>
                    </a:cubicBezTo>
                    <a:lnTo>
                      <a:pt x="85802" y="48355"/>
                    </a:lnTo>
                    <a:cubicBezTo>
                      <a:pt x="79567" y="54000"/>
                      <a:pt x="75608" y="62129"/>
                      <a:pt x="75608" y="71101"/>
                    </a:cubicBezTo>
                    <a:cubicBezTo>
                      <a:pt x="75608" y="86433"/>
                      <a:pt x="87023" y="99238"/>
                      <a:pt x="101934" y="101639"/>
                    </a:cubicBezTo>
                    <a:lnTo>
                      <a:pt x="103366" y="105809"/>
                    </a:lnTo>
                    <a:cubicBezTo>
                      <a:pt x="103366" y="105809"/>
                      <a:pt x="103745" y="105809"/>
                      <a:pt x="103914" y="105851"/>
                    </a:cubicBezTo>
                    <a:lnTo>
                      <a:pt x="117140" y="118867"/>
                    </a:lnTo>
                    <a:cubicBezTo>
                      <a:pt x="116003" y="119920"/>
                      <a:pt x="114823" y="120889"/>
                      <a:pt x="113602" y="121857"/>
                    </a:cubicBezTo>
                    <a:lnTo>
                      <a:pt x="113602" y="121857"/>
                    </a:lnTo>
                    <a:lnTo>
                      <a:pt x="110064" y="124553"/>
                    </a:lnTo>
                    <a:lnTo>
                      <a:pt x="110064" y="124469"/>
                    </a:lnTo>
                    <a:cubicBezTo>
                      <a:pt x="109600" y="124764"/>
                      <a:pt x="109263" y="125059"/>
                      <a:pt x="108842" y="125311"/>
                    </a:cubicBezTo>
                    <a:lnTo>
                      <a:pt x="106946" y="118656"/>
                    </a:lnTo>
                    <a:cubicBezTo>
                      <a:pt x="99786" y="107283"/>
                      <a:pt x="87234" y="99659"/>
                      <a:pt x="72828" y="99112"/>
                    </a:cubicBezTo>
                    <a:lnTo>
                      <a:pt x="108716" y="125438"/>
                    </a:lnTo>
                    <a:cubicBezTo>
                      <a:pt x="98269" y="132219"/>
                      <a:pt x="85759" y="136221"/>
                      <a:pt x="72281" y="136221"/>
                    </a:cubicBezTo>
                    <a:cubicBezTo>
                      <a:pt x="58043" y="136221"/>
                      <a:pt x="44902" y="131756"/>
                      <a:pt x="34118" y="124216"/>
                    </a:cubicBezTo>
                    <a:moveTo>
                      <a:pt x="9014" y="137948"/>
                    </a:moveTo>
                    <a:lnTo>
                      <a:pt x="24978" y="122279"/>
                    </a:lnTo>
                    <a:cubicBezTo>
                      <a:pt x="33192" y="129608"/>
                      <a:pt x="43132" y="135084"/>
                      <a:pt x="54210" y="137948"/>
                    </a:cubicBezTo>
                    <a:lnTo>
                      <a:pt x="9056" y="137948"/>
                    </a:lnTo>
                    <a:close/>
                    <a:moveTo>
                      <a:pt x="4296" y="133272"/>
                    </a:moveTo>
                    <a:lnTo>
                      <a:pt x="4296" y="88876"/>
                    </a:lnTo>
                    <a:cubicBezTo>
                      <a:pt x="7245" y="99744"/>
                      <a:pt x="12763" y="109558"/>
                      <a:pt x="20260" y="117603"/>
                    </a:cubicBezTo>
                    <a:lnTo>
                      <a:pt x="4296" y="133272"/>
                    </a:lnTo>
                    <a:close/>
                    <a:moveTo>
                      <a:pt x="4296" y="7919"/>
                    </a:moveTo>
                    <a:lnTo>
                      <a:pt x="20682" y="24051"/>
                    </a:lnTo>
                    <a:cubicBezTo>
                      <a:pt x="12973" y="32223"/>
                      <a:pt x="7287" y="42206"/>
                      <a:pt x="4296" y="53284"/>
                    </a:cubicBezTo>
                    <a:lnTo>
                      <a:pt x="4296" y="7919"/>
                    </a:lnTo>
                    <a:close/>
                    <a:moveTo>
                      <a:pt x="54210" y="4212"/>
                    </a:moveTo>
                    <a:cubicBezTo>
                      <a:pt x="42922" y="7161"/>
                      <a:pt x="32771" y="12763"/>
                      <a:pt x="24473" y="20345"/>
                    </a:cubicBezTo>
                    <a:lnTo>
                      <a:pt x="8087" y="4212"/>
                    </a:lnTo>
                    <a:lnTo>
                      <a:pt x="54210" y="4212"/>
                    </a:lnTo>
                    <a:close/>
                    <a:moveTo>
                      <a:pt x="27463" y="23251"/>
                    </a:moveTo>
                    <a:cubicBezTo>
                      <a:pt x="39173" y="12636"/>
                      <a:pt x="54716" y="6065"/>
                      <a:pt x="71817" y="5939"/>
                    </a:cubicBezTo>
                    <a:lnTo>
                      <a:pt x="57369" y="50967"/>
                    </a:lnTo>
                    <a:lnTo>
                      <a:pt x="55642" y="50967"/>
                    </a:lnTo>
                    <a:lnTo>
                      <a:pt x="27463" y="23251"/>
                    </a:lnTo>
                    <a:close/>
                    <a:moveTo>
                      <a:pt x="40647" y="73713"/>
                    </a:moveTo>
                    <a:lnTo>
                      <a:pt x="48229" y="79104"/>
                    </a:lnTo>
                    <a:lnTo>
                      <a:pt x="43090" y="95110"/>
                    </a:lnTo>
                    <a:lnTo>
                      <a:pt x="23251" y="114655"/>
                    </a:lnTo>
                    <a:cubicBezTo>
                      <a:pt x="13184" y="103703"/>
                      <a:pt x="6866" y="89424"/>
                      <a:pt x="6234" y="73713"/>
                    </a:cubicBezTo>
                    <a:lnTo>
                      <a:pt x="40689" y="73713"/>
                    </a:lnTo>
                    <a:close/>
                    <a:moveTo>
                      <a:pt x="9309" y="51009"/>
                    </a:moveTo>
                    <a:cubicBezTo>
                      <a:pt x="12299" y="41995"/>
                      <a:pt x="17270" y="33824"/>
                      <a:pt x="23672" y="27000"/>
                    </a:cubicBezTo>
                    <a:lnTo>
                      <a:pt x="48061" y="51009"/>
                    </a:lnTo>
                    <a:lnTo>
                      <a:pt x="9309" y="51009"/>
                    </a:lnTo>
                    <a:close/>
                    <a:moveTo>
                      <a:pt x="33318" y="68447"/>
                    </a:moveTo>
                    <a:lnTo>
                      <a:pt x="6192" y="68447"/>
                    </a:lnTo>
                    <a:cubicBezTo>
                      <a:pt x="6445" y="62466"/>
                      <a:pt x="7455" y="56696"/>
                      <a:pt x="9225" y="51220"/>
                    </a:cubicBezTo>
                    <a:lnTo>
                      <a:pt x="33318" y="68447"/>
                    </a:lnTo>
                    <a:close/>
                    <a:moveTo>
                      <a:pt x="112212" y="36477"/>
                    </a:moveTo>
                    <a:lnTo>
                      <a:pt x="121394" y="27463"/>
                    </a:lnTo>
                    <a:cubicBezTo>
                      <a:pt x="127039" y="33613"/>
                      <a:pt x="131461" y="40816"/>
                      <a:pt x="134410" y="48735"/>
                    </a:cubicBezTo>
                    <a:cubicBezTo>
                      <a:pt x="128892" y="42206"/>
                      <a:pt x="121141" y="37741"/>
                      <a:pt x="112212" y="36435"/>
                    </a:cubicBezTo>
                    <a:moveTo>
                      <a:pt x="110864" y="68405"/>
                    </a:moveTo>
                    <a:lnTo>
                      <a:pt x="132430" y="52862"/>
                    </a:lnTo>
                    <a:cubicBezTo>
                      <a:pt x="135716" y="57285"/>
                      <a:pt x="137779" y="62635"/>
                      <a:pt x="138285" y="68405"/>
                    </a:cubicBezTo>
                    <a:lnTo>
                      <a:pt x="110864" y="68405"/>
                    </a:lnTo>
                    <a:close/>
                    <a:moveTo>
                      <a:pt x="97469" y="50925"/>
                    </a:moveTo>
                    <a:lnTo>
                      <a:pt x="108421" y="40184"/>
                    </a:lnTo>
                    <a:cubicBezTo>
                      <a:pt x="117393" y="40563"/>
                      <a:pt x="125354" y="44649"/>
                      <a:pt x="130829" y="50925"/>
                    </a:cubicBezTo>
                    <a:lnTo>
                      <a:pt x="97469" y="50925"/>
                    </a:lnTo>
                    <a:close/>
                    <a:moveTo>
                      <a:pt x="87992" y="50925"/>
                    </a:moveTo>
                    <a:lnTo>
                      <a:pt x="86560" y="50925"/>
                    </a:lnTo>
                    <a:lnTo>
                      <a:pt x="85717" y="48355"/>
                    </a:lnTo>
                    <a:cubicBezTo>
                      <a:pt x="89045" y="45365"/>
                      <a:pt x="93004" y="43090"/>
                      <a:pt x="97343" y="41700"/>
                    </a:cubicBezTo>
                    <a:lnTo>
                      <a:pt x="87950" y="50925"/>
                    </a:lnTo>
                    <a:close/>
                    <a:moveTo>
                      <a:pt x="134368" y="93299"/>
                    </a:moveTo>
                    <a:cubicBezTo>
                      <a:pt x="131335" y="101429"/>
                      <a:pt x="126786" y="108842"/>
                      <a:pt x="120889" y="115076"/>
                    </a:cubicBezTo>
                    <a:lnTo>
                      <a:pt x="111327" y="105641"/>
                    </a:lnTo>
                    <a:cubicBezTo>
                      <a:pt x="120594" y="104546"/>
                      <a:pt x="128723" y="99996"/>
                      <a:pt x="134368" y="93257"/>
                    </a:cubicBezTo>
                    <a:moveTo>
                      <a:pt x="107494" y="101892"/>
                    </a:moveTo>
                    <a:lnTo>
                      <a:pt x="100123" y="94647"/>
                    </a:lnTo>
                    <a:lnTo>
                      <a:pt x="95742" y="79231"/>
                    </a:lnTo>
                    <a:lnTo>
                      <a:pt x="103535" y="73628"/>
                    </a:lnTo>
                    <a:lnTo>
                      <a:pt x="138243" y="73628"/>
                    </a:lnTo>
                    <a:cubicBezTo>
                      <a:pt x="136895" y="89298"/>
                      <a:pt x="123711" y="101639"/>
                      <a:pt x="107494" y="101892"/>
                    </a:cubicBezTo>
                    <a:moveTo>
                      <a:pt x="135547" y="4128"/>
                    </a:moveTo>
                    <a:lnTo>
                      <a:pt x="119583" y="19797"/>
                    </a:lnTo>
                    <a:cubicBezTo>
                      <a:pt x="111369" y="12468"/>
                      <a:pt x="101386" y="6992"/>
                      <a:pt x="90351" y="4128"/>
                    </a:cubicBezTo>
                    <a:lnTo>
                      <a:pt x="135547" y="4128"/>
                    </a:lnTo>
                    <a:close/>
                    <a:moveTo>
                      <a:pt x="84" y="0"/>
                    </a:moveTo>
                    <a:lnTo>
                      <a:pt x="84" y="137485"/>
                    </a:lnTo>
                    <a:lnTo>
                      <a:pt x="0" y="137569"/>
                    </a:lnTo>
                    <a:lnTo>
                      <a:pt x="84" y="137653"/>
                    </a:lnTo>
                    <a:lnTo>
                      <a:pt x="84" y="142160"/>
                    </a:lnTo>
                    <a:lnTo>
                      <a:pt x="4633" y="142160"/>
                    </a:lnTo>
                    <a:lnTo>
                      <a:pt x="4718" y="142244"/>
                    </a:lnTo>
                    <a:lnTo>
                      <a:pt x="4802" y="142160"/>
                    </a:lnTo>
                    <a:lnTo>
                      <a:pt x="144477" y="142160"/>
                    </a:lnTo>
                    <a:lnTo>
                      <a:pt x="144477" y="168"/>
                    </a:lnTo>
                    <a:lnTo>
                      <a:pt x="84" y="168"/>
                    </a:lnTo>
                    <a:close/>
                  </a:path>
                </a:pathLst>
              </a:custGeom>
              <a:grpFill/>
              <a:ln w="4198" cap="flat">
                <a:noFill/>
                <a:prstDash val="solid"/>
                <a:miter/>
              </a:ln>
            </p:spPr>
            <p:txBody>
              <a:bodyPr rtlCol="0" anchor="ctr"/>
              <a:lstStyle/>
              <a:p>
                <a:endParaRPr lang="fr-FR"/>
              </a:p>
            </p:txBody>
          </p:sp>
          <p:sp>
            <p:nvSpPr>
              <p:cNvPr id="17" name="Forme libre : forme 16">
                <a:extLst>
                  <a:ext uri="{FF2B5EF4-FFF2-40B4-BE49-F238E27FC236}">
                    <a16:creationId xmlns:a16="http://schemas.microsoft.com/office/drawing/2014/main" id="{914ED67B-A447-10E4-6F18-10ADA57EFBB5}"/>
                  </a:ext>
                </a:extLst>
              </p:cNvPr>
              <p:cNvSpPr>
                <a:spLocks noGrp="1" noRot="1" noMove="1" noResize="1" noEditPoints="1" noAdjustHandles="1" noChangeArrowheads="1" noChangeShapeType="1"/>
              </p:cNvSpPr>
              <p:nvPr/>
            </p:nvSpPr>
            <p:spPr>
              <a:xfrm>
                <a:off x="1540364" y="5659411"/>
                <a:ext cx="2990" cy="2780"/>
              </a:xfrm>
              <a:custGeom>
                <a:avLst/>
                <a:gdLst>
                  <a:gd name="connsiteX0" fmla="*/ 2359 w 2990"/>
                  <a:gd name="connsiteY0" fmla="*/ 463 h 2780"/>
                  <a:gd name="connsiteX1" fmla="*/ 0 w 2990"/>
                  <a:gd name="connsiteY1" fmla="*/ 0 h 2780"/>
                  <a:gd name="connsiteX2" fmla="*/ 2991 w 2990"/>
                  <a:gd name="connsiteY2" fmla="*/ 2780 h 2780"/>
                  <a:gd name="connsiteX3" fmla="*/ 2317 w 2990"/>
                  <a:gd name="connsiteY3" fmla="*/ 463 h 2780"/>
                </a:gdLst>
                <a:ahLst/>
                <a:cxnLst>
                  <a:cxn ang="0">
                    <a:pos x="connsiteX0" y="connsiteY0"/>
                  </a:cxn>
                  <a:cxn ang="0">
                    <a:pos x="connsiteX1" y="connsiteY1"/>
                  </a:cxn>
                  <a:cxn ang="0">
                    <a:pos x="connsiteX2" y="connsiteY2"/>
                  </a:cxn>
                  <a:cxn ang="0">
                    <a:pos x="connsiteX3" y="connsiteY3"/>
                  </a:cxn>
                </a:cxnLst>
                <a:rect l="l" t="t" r="r" b="b"/>
                <a:pathLst>
                  <a:path w="2990" h="2780">
                    <a:moveTo>
                      <a:pt x="2359" y="463"/>
                    </a:moveTo>
                    <a:cubicBezTo>
                      <a:pt x="1558" y="379"/>
                      <a:pt x="800" y="126"/>
                      <a:pt x="0" y="0"/>
                    </a:cubicBezTo>
                    <a:cubicBezTo>
                      <a:pt x="1053" y="885"/>
                      <a:pt x="2022" y="1811"/>
                      <a:pt x="2991" y="2780"/>
                    </a:cubicBezTo>
                    <a:lnTo>
                      <a:pt x="2317" y="463"/>
                    </a:lnTo>
                    <a:close/>
                  </a:path>
                </a:pathLst>
              </a:custGeom>
              <a:grpFill/>
              <a:ln w="4198" cap="flat">
                <a:noFill/>
                <a:prstDash val="solid"/>
                <a:miter/>
              </a:ln>
            </p:spPr>
            <p:txBody>
              <a:bodyPr rtlCol="0" anchor="ctr"/>
              <a:lstStyle/>
              <a:p>
                <a:endParaRPr lang="fr-FR"/>
              </a:p>
            </p:txBody>
          </p:sp>
        </p:grpSp>
      </p:grpSp>
      <p:grpSp>
        <p:nvGrpSpPr>
          <p:cNvPr id="27" name="Groupe 26" hidden="1">
            <a:extLst>
              <a:ext uri="{FF2B5EF4-FFF2-40B4-BE49-F238E27FC236}">
                <a16:creationId xmlns:a16="http://schemas.microsoft.com/office/drawing/2014/main" id="{5D2A24A3-57D5-9A67-6344-E879CFDCAB8B}"/>
              </a:ext>
            </a:extLst>
          </p:cNvPr>
          <p:cNvGrpSpPr>
            <a:grpSpLocks noGrp="1" noUngrp="1" noRot="1" noMove="1" noResize="1"/>
          </p:cNvGrpSpPr>
          <p:nvPr userDrawn="1"/>
        </p:nvGrpSpPr>
        <p:grpSpPr>
          <a:xfrm>
            <a:off x="0" y="5819898"/>
            <a:ext cx="695686" cy="1038102"/>
            <a:chOff x="0" y="5819898"/>
            <a:chExt cx="695686" cy="1038102"/>
          </a:xfrm>
        </p:grpSpPr>
        <p:grpSp>
          <p:nvGrpSpPr>
            <p:cNvPr id="20" name="Groupe 19">
              <a:extLst>
                <a:ext uri="{FF2B5EF4-FFF2-40B4-BE49-F238E27FC236}">
                  <a16:creationId xmlns:a16="http://schemas.microsoft.com/office/drawing/2014/main" id="{B2989E40-B418-AA6A-319C-75A30252528B}"/>
                </a:ext>
              </a:extLst>
            </p:cNvPr>
            <p:cNvGrpSpPr>
              <a:grpSpLocks noGrp="1" noUngrp="1" noRot="1" noMove="1" noResize="1"/>
            </p:cNvGrpSpPr>
            <p:nvPr userDrawn="1"/>
          </p:nvGrpSpPr>
          <p:grpSpPr>
            <a:xfrm>
              <a:off x="0" y="6510664"/>
              <a:ext cx="352786" cy="347336"/>
              <a:chOff x="1439272" y="5553812"/>
              <a:chExt cx="144476" cy="142244"/>
            </a:xfrm>
            <a:solidFill>
              <a:schemeClr val="bg2"/>
            </a:solidFill>
          </p:grpSpPr>
          <p:sp>
            <p:nvSpPr>
              <p:cNvPr id="24" name="Forme libre : forme 23">
                <a:extLst>
                  <a:ext uri="{FF2B5EF4-FFF2-40B4-BE49-F238E27FC236}">
                    <a16:creationId xmlns:a16="http://schemas.microsoft.com/office/drawing/2014/main" id="{0B9CD4CC-390A-B3B5-2226-00F88B083631}"/>
                  </a:ext>
                </a:extLst>
              </p:cNvPr>
              <p:cNvSpPr>
                <a:spLocks noGrp="1" noRot="1" noMove="1" noResize="1" noEditPoints="1" noAdjustHandles="1" noChangeArrowheads="1" noChangeShapeType="1"/>
              </p:cNvSpPr>
              <p:nvPr/>
            </p:nvSpPr>
            <p:spPr>
              <a:xfrm>
                <a:off x="1439272" y="5553812"/>
                <a:ext cx="144476" cy="142244"/>
              </a:xfrm>
              <a:custGeom>
                <a:avLst/>
                <a:gdLst>
                  <a:gd name="connsiteX0" fmla="*/ 140391 w 144476"/>
                  <a:gd name="connsiteY0" fmla="*/ 53410 h 142244"/>
                  <a:gd name="connsiteX1" fmla="*/ 124427 w 144476"/>
                  <a:gd name="connsiteY1" fmla="*/ 24641 h 142244"/>
                  <a:gd name="connsiteX2" fmla="*/ 140391 w 144476"/>
                  <a:gd name="connsiteY2" fmla="*/ 8972 h 142244"/>
                  <a:gd name="connsiteX3" fmla="*/ 140391 w 144476"/>
                  <a:gd name="connsiteY3" fmla="*/ 53452 h 142244"/>
                  <a:gd name="connsiteX4" fmla="*/ 140391 w 144476"/>
                  <a:gd name="connsiteY4" fmla="*/ 134283 h 142244"/>
                  <a:gd name="connsiteX5" fmla="*/ 124006 w 144476"/>
                  <a:gd name="connsiteY5" fmla="*/ 118151 h 142244"/>
                  <a:gd name="connsiteX6" fmla="*/ 140391 w 144476"/>
                  <a:gd name="connsiteY6" fmla="*/ 88876 h 142244"/>
                  <a:gd name="connsiteX7" fmla="*/ 140391 w 144476"/>
                  <a:gd name="connsiteY7" fmla="*/ 134283 h 142244"/>
                  <a:gd name="connsiteX8" fmla="*/ 90477 w 144476"/>
                  <a:gd name="connsiteY8" fmla="*/ 137990 h 142244"/>
                  <a:gd name="connsiteX9" fmla="*/ 120215 w 144476"/>
                  <a:gd name="connsiteY9" fmla="*/ 121857 h 142244"/>
                  <a:gd name="connsiteX10" fmla="*/ 136600 w 144476"/>
                  <a:gd name="connsiteY10" fmla="*/ 137990 h 142244"/>
                  <a:gd name="connsiteX11" fmla="*/ 90477 w 144476"/>
                  <a:gd name="connsiteY11" fmla="*/ 137990 h 142244"/>
                  <a:gd name="connsiteX12" fmla="*/ 34203 w 144476"/>
                  <a:gd name="connsiteY12" fmla="*/ 124258 h 142244"/>
                  <a:gd name="connsiteX13" fmla="*/ 72617 w 144476"/>
                  <a:gd name="connsiteY13" fmla="*/ 99112 h 142244"/>
                  <a:gd name="connsiteX14" fmla="*/ 71312 w 144476"/>
                  <a:gd name="connsiteY14" fmla="*/ 99028 h 142244"/>
                  <a:gd name="connsiteX15" fmla="*/ 35719 w 144476"/>
                  <a:gd name="connsiteY15" fmla="*/ 118404 h 142244"/>
                  <a:gd name="connsiteX16" fmla="*/ 33908 w 144476"/>
                  <a:gd name="connsiteY16" fmla="*/ 124006 h 142244"/>
                  <a:gd name="connsiteX17" fmla="*/ 33023 w 144476"/>
                  <a:gd name="connsiteY17" fmla="*/ 123290 h 142244"/>
                  <a:gd name="connsiteX18" fmla="*/ 32939 w 144476"/>
                  <a:gd name="connsiteY18" fmla="*/ 123416 h 142244"/>
                  <a:gd name="connsiteX19" fmla="*/ 29443 w 144476"/>
                  <a:gd name="connsiteY19" fmla="*/ 120804 h 142244"/>
                  <a:gd name="connsiteX20" fmla="*/ 29569 w 144476"/>
                  <a:gd name="connsiteY20" fmla="*/ 120594 h 142244"/>
                  <a:gd name="connsiteX21" fmla="*/ 28053 w 144476"/>
                  <a:gd name="connsiteY21" fmla="*/ 119372 h 142244"/>
                  <a:gd name="connsiteX22" fmla="*/ 33992 w 144476"/>
                  <a:gd name="connsiteY22" fmla="*/ 113517 h 142244"/>
                  <a:gd name="connsiteX23" fmla="*/ 71312 w 144476"/>
                  <a:gd name="connsiteY23" fmla="*/ 94815 h 142244"/>
                  <a:gd name="connsiteX24" fmla="*/ 82390 w 144476"/>
                  <a:gd name="connsiteY24" fmla="*/ 96248 h 142244"/>
                  <a:gd name="connsiteX25" fmla="*/ 71438 w 144476"/>
                  <a:gd name="connsiteY25" fmla="*/ 71143 h 142244"/>
                  <a:gd name="connsiteX26" fmla="*/ 84411 w 144476"/>
                  <a:gd name="connsiteY26" fmla="*/ 44059 h 142244"/>
                  <a:gd name="connsiteX27" fmla="*/ 72196 w 144476"/>
                  <a:gd name="connsiteY27" fmla="*/ 6023 h 142244"/>
                  <a:gd name="connsiteX28" fmla="*/ 72365 w 144476"/>
                  <a:gd name="connsiteY28" fmla="*/ 6023 h 142244"/>
                  <a:gd name="connsiteX29" fmla="*/ 116719 w 144476"/>
                  <a:gd name="connsiteY29" fmla="*/ 22914 h 142244"/>
                  <a:gd name="connsiteX30" fmla="*/ 102903 w 144476"/>
                  <a:gd name="connsiteY30" fmla="*/ 36477 h 142244"/>
                  <a:gd name="connsiteX31" fmla="*/ 84454 w 144476"/>
                  <a:gd name="connsiteY31" fmla="*/ 44228 h 142244"/>
                  <a:gd name="connsiteX32" fmla="*/ 85802 w 144476"/>
                  <a:gd name="connsiteY32" fmla="*/ 48355 h 142244"/>
                  <a:gd name="connsiteX33" fmla="*/ 75608 w 144476"/>
                  <a:gd name="connsiteY33" fmla="*/ 71101 h 142244"/>
                  <a:gd name="connsiteX34" fmla="*/ 101934 w 144476"/>
                  <a:gd name="connsiteY34" fmla="*/ 101639 h 142244"/>
                  <a:gd name="connsiteX35" fmla="*/ 103366 w 144476"/>
                  <a:gd name="connsiteY35" fmla="*/ 105809 h 142244"/>
                  <a:gd name="connsiteX36" fmla="*/ 103914 w 144476"/>
                  <a:gd name="connsiteY36" fmla="*/ 105851 h 142244"/>
                  <a:gd name="connsiteX37" fmla="*/ 117140 w 144476"/>
                  <a:gd name="connsiteY37" fmla="*/ 118867 h 142244"/>
                  <a:gd name="connsiteX38" fmla="*/ 113602 w 144476"/>
                  <a:gd name="connsiteY38" fmla="*/ 121857 h 142244"/>
                  <a:gd name="connsiteX39" fmla="*/ 113602 w 144476"/>
                  <a:gd name="connsiteY39" fmla="*/ 121857 h 142244"/>
                  <a:gd name="connsiteX40" fmla="*/ 110064 w 144476"/>
                  <a:gd name="connsiteY40" fmla="*/ 124553 h 142244"/>
                  <a:gd name="connsiteX41" fmla="*/ 110064 w 144476"/>
                  <a:gd name="connsiteY41" fmla="*/ 124469 h 142244"/>
                  <a:gd name="connsiteX42" fmla="*/ 108842 w 144476"/>
                  <a:gd name="connsiteY42" fmla="*/ 125311 h 142244"/>
                  <a:gd name="connsiteX43" fmla="*/ 106946 w 144476"/>
                  <a:gd name="connsiteY43" fmla="*/ 118656 h 142244"/>
                  <a:gd name="connsiteX44" fmla="*/ 72828 w 144476"/>
                  <a:gd name="connsiteY44" fmla="*/ 99112 h 142244"/>
                  <a:gd name="connsiteX45" fmla="*/ 108716 w 144476"/>
                  <a:gd name="connsiteY45" fmla="*/ 125438 h 142244"/>
                  <a:gd name="connsiteX46" fmla="*/ 72281 w 144476"/>
                  <a:gd name="connsiteY46" fmla="*/ 136221 h 142244"/>
                  <a:gd name="connsiteX47" fmla="*/ 34118 w 144476"/>
                  <a:gd name="connsiteY47" fmla="*/ 124216 h 142244"/>
                  <a:gd name="connsiteX48" fmla="*/ 9014 w 144476"/>
                  <a:gd name="connsiteY48" fmla="*/ 137948 h 142244"/>
                  <a:gd name="connsiteX49" fmla="*/ 24978 w 144476"/>
                  <a:gd name="connsiteY49" fmla="*/ 122279 h 142244"/>
                  <a:gd name="connsiteX50" fmla="*/ 54210 w 144476"/>
                  <a:gd name="connsiteY50" fmla="*/ 137948 h 142244"/>
                  <a:gd name="connsiteX51" fmla="*/ 9056 w 144476"/>
                  <a:gd name="connsiteY51" fmla="*/ 137948 h 142244"/>
                  <a:gd name="connsiteX52" fmla="*/ 4296 w 144476"/>
                  <a:gd name="connsiteY52" fmla="*/ 133272 h 142244"/>
                  <a:gd name="connsiteX53" fmla="*/ 4296 w 144476"/>
                  <a:gd name="connsiteY53" fmla="*/ 88876 h 142244"/>
                  <a:gd name="connsiteX54" fmla="*/ 20260 w 144476"/>
                  <a:gd name="connsiteY54" fmla="*/ 117603 h 142244"/>
                  <a:gd name="connsiteX55" fmla="*/ 4296 w 144476"/>
                  <a:gd name="connsiteY55" fmla="*/ 133272 h 142244"/>
                  <a:gd name="connsiteX56" fmla="*/ 4296 w 144476"/>
                  <a:gd name="connsiteY56" fmla="*/ 7919 h 142244"/>
                  <a:gd name="connsiteX57" fmla="*/ 20682 w 144476"/>
                  <a:gd name="connsiteY57" fmla="*/ 24051 h 142244"/>
                  <a:gd name="connsiteX58" fmla="*/ 4296 w 144476"/>
                  <a:gd name="connsiteY58" fmla="*/ 53284 h 142244"/>
                  <a:gd name="connsiteX59" fmla="*/ 4296 w 144476"/>
                  <a:gd name="connsiteY59" fmla="*/ 7919 h 142244"/>
                  <a:gd name="connsiteX60" fmla="*/ 54210 w 144476"/>
                  <a:gd name="connsiteY60" fmla="*/ 4212 h 142244"/>
                  <a:gd name="connsiteX61" fmla="*/ 24473 w 144476"/>
                  <a:gd name="connsiteY61" fmla="*/ 20345 h 142244"/>
                  <a:gd name="connsiteX62" fmla="*/ 8087 w 144476"/>
                  <a:gd name="connsiteY62" fmla="*/ 4212 h 142244"/>
                  <a:gd name="connsiteX63" fmla="*/ 54210 w 144476"/>
                  <a:gd name="connsiteY63" fmla="*/ 4212 h 142244"/>
                  <a:gd name="connsiteX64" fmla="*/ 27463 w 144476"/>
                  <a:gd name="connsiteY64" fmla="*/ 23251 h 142244"/>
                  <a:gd name="connsiteX65" fmla="*/ 71817 w 144476"/>
                  <a:gd name="connsiteY65" fmla="*/ 5939 h 142244"/>
                  <a:gd name="connsiteX66" fmla="*/ 57369 w 144476"/>
                  <a:gd name="connsiteY66" fmla="*/ 50967 h 142244"/>
                  <a:gd name="connsiteX67" fmla="*/ 55642 w 144476"/>
                  <a:gd name="connsiteY67" fmla="*/ 50967 h 142244"/>
                  <a:gd name="connsiteX68" fmla="*/ 27463 w 144476"/>
                  <a:gd name="connsiteY68" fmla="*/ 23251 h 142244"/>
                  <a:gd name="connsiteX69" fmla="*/ 40647 w 144476"/>
                  <a:gd name="connsiteY69" fmla="*/ 73713 h 142244"/>
                  <a:gd name="connsiteX70" fmla="*/ 48229 w 144476"/>
                  <a:gd name="connsiteY70" fmla="*/ 79104 h 142244"/>
                  <a:gd name="connsiteX71" fmla="*/ 43090 w 144476"/>
                  <a:gd name="connsiteY71" fmla="*/ 95110 h 142244"/>
                  <a:gd name="connsiteX72" fmla="*/ 23251 w 144476"/>
                  <a:gd name="connsiteY72" fmla="*/ 114655 h 142244"/>
                  <a:gd name="connsiteX73" fmla="*/ 6234 w 144476"/>
                  <a:gd name="connsiteY73" fmla="*/ 73713 h 142244"/>
                  <a:gd name="connsiteX74" fmla="*/ 40689 w 144476"/>
                  <a:gd name="connsiteY74" fmla="*/ 73713 h 142244"/>
                  <a:gd name="connsiteX75" fmla="*/ 9309 w 144476"/>
                  <a:gd name="connsiteY75" fmla="*/ 51009 h 142244"/>
                  <a:gd name="connsiteX76" fmla="*/ 23672 w 144476"/>
                  <a:gd name="connsiteY76" fmla="*/ 27000 h 142244"/>
                  <a:gd name="connsiteX77" fmla="*/ 48061 w 144476"/>
                  <a:gd name="connsiteY77" fmla="*/ 51009 h 142244"/>
                  <a:gd name="connsiteX78" fmla="*/ 9309 w 144476"/>
                  <a:gd name="connsiteY78" fmla="*/ 51009 h 142244"/>
                  <a:gd name="connsiteX79" fmla="*/ 33318 w 144476"/>
                  <a:gd name="connsiteY79" fmla="*/ 68447 h 142244"/>
                  <a:gd name="connsiteX80" fmla="*/ 6192 w 144476"/>
                  <a:gd name="connsiteY80" fmla="*/ 68447 h 142244"/>
                  <a:gd name="connsiteX81" fmla="*/ 9225 w 144476"/>
                  <a:gd name="connsiteY81" fmla="*/ 51220 h 142244"/>
                  <a:gd name="connsiteX82" fmla="*/ 33318 w 144476"/>
                  <a:gd name="connsiteY82" fmla="*/ 68447 h 142244"/>
                  <a:gd name="connsiteX83" fmla="*/ 112212 w 144476"/>
                  <a:gd name="connsiteY83" fmla="*/ 36477 h 142244"/>
                  <a:gd name="connsiteX84" fmla="*/ 121394 w 144476"/>
                  <a:gd name="connsiteY84" fmla="*/ 27463 h 142244"/>
                  <a:gd name="connsiteX85" fmla="*/ 134410 w 144476"/>
                  <a:gd name="connsiteY85" fmla="*/ 48735 h 142244"/>
                  <a:gd name="connsiteX86" fmla="*/ 112212 w 144476"/>
                  <a:gd name="connsiteY86" fmla="*/ 36435 h 142244"/>
                  <a:gd name="connsiteX87" fmla="*/ 110864 w 144476"/>
                  <a:gd name="connsiteY87" fmla="*/ 68405 h 142244"/>
                  <a:gd name="connsiteX88" fmla="*/ 132430 w 144476"/>
                  <a:gd name="connsiteY88" fmla="*/ 52862 h 142244"/>
                  <a:gd name="connsiteX89" fmla="*/ 138285 w 144476"/>
                  <a:gd name="connsiteY89" fmla="*/ 68405 h 142244"/>
                  <a:gd name="connsiteX90" fmla="*/ 110864 w 144476"/>
                  <a:gd name="connsiteY90" fmla="*/ 68405 h 142244"/>
                  <a:gd name="connsiteX91" fmla="*/ 97469 w 144476"/>
                  <a:gd name="connsiteY91" fmla="*/ 50925 h 142244"/>
                  <a:gd name="connsiteX92" fmla="*/ 108421 w 144476"/>
                  <a:gd name="connsiteY92" fmla="*/ 40184 h 142244"/>
                  <a:gd name="connsiteX93" fmla="*/ 130829 w 144476"/>
                  <a:gd name="connsiteY93" fmla="*/ 50925 h 142244"/>
                  <a:gd name="connsiteX94" fmla="*/ 97469 w 144476"/>
                  <a:gd name="connsiteY94" fmla="*/ 50925 h 142244"/>
                  <a:gd name="connsiteX95" fmla="*/ 87992 w 144476"/>
                  <a:gd name="connsiteY95" fmla="*/ 50925 h 142244"/>
                  <a:gd name="connsiteX96" fmla="*/ 86560 w 144476"/>
                  <a:gd name="connsiteY96" fmla="*/ 50925 h 142244"/>
                  <a:gd name="connsiteX97" fmla="*/ 85717 w 144476"/>
                  <a:gd name="connsiteY97" fmla="*/ 48355 h 142244"/>
                  <a:gd name="connsiteX98" fmla="*/ 97343 w 144476"/>
                  <a:gd name="connsiteY98" fmla="*/ 41700 h 142244"/>
                  <a:gd name="connsiteX99" fmla="*/ 87950 w 144476"/>
                  <a:gd name="connsiteY99" fmla="*/ 50925 h 142244"/>
                  <a:gd name="connsiteX100" fmla="*/ 134368 w 144476"/>
                  <a:gd name="connsiteY100" fmla="*/ 93299 h 142244"/>
                  <a:gd name="connsiteX101" fmla="*/ 120889 w 144476"/>
                  <a:gd name="connsiteY101" fmla="*/ 115076 h 142244"/>
                  <a:gd name="connsiteX102" fmla="*/ 111327 w 144476"/>
                  <a:gd name="connsiteY102" fmla="*/ 105641 h 142244"/>
                  <a:gd name="connsiteX103" fmla="*/ 134368 w 144476"/>
                  <a:gd name="connsiteY103" fmla="*/ 93257 h 142244"/>
                  <a:gd name="connsiteX104" fmla="*/ 107494 w 144476"/>
                  <a:gd name="connsiteY104" fmla="*/ 101892 h 142244"/>
                  <a:gd name="connsiteX105" fmla="*/ 100123 w 144476"/>
                  <a:gd name="connsiteY105" fmla="*/ 94647 h 142244"/>
                  <a:gd name="connsiteX106" fmla="*/ 95742 w 144476"/>
                  <a:gd name="connsiteY106" fmla="*/ 79231 h 142244"/>
                  <a:gd name="connsiteX107" fmla="*/ 103535 w 144476"/>
                  <a:gd name="connsiteY107" fmla="*/ 73628 h 142244"/>
                  <a:gd name="connsiteX108" fmla="*/ 138243 w 144476"/>
                  <a:gd name="connsiteY108" fmla="*/ 73628 h 142244"/>
                  <a:gd name="connsiteX109" fmla="*/ 107494 w 144476"/>
                  <a:gd name="connsiteY109" fmla="*/ 101892 h 142244"/>
                  <a:gd name="connsiteX110" fmla="*/ 135547 w 144476"/>
                  <a:gd name="connsiteY110" fmla="*/ 4128 h 142244"/>
                  <a:gd name="connsiteX111" fmla="*/ 119583 w 144476"/>
                  <a:gd name="connsiteY111" fmla="*/ 19797 h 142244"/>
                  <a:gd name="connsiteX112" fmla="*/ 90351 w 144476"/>
                  <a:gd name="connsiteY112" fmla="*/ 4128 h 142244"/>
                  <a:gd name="connsiteX113" fmla="*/ 135547 w 144476"/>
                  <a:gd name="connsiteY113" fmla="*/ 4128 h 142244"/>
                  <a:gd name="connsiteX114" fmla="*/ 84 w 144476"/>
                  <a:gd name="connsiteY114" fmla="*/ 0 h 142244"/>
                  <a:gd name="connsiteX115" fmla="*/ 84 w 144476"/>
                  <a:gd name="connsiteY115" fmla="*/ 137485 h 142244"/>
                  <a:gd name="connsiteX116" fmla="*/ 0 w 144476"/>
                  <a:gd name="connsiteY116" fmla="*/ 137569 h 142244"/>
                  <a:gd name="connsiteX117" fmla="*/ 84 w 144476"/>
                  <a:gd name="connsiteY117" fmla="*/ 137653 h 142244"/>
                  <a:gd name="connsiteX118" fmla="*/ 84 w 144476"/>
                  <a:gd name="connsiteY118" fmla="*/ 142160 h 142244"/>
                  <a:gd name="connsiteX119" fmla="*/ 4633 w 144476"/>
                  <a:gd name="connsiteY119" fmla="*/ 142160 h 142244"/>
                  <a:gd name="connsiteX120" fmla="*/ 4718 w 144476"/>
                  <a:gd name="connsiteY120" fmla="*/ 142244 h 142244"/>
                  <a:gd name="connsiteX121" fmla="*/ 4802 w 144476"/>
                  <a:gd name="connsiteY121" fmla="*/ 142160 h 142244"/>
                  <a:gd name="connsiteX122" fmla="*/ 144477 w 144476"/>
                  <a:gd name="connsiteY122" fmla="*/ 142160 h 142244"/>
                  <a:gd name="connsiteX123" fmla="*/ 144477 w 144476"/>
                  <a:gd name="connsiteY123" fmla="*/ 168 h 142244"/>
                  <a:gd name="connsiteX124" fmla="*/ 84 w 144476"/>
                  <a:gd name="connsiteY124" fmla="*/ 168 h 14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44476" h="142244">
                    <a:moveTo>
                      <a:pt x="140391" y="53410"/>
                    </a:moveTo>
                    <a:cubicBezTo>
                      <a:pt x="137443" y="42543"/>
                      <a:pt x="131925" y="32728"/>
                      <a:pt x="124427" y="24641"/>
                    </a:cubicBezTo>
                    <a:lnTo>
                      <a:pt x="140391" y="8972"/>
                    </a:lnTo>
                    <a:lnTo>
                      <a:pt x="140391" y="53452"/>
                    </a:lnTo>
                    <a:close/>
                    <a:moveTo>
                      <a:pt x="140391" y="134283"/>
                    </a:moveTo>
                    <a:lnTo>
                      <a:pt x="124006" y="118151"/>
                    </a:lnTo>
                    <a:cubicBezTo>
                      <a:pt x="131714" y="109979"/>
                      <a:pt x="137400" y="99996"/>
                      <a:pt x="140391" y="88876"/>
                    </a:cubicBezTo>
                    <a:lnTo>
                      <a:pt x="140391" y="134283"/>
                    </a:lnTo>
                    <a:close/>
                    <a:moveTo>
                      <a:pt x="90477" y="137990"/>
                    </a:moveTo>
                    <a:cubicBezTo>
                      <a:pt x="101766" y="135042"/>
                      <a:pt x="111875" y="129439"/>
                      <a:pt x="120215" y="121857"/>
                    </a:cubicBezTo>
                    <a:lnTo>
                      <a:pt x="136600" y="137990"/>
                    </a:lnTo>
                    <a:lnTo>
                      <a:pt x="90477" y="137990"/>
                    </a:lnTo>
                    <a:close/>
                    <a:moveTo>
                      <a:pt x="34203" y="124258"/>
                    </a:moveTo>
                    <a:lnTo>
                      <a:pt x="72617" y="99112"/>
                    </a:lnTo>
                    <a:cubicBezTo>
                      <a:pt x="72154" y="99112"/>
                      <a:pt x="71775" y="99028"/>
                      <a:pt x="71312" y="99028"/>
                    </a:cubicBezTo>
                    <a:cubicBezTo>
                      <a:pt x="56316" y="99028"/>
                      <a:pt x="43175" y="106778"/>
                      <a:pt x="35719" y="118404"/>
                    </a:cubicBezTo>
                    <a:lnTo>
                      <a:pt x="33908" y="124006"/>
                    </a:lnTo>
                    <a:cubicBezTo>
                      <a:pt x="33613" y="123795"/>
                      <a:pt x="33318" y="123542"/>
                      <a:pt x="33023" y="123290"/>
                    </a:cubicBezTo>
                    <a:cubicBezTo>
                      <a:pt x="33023" y="123332"/>
                      <a:pt x="32981" y="123374"/>
                      <a:pt x="32939" y="123416"/>
                    </a:cubicBezTo>
                    <a:lnTo>
                      <a:pt x="29443" y="120804"/>
                    </a:lnTo>
                    <a:cubicBezTo>
                      <a:pt x="29443" y="120804"/>
                      <a:pt x="29527" y="120636"/>
                      <a:pt x="29569" y="120594"/>
                    </a:cubicBezTo>
                    <a:cubicBezTo>
                      <a:pt x="29064" y="120173"/>
                      <a:pt x="28516" y="119794"/>
                      <a:pt x="28053" y="119372"/>
                    </a:cubicBezTo>
                    <a:lnTo>
                      <a:pt x="33992" y="113517"/>
                    </a:lnTo>
                    <a:cubicBezTo>
                      <a:pt x="42416" y="102229"/>
                      <a:pt x="55937" y="94815"/>
                      <a:pt x="71312" y="94815"/>
                    </a:cubicBezTo>
                    <a:cubicBezTo>
                      <a:pt x="75145" y="94815"/>
                      <a:pt x="78851" y="95405"/>
                      <a:pt x="82390" y="96248"/>
                    </a:cubicBezTo>
                    <a:cubicBezTo>
                      <a:pt x="75692" y="89887"/>
                      <a:pt x="71438" y="81042"/>
                      <a:pt x="71438" y="71143"/>
                    </a:cubicBezTo>
                    <a:cubicBezTo>
                      <a:pt x="71438" y="60234"/>
                      <a:pt x="76493" y="50504"/>
                      <a:pt x="84411" y="44059"/>
                    </a:cubicBezTo>
                    <a:lnTo>
                      <a:pt x="72196" y="6023"/>
                    </a:lnTo>
                    <a:cubicBezTo>
                      <a:pt x="72196" y="6023"/>
                      <a:pt x="72281" y="6023"/>
                      <a:pt x="72365" y="6023"/>
                    </a:cubicBezTo>
                    <a:cubicBezTo>
                      <a:pt x="89424" y="6023"/>
                      <a:pt x="104967" y="12468"/>
                      <a:pt x="116719" y="22914"/>
                    </a:cubicBezTo>
                    <a:lnTo>
                      <a:pt x="102903" y="36477"/>
                    </a:lnTo>
                    <a:cubicBezTo>
                      <a:pt x="95911" y="37278"/>
                      <a:pt x="89592" y="40058"/>
                      <a:pt x="84454" y="44228"/>
                    </a:cubicBezTo>
                    <a:lnTo>
                      <a:pt x="85802" y="48355"/>
                    </a:lnTo>
                    <a:cubicBezTo>
                      <a:pt x="79567" y="54000"/>
                      <a:pt x="75608" y="62129"/>
                      <a:pt x="75608" y="71101"/>
                    </a:cubicBezTo>
                    <a:cubicBezTo>
                      <a:pt x="75608" y="86433"/>
                      <a:pt x="87023" y="99238"/>
                      <a:pt x="101934" y="101639"/>
                    </a:cubicBezTo>
                    <a:lnTo>
                      <a:pt x="103366" y="105809"/>
                    </a:lnTo>
                    <a:cubicBezTo>
                      <a:pt x="103366" y="105809"/>
                      <a:pt x="103745" y="105809"/>
                      <a:pt x="103914" y="105851"/>
                    </a:cubicBezTo>
                    <a:lnTo>
                      <a:pt x="117140" y="118867"/>
                    </a:lnTo>
                    <a:cubicBezTo>
                      <a:pt x="116003" y="119920"/>
                      <a:pt x="114823" y="120889"/>
                      <a:pt x="113602" y="121857"/>
                    </a:cubicBezTo>
                    <a:lnTo>
                      <a:pt x="113602" y="121857"/>
                    </a:lnTo>
                    <a:lnTo>
                      <a:pt x="110064" y="124553"/>
                    </a:lnTo>
                    <a:lnTo>
                      <a:pt x="110064" y="124469"/>
                    </a:lnTo>
                    <a:cubicBezTo>
                      <a:pt x="109600" y="124764"/>
                      <a:pt x="109263" y="125059"/>
                      <a:pt x="108842" y="125311"/>
                    </a:cubicBezTo>
                    <a:lnTo>
                      <a:pt x="106946" y="118656"/>
                    </a:lnTo>
                    <a:cubicBezTo>
                      <a:pt x="99786" y="107283"/>
                      <a:pt x="87234" y="99659"/>
                      <a:pt x="72828" y="99112"/>
                    </a:cubicBezTo>
                    <a:lnTo>
                      <a:pt x="108716" y="125438"/>
                    </a:lnTo>
                    <a:cubicBezTo>
                      <a:pt x="98269" y="132219"/>
                      <a:pt x="85759" y="136221"/>
                      <a:pt x="72281" y="136221"/>
                    </a:cubicBezTo>
                    <a:cubicBezTo>
                      <a:pt x="58043" y="136221"/>
                      <a:pt x="44902" y="131756"/>
                      <a:pt x="34118" y="124216"/>
                    </a:cubicBezTo>
                    <a:moveTo>
                      <a:pt x="9014" y="137948"/>
                    </a:moveTo>
                    <a:lnTo>
                      <a:pt x="24978" y="122279"/>
                    </a:lnTo>
                    <a:cubicBezTo>
                      <a:pt x="33192" y="129608"/>
                      <a:pt x="43132" y="135084"/>
                      <a:pt x="54210" y="137948"/>
                    </a:cubicBezTo>
                    <a:lnTo>
                      <a:pt x="9056" y="137948"/>
                    </a:lnTo>
                    <a:close/>
                    <a:moveTo>
                      <a:pt x="4296" y="133272"/>
                    </a:moveTo>
                    <a:lnTo>
                      <a:pt x="4296" y="88876"/>
                    </a:lnTo>
                    <a:cubicBezTo>
                      <a:pt x="7245" y="99744"/>
                      <a:pt x="12763" y="109558"/>
                      <a:pt x="20260" y="117603"/>
                    </a:cubicBezTo>
                    <a:lnTo>
                      <a:pt x="4296" y="133272"/>
                    </a:lnTo>
                    <a:close/>
                    <a:moveTo>
                      <a:pt x="4296" y="7919"/>
                    </a:moveTo>
                    <a:lnTo>
                      <a:pt x="20682" y="24051"/>
                    </a:lnTo>
                    <a:cubicBezTo>
                      <a:pt x="12973" y="32223"/>
                      <a:pt x="7287" y="42206"/>
                      <a:pt x="4296" y="53284"/>
                    </a:cubicBezTo>
                    <a:lnTo>
                      <a:pt x="4296" y="7919"/>
                    </a:lnTo>
                    <a:close/>
                    <a:moveTo>
                      <a:pt x="54210" y="4212"/>
                    </a:moveTo>
                    <a:cubicBezTo>
                      <a:pt x="42922" y="7161"/>
                      <a:pt x="32771" y="12763"/>
                      <a:pt x="24473" y="20345"/>
                    </a:cubicBezTo>
                    <a:lnTo>
                      <a:pt x="8087" y="4212"/>
                    </a:lnTo>
                    <a:lnTo>
                      <a:pt x="54210" y="4212"/>
                    </a:lnTo>
                    <a:close/>
                    <a:moveTo>
                      <a:pt x="27463" y="23251"/>
                    </a:moveTo>
                    <a:cubicBezTo>
                      <a:pt x="39173" y="12636"/>
                      <a:pt x="54716" y="6065"/>
                      <a:pt x="71817" y="5939"/>
                    </a:cubicBezTo>
                    <a:lnTo>
                      <a:pt x="57369" y="50967"/>
                    </a:lnTo>
                    <a:lnTo>
                      <a:pt x="55642" y="50967"/>
                    </a:lnTo>
                    <a:lnTo>
                      <a:pt x="27463" y="23251"/>
                    </a:lnTo>
                    <a:close/>
                    <a:moveTo>
                      <a:pt x="40647" y="73713"/>
                    </a:moveTo>
                    <a:lnTo>
                      <a:pt x="48229" y="79104"/>
                    </a:lnTo>
                    <a:lnTo>
                      <a:pt x="43090" y="95110"/>
                    </a:lnTo>
                    <a:lnTo>
                      <a:pt x="23251" y="114655"/>
                    </a:lnTo>
                    <a:cubicBezTo>
                      <a:pt x="13184" y="103703"/>
                      <a:pt x="6866" y="89424"/>
                      <a:pt x="6234" y="73713"/>
                    </a:cubicBezTo>
                    <a:lnTo>
                      <a:pt x="40689" y="73713"/>
                    </a:lnTo>
                    <a:close/>
                    <a:moveTo>
                      <a:pt x="9309" y="51009"/>
                    </a:moveTo>
                    <a:cubicBezTo>
                      <a:pt x="12299" y="41995"/>
                      <a:pt x="17270" y="33824"/>
                      <a:pt x="23672" y="27000"/>
                    </a:cubicBezTo>
                    <a:lnTo>
                      <a:pt x="48061" y="51009"/>
                    </a:lnTo>
                    <a:lnTo>
                      <a:pt x="9309" y="51009"/>
                    </a:lnTo>
                    <a:close/>
                    <a:moveTo>
                      <a:pt x="33318" y="68447"/>
                    </a:moveTo>
                    <a:lnTo>
                      <a:pt x="6192" y="68447"/>
                    </a:lnTo>
                    <a:cubicBezTo>
                      <a:pt x="6445" y="62466"/>
                      <a:pt x="7455" y="56696"/>
                      <a:pt x="9225" y="51220"/>
                    </a:cubicBezTo>
                    <a:lnTo>
                      <a:pt x="33318" y="68447"/>
                    </a:lnTo>
                    <a:close/>
                    <a:moveTo>
                      <a:pt x="112212" y="36477"/>
                    </a:moveTo>
                    <a:lnTo>
                      <a:pt x="121394" y="27463"/>
                    </a:lnTo>
                    <a:cubicBezTo>
                      <a:pt x="127039" y="33613"/>
                      <a:pt x="131461" y="40816"/>
                      <a:pt x="134410" y="48735"/>
                    </a:cubicBezTo>
                    <a:cubicBezTo>
                      <a:pt x="128892" y="42206"/>
                      <a:pt x="121141" y="37741"/>
                      <a:pt x="112212" y="36435"/>
                    </a:cubicBezTo>
                    <a:moveTo>
                      <a:pt x="110864" y="68405"/>
                    </a:moveTo>
                    <a:lnTo>
                      <a:pt x="132430" y="52862"/>
                    </a:lnTo>
                    <a:cubicBezTo>
                      <a:pt x="135716" y="57285"/>
                      <a:pt x="137779" y="62635"/>
                      <a:pt x="138285" y="68405"/>
                    </a:cubicBezTo>
                    <a:lnTo>
                      <a:pt x="110864" y="68405"/>
                    </a:lnTo>
                    <a:close/>
                    <a:moveTo>
                      <a:pt x="97469" y="50925"/>
                    </a:moveTo>
                    <a:lnTo>
                      <a:pt x="108421" y="40184"/>
                    </a:lnTo>
                    <a:cubicBezTo>
                      <a:pt x="117393" y="40563"/>
                      <a:pt x="125354" y="44649"/>
                      <a:pt x="130829" y="50925"/>
                    </a:cubicBezTo>
                    <a:lnTo>
                      <a:pt x="97469" y="50925"/>
                    </a:lnTo>
                    <a:close/>
                    <a:moveTo>
                      <a:pt x="87992" y="50925"/>
                    </a:moveTo>
                    <a:lnTo>
                      <a:pt x="86560" y="50925"/>
                    </a:lnTo>
                    <a:lnTo>
                      <a:pt x="85717" y="48355"/>
                    </a:lnTo>
                    <a:cubicBezTo>
                      <a:pt x="89045" y="45365"/>
                      <a:pt x="93004" y="43090"/>
                      <a:pt x="97343" y="41700"/>
                    </a:cubicBezTo>
                    <a:lnTo>
                      <a:pt x="87950" y="50925"/>
                    </a:lnTo>
                    <a:close/>
                    <a:moveTo>
                      <a:pt x="134368" y="93299"/>
                    </a:moveTo>
                    <a:cubicBezTo>
                      <a:pt x="131335" y="101429"/>
                      <a:pt x="126786" y="108842"/>
                      <a:pt x="120889" y="115076"/>
                    </a:cubicBezTo>
                    <a:lnTo>
                      <a:pt x="111327" y="105641"/>
                    </a:lnTo>
                    <a:cubicBezTo>
                      <a:pt x="120594" y="104546"/>
                      <a:pt x="128723" y="99996"/>
                      <a:pt x="134368" y="93257"/>
                    </a:cubicBezTo>
                    <a:moveTo>
                      <a:pt x="107494" y="101892"/>
                    </a:moveTo>
                    <a:lnTo>
                      <a:pt x="100123" y="94647"/>
                    </a:lnTo>
                    <a:lnTo>
                      <a:pt x="95742" y="79231"/>
                    </a:lnTo>
                    <a:lnTo>
                      <a:pt x="103535" y="73628"/>
                    </a:lnTo>
                    <a:lnTo>
                      <a:pt x="138243" y="73628"/>
                    </a:lnTo>
                    <a:cubicBezTo>
                      <a:pt x="136895" y="89298"/>
                      <a:pt x="123711" y="101639"/>
                      <a:pt x="107494" y="101892"/>
                    </a:cubicBezTo>
                    <a:moveTo>
                      <a:pt x="135547" y="4128"/>
                    </a:moveTo>
                    <a:lnTo>
                      <a:pt x="119583" y="19797"/>
                    </a:lnTo>
                    <a:cubicBezTo>
                      <a:pt x="111369" y="12468"/>
                      <a:pt x="101386" y="6992"/>
                      <a:pt x="90351" y="4128"/>
                    </a:cubicBezTo>
                    <a:lnTo>
                      <a:pt x="135547" y="4128"/>
                    </a:lnTo>
                    <a:close/>
                    <a:moveTo>
                      <a:pt x="84" y="0"/>
                    </a:moveTo>
                    <a:lnTo>
                      <a:pt x="84" y="137485"/>
                    </a:lnTo>
                    <a:lnTo>
                      <a:pt x="0" y="137569"/>
                    </a:lnTo>
                    <a:lnTo>
                      <a:pt x="84" y="137653"/>
                    </a:lnTo>
                    <a:lnTo>
                      <a:pt x="84" y="142160"/>
                    </a:lnTo>
                    <a:lnTo>
                      <a:pt x="4633" y="142160"/>
                    </a:lnTo>
                    <a:lnTo>
                      <a:pt x="4718" y="142244"/>
                    </a:lnTo>
                    <a:lnTo>
                      <a:pt x="4802" y="142160"/>
                    </a:lnTo>
                    <a:lnTo>
                      <a:pt x="144477" y="142160"/>
                    </a:lnTo>
                    <a:lnTo>
                      <a:pt x="144477" y="168"/>
                    </a:lnTo>
                    <a:lnTo>
                      <a:pt x="84" y="168"/>
                    </a:lnTo>
                    <a:close/>
                  </a:path>
                </a:pathLst>
              </a:custGeom>
              <a:grpFill/>
              <a:ln w="4198" cap="flat">
                <a:noFill/>
                <a:prstDash val="solid"/>
                <a:miter/>
              </a:ln>
            </p:spPr>
            <p:txBody>
              <a:bodyPr rtlCol="0" anchor="ctr"/>
              <a:lstStyle/>
              <a:p>
                <a:endParaRPr lang="fr-FR"/>
              </a:p>
            </p:txBody>
          </p:sp>
          <p:sp>
            <p:nvSpPr>
              <p:cNvPr id="25" name="Forme libre : forme 24">
                <a:extLst>
                  <a:ext uri="{FF2B5EF4-FFF2-40B4-BE49-F238E27FC236}">
                    <a16:creationId xmlns:a16="http://schemas.microsoft.com/office/drawing/2014/main" id="{F66799C6-267E-58B1-BF2E-E042BF21755A}"/>
                  </a:ext>
                </a:extLst>
              </p:cNvPr>
              <p:cNvSpPr>
                <a:spLocks noGrp="1" noRot="1" noMove="1" noResize="1" noEditPoints="1" noAdjustHandles="1" noChangeArrowheads="1" noChangeShapeType="1"/>
              </p:cNvSpPr>
              <p:nvPr/>
            </p:nvSpPr>
            <p:spPr>
              <a:xfrm>
                <a:off x="1540364" y="5659411"/>
                <a:ext cx="2990" cy="2780"/>
              </a:xfrm>
              <a:custGeom>
                <a:avLst/>
                <a:gdLst>
                  <a:gd name="connsiteX0" fmla="*/ 2359 w 2990"/>
                  <a:gd name="connsiteY0" fmla="*/ 463 h 2780"/>
                  <a:gd name="connsiteX1" fmla="*/ 0 w 2990"/>
                  <a:gd name="connsiteY1" fmla="*/ 0 h 2780"/>
                  <a:gd name="connsiteX2" fmla="*/ 2991 w 2990"/>
                  <a:gd name="connsiteY2" fmla="*/ 2780 h 2780"/>
                  <a:gd name="connsiteX3" fmla="*/ 2317 w 2990"/>
                  <a:gd name="connsiteY3" fmla="*/ 463 h 2780"/>
                </a:gdLst>
                <a:ahLst/>
                <a:cxnLst>
                  <a:cxn ang="0">
                    <a:pos x="connsiteX0" y="connsiteY0"/>
                  </a:cxn>
                  <a:cxn ang="0">
                    <a:pos x="connsiteX1" y="connsiteY1"/>
                  </a:cxn>
                  <a:cxn ang="0">
                    <a:pos x="connsiteX2" y="connsiteY2"/>
                  </a:cxn>
                  <a:cxn ang="0">
                    <a:pos x="connsiteX3" y="connsiteY3"/>
                  </a:cxn>
                </a:cxnLst>
                <a:rect l="l" t="t" r="r" b="b"/>
                <a:pathLst>
                  <a:path w="2990" h="2780">
                    <a:moveTo>
                      <a:pt x="2359" y="463"/>
                    </a:moveTo>
                    <a:cubicBezTo>
                      <a:pt x="1558" y="379"/>
                      <a:pt x="800" y="126"/>
                      <a:pt x="0" y="0"/>
                    </a:cubicBezTo>
                    <a:cubicBezTo>
                      <a:pt x="1053" y="885"/>
                      <a:pt x="2022" y="1811"/>
                      <a:pt x="2991" y="2780"/>
                    </a:cubicBezTo>
                    <a:lnTo>
                      <a:pt x="2317" y="463"/>
                    </a:lnTo>
                    <a:close/>
                  </a:path>
                </a:pathLst>
              </a:custGeom>
              <a:grpFill/>
              <a:ln w="4198" cap="flat">
                <a:noFill/>
                <a:prstDash val="solid"/>
                <a:miter/>
              </a:ln>
            </p:spPr>
            <p:txBody>
              <a:bodyPr rtlCol="0" anchor="ctr"/>
              <a:lstStyle/>
              <a:p>
                <a:endParaRPr lang="fr-FR"/>
              </a:p>
            </p:txBody>
          </p:sp>
        </p:grpSp>
        <p:grpSp>
          <p:nvGrpSpPr>
            <p:cNvPr id="21" name="Groupe 20">
              <a:extLst>
                <a:ext uri="{FF2B5EF4-FFF2-40B4-BE49-F238E27FC236}">
                  <a16:creationId xmlns:a16="http://schemas.microsoft.com/office/drawing/2014/main" id="{083139AC-0ED6-FC7F-79C9-00E5A856C5AC}"/>
                </a:ext>
              </a:extLst>
            </p:cNvPr>
            <p:cNvGrpSpPr>
              <a:grpSpLocks noGrp="1" noUngrp="1" noRot="1" noMove="1" noResize="1"/>
            </p:cNvGrpSpPr>
            <p:nvPr userDrawn="1"/>
          </p:nvGrpSpPr>
          <p:grpSpPr>
            <a:xfrm>
              <a:off x="342900" y="5819898"/>
              <a:ext cx="352786" cy="692857"/>
              <a:chOff x="1439272" y="5412312"/>
              <a:chExt cx="144476" cy="283744"/>
            </a:xfrm>
            <a:solidFill>
              <a:schemeClr val="bg2"/>
            </a:solidFill>
          </p:grpSpPr>
          <p:sp>
            <p:nvSpPr>
              <p:cNvPr id="22" name="Forme libre : forme 21">
                <a:extLst>
                  <a:ext uri="{FF2B5EF4-FFF2-40B4-BE49-F238E27FC236}">
                    <a16:creationId xmlns:a16="http://schemas.microsoft.com/office/drawing/2014/main" id="{58DBC98D-EB5D-3A6A-D71C-3607928B0F72}"/>
                  </a:ext>
                </a:extLst>
              </p:cNvPr>
              <p:cNvSpPr>
                <a:spLocks noGrp="1" noRot="1" noMove="1" noResize="1" noEditPoints="1" noAdjustHandles="1" noChangeArrowheads="1" noChangeShapeType="1"/>
              </p:cNvSpPr>
              <p:nvPr/>
            </p:nvSpPr>
            <p:spPr>
              <a:xfrm>
                <a:off x="1439272" y="5553812"/>
                <a:ext cx="144476" cy="142244"/>
              </a:xfrm>
              <a:custGeom>
                <a:avLst/>
                <a:gdLst>
                  <a:gd name="connsiteX0" fmla="*/ 140391 w 144476"/>
                  <a:gd name="connsiteY0" fmla="*/ 53410 h 142244"/>
                  <a:gd name="connsiteX1" fmla="*/ 124427 w 144476"/>
                  <a:gd name="connsiteY1" fmla="*/ 24641 h 142244"/>
                  <a:gd name="connsiteX2" fmla="*/ 140391 w 144476"/>
                  <a:gd name="connsiteY2" fmla="*/ 8972 h 142244"/>
                  <a:gd name="connsiteX3" fmla="*/ 140391 w 144476"/>
                  <a:gd name="connsiteY3" fmla="*/ 53452 h 142244"/>
                  <a:gd name="connsiteX4" fmla="*/ 140391 w 144476"/>
                  <a:gd name="connsiteY4" fmla="*/ 134283 h 142244"/>
                  <a:gd name="connsiteX5" fmla="*/ 124006 w 144476"/>
                  <a:gd name="connsiteY5" fmla="*/ 118151 h 142244"/>
                  <a:gd name="connsiteX6" fmla="*/ 140391 w 144476"/>
                  <a:gd name="connsiteY6" fmla="*/ 88876 h 142244"/>
                  <a:gd name="connsiteX7" fmla="*/ 140391 w 144476"/>
                  <a:gd name="connsiteY7" fmla="*/ 134283 h 142244"/>
                  <a:gd name="connsiteX8" fmla="*/ 90477 w 144476"/>
                  <a:gd name="connsiteY8" fmla="*/ 137990 h 142244"/>
                  <a:gd name="connsiteX9" fmla="*/ 120215 w 144476"/>
                  <a:gd name="connsiteY9" fmla="*/ 121857 h 142244"/>
                  <a:gd name="connsiteX10" fmla="*/ 136600 w 144476"/>
                  <a:gd name="connsiteY10" fmla="*/ 137990 h 142244"/>
                  <a:gd name="connsiteX11" fmla="*/ 90477 w 144476"/>
                  <a:gd name="connsiteY11" fmla="*/ 137990 h 142244"/>
                  <a:gd name="connsiteX12" fmla="*/ 34203 w 144476"/>
                  <a:gd name="connsiteY12" fmla="*/ 124258 h 142244"/>
                  <a:gd name="connsiteX13" fmla="*/ 72617 w 144476"/>
                  <a:gd name="connsiteY13" fmla="*/ 99112 h 142244"/>
                  <a:gd name="connsiteX14" fmla="*/ 71312 w 144476"/>
                  <a:gd name="connsiteY14" fmla="*/ 99028 h 142244"/>
                  <a:gd name="connsiteX15" fmla="*/ 35719 w 144476"/>
                  <a:gd name="connsiteY15" fmla="*/ 118404 h 142244"/>
                  <a:gd name="connsiteX16" fmla="*/ 33908 w 144476"/>
                  <a:gd name="connsiteY16" fmla="*/ 124006 h 142244"/>
                  <a:gd name="connsiteX17" fmla="*/ 33023 w 144476"/>
                  <a:gd name="connsiteY17" fmla="*/ 123290 h 142244"/>
                  <a:gd name="connsiteX18" fmla="*/ 32939 w 144476"/>
                  <a:gd name="connsiteY18" fmla="*/ 123416 h 142244"/>
                  <a:gd name="connsiteX19" fmla="*/ 29443 w 144476"/>
                  <a:gd name="connsiteY19" fmla="*/ 120804 h 142244"/>
                  <a:gd name="connsiteX20" fmla="*/ 29569 w 144476"/>
                  <a:gd name="connsiteY20" fmla="*/ 120594 h 142244"/>
                  <a:gd name="connsiteX21" fmla="*/ 28053 w 144476"/>
                  <a:gd name="connsiteY21" fmla="*/ 119372 h 142244"/>
                  <a:gd name="connsiteX22" fmla="*/ 33992 w 144476"/>
                  <a:gd name="connsiteY22" fmla="*/ 113517 h 142244"/>
                  <a:gd name="connsiteX23" fmla="*/ 71312 w 144476"/>
                  <a:gd name="connsiteY23" fmla="*/ 94815 h 142244"/>
                  <a:gd name="connsiteX24" fmla="*/ 82390 w 144476"/>
                  <a:gd name="connsiteY24" fmla="*/ 96248 h 142244"/>
                  <a:gd name="connsiteX25" fmla="*/ 71438 w 144476"/>
                  <a:gd name="connsiteY25" fmla="*/ 71143 h 142244"/>
                  <a:gd name="connsiteX26" fmla="*/ 84411 w 144476"/>
                  <a:gd name="connsiteY26" fmla="*/ 44059 h 142244"/>
                  <a:gd name="connsiteX27" fmla="*/ 72196 w 144476"/>
                  <a:gd name="connsiteY27" fmla="*/ 6023 h 142244"/>
                  <a:gd name="connsiteX28" fmla="*/ 72365 w 144476"/>
                  <a:gd name="connsiteY28" fmla="*/ 6023 h 142244"/>
                  <a:gd name="connsiteX29" fmla="*/ 116719 w 144476"/>
                  <a:gd name="connsiteY29" fmla="*/ 22914 h 142244"/>
                  <a:gd name="connsiteX30" fmla="*/ 102903 w 144476"/>
                  <a:gd name="connsiteY30" fmla="*/ 36477 h 142244"/>
                  <a:gd name="connsiteX31" fmla="*/ 84454 w 144476"/>
                  <a:gd name="connsiteY31" fmla="*/ 44228 h 142244"/>
                  <a:gd name="connsiteX32" fmla="*/ 85802 w 144476"/>
                  <a:gd name="connsiteY32" fmla="*/ 48355 h 142244"/>
                  <a:gd name="connsiteX33" fmla="*/ 75608 w 144476"/>
                  <a:gd name="connsiteY33" fmla="*/ 71101 h 142244"/>
                  <a:gd name="connsiteX34" fmla="*/ 101934 w 144476"/>
                  <a:gd name="connsiteY34" fmla="*/ 101639 h 142244"/>
                  <a:gd name="connsiteX35" fmla="*/ 103366 w 144476"/>
                  <a:gd name="connsiteY35" fmla="*/ 105809 h 142244"/>
                  <a:gd name="connsiteX36" fmla="*/ 103914 w 144476"/>
                  <a:gd name="connsiteY36" fmla="*/ 105851 h 142244"/>
                  <a:gd name="connsiteX37" fmla="*/ 117140 w 144476"/>
                  <a:gd name="connsiteY37" fmla="*/ 118867 h 142244"/>
                  <a:gd name="connsiteX38" fmla="*/ 113602 w 144476"/>
                  <a:gd name="connsiteY38" fmla="*/ 121857 h 142244"/>
                  <a:gd name="connsiteX39" fmla="*/ 113602 w 144476"/>
                  <a:gd name="connsiteY39" fmla="*/ 121857 h 142244"/>
                  <a:gd name="connsiteX40" fmla="*/ 110064 w 144476"/>
                  <a:gd name="connsiteY40" fmla="*/ 124553 h 142244"/>
                  <a:gd name="connsiteX41" fmla="*/ 110064 w 144476"/>
                  <a:gd name="connsiteY41" fmla="*/ 124469 h 142244"/>
                  <a:gd name="connsiteX42" fmla="*/ 108842 w 144476"/>
                  <a:gd name="connsiteY42" fmla="*/ 125311 h 142244"/>
                  <a:gd name="connsiteX43" fmla="*/ 106946 w 144476"/>
                  <a:gd name="connsiteY43" fmla="*/ 118656 h 142244"/>
                  <a:gd name="connsiteX44" fmla="*/ 72828 w 144476"/>
                  <a:gd name="connsiteY44" fmla="*/ 99112 h 142244"/>
                  <a:gd name="connsiteX45" fmla="*/ 108716 w 144476"/>
                  <a:gd name="connsiteY45" fmla="*/ 125438 h 142244"/>
                  <a:gd name="connsiteX46" fmla="*/ 72281 w 144476"/>
                  <a:gd name="connsiteY46" fmla="*/ 136221 h 142244"/>
                  <a:gd name="connsiteX47" fmla="*/ 34118 w 144476"/>
                  <a:gd name="connsiteY47" fmla="*/ 124216 h 142244"/>
                  <a:gd name="connsiteX48" fmla="*/ 9014 w 144476"/>
                  <a:gd name="connsiteY48" fmla="*/ 137948 h 142244"/>
                  <a:gd name="connsiteX49" fmla="*/ 24978 w 144476"/>
                  <a:gd name="connsiteY49" fmla="*/ 122279 h 142244"/>
                  <a:gd name="connsiteX50" fmla="*/ 54210 w 144476"/>
                  <a:gd name="connsiteY50" fmla="*/ 137948 h 142244"/>
                  <a:gd name="connsiteX51" fmla="*/ 9056 w 144476"/>
                  <a:gd name="connsiteY51" fmla="*/ 137948 h 142244"/>
                  <a:gd name="connsiteX52" fmla="*/ 4296 w 144476"/>
                  <a:gd name="connsiteY52" fmla="*/ 133272 h 142244"/>
                  <a:gd name="connsiteX53" fmla="*/ 4296 w 144476"/>
                  <a:gd name="connsiteY53" fmla="*/ 88876 h 142244"/>
                  <a:gd name="connsiteX54" fmla="*/ 20260 w 144476"/>
                  <a:gd name="connsiteY54" fmla="*/ 117603 h 142244"/>
                  <a:gd name="connsiteX55" fmla="*/ 4296 w 144476"/>
                  <a:gd name="connsiteY55" fmla="*/ 133272 h 142244"/>
                  <a:gd name="connsiteX56" fmla="*/ 4296 w 144476"/>
                  <a:gd name="connsiteY56" fmla="*/ 7919 h 142244"/>
                  <a:gd name="connsiteX57" fmla="*/ 20682 w 144476"/>
                  <a:gd name="connsiteY57" fmla="*/ 24051 h 142244"/>
                  <a:gd name="connsiteX58" fmla="*/ 4296 w 144476"/>
                  <a:gd name="connsiteY58" fmla="*/ 53284 h 142244"/>
                  <a:gd name="connsiteX59" fmla="*/ 4296 w 144476"/>
                  <a:gd name="connsiteY59" fmla="*/ 7919 h 142244"/>
                  <a:gd name="connsiteX60" fmla="*/ 54210 w 144476"/>
                  <a:gd name="connsiteY60" fmla="*/ 4212 h 142244"/>
                  <a:gd name="connsiteX61" fmla="*/ 24473 w 144476"/>
                  <a:gd name="connsiteY61" fmla="*/ 20345 h 142244"/>
                  <a:gd name="connsiteX62" fmla="*/ 8087 w 144476"/>
                  <a:gd name="connsiteY62" fmla="*/ 4212 h 142244"/>
                  <a:gd name="connsiteX63" fmla="*/ 54210 w 144476"/>
                  <a:gd name="connsiteY63" fmla="*/ 4212 h 142244"/>
                  <a:gd name="connsiteX64" fmla="*/ 27463 w 144476"/>
                  <a:gd name="connsiteY64" fmla="*/ 23251 h 142244"/>
                  <a:gd name="connsiteX65" fmla="*/ 71817 w 144476"/>
                  <a:gd name="connsiteY65" fmla="*/ 5939 h 142244"/>
                  <a:gd name="connsiteX66" fmla="*/ 57369 w 144476"/>
                  <a:gd name="connsiteY66" fmla="*/ 50967 h 142244"/>
                  <a:gd name="connsiteX67" fmla="*/ 55642 w 144476"/>
                  <a:gd name="connsiteY67" fmla="*/ 50967 h 142244"/>
                  <a:gd name="connsiteX68" fmla="*/ 27463 w 144476"/>
                  <a:gd name="connsiteY68" fmla="*/ 23251 h 142244"/>
                  <a:gd name="connsiteX69" fmla="*/ 40647 w 144476"/>
                  <a:gd name="connsiteY69" fmla="*/ 73713 h 142244"/>
                  <a:gd name="connsiteX70" fmla="*/ 48229 w 144476"/>
                  <a:gd name="connsiteY70" fmla="*/ 79104 h 142244"/>
                  <a:gd name="connsiteX71" fmla="*/ 43090 w 144476"/>
                  <a:gd name="connsiteY71" fmla="*/ 95110 h 142244"/>
                  <a:gd name="connsiteX72" fmla="*/ 23251 w 144476"/>
                  <a:gd name="connsiteY72" fmla="*/ 114655 h 142244"/>
                  <a:gd name="connsiteX73" fmla="*/ 6234 w 144476"/>
                  <a:gd name="connsiteY73" fmla="*/ 73713 h 142244"/>
                  <a:gd name="connsiteX74" fmla="*/ 40689 w 144476"/>
                  <a:gd name="connsiteY74" fmla="*/ 73713 h 142244"/>
                  <a:gd name="connsiteX75" fmla="*/ 9309 w 144476"/>
                  <a:gd name="connsiteY75" fmla="*/ 51009 h 142244"/>
                  <a:gd name="connsiteX76" fmla="*/ 23672 w 144476"/>
                  <a:gd name="connsiteY76" fmla="*/ 27000 h 142244"/>
                  <a:gd name="connsiteX77" fmla="*/ 48061 w 144476"/>
                  <a:gd name="connsiteY77" fmla="*/ 51009 h 142244"/>
                  <a:gd name="connsiteX78" fmla="*/ 9309 w 144476"/>
                  <a:gd name="connsiteY78" fmla="*/ 51009 h 142244"/>
                  <a:gd name="connsiteX79" fmla="*/ 33318 w 144476"/>
                  <a:gd name="connsiteY79" fmla="*/ 68447 h 142244"/>
                  <a:gd name="connsiteX80" fmla="*/ 6192 w 144476"/>
                  <a:gd name="connsiteY80" fmla="*/ 68447 h 142244"/>
                  <a:gd name="connsiteX81" fmla="*/ 9225 w 144476"/>
                  <a:gd name="connsiteY81" fmla="*/ 51220 h 142244"/>
                  <a:gd name="connsiteX82" fmla="*/ 33318 w 144476"/>
                  <a:gd name="connsiteY82" fmla="*/ 68447 h 142244"/>
                  <a:gd name="connsiteX83" fmla="*/ 112212 w 144476"/>
                  <a:gd name="connsiteY83" fmla="*/ 36477 h 142244"/>
                  <a:gd name="connsiteX84" fmla="*/ 121394 w 144476"/>
                  <a:gd name="connsiteY84" fmla="*/ 27463 h 142244"/>
                  <a:gd name="connsiteX85" fmla="*/ 134410 w 144476"/>
                  <a:gd name="connsiteY85" fmla="*/ 48735 h 142244"/>
                  <a:gd name="connsiteX86" fmla="*/ 112212 w 144476"/>
                  <a:gd name="connsiteY86" fmla="*/ 36435 h 142244"/>
                  <a:gd name="connsiteX87" fmla="*/ 110864 w 144476"/>
                  <a:gd name="connsiteY87" fmla="*/ 68405 h 142244"/>
                  <a:gd name="connsiteX88" fmla="*/ 132430 w 144476"/>
                  <a:gd name="connsiteY88" fmla="*/ 52862 h 142244"/>
                  <a:gd name="connsiteX89" fmla="*/ 138285 w 144476"/>
                  <a:gd name="connsiteY89" fmla="*/ 68405 h 142244"/>
                  <a:gd name="connsiteX90" fmla="*/ 110864 w 144476"/>
                  <a:gd name="connsiteY90" fmla="*/ 68405 h 142244"/>
                  <a:gd name="connsiteX91" fmla="*/ 97469 w 144476"/>
                  <a:gd name="connsiteY91" fmla="*/ 50925 h 142244"/>
                  <a:gd name="connsiteX92" fmla="*/ 108421 w 144476"/>
                  <a:gd name="connsiteY92" fmla="*/ 40184 h 142244"/>
                  <a:gd name="connsiteX93" fmla="*/ 130829 w 144476"/>
                  <a:gd name="connsiteY93" fmla="*/ 50925 h 142244"/>
                  <a:gd name="connsiteX94" fmla="*/ 97469 w 144476"/>
                  <a:gd name="connsiteY94" fmla="*/ 50925 h 142244"/>
                  <a:gd name="connsiteX95" fmla="*/ 87992 w 144476"/>
                  <a:gd name="connsiteY95" fmla="*/ 50925 h 142244"/>
                  <a:gd name="connsiteX96" fmla="*/ 86560 w 144476"/>
                  <a:gd name="connsiteY96" fmla="*/ 50925 h 142244"/>
                  <a:gd name="connsiteX97" fmla="*/ 85717 w 144476"/>
                  <a:gd name="connsiteY97" fmla="*/ 48355 h 142244"/>
                  <a:gd name="connsiteX98" fmla="*/ 97343 w 144476"/>
                  <a:gd name="connsiteY98" fmla="*/ 41700 h 142244"/>
                  <a:gd name="connsiteX99" fmla="*/ 87950 w 144476"/>
                  <a:gd name="connsiteY99" fmla="*/ 50925 h 142244"/>
                  <a:gd name="connsiteX100" fmla="*/ 134368 w 144476"/>
                  <a:gd name="connsiteY100" fmla="*/ 93299 h 142244"/>
                  <a:gd name="connsiteX101" fmla="*/ 120889 w 144476"/>
                  <a:gd name="connsiteY101" fmla="*/ 115076 h 142244"/>
                  <a:gd name="connsiteX102" fmla="*/ 111327 w 144476"/>
                  <a:gd name="connsiteY102" fmla="*/ 105641 h 142244"/>
                  <a:gd name="connsiteX103" fmla="*/ 134368 w 144476"/>
                  <a:gd name="connsiteY103" fmla="*/ 93257 h 142244"/>
                  <a:gd name="connsiteX104" fmla="*/ 107494 w 144476"/>
                  <a:gd name="connsiteY104" fmla="*/ 101892 h 142244"/>
                  <a:gd name="connsiteX105" fmla="*/ 100123 w 144476"/>
                  <a:gd name="connsiteY105" fmla="*/ 94647 h 142244"/>
                  <a:gd name="connsiteX106" fmla="*/ 95742 w 144476"/>
                  <a:gd name="connsiteY106" fmla="*/ 79231 h 142244"/>
                  <a:gd name="connsiteX107" fmla="*/ 103535 w 144476"/>
                  <a:gd name="connsiteY107" fmla="*/ 73628 h 142244"/>
                  <a:gd name="connsiteX108" fmla="*/ 138243 w 144476"/>
                  <a:gd name="connsiteY108" fmla="*/ 73628 h 142244"/>
                  <a:gd name="connsiteX109" fmla="*/ 107494 w 144476"/>
                  <a:gd name="connsiteY109" fmla="*/ 101892 h 142244"/>
                  <a:gd name="connsiteX110" fmla="*/ 135547 w 144476"/>
                  <a:gd name="connsiteY110" fmla="*/ 4128 h 142244"/>
                  <a:gd name="connsiteX111" fmla="*/ 119583 w 144476"/>
                  <a:gd name="connsiteY111" fmla="*/ 19797 h 142244"/>
                  <a:gd name="connsiteX112" fmla="*/ 90351 w 144476"/>
                  <a:gd name="connsiteY112" fmla="*/ 4128 h 142244"/>
                  <a:gd name="connsiteX113" fmla="*/ 135547 w 144476"/>
                  <a:gd name="connsiteY113" fmla="*/ 4128 h 142244"/>
                  <a:gd name="connsiteX114" fmla="*/ 84 w 144476"/>
                  <a:gd name="connsiteY114" fmla="*/ 0 h 142244"/>
                  <a:gd name="connsiteX115" fmla="*/ 84 w 144476"/>
                  <a:gd name="connsiteY115" fmla="*/ 137485 h 142244"/>
                  <a:gd name="connsiteX116" fmla="*/ 0 w 144476"/>
                  <a:gd name="connsiteY116" fmla="*/ 137569 h 142244"/>
                  <a:gd name="connsiteX117" fmla="*/ 84 w 144476"/>
                  <a:gd name="connsiteY117" fmla="*/ 137653 h 142244"/>
                  <a:gd name="connsiteX118" fmla="*/ 84 w 144476"/>
                  <a:gd name="connsiteY118" fmla="*/ 142160 h 142244"/>
                  <a:gd name="connsiteX119" fmla="*/ 4633 w 144476"/>
                  <a:gd name="connsiteY119" fmla="*/ 142160 h 142244"/>
                  <a:gd name="connsiteX120" fmla="*/ 4718 w 144476"/>
                  <a:gd name="connsiteY120" fmla="*/ 142244 h 142244"/>
                  <a:gd name="connsiteX121" fmla="*/ 4802 w 144476"/>
                  <a:gd name="connsiteY121" fmla="*/ 142160 h 142244"/>
                  <a:gd name="connsiteX122" fmla="*/ 144477 w 144476"/>
                  <a:gd name="connsiteY122" fmla="*/ 142160 h 142244"/>
                  <a:gd name="connsiteX123" fmla="*/ 144477 w 144476"/>
                  <a:gd name="connsiteY123" fmla="*/ 168 h 142244"/>
                  <a:gd name="connsiteX124" fmla="*/ 84 w 144476"/>
                  <a:gd name="connsiteY124" fmla="*/ 168 h 14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44476" h="142244">
                    <a:moveTo>
                      <a:pt x="140391" y="53410"/>
                    </a:moveTo>
                    <a:cubicBezTo>
                      <a:pt x="137443" y="42543"/>
                      <a:pt x="131925" y="32728"/>
                      <a:pt x="124427" y="24641"/>
                    </a:cubicBezTo>
                    <a:lnTo>
                      <a:pt x="140391" y="8972"/>
                    </a:lnTo>
                    <a:lnTo>
                      <a:pt x="140391" y="53452"/>
                    </a:lnTo>
                    <a:close/>
                    <a:moveTo>
                      <a:pt x="140391" y="134283"/>
                    </a:moveTo>
                    <a:lnTo>
                      <a:pt x="124006" y="118151"/>
                    </a:lnTo>
                    <a:cubicBezTo>
                      <a:pt x="131714" y="109979"/>
                      <a:pt x="137400" y="99996"/>
                      <a:pt x="140391" y="88876"/>
                    </a:cubicBezTo>
                    <a:lnTo>
                      <a:pt x="140391" y="134283"/>
                    </a:lnTo>
                    <a:close/>
                    <a:moveTo>
                      <a:pt x="90477" y="137990"/>
                    </a:moveTo>
                    <a:cubicBezTo>
                      <a:pt x="101766" y="135042"/>
                      <a:pt x="111875" y="129439"/>
                      <a:pt x="120215" y="121857"/>
                    </a:cubicBezTo>
                    <a:lnTo>
                      <a:pt x="136600" y="137990"/>
                    </a:lnTo>
                    <a:lnTo>
                      <a:pt x="90477" y="137990"/>
                    </a:lnTo>
                    <a:close/>
                    <a:moveTo>
                      <a:pt x="34203" y="124258"/>
                    </a:moveTo>
                    <a:lnTo>
                      <a:pt x="72617" y="99112"/>
                    </a:lnTo>
                    <a:cubicBezTo>
                      <a:pt x="72154" y="99112"/>
                      <a:pt x="71775" y="99028"/>
                      <a:pt x="71312" y="99028"/>
                    </a:cubicBezTo>
                    <a:cubicBezTo>
                      <a:pt x="56316" y="99028"/>
                      <a:pt x="43175" y="106778"/>
                      <a:pt x="35719" y="118404"/>
                    </a:cubicBezTo>
                    <a:lnTo>
                      <a:pt x="33908" y="124006"/>
                    </a:lnTo>
                    <a:cubicBezTo>
                      <a:pt x="33613" y="123795"/>
                      <a:pt x="33318" y="123542"/>
                      <a:pt x="33023" y="123290"/>
                    </a:cubicBezTo>
                    <a:cubicBezTo>
                      <a:pt x="33023" y="123332"/>
                      <a:pt x="32981" y="123374"/>
                      <a:pt x="32939" y="123416"/>
                    </a:cubicBezTo>
                    <a:lnTo>
                      <a:pt x="29443" y="120804"/>
                    </a:lnTo>
                    <a:cubicBezTo>
                      <a:pt x="29443" y="120804"/>
                      <a:pt x="29527" y="120636"/>
                      <a:pt x="29569" y="120594"/>
                    </a:cubicBezTo>
                    <a:cubicBezTo>
                      <a:pt x="29064" y="120173"/>
                      <a:pt x="28516" y="119794"/>
                      <a:pt x="28053" y="119372"/>
                    </a:cubicBezTo>
                    <a:lnTo>
                      <a:pt x="33992" y="113517"/>
                    </a:lnTo>
                    <a:cubicBezTo>
                      <a:pt x="42416" y="102229"/>
                      <a:pt x="55937" y="94815"/>
                      <a:pt x="71312" y="94815"/>
                    </a:cubicBezTo>
                    <a:cubicBezTo>
                      <a:pt x="75145" y="94815"/>
                      <a:pt x="78851" y="95405"/>
                      <a:pt x="82390" y="96248"/>
                    </a:cubicBezTo>
                    <a:cubicBezTo>
                      <a:pt x="75692" y="89887"/>
                      <a:pt x="71438" y="81042"/>
                      <a:pt x="71438" y="71143"/>
                    </a:cubicBezTo>
                    <a:cubicBezTo>
                      <a:pt x="71438" y="60234"/>
                      <a:pt x="76493" y="50504"/>
                      <a:pt x="84411" y="44059"/>
                    </a:cubicBezTo>
                    <a:lnTo>
                      <a:pt x="72196" y="6023"/>
                    </a:lnTo>
                    <a:cubicBezTo>
                      <a:pt x="72196" y="6023"/>
                      <a:pt x="72281" y="6023"/>
                      <a:pt x="72365" y="6023"/>
                    </a:cubicBezTo>
                    <a:cubicBezTo>
                      <a:pt x="89424" y="6023"/>
                      <a:pt x="104967" y="12468"/>
                      <a:pt x="116719" y="22914"/>
                    </a:cubicBezTo>
                    <a:lnTo>
                      <a:pt x="102903" y="36477"/>
                    </a:lnTo>
                    <a:cubicBezTo>
                      <a:pt x="95911" y="37278"/>
                      <a:pt x="89592" y="40058"/>
                      <a:pt x="84454" y="44228"/>
                    </a:cubicBezTo>
                    <a:lnTo>
                      <a:pt x="85802" y="48355"/>
                    </a:lnTo>
                    <a:cubicBezTo>
                      <a:pt x="79567" y="54000"/>
                      <a:pt x="75608" y="62129"/>
                      <a:pt x="75608" y="71101"/>
                    </a:cubicBezTo>
                    <a:cubicBezTo>
                      <a:pt x="75608" y="86433"/>
                      <a:pt x="87023" y="99238"/>
                      <a:pt x="101934" y="101639"/>
                    </a:cubicBezTo>
                    <a:lnTo>
                      <a:pt x="103366" y="105809"/>
                    </a:lnTo>
                    <a:cubicBezTo>
                      <a:pt x="103366" y="105809"/>
                      <a:pt x="103745" y="105809"/>
                      <a:pt x="103914" y="105851"/>
                    </a:cubicBezTo>
                    <a:lnTo>
                      <a:pt x="117140" y="118867"/>
                    </a:lnTo>
                    <a:cubicBezTo>
                      <a:pt x="116003" y="119920"/>
                      <a:pt x="114823" y="120889"/>
                      <a:pt x="113602" y="121857"/>
                    </a:cubicBezTo>
                    <a:lnTo>
                      <a:pt x="113602" y="121857"/>
                    </a:lnTo>
                    <a:lnTo>
                      <a:pt x="110064" y="124553"/>
                    </a:lnTo>
                    <a:lnTo>
                      <a:pt x="110064" y="124469"/>
                    </a:lnTo>
                    <a:cubicBezTo>
                      <a:pt x="109600" y="124764"/>
                      <a:pt x="109263" y="125059"/>
                      <a:pt x="108842" y="125311"/>
                    </a:cubicBezTo>
                    <a:lnTo>
                      <a:pt x="106946" y="118656"/>
                    </a:lnTo>
                    <a:cubicBezTo>
                      <a:pt x="99786" y="107283"/>
                      <a:pt x="87234" y="99659"/>
                      <a:pt x="72828" y="99112"/>
                    </a:cubicBezTo>
                    <a:lnTo>
                      <a:pt x="108716" y="125438"/>
                    </a:lnTo>
                    <a:cubicBezTo>
                      <a:pt x="98269" y="132219"/>
                      <a:pt x="85759" y="136221"/>
                      <a:pt x="72281" y="136221"/>
                    </a:cubicBezTo>
                    <a:cubicBezTo>
                      <a:pt x="58043" y="136221"/>
                      <a:pt x="44902" y="131756"/>
                      <a:pt x="34118" y="124216"/>
                    </a:cubicBezTo>
                    <a:moveTo>
                      <a:pt x="9014" y="137948"/>
                    </a:moveTo>
                    <a:lnTo>
                      <a:pt x="24978" y="122279"/>
                    </a:lnTo>
                    <a:cubicBezTo>
                      <a:pt x="33192" y="129608"/>
                      <a:pt x="43132" y="135084"/>
                      <a:pt x="54210" y="137948"/>
                    </a:cubicBezTo>
                    <a:lnTo>
                      <a:pt x="9056" y="137948"/>
                    </a:lnTo>
                    <a:close/>
                    <a:moveTo>
                      <a:pt x="4296" y="133272"/>
                    </a:moveTo>
                    <a:lnTo>
                      <a:pt x="4296" y="88876"/>
                    </a:lnTo>
                    <a:cubicBezTo>
                      <a:pt x="7245" y="99744"/>
                      <a:pt x="12763" y="109558"/>
                      <a:pt x="20260" y="117603"/>
                    </a:cubicBezTo>
                    <a:lnTo>
                      <a:pt x="4296" y="133272"/>
                    </a:lnTo>
                    <a:close/>
                    <a:moveTo>
                      <a:pt x="4296" y="7919"/>
                    </a:moveTo>
                    <a:lnTo>
                      <a:pt x="20682" y="24051"/>
                    </a:lnTo>
                    <a:cubicBezTo>
                      <a:pt x="12973" y="32223"/>
                      <a:pt x="7287" y="42206"/>
                      <a:pt x="4296" y="53284"/>
                    </a:cubicBezTo>
                    <a:lnTo>
                      <a:pt x="4296" y="7919"/>
                    </a:lnTo>
                    <a:close/>
                    <a:moveTo>
                      <a:pt x="54210" y="4212"/>
                    </a:moveTo>
                    <a:cubicBezTo>
                      <a:pt x="42922" y="7161"/>
                      <a:pt x="32771" y="12763"/>
                      <a:pt x="24473" y="20345"/>
                    </a:cubicBezTo>
                    <a:lnTo>
                      <a:pt x="8087" y="4212"/>
                    </a:lnTo>
                    <a:lnTo>
                      <a:pt x="54210" y="4212"/>
                    </a:lnTo>
                    <a:close/>
                    <a:moveTo>
                      <a:pt x="27463" y="23251"/>
                    </a:moveTo>
                    <a:cubicBezTo>
                      <a:pt x="39173" y="12636"/>
                      <a:pt x="54716" y="6065"/>
                      <a:pt x="71817" y="5939"/>
                    </a:cubicBezTo>
                    <a:lnTo>
                      <a:pt x="57369" y="50967"/>
                    </a:lnTo>
                    <a:lnTo>
                      <a:pt x="55642" y="50967"/>
                    </a:lnTo>
                    <a:lnTo>
                      <a:pt x="27463" y="23251"/>
                    </a:lnTo>
                    <a:close/>
                    <a:moveTo>
                      <a:pt x="40647" y="73713"/>
                    </a:moveTo>
                    <a:lnTo>
                      <a:pt x="48229" y="79104"/>
                    </a:lnTo>
                    <a:lnTo>
                      <a:pt x="43090" y="95110"/>
                    </a:lnTo>
                    <a:lnTo>
                      <a:pt x="23251" y="114655"/>
                    </a:lnTo>
                    <a:cubicBezTo>
                      <a:pt x="13184" y="103703"/>
                      <a:pt x="6866" y="89424"/>
                      <a:pt x="6234" y="73713"/>
                    </a:cubicBezTo>
                    <a:lnTo>
                      <a:pt x="40689" y="73713"/>
                    </a:lnTo>
                    <a:close/>
                    <a:moveTo>
                      <a:pt x="9309" y="51009"/>
                    </a:moveTo>
                    <a:cubicBezTo>
                      <a:pt x="12299" y="41995"/>
                      <a:pt x="17270" y="33824"/>
                      <a:pt x="23672" y="27000"/>
                    </a:cubicBezTo>
                    <a:lnTo>
                      <a:pt x="48061" y="51009"/>
                    </a:lnTo>
                    <a:lnTo>
                      <a:pt x="9309" y="51009"/>
                    </a:lnTo>
                    <a:close/>
                    <a:moveTo>
                      <a:pt x="33318" y="68447"/>
                    </a:moveTo>
                    <a:lnTo>
                      <a:pt x="6192" y="68447"/>
                    </a:lnTo>
                    <a:cubicBezTo>
                      <a:pt x="6445" y="62466"/>
                      <a:pt x="7455" y="56696"/>
                      <a:pt x="9225" y="51220"/>
                    </a:cubicBezTo>
                    <a:lnTo>
                      <a:pt x="33318" y="68447"/>
                    </a:lnTo>
                    <a:close/>
                    <a:moveTo>
                      <a:pt x="112212" y="36477"/>
                    </a:moveTo>
                    <a:lnTo>
                      <a:pt x="121394" y="27463"/>
                    </a:lnTo>
                    <a:cubicBezTo>
                      <a:pt x="127039" y="33613"/>
                      <a:pt x="131461" y="40816"/>
                      <a:pt x="134410" y="48735"/>
                    </a:cubicBezTo>
                    <a:cubicBezTo>
                      <a:pt x="128892" y="42206"/>
                      <a:pt x="121141" y="37741"/>
                      <a:pt x="112212" y="36435"/>
                    </a:cubicBezTo>
                    <a:moveTo>
                      <a:pt x="110864" y="68405"/>
                    </a:moveTo>
                    <a:lnTo>
                      <a:pt x="132430" y="52862"/>
                    </a:lnTo>
                    <a:cubicBezTo>
                      <a:pt x="135716" y="57285"/>
                      <a:pt x="137779" y="62635"/>
                      <a:pt x="138285" y="68405"/>
                    </a:cubicBezTo>
                    <a:lnTo>
                      <a:pt x="110864" y="68405"/>
                    </a:lnTo>
                    <a:close/>
                    <a:moveTo>
                      <a:pt x="97469" y="50925"/>
                    </a:moveTo>
                    <a:lnTo>
                      <a:pt x="108421" y="40184"/>
                    </a:lnTo>
                    <a:cubicBezTo>
                      <a:pt x="117393" y="40563"/>
                      <a:pt x="125354" y="44649"/>
                      <a:pt x="130829" y="50925"/>
                    </a:cubicBezTo>
                    <a:lnTo>
                      <a:pt x="97469" y="50925"/>
                    </a:lnTo>
                    <a:close/>
                    <a:moveTo>
                      <a:pt x="87992" y="50925"/>
                    </a:moveTo>
                    <a:lnTo>
                      <a:pt x="86560" y="50925"/>
                    </a:lnTo>
                    <a:lnTo>
                      <a:pt x="85717" y="48355"/>
                    </a:lnTo>
                    <a:cubicBezTo>
                      <a:pt x="89045" y="45365"/>
                      <a:pt x="93004" y="43090"/>
                      <a:pt x="97343" y="41700"/>
                    </a:cubicBezTo>
                    <a:lnTo>
                      <a:pt x="87950" y="50925"/>
                    </a:lnTo>
                    <a:close/>
                    <a:moveTo>
                      <a:pt x="134368" y="93299"/>
                    </a:moveTo>
                    <a:cubicBezTo>
                      <a:pt x="131335" y="101429"/>
                      <a:pt x="126786" y="108842"/>
                      <a:pt x="120889" y="115076"/>
                    </a:cubicBezTo>
                    <a:lnTo>
                      <a:pt x="111327" y="105641"/>
                    </a:lnTo>
                    <a:cubicBezTo>
                      <a:pt x="120594" y="104546"/>
                      <a:pt x="128723" y="99996"/>
                      <a:pt x="134368" y="93257"/>
                    </a:cubicBezTo>
                    <a:moveTo>
                      <a:pt x="107494" y="101892"/>
                    </a:moveTo>
                    <a:lnTo>
                      <a:pt x="100123" y="94647"/>
                    </a:lnTo>
                    <a:lnTo>
                      <a:pt x="95742" y="79231"/>
                    </a:lnTo>
                    <a:lnTo>
                      <a:pt x="103535" y="73628"/>
                    </a:lnTo>
                    <a:lnTo>
                      <a:pt x="138243" y="73628"/>
                    </a:lnTo>
                    <a:cubicBezTo>
                      <a:pt x="136895" y="89298"/>
                      <a:pt x="123711" y="101639"/>
                      <a:pt x="107494" y="101892"/>
                    </a:cubicBezTo>
                    <a:moveTo>
                      <a:pt x="135547" y="4128"/>
                    </a:moveTo>
                    <a:lnTo>
                      <a:pt x="119583" y="19797"/>
                    </a:lnTo>
                    <a:cubicBezTo>
                      <a:pt x="111369" y="12468"/>
                      <a:pt x="101386" y="6992"/>
                      <a:pt x="90351" y="4128"/>
                    </a:cubicBezTo>
                    <a:lnTo>
                      <a:pt x="135547" y="4128"/>
                    </a:lnTo>
                    <a:close/>
                    <a:moveTo>
                      <a:pt x="84" y="0"/>
                    </a:moveTo>
                    <a:lnTo>
                      <a:pt x="84" y="137485"/>
                    </a:lnTo>
                    <a:lnTo>
                      <a:pt x="0" y="137569"/>
                    </a:lnTo>
                    <a:lnTo>
                      <a:pt x="84" y="137653"/>
                    </a:lnTo>
                    <a:lnTo>
                      <a:pt x="84" y="142160"/>
                    </a:lnTo>
                    <a:lnTo>
                      <a:pt x="4633" y="142160"/>
                    </a:lnTo>
                    <a:lnTo>
                      <a:pt x="4718" y="142244"/>
                    </a:lnTo>
                    <a:lnTo>
                      <a:pt x="4802" y="142160"/>
                    </a:lnTo>
                    <a:lnTo>
                      <a:pt x="144477" y="142160"/>
                    </a:lnTo>
                    <a:lnTo>
                      <a:pt x="144477" y="168"/>
                    </a:lnTo>
                    <a:lnTo>
                      <a:pt x="84" y="168"/>
                    </a:lnTo>
                    <a:close/>
                  </a:path>
                </a:pathLst>
              </a:custGeom>
              <a:grpFill/>
              <a:ln w="4198" cap="flat">
                <a:noFill/>
                <a:prstDash val="solid"/>
                <a:miter/>
              </a:ln>
            </p:spPr>
            <p:txBody>
              <a:bodyPr rtlCol="0" anchor="ctr"/>
              <a:lstStyle/>
              <a:p>
                <a:endParaRPr lang="fr-FR"/>
              </a:p>
            </p:txBody>
          </p:sp>
          <p:sp>
            <p:nvSpPr>
              <p:cNvPr id="23" name="Forme libre : forme 22">
                <a:extLst>
                  <a:ext uri="{FF2B5EF4-FFF2-40B4-BE49-F238E27FC236}">
                    <a16:creationId xmlns:a16="http://schemas.microsoft.com/office/drawing/2014/main" id="{4FA5B646-A912-D266-3B44-51959856773A}"/>
                  </a:ext>
                </a:extLst>
              </p:cNvPr>
              <p:cNvSpPr>
                <a:spLocks noGrp="1" noRot="1" noMove="1" noResize="1" noEditPoints="1" noAdjustHandles="1" noChangeArrowheads="1" noChangeShapeType="1"/>
              </p:cNvSpPr>
              <p:nvPr/>
            </p:nvSpPr>
            <p:spPr>
              <a:xfrm>
                <a:off x="1540364" y="5659411"/>
                <a:ext cx="2990" cy="2780"/>
              </a:xfrm>
              <a:custGeom>
                <a:avLst/>
                <a:gdLst>
                  <a:gd name="connsiteX0" fmla="*/ 2359 w 2990"/>
                  <a:gd name="connsiteY0" fmla="*/ 463 h 2780"/>
                  <a:gd name="connsiteX1" fmla="*/ 0 w 2990"/>
                  <a:gd name="connsiteY1" fmla="*/ 0 h 2780"/>
                  <a:gd name="connsiteX2" fmla="*/ 2991 w 2990"/>
                  <a:gd name="connsiteY2" fmla="*/ 2780 h 2780"/>
                  <a:gd name="connsiteX3" fmla="*/ 2317 w 2990"/>
                  <a:gd name="connsiteY3" fmla="*/ 463 h 2780"/>
                </a:gdLst>
                <a:ahLst/>
                <a:cxnLst>
                  <a:cxn ang="0">
                    <a:pos x="connsiteX0" y="connsiteY0"/>
                  </a:cxn>
                  <a:cxn ang="0">
                    <a:pos x="connsiteX1" y="connsiteY1"/>
                  </a:cxn>
                  <a:cxn ang="0">
                    <a:pos x="connsiteX2" y="connsiteY2"/>
                  </a:cxn>
                  <a:cxn ang="0">
                    <a:pos x="connsiteX3" y="connsiteY3"/>
                  </a:cxn>
                </a:cxnLst>
                <a:rect l="l" t="t" r="r" b="b"/>
                <a:pathLst>
                  <a:path w="2990" h="2780">
                    <a:moveTo>
                      <a:pt x="2359" y="463"/>
                    </a:moveTo>
                    <a:cubicBezTo>
                      <a:pt x="1558" y="379"/>
                      <a:pt x="800" y="126"/>
                      <a:pt x="0" y="0"/>
                    </a:cubicBezTo>
                    <a:cubicBezTo>
                      <a:pt x="1053" y="885"/>
                      <a:pt x="2022" y="1811"/>
                      <a:pt x="2991" y="2780"/>
                    </a:cubicBezTo>
                    <a:lnTo>
                      <a:pt x="2317" y="463"/>
                    </a:lnTo>
                    <a:close/>
                  </a:path>
                </a:pathLst>
              </a:custGeom>
              <a:grpFill/>
              <a:ln w="4198" cap="flat">
                <a:noFill/>
                <a:prstDash val="solid"/>
                <a:miter/>
              </a:ln>
            </p:spPr>
            <p:txBody>
              <a:bodyPr rtlCol="0" anchor="ctr"/>
              <a:lstStyle/>
              <a:p>
                <a:endParaRPr lang="fr-FR"/>
              </a:p>
            </p:txBody>
          </p:sp>
          <p:sp>
            <p:nvSpPr>
              <p:cNvPr id="26" name="Forme libre : forme 25">
                <a:extLst>
                  <a:ext uri="{FF2B5EF4-FFF2-40B4-BE49-F238E27FC236}">
                    <a16:creationId xmlns:a16="http://schemas.microsoft.com/office/drawing/2014/main" id="{7FE85D4E-52A3-5218-995A-DDA887053E4A}"/>
                  </a:ext>
                </a:extLst>
              </p:cNvPr>
              <p:cNvSpPr>
                <a:spLocks noGrp="1" noRot="1" noMove="1" noResize="1" noEditPoints="1" noAdjustHandles="1" noChangeArrowheads="1" noChangeShapeType="1"/>
              </p:cNvSpPr>
              <p:nvPr userDrawn="1"/>
            </p:nvSpPr>
            <p:spPr>
              <a:xfrm>
                <a:off x="1439272" y="5412312"/>
                <a:ext cx="144476" cy="142244"/>
              </a:xfrm>
              <a:custGeom>
                <a:avLst/>
                <a:gdLst>
                  <a:gd name="connsiteX0" fmla="*/ 140391 w 144476"/>
                  <a:gd name="connsiteY0" fmla="*/ 53410 h 142244"/>
                  <a:gd name="connsiteX1" fmla="*/ 124427 w 144476"/>
                  <a:gd name="connsiteY1" fmla="*/ 24641 h 142244"/>
                  <a:gd name="connsiteX2" fmla="*/ 140391 w 144476"/>
                  <a:gd name="connsiteY2" fmla="*/ 8972 h 142244"/>
                  <a:gd name="connsiteX3" fmla="*/ 140391 w 144476"/>
                  <a:gd name="connsiteY3" fmla="*/ 53452 h 142244"/>
                  <a:gd name="connsiteX4" fmla="*/ 140391 w 144476"/>
                  <a:gd name="connsiteY4" fmla="*/ 134283 h 142244"/>
                  <a:gd name="connsiteX5" fmla="*/ 124006 w 144476"/>
                  <a:gd name="connsiteY5" fmla="*/ 118151 h 142244"/>
                  <a:gd name="connsiteX6" fmla="*/ 140391 w 144476"/>
                  <a:gd name="connsiteY6" fmla="*/ 88876 h 142244"/>
                  <a:gd name="connsiteX7" fmla="*/ 140391 w 144476"/>
                  <a:gd name="connsiteY7" fmla="*/ 134283 h 142244"/>
                  <a:gd name="connsiteX8" fmla="*/ 90477 w 144476"/>
                  <a:gd name="connsiteY8" fmla="*/ 137990 h 142244"/>
                  <a:gd name="connsiteX9" fmla="*/ 120215 w 144476"/>
                  <a:gd name="connsiteY9" fmla="*/ 121857 h 142244"/>
                  <a:gd name="connsiteX10" fmla="*/ 136600 w 144476"/>
                  <a:gd name="connsiteY10" fmla="*/ 137990 h 142244"/>
                  <a:gd name="connsiteX11" fmla="*/ 90477 w 144476"/>
                  <a:gd name="connsiteY11" fmla="*/ 137990 h 142244"/>
                  <a:gd name="connsiteX12" fmla="*/ 34203 w 144476"/>
                  <a:gd name="connsiteY12" fmla="*/ 124258 h 142244"/>
                  <a:gd name="connsiteX13" fmla="*/ 72617 w 144476"/>
                  <a:gd name="connsiteY13" fmla="*/ 99112 h 142244"/>
                  <a:gd name="connsiteX14" fmla="*/ 71312 w 144476"/>
                  <a:gd name="connsiteY14" fmla="*/ 99028 h 142244"/>
                  <a:gd name="connsiteX15" fmla="*/ 35719 w 144476"/>
                  <a:gd name="connsiteY15" fmla="*/ 118404 h 142244"/>
                  <a:gd name="connsiteX16" fmla="*/ 33908 w 144476"/>
                  <a:gd name="connsiteY16" fmla="*/ 124006 h 142244"/>
                  <a:gd name="connsiteX17" fmla="*/ 33023 w 144476"/>
                  <a:gd name="connsiteY17" fmla="*/ 123290 h 142244"/>
                  <a:gd name="connsiteX18" fmla="*/ 32939 w 144476"/>
                  <a:gd name="connsiteY18" fmla="*/ 123416 h 142244"/>
                  <a:gd name="connsiteX19" fmla="*/ 29443 w 144476"/>
                  <a:gd name="connsiteY19" fmla="*/ 120804 h 142244"/>
                  <a:gd name="connsiteX20" fmla="*/ 29569 w 144476"/>
                  <a:gd name="connsiteY20" fmla="*/ 120594 h 142244"/>
                  <a:gd name="connsiteX21" fmla="*/ 28053 w 144476"/>
                  <a:gd name="connsiteY21" fmla="*/ 119372 h 142244"/>
                  <a:gd name="connsiteX22" fmla="*/ 33992 w 144476"/>
                  <a:gd name="connsiteY22" fmla="*/ 113517 h 142244"/>
                  <a:gd name="connsiteX23" fmla="*/ 71312 w 144476"/>
                  <a:gd name="connsiteY23" fmla="*/ 94815 h 142244"/>
                  <a:gd name="connsiteX24" fmla="*/ 82390 w 144476"/>
                  <a:gd name="connsiteY24" fmla="*/ 96248 h 142244"/>
                  <a:gd name="connsiteX25" fmla="*/ 71438 w 144476"/>
                  <a:gd name="connsiteY25" fmla="*/ 71143 h 142244"/>
                  <a:gd name="connsiteX26" fmla="*/ 84411 w 144476"/>
                  <a:gd name="connsiteY26" fmla="*/ 44059 h 142244"/>
                  <a:gd name="connsiteX27" fmla="*/ 72196 w 144476"/>
                  <a:gd name="connsiteY27" fmla="*/ 6023 h 142244"/>
                  <a:gd name="connsiteX28" fmla="*/ 72365 w 144476"/>
                  <a:gd name="connsiteY28" fmla="*/ 6023 h 142244"/>
                  <a:gd name="connsiteX29" fmla="*/ 116719 w 144476"/>
                  <a:gd name="connsiteY29" fmla="*/ 22914 h 142244"/>
                  <a:gd name="connsiteX30" fmla="*/ 102903 w 144476"/>
                  <a:gd name="connsiteY30" fmla="*/ 36477 h 142244"/>
                  <a:gd name="connsiteX31" fmla="*/ 84454 w 144476"/>
                  <a:gd name="connsiteY31" fmla="*/ 44228 h 142244"/>
                  <a:gd name="connsiteX32" fmla="*/ 85802 w 144476"/>
                  <a:gd name="connsiteY32" fmla="*/ 48355 h 142244"/>
                  <a:gd name="connsiteX33" fmla="*/ 75608 w 144476"/>
                  <a:gd name="connsiteY33" fmla="*/ 71101 h 142244"/>
                  <a:gd name="connsiteX34" fmla="*/ 101934 w 144476"/>
                  <a:gd name="connsiteY34" fmla="*/ 101639 h 142244"/>
                  <a:gd name="connsiteX35" fmla="*/ 103366 w 144476"/>
                  <a:gd name="connsiteY35" fmla="*/ 105809 h 142244"/>
                  <a:gd name="connsiteX36" fmla="*/ 103914 w 144476"/>
                  <a:gd name="connsiteY36" fmla="*/ 105851 h 142244"/>
                  <a:gd name="connsiteX37" fmla="*/ 117140 w 144476"/>
                  <a:gd name="connsiteY37" fmla="*/ 118867 h 142244"/>
                  <a:gd name="connsiteX38" fmla="*/ 113602 w 144476"/>
                  <a:gd name="connsiteY38" fmla="*/ 121857 h 142244"/>
                  <a:gd name="connsiteX39" fmla="*/ 113602 w 144476"/>
                  <a:gd name="connsiteY39" fmla="*/ 121857 h 142244"/>
                  <a:gd name="connsiteX40" fmla="*/ 110064 w 144476"/>
                  <a:gd name="connsiteY40" fmla="*/ 124553 h 142244"/>
                  <a:gd name="connsiteX41" fmla="*/ 110064 w 144476"/>
                  <a:gd name="connsiteY41" fmla="*/ 124469 h 142244"/>
                  <a:gd name="connsiteX42" fmla="*/ 108842 w 144476"/>
                  <a:gd name="connsiteY42" fmla="*/ 125311 h 142244"/>
                  <a:gd name="connsiteX43" fmla="*/ 106946 w 144476"/>
                  <a:gd name="connsiteY43" fmla="*/ 118656 h 142244"/>
                  <a:gd name="connsiteX44" fmla="*/ 72828 w 144476"/>
                  <a:gd name="connsiteY44" fmla="*/ 99112 h 142244"/>
                  <a:gd name="connsiteX45" fmla="*/ 108716 w 144476"/>
                  <a:gd name="connsiteY45" fmla="*/ 125438 h 142244"/>
                  <a:gd name="connsiteX46" fmla="*/ 72281 w 144476"/>
                  <a:gd name="connsiteY46" fmla="*/ 136221 h 142244"/>
                  <a:gd name="connsiteX47" fmla="*/ 34118 w 144476"/>
                  <a:gd name="connsiteY47" fmla="*/ 124216 h 142244"/>
                  <a:gd name="connsiteX48" fmla="*/ 9014 w 144476"/>
                  <a:gd name="connsiteY48" fmla="*/ 137948 h 142244"/>
                  <a:gd name="connsiteX49" fmla="*/ 24978 w 144476"/>
                  <a:gd name="connsiteY49" fmla="*/ 122279 h 142244"/>
                  <a:gd name="connsiteX50" fmla="*/ 54210 w 144476"/>
                  <a:gd name="connsiteY50" fmla="*/ 137948 h 142244"/>
                  <a:gd name="connsiteX51" fmla="*/ 9056 w 144476"/>
                  <a:gd name="connsiteY51" fmla="*/ 137948 h 142244"/>
                  <a:gd name="connsiteX52" fmla="*/ 4296 w 144476"/>
                  <a:gd name="connsiteY52" fmla="*/ 133272 h 142244"/>
                  <a:gd name="connsiteX53" fmla="*/ 4296 w 144476"/>
                  <a:gd name="connsiteY53" fmla="*/ 88876 h 142244"/>
                  <a:gd name="connsiteX54" fmla="*/ 20260 w 144476"/>
                  <a:gd name="connsiteY54" fmla="*/ 117603 h 142244"/>
                  <a:gd name="connsiteX55" fmla="*/ 4296 w 144476"/>
                  <a:gd name="connsiteY55" fmla="*/ 133272 h 142244"/>
                  <a:gd name="connsiteX56" fmla="*/ 4296 w 144476"/>
                  <a:gd name="connsiteY56" fmla="*/ 7919 h 142244"/>
                  <a:gd name="connsiteX57" fmla="*/ 20682 w 144476"/>
                  <a:gd name="connsiteY57" fmla="*/ 24051 h 142244"/>
                  <a:gd name="connsiteX58" fmla="*/ 4296 w 144476"/>
                  <a:gd name="connsiteY58" fmla="*/ 53284 h 142244"/>
                  <a:gd name="connsiteX59" fmla="*/ 4296 w 144476"/>
                  <a:gd name="connsiteY59" fmla="*/ 7919 h 142244"/>
                  <a:gd name="connsiteX60" fmla="*/ 54210 w 144476"/>
                  <a:gd name="connsiteY60" fmla="*/ 4212 h 142244"/>
                  <a:gd name="connsiteX61" fmla="*/ 24473 w 144476"/>
                  <a:gd name="connsiteY61" fmla="*/ 20345 h 142244"/>
                  <a:gd name="connsiteX62" fmla="*/ 8087 w 144476"/>
                  <a:gd name="connsiteY62" fmla="*/ 4212 h 142244"/>
                  <a:gd name="connsiteX63" fmla="*/ 54210 w 144476"/>
                  <a:gd name="connsiteY63" fmla="*/ 4212 h 142244"/>
                  <a:gd name="connsiteX64" fmla="*/ 27463 w 144476"/>
                  <a:gd name="connsiteY64" fmla="*/ 23251 h 142244"/>
                  <a:gd name="connsiteX65" fmla="*/ 71817 w 144476"/>
                  <a:gd name="connsiteY65" fmla="*/ 5939 h 142244"/>
                  <a:gd name="connsiteX66" fmla="*/ 57369 w 144476"/>
                  <a:gd name="connsiteY66" fmla="*/ 50967 h 142244"/>
                  <a:gd name="connsiteX67" fmla="*/ 55642 w 144476"/>
                  <a:gd name="connsiteY67" fmla="*/ 50967 h 142244"/>
                  <a:gd name="connsiteX68" fmla="*/ 27463 w 144476"/>
                  <a:gd name="connsiteY68" fmla="*/ 23251 h 142244"/>
                  <a:gd name="connsiteX69" fmla="*/ 40647 w 144476"/>
                  <a:gd name="connsiteY69" fmla="*/ 73713 h 142244"/>
                  <a:gd name="connsiteX70" fmla="*/ 48229 w 144476"/>
                  <a:gd name="connsiteY70" fmla="*/ 79104 h 142244"/>
                  <a:gd name="connsiteX71" fmla="*/ 43090 w 144476"/>
                  <a:gd name="connsiteY71" fmla="*/ 95110 h 142244"/>
                  <a:gd name="connsiteX72" fmla="*/ 23251 w 144476"/>
                  <a:gd name="connsiteY72" fmla="*/ 114655 h 142244"/>
                  <a:gd name="connsiteX73" fmla="*/ 6234 w 144476"/>
                  <a:gd name="connsiteY73" fmla="*/ 73713 h 142244"/>
                  <a:gd name="connsiteX74" fmla="*/ 40689 w 144476"/>
                  <a:gd name="connsiteY74" fmla="*/ 73713 h 142244"/>
                  <a:gd name="connsiteX75" fmla="*/ 9309 w 144476"/>
                  <a:gd name="connsiteY75" fmla="*/ 51009 h 142244"/>
                  <a:gd name="connsiteX76" fmla="*/ 23672 w 144476"/>
                  <a:gd name="connsiteY76" fmla="*/ 27000 h 142244"/>
                  <a:gd name="connsiteX77" fmla="*/ 48061 w 144476"/>
                  <a:gd name="connsiteY77" fmla="*/ 51009 h 142244"/>
                  <a:gd name="connsiteX78" fmla="*/ 9309 w 144476"/>
                  <a:gd name="connsiteY78" fmla="*/ 51009 h 142244"/>
                  <a:gd name="connsiteX79" fmla="*/ 33318 w 144476"/>
                  <a:gd name="connsiteY79" fmla="*/ 68447 h 142244"/>
                  <a:gd name="connsiteX80" fmla="*/ 6192 w 144476"/>
                  <a:gd name="connsiteY80" fmla="*/ 68447 h 142244"/>
                  <a:gd name="connsiteX81" fmla="*/ 9225 w 144476"/>
                  <a:gd name="connsiteY81" fmla="*/ 51220 h 142244"/>
                  <a:gd name="connsiteX82" fmla="*/ 33318 w 144476"/>
                  <a:gd name="connsiteY82" fmla="*/ 68447 h 142244"/>
                  <a:gd name="connsiteX83" fmla="*/ 112212 w 144476"/>
                  <a:gd name="connsiteY83" fmla="*/ 36477 h 142244"/>
                  <a:gd name="connsiteX84" fmla="*/ 121394 w 144476"/>
                  <a:gd name="connsiteY84" fmla="*/ 27463 h 142244"/>
                  <a:gd name="connsiteX85" fmla="*/ 134410 w 144476"/>
                  <a:gd name="connsiteY85" fmla="*/ 48735 h 142244"/>
                  <a:gd name="connsiteX86" fmla="*/ 112212 w 144476"/>
                  <a:gd name="connsiteY86" fmla="*/ 36435 h 142244"/>
                  <a:gd name="connsiteX87" fmla="*/ 110864 w 144476"/>
                  <a:gd name="connsiteY87" fmla="*/ 68405 h 142244"/>
                  <a:gd name="connsiteX88" fmla="*/ 132430 w 144476"/>
                  <a:gd name="connsiteY88" fmla="*/ 52862 h 142244"/>
                  <a:gd name="connsiteX89" fmla="*/ 138285 w 144476"/>
                  <a:gd name="connsiteY89" fmla="*/ 68405 h 142244"/>
                  <a:gd name="connsiteX90" fmla="*/ 110864 w 144476"/>
                  <a:gd name="connsiteY90" fmla="*/ 68405 h 142244"/>
                  <a:gd name="connsiteX91" fmla="*/ 97469 w 144476"/>
                  <a:gd name="connsiteY91" fmla="*/ 50925 h 142244"/>
                  <a:gd name="connsiteX92" fmla="*/ 108421 w 144476"/>
                  <a:gd name="connsiteY92" fmla="*/ 40184 h 142244"/>
                  <a:gd name="connsiteX93" fmla="*/ 130829 w 144476"/>
                  <a:gd name="connsiteY93" fmla="*/ 50925 h 142244"/>
                  <a:gd name="connsiteX94" fmla="*/ 97469 w 144476"/>
                  <a:gd name="connsiteY94" fmla="*/ 50925 h 142244"/>
                  <a:gd name="connsiteX95" fmla="*/ 87992 w 144476"/>
                  <a:gd name="connsiteY95" fmla="*/ 50925 h 142244"/>
                  <a:gd name="connsiteX96" fmla="*/ 86560 w 144476"/>
                  <a:gd name="connsiteY96" fmla="*/ 50925 h 142244"/>
                  <a:gd name="connsiteX97" fmla="*/ 85717 w 144476"/>
                  <a:gd name="connsiteY97" fmla="*/ 48355 h 142244"/>
                  <a:gd name="connsiteX98" fmla="*/ 97343 w 144476"/>
                  <a:gd name="connsiteY98" fmla="*/ 41700 h 142244"/>
                  <a:gd name="connsiteX99" fmla="*/ 87950 w 144476"/>
                  <a:gd name="connsiteY99" fmla="*/ 50925 h 142244"/>
                  <a:gd name="connsiteX100" fmla="*/ 134368 w 144476"/>
                  <a:gd name="connsiteY100" fmla="*/ 93299 h 142244"/>
                  <a:gd name="connsiteX101" fmla="*/ 120889 w 144476"/>
                  <a:gd name="connsiteY101" fmla="*/ 115076 h 142244"/>
                  <a:gd name="connsiteX102" fmla="*/ 111327 w 144476"/>
                  <a:gd name="connsiteY102" fmla="*/ 105641 h 142244"/>
                  <a:gd name="connsiteX103" fmla="*/ 134368 w 144476"/>
                  <a:gd name="connsiteY103" fmla="*/ 93257 h 142244"/>
                  <a:gd name="connsiteX104" fmla="*/ 107494 w 144476"/>
                  <a:gd name="connsiteY104" fmla="*/ 101892 h 142244"/>
                  <a:gd name="connsiteX105" fmla="*/ 100123 w 144476"/>
                  <a:gd name="connsiteY105" fmla="*/ 94647 h 142244"/>
                  <a:gd name="connsiteX106" fmla="*/ 95742 w 144476"/>
                  <a:gd name="connsiteY106" fmla="*/ 79231 h 142244"/>
                  <a:gd name="connsiteX107" fmla="*/ 103535 w 144476"/>
                  <a:gd name="connsiteY107" fmla="*/ 73628 h 142244"/>
                  <a:gd name="connsiteX108" fmla="*/ 138243 w 144476"/>
                  <a:gd name="connsiteY108" fmla="*/ 73628 h 142244"/>
                  <a:gd name="connsiteX109" fmla="*/ 107494 w 144476"/>
                  <a:gd name="connsiteY109" fmla="*/ 101892 h 142244"/>
                  <a:gd name="connsiteX110" fmla="*/ 135547 w 144476"/>
                  <a:gd name="connsiteY110" fmla="*/ 4128 h 142244"/>
                  <a:gd name="connsiteX111" fmla="*/ 119583 w 144476"/>
                  <a:gd name="connsiteY111" fmla="*/ 19797 h 142244"/>
                  <a:gd name="connsiteX112" fmla="*/ 90351 w 144476"/>
                  <a:gd name="connsiteY112" fmla="*/ 4128 h 142244"/>
                  <a:gd name="connsiteX113" fmla="*/ 135547 w 144476"/>
                  <a:gd name="connsiteY113" fmla="*/ 4128 h 142244"/>
                  <a:gd name="connsiteX114" fmla="*/ 84 w 144476"/>
                  <a:gd name="connsiteY114" fmla="*/ 0 h 142244"/>
                  <a:gd name="connsiteX115" fmla="*/ 84 w 144476"/>
                  <a:gd name="connsiteY115" fmla="*/ 137485 h 142244"/>
                  <a:gd name="connsiteX116" fmla="*/ 0 w 144476"/>
                  <a:gd name="connsiteY116" fmla="*/ 137569 h 142244"/>
                  <a:gd name="connsiteX117" fmla="*/ 84 w 144476"/>
                  <a:gd name="connsiteY117" fmla="*/ 137653 h 142244"/>
                  <a:gd name="connsiteX118" fmla="*/ 84 w 144476"/>
                  <a:gd name="connsiteY118" fmla="*/ 142160 h 142244"/>
                  <a:gd name="connsiteX119" fmla="*/ 4633 w 144476"/>
                  <a:gd name="connsiteY119" fmla="*/ 142160 h 142244"/>
                  <a:gd name="connsiteX120" fmla="*/ 4718 w 144476"/>
                  <a:gd name="connsiteY120" fmla="*/ 142244 h 142244"/>
                  <a:gd name="connsiteX121" fmla="*/ 4802 w 144476"/>
                  <a:gd name="connsiteY121" fmla="*/ 142160 h 142244"/>
                  <a:gd name="connsiteX122" fmla="*/ 144477 w 144476"/>
                  <a:gd name="connsiteY122" fmla="*/ 142160 h 142244"/>
                  <a:gd name="connsiteX123" fmla="*/ 144477 w 144476"/>
                  <a:gd name="connsiteY123" fmla="*/ 168 h 142244"/>
                  <a:gd name="connsiteX124" fmla="*/ 84 w 144476"/>
                  <a:gd name="connsiteY124" fmla="*/ 168 h 14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44476" h="142244">
                    <a:moveTo>
                      <a:pt x="140391" y="53410"/>
                    </a:moveTo>
                    <a:cubicBezTo>
                      <a:pt x="137443" y="42543"/>
                      <a:pt x="131925" y="32728"/>
                      <a:pt x="124427" y="24641"/>
                    </a:cubicBezTo>
                    <a:lnTo>
                      <a:pt x="140391" y="8972"/>
                    </a:lnTo>
                    <a:lnTo>
                      <a:pt x="140391" y="53452"/>
                    </a:lnTo>
                    <a:close/>
                    <a:moveTo>
                      <a:pt x="140391" y="134283"/>
                    </a:moveTo>
                    <a:lnTo>
                      <a:pt x="124006" y="118151"/>
                    </a:lnTo>
                    <a:cubicBezTo>
                      <a:pt x="131714" y="109979"/>
                      <a:pt x="137400" y="99996"/>
                      <a:pt x="140391" y="88876"/>
                    </a:cubicBezTo>
                    <a:lnTo>
                      <a:pt x="140391" y="134283"/>
                    </a:lnTo>
                    <a:close/>
                    <a:moveTo>
                      <a:pt x="90477" y="137990"/>
                    </a:moveTo>
                    <a:cubicBezTo>
                      <a:pt x="101766" y="135042"/>
                      <a:pt x="111875" y="129439"/>
                      <a:pt x="120215" y="121857"/>
                    </a:cubicBezTo>
                    <a:lnTo>
                      <a:pt x="136600" y="137990"/>
                    </a:lnTo>
                    <a:lnTo>
                      <a:pt x="90477" y="137990"/>
                    </a:lnTo>
                    <a:close/>
                    <a:moveTo>
                      <a:pt x="34203" y="124258"/>
                    </a:moveTo>
                    <a:lnTo>
                      <a:pt x="72617" y="99112"/>
                    </a:lnTo>
                    <a:cubicBezTo>
                      <a:pt x="72154" y="99112"/>
                      <a:pt x="71775" y="99028"/>
                      <a:pt x="71312" y="99028"/>
                    </a:cubicBezTo>
                    <a:cubicBezTo>
                      <a:pt x="56316" y="99028"/>
                      <a:pt x="43175" y="106778"/>
                      <a:pt x="35719" y="118404"/>
                    </a:cubicBezTo>
                    <a:lnTo>
                      <a:pt x="33908" y="124006"/>
                    </a:lnTo>
                    <a:cubicBezTo>
                      <a:pt x="33613" y="123795"/>
                      <a:pt x="33318" y="123542"/>
                      <a:pt x="33023" y="123290"/>
                    </a:cubicBezTo>
                    <a:cubicBezTo>
                      <a:pt x="33023" y="123332"/>
                      <a:pt x="32981" y="123374"/>
                      <a:pt x="32939" y="123416"/>
                    </a:cubicBezTo>
                    <a:lnTo>
                      <a:pt x="29443" y="120804"/>
                    </a:lnTo>
                    <a:cubicBezTo>
                      <a:pt x="29443" y="120804"/>
                      <a:pt x="29527" y="120636"/>
                      <a:pt x="29569" y="120594"/>
                    </a:cubicBezTo>
                    <a:cubicBezTo>
                      <a:pt x="29064" y="120173"/>
                      <a:pt x="28516" y="119794"/>
                      <a:pt x="28053" y="119372"/>
                    </a:cubicBezTo>
                    <a:lnTo>
                      <a:pt x="33992" y="113517"/>
                    </a:lnTo>
                    <a:cubicBezTo>
                      <a:pt x="42416" y="102229"/>
                      <a:pt x="55937" y="94815"/>
                      <a:pt x="71312" y="94815"/>
                    </a:cubicBezTo>
                    <a:cubicBezTo>
                      <a:pt x="75145" y="94815"/>
                      <a:pt x="78851" y="95405"/>
                      <a:pt x="82390" y="96248"/>
                    </a:cubicBezTo>
                    <a:cubicBezTo>
                      <a:pt x="75692" y="89887"/>
                      <a:pt x="71438" y="81042"/>
                      <a:pt x="71438" y="71143"/>
                    </a:cubicBezTo>
                    <a:cubicBezTo>
                      <a:pt x="71438" y="60234"/>
                      <a:pt x="76493" y="50504"/>
                      <a:pt x="84411" y="44059"/>
                    </a:cubicBezTo>
                    <a:lnTo>
                      <a:pt x="72196" y="6023"/>
                    </a:lnTo>
                    <a:cubicBezTo>
                      <a:pt x="72196" y="6023"/>
                      <a:pt x="72281" y="6023"/>
                      <a:pt x="72365" y="6023"/>
                    </a:cubicBezTo>
                    <a:cubicBezTo>
                      <a:pt x="89424" y="6023"/>
                      <a:pt x="104967" y="12468"/>
                      <a:pt x="116719" y="22914"/>
                    </a:cubicBezTo>
                    <a:lnTo>
                      <a:pt x="102903" y="36477"/>
                    </a:lnTo>
                    <a:cubicBezTo>
                      <a:pt x="95911" y="37278"/>
                      <a:pt x="89592" y="40058"/>
                      <a:pt x="84454" y="44228"/>
                    </a:cubicBezTo>
                    <a:lnTo>
                      <a:pt x="85802" y="48355"/>
                    </a:lnTo>
                    <a:cubicBezTo>
                      <a:pt x="79567" y="54000"/>
                      <a:pt x="75608" y="62129"/>
                      <a:pt x="75608" y="71101"/>
                    </a:cubicBezTo>
                    <a:cubicBezTo>
                      <a:pt x="75608" y="86433"/>
                      <a:pt x="87023" y="99238"/>
                      <a:pt x="101934" y="101639"/>
                    </a:cubicBezTo>
                    <a:lnTo>
                      <a:pt x="103366" y="105809"/>
                    </a:lnTo>
                    <a:cubicBezTo>
                      <a:pt x="103366" y="105809"/>
                      <a:pt x="103745" y="105809"/>
                      <a:pt x="103914" y="105851"/>
                    </a:cubicBezTo>
                    <a:lnTo>
                      <a:pt x="117140" y="118867"/>
                    </a:lnTo>
                    <a:cubicBezTo>
                      <a:pt x="116003" y="119920"/>
                      <a:pt x="114823" y="120889"/>
                      <a:pt x="113602" y="121857"/>
                    </a:cubicBezTo>
                    <a:lnTo>
                      <a:pt x="113602" y="121857"/>
                    </a:lnTo>
                    <a:lnTo>
                      <a:pt x="110064" y="124553"/>
                    </a:lnTo>
                    <a:lnTo>
                      <a:pt x="110064" y="124469"/>
                    </a:lnTo>
                    <a:cubicBezTo>
                      <a:pt x="109600" y="124764"/>
                      <a:pt x="109263" y="125059"/>
                      <a:pt x="108842" y="125311"/>
                    </a:cubicBezTo>
                    <a:lnTo>
                      <a:pt x="106946" y="118656"/>
                    </a:lnTo>
                    <a:cubicBezTo>
                      <a:pt x="99786" y="107283"/>
                      <a:pt x="87234" y="99659"/>
                      <a:pt x="72828" y="99112"/>
                    </a:cubicBezTo>
                    <a:lnTo>
                      <a:pt x="108716" y="125438"/>
                    </a:lnTo>
                    <a:cubicBezTo>
                      <a:pt x="98269" y="132219"/>
                      <a:pt x="85759" y="136221"/>
                      <a:pt x="72281" y="136221"/>
                    </a:cubicBezTo>
                    <a:cubicBezTo>
                      <a:pt x="58043" y="136221"/>
                      <a:pt x="44902" y="131756"/>
                      <a:pt x="34118" y="124216"/>
                    </a:cubicBezTo>
                    <a:moveTo>
                      <a:pt x="9014" y="137948"/>
                    </a:moveTo>
                    <a:lnTo>
                      <a:pt x="24978" y="122279"/>
                    </a:lnTo>
                    <a:cubicBezTo>
                      <a:pt x="33192" y="129608"/>
                      <a:pt x="43132" y="135084"/>
                      <a:pt x="54210" y="137948"/>
                    </a:cubicBezTo>
                    <a:lnTo>
                      <a:pt x="9056" y="137948"/>
                    </a:lnTo>
                    <a:close/>
                    <a:moveTo>
                      <a:pt x="4296" y="133272"/>
                    </a:moveTo>
                    <a:lnTo>
                      <a:pt x="4296" y="88876"/>
                    </a:lnTo>
                    <a:cubicBezTo>
                      <a:pt x="7245" y="99744"/>
                      <a:pt x="12763" y="109558"/>
                      <a:pt x="20260" y="117603"/>
                    </a:cubicBezTo>
                    <a:lnTo>
                      <a:pt x="4296" y="133272"/>
                    </a:lnTo>
                    <a:close/>
                    <a:moveTo>
                      <a:pt x="4296" y="7919"/>
                    </a:moveTo>
                    <a:lnTo>
                      <a:pt x="20682" y="24051"/>
                    </a:lnTo>
                    <a:cubicBezTo>
                      <a:pt x="12973" y="32223"/>
                      <a:pt x="7287" y="42206"/>
                      <a:pt x="4296" y="53284"/>
                    </a:cubicBezTo>
                    <a:lnTo>
                      <a:pt x="4296" y="7919"/>
                    </a:lnTo>
                    <a:close/>
                    <a:moveTo>
                      <a:pt x="54210" y="4212"/>
                    </a:moveTo>
                    <a:cubicBezTo>
                      <a:pt x="42922" y="7161"/>
                      <a:pt x="32771" y="12763"/>
                      <a:pt x="24473" y="20345"/>
                    </a:cubicBezTo>
                    <a:lnTo>
                      <a:pt x="8087" y="4212"/>
                    </a:lnTo>
                    <a:lnTo>
                      <a:pt x="54210" y="4212"/>
                    </a:lnTo>
                    <a:close/>
                    <a:moveTo>
                      <a:pt x="27463" y="23251"/>
                    </a:moveTo>
                    <a:cubicBezTo>
                      <a:pt x="39173" y="12636"/>
                      <a:pt x="54716" y="6065"/>
                      <a:pt x="71817" y="5939"/>
                    </a:cubicBezTo>
                    <a:lnTo>
                      <a:pt x="57369" y="50967"/>
                    </a:lnTo>
                    <a:lnTo>
                      <a:pt x="55642" y="50967"/>
                    </a:lnTo>
                    <a:lnTo>
                      <a:pt x="27463" y="23251"/>
                    </a:lnTo>
                    <a:close/>
                    <a:moveTo>
                      <a:pt x="40647" y="73713"/>
                    </a:moveTo>
                    <a:lnTo>
                      <a:pt x="48229" y="79104"/>
                    </a:lnTo>
                    <a:lnTo>
                      <a:pt x="43090" y="95110"/>
                    </a:lnTo>
                    <a:lnTo>
                      <a:pt x="23251" y="114655"/>
                    </a:lnTo>
                    <a:cubicBezTo>
                      <a:pt x="13184" y="103703"/>
                      <a:pt x="6866" y="89424"/>
                      <a:pt x="6234" y="73713"/>
                    </a:cubicBezTo>
                    <a:lnTo>
                      <a:pt x="40689" y="73713"/>
                    </a:lnTo>
                    <a:close/>
                    <a:moveTo>
                      <a:pt x="9309" y="51009"/>
                    </a:moveTo>
                    <a:cubicBezTo>
                      <a:pt x="12299" y="41995"/>
                      <a:pt x="17270" y="33824"/>
                      <a:pt x="23672" y="27000"/>
                    </a:cubicBezTo>
                    <a:lnTo>
                      <a:pt x="48061" y="51009"/>
                    </a:lnTo>
                    <a:lnTo>
                      <a:pt x="9309" y="51009"/>
                    </a:lnTo>
                    <a:close/>
                    <a:moveTo>
                      <a:pt x="33318" y="68447"/>
                    </a:moveTo>
                    <a:lnTo>
                      <a:pt x="6192" y="68447"/>
                    </a:lnTo>
                    <a:cubicBezTo>
                      <a:pt x="6445" y="62466"/>
                      <a:pt x="7455" y="56696"/>
                      <a:pt x="9225" y="51220"/>
                    </a:cubicBezTo>
                    <a:lnTo>
                      <a:pt x="33318" y="68447"/>
                    </a:lnTo>
                    <a:close/>
                    <a:moveTo>
                      <a:pt x="112212" y="36477"/>
                    </a:moveTo>
                    <a:lnTo>
                      <a:pt x="121394" y="27463"/>
                    </a:lnTo>
                    <a:cubicBezTo>
                      <a:pt x="127039" y="33613"/>
                      <a:pt x="131461" y="40816"/>
                      <a:pt x="134410" y="48735"/>
                    </a:cubicBezTo>
                    <a:cubicBezTo>
                      <a:pt x="128892" y="42206"/>
                      <a:pt x="121141" y="37741"/>
                      <a:pt x="112212" y="36435"/>
                    </a:cubicBezTo>
                    <a:moveTo>
                      <a:pt x="110864" y="68405"/>
                    </a:moveTo>
                    <a:lnTo>
                      <a:pt x="132430" y="52862"/>
                    </a:lnTo>
                    <a:cubicBezTo>
                      <a:pt x="135716" y="57285"/>
                      <a:pt x="137779" y="62635"/>
                      <a:pt x="138285" y="68405"/>
                    </a:cubicBezTo>
                    <a:lnTo>
                      <a:pt x="110864" y="68405"/>
                    </a:lnTo>
                    <a:close/>
                    <a:moveTo>
                      <a:pt x="97469" y="50925"/>
                    </a:moveTo>
                    <a:lnTo>
                      <a:pt x="108421" y="40184"/>
                    </a:lnTo>
                    <a:cubicBezTo>
                      <a:pt x="117393" y="40563"/>
                      <a:pt x="125354" y="44649"/>
                      <a:pt x="130829" y="50925"/>
                    </a:cubicBezTo>
                    <a:lnTo>
                      <a:pt x="97469" y="50925"/>
                    </a:lnTo>
                    <a:close/>
                    <a:moveTo>
                      <a:pt x="87992" y="50925"/>
                    </a:moveTo>
                    <a:lnTo>
                      <a:pt x="86560" y="50925"/>
                    </a:lnTo>
                    <a:lnTo>
                      <a:pt x="85717" y="48355"/>
                    </a:lnTo>
                    <a:cubicBezTo>
                      <a:pt x="89045" y="45365"/>
                      <a:pt x="93004" y="43090"/>
                      <a:pt x="97343" y="41700"/>
                    </a:cubicBezTo>
                    <a:lnTo>
                      <a:pt x="87950" y="50925"/>
                    </a:lnTo>
                    <a:close/>
                    <a:moveTo>
                      <a:pt x="134368" y="93299"/>
                    </a:moveTo>
                    <a:cubicBezTo>
                      <a:pt x="131335" y="101429"/>
                      <a:pt x="126786" y="108842"/>
                      <a:pt x="120889" y="115076"/>
                    </a:cubicBezTo>
                    <a:lnTo>
                      <a:pt x="111327" y="105641"/>
                    </a:lnTo>
                    <a:cubicBezTo>
                      <a:pt x="120594" y="104546"/>
                      <a:pt x="128723" y="99996"/>
                      <a:pt x="134368" y="93257"/>
                    </a:cubicBezTo>
                    <a:moveTo>
                      <a:pt x="107494" y="101892"/>
                    </a:moveTo>
                    <a:lnTo>
                      <a:pt x="100123" y="94647"/>
                    </a:lnTo>
                    <a:lnTo>
                      <a:pt x="95742" y="79231"/>
                    </a:lnTo>
                    <a:lnTo>
                      <a:pt x="103535" y="73628"/>
                    </a:lnTo>
                    <a:lnTo>
                      <a:pt x="138243" y="73628"/>
                    </a:lnTo>
                    <a:cubicBezTo>
                      <a:pt x="136895" y="89298"/>
                      <a:pt x="123711" y="101639"/>
                      <a:pt x="107494" y="101892"/>
                    </a:cubicBezTo>
                    <a:moveTo>
                      <a:pt x="135547" y="4128"/>
                    </a:moveTo>
                    <a:lnTo>
                      <a:pt x="119583" y="19797"/>
                    </a:lnTo>
                    <a:cubicBezTo>
                      <a:pt x="111369" y="12468"/>
                      <a:pt x="101386" y="6992"/>
                      <a:pt x="90351" y="4128"/>
                    </a:cubicBezTo>
                    <a:lnTo>
                      <a:pt x="135547" y="4128"/>
                    </a:lnTo>
                    <a:close/>
                    <a:moveTo>
                      <a:pt x="84" y="0"/>
                    </a:moveTo>
                    <a:lnTo>
                      <a:pt x="84" y="137485"/>
                    </a:lnTo>
                    <a:lnTo>
                      <a:pt x="0" y="137569"/>
                    </a:lnTo>
                    <a:lnTo>
                      <a:pt x="84" y="137653"/>
                    </a:lnTo>
                    <a:lnTo>
                      <a:pt x="84" y="142160"/>
                    </a:lnTo>
                    <a:lnTo>
                      <a:pt x="4633" y="142160"/>
                    </a:lnTo>
                    <a:lnTo>
                      <a:pt x="4718" y="142244"/>
                    </a:lnTo>
                    <a:lnTo>
                      <a:pt x="4802" y="142160"/>
                    </a:lnTo>
                    <a:lnTo>
                      <a:pt x="144477" y="142160"/>
                    </a:lnTo>
                    <a:lnTo>
                      <a:pt x="144477" y="168"/>
                    </a:lnTo>
                    <a:lnTo>
                      <a:pt x="84" y="168"/>
                    </a:lnTo>
                    <a:close/>
                  </a:path>
                </a:pathLst>
              </a:custGeom>
              <a:grpFill/>
              <a:ln w="4198" cap="flat">
                <a:noFill/>
                <a:prstDash val="solid"/>
                <a:miter/>
              </a:ln>
            </p:spPr>
            <p:txBody>
              <a:bodyPr rtlCol="0" anchor="ctr"/>
              <a:lstStyle/>
              <a:p>
                <a:endParaRPr lang="fr-FR" dirty="0"/>
              </a:p>
            </p:txBody>
          </p:sp>
        </p:grpSp>
      </p:grpSp>
      <p:sp>
        <p:nvSpPr>
          <p:cNvPr id="29" name="ZoneTexte 28">
            <a:extLst>
              <a:ext uri="{FF2B5EF4-FFF2-40B4-BE49-F238E27FC236}">
                <a16:creationId xmlns:a16="http://schemas.microsoft.com/office/drawing/2014/main" id="{9DBB7BC3-61E9-4169-8D68-D5D6DE016F3C}"/>
              </a:ext>
            </a:extLst>
          </p:cNvPr>
          <p:cNvSpPr txBox="1"/>
          <p:nvPr userDrawn="1"/>
        </p:nvSpPr>
        <p:spPr>
          <a:xfrm>
            <a:off x="11427916" y="6214618"/>
            <a:ext cx="491034" cy="261610"/>
          </a:xfrm>
          <a:prstGeom prst="rect">
            <a:avLst/>
          </a:prstGeom>
          <a:noFill/>
        </p:spPr>
        <p:txBody>
          <a:bodyPr wrap="square" rtlCol="0">
            <a:spAutoFit/>
          </a:bodyPr>
          <a:lstStyle/>
          <a:p>
            <a:pPr algn="ctr"/>
            <a:fld id="{22872190-1A77-49F6-BF32-500CC20CB6C1}" type="slidenum">
              <a:rPr lang="fr-FR" sz="1100" b="1" smtClean="0">
                <a:solidFill>
                  <a:schemeClr val="accent1"/>
                </a:solidFill>
                <a:latin typeface="+mj-lt"/>
              </a:rPr>
              <a:pPr algn="ctr"/>
              <a:t>‹N°›</a:t>
            </a:fld>
            <a:endParaRPr lang="fr-FR" sz="1100" b="1" dirty="0">
              <a:solidFill>
                <a:schemeClr val="accent1"/>
              </a:solidFill>
              <a:latin typeface="+mj-lt"/>
            </a:endParaRPr>
          </a:p>
        </p:txBody>
      </p:sp>
      <p:grpSp>
        <p:nvGrpSpPr>
          <p:cNvPr id="51" name="Groupe 50">
            <a:extLst>
              <a:ext uri="{FF2B5EF4-FFF2-40B4-BE49-F238E27FC236}">
                <a16:creationId xmlns:a16="http://schemas.microsoft.com/office/drawing/2014/main" id="{D38D6911-3F1C-C648-637C-AE1C0AD20D6E}"/>
              </a:ext>
            </a:extLst>
          </p:cNvPr>
          <p:cNvGrpSpPr/>
          <p:nvPr userDrawn="1"/>
        </p:nvGrpSpPr>
        <p:grpSpPr>
          <a:xfrm>
            <a:off x="173786" y="6288548"/>
            <a:ext cx="1216017" cy="360388"/>
            <a:chOff x="5124840" y="1638300"/>
            <a:chExt cx="2784538" cy="825245"/>
          </a:xfrm>
        </p:grpSpPr>
        <p:sp>
          <p:nvSpPr>
            <p:cNvPr id="52" name="Forme libre : forme 51">
              <a:extLst>
                <a:ext uri="{FF2B5EF4-FFF2-40B4-BE49-F238E27FC236}">
                  <a16:creationId xmlns:a16="http://schemas.microsoft.com/office/drawing/2014/main" id="{DDFBD410-DCA5-2DFF-DF48-294B0382D1D8}"/>
                </a:ext>
              </a:extLst>
            </p:cNvPr>
            <p:cNvSpPr/>
            <p:nvPr/>
          </p:nvSpPr>
          <p:spPr>
            <a:xfrm>
              <a:off x="5601280" y="1638300"/>
              <a:ext cx="707136" cy="550068"/>
            </a:xfrm>
            <a:custGeom>
              <a:avLst/>
              <a:gdLst>
                <a:gd name="connsiteX0" fmla="*/ 155258 w 707136"/>
                <a:gd name="connsiteY0" fmla="*/ 272320 h 550068"/>
                <a:gd name="connsiteX1" fmla="*/ 342329 w 707136"/>
                <a:gd name="connsiteY1" fmla="*/ 112300 h 550068"/>
                <a:gd name="connsiteX2" fmla="*/ 565499 w 707136"/>
                <a:gd name="connsiteY2" fmla="*/ 2096 h 550068"/>
                <a:gd name="connsiteX3" fmla="*/ 381476 w 707136"/>
                <a:gd name="connsiteY3" fmla="*/ 154972 h 550068"/>
                <a:gd name="connsiteX4" fmla="*/ 392430 w 707136"/>
                <a:gd name="connsiteY4" fmla="*/ 174498 h 550068"/>
                <a:gd name="connsiteX5" fmla="*/ 707136 w 707136"/>
                <a:gd name="connsiteY5" fmla="*/ 0 h 550068"/>
                <a:gd name="connsiteX6" fmla="*/ 411766 w 707136"/>
                <a:gd name="connsiteY6" fmla="*/ 225647 h 550068"/>
                <a:gd name="connsiteX7" fmla="*/ 419481 w 707136"/>
                <a:gd name="connsiteY7" fmla="*/ 286988 h 550068"/>
                <a:gd name="connsiteX8" fmla="*/ 137827 w 707136"/>
                <a:gd name="connsiteY8" fmla="*/ 550069 h 550068"/>
                <a:gd name="connsiteX9" fmla="*/ 0 w 707136"/>
                <a:gd name="connsiteY9" fmla="*/ 516541 h 550068"/>
                <a:gd name="connsiteX10" fmla="*/ 328612 w 707136"/>
                <a:gd name="connsiteY10" fmla="*/ 340995 h 550068"/>
                <a:gd name="connsiteX11" fmla="*/ 90678 w 707136"/>
                <a:gd name="connsiteY11" fmla="*/ 519208 h 550068"/>
                <a:gd name="connsiteX12" fmla="*/ 137732 w 707136"/>
                <a:gd name="connsiteY12" fmla="*/ 523780 h 550068"/>
                <a:gd name="connsiteX13" fmla="*/ 376142 w 707136"/>
                <a:gd name="connsiteY13" fmla="*/ 286988 h 550068"/>
                <a:gd name="connsiteX14" fmla="*/ 346329 w 707136"/>
                <a:gd name="connsiteY14" fmla="*/ 172212 h 550068"/>
                <a:gd name="connsiteX15" fmla="*/ 155353 w 707136"/>
                <a:gd name="connsiteY15" fmla="*/ 272415 h 55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7136" h="550068">
                  <a:moveTo>
                    <a:pt x="155258" y="272320"/>
                  </a:moveTo>
                  <a:lnTo>
                    <a:pt x="342329" y="112300"/>
                  </a:lnTo>
                  <a:lnTo>
                    <a:pt x="565499" y="2096"/>
                  </a:lnTo>
                  <a:lnTo>
                    <a:pt x="381476" y="154972"/>
                  </a:lnTo>
                  <a:cubicBezTo>
                    <a:pt x="385382" y="161354"/>
                    <a:pt x="389096" y="167831"/>
                    <a:pt x="392430" y="174498"/>
                  </a:cubicBezTo>
                  <a:lnTo>
                    <a:pt x="707136" y="0"/>
                  </a:lnTo>
                  <a:lnTo>
                    <a:pt x="411766" y="225647"/>
                  </a:lnTo>
                  <a:cubicBezTo>
                    <a:pt x="416814" y="245364"/>
                    <a:pt x="419481" y="265843"/>
                    <a:pt x="419481" y="286988"/>
                  </a:cubicBezTo>
                  <a:cubicBezTo>
                    <a:pt x="419481" y="432245"/>
                    <a:pt x="293370" y="550069"/>
                    <a:pt x="137827" y="550069"/>
                  </a:cubicBezTo>
                  <a:cubicBezTo>
                    <a:pt x="87725" y="550069"/>
                    <a:pt x="40767" y="537877"/>
                    <a:pt x="0" y="516541"/>
                  </a:cubicBezTo>
                  <a:lnTo>
                    <a:pt x="328612" y="340995"/>
                  </a:lnTo>
                  <a:lnTo>
                    <a:pt x="90678" y="519208"/>
                  </a:lnTo>
                  <a:cubicBezTo>
                    <a:pt x="105918" y="522161"/>
                    <a:pt x="121634" y="523780"/>
                    <a:pt x="137732" y="523780"/>
                  </a:cubicBezTo>
                  <a:cubicBezTo>
                    <a:pt x="269462" y="523780"/>
                    <a:pt x="376142" y="417767"/>
                    <a:pt x="376142" y="286988"/>
                  </a:cubicBezTo>
                  <a:cubicBezTo>
                    <a:pt x="376142" y="245269"/>
                    <a:pt x="365284" y="206121"/>
                    <a:pt x="346329" y="172212"/>
                  </a:cubicBezTo>
                  <a:lnTo>
                    <a:pt x="155353" y="272415"/>
                  </a:lnTo>
                  <a:close/>
                </a:path>
              </a:pathLst>
            </a:custGeom>
            <a:solidFill>
              <a:schemeClr val="accent1"/>
            </a:solid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C5D571A9-4318-0BC9-FCD5-9A81C4BC12F9}"/>
                </a:ext>
              </a:extLst>
            </p:cNvPr>
            <p:cNvSpPr/>
            <p:nvPr/>
          </p:nvSpPr>
          <p:spPr>
            <a:xfrm>
              <a:off x="5168845" y="1662207"/>
              <a:ext cx="708088" cy="550735"/>
            </a:xfrm>
            <a:custGeom>
              <a:avLst/>
              <a:gdLst>
                <a:gd name="connsiteX0" fmla="*/ 360236 w 708088"/>
                <a:gd name="connsiteY0" fmla="*/ 375285 h 550735"/>
                <a:gd name="connsiteX1" fmla="*/ 331756 w 708088"/>
                <a:gd name="connsiteY1" fmla="*/ 262985 h 550735"/>
                <a:gd name="connsiteX2" fmla="*/ 570167 w 708088"/>
                <a:gd name="connsiteY2" fmla="*/ 26194 h 550735"/>
                <a:gd name="connsiteX3" fmla="*/ 612362 w 708088"/>
                <a:gd name="connsiteY3" fmla="*/ 29909 h 550735"/>
                <a:gd name="connsiteX4" fmla="*/ 614172 w 708088"/>
                <a:gd name="connsiteY4" fmla="*/ 32194 h 550735"/>
                <a:gd name="connsiteX5" fmla="*/ 377381 w 708088"/>
                <a:gd name="connsiteY5" fmla="*/ 204692 h 550735"/>
                <a:gd name="connsiteX6" fmla="*/ 708089 w 708088"/>
                <a:gd name="connsiteY6" fmla="*/ 33528 h 550735"/>
                <a:gd name="connsiteX7" fmla="*/ 570167 w 708088"/>
                <a:gd name="connsiteY7" fmla="*/ 0 h 550735"/>
                <a:gd name="connsiteX8" fmla="*/ 288512 w 708088"/>
                <a:gd name="connsiteY8" fmla="*/ 263081 h 550735"/>
                <a:gd name="connsiteX9" fmla="*/ 295942 w 708088"/>
                <a:gd name="connsiteY9" fmla="*/ 323279 h 550735"/>
                <a:gd name="connsiteX10" fmla="*/ 0 w 708088"/>
                <a:gd name="connsiteY10" fmla="*/ 547688 h 550735"/>
                <a:gd name="connsiteX11" fmla="*/ 314230 w 708088"/>
                <a:gd name="connsiteY11" fmla="*/ 372904 h 550735"/>
                <a:gd name="connsiteX12" fmla="*/ 326993 w 708088"/>
                <a:gd name="connsiteY12" fmla="*/ 395669 h 550735"/>
                <a:gd name="connsiteX13" fmla="*/ 131064 w 708088"/>
                <a:gd name="connsiteY13" fmla="*/ 550736 h 550735"/>
                <a:gd name="connsiteX14" fmla="*/ 363665 w 708088"/>
                <a:gd name="connsiteY14" fmla="*/ 437483 h 550735"/>
                <a:gd name="connsiteX15" fmla="*/ 550736 w 708088"/>
                <a:gd name="connsiteY15" fmla="*/ 272225 h 550735"/>
                <a:gd name="connsiteX16" fmla="*/ 360236 w 708088"/>
                <a:gd name="connsiteY16" fmla="*/ 375190 h 55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088" h="550735">
                  <a:moveTo>
                    <a:pt x="360236" y="375285"/>
                  </a:moveTo>
                  <a:cubicBezTo>
                    <a:pt x="342043" y="341852"/>
                    <a:pt x="331756" y="303657"/>
                    <a:pt x="331756" y="262985"/>
                  </a:cubicBezTo>
                  <a:cubicBezTo>
                    <a:pt x="331756" y="132207"/>
                    <a:pt x="438531" y="26194"/>
                    <a:pt x="570167" y="26194"/>
                  </a:cubicBezTo>
                  <a:cubicBezTo>
                    <a:pt x="584549" y="26194"/>
                    <a:pt x="598646" y="27432"/>
                    <a:pt x="612362" y="29909"/>
                  </a:cubicBezTo>
                  <a:lnTo>
                    <a:pt x="614172" y="32194"/>
                  </a:lnTo>
                  <a:lnTo>
                    <a:pt x="377381" y="204692"/>
                  </a:lnTo>
                  <a:lnTo>
                    <a:pt x="708089" y="33528"/>
                  </a:lnTo>
                  <a:cubicBezTo>
                    <a:pt x="667798" y="12859"/>
                    <a:pt x="619411" y="0"/>
                    <a:pt x="570167" y="0"/>
                  </a:cubicBezTo>
                  <a:cubicBezTo>
                    <a:pt x="414623" y="0"/>
                    <a:pt x="288512" y="117824"/>
                    <a:pt x="288512" y="263081"/>
                  </a:cubicBezTo>
                  <a:cubicBezTo>
                    <a:pt x="288512" y="283750"/>
                    <a:pt x="291084" y="303943"/>
                    <a:pt x="295942" y="323279"/>
                  </a:cubicBezTo>
                  <a:lnTo>
                    <a:pt x="0" y="547688"/>
                  </a:lnTo>
                  <a:lnTo>
                    <a:pt x="314230" y="372904"/>
                  </a:lnTo>
                  <a:cubicBezTo>
                    <a:pt x="318135" y="380714"/>
                    <a:pt x="322326" y="388334"/>
                    <a:pt x="326993" y="395669"/>
                  </a:cubicBezTo>
                  <a:lnTo>
                    <a:pt x="131064" y="550736"/>
                  </a:lnTo>
                  <a:lnTo>
                    <a:pt x="363665" y="437483"/>
                  </a:lnTo>
                  <a:lnTo>
                    <a:pt x="550736" y="272225"/>
                  </a:lnTo>
                  <a:lnTo>
                    <a:pt x="360236" y="375190"/>
                  </a:lnTo>
                  <a:close/>
                </a:path>
              </a:pathLst>
            </a:custGeom>
            <a:solidFill>
              <a:schemeClr val="accent1"/>
            </a:solid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6B0B5CA0-D2AB-DF05-3DE0-B565404DA0A0}"/>
                </a:ext>
              </a:extLst>
            </p:cNvPr>
            <p:cNvSpPr/>
            <p:nvPr/>
          </p:nvSpPr>
          <p:spPr>
            <a:xfrm>
              <a:off x="5437355" y="1954244"/>
              <a:ext cx="391096" cy="260889"/>
            </a:xfrm>
            <a:custGeom>
              <a:avLst/>
              <a:gdLst>
                <a:gd name="connsiteX0" fmla="*/ 0 w 391096"/>
                <a:gd name="connsiteY0" fmla="*/ 260890 h 260889"/>
                <a:gd name="connsiteX1" fmla="*/ 103537 w 391096"/>
                <a:gd name="connsiteY1" fmla="*/ 155924 h 260889"/>
                <a:gd name="connsiteX2" fmla="*/ 391097 w 391096"/>
                <a:gd name="connsiteY2" fmla="*/ 0 h 260889"/>
                <a:gd name="connsiteX3" fmla="*/ 153257 w 391096"/>
                <a:gd name="connsiteY3" fmla="*/ 190214 h 260889"/>
                <a:gd name="connsiteX4" fmla="*/ 0 w 391096"/>
                <a:gd name="connsiteY4" fmla="*/ 260890 h 260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96" h="260889">
                  <a:moveTo>
                    <a:pt x="0" y="260890"/>
                  </a:moveTo>
                  <a:lnTo>
                    <a:pt x="103537" y="155924"/>
                  </a:lnTo>
                  <a:lnTo>
                    <a:pt x="391097" y="0"/>
                  </a:lnTo>
                  <a:lnTo>
                    <a:pt x="153257" y="190214"/>
                  </a:lnTo>
                  <a:lnTo>
                    <a:pt x="0" y="260890"/>
                  </a:lnTo>
                  <a:close/>
                </a:path>
              </a:pathLst>
            </a:custGeom>
            <a:solidFill>
              <a:schemeClr val="accent1"/>
            </a:solidFill>
            <a:ln w="9525" cap="flat">
              <a:noFill/>
              <a:prstDash val="solid"/>
              <a:miter/>
            </a:ln>
          </p:spPr>
          <p:txBody>
            <a:bodyPr rtlCol="0" anchor="ctr"/>
            <a:lstStyle/>
            <a:p>
              <a:endParaRPr lang="fr-FR"/>
            </a:p>
          </p:txBody>
        </p:sp>
        <p:sp>
          <p:nvSpPr>
            <p:cNvPr id="55" name="Forme libre : forme 54">
              <a:extLst>
                <a:ext uri="{FF2B5EF4-FFF2-40B4-BE49-F238E27FC236}">
                  <a16:creationId xmlns:a16="http://schemas.microsoft.com/office/drawing/2014/main" id="{5EF6C4A5-7491-8786-9783-6A15047FB32D}"/>
                </a:ext>
              </a:extLst>
            </p:cNvPr>
            <p:cNvSpPr/>
            <p:nvPr/>
          </p:nvSpPr>
          <p:spPr>
            <a:xfrm>
              <a:off x="5654049" y="1638300"/>
              <a:ext cx="382619" cy="251459"/>
            </a:xfrm>
            <a:custGeom>
              <a:avLst/>
              <a:gdLst>
                <a:gd name="connsiteX0" fmla="*/ 0 w 382619"/>
                <a:gd name="connsiteY0" fmla="*/ 251460 h 251459"/>
                <a:gd name="connsiteX1" fmla="*/ 233553 w 382619"/>
                <a:gd name="connsiteY1" fmla="*/ 66485 h 251459"/>
                <a:gd name="connsiteX2" fmla="*/ 382619 w 382619"/>
                <a:gd name="connsiteY2" fmla="*/ 0 h 251459"/>
                <a:gd name="connsiteX3" fmla="*/ 282226 w 382619"/>
                <a:gd name="connsiteY3" fmla="*/ 100870 h 251459"/>
                <a:gd name="connsiteX4" fmla="*/ 0 w 382619"/>
                <a:gd name="connsiteY4" fmla="*/ 251460 h 251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19" h="251459">
                  <a:moveTo>
                    <a:pt x="0" y="251460"/>
                  </a:moveTo>
                  <a:lnTo>
                    <a:pt x="233553" y="66485"/>
                  </a:lnTo>
                  <a:lnTo>
                    <a:pt x="382619" y="0"/>
                  </a:lnTo>
                  <a:lnTo>
                    <a:pt x="282226" y="100870"/>
                  </a:lnTo>
                  <a:lnTo>
                    <a:pt x="0" y="251460"/>
                  </a:lnTo>
                  <a:close/>
                </a:path>
              </a:pathLst>
            </a:custGeom>
            <a:solidFill>
              <a:schemeClr val="accent1"/>
            </a:solidFill>
            <a:ln w="9525" cap="flat">
              <a:noFill/>
              <a:prstDash val="solid"/>
              <a:miter/>
            </a:ln>
          </p:spPr>
          <p:txBody>
            <a:bodyPr rtlCol="0" anchor="ctr"/>
            <a:lstStyle/>
            <a:p>
              <a:endParaRPr lang="fr-FR"/>
            </a:p>
          </p:txBody>
        </p:sp>
        <p:sp>
          <p:nvSpPr>
            <p:cNvPr id="56" name="Forme libre : forme 55">
              <a:extLst>
                <a:ext uri="{FF2B5EF4-FFF2-40B4-BE49-F238E27FC236}">
                  <a16:creationId xmlns:a16="http://schemas.microsoft.com/office/drawing/2014/main" id="{79618013-636F-AC2F-E6D6-4D5120921096}"/>
                </a:ext>
              </a:extLst>
            </p:cNvPr>
            <p:cNvSpPr/>
            <p:nvPr/>
          </p:nvSpPr>
          <p:spPr>
            <a:xfrm>
              <a:off x="5124840" y="2307050"/>
              <a:ext cx="135064" cy="154400"/>
            </a:xfrm>
            <a:custGeom>
              <a:avLst/>
              <a:gdLst>
                <a:gd name="connsiteX0" fmla="*/ 0 w 135064"/>
                <a:gd name="connsiteY0" fmla="*/ 0 h 154400"/>
                <a:gd name="connsiteX1" fmla="*/ 27146 w 135064"/>
                <a:gd name="connsiteY1" fmla="*/ 0 h 154400"/>
                <a:gd name="connsiteX2" fmla="*/ 67532 w 135064"/>
                <a:gd name="connsiteY2" fmla="*/ 71056 h 154400"/>
                <a:gd name="connsiteX3" fmla="*/ 107633 w 135064"/>
                <a:gd name="connsiteY3" fmla="*/ 0 h 154400"/>
                <a:gd name="connsiteX4" fmla="*/ 135065 w 135064"/>
                <a:gd name="connsiteY4" fmla="*/ 0 h 154400"/>
                <a:gd name="connsiteX5" fmla="*/ 135065 w 135064"/>
                <a:gd name="connsiteY5" fmla="*/ 154400 h 154400"/>
                <a:gd name="connsiteX6" fmla="*/ 109252 w 135064"/>
                <a:gd name="connsiteY6" fmla="*/ 154400 h 154400"/>
                <a:gd name="connsiteX7" fmla="*/ 109252 w 135064"/>
                <a:gd name="connsiteY7" fmla="*/ 45244 h 154400"/>
                <a:gd name="connsiteX8" fmla="*/ 67532 w 135064"/>
                <a:gd name="connsiteY8" fmla="*/ 116681 h 154400"/>
                <a:gd name="connsiteX9" fmla="*/ 66866 w 135064"/>
                <a:gd name="connsiteY9" fmla="*/ 116681 h 154400"/>
                <a:gd name="connsiteX10" fmla="*/ 25337 w 135064"/>
                <a:gd name="connsiteY10" fmla="*/ 45720 h 154400"/>
                <a:gd name="connsiteX11" fmla="*/ 25337 w 135064"/>
                <a:gd name="connsiteY11" fmla="*/ 154400 h 154400"/>
                <a:gd name="connsiteX12" fmla="*/ 0 w 135064"/>
                <a:gd name="connsiteY12" fmla="*/ 154400 h 154400"/>
                <a:gd name="connsiteX13" fmla="*/ 0 w 135064"/>
                <a:gd name="connsiteY13" fmla="*/ 0 h 1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064" h="154400">
                  <a:moveTo>
                    <a:pt x="0" y="0"/>
                  </a:moveTo>
                  <a:lnTo>
                    <a:pt x="27146" y="0"/>
                  </a:lnTo>
                  <a:lnTo>
                    <a:pt x="67532" y="71056"/>
                  </a:lnTo>
                  <a:lnTo>
                    <a:pt x="107633" y="0"/>
                  </a:lnTo>
                  <a:lnTo>
                    <a:pt x="135065" y="0"/>
                  </a:lnTo>
                  <a:lnTo>
                    <a:pt x="135065" y="154400"/>
                  </a:lnTo>
                  <a:lnTo>
                    <a:pt x="109252" y="154400"/>
                  </a:lnTo>
                  <a:lnTo>
                    <a:pt x="109252" y="45244"/>
                  </a:lnTo>
                  <a:lnTo>
                    <a:pt x="67532" y="116681"/>
                  </a:lnTo>
                  <a:lnTo>
                    <a:pt x="66866" y="116681"/>
                  </a:lnTo>
                  <a:lnTo>
                    <a:pt x="25337" y="45720"/>
                  </a:lnTo>
                  <a:lnTo>
                    <a:pt x="25337" y="154400"/>
                  </a:lnTo>
                  <a:lnTo>
                    <a:pt x="0" y="154400"/>
                  </a:lnTo>
                  <a:lnTo>
                    <a:pt x="0" y="0"/>
                  </a:lnTo>
                  <a:close/>
                </a:path>
              </a:pathLst>
            </a:custGeom>
            <a:solidFill>
              <a:schemeClr val="accent1"/>
            </a:solidFill>
            <a:ln w="9525" cap="flat">
              <a:noFill/>
              <a:prstDash val="solid"/>
              <a:miter/>
            </a:ln>
          </p:spPr>
          <p:txBody>
            <a:bodyPr rtlCol="0" anchor="ctr"/>
            <a:lstStyle/>
            <a:p>
              <a:endParaRPr lang="fr-FR"/>
            </a:p>
          </p:txBody>
        </p:sp>
        <p:sp>
          <p:nvSpPr>
            <p:cNvPr id="57" name="Forme libre : forme 56">
              <a:extLst>
                <a:ext uri="{FF2B5EF4-FFF2-40B4-BE49-F238E27FC236}">
                  <a16:creationId xmlns:a16="http://schemas.microsoft.com/office/drawing/2014/main" id="{20F5C765-AF90-4F12-8EC8-993C43258730}"/>
                </a:ext>
              </a:extLst>
            </p:cNvPr>
            <p:cNvSpPr/>
            <p:nvPr/>
          </p:nvSpPr>
          <p:spPr>
            <a:xfrm>
              <a:off x="5292861" y="2307050"/>
              <a:ext cx="26003" cy="154400"/>
            </a:xfrm>
            <a:custGeom>
              <a:avLst/>
              <a:gdLst>
                <a:gd name="connsiteX0" fmla="*/ 0 w 26003"/>
                <a:gd name="connsiteY0" fmla="*/ 0 h 154400"/>
                <a:gd name="connsiteX1" fmla="*/ 26003 w 26003"/>
                <a:gd name="connsiteY1" fmla="*/ 0 h 154400"/>
                <a:gd name="connsiteX2" fmla="*/ 26003 w 26003"/>
                <a:gd name="connsiteY2" fmla="*/ 154400 h 154400"/>
                <a:gd name="connsiteX3" fmla="*/ 0 w 26003"/>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26003" h="154400">
                  <a:moveTo>
                    <a:pt x="0" y="0"/>
                  </a:moveTo>
                  <a:lnTo>
                    <a:pt x="26003" y="0"/>
                  </a:lnTo>
                  <a:lnTo>
                    <a:pt x="26003" y="154400"/>
                  </a:lnTo>
                  <a:lnTo>
                    <a:pt x="0" y="154400"/>
                  </a:lnTo>
                  <a:close/>
                </a:path>
              </a:pathLst>
            </a:custGeom>
            <a:solidFill>
              <a:schemeClr val="accent1"/>
            </a:solidFill>
            <a:ln w="9525" cap="flat">
              <a:noFill/>
              <a:prstDash val="solid"/>
              <a:miter/>
            </a:ln>
          </p:spPr>
          <p:txBody>
            <a:bodyPr rtlCol="0" anchor="ctr"/>
            <a:lstStyle/>
            <a:p>
              <a:endParaRPr lang="fr-FR"/>
            </a:p>
          </p:txBody>
        </p:sp>
        <p:sp>
          <p:nvSpPr>
            <p:cNvPr id="58" name="Forme libre : forme 57">
              <a:extLst>
                <a:ext uri="{FF2B5EF4-FFF2-40B4-BE49-F238E27FC236}">
                  <a16:creationId xmlns:a16="http://schemas.microsoft.com/office/drawing/2014/main" id="{B4FC63EB-E1EB-0D46-4420-7AB567BD48AA}"/>
                </a:ext>
              </a:extLst>
            </p:cNvPr>
            <p:cNvSpPr/>
            <p:nvPr/>
          </p:nvSpPr>
          <p:spPr>
            <a:xfrm>
              <a:off x="5351820" y="2307050"/>
              <a:ext cx="118681" cy="154400"/>
            </a:xfrm>
            <a:custGeom>
              <a:avLst/>
              <a:gdLst>
                <a:gd name="connsiteX0" fmla="*/ 0 w 118681"/>
                <a:gd name="connsiteY0" fmla="*/ 0 h 154400"/>
                <a:gd name="connsiteX1" fmla="*/ 24194 w 118681"/>
                <a:gd name="connsiteY1" fmla="*/ 0 h 154400"/>
                <a:gd name="connsiteX2" fmla="*/ 93345 w 118681"/>
                <a:gd name="connsiteY2" fmla="*/ 103061 h 154400"/>
                <a:gd name="connsiteX3" fmla="*/ 93345 w 118681"/>
                <a:gd name="connsiteY3" fmla="*/ 0 h 154400"/>
                <a:gd name="connsiteX4" fmla="*/ 118682 w 118681"/>
                <a:gd name="connsiteY4" fmla="*/ 0 h 154400"/>
                <a:gd name="connsiteX5" fmla="*/ 118682 w 118681"/>
                <a:gd name="connsiteY5" fmla="*/ 154400 h 154400"/>
                <a:gd name="connsiteX6" fmla="*/ 96679 w 118681"/>
                <a:gd name="connsiteY6" fmla="*/ 154400 h 154400"/>
                <a:gd name="connsiteX7" fmla="*/ 25527 w 118681"/>
                <a:gd name="connsiteY7" fmla="*/ 48292 h 154400"/>
                <a:gd name="connsiteX8" fmla="*/ 25527 w 118681"/>
                <a:gd name="connsiteY8" fmla="*/ 154400 h 154400"/>
                <a:gd name="connsiteX9" fmla="*/ 0 w 118681"/>
                <a:gd name="connsiteY9" fmla="*/ 154400 h 154400"/>
                <a:gd name="connsiteX10" fmla="*/ 0 w 118681"/>
                <a:gd name="connsiteY10" fmla="*/ 0 h 1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81" h="154400">
                  <a:moveTo>
                    <a:pt x="0" y="0"/>
                  </a:moveTo>
                  <a:lnTo>
                    <a:pt x="24194" y="0"/>
                  </a:lnTo>
                  <a:lnTo>
                    <a:pt x="93345" y="103061"/>
                  </a:lnTo>
                  <a:lnTo>
                    <a:pt x="93345" y="0"/>
                  </a:lnTo>
                  <a:lnTo>
                    <a:pt x="118682" y="0"/>
                  </a:lnTo>
                  <a:lnTo>
                    <a:pt x="118682" y="154400"/>
                  </a:lnTo>
                  <a:lnTo>
                    <a:pt x="96679" y="154400"/>
                  </a:lnTo>
                  <a:lnTo>
                    <a:pt x="25527" y="48292"/>
                  </a:lnTo>
                  <a:lnTo>
                    <a:pt x="25527" y="154400"/>
                  </a:lnTo>
                  <a:lnTo>
                    <a:pt x="0" y="154400"/>
                  </a:lnTo>
                  <a:lnTo>
                    <a:pt x="0" y="0"/>
                  </a:lnTo>
                  <a:close/>
                </a:path>
              </a:pathLst>
            </a:custGeom>
            <a:solidFill>
              <a:schemeClr val="accent1"/>
            </a:solidFill>
            <a:ln w="9525" cap="flat">
              <a:noFill/>
              <a:prstDash val="solid"/>
              <a:miter/>
            </a:ln>
          </p:spPr>
          <p:txBody>
            <a:bodyPr rtlCol="0" anchor="ctr"/>
            <a:lstStyle/>
            <a:p>
              <a:endParaRPr lang="fr-FR"/>
            </a:p>
          </p:txBody>
        </p:sp>
        <p:sp>
          <p:nvSpPr>
            <p:cNvPr id="59" name="Forme libre : forme 58">
              <a:extLst>
                <a:ext uri="{FF2B5EF4-FFF2-40B4-BE49-F238E27FC236}">
                  <a16:creationId xmlns:a16="http://schemas.microsoft.com/office/drawing/2014/main" id="{677A3596-984F-14E1-F62E-F097805C6240}"/>
                </a:ext>
              </a:extLst>
            </p:cNvPr>
            <p:cNvSpPr/>
            <p:nvPr/>
          </p:nvSpPr>
          <p:spPr>
            <a:xfrm>
              <a:off x="5502315" y="2307050"/>
              <a:ext cx="100012" cy="154400"/>
            </a:xfrm>
            <a:custGeom>
              <a:avLst/>
              <a:gdLst>
                <a:gd name="connsiteX0" fmla="*/ 0 w 100012"/>
                <a:gd name="connsiteY0" fmla="*/ 0 h 154400"/>
                <a:gd name="connsiteX1" fmla="*/ 98965 w 100012"/>
                <a:gd name="connsiteY1" fmla="*/ 0 h 154400"/>
                <a:gd name="connsiteX2" fmla="*/ 98965 w 100012"/>
                <a:gd name="connsiteY2" fmla="*/ 23241 h 154400"/>
                <a:gd name="connsiteX3" fmla="*/ 25813 w 100012"/>
                <a:gd name="connsiteY3" fmla="*/ 23241 h 154400"/>
                <a:gd name="connsiteX4" fmla="*/ 25813 w 100012"/>
                <a:gd name="connsiteY4" fmla="*/ 65056 h 154400"/>
                <a:gd name="connsiteX5" fmla="*/ 90583 w 100012"/>
                <a:gd name="connsiteY5" fmla="*/ 65056 h 154400"/>
                <a:gd name="connsiteX6" fmla="*/ 90583 w 100012"/>
                <a:gd name="connsiteY6" fmla="*/ 88297 h 154400"/>
                <a:gd name="connsiteX7" fmla="*/ 25813 w 100012"/>
                <a:gd name="connsiteY7" fmla="*/ 88297 h 154400"/>
                <a:gd name="connsiteX8" fmla="*/ 25813 w 100012"/>
                <a:gd name="connsiteY8" fmla="*/ 131254 h 154400"/>
                <a:gd name="connsiteX9" fmla="*/ 100013 w 100012"/>
                <a:gd name="connsiteY9" fmla="*/ 131254 h 154400"/>
                <a:gd name="connsiteX10" fmla="*/ 100013 w 100012"/>
                <a:gd name="connsiteY10" fmla="*/ 154400 h 154400"/>
                <a:gd name="connsiteX11" fmla="*/ 0 w 100012"/>
                <a:gd name="connsiteY11" fmla="*/ 154400 h 154400"/>
                <a:gd name="connsiteX12" fmla="*/ 0 w 100012"/>
                <a:gd name="connsiteY12" fmla="*/ 0 h 1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12" h="154400">
                  <a:moveTo>
                    <a:pt x="0" y="0"/>
                  </a:moveTo>
                  <a:lnTo>
                    <a:pt x="98965" y="0"/>
                  </a:lnTo>
                  <a:lnTo>
                    <a:pt x="98965" y="23241"/>
                  </a:lnTo>
                  <a:lnTo>
                    <a:pt x="25813" y="23241"/>
                  </a:lnTo>
                  <a:lnTo>
                    <a:pt x="25813" y="65056"/>
                  </a:lnTo>
                  <a:lnTo>
                    <a:pt x="90583" y="65056"/>
                  </a:lnTo>
                  <a:lnTo>
                    <a:pt x="90583" y="88297"/>
                  </a:lnTo>
                  <a:lnTo>
                    <a:pt x="25813" y="88297"/>
                  </a:lnTo>
                  <a:lnTo>
                    <a:pt x="25813" y="131254"/>
                  </a:lnTo>
                  <a:lnTo>
                    <a:pt x="100013" y="131254"/>
                  </a:lnTo>
                  <a:lnTo>
                    <a:pt x="100013" y="154400"/>
                  </a:lnTo>
                  <a:lnTo>
                    <a:pt x="0" y="154400"/>
                  </a:lnTo>
                  <a:lnTo>
                    <a:pt x="0" y="0"/>
                  </a:lnTo>
                  <a:close/>
                </a:path>
              </a:pathLst>
            </a:custGeom>
            <a:solidFill>
              <a:schemeClr val="accent1"/>
            </a:solidFill>
            <a:ln w="9525" cap="flat">
              <a:noFill/>
              <a:prstDash val="solid"/>
              <a:miter/>
            </a:ln>
          </p:spPr>
          <p:txBody>
            <a:bodyPr rtlCol="0" anchor="ctr"/>
            <a:lstStyle/>
            <a:p>
              <a:endParaRPr lang="fr-FR"/>
            </a:p>
          </p:txBody>
        </p:sp>
        <p:sp>
          <p:nvSpPr>
            <p:cNvPr id="60" name="Forme libre : forme 59">
              <a:extLst>
                <a:ext uri="{FF2B5EF4-FFF2-40B4-BE49-F238E27FC236}">
                  <a16:creationId xmlns:a16="http://schemas.microsoft.com/office/drawing/2014/main" id="{6F5F4A5D-7212-DDB1-B413-66EA5B984F5C}"/>
                </a:ext>
              </a:extLst>
            </p:cNvPr>
            <p:cNvSpPr/>
            <p:nvPr/>
          </p:nvSpPr>
          <p:spPr>
            <a:xfrm>
              <a:off x="5616234" y="2305145"/>
              <a:ext cx="107727" cy="158400"/>
            </a:xfrm>
            <a:custGeom>
              <a:avLst/>
              <a:gdLst>
                <a:gd name="connsiteX0" fmla="*/ 0 w 107727"/>
                <a:gd name="connsiteY0" fmla="*/ 136017 h 158400"/>
                <a:gd name="connsiteX1" fmla="*/ 15716 w 107727"/>
                <a:gd name="connsiteY1" fmla="*/ 116872 h 158400"/>
                <a:gd name="connsiteX2" fmla="*/ 56959 w 107727"/>
                <a:gd name="connsiteY2" fmla="*/ 135160 h 158400"/>
                <a:gd name="connsiteX3" fmla="*/ 81629 w 107727"/>
                <a:gd name="connsiteY3" fmla="*/ 115538 h 158400"/>
                <a:gd name="connsiteX4" fmla="*/ 81629 w 107727"/>
                <a:gd name="connsiteY4" fmla="*/ 115348 h 158400"/>
                <a:gd name="connsiteX5" fmla="*/ 51625 w 107727"/>
                <a:gd name="connsiteY5" fmla="*/ 90202 h 158400"/>
                <a:gd name="connsiteX6" fmla="*/ 6286 w 107727"/>
                <a:gd name="connsiteY6" fmla="*/ 43720 h 158400"/>
                <a:gd name="connsiteX7" fmla="*/ 6286 w 107727"/>
                <a:gd name="connsiteY7" fmla="*/ 43244 h 158400"/>
                <a:gd name="connsiteX8" fmla="*/ 56102 w 107727"/>
                <a:gd name="connsiteY8" fmla="*/ 0 h 158400"/>
                <a:gd name="connsiteX9" fmla="*/ 105442 w 107727"/>
                <a:gd name="connsiteY9" fmla="*/ 18098 h 158400"/>
                <a:gd name="connsiteX10" fmla="*/ 90678 w 107727"/>
                <a:gd name="connsiteY10" fmla="*/ 37719 h 158400"/>
                <a:gd name="connsiteX11" fmla="*/ 55435 w 107727"/>
                <a:gd name="connsiteY11" fmla="*/ 23146 h 158400"/>
                <a:gd name="connsiteX12" fmla="*/ 32575 w 107727"/>
                <a:gd name="connsiteY12" fmla="*/ 41053 h 158400"/>
                <a:gd name="connsiteX13" fmla="*/ 32575 w 107727"/>
                <a:gd name="connsiteY13" fmla="*/ 41243 h 158400"/>
                <a:gd name="connsiteX14" fmla="*/ 65056 w 107727"/>
                <a:gd name="connsiteY14" fmla="*/ 67913 h 158400"/>
                <a:gd name="connsiteX15" fmla="*/ 107728 w 107727"/>
                <a:gd name="connsiteY15" fmla="*/ 113348 h 158400"/>
                <a:gd name="connsiteX16" fmla="*/ 107728 w 107727"/>
                <a:gd name="connsiteY16" fmla="*/ 113824 h 158400"/>
                <a:gd name="connsiteX17" fmla="*/ 56769 w 107727"/>
                <a:gd name="connsiteY17" fmla="*/ 158401 h 158400"/>
                <a:gd name="connsiteX18" fmla="*/ 0 w 107727"/>
                <a:gd name="connsiteY18" fmla="*/ 136112 h 1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727" h="158400">
                  <a:moveTo>
                    <a:pt x="0" y="136017"/>
                  </a:moveTo>
                  <a:lnTo>
                    <a:pt x="15716" y="116872"/>
                  </a:lnTo>
                  <a:cubicBezTo>
                    <a:pt x="27337" y="127254"/>
                    <a:pt x="40386" y="135160"/>
                    <a:pt x="56959" y="135160"/>
                  </a:cubicBezTo>
                  <a:cubicBezTo>
                    <a:pt x="72009" y="135160"/>
                    <a:pt x="81629" y="126968"/>
                    <a:pt x="81629" y="115538"/>
                  </a:cubicBezTo>
                  <a:lnTo>
                    <a:pt x="81629" y="115348"/>
                  </a:lnTo>
                  <a:cubicBezTo>
                    <a:pt x="81629" y="105632"/>
                    <a:pt x="76486" y="99250"/>
                    <a:pt x="51625" y="90202"/>
                  </a:cubicBezTo>
                  <a:cubicBezTo>
                    <a:pt x="21812" y="79153"/>
                    <a:pt x="6286" y="68390"/>
                    <a:pt x="6286" y="43720"/>
                  </a:cubicBezTo>
                  <a:lnTo>
                    <a:pt x="6286" y="43244"/>
                  </a:lnTo>
                  <a:cubicBezTo>
                    <a:pt x="6286" y="17907"/>
                    <a:pt x="26956" y="0"/>
                    <a:pt x="56102" y="0"/>
                  </a:cubicBezTo>
                  <a:cubicBezTo>
                    <a:pt x="74295" y="0"/>
                    <a:pt x="91059" y="5715"/>
                    <a:pt x="105442" y="18098"/>
                  </a:cubicBezTo>
                  <a:lnTo>
                    <a:pt x="90678" y="37719"/>
                  </a:lnTo>
                  <a:cubicBezTo>
                    <a:pt x="79915" y="29146"/>
                    <a:pt x="68008" y="23146"/>
                    <a:pt x="55435" y="23146"/>
                  </a:cubicBezTo>
                  <a:cubicBezTo>
                    <a:pt x="41339" y="23146"/>
                    <a:pt x="32575" y="30861"/>
                    <a:pt x="32575" y="41053"/>
                  </a:cubicBezTo>
                  <a:lnTo>
                    <a:pt x="32575" y="41243"/>
                  </a:lnTo>
                  <a:cubicBezTo>
                    <a:pt x="32575" y="52006"/>
                    <a:pt x="38386" y="57817"/>
                    <a:pt x="65056" y="67913"/>
                  </a:cubicBezTo>
                  <a:cubicBezTo>
                    <a:pt x="94202" y="78962"/>
                    <a:pt x="107728" y="90869"/>
                    <a:pt x="107728" y="113348"/>
                  </a:cubicBezTo>
                  <a:lnTo>
                    <a:pt x="107728" y="113824"/>
                  </a:lnTo>
                  <a:cubicBezTo>
                    <a:pt x="107728" y="140970"/>
                    <a:pt x="86201" y="158401"/>
                    <a:pt x="56769" y="158401"/>
                  </a:cubicBezTo>
                  <a:cubicBezTo>
                    <a:pt x="36576" y="158401"/>
                    <a:pt x="17050" y="151543"/>
                    <a:pt x="0" y="136112"/>
                  </a:cubicBezTo>
                </a:path>
              </a:pathLst>
            </a:custGeom>
            <a:solidFill>
              <a:schemeClr val="accent1"/>
            </a:solidFill>
            <a:ln w="9525" cap="flat">
              <a:noFill/>
              <a:prstDash val="solid"/>
              <a:miter/>
            </a:ln>
          </p:spPr>
          <p:txBody>
            <a:bodyPr rtlCol="0" anchor="ctr"/>
            <a:lstStyle/>
            <a:p>
              <a:endParaRPr lang="fr-FR"/>
            </a:p>
          </p:txBody>
        </p:sp>
        <p:sp>
          <p:nvSpPr>
            <p:cNvPr id="61" name="Forme libre : forme 60">
              <a:extLst>
                <a:ext uri="{FF2B5EF4-FFF2-40B4-BE49-F238E27FC236}">
                  <a16:creationId xmlns:a16="http://schemas.microsoft.com/office/drawing/2014/main" id="{0DCEE419-9FCB-61C7-B0C7-48BBE4DDAEE0}"/>
                </a:ext>
              </a:extLst>
            </p:cNvPr>
            <p:cNvSpPr/>
            <p:nvPr/>
          </p:nvSpPr>
          <p:spPr>
            <a:xfrm>
              <a:off x="5803877" y="2307050"/>
              <a:ext cx="106775" cy="154400"/>
            </a:xfrm>
            <a:custGeom>
              <a:avLst/>
              <a:gdLst>
                <a:gd name="connsiteX0" fmla="*/ 48768 w 106775"/>
                <a:gd name="connsiteY0" fmla="*/ 81153 h 154400"/>
                <a:gd name="connsiteX1" fmla="*/ 80391 w 106775"/>
                <a:gd name="connsiteY1" fmla="*/ 52292 h 154400"/>
                <a:gd name="connsiteX2" fmla="*/ 80391 w 106775"/>
                <a:gd name="connsiteY2" fmla="*/ 52102 h 154400"/>
                <a:gd name="connsiteX3" fmla="*/ 48768 w 106775"/>
                <a:gd name="connsiteY3" fmla="*/ 23431 h 154400"/>
                <a:gd name="connsiteX4" fmla="*/ 26098 w 106775"/>
                <a:gd name="connsiteY4" fmla="*/ 23431 h 154400"/>
                <a:gd name="connsiteX5" fmla="*/ 26098 w 106775"/>
                <a:gd name="connsiteY5" fmla="*/ 81248 h 154400"/>
                <a:gd name="connsiteX6" fmla="*/ 48768 w 106775"/>
                <a:gd name="connsiteY6" fmla="*/ 81248 h 154400"/>
                <a:gd name="connsiteX7" fmla="*/ 95 w 106775"/>
                <a:gd name="connsiteY7" fmla="*/ 0 h 154400"/>
                <a:gd name="connsiteX8" fmla="*/ 50292 w 106775"/>
                <a:gd name="connsiteY8" fmla="*/ 0 h 154400"/>
                <a:gd name="connsiteX9" fmla="*/ 106775 w 106775"/>
                <a:gd name="connsiteY9" fmla="*/ 51435 h 154400"/>
                <a:gd name="connsiteX10" fmla="*/ 106775 w 106775"/>
                <a:gd name="connsiteY10" fmla="*/ 51816 h 154400"/>
                <a:gd name="connsiteX11" fmla="*/ 48673 w 106775"/>
                <a:gd name="connsiteY11" fmla="*/ 104299 h 154400"/>
                <a:gd name="connsiteX12" fmla="*/ 26003 w 106775"/>
                <a:gd name="connsiteY12" fmla="*/ 104299 h 154400"/>
                <a:gd name="connsiteX13" fmla="*/ 26003 w 106775"/>
                <a:gd name="connsiteY13" fmla="*/ 154400 h 154400"/>
                <a:gd name="connsiteX14" fmla="*/ 0 w 106775"/>
                <a:gd name="connsiteY14" fmla="*/ 154400 h 154400"/>
                <a:gd name="connsiteX15" fmla="*/ 0 w 106775"/>
                <a:gd name="connsiteY15" fmla="*/ 0 h 1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775" h="154400">
                  <a:moveTo>
                    <a:pt x="48768" y="81153"/>
                  </a:moveTo>
                  <a:cubicBezTo>
                    <a:pt x="68771" y="81153"/>
                    <a:pt x="80391" y="69437"/>
                    <a:pt x="80391" y="52292"/>
                  </a:cubicBezTo>
                  <a:lnTo>
                    <a:pt x="80391" y="52102"/>
                  </a:lnTo>
                  <a:cubicBezTo>
                    <a:pt x="80391" y="33528"/>
                    <a:pt x="68675" y="23431"/>
                    <a:pt x="48768" y="23431"/>
                  </a:cubicBezTo>
                  <a:lnTo>
                    <a:pt x="26098" y="23431"/>
                  </a:lnTo>
                  <a:lnTo>
                    <a:pt x="26098" y="81248"/>
                  </a:lnTo>
                  <a:lnTo>
                    <a:pt x="48768" y="81248"/>
                  </a:lnTo>
                  <a:close/>
                  <a:moveTo>
                    <a:pt x="95" y="0"/>
                  </a:moveTo>
                  <a:lnTo>
                    <a:pt x="50292" y="0"/>
                  </a:lnTo>
                  <a:cubicBezTo>
                    <a:pt x="84582" y="0"/>
                    <a:pt x="106775" y="19431"/>
                    <a:pt x="106775" y="51435"/>
                  </a:cubicBezTo>
                  <a:lnTo>
                    <a:pt x="106775" y="51816"/>
                  </a:lnTo>
                  <a:cubicBezTo>
                    <a:pt x="106775" y="86011"/>
                    <a:pt x="81248" y="103823"/>
                    <a:pt x="48673" y="104299"/>
                  </a:cubicBezTo>
                  <a:lnTo>
                    <a:pt x="26003" y="104299"/>
                  </a:lnTo>
                  <a:lnTo>
                    <a:pt x="26003" y="154400"/>
                  </a:lnTo>
                  <a:lnTo>
                    <a:pt x="0" y="154400"/>
                  </a:lnTo>
                  <a:lnTo>
                    <a:pt x="0" y="0"/>
                  </a:lnTo>
                  <a:close/>
                </a:path>
              </a:pathLst>
            </a:custGeom>
            <a:solidFill>
              <a:schemeClr val="accent1"/>
            </a:solidFill>
            <a:ln w="9525"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07B874B3-9344-6D32-63FF-0EB62850C78E}"/>
                </a:ext>
              </a:extLst>
            </p:cNvPr>
            <p:cNvSpPr/>
            <p:nvPr/>
          </p:nvSpPr>
          <p:spPr>
            <a:xfrm>
              <a:off x="5906842" y="2306288"/>
              <a:ext cx="140493" cy="155257"/>
            </a:xfrm>
            <a:custGeom>
              <a:avLst/>
              <a:gdLst>
                <a:gd name="connsiteX0" fmla="*/ 92297 w 140493"/>
                <a:gd name="connsiteY0" fmla="*/ 96107 h 155257"/>
                <a:gd name="connsiteX1" fmla="*/ 69818 w 140493"/>
                <a:gd name="connsiteY1" fmla="*/ 34100 h 155257"/>
                <a:gd name="connsiteX2" fmla="*/ 47435 w 140493"/>
                <a:gd name="connsiteY2" fmla="*/ 96107 h 155257"/>
                <a:gd name="connsiteX3" fmla="*/ 92297 w 140493"/>
                <a:gd name="connsiteY3" fmla="*/ 96107 h 155257"/>
                <a:gd name="connsiteX4" fmla="*/ 57722 w 140493"/>
                <a:gd name="connsiteY4" fmla="*/ 0 h 155257"/>
                <a:gd name="connsiteX5" fmla="*/ 82868 w 140493"/>
                <a:gd name="connsiteY5" fmla="*/ 0 h 155257"/>
                <a:gd name="connsiteX6" fmla="*/ 140494 w 140493"/>
                <a:gd name="connsiteY6" fmla="*/ 155258 h 155257"/>
                <a:gd name="connsiteX7" fmla="*/ 113348 w 140493"/>
                <a:gd name="connsiteY7" fmla="*/ 155258 h 155257"/>
                <a:gd name="connsiteX8" fmla="*/ 100298 w 140493"/>
                <a:gd name="connsiteY8" fmla="*/ 118872 h 155257"/>
                <a:gd name="connsiteX9" fmla="*/ 39243 w 140493"/>
                <a:gd name="connsiteY9" fmla="*/ 118872 h 155257"/>
                <a:gd name="connsiteX10" fmla="*/ 26194 w 140493"/>
                <a:gd name="connsiteY10" fmla="*/ 155258 h 155257"/>
                <a:gd name="connsiteX11" fmla="*/ 0 w 140493"/>
                <a:gd name="connsiteY11" fmla="*/ 155258 h 155257"/>
                <a:gd name="connsiteX12" fmla="*/ 57626 w 140493"/>
                <a:gd name="connsiteY12" fmla="*/ 0 h 1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3" h="155257">
                  <a:moveTo>
                    <a:pt x="92297" y="96107"/>
                  </a:moveTo>
                  <a:lnTo>
                    <a:pt x="69818" y="34100"/>
                  </a:lnTo>
                  <a:lnTo>
                    <a:pt x="47435" y="96107"/>
                  </a:lnTo>
                  <a:lnTo>
                    <a:pt x="92297" y="96107"/>
                  </a:lnTo>
                  <a:close/>
                  <a:moveTo>
                    <a:pt x="57722" y="0"/>
                  </a:moveTo>
                  <a:lnTo>
                    <a:pt x="82868" y="0"/>
                  </a:lnTo>
                  <a:lnTo>
                    <a:pt x="140494" y="155258"/>
                  </a:lnTo>
                  <a:lnTo>
                    <a:pt x="113348" y="155258"/>
                  </a:lnTo>
                  <a:lnTo>
                    <a:pt x="100298" y="118872"/>
                  </a:lnTo>
                  <a:lnTo>
                    <a:pt x="39243" y="118872"/>
                  </a:lnTo>
                  <a:lnTo>
                    <a:pt x="26194" y="155258"/>
                  </a:lnTo>
                  <a:lnTo>
                    <a:pt x="0" y="155258"/>
                  </a:lnTo>
                  <a:lnTo>
                    <a:pt x="57626" y="0"/>
                  </a:lnTo>
                  <a:close/>
                </a:path>
              </a:pathLst>
            </a:custGeom>
            <a:solidFill>
              <a:schemeClr val="accent1"/>
            </a:solidFill>
            <a:ln w="9525" cap="flat">
              <a:noFill/>
              <a:prstDash val="solid"/>
              <a:miter/>
            </a:ln>
          </p:spPr>
          <p:txBody>
            <a:bodyPr rtlCol="0" anchor="ctr"/>
            <a:lstStyle/>
            <a:p>
              <a:endParaRPr lang="fr-FR"/>
            </a:p>
          </p:txBody>
        </p:sp>
        <p:sp>
          <p:nvSpPr>
            <p:cNvPr id="63" name="Forme libre : forme 62">
              <a:extLst>
                <a:ext uri="{FF2B5EF4-FFF2-40B4-BE49-F238E27FC236}">
                  <a16:creationId xmlns:a16="http://schemas.microsoft.com/office/drawing/2014/main" id="{196CC544-E4A8-9171-EB24-ADD675019B47}"/>
                </a:ext>
              </a:extLst>
            </p:cNvPr>
            <p:cNvSpPr/>
            <p:nvPr/>
          </p:nvSpPr>
          <p:spPr>
            <a:xfrm>
              <a:off x="6067529" y="2307050"/>
              <a:ext cx="116204" cy="154400"/>
            </a:xfrm>
            <a:custGeom>
              <a:avLst/>
              <a:gdLst>
                <a:gd name="connsiteX0" fmla="*/ 54007 w 116204"/>
                <a:gd name="connsiteY0" fmla="*/ 76962 h 154400"/>
                <a:gd name="connsiteX1" fmla="*/ 85439 w 116204"/>
                <a:gd name="connsiteY1" fmla="*/ 50292 h 154400"/>
                <a:gd name="connsiteX2" fmla="*/ 85439 w 116204"/>
                <a:gd name="connsiteY2" fmla="*/ 49816 h 154400"/>
                <a:gd name="connsiteX3" fmla="*/ 54483 w 116204"/>
                <a:gd name="connsiteY3" fmla="*/ 23336 h 154400"/>
                <a:gd name="connsiteX4" fmla="*/ 26003 w 116204"/>
                <a:gd name="connsiteY4" fmla="*/ 23336 h 154400"/>
                <a:gd name="connsiteX5" fmla="*/ 26003 w 116204"/>
                <a:gd name="connsiteY5" fmla="*/ 76962 h 154400"/>
                <a:gd name="connsiteX6" fmla="*/ 54007 w 116204"/>
                <a:gd name="connsiteY6" fmla="*/ 76962 h 154400"/>
                <a:gd name="connsiteX7" fmla="*/ 0 w 116204"/>
                <a:gd name="connsiteY7" fmla="*/ 0 h 154400"/>
                <a:gd name="connsiteX8" fmla="*/ 56769 w 116204"/>
                <a:gd name="connsiteY8" fmla="*/ 0 h 154400"/>
                <a:gd name="connsiteX9" fmla="*/ 98679 w 116204"/>
                <a:gd name="connsiteY9" fmla="*/ 14573 h 154400"/>
                <a:gd name="connsiteX10" fmla="*/ 111728 w 116204"/>
                <a:gd name="connsiteY10" fmla="*/ 48577 h 154400"/>
                <a:gd name="connsiteX11" fmla="*/ 111728 w 116204"/>
                <a:gd name="connsiteY11" fmla="*/ 49435 h 154400"/>
                <a:gd name="connsiteX12" fmla="*/ 79153 w 116204"/>
                <a:gd name="connsiteY12" fmla="*/ 94679 h 154400"/>
                <a:gd name="connsiteX13" fmla="*/ 116205 w 116204"/>
                <a:gd name="connsiteY13" fmla="*/ 154400 h 154400"/>
                <a:gd name="connsiteX14" fmla="*/ 86201 w 116204"/>
                <a:gd name="connsiteY14" fmla="*/ 154400 h 154400"/>
                <a:gd name="connsiteX15" fmla="*/ 52769 w 116204"/>
                <a:gd name="connsiteY15" fmla="*/ 99727 h 154400"/>
                <a:gd name="connsiteX16" fmla="*/ 51149 w 116204"/>
                <a:gd name="connsiteY16" fmla="*/ 99917 h 154400"/>
                <a:gd name="connsiteX17" fmla="*/ 26003 w 116204"/>
                <a:gd name="connsiteY17" fmla="*/ 99917 h 154400"/>
                <a:gd name="connsiteX18" fmla="*/ 26003 w 116204"/>
                <a:gd name="connsiteY18" fmla="*/ 154400 h 154400"/>
                <a:gd name="connsiteX19" fmla="*/ 0 w 116204"/>
                <a:gd name="connsiteY19" fmla="*/ 154400 h 154400"/>
                <a:gd name="connsiteX20" fmla="*/ 0 w 116204"/>
                <a:gd name="connsiteY20" fmla="*/ 0 h 1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204" h="154400">
                  <a:moveTo>
                    <a:pt x="54007" y="76962"/>
                  </a:moveTo>
                  <a:cubicBezTo>
                    <a:pt x="74200" y="76962"/>
                    <a:pt x="85439" y="66389"/>
                    <a:pt x="85439" y="50292"/>
                  </a:cubicBezTo>
                  <a:lnTo>
                    <a:pt x="85439" y="49816"/>
                  </a:lnTo>
                  <a:cubicBezTo>
                    <a:pt x="85439" y="32385"/>
                    <a:pt x="74009" y="23336"/>
                    <a:pt x="54483" y="23336"/>
                  </a:cubicBezTo>
                  <a:lnTo>
                    <a:pt x="26003" y="23336"/>
                  </a:lnTo>
                  <a:lnTo>
                    <a:pt x="26003" y="76962"/>
                  </a:lnTo>
                  <a:lnTo>
                    <a:pt x="54007" y="76962"/>
                  </a:lnTo>
                  <a:close/>
                  <a:moveTo>
                    <a:pt x="0" y="0"/>
                  </a:moveTo>
                  <a:lnTo>
                    <a:pt x="56769" y="0"/>
                  </a:lnTo>
                  <a:cubicBezTo>
                    <a:pt x="74676" y="0"/>
                    <a:pt x="89344" y="5334"/>
                    <a:pt x="98679" y="14573"/>
                  </a:cubicBezTo>
                  <a:cubicBezTo>
                    <a:pt x="106966" y="22765"/>
                    <a:pt x="111728" y="34385"/>
                    <a:pt x="111728" y="48577"/>
                  </a:cubicBezTo>
                  <a:lnTo>
                    <a:pt x="111728" y="49435"/>
                  </a:lnTo>
                  <a:cubicBezTo>
                    <a:pt x="111728" y="73247"/>
                    <a:pt x="98298" y="88011"/>
                    <a:pt x="79153" y="94679"/>
                  </a:cubicBezTo>
                  <a:lnTo>
                    <a:pt x="116205" y="154400"/>
                  </a:lnTo>
                  <a:lnTo>
                    <a:pt x="86201" y="154400"/>
                  </a:lnTo>
                  <a:lnTo>
                    <a:pt x="52769" y="99727"/>
                  </a:lnTo>
                  <a:cubicBezTo>
                    <a:pt x="52769" y="99727"/>
                    <a:pt x="51625" y="99917"/>
                    <a:pt x="51149" y="99917"/>
                  </a:cubicBezTo>
                  <a:lnTo>
                    <a:pt x="26003" y="99917"/>
                  </a:lnTo>
                  <a:lnTo>
                    <a:pt x="26003" y="154400"/>
                  </a:lnTo>
                  <a:lnTo>
                    <a:pt x="0" y="154400"/>
                  </a:lnTo>
                  <a:lnTo>
                    <a:pt x="0" y="0"/>
                  </a:lnTo>
                  <a:close/>
                </a:path>
              </a:pathLst>
            </a:custGeom>
            <a:solidFill>
              <a:schemeClr val="accent1"/>
            </a:solidFill>
            <a:ln w="9525" cap="flat">
              <a:noFill/>
              <a:prstDash val="solid"/>
              <a:miter/>
            </a:ln>
          </p:spPr>
          <p:txBody>
            <a:bodyPr rtlCol="0" anchor="ctr"/>
            <a:lstStyle/>
            <a:p>
              <a:endParaRPr lang="fr-FR"/>
            </a:p>
          </p:txBody>
        </p:sp>
        <p:sp>
          <p:nvSpPr>
            <p:cNvPr id="64" name="Forme libre : forme 63">
              <a:extLst>
                <a:ext uri="{FF2B5EF4-FFF2-40B4-BE49-F238E27FC236}">
                  <a16:creationId xmlns:a16="http://schemas.microsoft.com/office/drawing/2014/main" id="{C49DAFE6-BDB8-8BE9-B3B7-52612B839A42}"/>
                </a:ext>
              </a:extLst>
            </p:cNvPr>
            <p:cNvSpPr/>
            <p:nvPr/>
          </p:nvSpPr>
          <p:spPr>
            <a:xfrm>
              <a:off x="6206594" y="2307050"/>
              <a:ext cx="26003" cy="154400"/>
            </a:xfrm>
            <a:custGeom>
              <a:avLst/>
              <a:gdLst>
                <a:gd name="connsiteX0" fmla="*/ 0 w 26003"/>
                <a:gd name="connsiteY0" fmla="*/ 0 h 154400"/>
                <a:gd name="connsiteX1" fmla="*/ 26003 w 26003"/>
                <a:gd name="connsiteY1" fmla="*/ 0 h 154400"/>
                <a:gd name="connsiteX2" fmla="*/ 26003 w 26003"/>
                <a:gd name="connsiteY2" fmla="*/ 154400 h 154400"/>
                <a:gd name="connsiteX3" fmla="*/ 0 w 26003"/>
                <a:gd name="connsiteY3" fmla="*/ 154400 h 154400"/>
              </a:gdLst>
              <a:ahLst/>
              <a:cxnLst>
                <a:cxn ang="0">
                  <a:pos x="connsiteX0" y="connsiteY0"/>
                </a:cxn>
                <a:cxn ang="0">
                  <a:pos x="connsiteX1" y="connsiteY1"/>
                </a:cxn>
                <a:cxn ang="0">
                  <a:pos x="connsiteX2" y="connsiteY2"/>
                </a:cxn>
                <a:cxn ang="0">
                  <a:pos x="connsiteX3" y="connsiteY3"/>
                </a:cxn>
              </a:cxnLst>
              <a:rect l="l" t="t" r="r" b="b"/>
              <a:pathLst>
                <a:path w="26003" h="154400">
                  <a:moveTo>
                    <a:pt x="0" y="0"/>
                  </a:moveTo>
                  <a:lnTo>
                    <a:pt x="26003" y="0"/>
                  </a:lnTo>
                  <a:lnTo>
                    <a:pt x="26003" y="154400"/>
                  </a:lnTo>
                  <a:lnTo>
                    <a:pt x="0" y="154400"/>
                  </a:lnTo>
                  <a:close/>
                </a:path>
              </a:pathLst>
            </a:custGeom>
            <a:solidFill>
              <a:schemeClr val="accent1"/>
            </a:solidFill>
            <a:ln w="9525" cap="flat">
              <a:noFill/>
              <a:prstDash val="solid"/>
              <a:miter/>
            </a:ln>
          </p:spPr>
          <p:txBody>
            <a:bodyPr rtlCol="0" anchor="ctr"/>
            <a:lstStyle/>
            <a:p>
              <a:endParaRPr lang="fr-FR"/>
            </a:p>
          </p:txBody>
        </p:sp>
        <p:sp>
          <p:nvSpPr>
            <p:cNvPr id="65" name="Forme libre : forme 64">
              <a:extLst>
                <a:ext uri="{FF2B5EF4-FFF2-40B4-BE49-F238E27FC236}">
                  <a16:creationId xmlns:a16="http://schemas.microsoft.com/office/drawing/2014/main" id="{BEDD3365-C3CE-F174-59BD-3A23465D1339}"/>
                </a:ext>
              </a:extLst>
            </p:cNvPr>
            <p:cNvSpPr/>
            <p:nvPr/>
          </p:nvSpPr>
          <p:spPr>
            <a:xfrm>
              <a:off x="6254314" y="2305145"/>
              <a:ext cx="107727" cy="158400"/>
            </a:xfrm>
            <a:custGeom>
              <a:avLst/>
              <a:gdLst>
                <a:gd name="connsiteX0" fmla="*/ 0 w 107727"/>
                <a:gd name="connsiteY0" fmla="*/ 136017 h 158400"/>
                <a:gd name="connsiteX1" fmla="*/ 15716 w 107727"/>
                <a:gd name="connsiteY1" fmla="*/ 116872 h 158400"/>
                <a:gd name="connsiteX2" fmla="*/ 56959 w 107727"/>
                <a:gd name="connsiteY2" fmla="*/ 135160 h 158400"/>
                <a:gd name="connsiteX3" fmla="*/ 81629 w 107727"/>
                <a:gd name="connsiteY3" fmla="*/ 115538 h 158400"/>
                <a:gd name="connsiteX4" fmla="*/ 81629 w 107727"/>
                <a:gd name="connsiteY4" fmla="*/ 115348 h 158400"/>
                <a:gd name="connsiteX5" fmla="*/ 51625 w 107727"/>
                <a:gd name="connsiteY5" fmla="*/ 90202 h 158400"/>
                <a:gd name="connsiteX6" fmla="*/ 6286 w 107727"/>
                <a:gd name="connsiteY6" fmla="*/ 43720 h 158400"/>
                <a:gd name="connsiteX7" fmla="*/ 6286 w 107727"/>
                <a:gd name="connsiteY7" fmla="*/ 43244 h 158400"/>
                <a:gd name="connsiteX8" fmla="*/ 56102 w 107727"/>
                <a:gd name="connsiteY8" fmla="*/ 0 h 158400"/>
                <a:gd name="connsiteX9" fmla="*/ 105442 w 107727"/>
                <a:gd name="connsiteY9" fmla="*/ 18098 h 158400"/>
                <a:gd name="connsiteX10" fmla="*/ 90678 w 107727"/>
                <a:gd name="connsiteY10" fmla="*/ 37719 h 158400"/>
                <a:gd name="connsiteX11" fmla="*/ 55435 w 107727"/>
                <a:gd name="connsiteY11" fmla="*/ 23146 h 158400"/>
                <a:gd name="connsiteX12" fmla="*/ 32575 w 107727"/>
                <a:gd name="connsiteY12" fmla="*/ 41053 h 158400"/>
                <a:gd name="connsiteX13" fmla="*/ 32575 w 107727"/>
                <a:gd name="connsiteY13" fmla="*/ 41243 h 158400"/>
                <a:gd name="connsiteX14" fmla="*/ 65056 w 107727"/>
                <a:gd name="connsiteY14" fmla="*/ 67913 h 158400"/>
                <a:gd name="connsiteX15" fmla="*/ 107728 w 107727"/>
                <a:gd name="connsiteY15" fmla="*/ 113348 h 158400"/>
                <a:gd name="connsiteX16" fmla="*/ 107728 w 107727"/>
                <a:gd name="connsiteY16" fmla="*/ 113824 h 158400"/>
                <a:gd name="connsiteX17" fmla="*/ 56769 w 107727"/>
                <a:gd name="connsiteY17" fmla="*/ 158401 h 158400"/>
                <a:gd name="connsiteX18" fmla="*/ 0 w 107727"/>
                <a:gd name="connsiteY18" fmla="*/ 136112 h 1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727" h="158400">
                  <a:moveTo>
                    <a:pt x="0" y="136017"/>
                  </a:moveTo>
                  <a:lnTo>
                    <a:pt x="15716" y="116872"/>
                  </a:lnTo>
                  <a:cubicBezTo>
                    <a:pt x="27337" y="127254"/>
                    <a:pt x="40386" y="135160"/>
                    <a:pt x="56959" y="135160"/>
                  </a:cubicBezTo>
                  <a:cubicBezTo>
                    <a:pt x="72009" y="135160"/>
                    <a:pt x="81629" y="126968"/>
                    <a:pt x="81629" y="115538"/>
                  </a:cubicBezTo>
                  <a:lnTo>
                    <a:pt x="81629" y="115348"/>
                  </a:lnTo>
                  <a:cubicBezTo>
                    <a:pt x="81629" y="105632"/>
                    <a:pt x="76486" y="99250"/>
                    <a:pt x="51625" y="90202"/>
                  </a:cubicBezTo>
                  <a:cubicBezTo>
                    <a:pt x="21812" y="79153"/>
                    <a:pt x="6286" y="68390"/>
                    <a:pt x="6286" y="43720"/>
                  </a:cubicBezTo>
                  <a:lnTo>
                    <a:pt x="6286" y="43244"/>
                  </a:lnTo>
                  <a:cubicBezTo>
                    <a:pt x="6286" y="17907"/>
                    <a:pt x="26956" y="0"/>
                    <a:pt x="56102" y="0"/>
                  </a:cubicBezTo>
                  <a:cubicBezTo>
                    <a:pt x="74295" y="0"/>
                    <a:pt x="91059" y="5715"/>
                    <a:pt x="105442" y="18098"/>
                  </a:cubicBezTo>
                  <a:lnTo>
                    <a:pt x="90678" y="37719"/>
                  </a:lnTo>
                  <a:cubicBezTo>
                    <a:pt x="79915" y="29146"/>
                    <a:pt x="68008" y="23146"/>
                    <a:pt x="55435" y="23146"/>
                  </a:cubicBezTo>
                  <a:cubicBezTo>
                    <a:pt x="41338" y="23146"/>
                    <a:pt x="32575" y="30861"/>
                    <a:pt x="32575" y="41053"/>
                  </a:cubicBezTo>
                  <a:lnTo>
                    <a:pt x="32575" y="41243"/>
                  </a:lnTo>
                  <a:cubicBezTo>
                    <a:pt x="32575" y="52006"/>
                    <a:pt x="38386" y="57817"/>
                    <a:pt x="65056" y="67913"/>
                  </a:cubicBezTo>
                  <a:cubicBezTo>
                    <a:pt x="94202" y="78962"/>
                    <a:pt x="107728" y="90869"/>
                    <a:pt x="107728" y="113348"/>
                  </a:cubicBezTo>
                  <a:lnTo>
                    <a:pt x="107728" y="113824"/>
                  </a:lnTo>
                  <a:cubicBezTo>
                    <a:pt x="107728" y="140970"/>
                    <a:pt x="86201" y="158401"/>
                    <a:pt x="56769" y="158401"/>
                  </a:cubicBezTo>
                  <a:cubicBezTo>
                    <a:pt x="36576" y="158401"/>
                    <a:pt x="17050" y="151543"/>
                    <a:pt x="0" y="136112"/>
                  </a:cubicBezTo>
                </a:path>
              </a:pathLst>
            </a:custGeom>
            <a:solidFill>
              <a:schemeClr val="accent1"/>
            </a:solidFill>
            <a:ln w="9525" cap="flat">
              <a:noFill/>
              <a:prstDash val="solid"/>
              <a:miter/>
            </a:ln>
          </p:spPr>
          <p:txBody>
            <a:bodyPr rtlCol="0" anchor="ctr"/>
            <a:lstStyle/>
            <a:p>
              <a:endParaRPr lang="fr-FR"/>
            </a:p>
          </p:txBody>
        </p:sp>
        <p:sp>
          <p:nvSpPr>
            <p:cNvPr id="66" name="Forme libre : forme 65">
              <a:extLst>
                <a:ext uri="{FF2B5EF4-FFF2-40B4-BE49-F238E27FC236}">
                  <a16:creationId xmlns:a16="http://schemas.microsoft.com/office/drawing/2014/main" id="{D4085AEC-C5E3-778A-9B54-6D9C668D2161}"/>
                </a:ext>
              </a:extLst>
            </p:cNvPr>
            <p:cNvSpPr/>
            <p:nvPr/>
          </p:nvSpPr>
          <p:spPr>
            <a:xfrm>
              <a:off x="6575973" y="1881187"/>
              <a:ext cx="13144" cy="405860"/>
            </a:xfrm>
            <a:custGeom>
              <a:avLst/>
              <a:gdLst>
                <a:gd name="connsiteX0" fmla="*/ 0 w 13144"/>
                <a:gd name="connsiteY0" fmla="*/ 0 h 405860"/>
                <a:gd name="connsiteX1" fmla="*/ 13145 w 13144"/>
                <a:gd name="connsiteY1" fmla="*/ 0 h 405860"/>
                <a:gd name="connsiteX2" fmla="*/ 13145 w 13144"/>
                <a:gd name="connsiteY2" fmla="*/ 405860 h 405860"/>
                <a:gd name="connsiteX3" fmla="*/ 0 w 13144"/>
                <a:gd name="connsiteY3" fmla="*/ 405860 h 405860"/>
              </a:gdLst>
              <a:ahLst/>
              <a:cxnLst>
                <a:cxn ang="0">
                  <a:pos x="connsiteX0" y="connsiteY0"/>
                </a:cxn>
                <a:cxn ang="0">
                  <a:pos x="connsiteX1" y="connsiteY1"/>
                </a:cxn>
                <a:cxn ang="0">
                  <a:pos x="connsiteX2" y="connsiteY2"/>
                </a:cxn>
                <a:cxn ang="0">
                  <a:pos x="connsiteX3" y="connsiteY3"/>
                </a:cxn>
              </a:cxnLst>
              <a:rect l="l" t="t" r="r" b="b"/>
              <a:pathLst>
                <a:path w="13144" h="405860">
                  <a:moveTo>
                    <a:pt x="0" y="0"/>
                  </a:moveTo>
                  <a:lnTo>
                    <a:pt x="13145" y="0"/>
                  </a:lnTo>
                  <a:lnTo>
                    <a:pt x="13145" y="405860"/>
                  </a:lnTo>
                  <a:lnTo>
                    <a:pt x="0" y="405860"/>
                  </a:lnTo>
                  <a:close/>
                </a:path>
              </a:pathLst>
            </a:custGeom>
            <a:solidFill>
              <a:schemeClr val="accent1"/>
            </a:solidFill>
            <a:ln w="9525" cap="flat">
              <a:noFill/>
              <a:prstDash val="solid"/>
              <a:miter/>
            </a:ln>
          </p:spPr>
          <p:txBody>
            <a:bodyPr rtlCol="0" anchor="ctr"/>
            <a:lstStyle/>
            <a:p>
              <a:endParaRPr lang="fr-FR"/>
            </a:p>
          </p:txBody>
        </p:sp>
        <p:sp>
          <p:nvSpPr>
            <p:cNvPr id="67" name="Forme libre : forme 66">
              <a:extLst>
                <a:ext uri="{FF2B5EF4-FFF2-40B4-BE49-F238E27FC236}">
                  <a16:creationId xmlns:a16="http://schemas.microsoft.com/office/drawing/2014/main" id="{B08DB820-42F8-2F50-F9E2-DAC21ED8700F}"/>
                </a:ext>
              </a:extLst>
            </p:cNvPr>
            <p:cNvSpPr/>
            <p:nvPr/>
          </p:nvSpPr>
          <p:spPr>
            <a:xfrm>
              <a:off x="6810955" y="1907095"/>
              <a:ext cx="213645" cy="320325"/>
            </a:xfrm>
            <a:custGeom>
              <a:avLst/>
              <a:gdLst>
                <a:gd name="connsiteX0" fmla="*/ 213646 w 213645"/>
                <a:gd name="connsiteY0" fmla="*/ 92678 h 320325"/>
                <a:gd name="connsiteX1" fmla="*/ 111919 w 213645"/>
                <a:gd name="connsiteY1" fmla="*/ 186309 h 320325"/>
                <a:gd name="connsiteX2" fmla="*/ 37624 w 213645"/>
                <a:gd name="connsiteY2" fmla="*/ 186309 h 320325"/>
                <a:gd name="connsiteX3" fmla="*/ 37624 w 213645"/>
                <a:gd name="connsiteY3" fmla="*/ 320326 h 320325"/>
                <a:gd name="connsiteX4" fmla="*/ 0 w 213645"/>
                <a:gd name="connsiteY4" fmla="*/ 320326 h 320325"/>
                <a:gd name="connsiteX5" fmla="*/ 0 w 213645"/>
                <a:gd name="connsiteY5" fmla="*/ 0 h 320325"/>
                <a:gd name="connsiteX6" fmla="*/ 111823 w 213645"/>
                <a:gd name="connsiteY6" fmla="*/ 0 h 320325"/>
                <a:gd name="connsiteX7" fmla="*/ 213550 w 213645"/>
                <a:gd name="connsiteY7" fmla="*/ 92678 h 320325"/>
                <a:gd name="connsiteX8" fmla="*/ 37624 w 213645"/>
                <a:gd name="connsiteY8" fmla="*/ 34004 h 320325"/>
                <a:gd name="connsiteX9" fmla="*/ 37624 w 213645"/>
                <a:gd name="connsiteY9" fmla="*/ 152400 h 320325"/>
                <a:gd name="connsiteX10" fmla="*/ 110966 w 213645"/>
                <a:gd name="connsiteY10" fmla="*/ 152400 h 320325"/>
                <a:gd name="connsiteX11" fmla="*/ 174593 w 213645"/>
                <a:gd name="connsiteY11" fmla="*/ 93155 h 320325"/>
                <a:gd name="connsiteX12" fmla="*/ 110966 w 213645"/>
                <a:gd name="connsiteY12" fmla="*/ 34004 h 320325"/>
                <a:gd name="connsiteX13" fmla="*/ 37624 w 213645"/>
                <a:gd name="connsiteY13" fmla="*/ 34004 h 32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645" h="320325">
                  <a:moveTo>
                    <a:pt x="213646" y="92678"/>
                  </a:moveTo>
                  <a:cubicBezTo>
                    <a:pt x="213646" y="147066"/>
                    <a:pt x="174593" y="186309"/>
                    <a:pt x="111919" y="186309"/>
                  </a:cubicBezTo>
                  <a:lnTo>
                    <a:pt x="37624" y="186309"/>
                  </a:lnTo>
                  <a:lnTo>
                    <a:pt x="37624" y="320326"/>
                  </a:lnTo>
                  <a:lnTo>
                    <a:pt x="0" y="320326"/>
                  </a:lnTo>
                  <a:lnTo>
                    <a:pt x="0" y="0"/>
                  </a:lnTo>
                  <a:lnTo>
                    <a:pt x="111823" y="0"/>
                  </a:lnTo>
                  <a:cubicBezTo>
                    <a:pt x="174498" y="0"/>
                    <a:pt x="213550" y="38767"/>
                    <a:pt x="213550" y="92678"/>
                  </a:cubicBezTo>
                  <a:moveTo>
                    <a:pt x="37624" y="34004"/>
                  </a:moveTo>
                  <a:lnTo>
                    <a:pt x="37624" y="152400"/>
                  </a:lnTo>
                  <a:lnTo>
                    <a:pt x="110966" y="152400"/>
                  </a:lnTo>
                  <a:cubicBezTo>
                    <a:pt x="152876" y="152400"/>
                    <a:pt x="174593" y="127635"/>
                    <a:pt x="174593" y="93155"/>
                  </a:cubicBezTo>
                  <a:cubicBezTo>
                    <a:pt x="174593" y="58674"/>
                    <a:pt x="152876" y="34004"/>
                    <a:pt x="110966" y="34004"/>
                  </a:cubicBezTo>
                  <a:lnTo>
                    <a:pt x="37624" y="34004"/>
                  </a:lnTo>
                  <a:close/>
                </a:path>
              </a:pathLst>
            </a:custGeom>
            <a:solidFill>
              <a:schemeClr val="accent1"/>
            </a:solidFill>
            <a:ln w="9525" cap="flat">
              <a:noFill/>
              <a:prstDash val="solid"/>
              <a:miter/>
            </a:ln>
          </p:spPr>
          <p:txBody>
            <a:bodyPr rtlCol="0" anchor="ctr"/>
            <a:lstStyle/>
            <a:p>
              <a:endParaRPr lang="fr-FR"/>
            </a:p>
          </p:txBody>
        </p:sp>
        <p:sp>
          <p:nvSpPr>
            <p:cNvPr id="68" name="Forme libre : forme 67">
              <a:extLst>
                <a:ext uri="{FF2B5EF4-FFF2-40B4-BE49-F238E27FC236}">
                  <a16:creationId xmlns:a16="http://schemas.microsoft.com/office/drawing/2014/main" id="{EEE96F5A-DBCB-BF0E-5D7E-3E93EA0AB9EC}"/>
                </a:ext>
              </a:extLst>
            </p:cNvPr>
            <p:cNvSpPr/>
            <p:nvPr/>
          </p:nvSpPr>
          <p:spPr>
            <a:xfrm>
              <a:off x="7049461" y="1901856"/>
              <a:ext cx="219837" cy="330898"/>
            </a:xfrm>
            <a:custGeom>
              <a:avLst/>
              <a:gdLst>
                <a:gd name="connsiteX0" fmla="*/ 216122 w 219837"/>
                <a:gd name="connsiteY0" fmla="*/ 54292 h 330898"/>
                <a:gd name="connsiteX1" fmla="*/ 188595 w 219837"/>
                <a:gd name="connsiteY1" fmla="*/ 75152 h 330898"/>
                <a:gd name="connsiteX2" fmla="*/ 115729 w 219837"/>
                <a:gd name="connsiteY2" fmla="*/ 34862 h 330898"/>
                <a:gd name="connsiteX3" fmla="*/ 59341 w 219837"/>
                <a:gd name="connsiteY3" fmla="*/ 81439 h 330898"/>
                <a:gd name="connsiteX4" fmla="*/ 110490 w 219837"/>
                <a:gd name="connsiteY4" fmla="*/ 135255 h 330898"/>
                <a:gd name="connsiteX5" fmla="*/ 145637 w 219837"/>
                <a:gd name="connsiteY5" fmla="*/ 152305 h 330898"/>
                <a:gd name="connsiteX6" fmla="*/ 219837 w 219837"/>
                <a:gd name="connsiteY6" fmla="*/ 241554 h 330898"/>
                <a:gd name="connsiteX7" fmla="*/ 117158 w 219837"/>
                <a:gd name="connsiteY7" fmla="*/ 330899 h 330898"/>
                <a:gd name="connsiteX8" fmla="*/ 0 w 219837"/>
                <a:gd name="connsiteY8" fmla="*/ 261937 h 330898"/>
                <a:gd name="connsiteX9" fmla="*/ 28004 w 219837"/>
                <a:gd name="connsiteY9" fmla="*/ 241078 h 330898"/>
                <a:gd name="connsiteX10" fmla="*/ 116681 w 219837"/>
                <a:gd name="connsiteY10" fmla="*/ 295942 h 330898"/>
                <a:gd name="connsiteX11" fmla="*/ 180784 w 219837"/>
                <a:gd name="connsiteY11" fmla="*/ 242602 h 330898"/>
                <a:gd name="connsiteX12" fmla="*/ 127730 w 219837"/>
                <a:gd name="connsiteY12" fmla="*/ 186309 h 330898"/>
                <a:gd name="connsiteX13" fmla="*/ 92107 w 219837"/>
                <a:gd name="connsiteY13" fmla="*/ 169355 h 330898"/>
                <a:gd name="connsiteX14" fmla="*/ 20288 w 219837"/>
                <a:gd name="connsiteY14" fmla="*/ 83439 h 330898"/>
                <a:gd name="connsiteX15" fmla="*/ 116205 w 219837"/>
                <a:gd name="connsiteY15" fmla="*/ 0 h 330898"/>
                <a:gd name="connsiteX16" fmla="*/ 216027 w 219837"/>
                <a:gd name="connsiteY16" fmla="*/ 54388 h 3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837" h="330898">
                  <a:moveTo>
                    <a:pt x="216122" y="54292"/>
                  </a:moveTo>
                  <a:lnTo>
                    <a:pt x="188595" y="75152"/>
                  </a:lnTo>
                  <a:cubicBezTo>
                    <a:pt x="171736" y="49435"/>
                    <a:pt x="144685" y="34862"/>
                    <a:pt x="115729" y="34862"/>
                  </a:cubicBezTo>
                  <a:cubicBezTo>
                    <a:pt x="86773" y="34862"/>
                    <a:pt x="59341" y="49911"/>
                    <a:pt x="59341" y="81439"/>
                  </a:cubicBezTo>
                  <a:cubicBezTo>
                    <a:pt x="59341" y="110585"/>
                    <a:pt x="81534" y="121253"/>
                    <a:pt x="110490" y="135255"/>
                  </a:cubicBezTo>
                  <a:lnTo>
                    <a:pt x="145637" y="152305"/>
                  </a:lnTo>
                  <a:cubicBezTo>
                    <a:pt x="191929" y="174593"/>
                    <a:pt x="219837" y="198406"/>
                    <a:pt x="219837" y="241554"/>
                  </a:cubicBezTo>
                  <a:cubicBezTo>
                    <a:pt x="219837" y="295370"/>
                    <a:pt x="176022" y="330899"/>
                    <a:pt x="117158" y="330899"/>
                  </a:cubicBezTo>
                  <a:cubicBezTo>
                    <a:pt x="66580" y="330899"/>
                    <a:pt x="24575" y="304133"/>
                    <a:pt x="0" y="261937"/>
                  </a:cubicBezTo>
                  <a:lnTo>
                    <a:pt x="28004" y="241078"/>
                  </a:lnTo>
                  <a:cubicBezTo>
                    <a:pt x="47244" y="270701"/>
                    <a:pt x="75724" y="295942"/>
                    <a:pt x="116681" y="295942"/>
                  </a:cubicBezTo>
                  <a:cubicBezTo>
                    <a:pt x="154305" y="295942"/>
                    <a:pt x="180784" y="275082"/>
                    <a:pt x="180784" y="242602"/>
                  </a:cubicBezTo>
                  <a:cubicBezTo>
                    <a:pt x="180784" y="212979"/>
                    <a:pt x="159067" y="201359"/>
                    <a:pt x="127730" y="186309"/>
                  </a:cubicBezTo>
                  <a:lnTo>
                    <a:pt x="92107" y="169355"/>
                  </a:lnTo>
                  <a:cubicBezTo>
                    <a:pt x="55054" y="151352"/>
                    <a:pt x="20288" y="128587"/>
                    <a:pt x="20288" y="83439"/>
                  </a:cubicBezTo>
                  <a:cubicBezTo>
                    <a:pt x="20288" y="32480"/>
                    <a:pt x="64675" y="0"/>
                    <a:pt x="116205" y="0"/>
                  </a:cubicBezTo>
                  <a:cubicBezTo>
                    <a:pt x="159544" y="0"/>
                    <a:pt x="196215" y="22765"/>
                    <a:pt x="216027" y="54388"/>
                  </a:cubicBezTo>
                </a:path>
              </a:pathLst>
            </a:custGeom>
            <a:solidFill>
              <a:schemeClr val="accent1"/>
            </a:solidFill>
            <a:ln w="9525" cap="flat">
              <a:noFill/>
              <a:prstDash val="solid"/>
              <a:miter/>
            </a:ln>
          </p:spPr>
          <p:txBody>
            <a:bodyPr rtlCol="0" anchor="ctr"/>
            <a:lstStyle/>
            <a:p>
              <a:endParaRPr lang="fr-FR"/>
            </a:p>
          </p:txBody>
        </p:sp>
        <p:sp>
          <p:nvSpPr>
            <p:cNvPr id="69" name="Forme libre : forme 68">
              <a:extLst>
                <a:ext uri="{FF2B5EF4-FFF2-40B4-BE49-F238E27FC236}">
                  <a16:creationId xmlns:a16="http://schemas.microsoft.com/office/drawing/2014/main" id="{455F1603-65CA-F253-929C-8AB04D50C54E}"/>
                </a:ext>
              </a:extLst>
            </p:cNvPr>
            <p:cNvSpPr/>
            <p:nvPr/>
          </p:nvSpPr>
          <p:spPr>
            <a:xfrm>
              <a:off x="7336164" y="1907095"/>
              <a:ext cx="188499" cy="320230"/>
            </a:xfrm>
            <a:custGeom>
              <a:avLst/>
              <a:gdLst>
                <a:gd name="connsiteX0" fmla="*/ 0 w 188499"/>
                <a:gd name="connsiteY0" fmla="*/ 0 h 320230"/>
                <a:gd name="connsiteX1" fmla="*/ 0 w 188499"/>
                <a:gd name="connsiteY1" fmla="*/ 320231 h 320230"/>
                <a:gd name="connsiteX2" fmla="*/ 188500 w 188499"/>
                <a:gd name="connsiteY2" fmla="*/ 320231 h 320230"/>
                <a:gd name="connsiteX3" fmla="*/ 188500 w 188499"/>
                <a:gd name="connsiteY3" fmla="*/ 286322 h 320230"/>
                <a:gd name="connsiteX4" fmla="*/ 37624 w 188499"/>
                <a:gd name="connsiteY4" fmla="*/ 286322 h 320230"/>
                <a:gd name="connsiteX5" fmla="*/ 37624 w 188499"/>
                <a:gd name="connsiteY5" fmla="*/ 0 h 320230"/>
                <a:gd name="connsiteX6" fmla="*/ 0 w 188499"/>
                <a:gd name="connsiteY6" fmla="*/ 0 h 32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99" h="320230">
                  <a:moveTo>
                    <a:pt x="0" y="0"/>
                  </a:moveTo>
                  <a:lnTo>
                    <a:pt x="0" y="320231"/>
                  </a:lnTo>
                  <a:lnTo>
                    <a:pt x="188500" y="320231"/>
                  </a:lnTo>
                  <a:lnTo>
                    <a:pt x="188500" y="286322"/>
                  </a:lnTo>
                  <a:lnTo>
                    <a:pt x="37624" y="286322"/>
                  </a:lnTo>
                  <a:lnTo>
                    <a:pt x="37624" y="0"/>
                  </a:lnTo>
                  <a:lnTo>
                    <a:pt x="0" y="0"/>
                  </a:lnTo>
                  <a:close/>
                </a:path>
              </a:pathLst>
            </a:custGeom>
            <a:solidFill>
              <a:schemeClr val="accent1"/>
            </a:solidFill>
            <a:ln w="9525" cap="flat">
              <a:noFill/>
              <a:prstDash val="solid"/>
              <a:miter/>
            </a:ln>
          </p:spPr>
          <p:txBody>
            <a:bodyPr rtlCol="0" anchor="ctr"/>
            <a:lstStyle/>
            <a:p>
              <a:endParaRPr lang="fr-FR"/>
            </a:p>
          </p:txBody>
        </p:sp>
        <p:sp>
          <p:nvSpPr>
            <p:cNvPr id="70" name="Forme libre : forme 69">
              <a:extLst>
                <a:ext uri="{FF2B5EF4-FFF2-40B4-BE49-F238E27FC236}">
                  <a16:creationId xmlns:a16="http://schemas.microsoft.com/office/drawing/2014/main" id="{5AACBB34-9E3C-ED59-AD3B-6CC808600214}"/>
                </a:ext>
              </a:extLst>
            </p:cNvPr>
            <p:cNvSpPr/>
            <p:nvPr/>
          </p:nvSpPr>
          <p:spPr>
            <a:xfrm>
              <a:off x="7582671" y="1904714"/>
              <a:ext cx="326707" cy="321659"/>
            </a:xfrm>
            <a:custGeom>
              <a:avLst/>
              <a:gdLst>
                <a:gd name="connsiteX0" fmla="*/ 317468 w 326707"/>
                <a:gd name="connsiteY0" fmla="*/ 120777 h 321659"/>
                <a:gd name="connsiteX1" fmla="*/ 281368 w 326707"/>
                <a:gd name="connsiteY1" fmla="*/ 55721 h 321659"/>
                <a:gd name="connsiteX2" fmla="*/ 317468 w 326707"/>
                <a:gd name="connsiteY2" fmla="*/ 20288 h 321659"/>
                <a:gd name="connsiteX3" fmla="*/ 317468 w 326707"/>
                <a:gd name="connsiteY3" fmla="*/ 120872 h 321659"/>
                <a:gd name="connsiteX4" fmla="*/ 317468 w 326707"/>
                <a:gd name="connsiteY4" fmla="*/ 303657 h 321659"/>
                <a:gd name="connsiteX5" fmla="*/ 280416 w 326707"/>
                <a:gd name="connsiteY5" fmla="*/ 267176 h 321659"/>
                <a:gd name="connsiteX6" fmla="*/ 317468 w 326707"/>
                <a:gd name="connsiteY6" fmla="*/ 200978 h 321659"/>
                <a:gd name="connsiteX7" fmla="*/ 317468 w 326707"/>
                <a:gd name="connsiteY7" fmla="*/ 303657 h 321659"/>
                <a:gd name="connsiteX8" fmla="*/ 204597 w 326707"/>
                <a:gd name="connsiteY8" fmla="*/ 312039 h 321659"/>
                <a:gd name="connsiteX9" fmla="*/ 271843 w 326707"/>
                <a:gd name="connsiteY9" fmla="*/ 275558 h 321659"/>
                <a:gd name="connsiteX10" fmla="*/ 308896 w 326707"/>
                <a:gd name="connsiteY10" fmla="*/ 312039 h 321659"/>
                <a:gd name="connsiteX11" fmla="*/ 204597 w 326707"/>
                <a:gd name="connsiteY11" fmla="*/ 312039 h 321659"/>
                <a:gd name="connsiteX12" fmla="*/ 77343 w 326707"/>
                <a:gd name="connsiteY12" fmla="*/ 280988 h 321659"/>
                <a:gd name="connsiteX13" fmla="*/ 164211 w 326707"/>
                <a:gd name="connsiteY13" fmla="*/ 224123 h 321659"/>
                <a:gd name="connsiteX14" fmla="*/ 161258 w 326707"/>
                <a:gd name="connsiteY14" fmla="*/ 223933 h 321659"/>
                <a:gd name="connsiteX15" fmla="*/ 80772 w 326707"/>
                <a:gd name="connsiteY15" fmla="*/ 267748 h 321659"/>
                <a:gd name="connsiteX16" fmla="*/ 76676 w 326707"/>
                <a:gd name="connsiteY16" fmla="*/ 280416 h 321659"/>
                <a:gd name="connsiteX17" fmla="*/ 74676 w 326707"/>
                <a:gd name="connsiteY17" fmla="*/ 278797 h 321659"/>
                <a:gd name="connsiteX18" fmla="*/ 74485 w 326707"/>
                <a:gd name="connsiteY18" fmla="*/ 279083 h 321659"/>
                <a:gd name="connsiteX19" fmla="*/ 66580 w 326707"/>
                <a:gd name="connsiteY19" fmla="*/ 273177 h 321659"/>
                <a:gd name="connsiteX20" fmla="*/ 66865 w 326707"/>
                <a:gd name="connsiteY20" fmla="*/ 272701 h 321659"/>
                <a:gd name="connsiteX21" fmla="*/ 63437 w 326707"/>
                <a:gd name="connsiteY21" fmla="*/ 269939 h 321659"/>
                <a:gd name="connsiteX22" fmla="*/ 76867 w 326707"/>
                <a:gd name="connsiteY22" fmla="*/ 256699 h 321659"/>
                <a:gd name="connsiteX23" fmla="*/ 161258 w 326707"/>
                <a:gd name="connsiteY23" fmla="*/ 214408 h 321659"/>
                <a:gd name="connsiteX24" fmla="*/ 186309 w 326707"/>
                <a:gd name="connsiteY24" fmla="*/ 217646 h 321659"/>
                <a:gd name="connsiteX25" fmla="*/ 161544 w 326707"/>
                <a:gd name="connsiteY25" fmla="*/ 160877 h 321659"/>
                <a:gd name="connsiteX26" fmla="*/ 190881 w 326707"/>
                <a:gd name="connsiteY26" fmla="*/ 99632 h 321659"/>
                <a:gd name="connsiteX27" fmla="*/ 163258 w 326707"/>
                <a:gd name="connsiteY27" fmla="*/ 13621 h 321659"/>
                <a:gd name="connsiteX28" fmla="*/ 163639 w 326707"/>
                <a:gd name="connsiteY28" fmla="*/ 13621 h 321659"/>
                <a:gd name="connsiteX29" fmla="*/ 263938 w 326707"/>
                <a:gd name="connsiteY29" fmla="*/ 51816 h 321659"/>
                <a:gd name="connsiteX30" fmla="*/ 232696 w 326707"/>
                <a:gd name="connsiteY30" fmla="*/ 82487 h 321659"/>
                <a:gd name="connsiteX31" fmla="*/ 190976 w 326707"/>
                <a:gd name="connsiteY31" fmla="*/ 100013 h 321659"/>
                <a:gd name="connsiteX32" fmla="*/ 194024 w 326707"/>
                <a:gd name="connsiteY32" fmla="*/ 109347 h 321659"/>
                <a:gd name="connsiteX33" fmla="*/ 170974 w 326707"/>
                <a:gd name="connsiteY33" fmla="*/ 160782 h 321659"/>
                <a:gd name="connsiteX34" fmla="*/ 230505 w 326707"/>
                <a:gd name="connsiteY34" fmla="*/ 229838 h 321659"/>
                <a:gd name="connsiteX35" fmla="*/ 233743 w 326707"/>
                <a:gd name="connsiteY35" fmla="*/ 239268 h 321659"/>
                <a:gd name="connsiteX36" fmla="*/ 234982 w 326707"/>
                <a:gd name="connsiteY36" fmla="*/ 239363 h 321659"/>
                <a:gd name="connsiteX37" fmla="*/ 264890 w 326707"/>
                <a:gd name="connsiteY37" fmla="*/ 268796 h 321659"/>
                <a:gd name="connsiteX38" fmla="*/ 256889 w 326707"/>
                <a:gd name="connsiteY38" fmla="*/ 275558 h 321659"/>
                <a:gd name="connsiteX39" fmla="*/ 256889 w 326707"/>
                <a:gd name="connsiteY39" fmla="*/ 275558 h 321659"/>
                <a:gd name="connsiteX40" fmla="*/ 248888 w 326707"/>
                <a:gd name="connsiteY40" fmla="*/ 281654 h 321659"/>
                <a:gd name="connsiteX41" fmla="*/ 248888 w 326707"/>
                <a:gd name="connsiteY41" fmla="*/ 281464 h 321659"/>
                <a:gd name="connsiteX42" fmla="*/ 246126 w 326707"/>
                <a:gd name="connsiteY42" fmla="*/ 283369 h 321659"/>
                <a:gd name="connsiteX43" fmla="*/ 241840 w 326707"/>
                <a:gd name="connsiteY43" fmla="*/ 268319 h 321659"/>
                <a:gd name="connsiteX44" fmla="*/ 164687 w 326707"/>
                <a:gd name="connsiteY44" fmla="*/ 224123 h 321659"/>
                <a:gd name="connsiteX45" fmla="*/ 245840 w 326707"/>
                <a:gd name="connsiteY45" fmla="*/ 283655 h 321659"/>
                <a:gd name="connsiteX46" fmla="*/ 163449 w 326707"/>
                <a:gd name="connsiteY46" fmla="*/ 308039 h 321659"/>
                <a:gd name="connsiteX47" fmla="*/ 77153 w 326707"/>
                <a:gd name="connsiteY47" fmla="*/ 280892 h 321659"/>
                <a:gd name="connsiteX48" fmla="*/ 20383 w 326707"/>
                <a:gd name="connsiteY48" fmla="*/ 311944 h 321659"/>
                <a:gd name="connsiteX49" fmla="*/ 56483 w 326707"/>
                <a:gd name="connsiteY49" fmla="*/ 276511 h 321659"/>
                <a:gd name="connsiteX50" fmla="*/ 122587 w 326707"/>
                <a:gd name="connsiteY50" fmla="*/ 311944 h 321659"/>
                <a:gd name="connsiteX51" fmla="*/ 20479 w 326707"/>
                <a:gd name="connsiteY51" fmla="*/ 311944 h 321659"/>
                <a:gd name="connsiteX52" fmla="*/ 9715 w 326707"/>
                <a:gd name="connsiteY52" fmla="*/ 301371 h 321659"/>
                <a:gd name="connsiteX53" fmla="*/ 9715 w 326707"/>
                <a:gd name="connsiteY53" fmla="*/ 200978 h 321659"/>
                <a:gd name="connsiteX54" fmla="*/ 45815 w 326707"/>
                <a:gd name="connsiteY54" fmla="*/ 265938 h 321659"/>
                <a:gd name="connsiteX55" fmla="*/ 9715 w 326707"/>
                <a:gd name="connsiteY55" fmla="*/ 301371 h 321659"/>
                <a:gd name="connsiteX56" fmla="*/ 9715 w 326707"/>
                <a:gd name="connsiteY56" fmla="*/ 17907 h 321659"/>
                <a:gd name="connsiteX57" fmla="*/ 46768 w 326707"/>
                <a:gd name="connsiteY57" fmla="*/ 54388 h 321659"/>
                <a:gd name="connsiteX58" fmla="*/ 9715 w 326707"/>
                <a:gd name="connsiteY58" fmla="*/ 120491 h 321659"/>
                <a:gd name="connsiteX59" fmla="*/ 9715 w 326707"/>
                <a:gd name="connsiteY59" fmla="*/ 17907 h 321659"/>
                <a:gd name="connsiteX60" fmla="*/ 122587 w 326707"/>
                <a:gd name="connsiteY60" fmla="*/ 9525 h 321659"/>
                <a:gd name="connsiteX61" fmla="*/ 55340 w 326707"/>
                <a:gd name="connsiteY61" fmla="*/ 46006 h 321659"/>
                <a:gd name="connsiteX62" fmla="*/ 18288 w 326707"/>
                <a:gd name="connsiteY62" fmla="*/ 9525 h 321659"/>
                <a:gd name="connsiteX63" fmla="*/ 122587 w 326707"/>
                <a:gd name="connsiteY63" fmla="*/ 9525 h 321659"/>
                <a:gd name="connsiteX64" fmla="*/ 62103 w 326707"/>
                <a:gd name="connsiteY64" fmla="*/ 52578 h 321659"/>
                <a:gd name="connsiteX65" fmla="*/ 162401 w 326707"/>
                <a:gd name="connsiteY65" fmla="*/ 13430 h 321659"/>
                <a:gd name="connsiteX66" fmla="*/ 129730 w 326707"/>
                <a:gd name="connsiteY66" fmla="*/ 115253 h 321659"/>
                <a:gd name="connsiteX67" fmla="*/ 125825 w 326707"/>
                <a:gd name="connsiteY67" fmla="*/ 115253 h 321659"/>
                <a:gd name="connsiteX68" fmla="*/ 62103 w 326707"/>
                <a:gd name="connsiteY68" fmla="*/ 52578 h 321659"/>
                <a:gd name="connsiteX69" fmla="*/ 91916 w 326707"/>
                <a:gd name="connsiteY69" fmla="*/ 166688 h 321659"/>
                <a:gd name="connsiteX70" fmla="*/ 109061 w 326707"/>
                <a:gd name="connsiteY70" fmla="*/ 178880 h 321659"/>
                <a:gd name="connsiteX71" fmla="*/ 97441 w 326707"/>
                <a:gd name="connsiteY71" fmla="*/ 215075 h 321659"/>
                <a:gd name="connsiteX72" fmla="*/ 52578 w 326707"/>
                <a:gd name="connsiteY72" fmla="*/ 259271 h 321659"/>
                <a:gd name="connsiteX73" fmla="*/ 14097 w 326707"/>
                <a:gd name="connsiteY73" fmla="*/ 166688 h 321659"/>
                <a:gd name="connsiteX74" fmla="*/ 92012 w 326707"/>
                <a:gd name="connsiteY74" fmla="*/ 166688 h 321659"/>
                <a:gd name="connsiteX75" fmla="*/ 21050 w 326707"/>
                <a:gd name="connsiteY75" fmla="*/ 115348 h 321659"/>
                <a:gd name="connsiteX76" fmla="*/ 53530 w 326707"/>
                <a:gd name="connsiteY76" fmla="*/ 61055 h 321659"/>
                <a:gd name="connsiteX77" fmla="*/ 108680 w 326707"/>
                <a:gd name="connsiteY77" fmla="*/ 115348 h 321659"/>
                <a:gd name="connsiteX78" fmla="*/ 21050 w 326707"/>
                <a:gd name="connsiteY78" fmla="*/ 115348 h 321659"/>
                <a:gd name="connsiteX79" fmla="*/ 75343 w 326707"/>
                <a:gd name="connsiteY79" fmla="*/ 154781 h 321659"/>
                <a:gd name="connsiteX80" fmla="*/ 14002 w 326707"/>
                <a:gd name="connsiteY80" fmla="*/ 154781 h 321659"/>
                <a:gd name="connsiteX81" fmla="*/ 20860 w 326707"/>
                <a:gd name="connsiteY81" fmla="*/ 115824 h 321659"/>
                <a:gd name="connsiteX82" fmla="*/ 75343 w 326707"/>
                <a:gd name="connsiteY82" fmla="*/ 154781 h 321659"/>
                <a:gd name="connsiteX83" fmla="*/ 253746 w 326707"/>
                <a:gd name="connsiteY83" fmla="*/ 82487 h 321659"/>
                <a:gd name="connsiteX84" fmla="*/ 274510 w 326707"/>
                <a:gd name="connsiteY84" fmla="*/ 62103 h 321659"/>
                <a:gd name="connsiteX85" fmla="*/ 303943 w 326707"/>
                <a:gd name="connsiteY85" fmla="*/ 110204 h 321659"/>
                <a:gd name="connsiteX86" fmla="*/ 253746 w 326707"/>
                <a:gd name="connsiteY86" fmla="*/ 82391 h 321659"/>
                <a:gd name="connsiteX87" fmla="*/ 250698 w 326707"/>
                <a:gd name="connsiteY87" fmla="*/ 154686 h 321659"/>
                <a:gd name="connsiteX88" fmla="*/ 299466 w 326707"/>
                <a:gd name="connsiteY88" fmla="*/ 119539 h 321659"/>
                <a:gd name="connsiteX89" fmla="*/ 312706 w 326707"/>
                <a:gd name="connsiteY89" fmla="*/ 154686 h 321659"/>
                <a:gd name="connsiteX90" fmla="*/ 250698 w 326707"/>
                <a:gd name="connsiteY90" fmla="*/ 154686 h 321659"/>
                <a:gd name="connsiteX91" fmla="*/ 220408 w 326707"/>
                <a:gd name="connsiteY91" fmla="*/ 115157 h 321659"/>
                <a:gd name="connsiteX92" fmla="*/ 245173 w 326707"/>
                <a:gd name="connsiteY92" fmla="*/ 90868 h 321659"/>
                <a:gd name="connsiteX93" fmla="*/ 295846 w 326707"/>
                <a:gd name="connsiteY93" fmla="*/ 115157 h 321659"/>
                <a:gd name="connsiteX94" fmla="*/ 220408 w 326707"/>
                <a:gd name="connsiteY94" fmla="*/ 115157 h 321659"/>
                <a:gd name="connsiteX95" fmla="*/ 198977 w 326707"/>
                <a:gd name="connsiteY95" fmla="*/ 115157 h 321659"/>
                <a:gd name="connsiteX96" fmla="*/ 195739 w 326707"/>
                <a:gd name="connsiteY96" fmla="*/ 115157 h 321659"/>
                <a:gd name="connsiteX97" fmla="*/ 193834 w 326707"/>
                <a:gd name="connsiteY97" fmla="*/ 109347 h 321659"/>
                <a:gd name="connsiteX98" fmla="*/ 220123 w 326707"/>
                <a:gd name="connsiteY98" fmla="*/ 94298 h 321659"/>
                <a:gd name="connsiteX99" fmla="*/ 198882 w 326707"/>
                <a:gd name="connsiteY99" fmla="*/ 115157 h 321659"/>
                <a:gd name="connsiteX100" fmla="*/ 303847 w 326707"/>
                <a:gd name="connsiteY100" fmla="*/ 210979 h 321659"/>
                <a:gd name="connsiteX101" fmla="*/ 273367 w 326707"/>
                <a:gd name="connsiteY101" fmla="*/ 260223 h 321659"/>
                <a:gd name="connsiteX102" fmla="*/ 251746 w 326707"/>
                <a:gd name="connsiteY102" fmla="*/ 238887 h 321659"/>
                <a:gd name="connsiteX103" fmla="*/ 303847 w 326707"/>
                <a:gd name="connsiteY103" fmla="*/ 210884 h 321659"/>
                <a:gd name="connsiteX104" fmla="*/ 243078 w 326707"/>
                <a:gd name="connsiteY104" fmla="*/ 230410 h 321659"/>
                <a:gd name="connsiteX105" fmla="*/ 226409 w 326707"/>
                <a:gd name="connsiteY105" fmla="*/ 214027 h 321659"/>
                <a:gd name="connsiteX106" fmla="*/ 216503 w 326707"/>
                <a:gd name="connsiteY106" fmla="*/ 179165 h 321659"/>
                <a:gd name="connsiteX107" fmla="*/ 234124 w 326707"/>
                <a:gd name="connsiteY107" fmla="*/ 166497 h 321659"/>
                <a:gd name="connsiteX108" fmla="*/ 312610 w 326707"/>
                <a:gd name="connsiteY108" fmla="*/ 166497 h 321659"/>
                <a:gd name="connsiteX109" fmla="*/ 243078 w 326707"/>
                <a:gd name="connsiteY109" fmla="*/ 230410 h 321659"/>
                <a:gd name="connsiteX110" fmla="*/ 306514 w 326707"/>
                <a:gd name="connsiteY110" fmla="*/ 9335 h 321659"/>
                <a:gd name="connsiteX111" fmla="*/ 270415 w 326707"/>
                <a:gd name="connsiteY111" fmla="*/ 44767 h 321659"/>
                <a:gd name="connsiteX112" fmla="*/ 204311 w 326707"/>
                <a:gd name="connsiteY112" fmla="*/ 9335 h 321659"/>
                <a:gd name="connsiteX113" fmla="*/ 306514 w 326707"/>
                <a:gd name="connsiteY113" fmla="*/ 9335 h 321659"/>
                <a:gd name="connsiteX114" fmla="*/ 190 w 326707"/>
                <a:gd name="connsiteY114" fmla="*/ 0 h 321659"/>
                <a:gd name="connsiteX115" fmla="*/ 190 w 326707"/>
                <a:gd name="connsiteY115" fmla="*/ 310896 h 321659"/>
                <a:gd name="connsiteX116" fmla="*/ 0 w 326707"/>
                <a:gd name="connsiteY116" fmla="*/ 311087 h 321659"/>
                <a:gd name="connsiteX117" fmla="*/ 190 w 326707"/>
                <a:gd name="connsiteY117" fmla="*/ 311277 h 321659"/>
                <a:gd name="connsiteX118" fmla="*/ 190 w 326707"/>
                <a:gd name="connsiteY118" fmla="*/ 321469 h 321659"/>
                <a:gd name="connsiteX119" fmla="*/ 10478 w 326707"/>
                <a:gd name="connsiteY119" fmla="*/ 321469 h 321659"/>
                <a:gd name="connsiteX120" fmla="*/ 10668 w 326707"/>
                <a:gd name="connsiteY120" fmla="*/ 321659 h 321659"/>
                <a:gd name="connsiteX121" fmla="*/ 10858 w 326707"/>
                <a:gd name="connsiteY121" fmla="*/ 321469 h 321659"/>
                <a:gd name="connsiteX122" fmla="*/ 326707 w 326707"/>
                <a:gd name="connsiteY122" fmla="*/ 321469 h 321659"/>
                <a:gd name="connsiteX123" fmla="*/ 326707 w 326707"/>
                <a:gd name="connsiteY123" fmla="*/ 381 h 321659"/>
                <a:gd name="connsiteX124" fmla="*/ 190 w 326707"/>
                <a:gd name="connsiteY124" fmla="*/ 381 h 32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26707" h="321659">
                  <a:moveTo>
                    <a:pt x="317468" y="120777"/>
                  </a:moveTo>
                  <a:cubicBezTo>
                    <a:pt x="310801" y="96203"/>
                    <a:pt x="298323" y="74009"/>
                    <a:pt x="281368" y="55721"/>
                  </a:cubicBezTo>
                  <a:lnTo>
                    <a:pt x="317468" y="20288"/>
                  </a:lnTo>
                  <a:lnTo>
                    <a:pt x="317468" y="120872"/>
                  </a:lnTo>
                  <a:close/>
                  <a:moveTo>
                    <a:pt x="317468" y="303657"/>
                  </a:moveTo>
                  <a:lnTo>
                    <a:pt x="280416" y="267176"/>
                  </a:lnTo>
                  <a:cubicBezTo>
                    <a:pt x="297847" y="248698"/>
                    <a:pt x="310705" y="226124"/>
                    <a:pt x="317468" y="200978"/>
                  </a:cubicBezTo>
                  <a:lnTo>
                    <a:pt x="317468" y="303657"/>
                  </a:lnTo>
                  <a:close/>
                  <a:moveTo>
                    <a:pt x="204597" y="312039"/>
                  </a:moveTo>
                  <a:cubicBezTo>
                    <a:pt x="230124" y="305372"/>
                    <a:pt x="252984" y="292703"/>
                    <a:pt x="271843" y="275558"/>
                  </a:cubicBezTo>
                  <a:lnTo>
                    <a:pt x="308896" y="312039"/>
                  </a:lnTo>
                  <a:lnTo>
                    <a:pt x="204597" y="312039"/>
                  </a:lnTo>
                  <a:close/>
                  <a:moveTo>
                    <a:pt x="77343" y="280988"/>
                  </a:moveTo>
                  <a:lnTo>
                    <a:pt x="164211" y="224123"/>
                  </a:lnTo>
                  <a:cubicBezTo>
                    <a:pt x="163163" y="224123"/>
                    <a:pt x="162306" y="223933"/>
                    <a:pt x="161258" y="223933"/>
                  </a:cubicBezTo>
                  <a:cubicBezTo>
                    <a:pt x="127349" y="223933"/>
                    <a:pt x="97631" y="241459"/>
                    <a:pt x="80772" y="267748"/>
                  </a:cubicBezTo>
                  <a:lnTo>
                    <a:pt x="76676" y="280416"/>
                  </a:lnTo>
                  <a:cubicBezTo>
                    <a:pt x="76009" y="279940"/>
                    <a:pt x="75343" y="279368"/>
                    <a:pt x="74676" y="278797"/>
                  </a:cubicBezTo>
                  <a:cubicBezTo>
                    <a:pt x="74676" y="278892"/>
                    <a:pt x="74581" y="278987"/>
                    <a:pt x="74485" y="279083"/>
                  </a:cubicBezTo>
                  <a:lnTo>
                    <a:pt x="66580" y="273177"/>
                  </a:lnTo>
                  <a:cubicBezTo>
                    <a:pt x="66580" y="273177"/>
                    <a:pt x="66770" y="272796"/>
                    <a:pt x="66865" y="272701"/>
                  </a:cubicBezTo>
                  <a:cubicBezTo>
                    <a:pt x="65722" y="271748"/>
                    <a:pt x="64484" y="270891"/>
                    <a:pt x="63437" y="269939"/>
                  </a:cubicBezTo>
                  <a:lnTo>
                    <a:pt x="76867" y="256699"/>
                  </a:lnTo>
                  <a:cubicBezTo>
                    <a:pt x="95917" y="231172"/>
                    <a:pt x="126492" y="214408"/>
                    <a:pt x="161258" y="214408"/>
                  </a:cubicBezTo>
                  <a:cubicBezTo>
                    <a:pt x="169926" y="214408"/>
                    <a:pt x="178308" y="215741"/>
                    <a:pt x="186309" y="217646"/>
                  </a:cubicBezTo>
                  <a:cubicBezTo>
                    <a:pt x="171164" y="203264"/>
                    <a:pt x="161544" y="183261"/>
                    <a:pt x="161544" y="160877"/>
                  </a:cubicBezTo>
                  <a:cubicBezTo>
                    <a:pt x="161544" y="136208"/>
                    <a:pt x="172974" y="114205"/>
                    <a:pt x="190881" y="99632"/>
                  </a:cubicBezTo>
                  <a:lnTo>
                    <a:pt x="163258" y="13621"/>
                  </a:lnTo>
                  <a:cubicBezTo>
                    <a:pt x="163258" y="13621"/>
                    <a:pt x="163449" y="13621"/>
                    <a:pt x="163639" y="13621"/>
                  </a:cubicBezTo>
                  <a:cubicBezTo>
                    <a:pt x="202216" y="13621"/>
                    <a:pt x="237363" y="28194"/>
                    <a:pt x="263938" y="51816"/>
                  </a:cubicBezTo>
                  <a:lnTo>
                    <a:pt x="232696" y="82487"/>
                  </a:lnTo>
                  <a:cubicBezTo>
                    <a:pt x="216884" y="84296"/>
                    <a:pt x="202597" y="90583"/>
                    <a:pt x="190976" y="100013"/>
                  </a:cubicBezTo>
                  <a:lnTo>
                    <a:pt x="194024" y="109347"/>
                  </a:lnTo>
                  <a:cubicBezTo>
                    <a:pt x="179927" y="122111"/>
                    <a:pt x="170974" y="140494"/>
                    <a:pt x="170974" y="160782"/>
                  </a:cubicBezTo>
                  <a:cubicBezTo>
                    <a:pt x="170974" y="195453"/>
                    <a:pt x="196787" y="224409"/>
                    <a:pt x="230505" y="229838"/>
                  </a:cubicBezTo>
                  <a:lnTo>
                    <a:pt x="233743" y="239268"/>
                  </a:lnTo>
                  <a:cubicBezTo>
                    <a:pt x="233743" y="239268"/>
                    <a:pt x="234601" y="239268"/>
                    <a:pt x="234982" y="239363"/>
                  </a:cubicBezTo>
                  <a:lnTo>
                    <a:pt x="264890" y="268796"/>
                  </a:lnTo>
                  <a:cubicBezTo>
                    <a:pt x="262318" y="271177"/>
                    <a:pt x="259651" y="273368"/>
                    <a:pt x="256889" y="275558"/>
                  </a:cubicBezTo>
                  <a:lnTo>
                    <a:pt x="256889" y="275558"/>
                  </a:lnTo>
                  <a:lnTo>
                    <a:pt x="248888" y="281654"/>
                  </a:lnTo>
                  <a:lnTo>
                    <a:pt x="248888" y="281464"/>
                  </a:lnTo>
                  <a:cubicBezTo>
                    <a:pt x="247840" y="282131"/>
                    <a:pt x="247079" y="282797"/>
                    <a:pt x="246126" y="283369"/>
                  </a:cubicBezTo>
                  <a:lnTo>
                    <a:pt x="241840" y="268319"/>
                  </a:lnTo>
                  <a:cubicBezTo>
                    <a:pt x="225647" y="242602"/>
                    <a:pt x="197263" y="225362"/>
                    <a:pt x="164687" y="224123"/>
                  </a:cubicBezTo>
                  <a:lnTo>
                    <a:pt x="245840" y="283655"/>
                  </a:lnTo>
                  <a:cubicBezTo>
                    <a:pt x="222218" y="298990"/>
                    <a:pt x="193929" y="308039"/>
                    <a:pt x="163449" y="308039"/>
                  </a:cubicBezTo>
                  <a:cubicBezTo>
                    <a:pt x="131254" y="308039"/>
                    <a:pt x="101537" y="297942"/>
                    <a:pt x="77153" y="280892"/>
                  </a:cubicBezTo>
                  <a:moveTo>
                    <a:pt x="20383" y="311944"/>
                  </a:moveTo>
                  <a:lnTo>
                    <a:pt x="56483" y="276511"/>
                  </a:lnTo>
                  <a:cubicBezTo>
                    <a:pt x="75057" y="293084"/>
                    <a:pt x="97536" y="305467"/>
                    <a:pt x="122587" y="311944"/>
                  </a:cubicBezTo>
                  <a:lnTo>
                    <a:pt x="20479" y="311944"/>
                  </a:lnTo>
                  <a:close/>
                  <a:moveTo>
                    <a:pt x="9715" y="301371"/>
                  </a:moveTo>
                  <a:lnTo>
                    <a:pt x="9715" y="200978"/>
                  </a:lnTo>
                  <a:cubicBezTo>
                    <a:pt x="16383" y="225552"/>
                    <a:pt x="28861" y="247745"/>
                    <a:pt x="45815" y="265938"/>
                  </a:cubicBezTo>
                  <a:lnTo>
                    <a:pt x="9715" y="301371"/>
                  </a:lnTo>
                  <a:close/>
                  <a:moveTo>
                    <a:pt x="9715" y="17907"/>
                  </a:moveTo>
                  <a:lnTo>
                    <a:pt x="46768" y="54388"/>
                  </a:lnTo>
                  <a:cubicBezTo>
                    <a:pt x="29337" y="72866"/>
                    <a:pt x="16478" y="95441"/>
                    <a:pt x="9715" y="120491"/>
                  </a:cubicBezTo>
                  <a:lnTo>
                    <a:pt x="9715" y="17907"/>
                  </a:lnTo>
                  <a:close/>
                  <a:moveTo>
                    <a:pt x="122587" y="9525"/>
                  </a:moveTo>
                  <a:cubicBezTo>
                    <a:pt x="97060" y="16193"/>
                    <a:pt x="74104" y="28861"/>
                    <a:pt x="55340" y="46006"/>
                  </a:cubicBezTo>
                  <a:lnTo>
                    <a:pt x="18288" y="9525"/>
                  </a:lnTo>
                  <a:lnTo>
                    <a:pt x="122587" y="9525"/>
                  </a:lnTo>
                  <a:close/>
                  <a:moveTo>
                    <a:pt x="62103" y="52578"/>
                  </a:moveTo>
                  <a:cubicBezTo>
                    <a:pt x="88582" y="28575"/>
                    <a:pt x="123730" y="13716"/>
                    <a:pt x="162401" y="13430"/>
                  </a:cubicBezTo>
                  <a:lnTo>
                    <a:pt x="129730" y="115253"/>
                  </a:lnTo>
                  <a:lnTo>
                    <a:pt x="125825" y="115253"/>
                  </a:lnTo>
                  <a:lnTo>
                    <a:pt x="62103" y="52578"/>
                  </a:lnTo>
                  <a:close/>
                  <a:moveTo>
                    <a:pt x="91916" y="166688"/>
                  </a:moveTo>
                  <a:lnTo>
                    <a:pt x="109061" y="178880"/>
                  </a:lnTo>
                  <a:lnTo>
                    <a:pt x="97441" y="215075"/>
                  </a:lnTo>
                  <a:lnTo>
                    <a:pt x="52578" y="259271"/>
                  </a:lnTo>
                  <a:cubicBezTo>
                    <a:pt x="29813" y="234506"/>
                    <a:pt x="15526" y="202216"/>
                    <a:pt x="14097" y="166688"/>
                  </a:cubicBezTo>
                  <a:lnTo>
                    <a:pt x="92012" y="166688"/>
                  </a:lnTo>
                  <a:close/>
                  <a:moveTo>
                    <a:pt x="21050" y="115348"/>
                  </a:moveTo>
                  <a:cubicBezTo>
                    <a:pt x="27813" y="94964"/>
                    <a:pt x="39053" y="76486"/>
                    <a:pt x="53530" y="61055"/>
                  </a:cubicBezTo>
                  <a:lnTo>
                    <a:pt x="108680" y="115348"/>
                  </a:lnTo>
                  <a:lnTo>
                    <a:pt x="21050" y="115348"/>
                  </a:lnTo>
                  <a:close/>
                  <a:moveTo>
                    <a:pt x="75343" y="154781"/>
                  </a:moveTo>
                  <a:lnTo>
                    <a:pt x="14002" y="154781"/>
                  </a:lnTo>
                  <a:cubicBezTo>
                    <a:pt x="14573" y="141256"/>
                    <a:pt x="16859" y="128207"/>
                    <a:pt x="20860" y="115824"/>
                  </a:cubicBezTo>
                  <a:lnTo>
                    <a:pt x="75343" y="154781"/>
                  </a:lnTo>
                  <a:close/>
                  <a:moveTo>
                    <a:pt x="253746" y="82487"/>
                  </a:moveTo>
                  <a:lnTo>
                    <a:pt x="274510" y="62103"/>
                  </a:lnTo>
                  <a:cubicBezTo>
                    <a:pt x="287274" y="76010"/>
                    <a:pt x="297275" y="92297"/>
                    <a:pt x="303943" y="110204"/>
                  </a:cubicBezTo>
                  <a:cubicBezTo>
                    <a:pt x="291465" y="95441"/>
                    <a:pt x="273939" y="85344"/>
                    <a:pt x="253746" y="82391"/>
                  </a:cubicBezTo>
                  <a:moveTo>
                    <a:pt x="250698" y="154686"/>
                  </a:moveTo>
                  <a:lnTo>
                    <a:pt x="299466" y="119539"/>
                  </a:lnTo>
                  <a:cubicBezTo>
                    <a:pt x="306896" y="129540"/>
                    <a:pt x="311563" y="141637"/>
                    <a:pt x="312706" y="154686"/>
                  </a:cubicBezTo>
                  <a:lnTo>
                    <a:pt x="250698" y="154686"/>
                  </a:lnTo>
                  <a:close/>
                  <a:moveTo>
                    <a:pt x="220408" y="115157"/>
                  </a:moveTo>
                  <a:lnTo>
                    <a:pt x="245173" y="90868"/>
                  </a:lnTo>
                  <a:cubicBezTo>
                    <a:pt x="265462" y="91726"/>
                    <a:pt x="283464" y="100965"/>
                    <a:pt x="295846" y="115157"/>
                  </a:cubicBezTo>
                  <a:lnTo>
                    <a:pt x="220408" y="115157"/>
                  </a:lnTo>
                  <a:close/>
                  <a:moveTo>
                    <a:pt x="198977" y="115157"/>
                  </a:moveTo>
                  <a:lnTo>
                    <a:pt x="195739" y="115157"/>
                  </a:lnTo>
                  <a:lnTo>
                    <a:pt x="193834" y="109347"/>
                  </a:lnTo>
                  <a:cubicBezTo>
                    <a:pt x="201358" y="102584"/>
                    <a:pt x="210312" y="97441"/>
                    <a:pt x="220123" y="94298"/>
                  </a:cubicBezTo>
                  <a:lnTo>
                    <a:pt x="198882" y="115157"/>
                  </a:lnTo>
                  <a:close/>
                  <a:moveTo>
                    <a:pt x="303847" y="210979"/>
                  </a:moveTo>
                  <a:cubicBezTo>
                    <a:pt x="296989" y="229362"/>
                    <a:pt x="286703" y="246126"/>
                    <a:pt x="273367" y="260223"/>
                  </a:cubicBezTo>
                  <a:lnTo>
                    <a:pt x="251746" y="238887"/>
                  </a:lnTo>
                  <a:cubicBezTo>
                    <a:pt x="272701" y="236411"/>
                    <a:pt x="291084" y="226124"/>
                    <a:pt x="303847" y="210884"/>
                  </a:cubicBezTo>
                  <a:moveTo>
                    <a:pt x="243078" y="230410"/>
                  </a:moveTo>
                  <a:lnTo>
                    <a:pt x="226409" y="214027"/>
                  </a:lnTo>
                  <a:lnTo>
                    <a:pt x="216503" y="179165"/>
                  </a:lnTo>
                  <a:lnTo>
                    <a:pt x="234124" y="166497"/>
                  </a:lnTo>
                  <a:lnTo>
                    <a:pt x="312610" y="166497"/>
                  </a:lnTo>
                  <a:cubicBezTo>
                    <a:pt x="309563" y="201930"/>
                    <a:pt x="279749" y="229838"/>
                    <a:pt x="243078" y="230410"/>
                  </a:cubicBezTo>
                  <a:moveTo>
                    <a:pt x="306514" y="9335"/>
                  </a:moveTo>
                  <a:lnTo>
                    <a:pt x="270415" y="44767"/>
                  </a:lnTo>
                  <a:cubicBezTo>
                    <a:pt x="251841" y="28194"/>
                    <a:pt x="229267" y="15811"/>
                    <a:pt x="204311" y="9335"/>
                  </a:cubicBezTo>
                  <a:lnTo>
                    <a:pt x="306514" y="9335"/>
                  </a:lnTo>
                  <a:close/>
                  <a:moveTo>
                    <a:pt x="190" y="0"/>
                  </a:moveTo>
                  <a:lnTo>
                    <a:pt x="190" y="310896"/>
                  </a:lnTo>
                  <a:lnTo>
                    <a:pt x="0" y="311087"/>
                  </a:lnTo>
                  <a:lnTo>
                    <a:pt x="190" y="311277"/>
                  </a:lnTo>
                  <a:lnTo>
                    <a:pt x="190" y="321469"/>
                  </a:lnTo>
                  <a:lnTo>
                    <a:pt x="10478" y="321469"/>
                  </a:lnTo>
                  <a:lnTo>
                    <a:pt x="10668" y="321659"/>
                  </a:lnTo>
                  <a:lnTo>
                    <a:pt x="10858" y="321469"/>
                  </a:lnTo>
                  <a:lnTo>
                    <a:pt x="326707" y="321469"/>
                  </a:lnTo>
                  <a:lnTo>
                    <a:pt x="326707" y="381"/>
                  </a:lnTo>
                  <a:lnTo>
                    <a:pt x="190" y="381"/>
                  </a:lnTo>
                  <a:close/>
                </a:path>
              </a:pathLst>
            </a:custGeom>
            <a:solidFill>
              <a:schemeClr val="accent1"/>
            </a:solidFill>
            <a:ln w="9525" cap="flat">
              <a:noFill/>
              <a:prstDash val="solid"/>
              <a:miter/>
            </a:ln>
          </p:spPr>
          <p:txBody>
            <a:bodyPr rtlCol="0" anchor="ctr"/>
            <a:lstStyle/>
            <a:p>
              <a:endParaRPr lang="fr-FR"/>
            </a:p>
          </p:txBody>
        </p:sp>
        <p:sp>
          <p:nvSpPr>
            <p:cNvPr id="71" name="Forme libre : forme 70">
              <a:extLst>
                <a:ext uri="{FF2B5EF4-FFF2-40B4-BE49-F238E27FC236}">
                  <a16:creationId xmlns:a16="http://schemas.microsoft.com/office/drawing/2014/main" id="{5950DBFC-E299-BC08-7DD6-69B682BB284C}"/>
                </a:ext>
              </a:extLst>
            </p:cNvPr>
            <p:cNvSpPr/>
            <p:nvPr/>
          </p:nvSpPr>
          <p:spPr>
            <a:xfrm>
              <a:off x="7811271" y="2143506"/>
              <a:ext cx="6762" cy="6286"/>
            </a:xfrm>
            <a:custGeom>
              <a:avLst/>
              <a:gdLst>
                <a:gd name="connsiteX0" fmla="*/ 5334 w 6762"/>
                <a:gd name="connsiteY0" fmla="*/ 1048 h 6286"/>
                <a:gd name="connsiteX1" fmla="*/ 0 w 6762"/>
                <a:gd name="connsiteY1" fmla="*/ 0 h 6286"/>
                <a:gd name="connsiteX2" fmla="*/ 6763 w 6762"/>
                <a:gd name="connsiteY2" fmla="*/ 6286 h 6286"/>
                <a:gd name="connsiteX3" fmla="*/ 5239 w 6762"/>
                <a:gd name="connsiteY3" fmla="*/ 1048 h 6286"/>
              </a:gdLst>
              <a:ahLst/>
              <a:cxnLst>
                <a:cxn ang="0">
                  <a:pos x="connsiteX0" y="connsiteY0"/>
                </a:cxn>
                <a:cxn ang="0">
                  <a:pos x="connsiteX1" y="connsiteY1"/>
                </a:cxn>
                <a:cxn ang="0">
                  <a:pos x="connsiteX2" y="connsiteY2"/>
                </a:cxn>
                <a:cxn ang="0">
                  <a:pos x="connsiteX3" y="connsiteY3"/>
                </a:cxn>
              </a:cxnLst>
              <a:rect l="l" t="t" r="r" b="b"/>
              <a:pathLst>
                <a:path w="6762" h="6286">
                  <a:moveTo>
                    <a:pt x="5334" y="1048"/>
                  </a:moveTo>
                  <a:cubicBezTo>
                    <a:pt x="3524" y="857"/>
                    <a:pt x="1810" y="286"/>
                    <a:pt x="0" y="0"/>
                  </a:cubicBezTo>
                  <a:cubicBezTo>
                    <a:pt x="2381" y="2000"/>
                    <a:pt x="4572" y="4096"/>
                    <a:pt x="6763" y="6286"/>
                  </a:cubicBezTo>
                  <a:lnTo>
                    <a:pt x="5239" y="1048"/>
                  </a:lnTo>
                  <a:close/>
                </a:path>
              </a:pathLst>
            </a:custGeom>
            <a:solidFill>
              <a:schemeClr val="accent1"/>
            </a:solidFill>
            <a:ln w="9525" cap="flat">
              <a:noFill/>
              <a:prstDash val="solid"/>
              <a:miter/>
            </a:ln>
          </p:spPr>
          <p:txBody>
            <a:bodyPr rtlCol="0" anchor="ctr"/>
            <a:lstStyle/>
            <a:p>
              <a:endParaRPr lang="fr-FR"/>
            </a:p>
          </p:txBody>
        </p:sp>
      </p:grpSp>
      <p:pic>
        <p:nvPicPr>
          <p:cNvPr id="6" name="Picture 14">
            <a:extLst>
              <a:ext uri="{FF2B5EF4-FFF2-40B4-BE49-F238E27FC236}">
                <a16:creationId xmlns:a16="http://schemas.microsoft.com/office/drawing/2014/main" id="{B6C07E4E-4732-6251-1CC2-C5C748E6B1A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708" y="6242228"/>
            <a:ext cx="468000"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394671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7" r:id="rId3"/>
    <p:sldLayoutId id="2147483683" r:id="rId4"/>
    <p:sldLayoutId id="2147483684" r:id="rId5"/>
    <p:sldLayoutId id="2147483669" r:id="rId6"/>
    <p:sldLayoutId id="2147483649" r:id="rId7"/>
    <p:sldLayoutId id="2147483685" r:id="rId8"/>
    <p:sldLayoutId id="2147483686" r:id="rId9"/>
    <p:sldLayoutId id="2147483671" r:id="rId10"/>
    <p:sldLayoutId id="2147483690" r:id="rId11"/>
  </p:sldLayoutIdLst>
  <p:txStyles>
    <p:titleStyle>
      <a:lvl1pPr algn="l" defTabSz="914400" rtl="0" eaLnBrk="1" latinLnBrk="0" hangingPunct="1">
        <a:lnSpc>
          <a:spcPct val="87000"/>
        </a:lnSpc>
        <a:spcBef>
          <a:spcPct val="0"/>
        </a:spcBef>
        <a:buNone/>
        <a:defRPr sz="3000" kern="1200" cap="all" spc="100" baseline="0">
          <a:solidFill>
            <a:schemeClr val="accent1"/>
          </a:solidFill>
          <a:latin typeface="+mj-lt"/>
          <a:ea typeface="+mj-ea"/>
          <a:cs typeface="Arial" panose="020B0604020202020204" pitchFamily="34" charset="0"/>
        </a:defRPr>
      </a:lvl1pPr>
    </p:titleStyle>
    <p:bodyStyle>
      <a:lvl1pPr marL="0" indent="0" algn="l" defTabSz="914400" rtl="0" eaLnBrk="1" latinLnBrk="0" hangingPunct="1">
        <a:lnSpc>
          <a:spcPct val="120000"/>
        </a:lnSpc>
        <a:spcBef>
          <a:spcPts val="1000"/>
        </a:spcBef>
        <a:buFont typeface="Arial" panose="020B0604020202020204" pitchFamily="34" charset="0"/>
        <a:buChar char="​"/>
        <a:defRPr sz="1200" b="0" kern="1200" cap="none" baseline="0">
          <a:solidFill>
            <a:schemeClr val="tx1"/>
          </a:solidFill>
          <a:latin typeface="+mn-lt"/>
          <a:ea typeface="+mn-ea"/>
          <a:cs typeface="Arial" panose="020B0604020202020204" pitchFamily="34" charset="0"/>
        </a:defRPr>
      </a:lvl1pPr>
      <a:lvl2pPr marL="136525" indent="-136525" algn="l" defTabSz="914400" rtl="0" eaLnBrk="1" latinLnBrk="0" hangingPunct="1">
        <a:lnSpc>
          <a:spcPct val="120000"/>
        </a:lnSpc>
        <a:spcBef>
          <a:spcPts val="500"/>
        </a:spcBef>
        <a:buClr>
          <a:schemeClr val="accent1"/>
        </a:buClr>
        <a:buFont typeface="Arial" panose="020B0604020202020204" pitchFamily="34" charset="0"/>
        <a:buChar char="•"/>
        <a:defRPr sz="1200" kern="1200">
          <a:solidFill>
            <a:schemeClr val="tx1"/>
          </a:solidFill>
          <a:latin typeface="+mn-lt"/>
          <a:ea typeface="+mn-ea"/>
          <a:cs typeface="Arial" panose="020B0604020202020204" pitchFamily="34" charset="0"/>
        </a:defRPr>
      </a:lvl2pPr>
      <a:lvl3pPr marL="136525" indent="-136525" algn="l" defTabSz="914400" rtl="0" eaLnBrk="1" latinLnBrk="0" hangingPunct="1">
        <a:lnSpc>
          <a:spcPct val="120000"/>
        </a:lnSpc>
        <a:spcBef>
          <a:spcPts val="500"/>
        </a:spcBef>
        <a:buClr>
          <a:schemeClr val="accent1"/>
        </a:buClr>
        <a:buFont typeface="Calibri" panose="020F0502020204030204" pitchFamily="34" charset="0"/>
        <a:buChar char="+"/>
        <a:defRPr sz="1100" kern="1200">
          <a:solidFill>
            <a:schemeClr val="tx1"/>
          </a:solidFill>
          <a:latin typeface="+mn-lt"/>
          <a:ea typeface="+mn-ea"/>
          <a:cs typeface="Arial" panose="020B0604020202020204" pitchFamily="34" charset="0"/>
        </a:defRPr>
      </a:lvl3pPr>
      <a:lvl4pPr marL="266700" indent="-130175" algn="l" defTabSz="914400" rtl="0" eaLnBrk="1" latinLnBrk="0" hangingPunct="1">
        <a:lnSpc>
          <a:spcPct val="120000"/>
        </a:lnSpc>
        <a:spcBef>
          <a:spcPts val="300"/>
        </a:spcBef>
        <a:buFont typeface="Calibri" panose="020F0502020204030204" pitchFamily="34" charset="0"/>
        <a:buChar char="-"/>
        <a:defRPr sz="1050" kern="1200">
          <a:solidFill>
            <a:schemeClr val="tx1"/>
          </a:solidFill>
          <a:latin typeface="+mn-lt"/>
          <a:ea typeface="+mn-ea"/>
          <a:cs typeface="Arial" panose="020B0604020202020204" pitchFamily="34" charset="0"/>
        </a:defRPr>
      </a:lvl4pPr>
      <a:lvl5pPr marL="0" indent="0" algn="l" defTabSz="914400" rtl="0" eaLnBrk="1" latinLnBrk="0" hangingPunct="1">
        <a:lnSpc>
          <a:spcPct val="120000"/>
        </a:lnSpc>
        <a:spcBef>
          <a:spcPts val="1200"/>
        </a:spcBef>
        <a:buFontTx/>
        <a:buNone/>
        <a:defRPr sz="1200" i="0" kern="1200" cap="all" spc="200" baseline="0">
          <a:ln w="6350">
            <a:solidFill>
              <a:schemeClr val="accent1"/>
            </a:solidFill>
          </a:ln>
          <a:no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9" userDrawn="1">
          <p15:clr>
            <a:srgbClr val="F26B43"/>
          </p15:clr>
        </p15:guide>
        <p15:guide id="2" pos="438" userDrawn="1">
          <p15:clr>
            <a:srgbClr val="9FCC3B"/>
          </p15:clr>
        </p15:guide>
        <p15:guide id="3" orient="horz" pos="4100" userDrawn="1">
          <p15:clr>
            <a:srgbClr val="F26B43"/>
          </p15:clr>
        </p15:guide>
        <p15:guide id="4" pos="7460" userDrawn="1">
          <p15:clr>
            <a:srgbClr val="F26B43"/>
          </p15:clr>
        </p15:guide>
        <p15:guide id="5" pos="220" userDrawn="1">
          <p15:clr>
            <a:srgbClr val="F26B43"/>
          </p15:clr>
        </p15:guide>
        <p15:guide id="7" pos="7242" userDrawn="1">
          <p15:clr>
            <a:srgbClr val="9FCC3B"/>
          </p15:clr>
        </p15:guide>
        <p15:guide id="11" orient="horz" pos="799" userDrawn="1">
          <p15:clr>
            <a:srgbClr val="9FCC3B"/>
          </p15:clr>
        </p15:guide>
        <p15:guide id="12" orient="horz" pos="3884" userDrawn="1">
          <p15:clr>
            <a:srgbClr val="9FCC3B"/>
          </p15:clr>
        </p15:guide>
        <p15:guide id="23" orient="horz" pos="437" userDrawn="1">
          <p15:clr>
            <a:srgbClr val="9FCC3B"/>
          </p15:clr>
        </p15:guide>
        <p15:guide id="24" orient="horz" pos="3664"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wm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6.wdp"/><Relationship Id="rId3" Type="http://schemas.openxmlformats.org/officeDocument/2006/relationships/image" Target="../media/image26.jpeg"/><Relationship Id="rId7" Type="http://schemas.openxmlformats.org/officeDocument/2006/relationships/image" Target="../media/image29.jpe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8.jpeg"/><Relationship Id="rId11" Type="http://schemas.microsoft.com/office/2007/relationships/hdphoto" Target="../media/hdphoto5.wdp"/><Relationship Id="rId5" Type="http://schemas.microsoft.com/office/2007/relationships/hdphoto" Target="../media/hdphoto4.wdp"/><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jpe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doi.org/10.1046/j.1365-2818.2002.01015.x"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5281/zenodo.7263012"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doi.org/10.1046/j.1365-2818.2002.01015.x"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doi.org/10.1046/j.1365-2818.2002.01015.x"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016/j.ultramic.2015.08.001"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17/S1431927618003240"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82.emf"/><Relationship Id="rId5" Type="http://schemas.openxmlformats.org/officeDocument/2006/relationships/image" Target="../media/image81.png"/><Relationship Id="rId4" Type="http://schemas.openxmlformats.org/officeDocument/2006/relationships/hyperlink" Target="https://doi.org/10.1016/j.ultramic.2015.08.001"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38/s41598-018-29315-8"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doi.org/10.1016/j.ultramic.2006.08.007"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1016/j.ultramic.2019.02.013"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89.png"/><Relationship Id="rId5" Type="http://schemas.openxmlformats.org/officeDocument/2006/relationships/image" Target="../media/image88.tif"/><Relationship Id="rId4" Type="http://schemas.openxmlformats.org/officeDocument/2006/relationships/image" Target="../media/image87.ti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doi.org/10.1046/j.1365-2818.2002.01015.x" TargetMode="Externa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hyperlink" Target="https://doi.org/10.1016/j.ultramic.2014.10.002" TargetMode="Externa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16/j.ultramic.2014.10.002"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hyperlink" Target="https://doi.org/10.5281/zenodo.7263012" TargetMode="Externa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doi.org/10.1016/j.ultramic.2006.08.00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mea.edu.umontpellier.fr/" TargetMode="External"/><Relationship Id="rId5" Type="http://schemas.openxmlformats.org/officeDocument/2006/relationships/image" Target="../media/image1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111/j.1365-2818.2011.03566.x"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doi.org/10.1016/j.ultramic.2017.04.017" TargetMode="External"/><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1.png"/><Relationship Id="rId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5BBECDAA-BD9E-9A9A-3EAD-50CD9CBB3DB9}"/>
              </a:ext>
            </a:extLst>
          </p:cNvPr>
          <p:cNvSpPr>
            <a:spLocks noGrp="1"/>
          </p:cNvSpPr>
          <p:nvPr>
            <p:ph type="title"/>
          </p:nvPr>
        </p:nvSpPr>
        <p:spPr/>
        <p:txBody>
          <a:bodyPr/>
          <a:lstStyle/>
          <a:p>
            <a:r>
              <a:rPr lang="fr-FR" dirty="0"/>
              <a:t>Le signal EBSD abordé sous tous les angles</a:t>
            </a:r>
          </a:p>
        </p:txBody>
      </p:sp>
      <p:sp>
        <p:nvSpPr>
          <p:cNvPr id="7" name="Sous-titre 6">
            <a:extLst>
              <a:ext uri="{FF2B5EF4-FFF2-40B4-BE49-F238E27FC236}">
                <a16:creationId xmlns:a16="http://schemas.microsoft.com/office/drawing/2014/main" id="{831CF1AC-EF1D-00A2-E52E-ED97C5B308C7}"/>
              </a:ext>
            </a:extLst>
          </p:cNvPr>
          <p:cNvSpPr>
            <a:spLocks noGrp="1"/>
          </p:cNvSpPr>
          <p:nvPr>
            <p:ph type="subTitle" idx="1"/>
          </p:nvPr>
        </p:nvSpPr>
        <p:spPr>
          <a:xfrm>
            <a:off x="4441238" y="4872031"/>
            <a:ext cx="7401512" cy="540447"/>
          </a:xfrm>
        </p:spPr>
        <p:txBody>
          <a:bodyPr/>
          <a:lstStyle/>
          <a:p>
            <a:r>
              <a:rPr lang="fr-FR" sz="3200" dirty="0">
                <a:latin typeface="+mn-lt"/>
              </a:rPr>
              <a:t>Fabrice Gaslain</a:t>
            </a:r>
            <a:br>
              <a:rPr lang="fr-FR" sz="2400" dirty="0"/>
            </a:br>
            <a:r>
              <a:rPr lang="fr-FR" sz="1800" dirty="0"/>
              <a:t>Mines Paris, Université PSL, Centre des Matériaux, UMR7633 CNRS</a:t>
            </a:r>
            <a:endParaRPr lang="fr-FR" sz="2400" dirty="0"/>
          </a:p>
        </p:txBody>
      </p:sp>
      <p:grpSp>
        <p:nvGrpSpPr>
          <p:cNvPr id="2" name="Group 20">
            <a:extLst>
              <a:ext uri="{FF2B5EF4-FFF2-40B4-BE49-F238E27FC236}">
                <a16:creationId xmlns:a16="http://schemas.microsoft.com/office/drawing/2014/main" id="{8A9D600B-96D3-F6BE-115B-A4E7D02D37E4}"/>
              </a:ext>
            </a:extLst>
          </p:cNvPr>
          <p:cNvGrpSpPr>
            <a:grpSpLocks/>
          </p:cNvGrpSpPr>
          <p:nvPr/>
        </p:nvGrpSpPr>
        <p:grpSpPr bwMode="auto">
          <a:xfrm>
            <a:off x="5498806" y="5932674"/>
            <a:ext cx="5297488" cy="757238"/>
            <a:chOff x="1926" y="3555"/>
            <a:chExt cx="3337" cy="477"/>
          </a:xfrm>
        </p:grpSpPr>
        <p:pic>
          <p:nvPicPr>
            <p:cNvPr id="3" name="Picture 14">
              <a:extLst>
                <a:ext uri="{FF2B5EF4-FFF2-40B4-BE49-F238E27FC236}">
                  <a16:creationId xmlns:a16="http://schemas.microsoft.com/office/drawing/2014/main" id="{F33F825C-FC81-6A9B-E148-A847CEA49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 y="3555"/>
              <a:ext cx="476" cy="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6">
              <a:extLst>
                <a:ext uri="{FF2B5EF4-FFF2-40B4-BE49-F238E27FC236}">
                  <a16:creationId xmlns:a16="http://schemas.microsoft.com/office/drawing/2014/main" id="{9CAFCD10-CC17-7B55-F862-96910ECFA59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 y="3555"/>
              <a:ext cx="803"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Logo-Materiaux-couleu&amp;texte original">
              <a:extLst>
                <a:ext uri="{FF2B5EF4-FFF2-40B4-BE49-F238E27FC236}">
                  <a16:creationId xmlns:a16="http://schemas.microsoft.com/office/drawing/2014/main" id="{94D76E75-9B8E-E378-C754-19CE2E6E10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1" y="3555"/>
              <a:ext cx="787" cy="4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0098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17">
            <a:extLst>
              <a:ext uri="{FF2B5EF4-FFF2-40B4-BE49-F238E27FC236}">
                <a16:creationId xmlns:a16="http://schemas.microsoft.com/office/drawing/2014/main" id="{1238B3FD-D2BF-4086-9BEE-C8A0B93EC8D7}"/>
              </a:ext>
            </a:extLst>
          </p:cNvPr>
          <p:cNvGrpSpPr/>
          <p:nvPr/>
        </p:nvGrpSpPr>
        <p:grpSpPr>
          <a:xfrm>
            <a:off x="6505095" y="3685055"/>
            <a:ext cx="2297895" cy="2186117"/>
            <a:chOff x="936794" y="4275068"/>
            <a:chExt cx="2199715" cy="2132900"/>
          </a:xfrm>
        </p:grpSpPr>
        <p:pic>
          <p:nvPicPr>
            <p:cNvPr id="33" name="Picture 18" descr="An open umbrella&#10;&#10;Description automatically generated">
              <a:extLst>
                <a:ext uri="{FF2B5EF4-FFF2-40B4-BE49-F238E27FC236}">
                  <a16:creationId xmlns:a16="http://schemas.microsoft.com/office/drawing/2014/main" id="{D3D81183-EF46-495E-B078-AD49B7D0040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36794" y="4275068"/>
              <a:ext cx="2199715" cy="2132900"/>
            </a:xfrm>
            <a:prstGeom prst="rect">
              <a:avLst/>
            </a:prstGeom>
          </p:spPr>
        </p:pic>
        <p:sp>
          <p:nvSpPr>
            <p:cNvPr id="34" name="TextBox 19">
              <a:extLst>
                <a:ext uri="{FF2B5EF4-FFF2-40B4-BE49-F238E27FC236}">
                  <a16:creationId xmlns:a16="http://schemas.microsoft.com/office/drawing/2014/main" id="{B5EEE28E-8462-4A77-947A-4841B3F9C1F7}"/>
                </a:ext>
              </a:extLst>
            </p:cNvPr>
            <p:cNvSpPr txBox="1"/>
            <p:nvPr/>
          </p:nvSpPr>
          <p:spPr>
            <a:xfrm>
              <a:off x="2447172" y="4275068"/>
              <a:ext cx="689337" cy="360341"/>
            </a:xfrm>
            <a:prstGeom prst="rect">
              <a:avLst/>
            </a:prstGeom>
            <a:noFill/>
          </p:spPr>
          <p:txBody>
            <a:bodyPr wrap="square" rtlCol="0">
              <a:spAutoFit/>
            </a:bodyPr>
            <a:lstStyle/>
            <a:p>
              <a:pPr algn="r"/>
              <a:r>
                <a:rPr lang="en-US" b="1" dirty="0">
                  <a:solidFill>
                    <a:schemeClr val="bg1"/>
                  </a:solidFill>
                </a:rPr>
                <a:t>CIGS</a:t>
              </a:r>
            </a:p>
          </p:txBody>
        </p:sp>
      </p:grpSp>
      <p:grpSp>
        <p:nvGrpSpPr>
          <p:cNvPr id="35" name="Group 21">
            <a:extLst>
              <a:ext uri="{FF2B5EF4-FFF2-40B4-BE49-F238E27FC236}">
                <a16:creationId xmlns:a16="http://schemas.microsoft.com/office/drawing/2014/main" id="{B6DEBB30-C691-4D0C-8618-14E5C05B429E}"/>
              </a:ext>
            </a:extLst>
          </p:cNvPr>
          <p:cNvGrpSpPr/>
          <p:nvPr/>
        </p:nvGrpSpPr>
        <p:grpSpPr>
          <a:xfrm>
            <a:off x="9039771" y="1274763"/>
            <a:ext cx="2304000" cy="2200867"/>
            <a:chOff x="9009689" y="1697724"/>
            <a:chExt cx="2304000" cy="2200867"/>
          </a:xfrm>
        </p:grpSpPr>
        <p:pic>
          <p:nvPicPr>
            <p:cNvPr id="36" name="Picture 24">
              <a:extLst>
                <a:ext uri="{FF2B5EF4-FFF2-40B4-BE49-F238E27FC236}">
                  <a16:creationId xmlns:a16="http://schemas.microsoft.com/office/drawing/2014/main" id="{C690878C-8E54-403E-AAB0-E03183AB779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16000"/>
                      </a14:imgEffect>
                    </a14:imgLayer>
                  </a14:imgProps>
                </a:ext>
                <a:ext uri="{28A0092B-C50C-407E-A947-70E740481C1C}">
                  <a14:useLocalDpi xmlns:a14="http://schemas.microsoft.com/office/drawing/2010/main" val="0"/>
                </a:ext>
              </a:extLst>
            </a:blip>
            <a:srcRect/>
            <a:stretch/>
          </p:blipFill>
          <p:spPr>
            <a:xfrm>
              <a:off x="9009689" y="1708470"/>
              <a:ext cx="2304000" cy="2190121"/>
            </a:xfrm>
            <a:prstGeom prst="rect">
              <a:avLst/>
            </a:prstGeom>
          </p:spPr>
        </p:pic>
        <p:sp>
          <p:nvSpPr>
            <p:cNvPr id="37" name="TextBox 25">
              <a:extLst>
                <a:ext uri="{FF2B5EF4-FFF2-40B4-BE49-F238E27FC236}">
                  <a16:creationId xmlns:a16="http://schemas.microsoft.com/office/drawing/2014/main" id="{5663ABF4-98F4-4B16-9A8C-569E12C953B1}"/>
                </a:ext>
              </a:extLst>
            </p:cNvPr>
            <p:cNvSpPr txBox="1"/>
            <p:nvPr/>
          </p:nvSpPr>
          <p:spPr>
            <a:xfrm>
              <a:off x="10665755" y="1697724"/>
              <a:ext cx="647934" cy="338554"/>
            </a:xfrm>
            <a:prstGeom prst="rect">
              <a:avLst/>
            </a:prstGeom>
            <a:noFill/>
          </p:spPr>
          <p:txBody>
            <a:bodyPr wrap="none" rtlCol="0">
              <a:spAutoFit/>
            </a:bodyPr>
            <a:lstStyle/>
            <a:p>
              <a:r>
                <a:rPr lang="en-US" b="1" dirty="0" err="1">
                  <a:solidFill>
                    <a:schemeClr val="bg1"/>
                  </a:solidFill>
                </a:rPr>
                <a:t>ZnO</a:t>
              </a:r>
              <a:endParaRPr lang="en-US" b="1" dirty="0">
                <a:solidFill>
                  <a:schemeClr val="bg1"/>
                </a:solidFill>
              </a:endParaRPr>
            </a:p>
          </p:txBody>
        </p:sp>
      </p:grpSp>
      <p:grpSp>
        <p:nvGrpSpPr>
          <p:cNvPr id="38" name="Group 27">
            <a:extLst>
              <a:ext uri="{FF2B5EF4-FFF2-40B4-BE49-F238E27FC236}">
                <a16:creationId xmlns:a16="http://schemas.microsoft.com/office/drawing/2014/main" id="{D32833BC-EE4A-487A-9E10-E8AE1773BDCF}"/>
              </a:ext>
            </a:extLst>
          </p:cNvPr>
          <p:cNvGrpSpPr/>
          <p:nvPr/>
        </p:nvGrpSpPr>
        <p:grpSpPr>
          <a:xfrm>
            <a:off x="6505095" y="1287512"/>
            <a:ext cx="2304000" cy="2186117"/>
            <a:chOff x="6000749" y="886750"/>
            <a:chExt cx="2304000" cy="2186117"/>
          </a:xfrm>
        </p:grpSpPr>
        <p:pic>
          <p:nvPicPr>
            <p:cNvPr id="39" name="Picture 29" descr="A picture containing sitting, purple, small, laying&#10;&#10;Description automatically generated">
              <a:extLst>
                <a:ext uri="{FF2B5EF4-FFF2-40B4-BE49-F238E27FC236}">
                  <a16:creationId xmlns:a16="http://schemas.microsoft.com/office/drawing/2014/main" id="{9F14BE1C-AC04-4B0C-9D11-FA8306BE556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000749" y="886750"/>
              <a:ext cx="2304000" cy="2186117"/>
            </a:xfrm>
            <a:prstGeom prst="rect">
              <a:avLst/>
            </a:prstGeom>
          </p:spPr>
        </p:pic>
        <p:sp>
          <p:nvSpPr>
            <p:cNvPr id="40" name="TextBox 30">
              <a:extLst>
                <a:ext uri="{FF2B5EF4-FFF2-40B4-BE49-F238E27FC236}">
                  <a16:creationId xmlns:a16="http://schemas.microsoft.com/office/drawing/2014/main" id="{AC803585-F843-496C-AFC8-8C39C75AA1A0}"/>
                </a:ext>
              </a:extLst>
            </p:cNvPr>
            <p:cNvSpPr txBox="1"/>
            <p:nvPr/>
          </p:nvSpPr>
          <p:spPr>
            <a:xfrm>
              <a:off x="7884747" y="891587"/>
              <a:ext cx="413896" cy="338554"/>
            </a:xfrm>
            <a:prstGeom prst="rect">
              <a:avLst/>
            </a:prstGeom>
            <a:noFill/>
          </p:spPr>
          <p:txBody>
            <a:bodyPr wrap="square" rtlCol="0">
              <a:spAutoFit/>
            </a:bodyPr>
            <a:lstStyle/>
            <a:p>
              <a:r>
                <a:rPr lang="en-US" b="1" dirty="0">
                  <a:solidFill>
                    <a:schemeClr val="bg1"/>
                  </a:solidFill>
                </a:rPr>
                <a:t>Al</a:t>
              </a:r>
            </a:p>
          </p:txBody>
        </p:sp>
      </p:grpSp>
      <p:grpSp>
        <p:nvGrpSpPr>
          <p:cNvPr id="41" name="Group 31">
            <a:extLst>
              <a:ext uri="{FF2B5EF4-FFF2-40B4-BE49-F238E27FC236}">
                <a16:creationId xmlns:a16="http://schemas.microsoft.com/office/drawing/2014/main" id="{7A134535-CAC4-47F4-99A4-A232ACFFFC2B}"/>
              </a:ext>
            </a:extLst>
          </p:cNvPr>
          <p:cNvGrpSpPr/>
          <p:nvPr/>
        </p:nvGrpSpPr>
        <p:grpSpPr>
          <a:xfrm>
            <a:off x="9039773" y="3685055"/>
            <a:ext cx="2304000" cy="2186117"/>
            <a:chOff x="3632729" y="4623315"/>
            <a:chExt cx="2304000" cy="2186117"/>
          </a:xfrm>
        </p:grpSpPr>
        <p:pic>
          <p:nvPicPr>
            <p:cNvPr id="42" name="Picture 32" descr="A close up of a coral&#10;&#10;Description automatically generated">
              <a:extLst>
                <a:ext uri="{FF2B5EF4-FFF2-40B4-BE49-F238E27FC236}">
                  <a16:creationId xmlns:a16="http://schemas.microsoft.com/office/drawing/2014/main" id="{21F97A11-6C86-4702-B969-283371D3ED0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632729" y="4623315"/>
              <a:ext cx="2304000" cy="2186117"/>
            </a:xfrm>
            <a:prstGeom prst="rect">
              <a:avLst/>
            </a:prstGeom>
          </p:spPr>
        </p:pic>
        <p:sp>
          <p:nvSpPr>
            <p:cNvPr id="43" name="TextBox 33">
              <a:extLst>
                <a:ext uri="{FF2B5EF4-FFF2-40B4-BE49-F238E27FC236}">
                  <a16:creationId xmlns:a16="http://schemas.microsoft.com/office/drawing/2014/main" id="{F5B09B87-556C-4A78-ABCE-96050C2094B9}"/>
                </a:ext>
              </a:extLst>
            </p:cNvPr>
            <p:cNvSpPr txBox="1"/>
            <p:nvPr/>
          </p:nvSpPr>
          <p:spPr>
            <a:xfrm>
              <a:off x="5346502" y="4623315"/>
              <a:ext cx="590226" cy="338554"/>
            </a:xfrm>
            <a:prstGeom prst="rect">
              <a:avLst/>
            </a:prstGeom>
            <a:noFill/>
          </p:spPr>
          <p:txBody>
            <a:bodyPr wrap="none" rtlCol="0">
              <a:spAutoFit/>
            </a:bodyPr>
            <a:lstStyle/>
            <a:p>
              <a:r>
                <a:rPr lang="en-US" b="1" dirty="0">
                  <a:solidFill>
                    <a:schemeClr val="bg1"/>
                  </a:solidFill>
                </a:rPr>
                <a:t>Mo </a:t>
              </a:r>
            </a:p>
          </p:txBody>
        </p:sp>
      </p:grpSp>
      <p:grpSp>
        <p:nvGrpSpPr>
          <p:cNvPr id="44" name="Group 41">
            <a:extLst>
              <a:ext uri="{FF2B5EF4-FFF2-40B4-BE49-F238E27FC236}">
                <a16:creationId xmlns:a16="http://schemas.microsoft.com/office/drawing/2014/main" id="{4FDD4DBC-EA70-4557-BD81-3D52F1CE2951}"/>
              </a:ext>
            </a:extLst>
          </p:cNvPr>
          <p:cNvGrpSpPr>
            <a:grpSpLocks noChangeAspect="1"/>
          </p:cNvGrpSpPr>
          <p:nvPr/>
        </p:nvGrpSpPr>
        <p:grpSpPr>
          <a:xfrm>
            <a:off x="720725" y="1274763"/>
            <a:ext cx="5415817" cy="3546651"/>
            <a:chOff x="804863" y="1845693"/>
            <a:chExt cx="5415817" cy="3546651"/>
          </a:xfrm>
        </p:grpSpPr>
        <p:grpSp>
          <p:nvGrpSpPr>
            <p:cNvPr id="46" name="Group 43">
              <a:extLst>
                <a:ext uri="{FF2B5EF4-FFF2-40B4-BE49-F238E27FC236}">
                  <a16:creationId xmlns:a16="http://schemas.microsoft.com/office/drawing/2014/main" id="{50BE5C39-1F63-439B-B84F-B1829213C340}"/>
                </a:ext>
              </a:extLst>
            </p:cNvPr>
            <p:cNvGrpSpPr/>
            <p:nvPr/>
          </p:nvGrpSpPr>
          <p:grpSpPr>
            <a:xfrm>
              <a:off x="814007" y="4312793"/>
              <a:ext cx="5292000" cy="1079551"/>
              <a:chOff x="4479805" y="4394654"/>
              <a:chExt cx="3101198" cy="631601"/>
            </a:xfrm>
          </p:grpSpPr>
          <p:pic>
            <p:nvPicPr>
              <p:cNvPr id="55" name="Picture 52">
                <a:extLst>
                  <a:ext uri="{FF2B5EF4-FFF2-40B4-BE49-F238E27FC236}">
                    <a16:creationId xmlns:a16="http://schemas.microsoft.com/office/drawing/2014/main" id="{968CC205-3988-47D2-B98F-53F1F410BE33}"/>
                  </a:ext>
                </a:extLst>
              </p:cNvPr>
              <p:cNvPicPr>
                <a:picLocks noChangeAspect="1"/>
              </p:cNvPicPr>
              <p:nvPr/>
            </p:nvPicPr>
            <p:blipFill rotWithShape="1">
              <a:blip r:embed="rId8"/>
              <a:srcRect l="49825" t="82559"/>
              <a:stretch/>
            </p:blipFill>
            <p:spPr>
              <a:xfrm>
                <a:off x="5153165" y="4394654"/>
                <a:ext cx="2427838" cy="631601"/>
              </a:xfrm>
              <a:prstGeom prst="rect">
                <a:avLst/>
              </a:prstGeom>
            </p:spPr>
          </p:pic>
          <p:pic>
            <p:nvPicPr>
              <p:cNvPr id="56" name="Picture 53">
                <a:extLst>
                  <a:ext uri="{FF2B5EF4-FFF2-40B4-BE49-F238E27FC236}">
                    <a16:creationId xmlns:a16="http://schemas.microsoft.com/office/drawing/2014/main" id="{4114FFFE-0E2A-44CD-9877-C0405662CDFF}"/>
                  </a:ext>
                </a:extLst>
              </p:cNvPr>
              <p:cNvPicPr>
                <a:picLocks noChangeAspect="1"/>
              </p:cNvPicPr>
              <p:nvPr/>
            </p:nvPicPr>
            <p:blipFill rotWithShape="1">
              <a:blip r:embed="rId8"/>
              <a:srcRect t="82559" r="62745"/>
              <a:stretch/>
            </p:blipFill>
            <p:spPr>
              <a:xfrm>
                <a:off x="4479805" y="4394654"/>
                <a:ext cx="1802709" cy="631601"/>
              </a:xfrm>
              <a:prstGeom prst="rect">
                <a:avLst/>
              </a:prstGeom>
            </p:spPr>
          </p:pic>
        </p:grpSp>
        <p:pic>
          <p:nvPicPr>
            <p:cNvPr id="47" name="Picture 44" descr="A close up of a logo&#10;&#10;Description automatically generated">
              <a:extLst>
                <a:ext uri="{FF2B5EF4-FFF2-40B4-BE49-F238E27FC236}">
                  <a16:creationId xmlns:a16="http://schemas.microsoft.com/office/drawing/2014/main" id="{1C29DD9C-ECDE-4D2E-BC9C-E3A464ADB747}"/>
                </a:ext>
              </a:extLst>
            </p:cNvPr>
            <p:cNvPicPr preferRelativeResize="0">
              <a:picLocks/>
            </p:cNvPicPr>
            <p:nvPr/>
          </p:nvPicPr>
          <p:blipFill rotWithShape="1">
            <a:blip r:embed="rId9">
              <a:extLst>
                <a:ext uri="{28A0092B-C50C-407E-A947-70E740481C1C}">
                  <a14:useLocalDpi xmlns:a14="http://schemas.microsoft.com/office/drawing/2010/main" val="0"/>
                </a:ext>
              </a:extLst>
            </a:blip>
            <a:srcRect/>
            <a:stretch/>
          </p:blipFill>
          <p:spPr>
            <a:xfrm rot="5400000">
              <a:off x="1971630" y="687585"/>
              <a:ext cx="2975784" cy="5292000"/>
            </a:xfrm>
            <a:prstGeom prst="rect">
              <a:avLst/>
            </a:prstGeom>
          </p:spPr>
        </p:pic>
        <p:pic>
          <p:nvPicPr>
            <p:cNvPr id="48" name="Picture 45">
              <a:extLst>
                <a:ext uri="{FF2B5EF4-FFF2-40B4-BE49-F238E27FC236}">
                  <a16:creationId xmlns:a16="http://schemas.microsoft.com/office/drawing/2014/main" id="{C68242F1-8BE0-4A7E-BE6B-F80FBAC1898B}"/>
                </a:ext>
              </a:extLst>
            </p:cNvPr>
            <p:cNvPicPr>
              <a:picLocks noChangeAspect="1"/>
            </p:cNvPicPr>
            <p:nvPr/>
          </p:nvPicPr>
          <p:blipFill rotWithShape="1">
            <a:blip r:embed="rId10">
              <a:alphaModFix/>
              <a:extLst>
                <a:ext uri="{BEBA8EAE-BF5A-486C-A8C5-ECC9F3942E4B}">
                  <a14:imgProps xmlns:a14="http://schemas.microsoft.com/office/drawing/2010/main">
                    <a14:imgLayer r:embed="rId11">
                      <a14:imgEffect>
                        <a14:backgroundRemoval t="1774" b="86415" l="50874" r="55590">
                          <a14:foregroundMark x1="55101" y1="86368" x2="51293" y2="80439"/>
                          <a14:foregroundMark x1="51293" y1="80439" x2="51852" y2="63819"/>
                          <a14:foregroundMark x1="51852" y1="63819" x2="51468" y2="25910"/>
                          <a14:foregroundMark x1="51468" y1="25910" x2="52376" y2="1074"/>
                          <a14:foregroundMark x1="52376" y1="1074" x2="55486" y2="8217"/>
                          <a14:foregroundMark x1="55486" y1="8217" x2="54403" y2="86461"/>
                          <a14:foregroundMark x1="54472" y1="4902" x2="54333" y2="4995"/>
                          <a14:foregroundMark x1="53634" y1="2054" x2="53878" y2="1774"/>
                        </a14:backgroundRemoval>
                      </a14:imgEffect>
                    </a14:imgLayer>
                  </a14:imgProps>
                </a:ext>
              </a:extLst>
            </a:blip>
            <a:srcRect l="50362" r="43725" b="13176"/>
            <a:stretch/>
          </p:blipFill>
          <p:spPr>
            <a:xfrm rot="5400000">
              <a:off x="3217842" y="2122476"/>
              <a:ext cx="482603" cy="5292756"/>
            </a:xfrm>
            <a:prstGeom prst="rect">
              <a:avLst/>
            </a:prstGeom>
            <a:scene3d>
              <a:camera prst="orthographicFront">
                <a:rot lat="0" lon="0" rev="60000"/>
              </a:camera>
              <a:lightRig rig="threePt" dir="t"/>
            </a:scene3d>
          </p:spPr>
        </p:pic>
        <p:pic>
          <p:nvPicPr>
            <p:cNvPr id="49" name="Picture 46">
              <a:extLst>
                <a:ext uri="{FF2B5EF4-FFF2-40B4-BE49-F238E27FC236}">
                  <a16:creationId xmlns:a16="http://schemas.microsoft.com/office/drawing/2014/main" id="{4A4C6E9F-F23E-4599-9A67-52EBC05A36D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334" b="89963" l="48428" r="61670">
                          <a14:foregroundMark x1="54612" y1="10317" x2="53599" y2="3315"/>
                          <a14:foregroundMark x1="53599" y1="3315" x2="58001" y2="7423"/>
                          <a14:foregroundMark x1="58001" y1="7423" x2="54612" y2="10784"/>
                          <a14:foregroundMark x1="54053" y1="4669" x2="54612" y2="5042"/>
                          <a14:foregroundMark x1="54752" y1="2521" x2="54892" y2="2334"/>
                          <a14:backgroundMark x1="51747" y1="89262" x2="55276" y2="82680"/>
                          <a14:backgroundMark x1="55276" y1="82680" x2="54962" y2="78525"/>
                          <a14:backgroundMark x1="54962" y1="78525" x2="51363" y2="71849"/>
                          <a14:backgroundMark x1="51363" y1="71849" x2="50454" y2="75957"/>
                          <a14:backgroundMark x1="50454" y1="75957" x2="51852" y2="81326"/>
                          <a14:backgroundMark x1="51852" y1="81326" x2="51852" y2="89122"/>
                          <a14:backgroundMark x1="50489" y1="64052" x2="52376" y2="56349"/>
                          <a14:backgroundMark x1="52376" y1="56349" x2="52341" y2="52241"/>
                          <a14:backgroundMark x1="52341" y1="52241" x2="52690" y2="38469"/>
                          <a14:backgroundMark x1="52690" y1="38469" x2="51328" y2="30252"/>
                          <a14:backgroundMark x1="51328" y1="30252" x2="50384" y2="62138"/>
                          <a14:backgroundMark x1="50384" y1="62138" x2="50140" y2="62792"/>
                          <a14:backgroundMark x1="51083" y1="29599" x2="51782" y2="25490"/>
                          <a14:backgroundMark x1="51782" y1="25490" x2="54088" y2="22596"/>
                          <a14:backgroundMark x1="54088" y1="22596" x2="51817" y2="26657"/>
                          <a14:backgroundMark x1="51817" y1="26657" x2="51153" y2="29879"/>
                          <a14:backgroundMark x1="53215" y1="24603" x2="54507" y2="20915"/>
                          <a14:backgroundMark x1="54507" y1="20915" x2="53110" y2="7983"/>
                          <a14:backgroundMark x1="53110" y1="7983" x2="52516" y2="21522"/>
                          <a14:backgroundMark x1="52516" y1="21522" x2="53284" y2="25584"/>
                          <a14:backgroundMark x1="53284" y1="25584" x2="53389" y2="25303"/>
                          <a14:backgroundMark x1="59748" y1="15640" x2="60133" y2="19981"/>
                          <a14:backgroundMark x1="60133" y1="19981" x2="60342" y2="15219"/>
                          <a14:backgroundMark x1="60342" y1="15219" x2="59609" y2="16387"/>
                          <a14:backgroundMark x1="57442" y1="27918" x2="58526" y2="32073"/>
                          <a14:backgroundMark x1="58526" y1="32073" x2="58421" y2="28105"/>
                          <a14:backgroundMark x1="58421" y1="28105" x2="57128" y2="28058"/>
                          <a14:backgroundMark x1="58141" y1="27451" x2="58491" y2="25957"/>
                          <a14:backgroundMark x1="59958" y1="23156" x2="60342" y2="21989"/>
                          <a14:backgroundMark x1="58316" y1="49206" x2="57722" y2="45098"/>
                          <a14:backgroundMark x1="57722" y1="45098" x2="58001" y2="40756"/>
                          <a14:backgroundMark x1="58001" y1="40756" x2="59085" y2="45098"/>
                          <a14:backgroundMark x1="59085" y1="45098" x2="58246" y2="48459"/>
                          <a14:backgroundMark x1="59259" y1="60177" x2="58351" y2="51914"/>
                          <a14:backgroundMark x1="58351" y1="51914" x2="59469" y2="55742"/>
                          <a14:backgroundMark x1="59469" y1="55742" x2="59783" y2="59944"/>
                          <a14:backgroundMark x1="59783" y1="59944" x2="59189" y2="60738"/>
                          <a14:backgroundMark x1="56534" y1="68114" x2="56150" y2="63866"/>
                          <a14:backgroundMark x1="56150" y1="63866" x2="58630" y2="61391"/>
                          <a14:backgroundMark x1="58630" y1="61391" x2="56848" y2="68114"/>
                          <a14:backgroundMark x1="61426" y1="79085" x2="59154" y2="76097"/>
                          <a14:backgroundMark x1="59154" y1="76097" x2="61670" y2="78805"/>
                          <a14:backgroundMark x1="61670" y1="78805" x2="61670" y2="78852"/>
                          <a14:backgroundMark x1="61111" y1="85528" x2="61216" y2="86134"/>
                          <a14:backgroundMark x1="52900" y1="6769" x2="52131" y2="1401"/>
                          <a14:backgroundMark x1="59888" y1="8170" x2="59609" y2="7610"/>
                        </a14:backgroundRemoval>
                      </a14:imgEffect>
                    </a14:imgLayer>
                  </a14:imgProps>
                </a:ext>
              </a:extLst>
            </a:blip>
            <a:srcRect l="46777" t="674" r="36592" b="12998"/>
            <a:stretch/>
          </p:blipFill>
          <p:spPr>
            <a:xfrm rot="5400000">
              <a:off x="2774382" y="81499"/>
              <a:ext cx="1360000" cy="5283235"/>
            </a:xfrm>
            <a:prstGeom prst="rect">
              <a:avLst/>
            </a:prstGeom>
            <a:scene3d>
              <a:camera prst="orthographicFront">
                <a:rot lat="0" lon="0" rev="21570000"/>
              </a:camera>
              <a:lightRig rig="threePt" dir="t"/>
            </a:scene3d>
          </p:spPr>
        </p:pic>
        <p:sp>
          <p:nvSpPr>
            <p:cNvPr id="50" name="TextBox 47">
              <a:extLst>
                <a:ext uri="{FF2B5EF4-FFF2-40B4-BE49-F238E27FC236}">
                  <a16:creationId xmlns:a16="http://schemas.microsoft.com/office/drawing/2014/main" id="{1FFF9F63-174D-48DB-ADCD-00D2A6E8FBC6}"/>
                </a:ext>
              </a:extLst>
            </p:cNvPr>
            <p:cNvSpPr txBox="1"/>
            <p:nvPr/>
          </p:nvSpPr>
          <p:spPr>
            <a:xfrm>
              <a:off x="5414484" y="2621196"/>
              <a:ext cx="718466" cy="338554"/>
            </a:xfrm>
            <a:prstGeom prst="rect">
              <a:avLst/>
            </a:prstGeom>
            <a:noFill/>
          </p:spPr>
          <p:txBody>
            <a:bodyPr wrap="none" rtlCol="0">
              <a:spAutoFit/>
            </a:bodyPr>
            <a:lstStyle/>
            <a:p>
              <a:r>
                <a:rPr lang="en-US" b="1" dirty="0" err="1">
                  <a:solidFill>
                    <a:schemeClr val="bg1"/>
                  </a:solidFill>
                </a:rPr>
                <a:t>ZnO</a:t>
              </a:r>
              <a:r>
                <a:rPr lang="en-US" b="1" dirty="0">
                  <a:solidFill>
                    <a:schemeClr val="bg1"/>
                  </a:solidFill>
                </a:rPr>
                <a:t> </a:t>
              </a:r>
            </a:p>
          </p:txBody>
        </p:sp>
        <p:sp>
          <p:nvSpPr>
            <p:cNvPr id="51" name="TextBox 48">
              <a:extLst>
                <a:ext uri="{FF2B5EF4-FFF2-40B4-BE49-F238E27FC236}">
                  <a16:creationId xmlns:a16="http://schemas.microsoft.com/office/drawing/2014/main" id="{9091ED86-F2E6-4B41-9867-BF3B4142EDC5}"/>
                </a:ext>
              </a:extLst>
            </p:cNvPr>
            <p:cNvSpPr txBox="1"/>
            <p:nvPr/>
          </p:nvSpPr>
          <p:spPr>
            <a:xfrm>
              <a:off x="4429805" y="3640819"/>
              <a:ext cx="1790875" cy="338554"/>
            </a:xfrm>
            <a:prstGeom prst="rect">
              <a:avLst/>
            </a:prstGeom>
            <a:noFill/>
          </p:spPr>
          <p:txBody>
            <a:bodyPr wrap="none" rtlCol="0">
              <a:spAutoFit/>
            </a:bodyPr>
            <a:lstStyle/>
            <a:p>
              <a:r>
                <a:rPr lang="en-US" b="1" dirty="0">
                  <a:solidFill>
                    <a:schemeClr val="bg1"/>
                  </a:solidFill>
                </a:rPr>
                <a:t>Cu(</a:t>
              </a:r>
              <a:r>
                <a:rPr lang="en-US" b="1" dirty="0" err="1">
                  <a:solidFill>
                    <a:schemeClr val="bg1"/>
                  </a:solidFill>
                </a:rPr>
                <a:t>In,Ga</a:t>
              </a:r>
              <a:r>
                <a:rPr lang="en-US" b="1" dirty="0">
                  <a:solidFill>
                    <a:schemeClr val="bg1"/>
                  </a:solidFill>
                </a:rPr>
                <a:t>)Se</a:t>
              </a:r>
              <a:r>
                <a:rPr lang="en-US" b="1" baseline="-25000" dirty="0">
                  <a:solidFill>
                    <a:schemeClr val="bg1"/>
                  </a:solidFill>
                </a:rPr>
                <a:t>2</a:t>
              </a:r>
              <a:r>
                <a:rPr lang="en-US" b="1" dirty="0">
                  <a:solidFill>
                    <a:schemeClr val="bg1"/>
                  </a:solidFill>
                </a:rPr>
                <a:t> </a:t>
              </a:r>
            </a:p>
          </p:txBody>
        </p:sp>
        <p:sp>
          <p:nvSpPr>
            <p:cNvPr id="52" name="TextBox 49">
              <a:extLst>
                <a:ext uri="{FF2B5EF4-FFF2-40B4-BE49-F238E27FC236}">
                  <a16:creationId xmlns:a16="http://schemas.microsoft.com/office/drawing/2014/main" id="{D4485D47-8A41-4A12-94EA-ACC329282D79}"/>
                </a:ext>
              </a:extLst>
            </p:cNvPr>
            <p:cNvSpPr txBox="1"/>
            <p:nvPr/>
          </p:nvSpPr>
          <p:spPr>
            <a:xfrm>
              <a:off x="5642033" y="1994020"/>
              <a:ext cx="484428" cy="338554"/>
            </a:xfrm>
            <a:prstGeom prst="rect">
              <a:avLst/>
            </a:prstGeom>
            <a:noFill/>
          </p:spPr>
          <p:txBody>
            <a:bodyPr wrap="none" rtlCol="0">
              <a:spAutoFit/>
            </a:bodyPr>
            <a:lstStyle/>
            <a:p>
              <a:r>
                <a:rPr lang="en-US" b="1" dirty="0">
                  <a:solidFill>
                    <a:schemeClr val="bg1"/>
                  </a:solidFill>
                </a:rPr>
                <a:t>Al </a:t>
              </a:r>
            </a:p>
          </p:txBody>
        </p:sp>
        <p:pic>
          <p:nvPicPr>
            <p:cNvPr id="53" name="Picture 50">
              <a:extLst>
                <a:ext uri="{FF2B5EF4-FFF2-40B4-BE49-F238E27FC236}">
                  <a16:creationId xmlns:a16="http://schemas.microsoft.com/office/drawing/2014/main" id="{FF4C4B2D-B269-45A2-A857-6585D77588A7}"/>
                </a:ext>
              </a:extLst>
            </p:cNvPr>
            <p:cNvPicPr>
              <a:picLocks noChangeAspect="1"/>
            </p:cNvPicPr>
            <p:nvPr/>
          </p:nvPicPr>
          <p:blipFill rotWithShape="1">
            <a:blip r:embed="rId14"/>
            <a:srcRect l="12707" t="13597" r="62781" b="56403"/>
            <a:stretch/>
          </p:blipFill>
          <p:spPr>
            <a:xfrm>
              <a:off x="804863" y="1854437"/>
              <a:ext cx="709612" cy="694792"/>
            </a:xfrm>
            <a:prstGeom prst="rect">
              <a:avLst/>
            </a:prstGeom>
          </p:spPr>
        </p:pic>
        <p:sp>
          <p:nvSpPr>
            <p:cNvPr id="54" name="TextBox 51">
              <a:extLst>
                <a:ext uri="{FF2B5EF4-FFF2-40B4-BE49-F238E27FC236}">
                  <a16:creationId xmlns:a16="http://schemas.microsoft.com/office/drawing/2014/main" id="{1183929D-89EE-4295-88C3-1E9496808FA9}"/>
                </a:ext>
              </a:extLst>
            </p:cNvPr>
            <p:cNvSpPr txBox="1"/>
            <p:nvPr/>
          </p:nvSpPr>
          <p:spPr>
            <a:xfrm>
              <a:off x="5124805" y="4599577"/>
              <a:ext cx="590226" cy="338554"/>
            </a:xfrm>
            <a:prstGeom prst="rect">
              <a:avLst/>
            </a:prstGeom>
            <a:noFill/>
          </p:spPr>
          <p:txBody>
            <a:bodyPr wrap="none" rtlCol="0">
              <a:spAutoFit/>
            </a:bodyPr>
            <a:lstStyle/>
            <a:p>
              <a:r>
                <a:rPr lang="en-US" b="1" dirty="0">
                  <a:solidFill>
                    <a:schemeClr val="bg1"/>
                  </a:solidFill>
                </a:rPr>
                <a:t>Mo </a:t>
              </a:r>
            </a:p>
          </p:txBody>
        </p:sp>
      </p:grpSp>
      <p:grpSp>
        <p:nvGrpSpPr>
          <p:cNvPr id="57" name="Group 13">
            <a:extLst>
              <a:ext uri="{FF2B5EF4-FFF2-40B4-BE49-F238E27FC236}">
                <a16:creationId xmlns:a16="http://schemas.microsoft.com/office/drawing/2014/main" id="{7DCEFB0E-6C99-4674-B8E2-5B9C95DAF49A}"/>
              </a:ext>
            </a:extLst>
          </p:cNvPr>
          <p:cNvGrpSpPr/>
          <p:nvPr/>
        </p:nvGrpSpPr>
        <p:grpSpPr>
          <a:xfrm>
            <a:off x="3254140" y="1650564"/>
            <a:ext cx="360000" cy="360000"/>
            <a:chOff x="3890217" y="2043115"/>
            <a:chExt cx="360000" cy="360000"/>
          </a:xfrm>
        </p:grpSpPr>
        <p:sp>
          <p:nvSpPr>
            <p:cNvPr id="58" name="Plus Sign 10">
              <a:extLst>
                <a:ext uri="{FF2B5EF4-FFF2-40B4-BE49-F238E27FC236}">
                  <a16:creationId xmlns:a16="http://schemas.microsoft.com/office/drawing/2014/main" id="{0AD79B70-D4CE-4523-84F8-9D981D971F28}"/>
                </a:ext>
              </a:extLst>
            </p:cNvPr>
            <p:cNvSpPr/>
            <p:nvPr/>
          </p:nvSpPr>
          <p:spPr bwMode="auto">
            <a:xfrm>
              <a:off x="3890217" y="2043115"/>
              <a:ext cx="360000" cy="360000"/>
            </a:xfrm>
            <a:prstGeom prst="mathPlus">
              <a:avLst>
                <a:gd name="adj1" fmla="val 10291"/>
              </a:avLst>
            </a:prstGeom>
            <a:solidFill>
              <a:schemeClr val="bg1"/>
            </a:solidFill>
            <a:ln w="9525" cap="flat" cmpd="sng" algn="ctr">
              <a:solidFill>
                <a:srgbClr val="FF0000"/>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59" name="Rectangle 11">
              <a:extLst>
                <a:ext uri="{FF2B5EF4-FFF2-40B4-BE49-F238E27FC236}">
                  <a16:creationId xmlns:a16="http://schemas.microsoft.com/office/drawing/2014/main" id="{59507162-9748-49A8-84DB-B55E8293CD34}"/>
                </a:ext>
              </a:extLst>
            </p:cNvPr>
            <p:cNvSpPr/>
            <p:nvPr/>
          </p:nvSpPr>
          <p:spPr bwMode="auto">
            <a:xfrm>
              <a:off x="4014303" y="2161740"/>
              <a:ext cx="109537" cy="108000"/>
            </a:xfrm>
            <a:prstGeom prst="rect">
              <a:avLst/>
            </a:prstGeom>
            <a:solidFill>
              <a:schemeClr val="bg1"/>
            </a:solidFill>
            <a:ln w="9525" cap="flat" cmpd="sng" algn="ctr">
              <a:solidFill>
                <a:srgbClr val="FF0000"/>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grpSp>
      <p:grpSp>
        <p:nvGrpSpPr>
          <p:cNvPr id="60" name="Group 76">
            <a:extLst>
              <a:ext uri="{FF2B5EF4-FFF2-40B4-BE49-F238E27FC236}">
                <a16:creationId xmlns:a16="http://schemas.microsoft.com/office/drawing/2014/main" id="{1A9218BA-66C9-4772-9225-CB03185C4C22}"/>
              </a:ext>
            </a:extLst>
          </p:cNvPr>
          <p:cNvGrpSpPr/>
          <p:nvPr/>
        </p:nvGrpSpPr>
        <p:grpSpPr>
          <a:xfrm>
            <a:off x="3209296" y="2104967"/>
            <a:ext cx="360000" cy="360000"/>
            <a:chOff x="3890217" y="2043115"/>
            <a:chExt cx="360000" cy="360000"/>
          </a:xfrm>
        </p:grpSpPr>
        <p:sp>
          <p:nvSpPr>
            <p:cNvPr id="61" name="Plus Sign 77">
              <a:extLst>
                <a:ext uri="{FF2B5EF4-FFF2-40B4-BE49-F238E27FC236}">
                  <a16:creationId xmlns:a16="http://schemas.microsoft.com/office/drawing/2014/main" id="{3B84F69A-B032-4A13-9372-1307AE225219}"/>
                </a:ext>
              </a:extLst>
            </p:cNvPr>
            <p:cNvSpPr/>
            <p:nvPr/>
          </p:nvSpPr>
          <p:spPr bwMode="auto">
            <a:xfrm>
              <a:off x="3890217" y="2043115"/>
              <a:ext cx="360000" cy="360000"/>
            </a:xfrm>
            <a:prstGeom prst="mathPlus">
              <a:avLst>
                <a:gd name="adj1" fmla="val 10291"/>
              </a:avLst>
            </a:prstGeom>
            <a:solidFill>
              <a:schemeClr val="bg1"/>
            </a:solidFill>
            <a:ln w="9525" cap="flat" cmpd="sng" algn="ctr">
              <a:solidFill>
                <a:srgbClr val="FF0000"/>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62" name="Rectangle 78">
              <a:extLst>
                <a:ext uri="{FF2B5EF4-FFF2-40B4-BE49-F238E27FC236}">
                  <a16:creationId xmlns:a16="http://schemas.microsoft.com/office/drawing/2014/main" id="{0762670F-BF50-4BA9-A2D0-7C68F7C7762F}"/>
                </a:ext>
              </a:extLst>
            </p:cNvPr>
            <p:cNvSpPr/>
            <p:nvPr/>
          </p:nvSpPr>
          <p:spPr bwMode="auto">
            <a:xfrm>
              <a:off x="4014303" y="2161740"/>
              <a:ext cx="109537" cy="108000"/>
            </a:xfrm>
            <a:prstGeom prst="rect">
              <a:avLst/>
            </a:prstGeom>
            <a:solidFill>
              <a:schemeClr val="bg1"/>
            </a:solidFill>
            <a:ln w="9525" cap="flat" cmpd="sng" algn="ctr">
              <a:solidFill>
                <a:srgbClr val="FF0000"/>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grpSp>
      <p:grpSp>
        <p:nvGrpSpPr>
          <p:cNvPr id="63" name="Group 79">
            <a:extLst>
              <a:ext uri="{FF2B5EF4-FFF2-40B4-BE49-F238E27FC236}">
                <a16:creationId xmlns:a16="http://schemas.microsoft.com/office/drawing/2014/main" id="{276B3B9A-9885-4EE0-BA3D-53370F2FE08F}"/>
              </a:ext>
            </a:extLst>
          </p:cNvPr>
          <p:cNvGrpSpPr/>
          <p:nvPr/>
        </p:nvGrpSpPr>
        <p:grpSpPr>
          <a:xfrm>
            <a:off x="3395612" y="4090889"/>
            <a:ext cx="360000" cy="360000"/>
            <a:chOff x="3890217" y="2043115"/>
            <a:chExt cx="360000" cy="360000"/>
          </a:xfrm>
        </p:grpSpPr>
        <p:sp>
          <p:nvSpPr>
            <p:cNvPr id="64" name="Plus Sign 80">
              <a:extLst>
                <a:ext uri="{FF2B5EF4-FFF2-40B4-BE49-F238E27FC236}">
                  <a16:creationId xmlns:a16="http://schemas.microsoft.com/office/drawing/2014/main" id="{F2197777-A94E-48A1-BE43-B1B9E49C7AAB}"/>
                </a:ext>
              </a:extLst>
            </p:cNvPr>
            <p:cNvSpPr/>
            <p:nvPr/>
          </p:nvSpPr>
          <p:spPr bwMode="auto">
            <a:xfrm>
              <a:off x="3890217" y="2043115"/>
              <a:ext cx="360000" cy="360000"/>
            </a:xfrm>
            <a:prstGeom prst="mathPlus">
              <a:avLst>
                <a:gd name="adj1" fmla="val 10291"/>
              </a:avLst>
            </a:prstGeom>
            <a:solidFill>
              <a:schemeClr val="bg1"/>
            </a:solidFill>
            <a:ln w="9525" cap="flat" cmpd="sng" algn="ctr">
              <a:solidFill>
                <a:srgbClr val="FF0000"/>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65" name="Rectangle 81">
              <a:extLst>
                <a:ext uri="{FF2B5EF4-FFF2-40B4-BE49-F238E27FC236}">
                  <a16:creationId xmlns:a16="http://schemas.microsoft.com/office/drawing/2014/main" id="{100F5315-A3DF-45D7-8431-98CF5F890E53}"/>
                </a:ext>
              </a:extLst>
            </p:cNvPr>
            <p:cNvSpPr/>
            <p:nvPr/>
          </p:nvSpPr>
          <p:spPr bwMode="auto">
            <a:xfrm>
              <a:off x="4014303" y="2161740"/>
              <a:ext cx="109537" cy="108000"/>
            </a:xfrm>
            <a:prstGeom prst="rect">
              <a:avLst/>
            </a:prstGeom>
            <a:solidFill>
              <a:schemeClr val="bg1"/>
            </a:solidFill>
            <a:ln w="9525" cap="flat" cmpd="sng" algn="ctr">
              <a:solidFill>
                <a:srgbClr val="FF0000"/>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grpSp>
      <p:grpSp>
        <p:nvGrpSpPr>
          <p:cNvPr id="66" name="Group 82">
            <a:extLst>
              <a:ext uri="{FF2B5EF4-FFF2-40B4-BE49-F238E27FC236}">
                <a16:creationId xmlns:a16="http://schemas.microsoft.com/office/drawing/2014/main" id="{D7AB50D7-1720-4063-AD63-C892DBC91E3E}"/>
              </a:ext>
            </a:extLst>
          </p:cNvPr>
          <p:cNvGrpSpPr/>
          <p:nvPr/>
        </p:nvGrpSpPr>
        <p:grpSpPr>
          <a:xfrm>
            <a:off x="2894140" y="2914230"/>
            <a:ext cx="360000" cy="360000"/>
            <a:chOff x="3890217" y="2043115"/>
            <a:chExt cx="360000" cy="360000"/>
          </a:xfrm>
        </p:grpSpPr>
        <p:sp>
          <p:nvSpPr>
            <p:cNvPr id="67" name="Plus Sign 83">
              <a:extLst>
                <a:ext uri="{FF2B5EF4-FFF2-40B4-BE49-F238E27FC236}">
                  <a16:creationId xmlns:a16="http://schemas.microsoft.com/office/drawing/2014/main" id="{2F509B8D-C04D-4813-916B-6E68E83BD718}"/>
                </a:ext>
              </a:extLst>
            </p:cNvPr>
            <p:cNvSpPr/>
            <p:nvPr/>
          </p:nvSpPr>
          <p:spPr bwMode="auto">
            <a:xfrm>
              <a:off x="3890217" y="2043115"/>
              <a:ext cx="360000" cy="360000"/>
            </a:xfrm>
            <a:prstGeom prst="mathPlus">
              <a:avLst>
                <a:gd name="adj1" fmla="val 10291"/>
              </a:avLst>
            </a:prstGeom>
            <a:solidFill>
              <a:schemeClr val="bg1"/>
            </a:solidFill>
            <a:ln w="9525" cap="flat" cmpd="sng" algn="ctr">
              <a:solidFill>
                <a:srgbClr val="FF0000"/>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sp>
          <p:nvSpPr>
            <p:cNvPr id="68" name="Rectangle 84">
              <a:extLst>
                <a:ext uri="{FF2B5EF4-FFF2-40B4-BE49-F238E27FC236}">
                  <a16:creationId xmlns:a16="http://schemas.microsoft.com/office/drawing/2014/main" id="{7133F04D-AB9B-4917-B04E-E6A1608696FF}"/>
                </a:ext>
              </a:extLst>
            </p:cNvPr>
            <p:cNvSpPr/>
            <p:nvPr/>
          </p:nvSpPr>
          <p:spPr bwMode="auto">
            <a:xfrm>
              <a:off x="4014303" y="2161740"/>
              <a:ext cx="109537" cy="108000"/>
            </a:xfrm>
            <a:prstGeom prst="rect">
              <a:avLst/>
            </a:prstGeom>
            <a:solidFill>
              <a:schemeClr val="bg1"/>
            </a:solidFill>
            <a:ln w="9525" cap="flat" cmpd="sng" algn="ctr">
              <a:solidFill>
                <a:srgbClr val="FF0000"/>
              </a:solidFill>
              <a:prstDash val="solid"/>
              <a:round/>
              <a:headEnd type="none" w="med" len="med"/>
              <a:tailEnd type="none" w="lg"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34" charset="-128"/>
              </a:endParaRPr>
            </a:p>
          </p:txBody>
        </p:sp>
      </p:grpSp>
      <p:sp>
        <p:nvSpPr>
          <p:cNvPr id="69" name="Text Box 6">
            <a:extLst>
              <a:ext uri="{FF2B5EF4-FFF2-40B4-BE49-F238E27FC236}">
                <a16:creationId xmlns:a16="http://schemas.microsoft.com/office/drawing/2014/main" id="{604B9574-B64A-4EC2-850D-3D5CA2E9227D}"/>
              </a:ext>
            </a:extLst>
          </p:cNvPr>
          <p:cNvSpPr txBox="1">
            <a:spLocks noChangeArrowheads="1"/>
          </p:cNvSpPr>
          <p:nvPr/>
        </p:nvSpPr>
        <p:spPr bwMode="auto">
          <a:xfrm>
            <a:off x="735168" y="4934073"/>
            <a:ext cx="53136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268288" indent="-268288" eaLnBrk="0" hangingPunct="0">
              <a:defRPr sz="1600">
                <a:solidFill>
                  <a:schemeClr val="tx1"/>
                </a:solidFill>
                <a:latin typeface="Verdana" pitchFamily="34" charset="0"/>
                <a:ea typeface="ＭＳ Ｐゴシック" charset="-128"/>
              </a:defRPr>
            </a:lvl1pPr>
            <a:lvl2pPr marL="571500" eaLnBrk="0" hangingPunct="0">
              <a:defRPr sz="1600">
                <a:solidFill>
                  <a:schemeClr val="tx1"/>
                </a:solidFill>
                <a:latin typeface="Verdana" pitchFamily="34" charset="0"/>
                <a:ea typeface="ＭＳ Ｐゴシック" charset="-128"/>
              </a:defRPr>
            </a:lvl2pPr>
            <a:lvl3pPr marL="1143000" eaLnBrk="0" hangingPunct="0">
              <a:defRPr sz="1600">
                <a:solidFill>
                  <a:schemeClr val="tx1"/>
                </a:solidFill>
                <a:latin typeface="Verdana" pitchFamily="34" charset="0"/>
                <a:ea typeface="ＭＳ Ｐゴシック" charset="-128"/>
              </a:defRPr>
            </a:lvl3pPr>
            <a:lvl4pPr marL="1714500" eaLnBrk="0" hangingPunct="0">
              <a:defRPr sz="1600">
                <a:solidFill>
                  <a:schemeClr val="tx1"/>
                </a:solidFill>
                <a:latin typeface="Verdana" pitchFamily="34" charset="0"/>
                <a:ea typeface="ＭＳ Ｐゴシック" charset="-128"/>
              </a:defRPr>
            </a:lvl4pPr>
            <a:lvl5pPr marL="2286000" eaLnBrk="0" hangingPunct="0">
              <a:defRPr sz="1600">
                <a:solidFill>
                  <a:schemeClr val="tx1"/>
                </a:solidFill>
                <a:latin typeface="Verdana" pitchFamily="34" charset="0"/>
                <a:ea typeface="ＭＳ Ｐゴシック" charset="-128"/>
              </a:defRPr>
            </a:lvl5pPr>
            <a:lvl6pPr marL="2743200" eaLnBrk="0" fontAlgn="base" hangingPunct="0">
              <a:spcBef>
                <a:spcPct val="0"/>
              </a:spcBef>
              <a:spcAft>
                <a:spcPct val="0"/>
              </a:spcAft>
              <a:defRPr sz="1600">
                <a:solidFill>
                  <a:schemeClr val="tx1"/>
                </a:solidFill>
                <a:latin typeface="Verdana" pitchFamily="34" charset="0"/>
                <a:ea typeface="ＭＳ Ｐゴシック" charset="-128"/>
              </a:defRPr>
            </a:lvl6pPr>
            <a:lvl7pPr marL="3200400" eaLnBrk="0" fontAlgn="base" hangingPunct="0">
              <a:spcBef>
                <a:spcPct val="0"/>
              </a:spcBef>
              <a:spcAft>
                <a:spcPct val="0"/>
              </a:spcAft>
              <a:defRPr sz="1600">
                <a:solidFill>
                  <a:schemeClr val="tx1"/>
                </a:solidFill>
                <a:latin typeface="Verdana" pitchFamily="34" charset="0"/>
                <a:ea typeface="ＭＳ Ｐゴシック" charset="-128"/>
              </a:defRPr>
            </a:lvl7pPr>
            <a:lvl8pPr marL="3657600" eaLnBrk="0" fontAlgn="base" hangingPunct="0">
              <a:spcBef>
                <a:spcPct val="0"/>
              </a:spcBef>
              <a:spcAft>
                <a:spcPct val="0"/>
              </a:spcAft>
              <a:defRPr sz="1600">
                <a:solidFill>
                  <a:schemeClr val="tx1"/>
                </a:solidFill>
                <a:latin typeface="Verdana" pitchFamily="34" charset="0"/>
                <a:ea typeface="ＭＳ Ｐゴシック" charset="-128"/>
              </a:defRPr>
            </a:lvl8pPr>
            <a:lvl9pPr marL="4114800" eaLnBrk="0" fontAlgn="base" hangingPunct="0">
              <a:spcBef>
                <a:spcPct val="0"/>
              </a:spcBef>
              <a:spcAft>
                <a:spcPct val="0"/>
              </a:spcAft>
              <a:defRPr sz="1600">
                <a:solidFill>
                  <a:schemeClr val="tx1"/>
                </a:solidFill>
                <a:latin typeface="Verdana" pitchFamily="34" charset="0"/>
                <a:ea typeface="ＭＳ Ｐゴシック" charset="-128"/>
              </a:defRPr>
            </a:lvl9pPr>
          </a:lstStyle>
          <a:p>
            <a:pPr marL="0" indent="0">
              <a:spcBef>
                <a:spcPts val="600"/>
              </a:spcBef>
              <a:buClr>
                <a:srgbClr val="0071BC"/>
              </a:buClr>
            </a:pPr>
            <a:r>
              <a:rPr lang="en-US" b="1" dirty="0" err="1">
                <a:solidFill>
                  <a:schemeClr val="accent1"/>
                </a:solidFill>
                <a:latin typeface="+mn-lt"/>
                <a:sym typeface="Wingdings" panose="05000000000000000000" pitchFamily="2" charset="2"/>
              </a:rPr>
              <a:t>Paramètres</a:t>
            </a:r>
            <a:r>
              <a:rPr lang="en-US" b="1" dirty="0">
                <a:solidFill>
                  <a:schemeClr val="accent1"/>
                </a:solidFill>
                <a:latin typeface="+mn-lt"/>
                <a:sym typeface="Wingdings" panose="05000000000000000000" pitchFamily="2" charset="2"/>
              </a:rPr>
              <a:t> </a:t>
            </a:r>
            <a:r>
              <a:rPr lang="en-US" b="1" dirty="0" err="1">
                <a:solidFill>
                  <a:schemeClr val="accent1"/>
                </a:solidFill>
                <a:latin typeface="+mn-lt"/>
                <a:sym typeface="Wingdings" panose="05000000000000000000" pitchFamily="2" charset="2"/>
              </a:rPr>
              <a:t>d’acquisition</a:t>
            </a:r>
            <a:r>
              <a:rPr lang="en-US" b="1" dirty="0">
                <a:solidFill>
                  <a:schemeClr val="accent1"/>
                </a:solidFill>
                <a:latin typeface="+mn-lt"/>
                <a:sym typeface="Wingdings" panose="05000000000000000000" pitchFamily="2" charset="2"/>
              </a:rPr>
              <a:t> TKD :</a:t>
            </a:r>
          </a:p>
          <a:p>
            <a:pPr marL="303212" lvl="1">
              <a:spcBef>
                <a:spcPts val="600"/>
              </a:spcBef>
              <a:buClr>
                <a:srgbClr val="0071BC"/>
              </a:buClr>
            </a:pPr>
            <a:r>
              <a:rPr lang="en-US" sz="1400" dirty="0">
                <a:solidFill>
                  <a:schemeClr val="accent1"/>
                </a:solidFill>
                <a:latin typeface="+mn-lt"/>
                <a:sym typeface="Wingdings" panose="05000000000000000000" pitchFamily="2" charset="2"/>
              </a:rPr>
              <a:t>30kV ; 1.6 </a:t>
            </a:r>
            <a:r>
              <a:rPr lang="en-US" sz="1400" dirty="0" err="1">
                <a:solidFill>
                  <a:schemeClr val="accent1"/>
                </a:solidFill>
                <a:latin typeface="+mn-lt"/>
                <a:sym typeface="Wingdings" panose="05000000000000000000" pitchFamily="2" charset="2"/>
              </a:rPr>
              <a:t>nA</a:t>
            </a:r>
            <a:r>
              <a:rPr lang="en-US" sz="1400" dirty="0">
                <a:solidFill>
                  <a:schemeClr val="accent1"/>
                </a:solidFill>
                <a:latin typeface="+mn-lt"/>
                <a:sym typeface="Wingdings" panose="05000000000000000000" pitchFamily="2" charset="2"/>
              </a:rPr>
              <a:t> ; Pas de </a:t>
            </a:r>
            <a:r>
              <a:rPr lang="en-US" sz="1400" dirty="0" err="1">
                <a:solidFill>
                  <a:schemeClr val="accent1"/>
                </a:solidFill>
                <a:latin typeface="+mn-lt"/>
                <a:sym typeface="Wingdings" panose="05000000000000000000" pitchFamily="2" charset="2"/>
              </a:rPr>
              <a:t>mesure</a:t>
            </a:r>
            <a:r>
              <a:rPr lang="en-US" sz="1400" dirty="0">
                <a:solidFill>
                  <a:schemeClr val="accent1"/>
                </a:solidFill>
                <a:latin typeface="+mn-lt"/>
                <a:sym typeface="Wingdings" panose="05000000000000000000" pitchFamily="2" charset="2"/>
              </a:rPr>
              <a:t> : 4 nm</a:t>
            </a:r>
          </a:p>
          <a:p>
            <a:pPr marL="303212" lvl="1">
              <a:spcBef>
                <a:spcPts val="600"/>
              </a:spcBef>
              <a:buClr>
                <a:srgbClr val="0071BC"/>
              </a:buClr>
            </a:pPr>
            <a:r>
              <a:rPr lang="en-US" sz="1400" dirty="0">
                <a:solidFill>
                  <a:schemeClr val="accent1"/>
                </a:solidFill>
                <a:latin typeface="+mn-lt"/>
                <a:sym typeface="Wingdings" panose="05000000000000000000" pitchFamily="2" charset="2"/>
              </a:rPr>
              <a:t>Vitesse </a:t>
            </a:r>
            <a:r>
              <a:rPr lang="en-US" sz="1400" dirty="0" err="1">
                <a:solidFill>
                  <a:schemeClr val="accent1"/>
                </a:solidFill>
                <a:latin typeface="+mn-lt"/>
                <a:sym typeface="Wingdings" panose="05000000000000000000" pitchFamily="2" charset="2"/>
              </a:rPr>
              <a:t>d’acq</a:t>
            </a:r>
            <a:r>
              <a:rPr lang="en-US" sz="1400" dirty="0">
                <a:solidFill>
                  <a:schemeClr val="accent1"/>
                </a:solidFill>
                <a:latin typeface="+mn-lt"/>
                <a:sym typeface="Wingdings" panose="05000000000000000000" pitchFamily="2" charset="2"/>
              </a:rPr>
              <a:t>. : 330 fps ; </a:t>
            </a:r>
            <a:r>
              <a:rPr lang="en-US" sz="1400" b="1" dirty="0">
                <a:solidFill>
                  <a:schemeClr val="accent1"/>
                </a:solidFill>
                <a:latin typeface="+mn-lt"/>
                <a:sym typeface="Wingdings" panose="05000000000000000000" pitchFamily="2" charset="2"/>
              </a:rPr>
              <a:t>Taille : 1.93 million pixels</a:t>
            </a:r>
          </a:p>
        </p:txBody>
      </p:sp>
      <p:sp>
        <p:nvSpPr>
          <p:cNvPr id="11" name="Titre 10">
            <a:extLst>
              <a:ext uri="{FF2B5EF4-FFF2-40B4-BE49-F238E27FC236}">
                <a16:creationId xmlns:a16="http://schemas.microsoft.com/office/drawing/2014/main" id="{672F46DC-CF00-F99A-D331-08F3F5E378FF}"/>
              </a:ext>
            </a:extLst>
          </p:cNvPr>
          <p:cNvSpPr>
            <a:spLocks noGrp="1"/>
          </p:cNvSpPr>
          <p:nvPr>
            <p:ph type="title"/>
          </p:nvPr>
        </p:nvSpPr>
        <p:spPr/>
        <p:txBody>
          <a:bodyPr/>
          <a:lstStyle/>
          <a:p>
            <a:r>
              <a:rPr lang="fr-FR" dirty="0"/>
              <a:t>TKD : Exemple d’une </a:t>
            </a:r>
            <a:r>
              <a:rPr lang="en-US" dirty="0"/>
              <a:t>cellule </a:t>
            </a:r>
            <a:r>
              <a:rPr lang="en-US" dirty="0" err="1"/>
              <a:t>solaire</a:t>
            </a:r>
            <a:r>
              <a:rPr lang="en-US" dirty="0"/>
              <a:t> Cu</a:t>
            </a:r>
            <a:r>
              <a:rPr lang="en-US" b="0" dirty="0">
                <a:solidFill>
                  <a:schemeClr val="accent1"/>
                </a:solidFill>
              </a:rPr>
              <a:t>(</a:t>
            </a:r>
            <a:r>
              <a:rPr lang="en-US" b="0" dirty="0" err="1">
                <a:solidFill>
                  <a:schemeClr val="accent1"/>
                </a:solidFill>
              </a:rPr>
              <a:t>In,Ga</a:t>
            </a:r>
            <a:r>
              <a:rPr lang="en-US" b="0" dirty="0">
                <a:solidFill>
                  <a:schemeClr val="accent1"/>
                </a:solidFill>
              </a:rPr>
              <a:t>)Se</a:t>
            </a:r>
            <a:r>
              <a:rPr lang="en-US" b="0" baseline="-25000" dirty="0">
                <a:solidFill>
                  <a:schemeClr val="accent1"/>
                </a:solidFill>
              </a:rPr>
              <a:t>2</a:t>
            </a:r>
            <a:endParaRPr lang="fr-FR" dirty="0"/>
          </a:p>
        </p:txBody>
      </p:sp>
      <p:sp>
        <p:nvSpPr>
          <p:cNvPr id="4" name="ZoneTexte 3">
            <a:extLst>
              <a:ext uri="{FF2B5EF4-FFF2-40B4-BE49-F238E27FC236}">
                <a16:creationId xmlns:a16="http://schemas.microsoft.com/office/drawing/2014/main" id="{3C458EE4-9BFC-CC28-309C-609BF69A781C}"/>
              </a:ext>
            </a:extLst>
          </p:cNvPr>
          <p:cNvSpPr txBox="1"/>
          <p:nvPr/>
        </p:nvSpPr>
        <p:spPr>
          <a:xfrm>
            <a:off x="2937600" y="6391520"/>
            <a:ext cx="8460000" cy="461665"/>
          </a:xfrm>
          <a:prstGeom prst="rect">
            <a:avLst/>
          </a:prstGeom>
          <a:noFill/>
          <a:ln>
            <a:noFill/>
          </a:ln>
        </p:spPr>
        <p:txBody>
          <a:bodyPr wrap="square" rtlCol="0" anchor="b" anchorCtr="0">
            <a:spAutoFit/>
          </a:bodyPr>
          <a:lstStyle/>
          <a:p>
            <a:r>
              <a:rPr lang="fr-FR" sz="1200" b="1" dirty="0"/>
              <a:t>Cartographie d’orientation TKD on-axis obtenue sur une lame mince de cellule solaire.</a:t>
            </a:r>
            <a:br>
              <a:rPr lang="fr-FR" sz="1200" dirty="0"/>
            </a:br>
            <a:r>
              <a:rPr lang="fr-FR" sz="1200" dirty="0"/>
              <a:t>Source interne </a:t>
            </a:r>
            <a:r>
              <a:rPr lang="fr-FR" sz="1200" dirty="0" err="1"/>
              <a:t>Bruker</a:t>
            </a:r>
            <a:r>
              <a:rPr lang="fr-FR" sz="1200" dirty="0"/>
              <a:t>/Synergie4, P. </a:t>
            </a:r>
            <a:r>
              <a:rPr lang="fr-FR" sz="1200" dirty="0" err="1"/>
              <a:t>Lasson</a:t>
            </a:r>
            <a:r>
              <a:rPr lang="fr-FR" sz="1200" dirty="0"/>
              <a:t>.</a:t>
            </a:r>
          </a:p>
        </p:txBody>
      </p:sp>
    </p:spTree>
    <p:extLst>
      <p:ext uri="{BB962C8B-B14F-4D97-AF65-F5344CB8AC3E}">
        <p14:creationId xmlns:p14="http://schemas.microsoft.com/office/powerpoint/2010/main" val="4039874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descr="Une image contenant ouvrir&#10;&#10;Description générée automatiquement">
            <a:extLst>
              <a:ext uri="{FF2B5EF4-FFF2-40B4-BE49-F238E27FC236}">
                <a16:creationId xmlns:a16="http://schemas.microsoft.com/office/drawing/2014/main" id="{0FFD45AA-98B4-35AC-C6E4-F45BEB2765B6}"/>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5799" b="15799"/>
          <a:stretch/>
        </p:blipFill>
        <p:spPr/>
      </p:pic>
      <p:sp>
        <p:nvSpPr>
          <p:cNvPr id="14" name="Titre 13">
            <a:extLst>
              <a:ext uri="{FF2B5EF4-FFF2-40B4-BE49-F238E27FC236}">
                <a16:creationId xmlns:a16="http://schemas.microsoft.com/office/drawing/2014/main" id="{20485C69-EE83-8110-13C0-4615F3B4BAE5}"/>
              </a:ext>
            </a:extLst>
          </p:cNvPr>
          <p:cNvSpPr>
            <a:spLocks noGrp="1"/>
          </p:cNvSpPr>
          <p:nvPr>
            <p:ph type="title"/>
          </p:nvPr>
        </p:nvSpPr>
        <p:spPr>
          <a:xfrm>
            <a:off x="2936952" y="4022963"/>
            <a:ext cx="8876676" cy="688778"/>
          </a:xfrm>
        </p:spPr>
        <p:txBody>
          <a:bodyPr wrap="square" anchor="t">
            <a:spAutoFit/>
          </a:bodyPr>
          <a:lstStyle/>
          <a:p>
            <a:pPr algn="l"/>
            <a:r>
              <a:rPr lang="fr-FR" sz="4800" dirty="0"/>
              <a:t>Traitements d’images</a:t>
            </a:r>
          </a:p>
        </p:txBody>
      </p:sp>
      <p:sp>
        <p:nvSpPr>
          <p:cNvPr id="17" name="Espace réservé du texte 16">
            <a:extLst>
              <a:ext uri="{FF2B5EF4-FFF2-40B4-BE49-F238E27FC236}">
                <a16:creationId xmlns:a16="http://schemas.microsoft.com/office/drawing/2014/main" id="{321335FE-E42F-022E-F38C-8E418AD57D72}"/>
              </a:ext>
            </a:extLst>
          </p:cNvPr>
          <p:cNvSpPr>
            <a:spLocks noGrp="1"/>
          </p:cNvSpPr>
          <p:nvPr>
            <p:ph type="body" sz="quarter" idx="13"/>
          </p:nvPr>
        </p:nvSpPr>
        <p:spPr/>
        <p:txBody>
          <a:bodyPr/>
          <a:lstStyle/>
          <a:p>
            <a:r>
              <a:rPr lang="fr-FR" b="1" dirty="0"/>
              <a:t>02</a:t>
            </a:r>
          </a:p>
        </p:txBody>
      </p:sp>
      <p:sp>
        <p:nvSpPr>
          <p:cNvPr id="12" name="ZoneTexte 11">
            <a:extLst>
              <a:ext uri="{FF2B5EF4-FFF2-40B4-BE49-F238E27FC236}">
                <a16:creationId xmlns:a16="http://schemas.microsoft.com/office/drawing/2014/main" id="{45D843AD-00F5-BB1B-F145-1A3A4CD4E240}"/>
              </a:ext>
            </a:extLst>
          </p:cNvPr>
          <p:cNvSpPr txBox="1"/>
          <p:nvPr/>
        </p:nvSpPr>
        <p:spPr>
          <a:xfrm>
            <a:off x="2937600" y="6206854"/>
            <a:ext cx="8460000" cy="646331"/>
          </a:xfrm>
          <a:prstGeom prst="rect">
            <a:avLst/>
          </a:prstGeom>
          <a:noFill/>
          <a:ln>
            <a:solidFill>
              <a:schemeClr val="bg1"/>
            </a:solidFill>
          </a:ln>
        </p:spPr>
        <p:txBody>
          <a:bodyPr wrap="square" rtlCol="0" anchor="b" anchorCtr="0">
            <a:spAutoFit/>
          </a:bodyPr>
          <a:lstStyle/>
          <a:p>
            <a:r>
              <a:rPr lang="fr-FR" sz="1200" b="1" dirty="0">
                <a:effectLst/>
              </a:rPr>
              <a:t>Cliché EBSD de Ferrite, 20 kV</a:t>
            </a:r>
          </a:p>
          <a:p>
            <a:r>
              <a:rPr lang="fr-FR" sz="1200" dirty="0">
                <a:effectLst/>
              </a:rPr>
              <a:t>Small, J.A., Michael, J.R. and Bright, D.S. (2002) ‘</a:t>
            </a:r>
            <a:r>
              <a:rPr lang="fr-FR" sz="1200" dirty="0" err="1">
                <a:effectLst/>
              </a:rPr>
              <a:t>Improving</a:t>
            </a:r>
            <a:r>
              <a:rPr lang="fr-FR" sz="1200" dirty="0">
                <a:effectLst/>
              </a:rPr>
              <a:t> the </a:t>
            </a:r>
            <a:r>
              <a:rPr lang="fr-FR" sz="1200" dirty="0" err="1">
                <a:effectLst/>
              </a:rPr>
              <a:t>quality</a:t>
            </a:r>
            <a:r>
              <a:rPr lang="fr-FR" sz="1200" dirty="0">
                <a:effectLst/>
              </a:rPr>
              <a:t> of </a:t>
            </a:r>
            <a:r>
              <a:rPr lang="fr-FR" sz="1200" dirty="0" err="1">
                <a:effectLst/>
              </a:rPr>
              <a:t>electron</a:t>
            </a:r>
            <a:r>
              <a:rPr lang="fr-FR" sz="1200" dirty="0">
                <a:effectLst/>
              </a:rPr>
              <a:t> </a:t>
            </a:r>
            <a:r>
              <a:rPr lang="fr-FR" sz="1200" dirty="0" err="1">
                <a:effectLst/>
              </a:rPr>
              <a:t>backscatter</a:t>
            </a:r>
            <a:r>
              <a:rPr lang="fr-FR" sz="1200" dirty="0">
                <a:effectLst/>
              </a:rPr>
              <a:t> diffraction (EBSD) patterns </a:t>
            </a:r>
            <a:r>
              <a:rPr lang="fr-FR" sz="1200" dirty="0" err="1">
                <a:effectLst/>
              </a:rPr>
              <a:t>from</a:t>
            </a:r>
            <a:r>
              <a:rPr lang="fr-FR" sz="1200" dirty="0">
                <a:effectLst/>
              </a:rPr>
              <a:t> </a:t>
            </a:r>
            <a:r>
              <a:rPr lang="fr-FR" sz="1200" dirty="0" err="1">
                <a:effectLst/>
              </a:rPr>
              <a:t>nanoparticles</a:t>
            </a:r>
            <a:r>
              <a:rPr lang="fr-FR" sz="1200" dirty="0">
                <a:effectLst/>
              </a:rPr>
              <a:t>’, </a:t>
            </a:r>
            <a:r>
              <a:rPr lang="fr-FR" sz="1200" i="1" dirty="0">
                <a:effectLst/>
              </a:rPr>
              <a:t>Journal of </a:t>
            </a:r>
            <a:r>
              <a:rPr lang="fr-FR" sz="1200" i="1" dirty="0" err="1">
                <a:effectLst/>
              </a:rPr>
              <a:t>Microscopy</a:t>
            </a:r>
            <a:r>
              <a:rPr lang="fr-FR" sz="1200" dirty="0">
                <a:effectLst/>
              </a:rPr>
              <a:t>, 206(2), pp. 170–178. </a:t>
            </a:r>
            <a:r>
              <a:rPr lang="fr-FR" sz="1200" dirty="0">
                <a:effectLst/>
                <a:hlinkClick r:id="rId5"/>
              </a:rPr>
              <a:t>https://doi.org/10.1046/j.1365-2818.2002.01015.x</a:t>
            </a:r>
            <a:r>
              <a:rPr lang="fr-FR" sz="1200" dirty="0">
                <a:effectLst/>
              </a:rPr>
              <a:t>.</a:t>
            </a:r>
          </a:p>
        </p:txBody>
      </p:sp>
      <p:sp>
        <p:nvSpPr>
          <p:cNvPr id="2" name="Sous-titre 14">
            <a:extLst>
              <a:ext uri="{FF2B5EF4-FFF2-40B4-BE49-F238E27FC236}">
                <a16:creationId xmlns:a16="http://schemas.microsoft.com/office/drawing/2014/main" id="{B3E23778-C82F-C6F0-3523-4BE5D26D0AFD}"/>
              </a:ext>
            </a:extLst>
          </p:cNvPr>
          <p:cNvSpPr>
            <a:spLocks noGrp="1"/>
          </p:cNvSpPr>
          <p:nvPr>
            <p:ph type="subTitle" idx="1"/>
          </p:nvPr>
        </p:nvSpPr>
        <p:spPr>
          <a:xfrm>
            <a:off x="2936952" y="4640472"/>
            <a:ext cx="9255048" cy="796628"/>
          </a:xfrm>
        </p:spPr>
        <p:txBody>
          <a:bodyPr wrap="square" anchor="b">
            <a:spAutoFit/>
          </a:bodyPr>
          <a:lstStyle/>
          <a:p>
            <a:pPr algn="l"/>
            <a:r>
              <a:rPr lang="fr-FR" sz="4400" dirty="0"/>
              <a:t>Comment améliorer le signal EBSD ?</a:t>
            </a:r>
          </a:p>
        </p:txBody>
      </p:sp>
    </p:spTree>
    <p:extLst>
      <p:ext uri="{BB962C8B-B14F-4D97-AF65-F5344CB8AC3E}">
        <p14:creationId xmlns:p14="http://schemas.microsoft.com/office/powerpoint/2010/main" val="1759318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3" name="Text Box 5"/>
          <p:cNvSpPr txBox="1">
            <a:spLocks noChangeArrowheads="1"/>
          </p:cNvSpPr>
          <p:nvPr/>
        </p:nvSpPr>
        <p:spPr bwMode="auto">
          <a:xfrm>
            <a:off x="720725" y="4847985"/>
            <a:ext cx="10676875" cy="1061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spcBef>
                <a:spcPct val="50000"/>
              </a:spcBef>
            </a:pPr>
            <a:r>
              <a:rPr lang="fr-FR" altLang="fr-FR" dirty="0">
                <a:solidFill>
                  <a:schemeClr val="accent1"/>
                </a:solidFill>
                <a:ea typeface="ヒラギノ角ゴ Pro W3" pitchFamily="20" charset="-128"/>
              </a:rPr>
              <a:t>Les réglages de courant de sonde du MEB jouent un rôle :</a:t>
            </a:r>
          </a:p>
          <a:p>
            <a:pPr marL="285750" indent="-285750">
              <a:spcBef>
                <a:spcPct val="50000"/>
              </a:spcBef>
              <a:buFont typeface="Wingdings" panose="05000000000000000000" pitchFamily="2" charset="2"/>
              <a:buChar char="ð"/>
            </a:pPr>
            <a:r>
              <a:rPr lang="fr-FR" altLang="fr-FR" b="1" dirty="0">
                <a:solidFill>
                  <a:schemeClr val="accent1"/>
                </a:solidFill>
                <a:ea typeface="ヒラギノ角ゴ Pro W3" pitchFamily="20" charset="-128"/>
              </a:rPr>
              <a:t>plus le courant du faisceau augmente, plus le temps d'exposition diminue.  </a:t>
            </a:r>
            <a:br>
              <a:rPr lang="fr-FR" altLang="fr-FR" b="1" dirty="0">
                <a:solidFill>
                  <a:schemeClr val="accent1"/>
                </a:solidFill>
                <a:ea typeface="ヒラギノ角ゴ Pro W3" pitchFamily="20" charset="-128"/>
              </a:rPr>
            </a:br>
            <a:r>
              <a:rPr lang="fr-FR" altLang="fr-FR" dirty="0">
                <a:solidFill>
                  <a:schemeClr val="accent1"/>
                </a:solidFill>
                <a:ea typeface="ヒラギノ角ゴ Pro W3" pitchFamily="20" charset="-128"/>
              </a:rPr>
              <a:t>En maintenant le gain de la caméra constant, la qualité du motif ne change pas beaucoup.</a:t>
            </a:r>
            <a:endParaRPr lang="en-US" altLang="fr-FR" dirty="0">
              <a:solidFill>
                <a:schemeClr val="accent1"/>
              </a:solidFill>
              <a:ea typeface="ヒラギノ角ゴ Pro W3" pitchFamily="20" charset="-128"/>
            </a:endParaRPr>
          </a:p>
        </p:txBody>
      </p:sp>
      <p:sp>
        <p:nvSpPr>
          <p:cNvPr id="329734" name="Rectangle 6"/>
          <p:cNvSpPr>
            <a:spLocks noGrp="1" noChangeArrowheads="1"/>
          </p:cNvSpPr>
          <p:nvPr>
            <p:ph type="title"/>
          </p:nvPr>
        </p:nvSpPr>
        <p:spPr/>
        <p:txBody>
          <a:bodyPr/>
          <a:lstStyle/>
          <a:p>
            <a:r>
              <a:rPr lang="fr-FR" altLang="fr-FR" dirty="0"/>
              <a:t>Acquisition du signal : Réglages du MEB</a:t>
            </a:r>
          </a:p>
        </p:txBody>
      </p:sp>
      <p:grpSp>
        <p:nvGrpSpPr>
          <p:cNvPr id="2" name="Groupe 1">
            <a:extLst>
              <a:ext uri="{FF2B5EF4-FFF2-40B4-BE49-F238E27FC236}">
                <a16:creationId xmlns:a16="http://schemas.microsoft.com/office/drawing/2014/main" id="{01AE8BB8-0FA5-424D-6087-273221D5645A}"/>
              </a:ext>
            </a:extLst>
          </p:cNvPr>
          <p:cNvGrpSpPr>
            <a:grpSpLocks noGrp="1" noUngrp="1" noRot="1" noMove="1" noResize="1"/>
          </p:cNvGrpSpPr>
          <p:nvPr/>
        </p:nvGrpSpPr>
        <p:grpSpPr>
          <a:xfrm>
            <a:off x="1838325" y="1440000"/>
            <a:ext cx="8524875" cy="3326388"/>
            <a:chOff x="1838325" y="1246514"/>
            <a:chExt cx="8524875" cy="3326388"/>
          </a:xfrm>
        </p:grpSpPr>
        <p:sp>
          <p:nvSpPr>
            <p:cNvPr id="329730" name="Text Box 2"/>
            <p:cNvSpPr txBox="1">
              <a:spLocks noGrp="1" noRot="1" noMove="1" noResize="1" noEditPoints="1" noAdjustHandles="1" noChangeArrowheads="1" noChangeShapeType="1"/>
            </p:cNvSpPr>
            <p:nvPr/>
          </p:nvSpPr>
          <p:spPr bwMode="auto">
            <a:xfrm>
              <a:off x="1838325" y="3988125"/>
              <a:ext cx="27432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fr-FR" sz="1600" b="1" dirty="0">
                  <a:ea typeface="ヒラギノ角ゴ Pro W3" pitchFamily="20" charset="-128"/>
                </a:rPr>
                <a:t>0.6 </a:t>
              </a:r>
              <a:r>
                <a:rPr lang="en-US" altLang="fr-FR" sz="1600" b="1" dirty="0" err="1">
                  <a:ea typeface="ヒラギノ角ゴ Pro W3" pitchFamily="20" charset="-128"/>
                </a:rPr>
                <a:t>nA</a:t>
              </a:r>
              <a:r>
                <a:rPr lang="en-US" altLang="fr-FR" sz="1600" b="1" dirty="0">
                  <a:ea typeface="ヒラギノ角ゴ Pro W3" pitchFamily="20" charset="-128"/>
                </a:rPr>
                <a:t> courant de sonde</a:t>
              </a:r>
            </a:p>
            <a:p>
              <a:pPr algn="ctr"/>
              <a:r>
                <a:rPr lang="en-US" altLang="fr-FR" sz="1600" b="1" dirty="0">
                  <a:ea typeface="ヒラギノ角ゴ Pro W3" pitchFamily="20" charset="-128"/>
                </a:rPr>
                <a:t>4.62 s</a:t>
              </a:r>
            </a:p>
          </p:txBody>
        </p:sp>
        <p:sp>
          <p:nvSpPr>
            <p:cNvPr id="329731" name="Text Box 3"/>
            <p:cNvSpPr txBox="1">
              <a:spLocks noGrp="1" noRot="1" noMove="1" noResize="1" noEditPoints="1" noAdjustHandles="1" noChangeArrowheads="1" noChangeShapeType="1"/>
            </p:cNvSpPr>
            <p:nvPr/>
          </p:nvSpPr>
          <p:spPr bwMode="auto">
            <a:xfrm>
              <a:off x="4724400" y="3988126"/>
              <a:ext cx="27432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fr-FR" sz="1600" b="1" dirty="0">
                  <a:ea typeface="ヒラギノ角ゴ Pro W3" pitchFamily="20" charset="-128"/>
                </a:rPr>
                <a:t>2.4 </a:t>
              </a:r>
              <a:r>
                <a:rPr lang="en-US" altLang="fr-FR" sz="1600" b="1" dirty="0" err="1">
                  <a:ea typeface="ヒラギノ角ゴ Pro W3" pitchFamily="20" charset="-128"/>
                </a:rPr>
                <a:t>nA</a:t>
              </a:r>
              <a:r>
                <a:rPr lang="en-US" altLang="fr-FR" sz="1600" b="1" dirty="0">
                  <a:ea typeface="ヒラギノ角ゴ Pro W3" pitchFamily="20" charset="-128"/>
                </a:rPr>
                <a:t> courant de sonde</a:t>
              </a:r>
            </a:p>
            <a:p>
              <a:pPr algn="ctr"/>
              <a:r>
                <a:rPr lang="en-US" altLang="fr-FR" sz="1600" b="1" dirty="0">
                  <a:ea typeface="ヒラギノ角ゴ Pro W3" pitchFamily="20" charset="-128"/>
                </a:rPr>
                <a:t>1.56 s</a:t>
              </a:r>
            </a:p>
          </p:txBody>
        </p:sp>
        <p:sp>
          <p:nvSpPr>
            <p:cNvPr id="329732" name="Text Box 4"/>
            <p:cNvSpPr txBox="1">
              <a:spLocks noGrp="1" noRot="1" noMove="1" noResize="1" noEditPoints="1" noAdjustHandles="1" noChangeArrowheads="1" noChangeShapeType="1"/>
            </p:cNvSpPr>
            <p:nvPr/>
          </p:nvSpPr>
          <p:spPr bwMode="auto">
            <a:xfrm>
              <a:off x="7620000" y="3988127"/>
              <a:ext cx="27432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fr-FR" sz="1600" b="1" dirty="0">
                  <a:ea typeface="ヒラギノ角ゴ Pro W3" pitchFamily="20" charset="-128"/>
                </a:rPr>
                <a:t>9.45 </a:t>
              </a:r>
              <a:r>
                <a:rPr lang="en-US" altLang="fr-FR" sz="1600" b="1" dirty="0" err="1">
                  <a:ea typeface="ヒラギノ角ゴ Pro W3" pitchFamily="20" charset="-128"/>
                </a:rPr>
                <a:t>nA</a:t>
              </a:r>
              <a:r>
                <a:rPr lang="en-US" altLang="fr-FR" sz="1600" b="1" dirty="0">
                  <a:ea typeface="ヒラギノ角ゴ Pro W3" pitchFamily="20" charset="-128"/>
                </a:rPr>
                <a:t> courant de sonde</a:t>
              </a:r>
            </a:p>
            <a:p>
              <a:pPr algn="ctr"/>
              <a:r>
                <a:rPr lang="en-US" altLang="fr-FR" sz="1600" b="1" dirty="0">
                  <a:ea typeface="ヒラギノ角ゴ Pro W3" pitchFamily="20" charset="-128"/>
                </a:rPr>
                <a:t>0.6 s</a:t>
              </a:r>
            </a:p>
          </p:txBody>
        </p:sp>
        <p:pic>
          <p:nvPicPr>
            <p:cNvPr id="329735" name="Picture 7" descr="patterns 2"/>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8325" y="1246514"/>
              <a:ext cx="8515350" cy="274161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ZoneTexte 2">
            <a:extLst>
              <a:ext uri="{FF2B5EF4-FFF2-40B4-BE49-F238E27FC236}">
                <a16:creationId xmlns:a16="http://schemas.microsoft.com/office/drawing/2014/main" id="{39B54328-3F4B-D441-D719-0576550B885D}"/>
              </a:ext>
            </a:extLst>
          </p:cNvPr>
          <p:cNvSpPr txBox="1"/>
          <p:nvPr/>
        </p:nvSpPr>
        <p:spPr>
          <a:xfrm>
            <a:off x="2937600" y="6391520"/>
            <a:ext cx="8460000" cy="461665"/>
          </a:xfrm>
          <a:prstGeom prst="rect">
            <a:avLst/>
          </a:prstGeom>
          <a:noFill/>
          <a:ln>
            <a:noFill/>
          </a:ln>
        </p:spPr>
        <p:txBody>
          <a:bodyPr wrap="square" rtlCol="0" anchor="b" anchorCtr="0">
            <a:spAutoFit/>
          </a:bodyPr>
          <a:lstStyle/>
          <a:p>
            <a:r>
              <a:rPr lang="fr-FR" sz="1200" b="1" dirty="0"/>
              <a:t>Clichés EBSD obtenus sur un alliage de Ni avec une caméra CCD.</a:t>
            </a:r>
            <a:br>
              <a:rPr lang="fr-FR" sz="1200" dirty="0"/>
            </a:br>
            <a:r>
              <a:rPr lang="fr-FR" sz="1200" dirty="0"/>
              <a:t>Source interne EDAX, R. de </a:t>
            </a:r>
            <a:r>
              <a:rPr lang="fr-FR" sz="1200" dirty="0" err="1"/>
              <a:t>Kloe</a:t>
            </a:r>
            <a:r>
              <a:rPr lang="fr-FR" sz="1200"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7" name="Text Box 5"/>
          <p:cNvSpPr txBox="1">
            <a:spLocks noChangeArrowheads="1"/>
          </p:cNvSpPr>
          <p:nvPr/>
        </p:nvSpPr>
        <p:spPr bwMode="auto">
          <a:xfrm>
            <a:off x="720725" y="4847985"/>
            <a:ext cx="10676875" cy="1061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fr-FR" altLang="fr-FR" dirty="0">
                <a:solidFill>
                  <a:schemeClr val="accent1"/>
                </a:solidFill>
                <a:ea typeface="ヒラギノ角ゴ Pro W3" pitchFamily="20" charset="-128"/>
              </a:rPr>
              <a:t>Pour juger de la qualité d'un motif, il est également important de s’attarder sur les effets des réglages de la caméra. Ici, 3 réglages du gain de la caméra sont utilisés : </a:t>
            </a:r>
          </a:p>
          <a:p>
            <a:pPr>
              <a:spcBef>
                <a:spcPct val="50000"/>
              </a:spcBef>
            </a:pPr>
            <a:r>
              <a:rPr lang="fr-FR" altLang="fr-FR" b="1" dirty="0">
                <a:solidFill>
                  <a:schemeClr val="accent1"/>
                </a:solidFill>
                <a:ea typeface="ヒラギノ角ゴ Pro W3" pitchFamily="20" charset="-128"/>
                <a:sym typeface="Wingdings" panose="05000000000000000000" pitchFamily="2" charset="2"/>
              </a:rPr>
              <a:t> p</a:t>
            </a:r>
            <a:r>
              <a:rPr lang="fr-FR" altLang="fr-FR" b="1" dirty="0">
                <a:solidFill>
                  <a:schemeClr val="accent1"/>
                </a:solidFill>
                <a:ea typeface="ヒラギノ角ゴ Pro W3" pitchFamily="20" charset="-128"/>
              </a:rPr>
              <a:t>lus le gain augmente, plus le temps d'exposition diminue.</a:t>
            </a:r>
            <a:endParaRPr lang="en-US" altLang="fr-FR" b="1" dirty="0">
              <a:solidFill>
                <a:schemeClr val="accent1"/>
              </a:solidFill>
              <a:ea typeface="ヒラギノ角ゴ Pro W3" pitchFamily="20" charset="-128"/>
            </a:endParaRPr>
          </a:p>
        </p:txBody>
      </p:sp>
      <p:sp>
        <p:nvSpPr>
          <p:cNvPr id="330758" name="Rectangle 6"/>
          <p:cNvSpPr>
            <a:spLocks noGrp="1" noChangeArrowheads="1"/>
          </p:cNvSpPr>
          <p:nvPr>
            <p:ph type="title"/>
          </p:nvPr>
        </p:nvSpPr>
        <p:spPr/>
        <p:txBody>
          <a:bodyPr/>
          <a:lstStyle/>
          <a:p>
            <a:r>
              <a:rPr lang="fr-FR" altLang="fr-FR" dirty="0"/>
              <a:t>Acquisition du signal : réglages de la </a:t>
            </a:r>
            <a:r>
              <a:rPr lang="en-US" altLang="fr-FR" dirty="0" err="1"/>
              <a:t>CamérA</a:t>
            </a:r>
            <a:endParaRPr lang="en-US" altLang="fr-FR" dirty="0"/>
          </a:p>
        </p:txBody>
      </p:sp>
      <p:grpSp>
        <p:nvGrpSpPr>
          <p:cNvPr id="3" name="Groupe 2">
            <a:extLst>
              <a:ext uri="{FF2B5EF4-FFF2-40B4-BE49-F238E27FC236}">
                <a16:creationId xmlns:a16="http://schemas.microsoft.com/office/drawing/2014/main" id="{9E044286-6F8C-1D6A-BEF0-0FBC92DBA878}"/>
              </a:ext>
            </a:extLst>
          </p:cNvPr>
          <p:cNvGrpSpPr>
            <a:grpSpLocks noGrp="1" noUngrp="1" noRot="1" noMove="1" noResize="1"/>
          </p:cNvGrpSpPr>
          <p:nvPr/>
        </p:nvGrpSpPr>
        <p:grpSpPr>
          <a:xfrm>
            <a:off x="1828800" y="1440000"/>
            <a:ext cx="8534400" cy="3323268"/>
            <a:chOff x="1828800" y="1440000"/>
            <a:chExt cx="8534400" cy="3323268"/>
          </a:xfrm>
        </p:grpSpPr>
        <p:sp>
          <p:nvSpPr>
            <p:cNvPr id="330754" name="Text Box 2"/>
            <p:cNvSpPr txBox="1">
              <a:spLocks noGrp="1" noRot="1" noMove="1" noResize="1" noEditPoints="1" noAdjustHandles="1" noChangeArrowheads="1" noChangeShapeType="1"/>
            </p:cNvSpPr>
            <p:nvPr/>
          </p:nvSpPr>
          <p:spPr bwMode="auto">
            <a:xfrm>
              <a:off x="1828800" y="4178493"/>
              <a:ext cx="27432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fr-FR" sz="1600" b="1" dirty="0">
                  <a:ea typeface="ヒラギノ角ゴ Pro W3" pitchFamily="20" charset="-128"/>
                </a:rPr>
                <a:t>Gain Minimum</a:t>
              </a:r>
            </a:p>
            <a:p>
              <a:pPr algn="ctr"/>
              <a:r>
                <a:rPr lang="en-US" altLang="fr-FR" sz="1600" b="1" dirty="0">
                  <a:ea typeface="ヒラギノ角ゴ Pro W3" pitchFamily="20" charset="-128"/>
                </a:rPr>
                <a:t>2.76 s</a:t>
              </a:r>
            </a:p>
          </p:txBody>
        </p:sp>
        <p:sp>
          <p:nvSpPr>
            <p:cNvPr id="330755" name="Text Box 3"/>
            <p:cNvSpPr txBox="1">
              <a:spLocks noGrp="1" noRot="1" noMove="1" noResize="1" noEditPoints="1" noAdjustHandles="1" noChangeArrowheads="1" noChangeShapeType="1"/>
            </p:cNvSpPr>
            <p:nvPr/>
          </p:nvSpPr>
          <p:spPr bwMode="auto">
            <a:xfrm>
              <a:off x="4724400" y="4178493"/>
              <a:ext cx="27432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fr-FR" sz="1600" b="1" dirty="0">
                  <a:ea typeface="ヒラギノ角ゴ Pro W3" pitchFamily="20" charset="-128"/>
                </a:rPr>
                <a:t>Gain </a:t>
              </a:r>
              <a:r>
                <a:rPr lang="en-US" altLang="fr-FR" sz="1600" b="1" dirty="0" err="1">
                  <a:ea typeface="ヒラギノ角ゴ Pro W3" pitchFamily="20" charset="-128"/>
                </a:rPr>
                <a:t>Moyen</a:t>
              </a:r>
              <a:endParaRPr lang="en-US" altLang="fr-FR" sz="1600" b="1" dirty="0">
                <a:ea typeface="ヒラギノ角ゴ Pro W3" pitchFamily="20" charset="-128"/>
              </a:endParaRPr>
            </a:p>
            <a:p>
              <a:pPr algn="ctr"/>
              <a:r>
                <a:rPr lang="en-US" altLang="fr-FR" sz="1600" b="1" dirty="0">
                  <a:ea typeface="ヒラギノ角ゴ Pro W3" pitchFamily="20" charset="-128"/>
                </a:rPr>
                <a:t>0.55 s</a:t>
              </a:r>
            </a:p>
          </p:txBody>
        </p:sp>
        <p:sp>
          <p:nvSpPr>
            <p:cNvPr id="330756" name="Text Box 4"/>
            <p:cNvSpPr txBox="1">
              <a:spLocks noGrp="1" noRot="1" noMove="1" noResize="1" noEditPoints="1" noAdjustHandles="1" noChangeArrowheads="1" noChangeShapeType="1"/>
            </p:cNvSpPr>
            <p:nvPr/>
          </p:nvSpPr>
          <p:spPr bwMode="auto">
            <a:xfrm>
              <a:off x="7620000" y="4178493"/>
              <a:ext cx="27432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altLang="fr-FR" sz="1600" b="1" dirty="0">
                  <a:ea typeface="ヒラギノ角ゴ Pro W3" pitchFamily="20" charset="-128"/>
                </a:rPr>
                <a:t>Gain Maximum</a:t>
              </a:r>
            </a:p>
            <a:p>
              <a:pPr algn="ctr"/>
              <a:r>
                <a:rPr lang="en-US" altLang="fr-FR" sz="1600" b="1" dirty="0">
                  <a:ea typeface="ヒラギノ角ゴ Pro W3" pitchFamily="20" charset="-128"/>
                </a:rPr>
                <a:t>0.15 s</a:t>
              </a:r>
            </a:p>
          </p:txBody>
        </p:sp>
        <p:pic>
          <p:nvPicPr>
            <p:cNvPr id="330759" name="Picture 7" descr="patterns 1"/>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8325" y="1440000"/>
              <a:ext cx="8515350" cy="27416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ZoneTexte 1">
            <a:extLst>
              <a:ext uri="{FF2B5EF4-FFF2-40B4-BE49-F238E27FC236}">
                <a16:creationId xmlns:a16="http://schemas.microsoft.com/office/drawing/2014/main" id="{0F1F310A-572A-CC50-11BF-5807FA261715}"/>
              </a:ext>
            </a:extLst>
          </p:cNvPr>
          <p:cNvSpPr txBox="1"/>
          <p:nvPr/>
        </p:nvSpPr>
        <p:spPr>
          <a:xfrm>
            <a:off x="2937600" y="6391520"/>
            <a:ext cx="8460000" cy="461665"/>
          </a:xfrm>
          <a:prstGeom prst="rect">
            <a:avLst/>
          </a:prstGeom>
          <a:noFill/>
          <a:ln>
            <a:noFill/>
          </a:ln>
        </p:spPr>
        <p:txBody>
          <a:bodyPr wrap="square" rtlCol="0" anchor="b" anchorCtr="0">
            <a:spAutoFit/>
          </a:bodyPr>
          <a:lstStyle/>
          <a:p>
            <a:r>
              <a:rPr lang="fr-FR" sz="1200" b="1" dirty="0"/>
              <a:t>Clichés EBSD obtenus sur un alliage de Ni avec une caméra CCD. </a:t>
            </a:r>
          </a:p>
          <a:p>
            <a:r>
              <a:rPr lang="fr-FR" sz="1200" dirty="0"/>
              <a:t>Source interne EDAX, R. de </a:t>
            </a:r>
            <a:r>
              <a:rPr lang="fr-FR" sz="1200" dirty="0" err="1"/>
              <a:t>Kloe</a:t>
            </a:r>
            <a:r>
              <a:rPr lang="fr-FR" sz="1200"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82" name="Rectangle 6"/>
          <p:cNvSpPr>
            <a:spLocks noGrp="1" noChangeArrowheads="1"/>
          </p:cNvSpPr>
          <p:nvPr>
            <p:ph type="title"/>
          </p:nvPr>
        </p:nvSpPr>
        <p:spPr/>
        <p:txBody>
          <a:bodyPr/>
          <a:lstStyle/>
          <a:p>
            <a:r>
              <a:rPr lang="en-US" altLang="fr-FR" dirty="0" err="1"/>
              <a:t>Résolution</a:t>
            </a:r>
            <a:r>
              <a:rPr lang="en-US" altLang="fr-FR" dirty="0"/>
              <a:t> de la </a:t>
            </a:r>
            <a:r>
              <a:rPr lang="en-US" altLang="fr-FR" dirty="0" err="1"/>
              <a:t>Caméra</a:t>
            </a:r>
            <a:endParaRPr lang="en-US" altLang="fr-FR" dirty="0"/>
          </a:p>
        </p:txBody>
      </p:sp>
      <p:grpSp>
        <p:nvGrpSpPr>
          <p:cNvPr id="3" name="Groupe 2">
            <a:extLst>
              <a:ext uri="{FF2B5EF4-FFF2-40B4-BE49-F238E27FC236}">
                <a16:creationId xmlns:a16="http://schemas.microsoft.com/office/drawing/2014/main" id="{3712F8E0-451F-3413-7390-E32F3F732802}"/>
              </a:ext>
            </a:extLst>
          </p:cNvPr>
          <p:cNvGrpSpPr>
            <a:grpSpLocks noGrp="1" noUngrp="1" noRot="1" noMove="1" noResize="1"/>
          </p:cNvGrpSpPr>
          <p:nvPr/>
        </p:nvGrpSpPr>
        <p:grpSpPr>
          <a:xfrm>
            <a:off x="1846262" y="1440000"/>
            <a:ext cx="8612188" cy="3080475"/>
            <a:chOff x="1846262" y="1440000"/>
            <a:chExt cx="8612188" cy="3080475"/>
          </a:xfrm>
        </p:grpSpPr>
        <p:sp>
          <p:nvSpPr>
            <p:cNvPr id="331778" name="Text Box 2"/>
            <p:cNvSpPr txBox="1">
              <a:spLocks noGrp="1" noRot="1" noMove="1" noResize="1" noEditPoints="1" noAdjustHandles="1" noChangeArrowheads="1" noChangeShapeType="1"/>
            </p:cNvSpPr>
            <p:nvPr/>
          </p:nvSpPr>
          <p:spPr bwMode="auto">
            <a:xfrm>
              <a:off x="1846262" y="4183925"/>
              <a:ext cx="2722564" cy="3365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spAutoFit/>
            </a:bodyPr>
            <a:lstStyle/>
            <a:p>
              <a:pPr algn="ctr">
                <a:spcBef>
                  <a:spcPct val="50000"/>
                </a:spcBef>
              </a:pPr>
              <a:r>
                <a:rPr lang="en-US" altLang="fr-FR" sz="1600" b="1" dirty="0">
                  <a:ea typeface="ヒラギノ角ゴ Pro W3" pitchFamily="20" charset="-128"/>
                </a:rPr>
                <a:t>1024 x 1024 </a:t>
              </a:r>
              <a:r>
                <a:rPr lang="en-US" altLang="fr-FR" sz="1600" b="1" dirty="0" err="1">
                  <a:ea typeface="ヒラギノ角ゴ Pro W3" pitchFamily="20" charset="-128"/>
                </a:rPr>
                <a:t>px</a:t>
              </a:r>
              <a:endParaRPr lang="en-US" altLang="fr-FR" sz="1600" b="1" dirty="0">
                <a:ea typeface="ヒラギノ角ゴ Pro W3" pitchFamily="20" charset="-128"/>
              </a:endParaRPr>
            </a:p>
          </p:txBody>
        </p:sp>
        <p:sp>
          <p:nvSpPr>
            <p:cNvPr id="331779" name="Text Box 3"/>
            <p:cNvSpPr txBox="1">
              <a:spLocks noGrp="1" noRot="1" noMove="1" noResize="1" noEditPoints="1" noAdjustHandles="1" noChangeArrowheads="1" noChangeShapeType="1"/>
            </p:cNvSpPr>
            <p:nvPr/>
          </p:nvSpPr>
          <p:spPr bwMode="auto">
            <a:xfrm>
              <a:off x="4694238" y="4183925"/>
              <a:ext cx="2819400" cy="3365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lgn="ctr">
                <a:spcBef>
                  <a:spcPct val="50000"/>
                </a:spcBef>
              </a:pPr>
              <a:r>
                <a:rPr lang="en-US" altLang="fr-FR" sz="1600" b="1" dirty="0">
                  <a:ea typeface="ヒラギノ角ゴ Pro W3" pitchFamily="20" charset="-128"/>
                </a:rPr>
                <a:t>512 x 512 </a:t>
              </a:r>
              <a:r>
                <a:rPr lang="en-US" altLang="fr-FR" sz="1600" b="1" dirty="0" err="1">
                  <a:ea typeface="ヒラギノ角ゴ Pro W3" pitchFamily="20" charset="-128"/>
                </a:rPr>
                <a:t>px</a:t>
              </a:r>
              <a:endParaRPr lang="en-US" altLang="fr-FR" sz="1600" b="1" dirty="0">
                <a:ea typeface="ヒラギノ角ゴ Pro W3" pitchFamily="20" charset="-128"/>
              </a:endParaRPr>
            </a:p>
          </p:txBody>
        </p:sp>
        <p:sp>
          <p:nvSpPr>
            <p:cNvPr id="331780" name="Text Box 4"/>
            <p:cNvSpPr txBox="1">
              <a:spLocks noGrp="1" noRot="1" noMove="1" noResize="1" noEditPoints="1" noAdjustHandles="1" noChangeArrowheads="1" noChangeShapeType="1"/>
            </p:cNvSpPr>
            <p:nvPr/>
          </p:nvSpPr>
          <p:spPr bwMode="auto">
            <a:xfrm>
              <a:off x="7639050" y="4183925"/>
              <a:ext cx="2819400" cy="3365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lgn="ctr">
                <a:spcBef>
                  <a:spcPct val="50000"/>
                </a:spcBef>
              </a:pPr>
              <a:r>
                <a:rPr lang="en-US" altLang="fr-FR" sz="1600" b="1" dirty="0">
                  <a:ea typeface="ヒラギノ角ゴ Pro W3" pitchFamily="20" charset="-128"/>
                </a:rPr>
                <a:t>128 x 128 </a:t>
              </a:r>
              <a:r>
                <a:rPr lang="en-US" altLang="fr-FR" sz="1600" b="1" dirty="0" err="1">
                  <a:ea typeface="ヒラギノ角ゴ Pro W3" pitchFamily="20" charset="-128"/>
                </a:rPr>
                <a:t>px</a:t>
              </a:r>
              <a:endParaRPr lang="en-US" altLang="fr-FR" sz="1600" b="1" dirty="0">
                <a:ea typeface="ヒラギノ角ゴ Pro W3" pitchFamily="20" charset="-128"/>
              </a:endParaRPr>
            </a:p>
          </p:txBody>
        </p:sp>
        <p:pic>
          <p:nvPicPr>
            <p:cNvPr id="331783" name="Picture 7" descr="patterns 4"/>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263" y="1440000"/>
              <a:ext cx="8515350" cy="274161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ZoneTexte 1">
            <a:extLst>
              <a:ext uri="{FF2B5EF4-FFF2-40B4-BE49-F238E27FC236}">
                <a16:creationId xmlns:a16="http://schemas.microsoft.com/office/drawing/2014/main" id="{E96C85CC-4E23-8EE4-DE63-0250A2DFEB2C}"/>
              </a:ext>
            </a:extLst>
          </p:cNvPr>
          <p:cNvSpPr txBox="1"/>
          <p:nvPr/>
        </p:nvSpPr>
        <p:spPr>
          <a:xfrm>
            <a:off x="2937600" y="6391520"/>
            <a:ext cx="8460000" cy="461665"/>
          </a:xfrm>
          <a:prstGeom prst="rect">
            <a:avLst/>
          </a:prstGeom>
          <a:noFill/>
          <a:ln>
            <a:noFill/>
          </a:ln>
        </p:spPr>
        <p:txBody>
          <a:bodyPr wrap="square" rtlCol="0" anchor="b" anchorCtr="0">
            <a:spAutoFit/>
          </a:bodyPr>
          <a:lstStyle/>
          <a:p>
            <a:r>
              <a:rPr lang="fr-FR" sz="1200" b="1" dirty="0"/>
              <a:t>Clichés EBSD obtenus sur un alliage de Ni avec une caméra CCD. </a:t>
            </a:r>
          </a:p>
          <a:p>
            <a:r>
              <a:rPr lang="fr-FR" sz="1200" dirty="0"/>
              <a:t>Source interne EDAX, R. de </a:t>
            </a:r>
            <a:r>
              <a:rPr lang="fr-FR" sz="1200" dirty="0" err="1"/>
              <a:t>Kloe</a:t>
            </a:r>
            <a:r>
              <a:rPr lang="fr-FR" sz="1200" dirty="0"/>
              <a:t>.</a:t>
            </a:r>
          </a:p>
        </p:txBody>
      </p:sp>
      <p:sp>
        <p:nvSpPr>
          <p:cNvPr id="4" name="Text Box 5">
            <a:extLst>
              <a:ext uri="{FF2B5EF4-FFF2-40B4-BE49-F238E27FC236}">
                <a16:creationId xmlns:a16="http://schemas.microsoft.com/office/drawing/2014/main" id="{B4BED03B-2C13-6B60-8297-372C0392B67F}"/>
              </a:ext>
            </a:extLst>
          </p:cNvPr>
          <p:cNvSpPr txBox="1">
            <a:spLocks noChangeArrowheads="1"/>
          </p:cNvSpPr>
          <p:nvPr/>
        </p:nvSpPr>
        <p:spPr bwMode="auto">
          <a:xfrm>
            <a:off x="720725" y="4686401"/>
            <a:ext cx="10676875"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ct val="50000"/>
              </a:spcBef>
            </a:pPr>
            <a:r>
              <a:rPr lang="fr-FR" altLang="fr-FR" dirty="0">
                <a:solidFill>
                  <a:schemeClr val="accent1"/>
                </a:solidFill>
                <a:ea typeface="ヒラギノ角ゴ Pro W3" pitchFamily="20" charset="-128"/>
              </a:rPr>
              <a:t>La résolution de la caméra aura également une incidence sur l'évaluation de la qualité du motif. Souvent, pour la cartographie d'orientation, on augmente le gain de la caméra tout en diminuant la résolution afin d'augmenter la fréquence d'images de la caméra. Mais cela aura une influence sur la précision des indexations.</a:t>
            </a:r>
            <a:endParaRPr lang="en-US" altLang="fr-FR" b="1" dirty="0">
              <a:solidFill>
                <a:schemeClr val="accent1"/>
              </a:solidFill>
              <a:ea typeface="ヒラギノ角ゴ Pro W3" pitchFamily="2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35" name="Text Box 27"/>
          <p:cNvSpPr txBox="1">
            <a:spLocks noChangeArrowheads="1"/>
          </p:cNvSpPr>
          <p:nvPr/>
        </p:nvSpPr>
        <p:spPr bwMode="auto">
          <a:xfrm>
            <a:off x="2063750" y="1094117"/>
            <a:ext cx="8229600" cy="3365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spcBef>
                <a:spcPct val="50000"/>
              </a:spcBef>
            </a:pPr>
            <a:r>
              <a:rPr lang="fr-FR" altLang="fr-FR" sz="1600" b="1" dirty="0">
                <a:solidFill>
                  <a:schemeClr val="accent1"/>
                </a:solidFill>
                <a:ea typeface="ヒラギノ角ゴ Pro W3" pitchFamily="20" charset="-128"/>
              </a:rPr>
              <a:t>1. Positionner le faisceau sur un grain et collecter le cliché EBSD.</a:t>
            </a:r>
            <a:endParaRPr lang="en-US" altLang="fr-FR" sz="1600" b="1" dirty="0">
              <a:solidFill>
                <a:schemeClr val="accent1"/>
              </a:solidFill>
              <a:ea typeface="ヒラギノ角ゴ Pro W3" pitchFamily="20" charset="-128"/>
            </a:endParaRPr>
          </a:p>
        </p:txBody>
      </p:sp>
      <p:sp>
        <p:nvSpPr>
          <p:cNvPr id="606236" name="Text Box 28"/>
          <p:cNvSpPr txBox="1">
            <a:spLocks noChangeArrowheads="1"/>
          </p:cNvSpPr>
          <p:nvPr/>
        </p:nvSpPr>
        <p:spPr bwMode="auto">
          <a:xfrm>
            <a:off x="2063750" y="1310017"/>
            <a:ext cx="8229600" cy="338554"/>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spcBef>
                <a:spcPct val="50000"/>
              </a:spcBef>
            </a:pPr>
            <a:r>
              <a:rPr lang="fr-FR" altLang="fr-FR" sz="1600" b="1" dirty="0">
                <a:solidFill>
                  <a:schemeClr val="accent1"/>
                </a:solidFill>
                <a:ea typeface="ヒラギノ角ゴ Pro W3" pitchFamily="20" charset="-128"/>
              </a:rPr>
              <a:t>2. Balayage rapide sur plusieurs grains pour collecter le signal de fond continu.</a:t>
            </a:r>
            <a:endParaRPr lang="en-US" altLang="fr-FR" sz="1600" b="1" dirty="0">
              <a:solidFill>
                <a:schemeClr val="accent1"/>
              </a:solidFill>
              <a:ea typeface="ヒラギノ角ゴ Pro W3" pitchFamily="20" charset="-128"/>
            </a:endParaRPr>
          </a:p>
        </p:txBody>
      </p:sp>
      <p:sp>
        <p:nvSpPr>
          <p:cNvPr id="606237" name="Text Box 29"/>
          <p:cNvSpPr txBox="1">
            <a:spLocks noChangeArrowheads="1"/>
          </p:cNvSpPr>
          <p:nvPr/>
        </p:nvSpPr>
        <p:spPr bwMode="auto">
          <a:xfrm>
            <a:off x="2063750" y="1525917"/>
            <a:ext cx="8229600" cy="338554"/>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spcBef>
                <a:spcPct val="50000"/>
              </a:spcBef>
            </a:pPr>
            <a:r>
              <a:rPr lang="fr-FR" altLang="fr-FR" sz="1600" b="1" dirty="0">
                <a:solidFill>
                  <a:schemeClr val="accent1"/>
                </a:solidFill>
                <a:ea typeface="ヒラギノ角ゴ Pro W3" pitchFamily="20" charset="-128"/>
              </a:rPr>
              <a:t>3. Soustraire le fond continu du cliché EBSD pour améliorer le motif.</a:t>
            </a:r>
          </a:p>
        </p:txBody>
      </p:sp>
      <p:sp>
        <p:nvSpPr>
          <p:cNvPr id="606238" name="Rectangle 30"/>
          <p:cNvSpPr>
            <a:spLocks noGrp="1" noChangeArrowheads="1"/>
          </p:cNvSpPr>
          <p:nvPr>
            <p:ph type="title"/>
          </p:nvPr>
        </p:nvSpPr>
        <p:spPr/>
        <p:txBody>
          <a:bodyPr/>
          <a:lstStyle/>
          <a:p>
            <a:r>
              <a:rPr lang="fr-FR" dirty="0"/>
              <a:t>Soustraction statique du fond continu</a:t>
            </a:r>
            <a:endParaRPr lang="en-US" altLang="fr-FR" dirty="0"/>
          </a:p>
        </p:txBody>
      </p:sp>
      <p:pic>
        <p:nvPicPr>
          <p:cNvPr id="606241" name="Picture 33" descr="FSD im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97999">
            <a:off x="2913064" y="4654550"/>
            <a:ext cx="6365875" cy="1943100"/>
          </a:xfrm>
          <a:prstGeom prst="rect">
            <a:avLst/>
          </a:prstGeom>
          <a:noFill/>
          <a:extLst>
            <a:ext uri="{909E8E84-426E-40DD-AFC4-6F175D3DCCD1}">
              <a14:hiddenFill xmlns:a14="http://schemas.microsoft.com/office/drawing/2010/main">
                <a:solidFill>
                  <a:srgbClr val="FFFFFF"/>
                </a:solidFill>
              </a14:hiddenFill>
            </a:ext>
          </a:extLst>
        </p:spPr>
      </p:pic>
      <p:grpSp>
        <p:nvGrpSpPr>
          <p:cNvPr id="606242" name="Group 34"/>
          <p:cNvGrpSpPr>
            <a:grpSpLocks noChangeAspect="1"/>
          </p:cNvGrpSpPr>
          <p:nvPr/>
        </p:nvGrpSpPr>
        <p:grpSpPr bwMode="auto">
          <a:xfrm>
            <a:off x="2407910" y="1935163"/>
            <a:ext cx="3666150" cy="3600000"/>
            <a:chOff x="431" y="618"/>
            <a:chExt cx="2494" cy="2449"/>
          </a:xfrm>
        </p:grpSpPr>
        <p:grpSp>
          <p:nvGrpSpPr>
            <p:cNvPr id="606243" name="Group 35"/>
            <p:cNvGrpSpPr>
              <a:grpSpLocks/>
            </p:cNvGrpSpPr>
            <p:nvPr/>
          </p:nvGrpSpPr>
          <p:grpSpPr bwMode="auto">
            <a:xfrm>
              <a:off x="431" y="618"/>
              <a:ext cx="1814" cy="1814"/>
              <a:chOff x="149" y="754"/>
              <a:chExt cx="1814" cy="1814"/>
            </a:xfrm>
          </p:grpSpPr>
          <p:pic>
            <p:nvPicPr>
              <p:cNvPr id="606244" name="Picture 36" descr="raw pattern 1x1 masked"/>
              <p:cNvPicPr>
                <a:picLocks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 y="754"/>
                <a:ext cx="1814"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6245" name="Oval 37"/>
              <p:cNvSpPr>
                <a:spLocks noChangeArrowheads="1"/>
              </p:cNvSpPr>
              <p:nvPr/>
            </p:nvSpPr>
            <p:spPr bwMode="auto">
              <a:xfrm>
                <a:off x="158" y="784"/>
                <a:ext cx="1754" cy="1754"/>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sp>
          <p:nvSpPr>
            <p:cNvPr id="606246" name="Line 38"/>
            <p:cNvSpPr>
              <a:spLocks noChangeShapeType="1"/>
            </p:cNvSpPr>
            <p:nvPr/>
          </p:nvSpPr>
          <p:spPr bwMode="auto">
            <a:xfrm>
              <a:off x="1927" y="2160"/>
              <a:ext cx="998" cy="907"/>
            </a:xfrm>
            <a:prstGeom prst="line">
              <a:avLst/>
            </a:prstGeom>
            <a:noFill/>
            <a:ln w="38100">
              <a:solidFill>
                <a:srgbClr val="FFFF00"/>
              </a:solidFill>
              <a:round/>
              <a:headEnd/>
              <a:tailEnd type="triangle" w="med" len="med"/>
            </a:ln>
            <a:effectLst>
              <a:outerShdw dist="45791" dir="2021404" algn="ctr" rotWithShape="0">
                <a:schemeClr val="tx1"/>
              </a:outerShdw>
            </a:effectLst>
            <a:extLst>
              <a:ext uri="{909E8E84-426E-40DD-AFC4-6F175D3DCCD1}">
                <a14:hiddenFill xmlns:a14="http://schemas.microsoft.com/office/drawing/2010/main">
                  <a:noFill/>
                </a14:hiddenFill>
              </a:ext>
            </a:extLst>
          </p:spPr>
          <p:txBody>
            <a:bodyPr/>
            <a:lstStyle/>
            <a:p>
              <a:endParaRPr lang="fr-FR"/>
            </a:p>
          </p:txBody>
        </p:sp>
      </p:grpSp>
      <p:grpSp>
        <p:nvGrpSpPr>
          <p:cNvPr id="606247" name="Group 39"/>
          <p:cNvGrpSpPr>
            <a:grpSpLocks noChangeAspect="1"/>
          </p:cNvGrpSpPr>
          <p:nvPr/>
        </p:nvGrpSpPr>
        <p:grpSpPr bwMode="auto">
          <a:xfrm>
            <a:off x="2409974" y="1935163"/>
            <a:ext cx="3666150" cy="3600000"/>
            <a:chOff x="431" y="618"/>
            <a:chExt cx="2494" cy="2449"/>
          </a:xfrm>
        </p:grpSpPr>
        <p:sp>
          <p:nvSpPr>
            <p:cNvPr id="606248" name="Line 40"/>
            <p:cNvSpPr>
              <a:spLocks noChangeShapeType="1"/>
            </p:cNvSpPr>
            <p:nvPr/>
          </p:nvSpPr>
          <p:spPr bwMode="auto">
            <a:xfrm>
              <a:off x="1927" y="2160"/>
              <a:ext cx="998" cy="907"/>
            </a:xfrm>
            <a:prstGeom prst="line">
              <a:avLst/>
            </a:prstGeom>
            <a:noFill/>
            <a:ln w="38100">
              <a:solidFill>
                <a:srgbClr val="FFFF00"/>
              </a:solidFill>
              <a:round/>
              <a:headEnd/>
              <a:tailEnd type="triangle" w="med" len="med"/>
            </a:ln>
            <a:effectLst>
              <a:outerShdw dist="45791" dir="2021404" algn="ctr" rotWithShape="0">
                <a:schemeClr val="tx1"/>
              </a:outerShdw>
            </a:effectLst>
            <a:extLst>
              <a:ext uri="{909E8E84-426E-40DD-AFC4-6F175D3DCCD1}">
                <a14:hiddenFill xmlns:a14="http://schemas.microsoft.com/office/drawing/2010/main">
                  <a:noFill/>
                </a14:hiddenFill>
              </a:ext>
            </a:extLst>
          </p:spPr>
          <p:txBody>
            <a:bodyPr/>
            <a:lstStyle/>
            <a:p>
              <a:endParaRPr lang="fr-FR"/>
            </a:p>
          </p:txBody>
        </p:sp>
        <p:grpSp>
          <p:nvGrpSpPr>
            <p:cNvPr id="606249" name="Group 41"/>
            <p:cNvGrpSpPr>
              <a:grpSpLocks/>
            </p:cNvGrpSpPr>
            <p:nvPr/>
          </p:nvGrpSpPr>
          <p:grpSpPr bwMode="auto">
            <a:xfrm>
              <a:off x="431" y="618"/>
              <a:ext cx="1814" cy="1814"/>
              <a:chOff x="149" y="2251"/>
              <a:chExt cx="1814" cy="1814"/>
            </a:xfrm>
          </p:grpSpPr>
          <p:pic>
            <p:nvPicPr>
              <p:cNvPr id="606250" name="Picture 42" descr="corrected pattern 1x1 masked"/>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 y="2251"/>
                <a:ext cx="1814" cy="1814"/>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6251" name="Oval 43"/>
              <p:cNvSpPr>
                <a:spLocks noChangeArrowheads="1"/>
              </p:cNvSpPr>
              <p:nvPr/>
            </p:nvSpPr>
            <p:spPr bwMode="auto">
              <a:xfrm>
                <a:off x="149" y="2281"/>
                <a:ext cx="1755" cy="1754"/>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grpSp>
        <p:nvGrpSpPr>
          <p:cNvPr id="606252" name="Group 44"/>
          <p:cNvGrpSpPr>
            <a:grpSpLocks/>
          </p:cNvGrpSpPr>
          <p:nvPr/>
        </p:nvGrpSpPr>
        <p:grpSpPr bwMode="auto">
          <a:xfrm>
            <a:off x="2855913" y="1816101"/>
            <a:ext cx="6737350" cy="4638675"/>
            <a:chOff x="839" y="735"/>
            <a:chExt cx="4244" cy="2922"/>
          </a:xfrm>
        </p:grpSpPr>
        <p:grpSp>
          <p:nvGrpSpPr>
            <p:cNvPr id="606253" name="Group 45"/>
            <p:cNvGrpSpPr>
              <a:grpSpLocks/>
            </p:cNvGrpSpPr>
            <p:nvPr/>
          </p:nvGrpSpPr>
          <p:grpSpPr bwMode="auto">
            <a:xfrm>
              <a:off x="839" y="735"/>
              <a:ext cx="4244" cy="2922"/>
              <a:chOff x="839" y="735"/>
              <a:chExt cx="4244" cy="2922"/>
            </a:xfrm>
          </p:grpSpPr>
          <p:grpSp>
            <p:nvGrpSpPr>
              <p:cNvPr id="606254" name="Group 46"/>
              <p:cNvGrpSpPr>
                <a:grpSpLocks/>
              </p:cNvGrpSpPr>
              <p:nvPr/>
            </p:nvGrpSpPr>
            <p:grpSpPr bwMode="auto">
              <a:xfrm>
                <a:off x="839" y="2341"/>
                <a:ext cx="4082" cy="1316"/>
                <a:chOff x="839" y="2341"/>
                <a:chExt cx="4082" cy="1316"/>
              </a:xfrm>
            </p:grpSpPr>
            <p:sp>
              <p:nvSpPr>
                <p:cNvPr id="606255" name="Line 47"/>
                <p:cNvSpPr>
                  <a:spLocks noChangeShapeType="1"/>
                </p:cNvSpPr>
                <p:nvPr/>
              </p:nvSpPr>
              <p:spPr bwMode="auto">
                <a:xfrm flipV="1">
                  <a:off x="839" y="2341"/>
                  <a:ext cx="3130" cy="998"/>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6256" name="Line 48"/>
                <p:cNvSpPr>
                  <a:spLocks noChangeShapeType="1"/>
                </p:cNvSpPr>
                <p:nvPr/>
              </p:nvSpPr>
              <p:spPr bwMode="auto">
                <a:xfrm flipV="1">
                  <a:off x="3470" y="2341"/>
                  <a:ext cx="499" cy="1316"/>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6257" name="Line 49"/>
                <p:cNvSpPr>
                  <a:spLocks noChangeShapeType="1"/>
                </p:cNvSpPr>
                <p:nvPr/>
              </p:nvSpPr>
              <p:spPr bwMode="auto">
                <a:xfrm flipV="1">
                  <a:off x="2290" y="2341"/>
                  <a:ext cx="1724" cy="137"/>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06258" name="Line 50"/>
                <p:cNvSpPr>
                  <a:spLocks noChangeShapeType="1"/>
                </p:cNvSpPr>
                <p:nvPr/>
              </p:nvSpPr>
              <p:spPr bwMode="auto">
                <a:xfrm flipH="1" flipV="1">
                  <a:off x="3969" y="2341"/>
                  <a:ext cx="952" cy="454"/>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606259" name="Group 51"/>
              <p:cNvGrpSpPr>
                <a:grpSpLocks/>
              </p:cNvGrpSpPr>
              <p:nvPr/>
            </p:nvGrpSpPr>
            <p:grpSpPr bwMode="auto">
              <a:xfrm>
                <a:off x="3403" y="735"/>
                <a:ext cx="1680" cy="1680"/>
                <a:chOff x="128" y="3093"/>
                <a:chExt cx="1680" cy="1680"/>
              </a:xfrm>
            </p:grpSpPr>
            <p:pic>
              <p:nvPicPr>
                <p:cNvPr id="606260" name="Picture 52" descr="background pattern 1x1 maske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 y="3093"/>
                  <a:ext cx="1680"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6261" name="Oval 53"/>
                <p:cNvSpPr>
                  <a:spLocks noChangeAspect="1" noChangeArrowheads="1"/>
                </p:cNvSpPr>
                <p:nvPr/>
              </p:nvSpPr>
              <p:spPr bwMode="auto">
                <a:xfrm>
                  <a:off x="147" y="3112"/>
                  <a:ext cx="1625" cy="1624"/>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grpSp>
        </p:grpSp>
        <p:grpSp>
          <p:nvGrpSpPr>
            <p:cNvPr id="606262" name="Group 54"/>
            <p:cNvGrpSpPr>
              <a:grpSpLocks/>
            </p:cNvGrpSpPr>
            <p:nvPr/>
          </p:nvGrpSpPr>
          <p:grpSpPr bwMode="auto">
            <a:xfrm>
              <a:off x="839" y="2341"/>
              <a:ext cx="4049" cy="1316"/>
              <a:chOff x="839" y="2341"/>
              <a:chExt cx="4049" cy="1316"/>
            </a:xfrm>
          </p:grpSpPr>
          <p:sp>
            <p:nvSpPr>
              <p:cNvPr id="606263" name="Freeform 55"/>
              <p:cNvSpPr>
                <a:spLocks/>
              </p:cNvSpPr>
              <p:nvPr/>
            </p:nvSpPr>
            <p:spPr bwMode="auto">
              <a:xfrm>
                <a:off x="839" y="2341"/>
                <a:ext cx="3130" cy="1316"/>
              </a:xfrm>
              <a:custGeom>
                <a:avLst/>
                <a:gdLst>
                  <a:gd name="T0" fmla="*/ 0 w 3130"/>
                  <a:gd name="T1" fmla="*/ 998 h 1316"/>
                  <a:gd name="T2" fmla="*/ 3130 w 3130"/>
                  <a:gd name="T3" fmla="*/ 0 h 1316"/>
                  <a:gd name="T4" fmla="*/ 2631 w 3130"/>
                  <a:gd name="T5" fmla="*/ 1316 h 1316"/>
                  <a:gd name="T6" fmla="*/ 0 w 3130"/>
                  <a:gd name="T7" fmla="*/ 998 h 1316"/>
                </a:gdLst>
                <a:ahLst/>
                <a:cxnLst>
                  <a:cxn ang="0">
                    <a:pos x="T0" y="T1"/>
                  </a:cxn>
                  <a:cxn ang="0">
                    <a:pos x="T2" y="T3"/>
                  </a:cxn>
                  <a:cxn ang="0">
                    <a:pos x="T4" y="T5"/>
                  </a:cxn>
                  <a:cxn ang="0">
                    <a:pos x="T6" y="T7"/>
                  </a:cxn>
                </a:cxnLst>
                <a:rect l="0" t="0" r="r" b="b"/>
                <a:pathLst>
                  <a:path w="3130" h="1316">
                    <a:moveTo>
                      <a:pt x="0" y="998"/>
                    </a:moveTo>
                    <a:lnTo>
                      <a:pt x="3130" y="0"/>
                    </a:lnTo>
                    <a:lnTo>
                      <a:pt x="2631" y="1316"/>
                    </a:lnTo>
                    <a:lnTo>
                      <a:pt x="0" y="998"/>
                    </a:lnTo>
                    <a:close/>
                  </a:path>
                </a:pathLst>
              </a:custGeom>
              <a:solidFill>
                <a:srgbClr val="FFFF00">
                  <a:alpha val="2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6264" name="Freeform 56"/>
              <p:cNvSpPr>
                <a:spLocks/>
              </p:cNvSpPr>
              <p:nvPr/>
            </p:nvSpPr>
            <p:spPr bwMode="auto">
              <a:xfrm>
                <a:off x="856" y="2360"/>
                <a:ext cx="3088" cy="976"/>
              </a:xfrm>
              <a:custGeom>
                <a:avLst/>
                <a:gdLst>
                  <a:gd name="T0" fmla="*/ 0 w 3088"/>
                  <a:gd name="T1" fmla="*/ 976 h 976"/>
                  <a:gd name="T2" fmla="*/ 1440 w 3088"/>
                  <a:gd name="T3" fmla="*/ 128 h 976"/>
                  <a:gd name="T4" fmla="*/ 3088 w 3088"/>
                  <a:gd name="T5" fmla="*/ 0 h 976"/>
                  <a:gd name="T6" fmla="*/ 0 w 3088"/>
                  <a:gd name="T7" fmla="*/ 976 h 976"/>
                </a:gdLst>
                <a:ahLst/>
                <a:cxnLst>
                  <a:cxn ang="0">
                    <a:pos x="T0" y="T1"/>
                  </a:cxn>
                  <a:cxn ang="0">
                    <a:pos x="T2" y="T3"/>
                  </a:cxn>
                  <a:cxn ang="0">
                    <a:pos x="T4" y="T5"/>
                  </a:cxn>
                  <a:cxn ang="0">
                    <a:pos x="T6" y="T7"/>
                  </a:cxn>
                </a:cxnLst>
                <a:rect l="0" t="0" r="r" b="b"/>
                <a:pathLst>
                  <a:path w="3088" h="976">
                    <a:moveTo>
                      <a:pt x="0" y="976"/>
                    </a:moveTo>
                    <a:lnTo>
                      <a:pt x="1440" y="128"/>
                    </a:lnTo>
                    <a:lnTo>
                      <a:pt x="3088" y="0"/>
                    </a:lnTo>
                    <a:lnTo>
                      <a:pt x="0" y="976"/>
                    </a:lnTo>
                    <a:close/>
                  </a:path>
                </a:pathLst>
              </a:custGeom>
              <a:solidFill>
                <a:srgbClr val="FFFF00">
                  <a:alpha val="2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06265" name="Freeform 57"/>
              <p:cNvSpPr>
                <a:spLocks/>
              </p:cNvSpPr>
              <p:nvPr/>
            </p:nvSpPr>
            <p:spPr bwMode="auto">
              <a:xfrm>
                <a:off x="3472" y="2344"/>
                <a:ext cx="1416" cy="1296"/>
              </a:xfrm>
              <a:custGeom>
                <a:avLst/>
                <a:gdLst>
                  <a:gd name="T0" fmla="*/ 0 w 1416"/>
                  <a:gd name="T1" fmla="*/ 1296 h 1296"/>
                  <a:gd name="T2" fmla="*/ 504 w 1416"/>
                  <a:gd name="T3" fmla="*/ 0 h 1296"/>
                  <a:gd name="T4" fmla="*/ 1416 w 1416"/>
                  <a:gd name="T5" fmla="*/ 448 h 1296"/>
                  <a:gd name="T6" fmla="*/ 0 w 1416"/>
                  <a:gd name="T7" fmla="*/ 1296 h 1296"/>
                </a:gdLst>
                <a:ahLst/>
                <a:cxnLst>
                  <a:cxn ang="0">
                    <a:pos x="T0" y="T1"/>
                  </a:cxn>
                  <a:cxn ang="0">
                    <a:pos x="T2" y="T3"/>
                  </a:cxn>
                  <a:cxn ang="0">
                    <a:pos x="T4" y="T5"/>
                  </a:cxn>
                  <a:cxn ang="0">
                    <a:pos x="T6" y="T7"/>
                  </a:cxn>
                </a:cxnLst>
                <a:rect l="0" t="0" r="r" b="b"/>
                <a:pathLst>
                  <a:path w="1416" h="1296">
                    <a:moveTo>
                      <a:pt x="0" y="1296"/>
                    </a:moveTo>
                    <a:lnTo>
                      <a:pt x="504" y="0"/>
                    </a:lnTo>
                    <a:lnTo>
                      <a:pt x="1416" y="448"/>
                    </a:lnTo>
                    <a:lnTo>
                      <a:pt x="0" y="1296"/>
                    </a:lnTo>
                    <a:close/>
                  </a:path>
                </a:pathLst>
              </a:custGeom>
              <a:solidFill>
                <a:srgbClr val="FFFF00">
                  <a:alpha val="2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grpSp>
        <p:nvGrpSpPr>
          <p:cNvPr id="606266" name="Group 58"/>
          <p:cNvGrpSpPr>
            <a:grpSpLocks noChangeAspect="1"/>
          </p:cNvGrpSpPr>
          <p:nvPr/>
        </p:nvGrpSpPr>
        <p:grpSpPr bwMode="auto">
          <a:xfrm>
            <a:off x="2855913" y="1798640"/>
            <a:ext cx="6756400" cy="4656139"/>
            <a:chOff x="839" y="724"/>
            <a:chExt cx="4256" cy="2933"/>
          </a:xfrm>
        </p:grpSpPr>
        <p:grpSp>
          <p:nvGrpSpPr>
            <p:cNvPr id="606267" name="Group 59"/>
            <p:cNvGrpSpPr>
              <a:grpSpLocks/>
            </p:cNvGrpSpPr>
            <p:nvPr/>
          </p:nvGrpSpPr>
          <p:grpSpPr bwMode="auto">
            <a:xfrm>
              <a:off x="839" y="2341"/>
              <a:ext cx="4049" cy="1316"/>
              <a:chOff x="839" y="2341"/>
              <a:chExt cx="4049" cy="1316"/>
            </a:xfrm>
          </p:grpSpPr>
          <p:sp>
            <p:nvSpPr>
              <p:cNvPr id="606268" name="Freeform 60"/>
              <p:cNvSpPr>
                <a:spLocks/>
              </p:cNvSpPr>
              <p:nvPr/>
            </p:nvSpPr>
            <p:spPr bwMode="auto">
              <a:xfrm>
                <a:off x="839" y="2341"/>
                <a:ext cx="3130" cy="1316"/>
              </a:xfrm>
              <a:custGeom>
                <a:avLst/>
                <a:gdLst>
                  <a:gd name="T0" fmla="*/ 0 w 3130"/>
                  <a:gd name="T1" fmla="*/ 998 h 1316"/>
                  <a:gd name="T2" fmla="*/ 3130 w 3130"/>
                  <a:gd name="T3" fmla="*/ 0 h 1316"/>
                  <a:gd name="T4" fmla="*/ 2631 w 3130"/>
                  <a:gd name="T5" fmla="*/ 1316 h 1316"/>
                  <a:gd name="T6" fmla="*/ 0 w 3130"/>
                  <a:gd name="T7" fmla="*/ 998 h 1316"/>
                </a:gdLst>
                <a:ahLst/>
                <a:cxnLst>
                  <a:cxn ang="0">
                    <a:pos x="T0" y="T1"/>
                  </a:cxn>
                  <a:cxn ang="0">
                    <a:pos x="T2" y="T3"/>
                  </a:cxn>
                  <a:cxn ang="0">
                    <a:pos x="T4" y="T5"/>
                  </a:cxn>
                  <a:cxn ang="0">
                    <a:pos x="T6" y="T7"/>
                  </a:cxn>
                </a:cxnLst>
                <a:rect l="0" t="0" r="r" b="b"/>
                <a:pathLst>
                  <a:path w="3130" h="1316">
                    <a:moveTo>
                      <a:pt x="0" y="998"/>
                    </a:moveTo>
                    <a:lnTo>
                      <a:pt x="3130" y="0"/>
                    </a:lnTo>
                    <a:lnTo>
                      <a:pt x="2631" y="1316"/>
                    </a:lnTo>
                    <a:lnTo>
                      <a:pt x="0" y="998"/>
                    </a:lnTo>
                    <a:close/>
                  </a:path>
                </a:pathLst>
              </a:custGeom>
              <a:solidFill>
                <a:srgbClr val="FFFF00">
                  <a:alpha val="2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06269" name="Freeform 61"/>
              <p:cNvSpPr>
                <a:spLocks/>
              </p:cNvSpPr>
              <p:nvPr/>
            </p:nvSpPr>
            <p:spPr bwMode="auto">
              <a:xfrm>
                <a:off x="856" y="2360"/>
                <a:ext cx="3088" cy="976"/>
              </a:xfrm>
              <a:custGeom>
                <a:avLst/>
                <a:gdLst>
                  <a:gd name="T0" fmla="*/ 0 w 3088"/>
                  <a:gd name="T1" fmla="*/ 976 h 976"/>
                  <a:gd name="T2" fmla="*/ 1440 w 3088"/>
                  <a:gd name="T3" fmla="*/ 128 h 976"/>
                  <a:gd name="T4" fmla="*/ 3088 w 3088"/>
                  <a:gd name="T5" fmla="*/ 0 h 976"/>
                  <a:gd name="T6" fmla="*/ 0 w 3088"/>
                  <a:gd name="T7" fmla="*/ 976 h 976"/>
                </a:gdLst>
                <a:ahLst/>
                <a:cxnLst>
                  <a:cxn ang="0">
                    <a:pos x="T0" y="T1"/>
                  </a:cxn>
                  <a:cxn ang="0">
                    <a:pos x="T2" y="T3"/>
                  </a:cxn>
                  <a:cxn ang="0">
                    <a:pos x="T4" y="T5"/>
                  </a:cxn>
                  <a:cxn ang="0">
                    <a:pos x="T6" y="T7"/>
                  </a:cxn>
                </a:cxnLst>
                <a:rect l="0" t="0" r="r" b="b"/>
                <a:pathLst>
                  <a:path w="3088" h="976">
                    <a:moveTo>
                      <a:pt x="0" y="976"/>
                    </a:moveTo>
                    <a:lnTo>
                      <a:pt x="1440" y="128"/>
                    </a:lnTo>
                    <a:lnTo>
                      <a:pt x="3088" y="0"/>
                    </a:lnTo>
                    <a:lnTo>
                      <a:pt x="0" y="976"/>
                    </a:lnTo>
                    <a:close/>
                  </a:path>
                </a:pathLst>
              </a:custGeom>
              <a:solidFill>
                <a:srgbClr val="FFFF00">
                  <a:alpha val="2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06270" name="Freeform 62"/>
              <p:cNvSpPr>
                <a:spLocks/>
              </p:cNvSpPr>
              <p:nvPr/>
            </p:nvSpPr>
            <p:spPr bwMode="auto">
              <a:xfrm>
                <a:off x="3472" y="2344"/>
                <a:ext cx="1416" cy="1296"/>
              </a:xfrm>
              <a:custGeom>
                <a:avLst/>
                <a:gdLst>
                  <a:gd name="T0" fmla="*/ 0 w 1416"/>
                  <a:gd name="T1" fmla="*/ 1296 h 1296"/>
                  <a:gd name="T2" fmla="*/ 504 w 1416"/>
                  <a:gd name="T3" fmla="*/ 0 h 1296"/>
                  <a:gd name="T4" fmla="*/ 1416 w 1416"/>
                  <a:gd name="T5" fmla="*/ 448 h 1296"/>
                  <a:gd name="T6" fmla="*/ 0 w 1416"/>
                  <a:gd name="T7" fmla="*/ 1296 h 1296"/>
                </a:gdLst>
                <a:ahLst/>
                <a:cxnLst>
                  <a:cxn ang="0">
                    <a:pos x="T0" y="T1"/>
                  </a:cxn>
                  <a:cxn ang="0">
                    <a:pos x="T2" y="T3"/>
                  </a:cxn>
                  <a:cxn ang="0">
                    <a:pos x="T4" y="T5"/>
                  </a:cxn>
                  <a:cxn ang="0">
                    <a:pos x="T6" y="T7"/>
                  </a:cxn>
                </a:cxnLst>
                <a:rect l="0" t="0" r="r" b="b"/>
                <a:pathLst>
                  <a:path w="1416" h="1296">
                    <a:moveTo>
                      <a:pt x="0" y="1296"/>
                    </a:moveTo>
                    <a:lnTo>
                      <a:pt x="504" y="0"/>
                    </a:lnTo>
                    <a:lnTo>
                      <a:pt x="1416" y="448"/>
                    </a:lnTo>
                    <a:lnTo>
                      <a:pt x="0" y="1296"/>
                    </a:lnTo>
                    <a:close/>
                  </a:path>
                </a:pathLst>
              </a:custGeom>
              <a:solidFill>
                <a:srgbClr val="FFFF00">
                  <a:alpha val="2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606271" name="Group 63"/>
            <p:cNvGrpSpPr>
              <a:grpSpLocks/>
            </p:cNvGrpSpPr>
            <p:nvPr/>
          </p:nvGrpSpPr>
          <p:grpSpPr bwMode="auto">
            <a:xfrm>
              <a:off x="839" y="724"/>
              <a:ext cx="4256" cy="2933"/>
              <a:chOff x="839" y="724"/>
              <a:chExt cx="4256" cy="2933"/>
            </a:xfrm>
          </p:grpSpPr>
          <p:grpSp>
            <p:nvGrpSpPr>
              <p:cNvPr id="606272" name="Group 64"/>
              <p:cNvGrpSpPr>
                <a:grpSpLocks/>
              </p:cNvGrpSpPr>
              <p:nvPr/>
            </p:nvGrpSpPr>
            <p:grpSpPr bwMode="auto">
              <a:xfrm>
                <a:off x="3415" y="724"/>
                <a:ext cx="1680" cy="1680"/>
                <a:chOff x="140" y="4035"/>
                <a:chExt cx="1680" cy="1680"/>
              </a:xfrm>
            </p:grpSpPr>
            <p:pic>
              <p:nvPicPr>
                <p:cNvPr id="606273" name="Picture 65" descr="corrected background 1x1 maske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 y="4035"/>
                  <a:ext cx="1680"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6274" name="Oval 66"/>
                <p:cNvSpPr>
                  <a:spLocks noChangeAspect="1" noChangeArrowheads="1"/>
                </p:cNvSpPr>
                <p:nvPr/>
              </p:nvSpPr>
              <p:spPr bwMode="auto">
                <a:xfrm>
                  <a:off x="156" y="4071"/>
                  <a:ext cx="1624" cy="1624"/>
                </a:xfrm>
                <a:prstGeom prst="ellipse">
                  <a:avLst/>
                </a:pr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dirty="0"/>
                </a:p>
              </p:txBody>
            </p:sp>
          </p:grpSp>
          <p:grpSp>
            <p:nvGrpSpPr>
              <p:cNvPr id="606275" name="Group 67"/>
              <p:cNvGrpSpPr>
                <a:grpSpLocks/>
              </p:cNvGrpSpPr>
              <p:nvPr/>
            </p:nvGrpSpPr>
            <p:grpSpPr bwMode="auto">
              <a:xfrm>
                <a:off x="839" y="2341"/>
                <a:ext cx="4082" cy="1316"/>
                <a:chOff x="793" y="2523"/>
                <a:chExt cx="4082" cy="1316"/>
              </a:xfrm>
            </p:grpSpPr>
            <p:sp>
              <p:nvSpPr>
                <p:cNvPr id="606276" name="Line 68"/>
                <p:cNvSpPr>
                  <a:spLocks noChangeShapeType="1"/>
                </p:cNvSpPr>
                <p:nvPr/>
              </p:nvSpPr>
              <p:spPr bwMode="auto">
                <a:xfrm flipV="1">
                  <a:off x="793" y="2523"/>
                  <a:ext cx="3130" cy="998"/>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06277" name="Line 69"/>
                <p:cNvSpPr>
                  <a:spLocks noChangeShapeType="1"/>
                </p:cNvSpPr>
                <p:nvPr/>
              </p:nvSpPr>
              <p:spPr bwMode="auto">
                <a:xfrm flipV="1">
                  <a:off x="3424" y="2523"/>
                  <a:ext cx="499" cy="1316"/>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06278" name="Line 70"/>
                <p:cNvSpPr>
                  <a:spLocks noChangeShapeType="1"/>
                </p:cNvSpPr>
                <p:nvPr/>
              </p:nvSpPr>
              <p:spPr bwMode="auto">
                <a:xfrm flipV="1">
                  <a:off x="2244" y="2523"/>
                  <a:ext cx="1679" cy="137"/>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06279" name="Line 71"/>
                <p:cNvSpPr>
                  <a:spLocks noChangeShapeType="1"/>
                </p:cNvSpPr>
                <p:nvPr/>
              </p:nvSpPr>
              <p:spPr bwMode="auto">
                <a:xfrm flipH="1" flipV="1">
                  <a:off x="3923" y="2523"/>
                  <a:ext cx="952" cy="454"/>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grpSp>
      <p:sp>
        <p:nvSpPr>
          <p:cNvPr id="2" name="ZoneTexte 1">
            <a:extLst>
              <a:ext uri="{FF2B5EF4-FFF2-40B4-BE49-F238E27FC236}">
                <a16:creationId xmlns:a16="http://schemas.microsoft.com/office/drawing/2014/main" id="{4527263A-2005-0E72-3ED4-D1E5A5EC912E}"/>
              </a:ext>
            </a:extLst>
          </p:cNvPr>
          <p:cNvSpPr txBox="1"/>
          <p:nvPr/>
        </p:nvSpPr>
        <p:spPr>
          <a:xfrm>
            <a:off x="2937600" y="6576186"/>
            <a:ext cx="8460000" cy="276999"/>
          </a:xfrm>
          <a:prstGeom prst="rect">
            <a:avLst/>
          </a:prstGeom>
          <a:noFill/>
          <a:ln>
            <a:noFill/>
          </a:ln>
        </p:spPr>
        <p:txBody>
          <a:bodyPr wrap="square" rtlCol="0" anchor="b" anchorCtr="0">
            <a:spAutoFit/>
          </a:bodyPr>
          <a:lstStyle/>
          <a:p>
            <a:r>
              <a:rPr lang="fr-FR" sz="1200" dirty="0"/>
              <a:t>Source interne EDAX, R. de </a:t>
            </a:r>
            <a:r>
              <a:rPr lang="fr-FR" sz="1200" dirty="0" err="1"/>
              <a:t>Kloe</a:t>
            </a:r>
            <a:r>
              <a:rPr lang="fr-FR" sz="12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6242"/>
                                        </p:tgtEl>
                                        <p:attrNameLst>
                                          <p:attrName>style.visibility</p:attrName>
                                        </p:attrNameLst>
                                      </p:cBhvr>
                                      <p:to>
                                        <p:strVal val="visible"/>
                                      </p:to>
                                    </p:set>
                                    <p:animEffect transition="in" filter="fade">
                                      <p:cBhvr>
                                        <p:cTn id="7" dur="500"/>
                                        <p:tgtEl>
                                          <p:spTgt spid="606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606242"/>
                                        </p:tgtEl>
                                      </p:cBhvr>
                                    </p:animEffect>
                                    <p:set>
                                      <p:cBhvr>
                                        <p:cTn id="12" dur="1" fill="hold">
                                          <p:stCondLst>
                                            <p:cond delay="499"/>
                                          </p:stCondLst>
                                        </p:cTn>
                                        <p:tgtEl>
                                          <p:spTgt spid="60624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06252"/>
                                        </p:tgtEl>
                                        <p:attrNameLst>
                                          <p:attrName>style.visibility</p:attrName>
                                        </p:attrNameLst>
                                      </p:cBhvr>
                                      <p:to>
                                        <p:strVal val="visible"/>
                                      </p:to>
                                    </p:set>
                                    <p:animEffect transition="in" filter="fade">
                                      <p:cBhvr>
                                        <p:cTn id="15" dur="2000"/>
                                        <p:tgtEl>
                                          <p:spTgt spid="60625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1000"/>
                                        <p:tgtEl>
                                          <p:spTgt spid="606252"/>
                                        </p:tgtEl>
                                      </p:cBhvr>
                                    </p:animEffect>
                                    <p:set>
                                      <p:cBhvr>
                                        <p:cTn id="20" dur="1" fill="hold">
                                          <p:stCondLst>
                                            <p:cond delay="999"/>
                                          </p:stCondLst>
                                        </p:cTn>
                                        <p:tgtEl>
                                          <p:spTgt spid="60625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06266"/>
                                        </p:tgtEl>
                                        <p:attrNameLst>
                                          <p:attrName>style.visibility</p:attrName>
                                        </p:attrNameLst>
                                      </p:cBhvr>
                                      <p:to>
                                        <p:strVal val="visible"/>
                                      </p:to>
                                    </p:set>
                                    <p:animEffect transition="in" filter="fade">
                                      <p:cBhvr>
                                        <p:cTn id="23" dur="500"/>
                                        <p:tgtEl>
                                          <p:spTgt spid="60626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1000"/>
                                        <p:tgtEl>
                                          <p:spTgt spid="606266"/>
                                        </p:tgtEl>
                                      </p:cBhvr>
                                    </p:animEffect>
                                    <p:set>
                                      <p:cBhvr>
                                        <p:cTn id="28" dur="1" fill="hold">
                                          <p:stCondLst>
                                            <p:cond delay="999"/>
                                          </p:stCondLst>
                                        </p:cTn>
                                        <p:tgtEl>
                                          <p:spTgt spid="60626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06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Text Box 2"/>
          <p:cNvSpPr txBox="1">
            <a:spLocks noChangeArrowheads="1"/>
          </p:cNvSpPr>
          <p:nvPr/>
        </p:nvSpPr>
        <p:spPr bwMode="auto">
          <a:xfrm>
            <a:off x="720724" y="2136795"/>
            <a:ext cx="4640169" cy="3016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spcBef>
                <a:spcPct val="50000"/>
              </a:spcBef>
              <a:buFontTx/>
              <a:buChar char="•"/>
            </a:pPr>
            <a:r>
              <a:rPr lang="fr-FR" altLang="fr-FR" sz="2000" b="1" dirty="0">
                <a:solidFill>
                  <a:schemeClr val="accent1"/>
                </a:solidFill>
                <a:latin typeface="+mn-lt"/>
                <a:ea typeface="ヒラギノ角ゴ Pro W3" pitchFamily="20" charset="-128"/>
              </a:rPr>
              <a:t>Cliché EBSD corrigé en arrière-plan</a:t>
            </a:r>
            <a:r>
              <a:rPr lang="fr-FR" altLang="fr-FR" sz="2000" dirty="0">
                <a:solidFill>
                  <a:schemeClr val="accent1"/>
                </a:solidFill>
                <a:latin typeface="+mn-lt"/>
                <a:ea typeface="ヒラギノ角ゴ Pro W3" pitchFamily="20" charset="-128"/>
              </a:rPr>
              <a:t>.</a:t>
            </a:r>
          </a:p>
          <a:p>
            <a:pPr>
              <a:spcBef>
                <a:spcPct val="50000"/>
              </a:spcBef>
              <a:buFontTx/>
              <a:buChar char="•"/>
            </a:pPr>
            <a:r>
              <a:rPr lang="fr-FR" altLang="fr-FR" sz="2000" dirty="0">
                <a:solidFill>
                  <a:schemeClr val="accent1"/>
                </a:solidFill>
                <a:latin typeface="+mn-lt"/>
                <a:ea typeface="ヒラギノ角ゴ Pro W3" pitchFamily="20" charset="-128"/>
              </a:rPr>
              <a:t>Le gradient d'intensité ou </a:t>
            </a:r>
            <a:r>
              <a:rPr lang="fr-FR" altLang="fr-FR" sz="2000" b="1" dirty="0">
                <a:solidFill>
                  <a:schemeClr val="accent1"/>
                </a:solidFill>
                <a:latin typeface="+mn-lt"/>
                <a:ea typeface="ヒラギノ角ゴ Pro W3" pitchFamily="20" charset="-128"/>
              </a:rPr>
              <a:t>fond continu (FC) a été supprimé et le contraste amélioré.</a:t>
            </a:r>
          </a:p>
          <a:p>
            <a:pPr>
              <a:spcBef>
                <a:spcPct val="50000"/>
              </a:spcBef>
              <a:buFontTx/>
              <a:buChar char="•"/>
            </a:pPr>
            <a:r>
              <a:rPr lang="fr-FR" altLang="fr-FR" sz="2000" dirty="0">
                <a:solidFill>
                  <a:schemeClr val="accent1"/>
                </a:solidFill>
                <a:latin typeface="+mn-lt"/>
                <a:ea typeface="ヒラギノ角ゴ Pro W3" pitchFamily="20" charset="-128"/>
              </a:rPr>
              <a:t>La soustraction du FC a été utilisée dans cet exemple.</a:t>
            </a:r>
          </a:p>
          <a:p>
            <a:pPr>
              <a:spcBef>
                <a:spcPct val="50000"/>
              </a:spcBef>
              <a:buFontTx/>
              <a:buChar char="•"/>
            </a:pPr>
            <a:r>
              <a:rPr lang="fr-FR" altLang="fr-FR" sz="2000" dirty="0">
                <a:solidFill>
                  <a:schemeClr val="accent1"/>
                </a:solidFill>
                <a:latin typeface="+mn-lt"/>
                <a:ea typeface="ヒラギノ角ゴ Pro W3" pitchFamily="20" charset="-128"/>
              </a:rPr>
              <a:t>La division du FC peut également être effectuée.</a:t>
            </a:r>
            <a:endParaRPr lang="en-US" altLang="fr-FR" sz="2000" dirty="0">
              <a:solidFill>
                <a:schemeClr val="accent1"/>
              </a:solidFill>
              <a:latin typeface="+mn-lt"/>
              <a:ea typeface="ヒラギノ角ゴ Pro W3" pitchFamily="20" charset="-128"/>
            </a:endParaRPr>
          </a:p>
        </p:txBody>
      </p:sp>
      <p:sp>
        <p:nvSpPr>
          <p:cNvPr id="607235" name="Rectangle 3"/>
          <p:cNvSpPr>
            <a:spLocks noGrp="1" noChangeArrowheads="1"/>
          </p:cNvSpPr>
          <p:nvPr>
            <p:ph type="title"/>
          </p:nvPr>
        </p:nvSpPr>
        <p:spPr/>
        <p:txBody>
          <a:bodyPr/>
          <a:lstStyle/>
          <a:p>
            <a:r>
              <a:rPr lang="fr-FR" dirty="0"/>
              <a:t>Soustraction statique du fond continu</a:t>
            </a:r>
            <a:endParaRPr lang="en-US" altLang="fr-FR" dirty="0"/>
          </a:p>
        </p:txBody>
      </p:sp>
      <p:pic>
        <p:nvPicPr>
          <p:cNvPr id="607236" name="Picture 4" descr="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200" y="1196975"/>
            <a:ext cx="4895850" cy="489585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8A12D2A-9165-5709-EF35-C6C36B5FE34D}"/>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b="1" dirty="0"/>
              <a:t>Clichés EBSD obtenus sur un alliage de Ni avec une caméra CCD. </a:t>
            </a:r>
          </a:p>
          <a:p>
            <a:r>
              <a:rPr lang="fr-FR" sz="1200" dirty="0"/>
              <a:t>Source interne EDAX, R. de </a:t>
            </a:r>
            <a:r>
              <a:rPr lang="fr-FR" sz="1200" dirty="0" err="1"/>
              <a:t>Kloe</a:t>
            </a:r>
            <a:r>
              <a:rPr lang="fr-FR" sz="1200"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Text Box 2"/>
          <p:cNvSpPr txBox="1">
            <a:spLocks noChangeArrowheads="1"/>
          </p:cNvSpPr>
          <p:nvPr/>
        </p:nvSpPr>
        <p:spPr bwMode="auto">
          <a:xfrm>
            <a:off x="2063750" y="1346799"/>
            <a:ext cx="8229600" cy="3365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spcBef>
                <a:spcPct val="50000"/>
              </a:spcBef>
            </a:pPr>
            <a:r>
              <a:rPr lang="fr-FR" altLang="fr-FR" sz="1600" b="1" dirty="0">
                <a:solidFill>
                  <a:schemeClr val="accent1"/>
                </a:solidFill>
                <a:ea typeface="ヒラギノ角ゴ Pro W3" pitchFamily="20" charset="-128"/>
              </a:rPr>
              <a:t>2. Floutage des bandes de Kikuchi avec des filtres de traitement d'image.</a:t>
            </a:r>
            <a:endParaRPr lang="en-US" altLang="fr-FR" sz="1600" b="1" dirty="0">
              <a:solidFill>
                <a:schemeClr val="accent1"/>
              </a:solidFill>
              <a:ea typeface="ヒラギノ角ゴ Pro W3" pitchFamily="20" charset="-128"/>
            </a:endParaRPr>
          </a:p>
        </p:txBody>
      </p:sp>
      <p:sp>
        <p:nvSpPr>
          <p:cNvPr id="608259" name="Text Box 3"/>
          <p:cNvSpPr txBox="1">
            <a:spLocks noChangeArrowheads="1"/>
          </p:cNvSpPr>
          <p:nvPr/>
        </p:nvSpPr>
        <p:spPr bwMode="auto">
          <a:xfrm>
            <a:off x="2063749" y="1562699"/>
            <a:ext cx="8459999" cy="338554"/>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square">
            <a:spAutoFit/>
          </a:bodyPr>
          <a:lstStyle/>
          <a:p>
            <a:pPr>
              <a:spcBef>
                <a:spcPct val="50000"/>
              </a:spcBef>
            </a:pPr>
            <a:r>
              <a:rPr lang="fr-FR" altLang="fr-FR" sz="1600" b="1" dirty="0">
                <a:solidFill>
                  <a:schemeClr val="accent1"/>
                </a:solidFill>
                <a:ea typeface="ヒラギノ角ゴ Pro W3" pitchFamily="20" charset="-128"/>
              </a:rPr>
              <a:t>3. Soustraction de l'image floue du cliché EBSD brut pour obtenir un cliché EBSD amélioré. </a:t>
            </a:r>
            <a:endParaRPr lang="en-US" altLang="fr-FR" sz="1600" b="1" dirty="0">
              <a:solidFill>
                <a:schemeClr val="accent1"/>
              </a:solidFill>
              <a:ea typeface="ヒラギノ角ゴ Pro W3" pitchFamily="20" charset="-128"/>
            </a:endParaRPr>
          </a:p>
        </p:txBody>
      </p:sp>
      <p:pic>
        <p:nvPicPr>
          <p:cNvPr id="608260" name="Picture 4" descr="FSD im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97999">
            <a:off x="2590801" y="4556125"/>
            <a:ext cx="6365875" cy="1943100"/>
          </a:xfrm>
          <a:prstGeom prst="rect">
            <a:avLst/>
          </a:prstGeom>
          <a:noFill/>
          <a:extLst>
            <a:ext uri="{909E8E84-426E-40DD-AFC4-6F175D3DCCD1}">
              <a14:hiddenFill xmlns:a14="http://schemas.microsoft.com/office/drawing/2010/main">
                <a:solidFill>
                  <a:srgbClr val="FFFFFF"/>
                </a:solidFill>
              </a14:hiddenFill>
            </a:ext>
          </a:extLst>
        </p:spPr>
      </p:pic>
      <p:sp>
        <p:nvSpPr>
          <p:cNvPr id="608261" name="Text Box 5"/>
          <p:cNvSpPr txBox="1">
            <a:spLocks noChangeArrowheads="1"/>
          </p:cNvSpPr>
          <p:nvPr/>
        </p:nvSpPr>
        <p:spPr bwMode="auto">
          <a:xfrm>
            <a:off x="2063750" y="1130899"/>
            <a:ext cx="8229600" cy="33655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a:spcBef>
                <a:spcPct val="50000"/>
              </a:spcBef>
            </a:pPr>
            <a:r>
              <a:rPr lang="fr-FR" altLang="fr-FR" sz="1600" b="1" dirty="0">
                <a:solidFill>
                  <a:schemeClr val="accent1"/>
                </a:solidFill>
                <a:ea typeface="ヒラギノ角ゴ Pro W3" pitchFamily="20" charset="-128"/>
              </a:rPr>
              <a:t>1. Positionner le faisceau sur un grain et collecter le cliché EBSD.</a:t>
            </a:r>
            <a:endParaRPr lang="en-US" altLang="fr-FR" sz="1600" b="1" dirty="0">
              <a:solidFill>
                <a:schemeClr val="accent1"/>
              </a:solidFill>
              <a:ea typeface="ヒラギノ角ゴ Pro W3" pitchFamily="20" charset="-128"/>
            </a:endParaRPr>
          </a:p>
        </p:txBody>
      </p:sp>
      <p:grpSp>
        <p:nvGrpSpPr>
          <p:cNvPr id="608263" name="Group 7"/>
          <p:cNvGrpSpPr>
            <a:grpSpLocks/>
          </p:cNvGrpSpPr>
          <p:nvPr/>
        </p:nvGrpSpPr>
        <p:grpSpPr bwMode="auto">
          <a:xfrm>
            <a:off x="1919288" y="1900238"/>
            <a:ext cx="4100512" cy="3662362"/>
            <a:chOff x="249" y="1197"/>
            <a:chExt cx="2583" cy="2307"/>
          </a:xfrm>
        </p:grpSpPr>
        <p:sp>
          <p:nvSpPr>
            <p:cNvPr id="608264" name="Line 8"/>
            <p:cNvSpPr>
              <a:spLocks noChangeShapeType="1"/>
            </p:cNvSpPr>
            <p:nvPr/>
          </p:nvSpPr>
          <p:spPr bwMode="auto">
            <a:xfrm>
              <a:off x="1488" y="2496"/>
              <a:ext cx="1344" cy="100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fr-FR"/>
            </a:p>
          </p:txBody>
        </p:sp>
        <p:grpSp>
          <p:nvGrpSpPr>
            <p:cNvPr id="608265" name="Group 9"/>
            <p:cNvGrpSpPr>
              <a:grpSpLocks/>
            </p:cNvGrpSpPr>
            <p:nvPr/>
          </p:nvGrpSpPr>
          <p:grpSpPr bwMode="auto">
            <a:xfrm>
              <a:off x="249" y="1197"/>
              <a:ext cx="1588" cy="1587"/>
              <a:chOff x="504" y="814"/>
              <a:chExt cx="1588" cy="1587"/>
            </a:xfrm>
          </p:grpSpPr>
          <p:pic>
            <p:nvPicPr>
              <p:cNvPr id="608266" name="Picture 10" descr="pat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 y="814"/>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67" name="Oval 11"/>
              <p:cNvSpPr>
                <a:spLocks noChangeArrowheads="1"/>
              </p:cNvSpPr>
              <p:nvPr/>
            </p:nvSpPr>
            <p:spPr bwMode="auto">
              <a:xfrm>
                <a:off x="504" y="814"/>
                <a:ext cx="1587" cy="1587"/>
              </a:xfrm>
              <a:prstGeom prst="ellipse">
                <a:avLst/>
              </a:prstGeom>
              <a:noFill/>
              <a:ln w="25400" algn="ctr">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grpSp>
        <p:nvGrpSpPr>
          <p:cNvPr id="608268" name="Group 12"/>
          <p:cNvGrpSpPr>
            <a:grpSpLocks/>
          </p:cNvGrpSpPr>
          <p:nvPr/>
        </p:nvGrpSpPr>
        <p:grpSpPr bwMode="auto">
          <a:xfrm>
            <a:off x="6019801" y="1900238"/>
            <a:ext cx="4252913" cy="3662362"/>
            <a:chOff x="2832" y="1197"/>
            <a:chExt cx="2679" cy="2307"/>
          </a:xfrm>
        </p:grpSpPr>
        <p:sp>
          <p:nvSpPr>
            <p:cNvPr id="608269" name="Line 13"/>
            <p:cNvSpPr>
              <a:spLocks noChangeShapeType="1"/>
            </p:cNvSpPr>
            <p:nvPr/>
          </p:nvSpPr>
          <p:spPr bwMode="auto">
            <a:xfrm flipH="1">
              <a:off x="2832" y="2352"/>
              <a:ext cx="1584" cy="1152"/>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endParaRPr lang="fr-FR"/>
            </a:p>
          </p:txBody>
        </p:sp>
        <p:grpSp>
          <p:nvGrpSpPr>
            <p:cNvPr id="608270" name="Group 14"/>
            <p:cNvGrpSpPr>
              <a:grpSpLocks/>
            </p:cNvGrpSpPr>
            <p:nvPr/>
          </p:nvGrpSpPr>
          <p:grpSpPr bwMode="auto">
            <a:xfrm>
              <a:off x="3924" y="1197"/>
              <a:ext cx="1587" cy="1587"/>
              <a:chOff x="3840" y="1245"/>
              <a:chExt cx="1587" cy="1587"/>
            </a:xfrm>
          </p:grpSpPr>
          <p:pic>
            <p:nvPicPr>
              <p:cNvPr id="608271" name="Picture 15" descr="pat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0" y="1245"/>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72" name="Oval 16"/>
              <p:cNvSpPr>
                <a:spLocks noChangeArrowheads="1"/>
              </p:cNvSpPr>
              <p:nvPr/>
            </p:nvSpPr>
            <p:spPr bwMode="auto">
              <a:xfrm>
                <a:off x="3840" y="1245"/>
                <a:ext cx="1587" cy="1587"/>
              </a:xfrm>
              <a:prstGeom prst="ellipse">
                <a:avLst/>
              </a:prstGeom>
              <a:noFill/>
              <a:ln w="25400" algn="ctr">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grpSp>
        <p:nvGrpSpPr>
          <p:cNvPr id="608273" name="Group 17"/>
          <p:cNvGrpSpPr>
            <a:grpSpLocks/>
          </p:cNvGrpSpPr>
          <p:nvPr/>
        </p:nvGrpSpPr>
        <p:grpSpPr bwMode="auto">
          <a:xfrm>
            <a:off x="4837113" y="1900238"/>
            <a:ext cx="2519362" cy="2519362"/>
            <a:chOff x="2109" y="1056"/>
            <a:chExt cx="1587" cy="1587"/>
          </a:xfrm>
        </p:grpSpPr>
        <p:pic>
          <p:nvPicPr>
            <p:cNvPr id="608274" name="Picture 18" descr="pat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9" y="1056"/>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75" name="Oval 19"/>
            <p:cNvSpPr>
              <a:spLocks noChangeArrowheads="1"/>
            </p:cNvSpPr>
            <p:nvPr/>
          </p:nvSpPr>
          <p:spPr bwMode="auto">
            <a:xfrm>
              <a:off x="2109" y="1056"/>
              <a:ext cx="1587" cy="1587"/>
            </a:xfrm>
            <a:prstGeom prst="ellipse">
              <a:avLst/>
            </a:prstGeom>
            <a:noFill/>
            <a:ln w="25400" algn="ctr">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4" name="Titre 2">
            <a:extLst>
              <a:ext uri="{FF2B5EF4-FFF2-40B4-BE49-F238E27FC236}">
                <a16:creationId xmlns:a16="http://schemas.microsoft.com/office/drawing/2014/main" id="{96B5F62C-B7F4-6501-EF42-6AE7A368C8BC}"/>
              </a:ext>
            </a:extLst>
          </p:cNvPr>
          <p:cNvSpPr>
            <a:spLocks noGrp="1"/>
          </p:cNvSpPr>
          <p:nvPr>
            <p:ph type="title"/>
          </p:nvPr>
        </p:nvSpPr>
        <p:spPr>
          <a:xfrm>
            <a:off x="720725" y="650182"/>
            <a:ext cx="11471275" cy="624581"/>
          </a:xfrm>
        </p:spPr>
        <p:txBody>
          <a:bodyPr/>
          <a:lstStyle/>
          <a:p>
            <a:r>
              <a:rPr lang="fr-FR" dirty="0"/>
              <a:t>Soustraction DYNAMIQUE du fond continu</a:t>
            </a:r>
          </a:p>
        </p:txBody>
      </p:sp>
      <p:sp>
        <p:nvSpPr>
          <p:cNvPr id="5" name="ZoneTexte 4">
            <a:extLst>
              <a:ext uri="{FF2B5EF4-FFF2-40B4-BE49-F238E27FC236}">
                <a16:creationId xmlns:a16="http://schemas.microsoft.com/office/drawing/2014/main" id="{6F4DC65B-BA78-1CC9-5BA6-42A3E3066457}"/>
              </a:ext>
            </a:extLst>
          </p:cNvPr>
          <p:cNvSpPr txBox="1"/>
          <p:nvPr/>
        </p:nvSpPr>
        <p:spPr>
          <a:xfrm>
            <a:off x="2937600" y="6567719"/>
            <a:ext cx="8460000" cy="276999"/>
          </a:xfrm>
          <a:prstGeom prst="rect">
            <a:avLst/>
          </a:prstGeom>
          <a:noFill/>
          <a:ln>
            <a:noFill/>
          </a:ln>
        </p:spPr>
        <p:txBody>
          <a:bodyPr wrap="square" rtlCol="0" anchor="b" anchorCtr="0">
            <a:spAutoFit/>
          </a:bodyPr>
          <a:lstStyle/>
          <a:p>
            <a:r>
              <a:rPr lang="fr-FR" sz="1200" dirty="0"/>
              <a:t>Source interne EDAX, R. de </a:t>
            </a:r>
            <a:r>
              <a:rPr lang="fr-FR" sz="1200" dirty="0" err="1"/>
              <a:t>Kloe</a:t>
            </a:r>
            <a:r>
              <a:rPr lang="fr-FR" sz="1200"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8263"/>
                                        </p:tgtEl>
                                        <p:attrNameLst>
                                          <p:attrName>style.visibility</p:attrName>
                                        </p:attrNameLst>
                                      </p:cBhvr>
                                      <p:to>
                                        <p:strVal val="visible"/>
                                      </p:to>
                                    </p:set>
                                    <p:animEffect transition="in" filter="fade">
                                      <p:cBhvr>
                                        <p:cTn id="7" dur="500"/>
                                        <p:tgtEl>
                                          <p:spTgt spid="6082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8273"/>
                                        </p:tgtEl>
                                        <p:attrNameLst>
                                          <p:attrName>style.visibility</p:attrName>
                                        </p:attrNameLst>
                                      </p:cBhvr>
                                      <p:to>
                                        <p:strVal val="visible"/>
                                      </p:to>
                                    </p:set>
                                    <p:animEffect transition="in" filter="fade">
                                      <p:cBhvr>
                                        <p:cTn id="12" dur="500"/>
                                        <p:tgtEl>
                                          <p:spTgt spid="6082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8268"/>
                                        </p:tgtEl>
                                        <p:attrNameLst>
                                          <p:attrName>style.visibility</p:attrName>
                                        </p:attrNameLst>
                                      </p:cBhvr>
                                      <p:to>
                                        <p:strVal val="visible"/>
                                      </p:to>
                                    </p:set>
                                    <p:animEffect transition="in" filter="fade">
                                      <p:cBhvr>
                                        <p:cTn id="17" dur="500"/>
                                        <p:tgtEl>
                                          <p:spTgt spid="608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A6029D5-3FE2-BA7A-2E47-6F1A1FDC1FB4}"/>
              </a:ext>
            </a:extLst>
          </p:cNvPr>
          <p:cNvSpPr>
            <a:spLocks noGrp="1"/>
          </p:cNvSpPr>
          <p:nvPr>
            <p:ph type="title"/>
          </p:nvPr>
        </p:nvSpPr>
        <p:spPr/>
        <p:txBody>
          <a:bodyPr/>
          <a:lstStyle/>
          <a:p>
            <a:r>
              <a:rPr lang="fr-FR" dirty="0"/>
              <a:t>Traitements des clichés EBSD</a:t>
            </a:r>
          </a:p>
        </p:txBody>
      </p:sp>
      <p:sp>
        <p:nvSpPr>
          <p:cNvPr id="5" name="Espace réservé du texte 4">
            <a:extLst>
              <a:ext uri="{FF2B5EF4-FFF2-40B4-BE49-F238E27FC236}">
                <a16:creationId xmlns:a16="http://schemas.microsoft.com/office/drawing/2014/main" id="{70C60335-1762-A7CD-04FC-5817345DB28C}"/>
              </a:ext>
            </a:extLst>
          </p:cNvPr>
          <p:cNvSpPr>
            <a:spLocks noGrp="1"/>
          </p:cNvSpPr>
          <p:nvPr>
            <p:ph type="body" sz="quarter" idx="14"/>
          </p:nvPr>
        </p:nvSpPr>
        <p:spPr>
          <a:xfrm>
            <a:off x="720725" y="4255585"/>
            <a:ext cx="9222061" cy="1561016"/>
          </a:xfrm>
        </p:spPr>
        <p:txBody>
          <a:bodyPr anchor="ctr"/>
          <a:lstStyle/>
          <a:p>
            <a:r>
              <a:rPr lang="fr-FR" sz="1800" dirty="0">
                <a:solidFill>
                  <a:schemeClr val="accent1"/>
                </a:solidFill>
              </a:rPr>
              <a:t>Le but du traitement des clichés EBSD par des filtres est </a:t>
            </a:r>
            <a:r>
              <a:rPr lang="fr-FR" sz="1800" b="1" dirty="0">
                <a:solidFill>
                  <a:schemeClr val="accent1"/>
                </a:solidFill>
              </a:rPr>
              <a:t>d’améliorer sensiblement la détection des bandes de Kikuchi dans les clichés EBSD</a:t>
            </a:r>
            <a:r>
              <a:rPr lang="fr-FR" sz="1800" dirty="0">
                <a:solidFill>
                  <a:schemeClr val="accent1"/>
                </a:solidFill>
              </a:rPr>
              <a:t>.</a:t>
            </a:r>
          </a:p>
        </p:txBody>
      </p:sp>
      <p:sp>
        <p:nvSpPr>
          <p:cNvPr id="4" name="ZoneTexte 3">
            <a:extLst>
              <a:ext uri="{FF2B5EF4-FFF2-40B4-BE49-F238E27FC236}">
                <a16:creationId xmlns:a16="http://schemas.microsoft.com/office/drawing/2014/main" id="{F3A67DA8-4CA7-BBE5-25A7-8C84A2746682}"/>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b="1" dirty="0"/>
              <a:t>Clichés EBSD obtenus sur un alliage de Ni.</a:t>
            </a:r>
          </a:p>
          <a:p>
            <a:r>
              <a:rPr lang="fr-FR" sz="1200" dirty="0" err="1">
                <a:effectLst/>
              </a:rPr>
              <a:t>Ånes</a:t>
            </a:r>
            <a:r>
              <a:rPr lang="fr-FR" sz="1200" dirty="0">
                <a:effectLst/>
              </a:rPr>
              <a:t>, H.W. </a:t>
            </a:r>
            <a:r>
              <a:rPr lang="fr-FR" sz="1200" i="1" dirty="0">
                <a:effectLst/>
              </a:rPr>
              <a:t>et al.</a:t>
            </a:r>
            <a:r>
              <a:rPr lang="fr-FR" sz="1200" dirty="0">
                <a:effectLst/>
              </a:rPr>
              <a:t> (2022) ‘</a:t>
            </a:r>
            <a:r>
              <a:rPr lang="fr-FR" sz="1200" dirty="0" err="1">
                <a:effectLst/>
              </a:rPr>
              <a:t>pyxem</a:t>
            </a:r>
            <a:r>
              <a:rPr lang="fr-FR" sz="1200" dirty="0">
                <a:effectLst/>
              </a:rPr>
              <a:t>/</a:t>
            </a:r>
            <a:r>
              <a:rPr lang="fr-FR" sz="1200" dirty="0" err="1">
                <a:effectLst/>
              </a:rPr>
              <a:t>kikuchipy</a:t>
            </a:r>
            <a:r>
              <a:rPr lang="fr-FR" sz="1200" dirty="0">
                <a:effectLst/>
              </a:rPr>
              <a:t>: </a:t>
            </a:r>
            <a:r>
              <a:rPr lang="fr-FR" sz="1200" dirty="0" err="1">
                <a:effectLst/>
              </a:rPr>
              <a:t>kikuchipy</a:t>
            </a:r>
            <a:r>
              <a:rPr lang="fr-FR" sz="1200" dirty="0">
                <a:effectLst/>
              </a:rPr>
              <a:t> 0.7.0’. </a:t>
            </a:r>
            <a:r>
              <a:rPr lang="fr-FR" sz="1200" dirty="0" err="1">
                <a:effectLst/>
              </a:rPr>
              <a:t>Zenodo</a:t>
            </a:r>
            <a:r>
              <a:rPr lang="fr-FR" sz="1200" dirty="0">
                <a:effectLst/>
              </a:rPr>
              <a:t>. </a:t>
            </a:r>
            <a:r>
              <a:rPr lang="fr-FR" sz="1200" dirty="0">
                <a:effectLst/>
                <a:hlinkClick r:id="rId3"/>
              </a:rPr>
              <a:t>https://doi.org/10.5281/zenodo.7263012</a:t>
            </a:r>
            <a:r>
              <a:rPr lang="fr-FR" sz="1200" dirty="0">
                <a:effectLst/>
              </a:rPr>
              <a:t>.</a:t>
            </a:r>
          </a:p>
        </p:txBody>
      </p:sp>
      <p:grpSp>
        <p:nvGrpSpPr>
          <p:cNvPr id="13" name="Groupe 12">
            <a:extLst>
              <a:ext uri="{FF2B5EF4-FFF2-40B4-BE49-F238E27FC236}">
                <a16:creationId xmlns:a16="http://schemas.microsoft.com/office/drawing/2014/main" id="{00C84653-43F8-1D7B-280F-A54B08157BCA}"/>
              </a:ext>
            </a:extLst>
          </p:cNvPr>
          <p:cNvGrpSpPr>
            <a:grpSpLocks noGrp="1" noUngrp="1" noRot="1" noMove="1" noResize="1"/>
          </p:cNvGrpSpPr>
          <p:nvPr/>
        </p:nvGrpSpPr>
        <p:grpSpPr>
          <a:xfrm>
            <a:off x="0" y="1563905"/>
            <a:ext cx="12192000" cy="2865951"/>
            <a:chOff x="0" y="1301145"/>
            <a:chExt cx="12192000" cy="2865951"/>
          </a:xfrm>
        </p:grpSpPr>
        <p:pic>
          <p:nvPicPr>
            <p:cNvPr id="10" name="Image 9">
              <a:extLst>
                <a:ext uri="{FF2B5EF4-FFF2-40B4-BE49-F238E27FC236}">
                  <a16:creationId xmlns:a16="http://schemas.microsoft.com/office/drawing/2014/main" id="{4F347325-3230-3A3A-2C79-F23D114D1F14}"/>
                </a:ext>
              </a:extLst>
            </p:cNvPr>
            <p:cNvPicPr>
              <a:picLocks noGrp="1" noRot="1" noChangeAspect="1" noMove="1" noResize="1" noEditPoints="1" noAdjustHandles="1" noChangeArrowheads="1" noChangeShapeType="1" noCrop="1"/>
            </p:cNvPicPr>
            <p:nvPr/>
          </p:nvPicPr>
          <p:blipFill>
            <a:blip r:embed="rId4"/>
            <a:stretch>
              <a:fillRect/>
            </a:stretch>
          </p:blipFill>
          <p:spPr>
            <a:xfrm>
              <a:off x="0" y="1301145"/>
              <a:ext cx="6120000" cy="2865951"/>
            </a:xfrm>
            <a:prstGeom prst="rect">
              <a:avLst/>
            </a:prstGeom>
          </p:spPr>
        </p:pic>
        <p:pic>
          <p:nvPicPr>
            <p:cNvPr id="12" name="Image 11">
              <a:extLst>
                <a:ext uri="{FF2B5EF4-FFF2-40B4-BE49-F238E27FC236}">
                  <a16:creationId xmlns:a16="http://schemas.microsoft.com/office/drawing/2014/main" id="{A9D30796-2AC0-3502-F9FF-45FBB3F53940}"/>
                </a:ext>
              </a:extLst>
            </p:cNvPr>
            <p:cNvPicPr>
              <a:picLocks noGrp="1" noRot="1" noChangeAspect="1" noMove="1" noResize="1" noEditPoints="1" noAdjustHandles="1" noChangeArrowheads="1" noChangeShapeType="1" noCrop="1"/>
            </p:cNvPicPr>
            <p:nvPr/>
          </p:nvPicPr>
          <p:blipFill>
            <a:blip r:embed="rId5"/>
            <a:stretch>
              <a:fillRect/>
            </a:stretch>
          </p:blipFill>
          <p:spPr>
            <a:xfrm>
              <a:off x="6072000" y="1301145"/>
              <a:ext cx="6120000" cy="2865951"/>
            </a:xfrm>
            <a:prstGeom prst="rect">
              <a:avLst/>
            </a:prstGeom>
          </p:spPr>
        </p:pic>
      </p:grpSp>
    </p:spTree>
    <p:extLst>
      <p:ext uri="{BB962C8B-B14F-4D97-AF65-F5344CB8AC3E}">
        <p14:creationId xmlns:p14="http://schemas.microsoft.com/office/powerpoint/2010/main" val="3532897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descr="Une image contenant ouvrir&#10;&#10;Description générée automatiquement">
            <a:extLst>
              <a:ext uri="{FF2B5EF4-FFF2-40B4-BE49-F238E27FC236}">
                <a16:creationId xmlns:a16="http://schemas.microsoft.com/office/drawing/2014/main" id="{0FFD45AA-98B4-35AC-C6E4-F45BEB2765B6}"/>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5799" b="15799"/>
          <a:stretch/>
        </p:blipFill>
        <p:spPr/>
      </p:pic>
      <p:sp>
        <p:nvSpPr>
          <p:cNvPr id="14" name="Titre 13">
            <a:extLst>
              <a:ext uri="{FF2B5EF4-FFF2-40B4-BE49-F238E27FC236}">
                <a16:creationId xmlns:a16="http://schemas.microsoft.com/office/drawing/2014/main" id="{20485C69-EE83-8110-13C0-4615F3B4BAE5}"/>
              </a:ext>
            </a:extLst>
          </p:cNvPr>
          <p:cNvSpPr>
            <a:spLocks noGrp="1"/>
          </p:cNvSpPr>
          <p:nvPr>
            <p:ph type="title"/>
          </p:nvPr>
        </p:nvSpPr>
        <p:spPr>
          <a:xfrm>
            <a:off x="2936952" y="4044999"/>
            <a:ext cx="8876676" cy="769121"/>
          </a:xfrm>
        </p:spPr>
        <p:txBody>
          <a:bodyPr wrap="square">
            <a:spAutoFit/>
          </a:bodyPr>
          <a:lstStyle/>
          <a:p>
            <a:pPr algn="l"/>
            <a:r>
              <a:rPr lang="fr-FR" dirty="0"/>
              <a:t>Méthodes d’indexation</a:t>
            </a:r>
          </a:p>
        </p:txBody>
      </p:sp>
      <p:sp>
        <p:nvSpPr>
          <p:cNvPr id="17" name="Espace réservé du texte 16">
            <a:extLst>
              <a:ext uri="{FF2B5EF4-FFF2-40B4-BE49-F238E27FC236}">
                <a16:creationId xmlns:a16="http://schemas.microsoft.com/office/drawing/2014/main" id="{321335FE-E42F-022E-F38C-8E418AD57D72}"/>
              </a:ext>
            </a:extLst>
          </p:cNvPr>
          <p:cNvSpPr>
            <a:spLocks noGrp="1"/>
          </p:cNvSpPr>
          <p:nvPr>
            <p:ph type="body" sz="quarter" idx="13"/>
          </p:nvPr>
        </p:nvSpPr>
        <p:spPr/>
        <p:txBody>
          <a:bodyPr/>
          <a:lstStyle/>
          <a:p>
            <a:r>
              <a:rPr lang="fr-FR" b="1" dirty="0"/>
              <a:t>03</a:t>
            </a:r>
          </a:p>
        </p:txBody>
      </p:sp>
      <p:sp>
        <p:nvSpPr>
          <p:cNvPr id="12" name="ZoneTexte 11">
            <a:extLst>
              <a:ext uri="{FF2B5EF4-FFF2-40B4-BE49-F238E27FC236}">
                <a16:creationId xmlns:a16="http://schemas.microsoft.com/office/drawing/2014/main" id="{45D843AD-00F5-BB1B-F145-1A3A4CD4E240}"/>
              </a:ext>
            </a:extLst>
          </p:cNvPr>
          <p:cNvSpPr txBox="1"/>
          <p:nvPr/>
        </p:nvSpPr>
        <p:spPr>
          <a:xfrm>
            <a:off x="2937600" y="6206854"/>
            <a:ext cx="8460000" cy="646331"/>
          </a:xfrm>
          <a:prstGeom prst="rect">
            <a:avLst/>
          </a:prstGeom>
          <a:noFill/>
          <a:ln>
            <a:solidFill>
              <a:schemeClr val="bg1"/>
            </a:solidFill>
          </a:ln>
        </p:spPr>
        <p:txBody>
          <a:bodyPr wrap="square" rtlCol="0" anchor="b" anchorCtr="0">
            <a:spAutoFit/>
          </a:bodyPr>
          <a:lstStyle/>
          <a:p>
            <a:r>
              <a:rPr lang="fr-FR" sz="1200" b="1" dirty="0">
                <a:effectLst/>
              </a:rPr>
              <a:t>Cliché EBSD de Ferrite, 20 kV</a:t>
            </a:r>
          </a:p>
          <a:p>
            <a:r>
              <a:rPr lang="fr-FR" sz="1200" dirty="0">
                <a:effectLst/>
              </a:rPr>
              <a:t>Small, J.A., Michael, J.R. and Bright, D.S. (2002) ‘</a:t>
            </a:r>
            <a:r>
              <a:rPr lang="fr-FR" sz="1200" dirty="0" err="1">
                <a:effectLst/>
              </a:rPr>
              <a:t>Improving</a:t>
            </a:r>
            <a:r>
              <a:rPr lang="fr-FR" sz="1200" dirty="0">
                <a:effectLst/>
              </a:rPr>
              <a:t> the </a:t>
            </a:r>
            <a:r>
              <a:rPr lang="fr-FR" sz="1200" dirty="0" err="1">
                <a:effectLst/>
              </a:rPr>
              <a:t>quality</a:t>
            </a:r>
            <a:r>
              <a:rPr lang="fr-FR" sz="1200" dirty="0">
                <a:effectLst/>
              </a:rPr>
              <a:t> of </a:t>
            </a:r>
            <a:r>
              <a:rPr lang="fr-FR" sz="1200" dirty="0" err="1">
                <a:effectLst/>
              </a:rPr>
              <a:t>electron</a:t>
            </a:r>
            <a:r>
              <a:rPr lang="fr-FR" sz="1200" dirty="0">
                <a:effectLst/>
              </a:rPr>
              <a:t> </a:t>
            </a:r>
            <a:r>
              <a:rPr lang="fr-FR" sz="1200" dirty="0" err="1">
                <a:effectLst/>
              </a:rPr>
              <a:t>backscatter</a:t>
            </a:r>
            <a:r>
              <a:rPr lang="fr-FR" sz="1200" dirty="0">
                <a:effectLst/>
              </a:rPr>
              <a:t> diffraction (EBSD) patterns </a:t>
            </a:r>
            <a:r>
              <a:rPr lang="fr-FR" sz="1200" dirty="0" err="1">
                <a:effectLst/>
              </a:rPr>
              <a:t>from</a:t>
            </a:r>
            <a:r>
              <a:rPr lang="fr-FR" sz="1200" dirty="0">
                <a:effectLst/>
              </a:rPr>
              <a:t> </a:t>
            </a:r>
            <a:r>
              <a:rPr lang="fr-FR" sz="1200" dirty="0" err="1">
                <a:effectLst/>
              </a:rPr>
              <a:t>nanoparticles</a:t>
            </a:r>
            <a:r>
              <a:rPr lang="fr-FR" sz="1200" dirty="0">
                <a:effectLst/>
              </a:rPr>
              <a:t>’, </a:t>
            </a:r>
            <a:r>
              <a:rPr lang="fr-FR" sz="1200" i="1" dirty="0">
                <a:effectLst/>
              </a:rPr>
              <a:t>Journal of </a:t>
            </a:r>
            <a:r>
              <a:rPr lang="fr-FR" sz="1200" i="1" dirty="0" err="1">
                <a:effectLst/>
              </a:rPr>
              <a:t>Microscopy</a:t>
            </a:r>
            <a:r>
              <a:rPr lang="fr-FR" sz="1200" dirty="0">
                <a:effectLst/>
              </a:rPr>
              <a:t>, 206(2), pp. 170–178. </a:t>
            </a:r>
            <a:r>
              <a:rPr lang="fr-FR" sz="1200" dirty="0">
                <a:effectLst/>
                <a:hlinkClick r:id="rId5"/>
              </a:rPr>
              <a:t>https://doi.org/10.1046/j.1365-2818.2002.01015.x</a:t>
            </a:r>
            <a:r>
              <a:rPr lang="fr-FR" sz="1200" dirty="0">
                <a:effectLst/>
              </a:rPr>
              <a:t>.</a:t>
            </a:r>
          </a:p>
        </p:txBody>
      </p:sp>
    </p:spTree>
    <p:extLst>
      <p:ext uri="{BB962C8B-B14F-4D97-AF65-F5344CB8AC3E}">
        <p14:creationId xmlns:p14="http://schemas.microsoft.com/office/powerpoint/2010/main" val="2337411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descr="Une image contenant ouvrir&#10;&#10;Description générée automatiquement">
            <a:extLst>
              <a:ext uri="{FF2B5EF4-FFF2-40B4-BE49-F238E27FC236}">
                <a16:creationId xmlns:a16="http://schemas.microsoft.com/office/drawing/2014/main" id="{0FFD45AA-98B4-35AC-C6E4-F45BEB2765B6}"/>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5799" b="15799"/>
          <a:stretch/>
        </p:blipFill>
        <p:spPr/>
      </p:pic>
      <p:sp>
        <p:nvSpPr>
          <p:cNvPr id="14" name="Titre 13">
            <a:extLst>
              <a:ext uri="{FF2B5EF4-FFF2-40B4-BE49-F238E27FC236}">
                <a16:creationId xmlns:a16="http://schemas.microsoft.com/office/drawing/2014/main" id="{20485C69-EE83-8110-13C0-4615F3B4BAE5}"/>
              </a:ext>
            </a:extLst>
          </p:cNvPr>
          <p:cNvSpPr>
            <a:spLocks noGrp="1"/>
          </p:cNvSpPr>
          <p:nvPr>
            <p:ph type="title"/>
          </p:nvPr>
        </p:nvSpPr>
        <p:spPr>
          <a:xfrm>
            <a:off x="2936952" y="4044999"/>
            <a:ext cx="8876676" cy="769121"/>
          </a:xfrm>
        </p:spPr>
        <p:txBody>
          <a:bodyPr wrap="square">
            <a:spAutoFit/>
          </a:bodyPr>
          <a:lstStyle/>
          <a:p>
            <a:pPr algn="l"/>
            <a:r>
              <a:rPr lang="fr-FR" dirty="0"/>
              <a:t>origine du signal EBSD</a:t>
            </a:r>
          </a:p>
        </p:txBody>
      </p:sp>
      <p:sp>
        <p:nvSpPr>
          <p:cNvPr id="15" name="Sous-titre 14">
            <a:extLst>
              <a:ext uri="{FF2B5EF4-FFF2-40B4-BE49-F238E27FC236}">
                <a16:creationId xmlns:a16="http://schemas.microsoft.com/office/drawing/2014/main" id="{B85D2690-10E7-5E9E-A728-753FCB26CF73}"/>
              </a:ext>
            </a:extLst>
          </p:cNvPr>
          <p:cNvSpPr>
            <a:spLocks noGrp="1"/>
          </p:cNvSpPr>
          <p:nvPr>
            <p:ph type="subTitle" idx="1"/>
          </p:nvPr>
        </p:nvSpPr>
        <p:spPr>
          <a:xfrm>
            <a:off x="2936952" y="4640472"/>
            <a:ext cx="8876676" cy="796628"/>
          </a:xfrm>
        </p:spPr>
        <p:txBody>
          <a:bodyPr wrap="square" anchor="b">
            <a:spAutoFit/>
          </a:bodyPr>
          <a:lstStyle/>
          <a:p>
            <a:pPr algn="l"/>
            <a:r>
              <a:rPr lang="fr-FR" sz="4400" dirty="0"/>
              <a:t>Les bandes de Kikuchi</a:t>
            </a:r>
          </a:p>
        </p:txBody>
      </p:sp>
      <p:sp>
        <p:nvSpPr>
          <p:cNvPr id="17" name="Espace réservé du texte 16">
            <a:extLst>
              <a:ext uri="{FF2B5EF4-FFF2-40B4-BE49-F238E27FC236}">
                <a16:creationId xmlns:a16="http://schemas.microsoft.com/office/drawing/2014/main" id="{321335FE-E42F-022E-F38C-8E418AD57D72}"/>
              </a:ext>
            </a:extLst>
          </p:cNvPr>
          <p:cNvSpPr>
            <a:spLocks noGrp="1"/>
          </p:cNvSpPr>
          <p:nvPr>
            <p:ph type="body" sz="quarter" idx="13"/>
          </p:nvPr>
        </p:nvSpPr>
        <p:spPr/>
        <p:txBody>
          <a:bodyPr/>
          <a:lstStyle/>
          <a:p>
            <a:r>
              <a:rPr lang="fr-FR" b="1" dirty="0"/>
              <a:t>01</a:t>
            </a:r>
          </a:p>
        </p:txBody>
      </p:sp>
      <p:sp>
        <p:nvSpPr>
          <p:cNvPr id="12" name="ZoneTexte 11">
            <a:extLst>
              <a:ext uri="{FF2B5EF4-FFF2-40B4-BE49-F238E27FC236}">
                <a16:creationId xmlns:a16="http://schemas.microsoft.com/office/drawing/2014/main" id="{45D843AD-00F5-BB1B-F145-1A3A4CD4E240}"/>
              </a:ext>
            </a:extLst>
          </p:cNvPr>
          <p:cNvSpPr txBox="1"/>
          <p:nvPr/>
        </p:nvSpPr>
        <p:spPr>
          <a:xfrm>
            <a:off x="2937600" y="6206854"/>
            <a:ext cx="8460000" cy="646331"/>
          </a:xfrm>
          <a:prstGeom prst="rect">
            <a:avLst/>
          </a:prstGeom>
          <a:noFill/>
          <a:ln>
            <a:solidFill>
              <a:schemeClr val="bg1"/>
            </a:solidFill>
          </a:ln>
        </p:spPr>
        <p:txBody>
          <a:bodyPr wrap="square" rtlCol="0" anchor="b" anchorCtr="0">
            <a:spAutoFit/>
          </a:bodyPr>
          <a:lstStyle/>
          <a:p>
            <a:r>
              <a:rPr lang="fr-FR" sz="1200" b="1" dirty="0">
                <a:effectLst/>
              </a:rPr>
              <a:t>Cliché EBSD de Ferrite, 20 kV</a:t>
            </a:r>
          </a:p>
          <a:p>
            <a:r>
              <a:rPr lang="fr-FR" sz="1200" dirty="0">
                <a:effectLst/>
              </a:rPr>
              <a:t>Small, J.A., Michael, J.R. and Bright, D.S. (2002) ‘</a:t>
            </a:r>
            <a:r>
              <a:rPr lang="fr-FR" sz="1200" dirty="0" err="1">
                <a:effectLst/>
              </a:rPr>
              <a:t>Improving</a:t>
            </a:r>
            <a:r>
              <a:rPr lang="fr-FR" sz="1200" dirty="0">
                <a:effectLst/>
              </a:rPr>
              <a:t> the </a:t>
            </a:r>
            <a:r>
              <a:rPr lang="fr-FR" sz="1200" dirty="0" err="1">
                <a:effectLst/>
              </a:rPr>
              <a:t>quality</a:t>
            </a:r>
            <a:r>
              <a:rPr lang="fr-FR" sz="1200" dirty="0">
                <a:effectLst/>
              </a:rPr>
              <a:t> of </a:t>
            </a:r>
            <a:r>
              <a:rPr lang="fr-FR" sz="1200" dirty="0" err="1">
                <a:effectLst/>
              </a:rPr>
              <a:t>electron</a:t>
            </a:r>
            <a:r>
              <a:rPr lang="fr-FR" sz="1200" dirty="0">
                <a:effectLst/>
              </a:rPr>
              <a:t> </a:t>
            </a:r>
            <a:r>
              <a:rPr lang="fr-FR" sz="1200" dirty="0" err="1">
                <a:effectLst/>
              </a:rPr>
              <a:t>backscatter</a:t>
            </a:r>
            <a:r>
              <a:rPr lang="fr-FR" sz="1200" dirty="0">
                <a:effectLst/>
              </a:rPr>
              <a:t> diffraction (EBSD) patterns </a:t>
            </a:r>
            <a:r>
              <a:rPr lang="fr-FR" sz="1200" dirty="0" err="1">
                <a:effectLst/>
              </a:rPr>
              <a:t>from</a:t>
            </a:r>
            <a:r>
              <a:rPr lang="fr-FR" sz="1200" dirty="0">
                <a:effectLst/>
              </a:rPr>
              <a:t> </a:t>
            </a:r>
            <a:r>
              <a:rPr lang="fr-FR" sz="1200" dirty="0" err="1">
                <a:effectLst/>
              </a:rPr>
              <a:t>nanoparticles</a:t>
            </a:r>
            <a:r>
              <a:rPr lang="fr-FR" sz="1200" dirty="0">
                <a:effectLst/>
              </a:rPr>
              <a:t>’, </a:t>
            </a:r>
            <a:r>
              <a:rPr lang="fr-FR" sz="1200" i="1" dirty="0">
                <a:effectLst/>
              </a:rPr>
              <a:t>Journal of </a:t>
            </a:r>
            <a:r>
              <a:rPr lang="fr-FR" sz="1200" i="1" dirty="0" err="1">
                <a:effectLst/>
              </a:rPr>
              <a:t>Microscopy</a:t>
            </a:r>
            <a:r>
              <a:rPr lang="fr-FR" sz="1200" dirty="0">
                <a:effectLst/>
              </a:rPr>
              <a:t>, 206(2), pp. 170–178. </a:t>
            </a:r>
            <a:r>
              <a:rPr lang="fr-FR" sz="1200" dirty="0">
                <a:effectLst/>
                <a:hlinkClick r:id="rId5"/>
              </a:rPr>
              <a:t>https://doi.org/10.1046/j.1365-2818.2002.01015.x</a:t>
            </a:r>
            <a:r>
              <a:rPr lang="fr-FR" sz="1200" dirty="0">
                <a:effectLst/>
              </a:rPr>
              <a:t>.</a:t>
            </a:r>
          </a:p>
        </p:txBody>
      </p:sp>
    </p:spTree>
    <p:extLst>
      <p:ext uri="{BB962C8B-B14F-4D97-AF65-F5344CB8AC3E}">
        <p14:creationId xmlns:p14="http://schemas.microsoft.com/office/powerpoint/2010/main" val="113939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p:txBody>
          <a:bodyPr/>
          <a:lstStyle/>
          <a:p>
            <a:pPr>
              <a:tabLst>
                <a:tab pos="5558400" algn="ctr"/>
              </a:tabLst>
            </a:pPr>
            <a:r>
              <a:rPr lang="fr-FR" dirty="0"/>
              <a:t>Indexation des clichés EBSD : transformée de HOUGH</a:t>
            </a:r>
            <a:br>
              <a:rPr lang="fr-FR" dirty="0"/>
            </a:br>
            <a:r>
              <a:rPr lang="fr-FR" sz="2400" i="1" dirty="0" err="1">
                <a:latin typeface="+mn-lt"/>
              </a:rPr>
              <a:t>Hough</a:t>
            </a:r>
            <a:r>
              <a:rPr lang="fr-FR" sz="2400" i="1" dirty="0">
                <a:latin typeface="+mn-lt"/>
              </a:rPr>
              <a:t> Indexation (HI)</a:t>
            </a:r>
          </a:p>
        </p:txBody>
      </p:sp>
      <p:pic>
        <p:nvPicPr>
          <p:cNvPr id="9" name="Picture 3" descr="indexing overview">
            <a:extLst>
              <a:ext uri="{FF2B5EF4-FFF2-40B4-BE49-F238E27FC236}">
                <a16:creationId xmlns:a16="http://schemas.microsoft.com/office/drawing/2014/main" id="{05DCC954-63FE-E769-7DA6-B0AE256849E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1085" y="1470917"/>
            <a:ext cx="8304129" cy="5105269"/>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4">
            <a:extLst>
              <a:ext uri="{FF2B5EF4-FFF2-40B4-BE49-F238E27FC236}">
                <a16:creationId xmlns:a16="http://schemas.microsoft.com/office/drawing/2014/main" id="{364952D9-A72A-5373-DAA6-7E17D8326DA0}"/>
              </a:ext>
            </a:extLst>
          </p:cNvPr>
          <p:cNvSpPr txBox="1">
            <a:spLocks noChangeArrowheads="1"/>
          </p:cNvSpPr>
          <p:nvPr/>
        </p:nvSpPr>
        <p:spPr bwMode="auto">
          <a:xfrm>
            <a:off x="720725" y="3011426"/>
            <a:ext cx="5798608" cy="301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p>
            <a:pPr>
              <a:spcBef>
                <a:spcPct val="50000"/>
              </a:spcBef>
            </a:pPr>
            <a:r>
              <a:rPr lang="fr-FR" altLang="fr-FR" sz="2000" b="1" dirty="0">
                <a:solidFill>
                  <a:schemeClr val="accent1"/>
                </a:solidFill>
                <a:ea typeface="ヒラギノ角ゴ Pro W3" pitchFamily="20" charset="-128"/>
              </a:rPr>
              <a:t>Si la structure cristalline est connue, l'orientation peut être déterminée automatiquement à partir d'un modèle </a:t>
            </a:r>
            <a:r>
              <a:rPr lang="fr-FR" altLang="fr-FR" sz="2000" dirty="0">
                <a:solidFill>
                  <a:schemeClr val="accent1"/>
                </a:solidFill>
                <a:ea typeface="ヒラギノ角ゴ Pro W3" pitchFamily="20" charset="-128"/>
              </a:rPr>
              <a:t>:</a:t>
            </a:r>
          </a:p>
          <a:p>
            <a:pPr marL="342900" indent="-342900">
              <a:spcBef>
                <a:spcPct val="50000"/>
              </a:spcBef>
              <a:buFont typeface="+mj-lt"/>
              <a:buAutoNum type="arabicPeriod"/>
            </a:pPr>
            <a:r>
              <a:rPr lang="fr-FR" altLang="fr-FR" sz="2000" dirty="0">
                <a:solidFill>
                  <a:schemeClr val="accent1"/>
                </a:solidFill>
                <a:ea typeface="ヒラギノ角ゴ Pro W3" pitchFamily="20" charset="-128"/>
              </a:rPr>
              <a:t>Couramment, les bandes de Kikuchi sont localisées à l'aide de la transformée de Hough (ou HI pour Hough Indexation).</a:t>
            </a:r>
          </a:p>
          <a:p>
            <a:pPr marL="342900" indent="-342900">
              <a:buFont typeface="+mj-lt"/>
              <a:buAutoNum type="arabicPeriod"/>
            </a:pPr>
            <a:r>
              <a:rPr lang="fr-FR" altLang="fr-FR" sz="2000" dirty="0">
                <a:solidFill>
                  <a:schemeClr val="accent1"/>
                </a:solidFill>
                <a:ea typeface="ヒラギノ角ゴ Pro W3" pitchFamily="20" charset="-128"/>
              </a:rPr>
              <a:t>Le motif est indexé en utilisant la géométrie des bandes pour obtenir l'orientation correspondante.</a:t>
            </a:r>
            <a:endParaRPr lang="en-US" altLang="fr-FR" sz="2000" dirty="0">
              <a:solidFill>
                <a:schemeClr val="accent1"/>
              </a:solidFill>
              <a:ea typeface="ヒラギノ角ゴ Pro W3" pitchFamily="20" charset="-128"/>
            </a:endParaRPr>
          </a:p>
        </p:txBody>
      </p:sp>
      <p:sp>
        <p:nvSpPr>
          <p:cNvPr id="11" name="ZoneTexte 10">
            <a:extLst>
              <a:ext uri="{FF2B5EF4-FFF2-40B4-BE49-F238E27FC236}">
                <a16:creationId xmlns:a16="http://schemas.microsoft.com/office/drawing/2014/main" id="{47ACA55C-9A39-85FB-E6F7-4ACBF44712CB}"/>
              </a:ext>
            </a:extLst>
          </p:cNvPr>
          <p:cNvSpPr txBox="1"/>
          <p:nvPr/>
        </p:nvSpPr>
        <p:spPr>
          <a:xfrm>
            <a:off x="2937600" y="6576186"/>
            <a:ext cx="8460000" cy="276999"/>
          </a:xfrm>
          <a:prstGeom prst="rect">
            <a:avLst/>
          </a:prstGeom>
          <a:noFill/>
          <a:ln>
            <a:solidFill>
              <a:schemeClr val="bg1"/>
            </a:solidFill>
          </a:ln>
        </p:spPr>
        <p:txBody>
          <a:bodyPr wrap="square" rtlCol="0" anchor="b" anchorCtr="0">
            <a:spAutoFit/>
          </a:bodyPr>
          <a:lstStyle/>
          <a:p>
            <a:r>
              <a:rPr lang="fr-FR" sz="1200" dirty="0"/>
              <a:t>Source interne EDAX, R. de </a:t>
            </a:r>
            <a:r>
              <a:rPr lang="fr-FR" sz="1200" dirty="0" err="1"/>
              <a:t>Kloe</a:t>
            </a:r>
            <a:r>
              <a:rPr lang="fr-FR" sz="1200" dirty="0"/>
              <a:t>.</a:t>
            </a:r>
          </a:p>
        </p:txBody>
      </p:sp>
      <p:sp>
        <p:nvSpPr>
          <p:cNvPr id="12" name="ZoneTexte 11">
            <a:extLst>
              <a:ext uri="{FF2B5EF4-FFF2-40B4-BE49-F238E27FC236}">
                <a16:creationId xmlns:a16="http://schemas.microsoft.com/office/drawing/2014/main" id="{454D3429-436F-54F8-6EDB-AA1C214EE9A1}"/>
              </a:ext>
            </a:extLst>
          </p:cNvPr>
          <p:cNvSpPr txBox="1"/>
          <p:nvPr/>
        </p:nvSpPr>
        <p:spPr>
          <a:xfrm>
            <a:off x="6225134" y="2666609"/>
            <a:ext cx="462455" cy="369332"/>
          </a:xfrm>
          <a:prstGeom prst="rect">
            <a:avLst/>
          </a:prstGeom>
          <a:noFill/>
        </p:spPr>
        <p:txBody>
          <a:bodyPr wrap="square" rtlCol="0">
            <a:spAutoFit/>
          </a:bodyPr>
          <a:lstStyle/>
          <a:p>
            <a:pPr algn="ctr"/>
            <a:r>
              <a:rPr lang="el-GR" dirty="0"/>
              <a:t>θ</a:t>
            </a:r>
            <a:endParaRPr lang="fr-FR" dirty="0"/>
          </a:p>
        </p:txBody>
      </p:sp>
      <p:sp>
        <p:nvSpPr>
          <p:cNvPr id="13" name="ZoneTexte 12">
            <a:extLst>
              <a:ext uri="{FF2B5EF4-FFF2-40B4-BE49-F238E27FC236}">
                <a16:creationId xmlns:a16="http://schemas.microsoft.com/office/drawing/2014/main" id="{38038387-BBCF-382E-DB87-5739F49D0A12}"/>
              </a:ext>
            </a:extLst>
          </p:cNvPr>
          <p:cNvSpPr txBox="1"/>
          <p:nvPr/>
        </p:nvSpPr>
        <p:spPr>
          <a:xfrm rot="-5400000">
            <a:off x="5011191" y="2250715"/>
            <a:ext cx="462455" cy="369332"/>
          </a:xfrm>
          <a:prstGeom prst="rect">
            <a:avLst/>
          </a:prstGeom>
          <a:noFill/>
        </p:spPr>
        <p:txBody>
          <a:bodyPr wrap="square" rtlCol="0">
            <a:spAutoFit/>
          </a:bodyPr>
          <a:lstStyle/>
          <a:p>
            <a:pPr algn="ctr"/>
            <a:r>
              <a:rPr lang="el-GR" dirty="0"/>
              <a:t>ρ</a:t>
            </a:r>
            <a:endParaRPr lang="fr-FR" dirty="0"/>
          </a:p>
        </p:txBody>
      </p:sp>
    </p:spTree>
    <p:extLst>
      <p:ext uri="{BB962C8B-B14F-4D97-AF65-F5344CB8AC3E}">
        <p14:creationId xmlns:p14="http://schemas.microsoft.com/office/powerpoint/2010/main" val="486415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p:txBody>
          <a:bodyPr/>
          <a:lstStyle/>
          <a:p>
            <a:pPr>
              <a:tabLst>
                <a:tab pos="5558400" algn="ctr"/>
              </a:tabLst>
            </a:pPr>
            <a:r>
              <a:rPr lang="fr-FR" dirty="0"/>
              <a:t>Indexation des clichés EBSD : transformée de HOUGH</a:t>
            </a:r>
            <a:br>
              <a:rPr lang="fr-FR" dirty="0"/>
            </a:br>
            <a:r>
              <a:rPr lang="fr-FR" sz="2400" i="1" dirty="0">
                <a:latin typeface="+mn-lt"/>
              </a:rPr>
              <a:t>Exemples de traitements des données (1)</a:t>
            </a:r>
          </a:p>
        </p:txBody>
      </p:sp>
      <p:sp>
        <p:nvSpPr>
          <p:cNvPr id="11" name="ZoneTexte 10">
            <a:extLst>
              <a:ext uri="{FF2B5EF4-FFF2-40B4-BE49-F238E27FC236}">
                <a16:creationId xmlns:a16="http://schemas.microsoft.com/office/drawing/2014/main" id="{47ACA55C-9A39-85FB-E6F7-4ACBF44712CB}"/>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b="1" dirty="0"/>
              <a:t>Cartographies EBSD et traitements des données pour une céramique </a:t>
            </a:r>
            <a:r>
              <a:rPr lang="fr-FR" sz="1200" b="1" dirty="0">
                <a:effectLst/>
                <a:latin typeface="Arial" panose="020B0604020202020204" pitchFamily="34" charset="0"/>
              </a:rPr>
              <a:t>BaAl</a:t>
            </a:r>
            <a:r>
              <a:rPr lang="fr-FR" sz="1200" b="1" baseline="-25000" dirty="0">
                <a:effectLst/>
                <a:latin typeface="Arial" panose="020B0604020202020204" pitchFamily="34" charset="0"/>
              </a:rPr>
              <a:t>2</a:t>
            </a:r>
            <a:r>
              <a:rPr lang="fr-FR" sz="1200" b="1" dirty="0">
                <a:effectLst/>
                <a:latin typeface="Arial" panose="020B0604020202020204" pitchFamily="34" charset="0"/>
              </a:rPr>
              <a:t>O</a:t>
            </a:r>
            <a:r>
              <a:rPr lang="fr-FR" sz="1200" b="1" baseline="-25000" dirty="0">
                <a:effectLst/>
                <a:latin typeface="Arial" panose="020B0604020202020204" pitchFamily="34" charset="0"/>
              </a:rPr>
              <a:t>4</a:t>
            </a:r>
            <a:r>
              <a:rPr lang="fr-FR" sz="1200" b="1" dirty="0">
                <a:effectLst/>
                <a:latin typeface="Arial" panose="020B0604020202020204" pitchFamily="34" charset="0"/>
              </a:rPr>
              <a:t> - Ba</a:t>
            </a:r>
            <a:r>
              <a:rPr lang="fr-FR" sz="1200" b="1" baseline="-25000" dirty="0">
                <a:effectLst/>
                <a:latin typeface="Arial" panose="020B0604020202020204" pitchFamily="34" charset="0"/>
              </a:rPr>
              <a:t>0,8</a:t>
            </a:r>
            <a:r>
              <a:rPr lang="fr-FR" sz="1200" b="1" dirty="0">
                <a:effectLst/>
                <a:latin typeface="Arial" panose="020B0604020202020204" pitchFamily="34" charset="0"/>
              </a:rPr>
              <a:t>Al</a:t>
            </a:r>
            <a:r>
              <a:rPr lang="fr-FR" sz="1200" b="1" baseline="-25000" dirty="0">
                <a:effectLst/>
                <a:latin typeface="Arial" panose="020B0604020202020204" pitchFamily="34" charset="0"/>
              </a:rPr>
              <a:t>1,6</a:t>
            </a:r>
            <a:r>
              <a:rPr lang="fr-FR" sz="1200" b="1" dirty="0">
                <a:effectLst/>
                <a:latin typeface="Arial" panose="020B0604020202020204" pitchFamily="34" charset="0"/>
              </a:rPr>
              <a:t>Si</a:t>
            </a:r>
            <a:r>
              <a:rPr lang="fr-FR" sz="1200" b="1" baseline="-25000" dirty="0">
                <a:effectLst/>
                <a:latin typeface="Arial" panose="020B0604020202020204" pitchFamily="34" charset="0"/>
              </a:rPr>
              <a:t>0,4</a:t>
            </a:r>
            <a:r>
              <a:rPr lang="fr-FR" sz="1200" b="1" dirty="0">
                <a:effectLst/>
                <a:latin typeface="Arial" panose="020B0604020202020204" pitchFamily="34" charset="0"/>
              </a:rPr>
              <a:t>O</a:t>
            </a:r>
            <a:r>
              <a:rPr lang="fr-FR" sz="1200" b="1" baseline="-25000" dirty="0">
                <a:effectLst/>
                <a:latin typeface="Arial" panose="020B0604020202020204" pitchFamily="34" charset="0"/>
              </a:rPr>
              <a:t>4</a:t>
            </a:r>
            <a:endParaRPr lang="fr-FR" sz="1200" b="1" dirty="0"/>
          </a:p>
          <a:p>
            <a:r>
              <a:rPr lang="fr-FR" sz="1200" dirty="0"/>
              <a:t>Source interne CMAT - CEMHTI, Thèse C. Monteiro</a:t>
            </a:r>
          </a:p>
        </p:txBody>
      </p:sp>
      <p:pic>
        <p:nvPicPr>
          <p:cNvPr id="3" name="Image 2">
            <a:extLst>
              <a:ext uri="{FF2B5EF4-FFF2-40B4-BE49-F238E27FC236}">
                <a16:creationId xmlns:a16="http://schemas.microsoft.com/office/drawing/2014/main" id="{41B59459-EBA3-2676-3D00-52D5FA3A51A2}"/>
              </a:ext>
            </a:extLst>
          </p:cNvPr>
          <p:cNvPicPr>
            <a:picLocks noChangeAspect="1"/>
          </p:cNvPicPr>
          <p:nvPr/>
        </p:nvPicPr>
        <p:blipFill rotWithShape="1">
          <a:blip r:embed="rId3"/>
          <a:srcRect r="44993"/>
          <a:stretch/>
        </p:blipFill>
        <p:spPr>
          <a:xfrm>
            <a:off x="720725" y="1542061"/>
            <a:ext cx="1513227" cy="4500000"/>
          </a:xfrm>
          <a:prstGeom prst="rect">
            <a:avLst/>
          </a:prstGeom>
        </p:spPr>
      </p:pic>
      <p:pic>
        <p:nvPicPr>
          <p:cNvPr id="4" name="Image 3">
            <a:extLst>
              <a:ext uri="{FF2B5EF4-FFF2-40B4-BE49-F238E27FC236}">
                <a16:creationId xmlns:a16="http://schemas.microsoft.com/office/drawing/2014/main" id="{D2577B9C-9BFE-833E-CE1E-36176E0D30AE}"/>
              </a:ext>
            </a:extLst>
          </p:cNvPr>
          <p:cNvPicPr>
            <a:picLocks noChangeAspect="1"/>
          </p:cNvPicPr>
          <p:nvPr/>
        </p:nvPicPr>
        <p:blipFill>
          <a:blip r:embed="rId4"/>
          <a:stretch>
            <a:fillRect/>
          </a:stretch>
        </p:blipFill>
        <p:spPr>
          <a:xfrm>
            <a:off x="4134389" y="1542061"/>
            <a:ext cx="3023439" cy="4500000"/>
          </a:xfrm>
          <a:prstGeom prst="rect">
            <a:avLst/>
          </a:prstGeom>
        </p:spPr>
      </p:pic>
      <p:pic>
        <p:nvPicPr>
          <p:cNvPr id="5" name="Image 4">
            <a:extLst>
              <a:ext uri="{FF2B5EF4-FFF2-40B4-BE49-F238E27FC236}">
                <a16:creationId xmlns:a16="http://schemas.microsoft.com/office/drawing/2014/main" id="{A581452F-2DA3-2FD4-9DCE-8EA51D05E248}"/>
              </a:ext>
            </a:extLst>
          </p:cNvPr>
          <p:cNvPicPr>
            <a:picLocks noChangeAspect="1"/>
          </p:cNvPicPr>
          <p:nvPr/>
        </p:nvPicPr>
        <p:blipFill rotWithShape="1">
          <a:blip r:embed="rId5"/>
          <a:srcRect r="47294"/>
          <a:stretch/>
        </p:blipFill>
        <p:spPr>
          <a:xfrm>
            <a:off x="2431412" y="1542061"/>
            <a:ext cx="1505517" cy="4500000"/>
          </a:xfrm>
          <a:prstGeom prst="rect">
            <a:avLst/>
          </a:prstGeom>
        </p:spPr>
      </p:pic>
      <p:pic>
        <p:nvPicPr>
          <p:cNvPr id="7" name="Image 6">
            <a:extLst>
              <a:ext uri="{FF2B5EF4-FFF2-40B4-BE49-F238E27FC236}">
                <a16:creationId xmlns:a16="http://schemas.microsoft.com/office/drawing/2014/main" id="{C52038B0-57AE-CD06-F49B-53C2EAC0A6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882061"/>
            <a:ext cx="2880000" cy="2160000"/>
          </a:xfrm>
          <a:prstGeom prst="rect">
            <a:avLst/>
          </a:prstGeom>
          <a:noFill/>
          <a:ln>
            <a:noFill/>
          </a:ln>
        </p:spPr>
      </p:pic>
      <p:pic>
        <p:nvPicPr>
          <p:cNvPr id="8" name="Image 7">
            <a:extLst>
              <a:ext uri="{FF2B5EF4-FFF2-40B4-BE49-F238E27FC236}">
                <a16:creationId xmlns:a16="http://schemas.microsoft.com/office/drawing/2014/main" id="{CDDE4B4A-9644-CF6A-7E46-E70F57B21B9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59911" y="3882061"/>
            <a:ext cx="2880000" cy="2160000"/>
          </a:xfrm>
          <a:prstGeom prst="rect">
            <a:avLst/>
          </a:prstGeom>
          <a:noFill/>
          <a:ln>
            <a:noFill/>
          </a:ln>
        </p:spPr>
      </p:pic>
      <p:pic>
        <p:nvPicPr>
          <p:cNvPr id="6" name="Image 5">
            <a:extLst>
              <a:ext uri="{FF2B5EF4-FFF2-40B4-BE49-F238E27FC236}">
                <a16:creationId xmlns:a16="http://schemas.microsoft.com/office/drawing/2014/main" id="{5C3011A6-71D3-3144-735E-2F68DA5348AF}"/>
              </a:ext>
            </a:extLst>
          </p:cNvPr>
          <p:cNvPicPr>
            <a:picLocks noChangeAspect="1"/>
          </p:cNvPicPr>
          <p:nvPr/>
        </p:nvPicPr>
        <p:blipFill>
          <a:blip r:embed="rId8"/>
          <a:stretch>
            <a:fillRect/>
          </a:stretch>
        </p:blipFill>
        <p:spPr>
          <a:xfrm>
            <a:off x="7843911" y="1542061"/>
            <a:ext cx="2232000" cy="2232000"/>
          </a:xfrm>
          <a:prstGeom prst="rect">
            <a:avLst/>
          </a:prstGeom>
        </p:spPr>
      </p:pic>
      <p:sp>
        <p:nvSpPr>
          <p:cNvPr id="14" name="ZoneTexte 13">
            <a:extLst>
              <a:ext uri="{FF2B5EF4-FFF2-40B4-BE49-F238E27FC236}">
                <a16:creationId xmlns:a16="http://schemas.microsoft.com/office/drawing/2014/main" id="{DFD93D5E-41B9-1550-3BF7-6A5809488268}"/>
              </a:ext>
            </a:extLst>
          </p:cNvPr>
          <p:cNvSpPr txBox="1"/>
          <p:nvPr/>
        </p:nvSpPr>
        <p:spPr>
          <a:xfrm>
            <a:off x="720725" y="1542061"/>
            <a:ext cx="1513227" cy="369332"/>
          </a:xfrm>
          <a:prstGeom prst="rect">
            <a:avLst/>
          </a:prstGeom>
          <a:noFill/>
        </p:spPr>
        <p:txBody>
          <a:bodyPr wrap="square" rtlCol="0">
            <a:spAutoFit/>
          </a:bodyPr>
          <a:lstStyle/>
          <a:p>
            <a:pPr algn="ctr"/>
            <a:r>
              <a:rPr lang="fr-FR" b="1" dirty="0">
                <a:solidFill>
                  <a:schemeClr val="bg1"/>
                </a:solidFill>
              </a:rPr>
              <a:t>Carto. IQ</a:t>
            </a:r>
          </a:p>
        </p:txBody>
      </p:sp>
      <p:sp>
        <p:nvSpPr>
          <p:cNvPr id="15" name="ZoneTexte 14">
            <a:extLst>
              <a:ext uri="{FF2B5EF4-FFF2-40B4-BE49-F238E27FC236}">
                <a16:creationId xmlns:a16="http://schemas.microsoft.com/office/drawing/2014/main" id="{D4AA7510-98A0-9F8F-56E3-168955460765}"/>
              </a:ext>
            </a:extLst>
          </p:cNvPr>
          <p:cNvSpPr txBox="1"/>
          <p:nvPr/>
        </p:nvSpPr>
        <p:spPr>
          <a:xfrm>
            <a:off x="2431412" y="1542061"/>
            <a:ext cx="1513227" cy="646331"/>
          </a:xfrm>
          <a:prstGeom prst="rect">
            <a:avLst/>
          </a:prstGeom>
          <a:noFill/>
        </p:spPr>
        <p:txBody>
          <a:bodyPr wrap="square" rtlCol="0">
            <a:spAutoFit/>
          </a:bodyPr>
          <a:lstStyle/>
          <a:p>
            <a:pPr algn="ctr"/>
            <a:r>
              <a:rPr lang="fr-FR" b="1" dirty="0">
                <a:solidFill>
                  <a:schemeClr val="bg1"/>
                </a:solidFill>
              </a:rPr>
              <a:t>Carto. de grains</a:t>
            </a:r>
          </a:p>
        </p:txBody>
      </p:sp>
      <p:sp>
        <p:nvSpPr>
          <p:cNvPr id="16" name="ZoneTexte 15">
            <a:extLst>
              <a:ext uri="{FF2B5EF4-FFF2-40B4-BE49-F238E27FC236}">
                <a16:creationId xmlns:a16="http://schemas.microsoft.com/office/drawing/2014/main" id="{DDAFCCE8-539F-9A7F-467F-AB7F0BC68275}"/>
              </a:ext>
            </a:extLst>
          </p:cNvPr>
          <p:cNvSpPr txBox="1"/>
          <p:nvPr/>
        </p:nvSpPr>
        <p:spPr>
          <a:xfrm>
            <a:off x="4142099" y="1542060"/>
            <a:ext cx="1513227" cy="646331"/>
          </a:xfrm>
          <a:prstGeom prst="rect">
            <a:avLst/>
          </a:prstGeom>
          <a:noFill/>
        </p:spPr>
        <p:txBody>
          <a:bodyPr wrap="square" rtlCol="0">
            <a:spAutoFit/>
          </a:bodyPr>
          <a:lstStyle/>
          <a:p>
            <a:pPr algn="ctr"/>
            <a:r>
              <a:rPr lang="fr-FR" b="1" dirty="0"/>
              <a:t>Carto. </a:t>
            </a:r>
            <a:br>
              <a:rPr lang="fr-FR" b="1" dirty="0"/>
            </a:br>
            <a:r>
              <a:rPr lang="fr-FR" b="1" dirty="0"/>
              <a:t>IPF [0001]</a:t>
            </a:r>
          </a:p>
        </p:txBody>
      </p:sp>
      <p:sp>
        <p:nvSpPr>
          <p:cNvPr id="17" name="ZoneTexte 16">
            <a:extLst>
              <a:ext uri="{FF2B5EF4-FFF2-40B4-BE49-F238E27FC236}">
                <a16:creationId xmlns:a16="http://schemas.microsoft.com/office/drawing/2014/main" id="{2FF0BC20-1D44-2F10-C013-F824FD03ACA0}"/>
              </a:ext>
            </a:extLst>
          </p:cNvPr>
          <p:cNvSpPr txBox="1"/>
          <p:nvPr/>
        </p:nvSpPr>
        <p:spPr>
          <a:xfrm>
            <a:off x="10062100" y="2365673"/>
            <a:ext cx="1399787" cy="584775"/>
          </a:xfrm>
          <a:prstGeom prst="rect">
            <a:avLst/>
          </a:prstGeom>
          <a:noFill/>
        </p:spPr>
        <p:txBody>
          <a:bodyPr wrap="square" rtlCol="0">
            <a:spAutoFit/>
          </a:bodyPr>
          <a:lstStyle/>
          <a:p>
            <a:pPr algn="ctr"/>
            <a:r>
              <a:rPr lang="fr-FR" sz="1600" dirty="0"/>
              <a:t>Figure de pôle [0001]</a:t>
            </a:r>
          </a:p>
        </p:txBody>
      </p:sp>
      <p:sp>
        <p:nvSpPr>
          <p:cNvPr id="18" name="ZoneTexte 17">
            <a:extLst>
              <a:ext uri="{FF2B5EF4-FFF2-40B4-BE49-F238E27FC236}">
                <a16:creationId xmlns:a16="http://schemas.microsoft.com/office/drawing/2014/main" id="{1E039E85-D718-39F6-BDAC-5046298AEF48}"/>
              </a:ext>
            </a:extLst>
          </p:cNvPr>
          <p:cNvSpPr txBox="1"/>
          <p:nvPr/>
        </p:nvSpPr>
        <p:spPr>
          <a:xfrm>
            <a:off x="9119440" y="4073703"/>
            <a:ext cx="2351836" cy="830997"/>
          </a:xfrm>
          <a:prstGeom prst="rect">
            <a:avLst/>
          </a:prstGeom>
          <a:noFill/>
        </p:spPr>
        <p:txBody>
          <a:bodyPr wrap="square" rtlCol="0">
            <a:spAutoFit/>
          </a:bodyPr>
          <a:lstStyle/>
          <a:p>
            <a:pPr algn="ctr"/>
            <a:r>
              <a:rPr lang="fr-FR" sz="1600" dirty="0"/>
              <a:t>Distribution des désorientations </a:t>
            </a:r>
            <a:br>
              <a:rPr lang="fr-FR" sz="1600" dirty="0"/>
            </a:br>
            <a:r>
              <a:rPr lang="fr-FR" sz="1600" dirty="0"/>
              <a:t>aux joints de grains</a:t>
            </a:r>
          </a:p>
        </p:txBody>
      </p:sp>
      <p:sp>
        <p:nvSpPr>
          <p:cNvPr id="19" name="ZoneTexte 18">
            <a:extLst>
              <a:ext uri="{FF2B5EF4-FFF2-40B4-BE49-F238E27FC236}">
                <a16:creationId xmlns:a16="http://schemas.microsoft.com/office/drawing/2014/main" id="{0874E4FD-C341-40E4-B3E2-E025F419F6C9}"/>
              </a:ext>
            </a:extLst>
          </p:cNvPr>
          <p:cNvSpPr txBox="1"/>
          <p:nvPr/>
        </p:nvSpPr>
        <p:spPr>
          <a:xfrm>
            <a:off x="6419042" y="4212202"/>
            <a:ext cx="1957703" cy="584775"/>
          </a:xfrm>
          <a:prstGeom prst="rect">
            <a:avLst/>
          </a:prstGeom>
          <a:noFill/>
        </p:spPr>
        <p:txBody>
          <a:bodyPr wrap="square" rtlCol="0">
            <a:spAutoFit/>
          </a:bodyPr>
          <a:lstStyle/>
          <a:p>
            <a:pPr algn="ctr"/>
            <a:r>
              <a:rPr lang="fr-FR" sz="1600" dirty="0"/>
              <a:t>Distribution en taille de grains</a:t>
            </a:r>
          </a:p>
        </p:txBody>
      </p:sp>
    </p:spTree>
    <p:extLst>
      <p:ext uri="{BB962C8B-B14F-4D97-AF65-F5344CB8AC3E}">
        <p14:creationId xmlns:p14="http://schemas.microsoft.com/office/powerpoint/2010/main" val="2584488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p:txBody>
          <a:bodyPr/>
          <a:lstStyle/>
          <a:p>
            <a:pPr>
              <a:tabLst>
                <a:tab pos="5558400" algn="ctr"/>
              </a:tabLst>
            </a:pPr>
            <a:r>
              <a:rPr lang="fr-FR" dirty="0"/>
              <a:t>Indexation des clichés EBSD : transformée de HOUGH</a:t>
            </a:r>
            <a:br>
              <a:rPr lang="fr-FR" dirty="0"/>
            </a:br>
            <a:r>
              <a:rPr lang="fr-FR" sz="2400" i="1" dirty="0">
                <a:latin typeface="+mn-lt"/>
              </a:rPr>
              <a:t>Exemples de traitements des données (2)</a:t>
            </a:r>
          </a:p>
        </p:txBody>
      </p:sp>
      <p:sp>
        <p:nvSpPr>
          <p:cNvPr id="11" name="ZoneTexte 10">
            <a:extLst>
              <a:ext uri="{FF2B5EF4-FFF2-40B4-BE49-F238E27FC236}">
                <a16:creationId xmlns:a16="http://schemas.microsoft.com/office/drawing/2014/main" id="{47ACA55C-9A39-85FB-E6F7-4ACBF44712CB}"/>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b="1" dirty="0"/>
              <a:t>Cartographies EBSD et traitements des données pour un acier inoxydable austénitique de type AISI 316.</a:t>
            </a:r>
          </a:p>
          <a:p>
            <a:r>
              <a:rPr lang="fr-FR" sz="1200" dirty="0"/>
              <a:t>Source interne CMAT, Thèses A. Hermant et N. Cliche</a:t>
            </a:r>
          </a:p>
        </p:txBody>
      </p:sp>
      <p:grpSp>
        <p:nvGrpSpPr>
          <p:cNvPr id="40" name="Groupe 39">
            <a:extLst>
              <a:ext uri="{FF2B5EF4-FFF2-40B4-BE49-F238E27FC236}">
                <a16:creationId xmlns:a16="http://schemas.microsoft.com/office/drawing/2014/main" id="{5BC2E52E-8D92-65FC-6AF2-CC10ABB01895}"/>
              </a:ext>
            </a:extLst>
          </p:cNvPr>
          <p:cNvGrpSpPr/>
          <p:nvPr/>
        </p:nvGrpSpPr>
        <p:grpSpPr>
          <a:xfrm>
            <a:off x="720725" y="1533838"/>
            <a:ext cx="10978412" cy="3980921"/>
            <a:chOff x="720725" y="1533838"/>
            <a:chExt cx="10978412" cy="3980921"/>
          </a:xfrm>
        </p:grpSpPr>
        <p:grpSp>
          <p:nvGrpSpPr>
            <p:cNvPr id="37" name="Groupe 36">
              <a:extLst>
                <a:ext uri="{FF2B5EF4-FFF2-40B4-BE49-F238E27FC236}">
                  <a16:creationId xmlns:a16="http://schemas.microsoft.com/office/drawing/2014/main" id="{CA7AA303-5592-BD0B-44B8-7C89F05E6DAA}"/>
                </a:ext>
              </a:extLst>
            </p:cNvPr>
            <p:cNvGrpSpPr/>
            <p:nvPr/>
          </p:nvGrpSpPr>
          <p:grpSpPr>
            <a:xfrm>
              <a:off x="720725" y="1533838"/>
              <a:ext cx="10978412" cy="2865412"/>
              <a:chOff x="720725" y="1996294"/>
              <a:chExt cx="10978412" cy="2865412"/>
            </a:xfrm>
          </p:grpSpPr>
          <p:pic>
            <p:nvPicPr>
              <p:cNvPr id="25" name="Image 24">
                <a:extLst>
                  <a:ext uri="{FF2B5EF4-FFF2-40B4-BE49-F238E27FC236}">
                    <a16:creationId xmlns:a16="http://schemas.microsoft.com/office/drawing/2014/main" id="{5EFC5038-4290-2050-026C-04CF4B994A46}"/>
                  </a:ext>
                </a:extLst>
              </p:cNvPr>
              <p:cNvPicPr>
                <a:picLocks noChangeAspect="1"/>
              </p:cNvPicPr>
              <p:nvPr/>
            </p:nvPicPr>
            <p:blipFill>
              <a:blip r:embed="rId3"/>
              <a:stretch>
                <a:fillRect/>
              </a:stretch>
            </p:blipFill>
            <p:spPr>
              <a:xfrm>
                <a:off x="8099137" y="1996294"/>
                <a:ext cx="3600000" cy="2865412"/>
              </a:xfrm>
              <a:prstGeom prst="rect">
                <a:avLst/>
              </a:prstGeom>
            </p:spPr>
          </p:pic>
          <p:pic>
            <p:nvPicPr>
              <p:cNvPr id="27" name="Image 26">
                <a:extLst>
                  <a:ext uri="{FF2B5EF4-FFF2-40B4-BE49-F238E27FC236}">
                    <a16:creationId xmlns:a16="http://schemas.microsoft.com/office/drawing/2014/main" id="{5B16D01F-4DD2-224E-3711-913AFCD6E707}"/>
                  </a:ext>
                </a:extLst>
              </p:cNvPr>
              <p:cNvPicPr>
                <a:picLocks noChangeAspect="1"/>
              </p:cNvPicPr>
              <p:nvPr/>
            </p:nvPicPr>
            <p:blipFill>
              <a:blip r:embed="rId4"/>
              <a:stretch>
                <a:fillRect/>
              </a:stretch>
            </p:blipFill>
            <p:spPr>
              <a:xfrm>
                <a:off x="4409931" y="1996294"/>
                <a:ext cx="3600000" cy="2865412"/>
              </a:xfrm>
              <a:prstGeom prst="rect">
                <a:avLst/>
              </a:prstGeom>
            </p:spPr>
          </p:pic>
          <p:pic>
            <p:nvPicPr>
              <p:cNvPr id="34" name="Image 33">
                <a:extLst>
                  <a:ext uri="{FF2B5EF4-FFF2-40B4-BE49-F238E27FC236}">
                    <a16:creationId xmlns:a16="http://schemas.microsoft.com/office/drawing/2014/main" id="{0DE25587-FF31-CD9A-6F2C-690299D27BFD}"/>
                  </a:ext>
                </a:extLst>
              </p:cNvPr>
              <p:cNvPicPr>
                <a:picLocks noChangeAspect="1"/>
              </p:cNvPicPr>
              <p:nvPr/>
            </p:nvPicPr>
            <p:blipFill>
              <a:blip r:embed="rId5"/>
              <a:stretch>
                <a:fillRect/>
              </a:stretch>
            </p:blipFill>
            <p:spPr>
              <a:xfrm>
                <a:off x="720725" y="1996294"/>
                <a:ext cx="3600000" cy="2865412"/>
              </a:xfrm>
              <a:prstGeom prst="rect">
                <a:avLst/>
              </a:prstGeom>
            </p:spPr>
          </p:pic>
        </p:grpSp>
        <p:pic>
          <p:nvPicPr>
            <p:cNvPr id="39" name="Image 38">
              <a:extLst>
                <a:ext uri="{FF2B5EF4-FFF2-40B4-BE49-F238E27FC236}">
                  <a16:creationId xmlns:a16="http://schemas.microsoft.com/office/drawing/2014/main" id="{6B673982-488C-E625-FB80-D5C2F9CD593A}"/>
                </a:ext>
              </a:extLst>
            </p:cNvPr>
            <p:cNvPicPr>
              <a:picLocks noChangeAspect="1"/>
            </p:cNvPicPr>
            <p:nvPr/>
          </p:nvPicPr>
          <p:blipFill rotWithShape="1">
            <a:blip r:embed="rId6"/>
            <a:srcRect t="42024" b="12398"/>
            <a:stretch/>
          </p:blipFill>
          <p:spPr>
            <a:xfrm>
              <a:off x="9900745" y="4399250"/>
              <a:ext cx="1798391" cy="1115509"/>
            </a:xfrm>
            <a:prstGeom prst="rect">
              <a:avLst/>
            </a:prstGeom>
          </p:spPr>
        </p:pic>
      </p:grpSp>
      <p:sp>
        <p:nvSpPr>
          <p:cNvPr id="41" name="ZoneTexte 40">
            <a:extLst>
              <a:ext uri="{FF2B5EF4-FFF2-40B4-BE49-F238E27FC236}">
                <a16:creationId xmlns:a16="http://schemas.microsoft.com/office/drawing/2014/main" id="{08F3A4C1-58C6-08FD-02B6-CF1C55CB24B4}"/>
              </a:ext>
            </a:extLst>
          </p:cNvPr>
          <p:cNvSpPr txBox="1"/>
          <p:nvPr/>
        </p:nvSpPr>
        <p:spPr>
          <a:xfrm>
            <a:off x="720724" y="4933720"/>
            <a:ext cx="9180019" cy="923330"/>
          </a:xfrm>
          <a:prstGeom prst="rect">
            <a:avLst/>
          </a:prstGeom>
          <a:noFill/>
        </p:spPr>
        <p:txBody>
          <a:bodyPr wrap="square" rtlCol="0">
            <a:spAutoFit/>
          </a:bodyPr>
          <a:lstStyle/>
          <a:p>
            <a:pPr algn="just"/>
            <a:r>
              <a:rPr lang="fr-FR" sz="1800" b="0" i="0" u="none" strike="noStrike" baseline="0" dirty="0">
                <a:solidFill>
                  <a:schemeClr val="accent1"/>
                </a:solidFill>
              </a:rPr>
              <a:t>Dans cet exemple, nous étudions par EBSD, le type de recristallisation d’un acier inoxydable austénitique de type AISI 316. La microstructure de chaque échantillo</a:t>
            </a:r>
            <a:r>
              <a:rPr lang="fr-FR" dirty="0">
                <a:solidFill>
                  <a:schemeClr val="accent1"/>
                </a:solidFill>
              </a:rPr>
              <a:t>n </a:t>
            </a:r>
            <a:r>
              <a:rPr lang="fr-FR" sz="1800" b="0" i="0" u="none" strike="noStrike" baseline="0" dirty="0">
                <a:solidFill>
                  <a:schemeClr val="accent1"/>
                </a:solidFill>
              </a:rPr>
              <a:t>est issue d’un traitement thermomécanique à 1050 °C de </a:t>
            </a:r>
            <a:r>
              <a:rPr lang="fr-FR" dirty="0">
                <a:solidFill>
                  <a:schemeClr val="accent1"/>
                </a:solidFill>
              </a:rPr>
              <a:t>différentes durées</a:t>
            </a:r>
            <a:r>
              <a:rPr lang="fr-FR" sz="1800" b="0" i="0" u="none" strike="noStrike" baseline="0" dirty="0">
                <a:solidFill>
                  <a:schemeClr val="accent1"/>
                </a:solidFill>
              </a:rPr>
              <a:t>. </a:t>
            </a:r>
            <a:endParaRPr lang="fr-FR" dirty="0">
              <a:solidFill>
                <a:schemeClr val="accent1"/>
              </a:solidFill>
            </a:endParaRPr>
          </a:p>
        </p:txBody>
      </p:sp>
      <p:sp>
        <p:nvSpPr>
          <p:cNvPr id="42" name="ZoneTexte 41">
            <a:extLst>
              <a:ext uri="{FF2B5EF4-FFF2-40B4-BE49-F238E27FC236}">
                <a16:creationId xmlns:a16="http://schemas.microsoft.com/office/drawing/2014/main" id="{19E5C8B3-EFD6-C629-228B-8F945BCBF2F8}"/>
              </a:ext>
            </a:extLst>
          </p:cNvPr>
          <p:cNvSpPr txBox="1"/>
          <p:nvPr/>
        </p:nvSpPr>
        <p:spPr>
          <a:xfrm>
            <a:off x="720724" y="4400978"/>
            <a:ext cx="1459054" cy="338554"/>
          </a:xfrm>
          <a:prstGeom prst="rect">
            <a:avLst/>
          </a:prstGeom>
          <a:noFill/>
        </p:spPr>
        <p:txBody>
          <a:bodyPr wrap="none" rtlCol="0">
            <a:spAutoFit/>
          </a:bodyPr>
          <a:lstStyle/>
          <a:p>
            <a:r>
              <a:rPr lang="fr-FR" sz="1600" dirty="0"/>
              <a:t>10 s à 1050°C</a:t>
            </a:r>
          </a:p>
        </p:txBody>
      </p:sp>
      <p:sp>
        <p:nvSpPr>
          <p:cNvPr id="43" name="ZoneTexte 42">
            <a:extLst>
              <a:ext uri="{FF2B5EF4-FFF2-40B4-BE49-F238E27FC236}">
                <a16:creationId xmlns:a16="http://schemas.microsoft.com/office/drawing/2014/main" id="{0CD81BDE-A64C-2061-6A2B-EF2A7C83128A}"/>
              </a:ext>
            </a:extLst>
          </p:cNvPr>
          <p:cNvSpPr txBox="1"/>
          <p:nvPr/>
        </p:nvSpPr>
        <p:spPr>
          <a:xfrm>
            <a:off x="4409930" y="4399250"/>
            <a:ext cx="1696298" cy="338554"/>
          </a:xfrm>
          <a:prstGeom prst="rect">
            <a:avLst/>
          </a:prstGeom>
          <a:noFill/>
        </p:spPr>
        <p:txBody>
          <a:bodyPr wrap="none" rtlCol="0">
            <a:spAutoFit/>
          </a:bodyPr>
          <a:lstStyle/>
          <a:p>
            <a:r>
              <a:rPr lang="fr-FR" sz="1600" dirty="0"/>
              <a:t>10 min à 1050°C</a:t>
            </a:r>
          </a:p>
        </p:txBody>
      </p:sp>
      <p:sp>
        <p:nvSpPr>
          <p:cNvPr id="44" name="ZoneTexte 43">
            <a:extLst>
              <a:ext uri="{FF2B5EF4-FFF2-40B4-BE49-F238E27FC236}">
                <a16:creationId xmlns:a16="http://schemas.microsoft.com/office/drawing/2014/main" id="{D84B0D83-72C1-6762-F580-14B270212D43}"/>
              </a:ext>
            </a:extLst>
          </p:cNvPr>
          <p:cNvSpPr txBox="1"/>
          <p:nvPr/>
        </p:nvSpPr>
        <p:spPr>
          <a:xfrm>
            <a:off x="8099137" y="4378858"/>
            <a:ext cx="1696298" cy="338554"/>
          </a:xfrm>
          <a:prstGeom prst="rect">
            <a:avLst/>
          </a:prstGeom>
          <a:noFill/>
        </p:spPr>
        <p:txBody>
          <a:bodyPr wrap="none" rtlCol="0">
            <a:spAutoFit/>
          </a:bodyPr>
          <a:lstStyle/>
          <a:p>
            <a:r>
              <a:rPr lang="fr-FR" sz="1600" dirty="0"/>
              <a:t>20 min à 1050°C</a:t>
            </a:r>
          </a:p>
        </p:txBody>
      </p:sp>
      <p:sp>
        <p:nvSpPr>
          <p:cNvPr id="54" name="ZoneTexte 53">
            <a:extLst>
              <a:ext uri="{FF2B5EF4-FFF2-40B4-BE49-F238E27FC236}">
                <a16:creationId xmlns:a16="http://schemas.microsoft.com/office/drawing/2014/main" id="{0C4B4375-7EE5-E407-FE58-99038BF36389}"/>
              </a:ext>
            </a:extLst>
          </p:cNvPr>
          <p:cNvSpPr txBox="1"/>
          <p:nvPr/>
        </p:nvSpPr>
        <p:spPr>
          <a:xfrm>
            <a:off x="8099138" y="4378858"/>
            <a:ext cx="1696298" cy="338554"/>
          </a:xfrm>
          <a:prstGeom prst="rect">
            <a:avLst/>
          </a:prstGeom>
          <a:noFill/>
        </p:spPr>
        <p:txBody>
          <a:bodyPr wrap="none" rtlCol="0">
            <a:spAutoFit/>
          </a:bodyPr>
          <a:lstStyle/>
          <a:p>
            <a:r>
              <a:rPr lang="fr-FR" sz="1600" dirty="0"/>
              <a:t>20 min à 1050°C</a:t>
            </a:r>
          </a:p>
        </p:txBody>
      </p:sp>
    </p:spTree>
    <p:extLst>
      <p:ext uri="{BB962C8B-B14F-4D97-AF65-F5344CB8AC3E}">
        <p14:creationId xmlns:p14="http://schemas.microsoft.com/office/powerpoint/2010/main" val="2255772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p:txBody>
          <a:bodyPr/>
          <a:lstStyle/>
          <a:p>
            <a:pPr>
              <a:tabLst>
                <a:tab pos="5558400" algn="ctr"/>
              </a:tabLst>
            </a:pPr>
            <a:r>
              <a:rPr lang="fr-FR" dirty="0"/>
              <a:t>Indexation des clichés EBSD : transformée de HOUGH</a:t>
            </a:r>
            <a:br>
              <a:rPr lang="fr-FR" dirty="0"/>
            </a:br>
            <a:r>
              <a:rPr lang="fr-FR" sz="2400" i="1" dirty="0">
                <a:latin typeface="+mn-lt"/>
              </a:rPr>
              <a:t>Exemples de traitements des données (2)</a:t>
            </a:r>
          </a:p>
        </p:txBody>
      </p:sp>
      <p:sp>
        <p:nvSpPr>
          <p:cNvPr id="11" name="ZoneTexte 10">
            <a:extLst>
              <a:ext uri="{FF2B5EF4-FFF2-40B4-BE49-F238E27FC236}">
                <a16:creationId xmlns:a16="http://schemas.microsoft.com/office/drawing/2014/main" id="{47ACA55C-9A39-85FB-E6F7-4ACBF44712CB}"/>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b="1" dirty="0"/>
              <a:t>Cartographies EBSD et traitements des données pour un acier inoxydable austénitique de type AISI 316.</a:t>
            </a:r>
          </a:p>
          <a:p>
            <a:r>
              <a:rPr lang="fr-FR" sz="1200" dirty="0"/>
              <a:t>Source interne CMAT, Thèses A. Hermant et N. Cliche</a:t>
            </a:r>
          </a:p>
        </p:txBody>
      </p:sp>
      <p:sp>
        <p:nvSpPr>
          <p:cNvPr id="41" name="ZoneTexte 40">
            <a:extLst>
              <a:ext uri="{FF2B5EF4-FFF2-40B4-BE49-F238E27FC236}">
                <a16:creationId xmlns:a16="http://schemas.microsoft.com/office/drawing/2014/main" id="{08F3A4C1-58C6-08FD-02B6-CF1C55CB24B4}"/>
              </a:ext>
            </a:extLst>
          </p:cNvPr>
          <p:cNvSpPr txBox="1"/>
          <p:nvPr/>
        </p:nvSpPr>
        <p:spPr>
          <a:xfrm>
            <a:off x="720724" y="5406635"/>
            <a:ext cx="10978412" cy="646331"/>
          </a:xfrm>
          <a:prstGeom prst="rect">
            <a:avLst/>
          </a:prstGeom>
          <a:noFill/>
        </p:spPr>
        <p:txBody>
          <a:bodyPr wrap="square" rtlCol="0">
            <a:spAutoFit/>
          </a:bodyPr>
          <a:lstStyle/>
          <a:p>
            <a:pPr algn="just"/>
            <a:r>
              <a:rPr lang="fr-FR" sz="1800" b="0" i="0" u="none" strike="noStrike" baseline="0" dirty="0">
                <a:solidFill>
                  <a:schemeClr val="accent1"/>
                </a:solidFill>
              </a:rPr>
              <a:t>Cartographies ‘Grain Orientation Spread’ ou GOS permettant de juger de l’état de déformation des grains, via les désorientations cristallines introduites par les dislocations lors de la déformation à chaud.</a:t>
            </a:r>
            <a:endParaRPr lang="fr-FR" dirty="0">
              <a:solidFill>
                <a:schemeClr val="accent1"/>
              </a:solidFill>
            </a:endParaRPr>
          </a:p>
        </p:txBody>
      </p:sp>
      <p:grpSp>
        <p:nvGrpSpPr>
          <p:cNvPr id="9" name="Groupe 8">
            <a:extLst>
              <a:ext uri="{FF2B5EF4-FFF2-40B4-BE49-F238E27FC236}">
                <a16:creationId xmlns:a16="http://schemas.microsoft.com/office/drawing/2014/main" id="{C50B0742-A9C1-CC79-36FF-17FF413A19D8}"/>
              </a:ext>
            </a:extLst>
          </p:cNvPr>
          <p:cNvGrpSpPr/>
          <p:nvPr/>
        </p:nvGrpSpPr>
        <p:grpSpPr>
          <a:xfrm>
            <a:off x="720724" y="1533838"/>
            <a:ext cx="10978412" cy="3872798"/>
            <a:chOff x="720724" y="1533838"/>
            <a:chExt cx="10978412" cy="3872798"/>
          </a:xfrm>
        </p:grpSpPr>
        <p:grpSp>
          <p:nvGrpSpPr>
            <p:cNvPr id="37" name="Groupe 36">
              <a:extLst>
                <a:ext uri="{FF2B5EF4-FFF2-40B4-BE49-F238E27FC236}">
                  <a16:creationId xmlns:a16="http://schemas.microsoft.com/office/drawing/2014/main" id="{CA7AA303-5592-BD0B-44B8-7C89F05E6DAA}"/>
                </a:ext>
              </a:extLst>
            </p:cNvPr>
            <p:cNvGrpSpPr/>
            <p:nvPr/>
          </p:nvGrpSpPr>
          <p:grpSpPr>
            <a:xfrm>
              <a:off x="720725" y="1533838"/>
              <a:ext cx="10978411" cy="2865412"/>
              <a:chOff x="720725" y="1996294"/>
              <a:chExt cx="10978411" cy="2865412"/>
            </a:xfrm>
          </p:grpSpPr>
          <p:pic>
            <p:nvPicPr>
              <p:cNvPr id="25" name="Image 24">
                <a:extLst>
                  <a:ext uri="{FF2B5EF4-FFF2-40B4-BE49-F238E27FC236}">
                    <a16:creationId xmlns:a16="http://schemas.microsoft.com/office/drawing/2014/main" id="{5EFC5038-4290-2050-026C-04CF4B994A46}"/>
                  </a:ext>
                </a:extLst>
              </p:cNvPr>
              <p:cNvPicPr>
                <a:picLocks noChangeAspect="1"/>
              </p:cNvPicPr>
              <p:nvPr/>
            </p:nvPicPr>
            <p:blipFill>
              <a:blip r:embed="rId3"/>
              <a:srcRect/>
              <a:stretch/>
            </p:blipFill>
            <p:spPr>
              <a:xfrm>
                <a:off x="8099137" y="1996294"/>
                <a:ext cx="3599999" cy="2865412"/>
              </a:xfrm>
              <a:prstGeom prst="rect">
                <a:avLst/>
              </a:prstGeom>
            </p:spPr>
          </p:pic>
          <p:pic>
            <p:nvPicPr>
              <p:cNvPr id="27" name="Image 26">
                <a:extLst>
                  <a:ext uri="{FF2B5EF4-FFF2-40B4-BE49-F238E27FC236}">
                    <a16:creationId xmlns:a16="http://schemas.microsoft.com/office/drawing/2014/main" id="{5B16D01F-4DD2-224E-3711-913AFCD6E707}"/>
                  </a:ext>
                </a:extLst>
              </p:cNvPr>
              <p:cNvPicPr>
                <a:picLocks noChangeAspect="1"/>
              </p:cNvPicPr>
              <p:nvPr/>
            </p:nvPicPr>
            <p:blipFill>
              <a:blip r:embed="rId4"/>
              <a:srcRect/>
              <a:stretch/>
            </p:blipFill>
            <p:spPr>
              <a:xfrm>
                <a:off x="4409931" y="1996294"/>
                <a:ext cx="3599999" cy="2865412"/>
              </a:xfrm>
              <a:prstGeom prst="rect">
                <a:avLst/>
              </a:prstGeom>
            </p:spPr>
          </p:pic>
          <p:pic>
            <p:nvPicPr>
              <p:cNvPr id="34" name="Image 33">
                <a:extLst>
                  <a:ext uri="{FF2B5EF4-FFF2-40B4-BE49-F238E27FC236}">
                    <a16:creationId xmlns:a16="http://schemas.microsoft.com/office/drawing/2014/main" id="{0DE25587-FF31-CD9A-6F2C-690299D27BFD}"/>
                  </a:ext>
                </a:extLst>
              </p:cNvPr>
              <p:cNvPicPr>
                <a:picLocks noChangeAspect="1"/>
              </p:cNvPicPr>
              <p:nvPr/>
            </p:nvPicPr>
            <p:blipFill>
              <a:blip r:embed="rId5"/>
              <a:srcRect/>
              <a:stretch/>
            </p:blipFill>
            <p:spPr>
              <a:xfrm>
                <a:off x="720725" y="1996294"/>
                <a:ext cx="3599999" cy="2865412"/>
              </a:xfrm>
              <a:prstGeom prst="rect">
                <a:avLst/>
              </a:prstGeom>
            </p:spPr>
          </p:pic>
        </p:grpSp>
        <p:sp>
          <p:nvSpPr>
            <p:cNvPr id="42" name="ZoneTexte 41">
              <a:extLst>
                <a:ext uri="{FF2B5EF4-FFF2-40B4-BE49-F238E27FC236}">
                  <a16:creationId xmlns:a16="http://schemas.microsoft.com/office/drawing/2014/main" id="{19E5C8B3-EFD6-C629-228B-8F945BCBF2F8}"/>
                </a:ext>
              </a:extLst>
            </p:cNvPr>
            <p:cNvSpPr txBox="1"/>
            <p:nvPr/>
          </p:nvSpPr>
          <p:spPr>
            <a:xfrm>
              <a:off x="720724" y="4400978"/>
              <a:ext cx="1459054" cy="338554"/>
            </a:xfrm>
            <a:prstGeom prst="rect">
              <a:avLst/>
            </a:prstGeom>
            <a:noFill/>
          </p:spPr>
          <p:txBody>
            <a:bodyPr wrap="none" rtlCol="0">
              <a:spAutoFit/>
            </a:bodyPr>
            <a:lstStyle/>
            <a:p>
              <a:r>
                <a:rPr lang="fr-FR" sz="1600" dirty="0"/>
                <a:t>10 s à 1050°C</a:t>
              </a:r>
            </a:p>
          </p:txBody>
        </p:sp>
        <p:sp>
          <p:nvSpPr>
            <p:cNvPr id="43" name="ZoneTexte 42">
              <a:extLst>
                <a:ext uri="{FF2B5EF4-FFF2-40B4-BE49-F238E27FC236}">
                  <a16:creationId xmlns:a16="http://schemas.microsoft.com/office/drawing/2014/main" id="{0CD81BDE-A64C-2061-6A2B-EF2A7C83128A}"/>
                </a:ext>
              </a:extLst>
            </p:cNvPr>
            <p:cNvSpPr txBox="1"/>
            <p:nvPr/>
          </p:nvSpPr>
          <p:spPr>
            <a:xfrm>
              <a:off x="4409930" y="4399250"/>
              <a:ext cx="1696298" cy="338554"/>
            </a:xfrm>
            <a:prstGeom prst="rect">
              <a:avLst/>
            </a:prstGeom>
            <a:noFill/>
          </p:spPr>
          <p:txBody>
            <a:bodyPr wrap="none" rtlCol="0">
              <a:spAutoFit/>
            </a:bodyPr>
            <a:lstStyle/>
            <a:p>
              <a:r>
                <a:rPr lang="fr-FR" sz="1600" dirty="0"/>
                <a:t>10 min à 1050°C</a:t>
              </a:r>
            </a:p>
          </p:txBody>
        </p:sp>
        <p:sp>
          <p:nvSpPr>
            <p:cNvPr id="44" name="ZoneTexte 43">
              <a:extLst>
                <a:ext uri="{FF2B5EF4-FFF2-40B4-BE49-F238E27FC236}">
                  <a16:creationId xmlns:a16="http://schemas.microsoft.com/office/drawing/2014/main" id="{D84B0D83-72C1-6762-F580-14B270212D43}"/>
                </a:ext>
              </a:extLst>
            </p:cNvPr>
            <p:cNvSpPr txBox="1"/>
            <p:nvPr/>
          </p:nvSpPr>
          <p:spPr>
            <a:xfrm>
              <a:off x="8099137" y="4378858"/>
              <a:ext cx="1696298" cy="338554"/>
            </a:xfrm>
            <a:prstGeom prst="rect">
              <a:avLst/>
            </a:prstGeom>
            <a:noFill/>
          </p:spPr>
          <p:txBody>
            <a:bodyPr wrap="none" rtlCol="0">
              <a:spAutoFit/>
            </a:bodyPr>
            <a:lstStyle/>
            <a:p>
              <a:r>
                <a:rPr lang="fr-FR" sz="1600" dirty="0"/>
                <a:t>20 min à 1050°C</a:t>
              </a:r>
            </a:p>
          </p:txBody>
        </p:sp>
        <p:pic>
          <p:nvPicPr>
            <p:cNvPr id="4" name="Image 3">
              <a:extLst>
                <a:ext uri="{FF2B5EF4-FFF2-40B4-BE49-F238E27FC236}">
                  <a16:creationId xmlns:a16="http://schemas.microsoft.com/office/drawing/2014/main" id="{6922D4F6-51FC-6D45-F6B8-4FDCC77BF5A0}"/>
                </a:ext>
              </a:extLst>
            </p:cNvPr>
            <p:cNvPicPr>
              <a:picLocks noChangeAspect="1"/>
            </p:cNvPicPr>
            <p:nvPr/>
          </p:nvPicPr>
          <p:blipFill rotWithShape="1">
            <a:blip r:embed="rId6"/>
            <a:srcRect t="34312" b="26030"/>
            <a:stretch/>
          </p:blipFill>
          <p:spPr>
            <a:xfrm>
              <a:off x="9899136" y="4407655"/>
              <a:ext cx="1800000" cy="998980"/>
            </a:xfrm>
            <a:prstGeom prst="rect">
              <a:avLst/>
            </a:prstGeom>
          </p:spPr>
        </p:pic>
        <p:pic>
          <p:nvPicPr>
            <p:cNvPr id="6" name="Image 5">
              <a:extLst>
                <a:ext uri="{FF2B5EF4-FFF2-40B4-BE49-F238E27FC236}">
                  <a16:creationId xmlns:a16="http://schemas.microsoft.com/office/drawing/2014/main" id="{F376E647-28C5-91C5-6D93-3652CD3F848C}"/>
                </a:ext>
              </a:extLst>
            </p:cNvPr>
            <p:cNvPicPr>
              <a:picLocks noChangeAspect="1"/>
            </p:cNvPicPr>
            <p:nvPr/>
          </p:nvPicPr>
          <p:blipFill rotWithShape="1">
            <a:blip r:embed="rId7"/>
            <a:srcRect t="34079" b="26263"/>
            <a:stretch/>
          </p:blipFill>
          <p:spPr>
            <a:xfrm>
              <a:off x="6195434" y="4407656"/>
              <a:ext cx="1800000" cy="998980"/>
            </a:xfrm>
            <a:prstGeom prst="rect">
              <a:avLst/>
            </a:prstGeom>
          </p:spPr>
        </p:pic>
        <p:pic>
          <p:nvPicPr>
            <p:cNvPr id="8" name="Image 7">
              <a:extLst>
                <a:ext uri="{FF2B5EF4-FFF2-40B4-BE49-F238E27FC236}">
                  <a16:creationId xmlns:a16="http://schemas.microsoft.com/office/drawing/2014/main" id="{D55EE8E9-7AD0-DC34-7FD2-8D5970FDEA18}"/>
                </a:ext>
              </a:extLst>
            </p:cNvPr>
            <p:cNvPicPr>
              <a:picLocks noChangeAspect="1"/>
            </p:cNvPicPr>
            <p:nvPr/>
          </p:nvPicPr>
          <p:blipFill rotWithShape="1">
            <a:blip r:embed="rId8"/>
            <a:srcRect t="164" b="164"/>
            <a:stretch/>
          </p:blipFill>
          <p:spPr>
            <a:xfrm>
              <a:off x="2520724" y="4407655"/>
              <a:ext cx="1800000" cy="998980"/>
            </a:xfrm>
            <a:prstGeom prst="rect">
              <a:avLst/>
            </a:prstGeom>
          </p:spPr>
        </p:pic>
      </p:grpSp>
    </p:spTree>
    <p:extLst>
      <p:ext uri="{BB962C8B-B14F-4D97-AF65-F5344CB8AC3E}">
        <p14:creationId xmlns:p14="http://schemas.microsoft.com/office/powerpoint/2010/main" val="2609479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p:txBody>
          <a:bodyPr/>
          <a:lstStyle/>
          <a:p>
            <a:pPr>
              <a:tabLst>
                <a:tab pos="5558400" algn="ctr"/>
              </a:tabLst>
            </a:pPr>
            <a:r>
              <a:rPr lang="fr-FR" dirty="0"/>
              <a:t>Indexation des clichés EBSD : transformée de HOUGH</a:t>
            </a:r>
            <a:br>
              <a:rPr lang="fr-FR" dirty="0"/>
            </a:br>
            <a:r>
              <a:rPr lang="fr-FR" sz="2400" i="1" dirty="0">
                <a:latin typeface="+mn-lt"/>
              </a:rPr>
              <a:t>Exemples de traitements des données (2)</a:t>
            </a:r>
          </a:p>
        </p:txBody>
      </p:sp>
      <p:sp>
        <p:nvSpPr>
          <p:cNvPr id="11" name="ZoneTexte 10">
            <a:extLst>
              <a:ext uri="{FF2B5EF4-FFF2-40B4-BE49-F238E27FC236}">
                <a16:creationId xmlns:a16="http://schemas.microsoft.com/office/drawing/2014/main" id="{47ACA55C-9A39-85FB-E6F7-4ACBF44712CB}"/>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b="1" dirty="0"/>
              <a:t>Cartographies EBSD et traitements des données pour un acier inoxydable austénitique de type AISI 316.</a:t>
            </a:r>
          </a:p>
          <a:p>
            <a:r>
              <a:rPr lang="fr-FR" sz="1200" dirty="0"/>
              <a:t>Source interne CMAT, Thèses A. Hermant et N. Cliche</a:t>
            </a:r>
          </a:p>
        </p:txBody>
      </p:sp>
      <p:sp>
        <p:nvSpPr>
          <p:cNvPr id="41" name="ZoneTexte 40">
            <a:extLst>
              <a:ext uri="{FF2B5EF4-FFF2-40B4-BE49-F238E27FC236}">
                <a16:creationId xmlns:a16="http://schemas.microsoft.com/office/drawing/2014/main" id="{08F3A4C1-58C6-08FD-02B6-CF1C55CB24B4}"/>
              </a:ext>
            </a:extLst>
          </p:cNvPr>
          <p:cNvSpPr txBox="1"/>
          <p:nvPr/>
        </p:nvSpPr>
        <p:spPr>
          <a:xfrm>
            <a:off x="720724" y="2263481"/>
            <a:ext cx="3892398" cy="3139321"/>
          </a:xfrm>
          <a:prstGeom prst="rect">
            <a:avLst/>
          </a:prstGeom>
          <a:noFill/>
        </p:spPr>
        <p:txBody>
          <a:bodyPr wrap="square" rtlCol="0">
            <a:spAutoFit/>
          </a:bodyPr>
          <a:lstStyle/>
          <a:p>
            <a:r>
              <a:rPr lang="fr-FR" sz="1800" b="1" i="0" u="none" strike="noStrike" baseline="0" dirty="0">
                <a:solidFill>
                  <a:schemeClr val="accent1"/>
                </a:solidFill>
              </a:rPr>
              <a:t>Equation JMAK ou équation d’</a:t>
            </a:r>
            <a:r>
              <a:rPr lang="fr-FR" sz="1800" b="1" i="0" u="none" strike="noStrike" baseline="0" dirty="0" err="1">
                <a:solidFill>
                  <a:schemeClr val="accent1"/>
                </a:solidFill>
              </a:rPr>
              <a:t>Avrami</a:t>
            </a:r>
            <a:r>
              <a:rPr lang="fr-FR" sz="1800" b="1" i="0" u="none" strike="noStrike" baseline="0" dirty="0">
                <a:solidFill>
                  <a:schemeClr val="accent1"/>
                </a:solidFill>
              </a:rPr>
              <a:t> </a:t>
            </a:r>
            <a:r>
              <a:rPr lang="fr-FR" sz="1800" i="0" u="none" strike="noStrike" baseline="0" dirty="0">
                <a:solidFill>
                  <a:schemeClr val="accent1"/>
                </a:solidFill>
              </a:rPr>
              <a:t>permettant d’estimer le type de recristallisation qui se produit dans notre échantillon </a:t>
            </a:r>
            <a:r>
              <a:rPr lang="fr-FR" sz="1800" dirty="0">
                <a:solidFill>
                  <a:schemeClr val="accent1"/>
                </a:solidFill>
              </a:rPr>
              <a:t>d’acier inoxydable austénitique de type AISI 316</a:t>
            </a:r>
            <a:r>
              <a:rPr lang="fr-FR" sz="1800" i="0" u="none" strike="noStrike" baseline="0" dirty="0">
                <a:solidFill>
                  <a:schemeClr val="accent1"/>
                </a:solidFill>
              </a:rPr>
              <a:t>.</a:t>
            </a:r>
          </a:p>
          <a:p>
            <a:endParaRPr lang="fr-FR" sz="1800" i="0" u="none" strike="noStrike" baseline="0" dirty="0">
              <a:solidFill>
                <a:schemeClr val="accent1"/>
              </a:solidFill>
            </a:endParaRPr>
          </a:p>
          <a:p>
            <a:r>
              <a:rPr lang="fr-FR" dirty="0">
                <a:solidFill>
                  <a:schemeClr val="accent1"/>
                </a:solidFill>
              </a:rPr>
              <a:t>Ici, il s’agit d’une </a:t>
            </a:r>
            <a:r>
              <a:rPr lang="fr-FR" b="1" dirty="0">
                <a:solidFill>
                  <a:schemeClr val="accent1"/>
                </a:solidFill>
              </a:rPr>
              <a:t>recristallisation avec germination de type I </a:t>
            </a:r>
            <a:r>
              <a:rPr lang="fr-FR" dirty="0">
                <a:solidFill>
                  <a:schemeClr val="accent1"/>
                </a:solidFill>
              </a:rPr>
              <a:t>où elle a lieu dans des sites distribués sur des coins.</a:t>
            </a:r>
          </a:p>
        </p:txBody>
      </p:sp>
      <p:pic>
        <p:nvPicPr>
          <p:cNvPr id="12" name="Image 11">
            <a:extLst>
              <a:ext uri="{FF2B5EF4-FFF2-40B4-BE49-F238E27FC236}">
                <a16:creationId xmlns:a16="http://schemas.microsoft.com/office/drawing/2014/main" id="{447D9BE2-F302-3A1A-FF37-9BEBBC6668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613122" y="1800715"/>
            <a:ext cx="6858154" cy="440392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21268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a:xfrm>
            <a:off x="720725" y="650182"/>
            <a:ext cx="11471275" cy="624581"/>
          </a:xfrm>
        </p:spPr>
        <p:txBody>
          <a:bodyPr/>
          <a:lstStyle/>
          <a:p>
            <a:pPr>
              <a:tabLst>
                <a:tab pos="5558400" algn="ctr"/>
              </a:tabLst>
            </a:pPr>
            <a:r>
              <a:rPr lang="fr-FR" dirty="0"/>
              <a:t>Indexation des clichés EBSD : transformée de HOUGH</a:t>
            </a:r>
            <a:br>
              <a:rPr lang="fr-FR" dirty="0"/>
            </a:br>
            <a:r>
              <a:rPr lang="fr-FR" sz="2400" i="1" dirty="0">
                <a:latin typeface="+mn-lt"/>
              </a:rPr>
              <a:t>Limitations</a:t>
            </a:r>
          </a:p>
        </p:txBody>
      </p:sp>
      <p:sp>
        <p:nvSpPr>
          <p:cNvPr id="10" name="Text Box 4">
            <a:extLst>
              <a:ext uri="{FF2B5EF4-FFF2-40B4-BE49-F238E27FC236}">
                <a16:creationId xmlns:a16="http://schemas.microsoft.com/office/drawing/2014/main" id="{364952D9-A72A-5373-DAA6-7E17D8326DA0}"/>
              </a:ext>
            </a:extLst>
          </p:cNvPr>
          <p:cNvSpPr txBox="1">
            <a:spLocks noChangeArrowheads="1"/>
          </p:cNvSpPr>
          <p:nvPr/>
        </p:nvSpPr>
        <p:spPr bwMode="auto">
          <a:xfrm>
            <a:off x="720725" y="1624353"/>
            <a:ext cx="4493214" cy="378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p>
            <a:pPr>
              <a:spcBef>
                <a:spcPct val="50000"/>
              </a:spcBef>
            </a:pPr>
            <a:r>
              <a:rPr lang="fr-FR" altLang="fr-FR" sz="2000" b="1" dirty="0">
                <a:solidFill>
                  <a:schemeClr val="accent1"/>
                </a:solidFill>
                <a:ea typeface="ヒラギノ角ゴ Pro W3" pitchFamily="20" charset="-128"/>
              </a:rPr>
              <a:t>Si le rapport signal / bruit est faible, alors les bandes de Kikuchi sont confondues avec le bruit contenu dans les clichés EBSD :</a:t>
            </a:r>
          </a:p>
          <a:p>
            <a:pPr marL="342900" indent="-342900">
              <a:buFont typeface="Wingdings" panose="05000000000000000000" pitchFamily="2" charset="2"/>
              <a:buChar char="à"/>
            </a:pPr>
            <a:endParaRPr lang="fr-FR" altLang="fr-FR" sz="2000" dirty="0">
              <a:solidFill>
                <a:schemeClr val="accent1"/>
              </a:solidFill>
              <a:ea typeface="ヒラギノ角ゴ Pro W3" pitchFamily="20" charset="-128"/>
            </a:endParaRPr>
          </a:p>
          <a:p>
            <a:pPr marL="342900" indent="-342900">
              <a:buFont typeface="Wingdings" panose="05000000000000000000" pitchFamily="2" charset="2"/>
              <a:buChar char="à"/>
            </a:pPr>
            <a:r>
              <a:rPr lang="fr-FR" altLang="fr-FR" sz="2000" dirty="0">
                <a:solidFill>
                  <a:schemeClr val="accent1"/>
                </a:solidFill>
                <a:ea typeface="ヒラギノ角ゴ Pro W3" pitchFamily="20" charset="-128"/>
              </a:rPr>
              <a:t>Les bandes de Kikuchi sont mal détectées dans la transformée de Hough.</a:t>
            </a:r>
          </a:p>
          <a:p>
            <a:pPr marL="342900" indent="-342900">
              <a:buFont typeface="Wingdings" panose="05000000000000000000" pitchFamily="2" charset="2"/>
              <a:buChar char="à"/>
            </a:pPr>
            <a:endParaRPr lang="fr-FR" altLang="fr-FR" sz="2000" dirty="0">
              <a:solidFill>
                <a:schemeClr val="accent1"/>
              </a:solidFill>
              <a:ea typeface="ヒラギノ角ゴ Pro W3" pitchFamily="20" charset="-128"/>
            </a:endParaRPr>
          </a:p>
          <a:p>
            <a:pPr marL="342900" indent="-342900">
              <a:buFont typeface="Wingdings" panose="05000000000000000000" pitchFamily="2" charset="2"/>
              <a:buChar char="à"/>
            </a:pPr>
            <a:r>
              <a:rPr lang="fr-FR" altLang="fr-FR" sz="2000" dirty="0">
                <a:solidFill>
                  <a:schemeClr val="accent1"/>
                </a:solidFill>
                <a:ea typeface="ヒラギノ角ゴ Pro W3" pitchFamily="20" charset="-128"/>
              </a:rPr>
              <a:t>L’indexation qui en résulte est alors peu fiable et / ou fausse.</a:t>
            </a:r>
          </a:p>
          <a:p>
            <a:pPr marL="342900" indent="-342900">
              <a:buFont typeface="Wingdings" panose="05000000000000000000" pitchFamily="2" charset="2"/>
              <a:buChar char="à"/>
            </a:pPr>
            <a:endParaRPr lang="en-US" altLang="fr-FR" sz="2000" dirty="0">
              <a:solidFill>
                <a:schemeClr val="accent1"/>
              </a:solidFill>
              <a:ea typeface="ヒラギノ角ゴ Pro W3" pitchFamily="20" charset="-128"/>
            </a:endParaRPr>
          </a:p>
        </p:txBody>
      </p:sp>
      <p:sp>
        <p:nvSpPr>
          <p:cNvPr id="11" name="ZoneTexte 10">
            <a:extLst>
              <a:ext uri="{FF2B5EF4-FFF2-40B4-BE49-F238E27FC236}">
                <a16:creationId xmlns:a16="http://schemas.microsoft.com/office/drawing/2014/main" id="{47ACA55C-9A39-85FB-E6F7-4ACBF44712CB}"/>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b="1" dirty="0"/>
              <a:t>Cartographie IPF [001] d’un alliage de Ti </a:t>
            </a:r>
            <a:r>
              <a:rPr lang="el-GR" sz="1200" b="1" dirty="0"/>
              <a:t>α</a:t>
            </a:r>
            <a:r>
              <a:rPr lang="fr-FR" sz="1200" b="1" dirty="0"/>
              <a:t>, cartographie volontairement bruitée.</a:t>
            </a:r>
          </a:p>
          <a:p>
            <a:r>
              <a:rPr lang="fr-FR" sz="1200" dirty="0"/>
              <a:t>Source interne CMAT, Thèse C. </a:t>
            </a:r>
            <a:r>
              <a:rPr lang="fr-FR" sz="1200" dirty="0" err="1"/>
              <a:t>Ribart</a:t>
            </a:r>
            <a:endParaRPr lang="fr-FR" sz="1200" dirty="0"/>
          </a:p>
        </p:txBody>
      </p:sp>
      <p:pic>
        <p:nvPicPr>
          <p:cNvPr id="8" name="Image 7">
            <a:extLst>
              <a:ext uri="{FF2B5EF4-FFF2-40B4-BE49-F238E27FC236}">
                <a16:creationId xmlns:a16="http://schemas.microsoft.com/office/drawing/2014/main" id="{92FEEC09-39BA-DEC0-E1D5-A23A5FBDC474}"/>
              </a:ext>
            </a:extLst>
          </p:cNvPr>
          <p:cNvPicPr>
            <a:picLocks noChangeAspect="1"/>
          </p:cNvPicPr>
          <p:nvPr/>
        </p:nvPicPr>
        <p:blipFill>
          <a:blip r:embed="rId3"/>
          <a:stretch>
            <a:fillRect/>
          </a:stretch>
        </p:blipFill>
        <p:spPr>
          <a:xfrm>
            <a:off x="5215467" y="1624353"/>
            <a:ext cx="3780000" cy="3004340"/>
          </a:xfrm>
          <a:prstGeom prst="rect">
            <a:avLst/>
          </a:prstGeom>
        </p:spPr>
      </p:pic>
      <p:grpSp>
        <p:nvGrpSpPr>
          <p:cNvPr id="28" name="Groupe 27">
            <a:extLst>
              <a:ext uri="{FF2B5EF4-FFF2-40B4-BE49-F238E27FC236}">
                <a16:creationId xmlns:a16="http://schemas.microsoft.com/office/drawing/2014/main" id="{E0B86EE5-FD86-A338-3224-D250098726C6}"/>
              </a:ext>
            </a:extLst>
          </p:cNvPr>
          <p:cNvGrpSpPr>
            <a:grpSpLocks noChangeAspect="1"/>
          </p:cNvGrpSpPr>
          <p:nvPr/>
        </p:nvGrpSpPr>
        <p:grpSpPr>
          <a:xfrm>
            <a:off x="5215467" y="4857302"/>
            <a:ext cx="5759882" cy="1361558"/>
            <a:chOff x="6564388" y="1822694"/>
            <a:chExt cx="4714424" cy="1114426"/>
          </a:xfrm>
        </p:grpSpPr>
        <p:pic>
          <p:nvPicPr>
            <p:cNvPr id="21" name="Image 20">
              <a:extLst>
                <a:ext uri="{FF2B5EF4-FFF2-40B4-BE49-F238E27FC236}">
                  <a16:creationId xmlns:a16="http://schemas.microsoft.com/office/drawing/2014/main" id="{2E5579E3-4D55-1F01-C218-0A4CDD1A2E15}"/>
                </a:ext>
              </a:extLst>
            </p:cNvPr>
            <p:cNvPicPr>
              <a:picLocks noChangeAspect="1"/>
            </p:cNvPicPr>
            <p:nvPr/>
          </p:nvPicPr>
          <p:blipFill>
            <a:blip r:embed="rId4"/>
            <a:stretch>
              <a:fillRect/>
            </a:stretch>
          </p:blipFill>
          <p:spPr>
            <a:xfrm>
              <a:off x="10164387" y="1822695"/>
              <a:ext cx="1114425" cy="1114425"/>
            </a:xfrm>
            <a:prstGeom prst="rect">
              <a:avLst/>
            </a:prstGeom>
          </p:spPr>
        </p:pic>
        <p:pic>
          <p:nvPicPr>
            <p:cNvPr id="23" name="Image 22">
              <a:extLst>
                <a:ext uri="{FF2B5EF4-FFF2-40B4-BE49-F238E27FC236}">
                  <a16:creationId xmlns:a16="http://schemas.microsoft.com/office/drawing/2014/main" id="{22B650C4-66F9-7F25-DF3B-1CCB327DEFAE}"/>
                </a:ext>
              </a:extLst>
            </p:cNvPr>
            <p:cNvPicPr>
              <a:picLocks noChangeAspect="1"/>
            </p:cNvPicPr>
            <p:nvPr/>
          </p:nvPicPr>
          <p:blipFill>
            <a:blip r:embed="rId5"/>
            <a:stretch>
              <a:fillRect/>
            </a:stretch>
          </p:blipFill>
          <p:spPr>
            <a:xfrm>
              <a:off x="6564388" y="1822694"/>
              <a:ext cx="1114425" cy="1114425"/>
            </a:xfrm>
            <a:prstGeom prst="rect">
              <a:avLst/>
            </a:prstGeom>
          </p:spPr>
        </p:pic>
        <p:pic>
          <p:nvPicPr>
            <p:cNvPr id="25" name="Image 24">
              <a:extLst>
                <a:ext uri="{FF2B5EF4-FFF2-40B4-BE49-F238E27FC236}">
                  <a16:creationId xmlns:a16="http://schemas.microsoft.com/office/drawing/2014/main" id="{F8EE5F90-E852-5778-2416-1909540F0429}"/>
                </a:ext>
              </a:extLst>
            </p:cNvPr>
            <p:cNvPicPr>
              <a:picLocks noChangeAspect="1"/>
            </p:cNvPicPr>
            <p:nvPr/>
          </p:nvPicPr>
          <p:blipFill>
            <a:blip r:embed="rId6"/>
            <a:stretch>
              <a:fillRect/>
            </a:stretch>
          </p:blipFill>
          <p:spPr>
            <a:xfrm>
              <a:off x="8064350" y="1922706"/>
              <a:ext cx="1714500" cy="914400"/>
            </a:xfrm>
            <a:prstGeom prst="rect">
              <a:avLst/>
            </a:prstGeom>
          </p:spPr>
        </p:pic>
        <p:sp>
          <p:nvSpPr>
            <p:cNvPr id="26" name="Flèche : droite 25">
              <a:extLst>
                <a:ext uri="{FF2B5EF4-FFF2-40B4-BE49-F238E27FC236}">
                  <a16:creationId xmlns:a16="http://schemas.microsoft.com/office/drawing/2014/main" id="{1C3A754D-E84B-DA86-8F95-3F33D7E58E20}"/>
                </a:ext>
              </a:extLst>
            </p:cNvPr>
            <p:cNvSpPr/>
            <p:nvPr/>
          </p:nvSpPr>
          <p:spPr>
            <a:xfrm>
              <a:off x="7727581" y="2235906"/>
              <a:ext cx="288000" cy="288000"/>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droite 26">
              <a:extLst>
                <a:ext uri="{FF2B5EF4-FFF2-40B4-BE49-F238E27FC236}">
                  <a16:creationId xmlns:a16="http://schemas.microsoft.com/office/drawing/2014/main" id="{43F87417-8004-A715-688F-82FB35BFC610}"/>
                </a:ext>
              </a:extLst>
            </p:cNvPr>
            <p:cNvSpPr/>
            <p:nvPr/>
          </p:nvSpPr>
          <p:spPr>
            <a:xfrm>
              <a:off x="9827618" y="2235906"/>
              <a:ext cx="288000" cy="288000"/>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4" name="Image 33">
            <a:extLst>
              <a:ext uri="{FF2B5EF4-FFF2-40B4-BE49-F238E27FC236}">
                <a16:creationId xmlns:a16="http://schemas.microsoft.com/office/drawing/2014/main" id="{D04D0CB0-109A-EB4B-D890-4FC8F533042E}"/>
              </a:ext>
            </a:extLst>
          </p:cNvPr>
          <p:cNvPicPr>
            <a:picLocks noChangeAspect="1"/>
          </p:cNvPicPr>
          <p:nvPr/>
        </p:nvPicPr>
        <p:blipFill rotWithShape="1">
          <a:blip r:embed="rId7"/>
          <a:srcRect t="47717" b="6274"/>
          <a:stretch/>
        </p:blipFill>
        <p:spPr>
          <a:xfrm>
            <a:off x="9008531" y="1628518"/>
            <a:ext cx="1966817" cy="1180697"/>
          </a:xfrm>
          <a:prstGeom prst="rect">
            <a:avLst/>
          </a:prstGeom>
        </p:spPr>
      </p:pic>
      <p:grpSp>
        <p:nvGrpSpPr>
          <p:cNvPr id="38" name="Groupe 37">
            <a:extLst>
              <a:ext uri="{FF2B5EF4-FFF2-40B4-BE49-F238E27FC236}">
                <a16:creationId xmlns:a16="http://schemas.microsoft.com/office/drawing/2014/main" id="{057DA07F-BBF7-9C18-BE1C-54C7F28DFF34}"/>
              </a:ext>
            </a:extLst>
          </p:cNvPr>
          <p:cNvGrpSpPr/>
          <p:nvPr/>
        </p:nvGrpSpPr>
        <p:grpSpPr>
          <a:xfrm>
            <a:off x="5213939" y="1624353"/>
            <a:ext cx="5761410" cy="2999407"/>
            <a:chOff x="5213939" y="1624353"/>
            <a:chExt cx="5761410" cy="2999407"/>
          </a:xfrm>
        </p:grpSpPr>
        <p:pic>
          <p:nvPicPr>
            <p:cNvPr id="36" name="Image 35">
              <a:extLst>
                <a:ext uri="{FF2B5EF4-FFF2-40B4-BE49-F238E27FC236}">
                  <a16:creationId xmlns:a16="http://schemas.microsoft.com/office/drawing/2014/main" id="{BFB8ADD5-0CF2-0CF8-F276-A075A708E5BA}"/>
                </a:ext>
              </a:extLst>
            </p:cNvPr>
            <p:cNvPicPr>
              <a:picLocks noChangeAspect="1"/>
            </p:cNvPicPr>
            <p:nvPr/>
          </p:nvPicPr>
          <p:blipFill>
            <a:blip r:embed="rId8"/>
            <a:stretch>
              <a:fillRect/>
            </a:stretch>
          </p:blipFill>
          <p:spPr>
            <a:xfrm>
              <a:off x="5213939" y="1624353"/>
              <a:ext cx="3780000" cy="2999407"/>
            </a:xfrm>
            <a:prstGeom prst="rect">
              <a:avLst/>
            </a:prstGeom>
          </p:spPr>
        </p:pic>
        <p:sp>
          <p:nvSpPr>
            <p:cNvPr id="37" name="ZoneTexte 36">
              <a:extLst>
                <a:ext uri="{FF2B5EF4-FFF2-40B4-BE49-F238E27FC236}">
                  <a16:creationId xmlns:a16="http://schemas.microsoft.com/office/drawing/2014/main" id="{77481305-A42E-DB6F-207C-348986CD657F}"/>
                </a:ext>
              </a:extLst>
            </p:cNvPr>
            <p:cNvSpPr txBox="1"/>
            <p:nvPr/>
          </p:nvSpPr>
          <p:spPr>
            <a:xfrm>
              <a:off x="9008533" y="4100540"/>
              <a:ext cx="1966816" cy="523220"/>
            </a:xfrm>
            <a:prstGeom prst="rect">
              <a:avLst/>
            </a:prstGeom>
            <a:noFill/>
          </p:spPr>
          <p:txBody>
            <a:bodyPr wrap="square" rtlCol="0" anchor="b" anchorCtr="0">
              <a:spAutoFit/>
            </a:bodyPr>
            <a:lstStyle/>
            <a:p>
              <a:r>
                <a:rPr lang="fr-FR" sz="1400" dirty="0"/>
                <a:t>Indice de confiance </a:t>
              </a:r>
              <a:br>
                <a:rPr lang="fr-FR" sz="1400" dirty="0"/>
              </a:br>
              <a:r>
                <a:rPr lang="fr-FR" sz="1400" dirty="0"/>
                <a:t>CI ≥ 0,1</a:t>
              </a:r>
            </a:p>
          </p:txBody>
        </p:sp>
      </p:grpSp>
      <p:cxnSp>
        <p:nvCxnSpPr>
          <p:cNvPr id="30" name="Connecteur droit avec flèche 29">
            <a:extLst>
              <a:ext uri="{FF2B5EF4-FFF2-40B4-BE49-F238E27FC236}">
                <a16:creationId xmlns:a16="http://schemas.microsoft.com/office/drawing/2014/main" id="{6A504E47-D43F-27C0-03A6-9A41132868AB}"/>
              </a:ext>
            </a:extLst>
          </p:cNvPr>
          <p:cNvCxnSpPr>
            <a:cxnSpLocks/>
            <a:stCxn id="23" idx="0"/>
          </p:cNvCxnSpPr>
          <p:nvPr/>
        </p:nvCxnSpPr>
        <p:spPr>
          <a:xfrm flipH="1" flipV="1">
            <a:off x="5553683" y="2809216"/>
            <a:ext cx="342563" cy="204808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362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p:txBody>
          <a:bodyPr/>
          <a:lstStyle/>
          <a:p>
            <a:r>
              <a:rPr lang="fr-FR" dirty="0"/>
              <a:t>Indexation des clichés EBSD : NPAR</a:t>
            </a:r>
          </a:p>
        </p:txBody>
      </p:sp>
      <p:sp>
        <p:nvSpPr>
          <p:cNvPr id="11" name="ZoneTexte 10">
            <a:extLst>
              <a:ext uri="{FF2B5EF4-FFF2-40B4-BE49-F238E27FC236}">
                <a16:creationId xmlns:a16="http://schemas.microsoft.com/office/drawing/2014/main" id="{47ACA55C-9A39-85FB-E6F7-4ACBF44712CB}"/>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en-US" sz="1200" dirty="0">
                <a:effectLst/>
              </a:rPr>
              <a:t>Wright, S.I. </a:t>
            </a:r>
            <a:r>
              <a:rPr lang="en-US" sz="1200" i="1" dirty="0">
                <a:effectLst/>
              </a:rPr>
              <a:t>et al.</a:t>
            </a:r>
            <a:r>
              <a:rPr lang="en-US" sz="1200" dirty="0">
                <a:effectLst/>
              </a:rPr>
              <a:t> (2015) ‘Introduction and comparison of new EBSD post-processing methodologies’, </a:t>
            </a:r>
            <a:r>
              <a:rPr lang="en-US" sz="1200" i="1" dirty="0">
                <a:effectLst/>
              </a:rPr>
              <a:t>Ultramicroscopy</a:t>
            </a:r>
            <a:r>
              <a:rPr lang="en-US" sz="1200" dirty="0">
                <a:effectLst/>
              </a:rPr>
              <a:t>, 159, pp. 81–94. </a:t>
            </a:r>
            <a:r>
              <a:rPr lang="en-US" sz="1200" dirty="0">
                <a:effectLst/>
                <a:hlinkClick r:id="rId3"/>
              </a:rPr>
              <a:t>https://doi.org/10.1016/j.ultramic.2015.08.001</a:t>
            </a:r>
            <a:r>
              <a:rPr lang="en-US" sz="1200" dirty="0">
                <a:effectLst/>
              </a:rPr>
              <a:t>.</a:t>
            </a:r>
          </a:p>
        </p:txBody>
      </p:sp>
      <p:pic>
        <p:nvPicPr>
          <p:cNvPr id="3" name="Image 2">
            <a:extLst>
              <a:ext uri="{FF2B5EF4-FFF2-40B4-BE49-F238E27FC236}">
                <a16:creationId xmlns:a16="http://schemas.microsoft.com/office/drawing/2014/main" id="{E0C1F76B-8AE9-1078-1FF7-718DC5EF2A6D}"/>
              </a:ext>
            </a:extLst>
          </p:cNvPr>
          <p:cNvPicPr>
            <a:picLocks noChangeAspect="1"/>
          </p:cNvPicPr>
          <p:nvPr/>
        </p:nvPicPr>
        <p:blipFill>
          <a:blip r:embed="rId4"/>
          <a:stretch>
            <a:fillRect/>
          </a:stretch>
        </p:blipFill>
        <p:spPr>
          <a:xfrm>
            <a:off x="7450855" y="1274762"/>
            <a:ext cx="4020420" cy="4933056"/>
          </a:xfrm>
          <a:prstGeom prst="rect">
            <a:avLst/>
          </a:prstGeom>
        </p:spPr>
      </p:pic>
      <p:pic>
        <p:nvPicPr>
          <p:cNvPr id="5" name="Image 4">
            <a:extLst>
              <a:ext uri="{FF2B5EF4-FFF2-40B4-BE49-F238E27FC236}">
                <a16:creationId xmlns:a16="http://schemas.microsoft.com/office/drawing/2014/main" id="{4D8C8CA5-C7E7-6308-79C5-296291325105}"/>
              </a:ext>
            </a:extLst>
          </p:cNvPr>
          <p:cNvPicPr>
            <a:picLocks noChangeAspect="1"/>
          </p:cNvPicPr>
          <p:nvPr/>
        </p:nvPicPr>
        <p:blipFill>
          <a:blip r:embed="rId5"/>
          <a:stretch>
            <a:fillRect/>
          </a:stretch>
        </p:blipFill>
        <p:spPr>
          <a:xfrm>
            <a:off x="720725" y="2475078"/>
            <a:ext cx="4755165" cy="3248992"/>
          </a:xfrm>
          <a:prstGeom prst="rect">
            <a:avLst/>
          </a:prstGeom>
        </p:spPr>
      </p:pic>
      <p:sp>
        <p:nvSpPr>
          <p:cNvPr id="6" name="Text Box 4">
            <a:extLst>
              <a:ext uri="{FF2B5EF4-FFF2-40B4-BE49-F238E27FC236}">
                <a16:creationId xmlns:a16="http://schemas.microsoft.com/office/drawing/2014/main" id="{E843FAF0-9371-3222-D6CE-FB89D053FEF6}"/>
              </a:ext>
            </a:extLst>
          </p:cNvPr>
          <p:cNvSpPr txBox="1">
            <a:spLocks noChangeArrowheads="1"/>
          </p:cNvSpPr>
          <p:nvPr/>
        </p:nvSpPr>
        <p:spPr bwMode="auto">
          <a:xfrm>
            <a:off x="720725" y="1274762"/>
            <a:ext cx="6730130" cy="1200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p>
            <a:r>
              <a:rPr lang="fr-FR" dirty="0">
                <a:solidFill>
                  <a:schemeClr val="accent1"/>
                </a:solidFill>
              </a:rPr>
              <a:t>Le moyennage des clichés EBSD voisins suivi d’une indexation par transformée de Hough plus connu</a:t>
            </a:r>
            <a:r>
              <a:rPr lang="en-US" dirty="0">
                <a:solidFill>
                  <a:schemeClr val="accent1"/>
                </a:solidFill>
              </a:rPr>
              <a:t> sous </a:t>
            </a:r>
            <a:r>
              <a:rPr lang="fr-FR" dirty="0">
                <a:solidFill>
                  <a:schemeClr val="accent1"/>
                </a:solidFill>
              </a:rPr>
              <a:t>l’acronyme</a:t>
            </a:r>
            <a:r>
              <a:rPr lang="en-US" dirty="0">
                <a:solidFill>
                  <a:schemeClr val="accent1"/>
                </a:solidFill>
              </a:rPr>
              <a:t> </a:t>
            </a:r>
            <a:br>
              <a:rPr lang="en-US" dirty="0">
                <a:solidFill>
                  <a:schemeClr val="accent1"/>
                </a:solidFill>
              </a:rPr>
            </a:br>
            <a:r>
              <a:rPr lang="en-US" b="1" dirty="0">
                <a:solidFill>
                  <a:schemeClr val="accent1"/>
                </a:solidFill>
              </a:rPr>
              <a:t>NPAR pour </a:t>
            </a:r>
            <a:r>
              <a:rPr lang="fr-FR" b="1" dirty="0">
                <a:solidFill>
                  <a:schemeClr val="accent1"/>
                </a:solidFill>
              </a:rPr>
              <a:t>‘</a:t>
            </a:r>
            <a:r>
              <a:rPr lang="en-US" b="1" dirty="0">
                <a:solidFill>
                  <a:schemeClr val="accent1"/>
                </a:solidFill>
              </a:rPr>
              <a:t>Neighbor Pattern Averaging and Re-indexing’ </a:t>
            </a:r>
            <a:r>
              <a:rPr lang="fr-FR" b="1" dirty="0">
                <a:solidFill>
                  <a:schemeClr val="accent1"/>
                </a:solidFill>
              </a:rPr>
              <a:t>permet d’améliorer le rapport signal / bruit de clichés bruités.</a:t>
            </a:r>
          </a:p>
        </p:txBody>
      </p:sp>
      <p:sp>
        <p:nvSpPr>
          <p:cNvPr id="7" name="ZoneTexte 6">
            <a:extLst>
              <a:ext uri="{FF2B5EF4-FFF2-40B4-BE49-F238E27FC236}">
                <a16:creationId xmlns:a16="http://schemas.microsoft.com/office/drawing/2014/main" id="{C9E9814A-EAE1-4CEE-AC63-9B430D605D3F}"/>
              </a:ext>
            </a:extLst>
          </p:cNvPr>
          <p:cNvSpPr txBox="1"/>
          <p:nvPr/>
        </p:nvSpPr>
        <p:spPr>
          <a:xfrm>
            <a:off x="2937600" y="4884379"/>
            <a:ext cx="4583788" cy="1323439"/>
          </a:xfrm>
          <a:prstGeom prst="rect">
            <a:avLst/>
          </a:prstGeom>
          <a:noFill/>
        </p:spPr>
        <p:txBody>
          <a:bodyPr wrap="square">
            <a:spAutoFit/>
          </a:bodyPr>
          <a:lstStyle/>
          <a:p>
            <a:r>
              <a:rPr lang="fr-FR" sz="1600" dirty="0"/>
              <a:t>Exemple de clichés EBSD avec bruit ajouté </a:t>
            </a:r>
            <a:br>
              <a:rPr lang="fr-FR" sz="1600" dirty="0"/>
            </a:br>
            <a:r>
              <a:rPr lang="fr-FR" sz="1600" dirty="0"/>
              <a:t>et cartes d'orientation obtenues après une </a:t>
            </a:r>
            <a:r>
              <a:rPr lang="fr-FR" sz="1600" dirty="0" err="1"/>
              <a:t>re-indexation</a:t>
            </a:r>
            <a:r>
              <a:rPr lang="fr-FR" sz="1600" dirty="0"/>
              <a:t> avec les méthodes HI et NPAR pour des clichés EBSD avec des niveaux de bruit de </a:t>
            </a:r>
            <a:br>
              <a:rPr lang="fr-FR" sz="1600" dirty="0"/>
            </a:br>
            <a:r>
              <a:rPr lang="fr-FR" sz="1600" dirty="0"/>
              <a:t>(a) 0, (b) 0,5, (c) 0,8, (d) et 1,0.</a:t>
            </a:r>
          </a:p>
        </p:txBody>
      </p:sp>
      <p:sp>
        <p:nvSpPr>
          <p:cNvPr id="8" name="ZoneTexte 7">
            <a:extLst>
              <a:ext uri="{FF2B5EF4-FFF2-40B4-BE49-F238E27FC236}">
                <a16:creationId xmlns:a16="http://schemas.microsoft.com/office/drawing/2014/main" id="{6397655B-6F96-4985-7E4D-7894E9F6FA30}"/>
              </a:ext>
            </a:extLst>
          </p:cNvPr>
          <p:cNvSpPr txBox="1"/>
          <p:nvPr/>
        </p:nvSpPr>
        <p:spPr>
          <a:xfrm>
            <a:off x="8544910" y="1015212"/>
            <a:ext cx="1429407" cy="369332"/>
          </a:xfrm>
          <a:prstGeom prst="rect">
            <a:avLst/>
          </a:prstGeom>
          <a:noFill/>
        </p:spPr>
        <p:txBody>
          <a:bodyPr wrap="square" rtlCol="0">
            <a:spAutoFit/>
          </a:bodyPr>
          <a:lstStyle/>
          <a:p>
            <a:pPr algn="ctr"/>
            <a:r>
              <a:rPr lang="fr-FR" b="1" dirty="0"/>
              <a:t>HI</a:t>
            </a:r>
          </a:p>
        </p:txBody>
      </p:sp>
      <p:sp>
        <p:nvSpPr>
          <p:cNvPr id="9" name="ZoneTexte 8">
            <a:extLst>
              <a:ext uri="{FF2B5EF4-FFF2-40B4-BE49-F238E27FC236}">
                <a16:creationId xmlns:a16="http://schemas.microsoft.com/office/drawing/2014/main" id="{FD9675F9-CA38-7BB8-EFAC-4E19DAE42CAB}"/>
              </a:ext>
            </a:extLst>
          </p:cNvPr>
          <p:cNvSpPr txBox="1"/>
          <p:nvPr/>
        </p:nvSpPr>
        <p:spPr>
          <a:xfrm>
            <a:off x="10041868" y="1015212"/>
            <a:ext cx="1429407" cy="369332"/>
          </a:xfrm>
          <a:prstGeom prst="rect">
            <a:avLst/>
          </a:prstGeom>
          <a:noFill/>
        </p:spPr>
        <p:txBody>
          <a:bodyPr wrap="square" rtlCol="0">
            <a:spAutoFit/>
          </a:bodyPr>
          <a:lstStyle/>
          <a:p>
            <a:pPr algn="ctr"/>
            <a:r>
              <a:rPr lang="fr-FR" b="1" dirty="0"/>
              <a:t>NPAR</a:t>
            </a:r>
          </a:p>
        </p:txBody>
      </p:sp>
    </p:spTree>
    <p:extLst>
      <p:ext uri="{BB962C8B-B14F-4D97-AF65-F5344CB8AC3E}">
        <p14:creationId xmlns:p14="http://schemas.microsoft.com/office/powerpoint/2010/main" val="3153923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p:txBody>
          <a:bodyPr/>
          <a:lstStyle/>
          <a:p>
            <a:pPr>
              <a:tabLst>
                <a:tab pos="5558400" algn="ctr"/>
              </a:tabLst>
            </a:pPr>
            <a:r>
              <a:rPr lang="fr-FR" dirty="0"/>
              <a:t>Indexation des clichés EBSD : NPAR</a:t>
            </a:r>
            <a:endParaRPr lang="fr-FR" sz="2400" i="1" dirty="0">
              <a:latin typeface="+mn-lt"/>
            </a:endParaRPr>
          </a:p>
        </p:txBody>
      </p:sp>
      <p:sp>
        <p:nvSpPr>
          <p:cNvPr id="10" name="Text Box 4">
            <a:extLst>
              <a:ext uri="{FF2B5EF4-FFF2-40B4-BE49-F238E27FC236}">
                <a16:creationId xmlns:a16="http://schemas.microsoft.com/office/drawing/2014/main" id="{364952D9-A72A-5373-DAA6-7E17D8326DA0}"/>
              </a:ext>
            </a:extLst>
          </p:cNvPr>
          <p:cNvSpPr txBox="1">
            <a:spLocks noChangeArrowheads="1"/>
          </p:cNvSpPr>
          <p:nvPr/>
        </p:nvSpPr>
        <p:spPr bwMode="auto">
          <a:xfrm>
            <a:off x="720725" y="1624353"/>
            <a:ext cx="4493214" cy="4401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p>
            <a:pPr>
              <a:spcBef>
                <a:spcPct val="50000"/>
              </a:spcBef>
            </a:pPr>
            <a:r>
              <a:rPr lang="fr-FR" altLang="fr-FR" sz="2000" b="1" dirty="0">
                <a:solidFill>
                  <a:schemeClr val="accent1"/>
                </a:solidFill>
                <a:ea typeface="ヒラギノ角ゴ Pro W3" pitchFamily="20" charset="-128"/>
              </a:rPr>
              <a:t>Le rapport signal / bruit est nettement amélioré :</a:t>
            </a:r>
          </a:p>
          <a:p>
            <a:pPr marL="342900" indent="-342900">
              <a:buFont typeface="Wingdings" panose="05000000000000000000" pitchFamily="2" charset="2"/>
              <a:buChar char="à"/>
            </a:pPr>
            <a:endParaRPr lang="fr-FR" altLang="fr-FR" sz="2000" dirty="0">
              <a:solidFill>
                <a:schemeClr val="accent1"/>
              </a:solidFill>
              <a:ea typeface="ヒラギノ角ゴ Pro W3" pitchFamily="20" charset="-128"/>
            </a:endParaRPr>
          </a:p>
          <a:p>
            <a:pPr marL="342900" indent="-342900">
              <a:buFont typeface="Wingdings" panose="05000000000000000000" pitchFamily="2" charset="2"/>
              <a:buChar char="à"/>
            </a:pPr>
            <a:r>
              <a:rPr lang="fr-FR" altLang="fr-FR" sz="2000" dirty="0">
                <a:solidFill>
                  <a:schemeClr val="accent1"/>
                </a:solidFill>
                <a:ea typeface="ヒラギノ角ゴ Pro W3" pitchFamily="20" charset="-128"/>
              </a:rPr>
              <a:t>Les bandes de Kikuchi sont désormais bien détectées dans la transformée de Hough.</a:t>
            </a:r>
          </a:p>
          <a:p>
            <a:pPr marL="342900" indent="-342900">
              <a:buFont typeface="Wingdings" panose="05000000000000000000" pitchFamily="2" charset="2"/>
              <a:buChar char="à"/>
            </a:pPr>
            <a:endParaRPr lang="fr-FR" altLang="fr-FR" sz="2000" dirty="0">
              <a:solidFill>
                <a:schemeClr val="accent1"/>
              </a:solidFill>
              <a:ea typeface="ヒラギノ角ゴ Pro W3" pitchFamily="20" charset="-128"/>
            </a:endParaRPr>
          </a:p>
          <a:p>
            <a:pPr marL="342900" indent="-342900">
              <a:buFont typeface="Wingdings" panose="05000000000000000000" pitchFamily="2" charset="2"/>
              <a:buChar char="à"/>
            </a:pPr>
            <a:r>
              <a:rPr lang="fr-FR" altLang="fr-FR" sz="2000" b="1" dirty="0">
                <a:solidFill>
                  <a:schemeClr val="accent1"/>
                </a:solidFill>
                <a:ea typeface="ヒラギノ角ゴ Pro W3" pitchFamily="20" charset="-128"/>
              </a:rPr>
              <a:t>L’indexation est fiable.</a:t>
            </a:r>
          </a:p>
          <a:p>
            <a:pPr marL="342900" indent="-342900">
              <a:buFont typeface="Wingdings" panose="05000000000000000000" pitchFamily="2" charset="2"/>
              <a:buChar char="à"/>
            </a:pPr>
            <a:endParaRPr lang="fr-FR" altLang="fr-FR" sz="2000" dirty="0">
              <a:solidFill>
                <a:schemeClr val="accent1"/>
              </a:solidFill>
              <a:ea typeface="ヒラギノ角ゴ Pro W3" pitchFamily="20" charset="-128"/>
            </a:endParaRPr>
          </a:p>
          <a:p>
            <a:pPr marL="342900" indent="-342900">
              <a:buFont typeface="Wingdings" panose="05000000000000000000" pitchFamily="2" charset="2"/>
              <a:buChar char="à"/>
            </a:pPr>
            <a:r>
              <a:rPr lang="fr-FR" altLang="fr-FR" sz="2000" dirty="0">
                <a:solidFill>
                  <a:schemeClr val="accent1"/>
                </a:solidFill>
                <a:ea typeface="ヒラギノ角ゴ Pro W3" pitchFamily="20" charset="-128"/>
              </a:rPr>
              <a:t>Néanmoins, il y a un risque de dilution des petits grains. Mais dans cet exemple, le risque est écarté car les grains sont bien échantillonnés.</a:t>
            </a:r>
            <a:endParaRPr lang="en-US" altLang="fr-FR" sz="2000" dirty="0">
              <a:solidFill>
                <a:schemeClr val="accent1"/>
              </a:solidFill>
              <a:ea typeface="ヒラギノ角ゴ Pro W3" pitchFamily="20" charset="-128"/>
            </a:endParaRPr>
          </a:p>
        </p:txBody>
      </p:sp>
      <p:sp>
        <p:nvSpPr>
          <p:cNvPr id="11" name="ZoneTexte 10">
            <a:extLst>
              <a:ext uri="{FF2B5EF4-FFF2-40B4-BE49-F238E27FC236}">
                <a16:creationId xmlns:a16="http://schemas.microsoft.com/office/drawing/2014/main" id="{47ACA55C-9A39-85FB-E6F7-4ACBF44712CB}"/>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b="1" dirty="0"/>
              <a:t>Cartographie IPF [001] d’un alliage de Ti </a:t>
            </a:r>
            <a:r>
              <a:rPr lang="el-GR" sz="1200" b="1" dirty="0"/>
              <a:t>α</a:t>
            </a:r>
            <a:r>
              <a:rPr lang="fr-FR" sz="1200" b="1" dirty="0"/>
              <a:t>, cartographie volontairement bruitée</a:t>
            </a:r>
          </a:p>
          <a:p>
            <a:r>
              <a:rPr lang="fr-FR" sz="1200" dirty="0"/>
              <a:t>Source interne CMAT, Thèse C. </a:t>
            </a:r>
            <a:r>
              <a:rPr lang="fr-FR" sz="1200" dirty="0" err="1"/>
              <a:t>Ribart</a:t>
            </a:r>
            <a:endParaRPr lang="fr-FR" sz="1200" dirty="0"/>
          </a:p>
        </p:txBody>
      </p:sp>
      <p:pic>
        <p:nvPicPr>
          <p:cNvPr id="8" name="Image 7">
            <a:extLst>
              <a:ext uri="{FF2B5EF4-FFF2-40B4-BE49-F238E27FC236}">
                <a16:creationId xmlns:a16="http://schemas.microsoft.com/office/drawing/2014/main" id="{92FEEC09-39BA-DEC0-E1D5-A23A5FBDC474}"/>
              </a:ext>
            </a:extLst>
          </p:cNvPr>
          <p:cNvPicPr>
            <a:picLocks noChangeAspect="1"/>
          </p:cNvPicPr>
          <p:nvPr/>
        </p:nvPicPr>
        <p:blipFill>
          <a:blip r:embed="rId3"/>
          <a:srcRect/>
          <a:stretch/>
        </p:blipFill>
        <p:spPr>
          <a:xfrm>
            <a:off x="5215467" y="1624355"/>
            <a:ext cx="3780000" cy="3004335"/>
          </a:xfrm>
          <a:prstGeom prst="rect">
            <a:avLst/>
          </a:prstGeom>
        </p:spPr>
      </p:pic>
      <p:grpSp>
        <p:nvGrpSpPr>
          <p:cNvPr id="28" name="Groupe 27">
            <a:extLst>
              <a:ext uri="{FF2B5EF4-FFF2-40B4-BE49-F238E27FC236}">
                <a16:creationId xmlns:a16="http://schemas.microsoft.com/office/drawing/2014/main" id="{E0B86EE5-FD86-A338-3224-D250098726C6}"/>
              </a:ext>
            </a:extLst>
          </p:cNvPr>
          <p:cNvGrpSpPr>
            <a:grpSpLocks noChangeAspect="1"/>
          </p:cNvGrpSpPr>
          <p:nvPr/>
        </p:nvGrpSpPr>
        <p:grpSpPr>
          <a:xfrm>
            <a:off x="5215467" y="4857302"/>
            <a:ext cx="5759882" cy="1361558"/>
            <a:chOff x="6564388" y="1822694"/>
            <a:chExt cx="4714424" cy="1114426"/>
          </a:xfrm>
        </p:grpSpPr>
        <p:pic>
          <p:nvPicPr>
            <p:cNvPr id="21" name="Image 20">
              <a:extLst>
                <a:ext uri="{FF2B5EF4-FFF2-40B4-BE49-F238E27FC236}">
                  <a16:creationId xmlns:a16="http://schemas.microsoft.com/office/drawing/2014/main" id="{2E5579E3-4D55-1F01-C218-0A4CDD1A2E15}"/>
                </a:ext>
              </a:extLst>
            </p:cNvPr>
            <p:cNvPicPr>
              <a:picLocks noChangeAspect="1"/>
            </p:cNvPicPr>
            <p:nvPr/>
          </p:nvPicPr>
          <p:blipFill>
            <a:blip r:embed="rId4"/>
            <a:srcRect/>
            <a:stretch/>
          </p:blipFill>
          <p:spPr>
            <a:xfrm>
              <a:off x="10164387" y="1822695"/>
              <a:ext cx="1114425" cy="1114425"/>
            </a:xfrm>
            <a:prstGeom prst="rect">
              <a:avLst/>
            </a:prstGeom>
          </p:spPr>
        </p:pic>
        <p:pic>
          <p:nvPicPr>
            <p:cNvPr id="23" name="Image 22">
              <a:extLst>
                <a:ext uri="{FF2B5EF4-FFF2-40B4-BE49-F238E27FC236}">
                  <a16:creationId xmlns:a16="http://schemas.microsoft.com/office/drawing/2014/main" id="{22B650C4-66F9-7F25-DF3B-1CCB327DEFAE}"/>
                </a:ext>
              </a:extLst>
            </p:cNvPr>
            <p:cNvPicPr>
              <a:picLocks noChangeAspect="1"/>
            </p:cNvPicPr>
            <p:nvPr/>
          </p:nvPicPr>
          <p:blipFill>
            <a:blip r:embed="rId5"/>
            <a:srcRect/>
            <a:stretch/>
          </p:blipFill>
          <p:spPr>
            <a:xfrm>
              <a:off x="6564388" y="1822694"/>
              <a:ext cx="1114425" cy="1114425"/>
            </a:xfrm>
            <a:prstGeom prst="rect">
              <a:avLst/>
            </a:prstGeom>
          </p:spPr>
        </p:pic>
        <p:pic>
          <p:nvPicPr>
            <p:cNvPr id="25" name="Image 24">
              <a:extLst>
                <a:ext uri="{FF2B5EF4-FFF2-40B4-BE49-F238E27FC236}">
                  <a16:creationId xmlns:a16="http://schemas.microsoft.com/office/drawing/2014/main" id="{F8EE5F90-E852-5778-2416-1909540F0429}"/>
                </a:ext>
              </a:extLst>
            </p:cNvPr>
            <p:cNvPicPr>
              <a:picLocks noChangeAspect="1"/>
            </p:cNvPicPr>
            <p:nvPr/>
          </p:nvPicPr>
          <p:blipFill>
            <a:blip r:embed="rId6"/>
            <a:srcRect/>
            <a:stretch/>
          </p:blipFill>
          <p:spPr>
            <a:xfrm>
              <a:off x="8064350" y="1922706"/>
              <a:ext cx="1714499" cy="914400"/>
            </a:xfrm>
            <a:prstGeom prst="rect">
              <a:avLst/>
            </a:prstGeom>
          </p:spPr>
        </p:pic>
        <p:sp>
          <p:nvSpPr>
            <p:cNvPr id="26" name="Flèche : droite 25">
              <a:extLst>
                <a:ext uri="{FF2B5EF4-FFF2-40B4-BE49-F238E27FC236}">
                  <a16:creationId xmlns:a16="http://schemas.microsoft.com/office/drawing/2014/main" id="{1C3A754D-E84B-DA86-8F95-3F33D7E58E20}"/>
                </a:ext>
              </a:extLst>
            </p:cNvPr>
            <p:cNvSpPr/>
            <p:nvPr/>
          </p:nvSpPr>
          <p:spPr>
            <a:xfrm>
              <a:off x="7727581" y="2235906"/>
              <a:ext cx="288000" cy="288000"/>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 droite 26">
              <a:extLst>
                <a:ext uri="{FF2B5EF4-FFF2-40B4-BE49-F238E27FC236}">
                  <a16:creationId xmlns:a16="http://schemas.microsoft.com/office/drawing/2014/main" id="{43F87417-8004-A715-688F-82FB35BFC610}"/>
                </a:ext>
              </a:extLst>
            </p:cNvPr>
            <p:cNvSpPr/>
            <p:nvPr/>
          </p:nvSpPr>
          <p:spPr>
            <a:xfrm>
              <a:off x="9827618" y="2235906"/>
              <a:ext cx="288000" cy="288000"/>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4" name="Image 33">
            <a:extLst>
              <a:ext uri="{FF2B5EF4-FFF2-40B4-BE49-F238E27FC236}">
                <a16:creationId xmlns:a16="http://schemas.microsoft.com/office/drawing/2014/main" id="{D04D0CB0-109A-EB4B-D890-4FC8F533042E}"/>
              </a:ext>
            </a:extLst>
          </p:cNvPr>
          <p:cNvPicPr>
            <a:picLocks noChangeAspect="1"/>
          </p:cNvPicPr>
          <p:nvPr/>
        </p:nvPicPr>
        <p:blipFill rotWithShape="1">
          <a:blip r:embed="rId7"/>
          <a:srcRect t="47717" b="6274"/>
          <a:stretch/>
        </p:blipFill>
        <p:spPr>
          <a:xfrm>
            <a:off x="9008531" y="1628518"/>
            <a:ext cx="1966817" cy="1180697"/>
          </a:xfrm>
          <a:prstGeom prst="rect">
            <a:avLst/>
          </a:prstGeom>
        </p:spPr>
      </p:pic>
      <p:grpSp>
        <p:nvGrpSpPr>
          <p:cNvPr id="38" name="Groupe 37">
            <a:extLst>
              <a:ext uri="{FF2B5EF4-FFF2-40B4-BE49-F238E27FC236}">
                <a16:creationId xmlns:a16="http://schemas.microsoft.com/office/drawing/2014/main" id="{057DA07F-BBF7-9C18-BE1C-54C7F28DFF34}"/>
              </a:ext>
            </a:extLst>
          </p:cNvPr>
          <p:cNvGrpSpPr/>
          <p:nvPr/>
        </p:nvGrpSpPr>
        <p:grpSpPr>
          <a:xfrm>
            <a:off x="5213939" y="1629303"/>
            <a:ext cx="5758310" cy="2999407"/>
            <a:chOff x="5217039" y="1624353"/>
            <a:chExt cx="5758310" cy="2999407"/>
          </a:xfrm>
        </p:grpSpPr>
        <p:pic>
          <p:nvPicPr>
            <p:cNvPr id="36" name="Image 35">
              <a:extLst>
                <a:ext uri="{FF2B5EF4-FFF2-40B4-BE49-F238E27FC236}">
                  <a16:creationId xmlns:a16="http://schemas.microsoft.com/office/drawing/2014/main" id="{BFB8ADD5-0CF2-0CF8-F276-A075A708E5BA}"/>
                </a:ext>
              </a:extLst>
            </p:cNvPr>
            <p:cNvPicPr>
              <a:picLocks noChangeAspect="1"/>
            </p:cNvPicPr>
            <p:nvPr/>
          </p:nvPicPr>
          <p:blipFill>
            <a:blip r:embed="rId8"/>
            <a:srcRect/>
            <a:stretch/>
          </p:blipFill>
          <p:spPr>
            <a:xfrm>
              <a:off x="5217039" y="1624353"/>
              <a:ext cx="3773799" cy="2999407"/>
            </a:xfrm>
            <a:prstGeom prst="rect">
              <a:avLst/>
            </a:prstGeom>
          </p:spPr>
        </p:pic>
        <p:sp>
          <p:nvSpPr>
            <p:cNvPr id="37" name="ZoneTexte 36">
              <a:extLst>
                <a:ext uri="{FF2B5EF4-FFF2-40B4-BE49-F238E27FC236}">
                  <a16:creationId xmlns:a16="http://schemas.microsoft.com/office/drawing/2014/main" id="{77481305-A42E-DB6F-207C-348986CD657F}"/>
                </a:ext>
              </a:extLst>
            </p:cNvPr>
            <p:cNvSpPr txBox="1"/>
            <p:nvPr/>
          </p:nvSpPr>
          <p:spPr>
            <a:xfrm>
              <a:off x="9008533" y="4100540"/>
              <a:ext cx="1966816" cy="523220"/>
            </a:xfrm>
            <a:prstGeom prst="rect">
              <a:avLst/>
            </a:prstGeom>
            <a:noFill/>
          </p:spPr>
          <p:txBody>
            <a:bodyPr wrap="square" rtlCol="0" anchor="b" anchorCtr="0">
              <a:spAutoFit/>
            </a:bodyPr>
            <a:lstStyle/>
            <a:p>
              <a:r>
                <a:rPr lang="fr-FR" sz="1400" dirty="0"/>
                <a:t>Indice de confiance </a:t>
              </a:r>
              <a:br>
                <a:rPr lang="fr-FR" sz="1400" dirty="0"/>
              </a:br>
              <a:r>
                <a:rPr lang="fr-FR" sz="1400" dirty="0"/>
                <a:t>CI ≥ 0,1</a:t>
              </a:r>
            </a:p>
          </p:txBody>
        </p:sp>
      </p:grpSp>
      <p:cxnSp>
        <p:nvCxnSpPr>
          <p:cNvPr id="30" name="Connecteur droit avec flèche 29">
            <a:extLst>
              <a:ext uri="{FF2B5EF4-FFF2-40B4-BE49-F238E27FC236}">
                <a16:creationId xmlns:a16="http://schemas.microsoft.com/office/drawing/2014/main" id="{6A504E47-D43F-27C0-03A6-9A41132868AB}"/>
              </a:ext>
            </a:extLst>
          </p:cNvPr>
          <p:cNvCxnSpPr>
            <a:cxnSpLocks/>
            <a:stCxn id="23" idx="0"/>
          </p:cNvCxnSpPr>
          <p:nvPr/>
        </p:nvCxnSpPr>
        <p:spPr>
          <a:xfrm flipH="1" flipV="1">
            <a:off x="5553683" y="2809216"/>
            <a:ext cx="342563" cy="204808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5479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p:txBody>
          <a:bodyPr/>
          <a:lstStyle/>
          <a:p>
            <a:r>
              <a:rPr lang="fr-FR" dirty="0"/>
              <a:t>Indexation des clichés EBSD : Méthode Dictionnaire</a:t>
            </a:r>
          </a:p>
        </p:txBody>
      </p:sp>
      <p:sp>
        <p:nvSpPr>
          <p:cNvPr id="6" name="ZoneTexte 5">
            <a:extLst>
              <a:ext uri="{FF2B5EF4-FFF2-40B4-BE49-F238E27FC236}">
                <a16:creationId xmlns:a16="http://schemas.microsoft.com/office/drawing/2014/main" id="{EB504847-5E1A-DBD6-2CFA-D0C8BEC011DA}"/>
              </a:ext>
            </a:extLst>
          </p:cNvPr>
          <p:cNvSpPr txBox="1"/>
          <p:nvPr/>
        </p:nvSpPr>
        <p:spPr>
          <a:xfrm>
            <a:off x="720724" y="1274763"/>
            <a:ext cx="6962027" cy="646331"/>
          </a:xfrm>
          <a:prstGeom prst="rect">
            <a:avLst/>
          </a:prstGeom>
          <a:noFill/>
        </p:spPr>
        <p:txBody>
          <a:bodyPr wrap="square">
            <a:spAutoFit/>
          </a:bodyPr>
          <a:lstStyle/>
          <a:p>
            <a:pPr algn="just"/>
            <a:r>
              <a:rPr lang="fr-FR" dirty="0">
                <a:solidFill>
                  <a:schemeClr val="accent1"/>
                </a:solidFill>
              </a:rPr>
              <a:t>L'indexation par la méthode dictionnaire est basée sur la comparaison du modèle expérimental avec un modèle simulé. </a:t>
            </a:r>
          </a:p>
        </p:txBody>
      </p:sp>
      <p:sp>
        <p:nvSpPr>
          <p:cNvPr id="5" name="ZoneTexte 4">
            <a:extLst>
              <a:ext uri="{FF2B5EF4-FFF2-40B4-BE49-F238E27FC236}">
                <a16:creationId xmlns:a16="http://schemas.microsoft.com/office/drawing/2014/main" id="{98B23088-D406-71ED-2413-B3FF204ED611}"/>
              </a:ext>
            </a:extLst>
          </p:cNvPr>
          <p:cNvSpPr txBox="1"/>
          <p:nvPr/>
        </p:nvSpPr>
        <p:spPr>
          <a:xfrm>
            <a:off x="2937600" y="6022188"/>
            <a:ext cx="8460000" cy="830997"/>
          </a:xfrm>
          <a:prstGeom prst="rect">
            <a:avLst/>
          </a:prstGeom>
          <a:noFill/>
          <a:ln>
            <a:solidFill>
              <a:schemeClr val="bg1"/>
            </a:solidFill>
          </a:ln>
        </p:spPr>
        <p:txBody>
          <a:bodyPr wrap="square" rtlCol="0" anchor="b" anchorCtr="0">
            <a:spAutoFit/>
          </a:bodyPr>
          <a:lstStyle/>
          <a:p>
            <a:pPr marL="88900" indent="-88900"/>
            <a:r>
              <a:rPr lang="en-US" sz="1200" baseline="30000" dirty="0">
                <a:effectLst/>
              </a:rPr>
              <a:t>1</a:t>
            </a:r>
            <a:r>
              <a:rPr lang="en-US" sz="1200" dirty="0">
                <a:effectLst/>
              </a:rPr>
              <a:t> </a:t>
            </a:r>
            <a:r>
              <a:rPr lang="en-US" sz="1200" dirty="0" err="1">
                <a:effectLst/>
              </a:rPr>
              <a:t>Graef</a:t>
            </a:r>
            <a:r>
              <a:rPr lang="en-US" sz="1200" dirty="0">
                <a:effectLst/>
              </a:rPr>
              <a:t>, M.D. (2018) ‘Indexing of Large SEM Diffraction Data Sets Using a Dictionary Approach’, </a:t>
            </a:r>
            <a:r>
              <a:rPr lang="en-US" sz="1200" i="1" dirty="0">
                <a:effectLst/>
              </a:rPr>
              <a:t>Microscopy and Microanalysis</a:t>
            </a:r>
            <a:r>
              <a:rPr lang="en-US" sz="1200" dirty="0">
                <a:effectLst/>
              </a:rPr>
              <a:t>, 24(S1), pp. 550–551. </a:t>
            </a:r>
            <a:r>
              <a:rPr lang="en-US" sz="1200" dirty="0">
                <a:effectLst/>
                <a:hlinkClick r:id="rId3"/>
              </a:rPr>
              <a:t>https://doi.org/10.1017/S1431927618003240</a:t>
            </a:r>
            <a:r>
              <a:rPr lang="en-US" sz="1200" dirty="0">
                <a:effectLst/>
              </a:rPr>
              <a:t>.</a:t>
            </a:r>
          </a:p>
          <a:p>
            <a:pPr marL="88900" indent="-88900"/>
            <a:r>
              <a:rPr lang="en-US" sz="1200" baseline="30000" dirty="0">
                <a:effectLst/>
              </a:rPr>
              <a:t>2</a:t>
            </a:r>
            <a:r>
              <a:rPr lang="en-US" sz="1200" dirty="0">
                <a:effectLst/>
              </a:rPr>
              <a:t> Wright, S.I. </a:t>
            </a:r>
            <a:r>
              <a:rPr lang="en-US" sz="1200" i="1" dirty="0">
                <a:effectLst/>
              </a:rPr>
              <a:t>et al.</a:t>
            </a:r>
            <a:r>
              <a:rPr lang="en-US" sz="1200" dirty="0">
                <a:effectLst/>
              </a:rPr>
              <a:t> (2015) ‘Introduction and comparison of new EBSD post-processing methodologies’, </a:t>
            </a:r>
            <a:r>
              <a:rPr lang="en-US" sz="1200" i="1" dirty="0">
                <a:effectLst/>
              </a:rPr>
              <a:t>Ultramicroscopy</a:t>
            </a:r>
            <a:r>
              <a:rPr lang="en-US" sz="1200" dirty="0">
                <a:effectLst/>
              </a:rPr>
              <a:t>, 159, pp. 81–94. </a:t>
            </a:r>
            <a:r>
              <a:rPr lang="en-US" sz="1200" dirty="0">
                <a:effectLst/>
                <a:hlinkClick r:id="rId4"/>
              </a:rPr>
              <a:t>https://doi.org/10.1016/j.ultramic.2015.08.001</a:t>
            </a:r>
            <a:r>
              <a:rPr lang="en-US" sz="1200" dirty="0">
                <a:effectLst/>
              </a:rPr>
              <a:t>.</a:t>
            </a:r>
          </a:p>
        </p:txBody>
      </p:sp>
      <p:pic>
        <p:nvPicPr>
          <p:cNvPr id="7" name="Image 6">
            <a:extLst>
              <a:ext uri="{FF2B5EF4-FFF2-40B4-BE49-F238E27FC236}">
                <a16:creationId xmlns:a16="http://schemas.microsoft.com/office/drawing/2014/main" id="{943D8ED9-734F-6BFE-DB60-54441371934B}"/>
              </a:ext>
            </a:extLst>
          </p:cNvPr>
          <p:cNvPicPr>
            <a:picLocks noChangeAspect="1"/>
          </p:cNvPicPr>
          <p:nvPr/>
        </p:nvPicPr>
        <p:blipFill>
          <a:blip r:embed="rId5"/>
          <a:stretch>
            <a:fillRect/>
          </a:stretch>
        </p:blipFill>
        <p:spPr>
          <a:xfrm>
            <a:off x="8100929" y="1366613"/>
            <a:ext cx="3370346" cy="4655573"/>
          </a:xfrm>
          <a:prstGeom prst="rect">
            <a:avLst/>
          </a:prstGeom>
        </p:spPr>
      </p:pic>
      <p:sp>
        <p:nvSpPr>
          <p:cNvPr id="8" name="ZoneTexte 7">
            <a:extLst>
              <a:ext uri="{FF2B5EF4-FFF2-40B4-BE49-F238E27FC236}">
                <a16:creationId xmlns:a16="http://schemas.microsoft.com/office/drawing/2014/main" id="{EFAA6A3B-9AC4-9FC8-327D-283A99B5A3E3}"/>
              </a:ext>
            </a:extLst>
          </p:cNvPr>
          <p:cNvSpPr txBox="1"/>
          <p:nvPr/>
        </p:nvSpPr>
        <p:spPr>
          <a:xfrm>
            <a:off x="720724" y="5191190"/>
            <a:ext cx="6962027" cy="830997"/>
          </a:xfrm>
          <a:prstGeom prst="rect">
            <a:avLst/>
          </a:prstGeom>
          <a:noFill/>
        </p:spPr>
        <p:txBody>
          <a:bodyPr wrap="square">
            <a:spAutoFit/>
          </a:bodyPr>
          <a:lstStyle/>
          <a:p>
            <a:pPr algn="just"/>
            <a:r>
              <a:rPr lang="fr-FR" sz="1600" dirty="0"/>
              <a:t>Cartographies d'orientation obtenues par les méthodes HI, NPAR et DI pour un échantillon de nickel avec des conditions de caméra de plus en plus bruitées pour un gain de (a) 0, (b) 29,3, (c) 30,4 et (d) 36,0 dB.</a:t>
            </a:r>
          </a:p>
        </p:txBody>
      </p:sp>
      <p:pic>
        <p:nvPicPr>
          <p:cNvPr id="10" name="Image 9">
            <a:extLst>
              <a:ext uri="{FF2B5EF4-FFF2-40B4-BE49-F238E27FC236}">
                <a16:creationId xmlns:a16="http://schemas.microsoft.com/office/drawing/2014/main" id="{0998399A-3DB1-1A03-50DA-5892147D728C}"/>
              </a:ext>
            </a:extLst>
          </p:cNvPr>
          <p:cNvPicPr>
            <a:picLocks noChangeAspect="1"/>
          </p:cNvPicPr>
          <p:nvPr/>
        </p:nvPicPr>
        <p:blipFill>
          <a:blip r:embed="rId6"/>
          <a:stretch>
            <a:fillRect/>
          </a:stretch>
        </p:blipFill>
        <p:spPr>
          <a:xfrm>
            <a:off x="1725439" y="1916062"/>
            <a:ext cx="4952595" cy="3275127"/>
          </a:xfrm>
          <a:prstGeom prst="rect">
            <a:avLst/>
          </a:prstGeom>
        </p:spPr>
      </p:pic>
      <p:sp>
        <p:nvSpPr>
          <p:cNvPr id="12" name="ZoneTexte 11">
            <a:extLst>
              <a:ext uri="{FF2B5EF4-FFF2-40B4-BE49-F238E27FC236}">
                <a16:creationId xmlns:a16="http://schemas.microsoft.com/office/drawing/2014/main" id="{36A121E1-41C2-F926-F5C3-B0B85B2BD0CB}"/>
              </a:ext>
            </a:extLst>
          </p:cNvPr>
          <p:cNvSpPr txBox="1"/>
          <p:nvPr/>
        </p:nvSpPr>
        <p:spPr>
          <a:xfrm>
            <a:off x="8100928" y="1015212"/>
            <a:ext cx="1087137" cy="369332"/>
          </a:xfrm>
          <a:prstGeom prst="rect">
            <a:avLst/>
          </a:prstGeom>
          <a:noFill/>
        </p:spPr>
        <p:txBody>
          <a:bodyPr wrap="square" rtlCol="0">
            <a:spAutoFit/>
          </a:bodyPr>
          <a:lstStyle/>
          <a:p>
            <a:pPr algn="ctr"/>
            <a:r>
              <a:rPr lang="fr-FR" b="1" dirty="0"/>
              <a:t>HI</a:t>
            </a:r>
          </a:p>
        </p:txBody>
      </p:sp>
      <p:sp>
        <p:nvSpPr>
          <p:cNvPr id="13" name="ZoneTexte 12">
            <a:extLst>
              <a:ext uri="{FF2B5EF4-FFF2-40B4-BE49-F238E27FC236}">
                <a16:creationId xmlns:a16="http://schemas.microsoft.com/office/drawing/2014/main" id="{2756A077-033A-A32C-AFCB-5B965F773EFB}"/>
              </a:ext>
            </a:extLst>
          </p:cNvPr>
          <p:cNvSpPr txBox="1"/>
          <p:nvPr/>
        </p:nvSpPr>
        <p:spPr>
          <a:xfrm>
            <a:off x="9233562" y="1015210"/>
            <a:ext cx="1132633" cy="369332"/>
          </a:xfrm>
          <a:prstGeom prst="rect">
            <a:avLst/>
          </a:prstGeom>
          <a:noFill/>
        </p:spPr>
        <p:txBody>
          <a:bodyPr wrap="square" rtlCol="0">
            <a:spAutoFit/>
          </a:bodyPr>
          <a:lstStyle/>
          <a:p>
            <a:pPr algn="ctr"/>
            <a:r>
              <a:rPr lang="fr-FR" b="1" dirty="0"/>
              <a:t>NPAR</a:t>
            </a:r>
          </a:p>
        </p:txBody>
      </p:sp>
      <p:sp>
        <p:nvSpPr>
          <p:cNvPr id="14" name="ZoneTexte 13">
            <a:extLst>
              <a:ext uri="{FF2B5EF4-FFF2-40B4-BE49-F238E27FC236}">
                <a16:creationId xmlns:a16="http://schemas.microsoft.com/office/drawing/2014/main" id="{E41368D7-A522-BE28-3F30-6286A4FC9792}"/>
              </a:ext>
            </a:extLst>
          </p:cNvPr>
          <p:cNvSpPr txBox="1"/>
          <p:nvPr/>
        </p:nvSpPr>
        <p:spPr>
          <a:xfrm>
            <a:off x="10411691" y="1015210"/>
            <a:ext cx="1059584" cy="369332"/>
          </a:xfrm>
          <a:prstGeom prst="rect">
            <a:avLst/>
          </a:prstGeom>
          <a:noFill/>
        </p:spPr>
        <p:txBody>
          <a:bodyPr wrap="square" rtlCol="0">
            <a:spAutoFit/>
          </a:bodyPr>
          <a:lstStyle/>
          <a:p>
            <a:pPr algn="ctr"/>
            <a:r>
              <a:rPr lang="fr-FR" b="1" dirty="0"/>
              <a:t>DI</a:t>
            </a:r>
          </a:p>
        </p:txBody>
      </p:sp>
      <p:sp>
        <p:nvSpPr>
          <p:cNvPr id="15" name="ZoneTexte 14">
            <a:extLst>
              <a:ext uri="{FF2B5EF4-FFF2-40B4-BE49-F238E27FC236}">
                <a16:creationId xmlns:a16="http://schemas.microsoft.com/office/drawing/2014/main" id="{D275D5B5-A980-057A-4E65-C8C652BB824B}"/>
              </a:ext>
            </a:extLst>
          </p:cNvPr>
          <p:cNvSpPr txBox="1"/>
          <p:nvPr/>
        </p:nvSpPr>
        <p:spPr>
          <a:xfrm>
            <a:off x="6678034" y="1916061"/>
            <a:ext cx="271228" cy="276999"/>
          </a:xfrm>
          <a:prstGeom prst="rect">
            <a:avLst/>
          </a:prstGeom>
          <a:noFill/>
        </p:spPr>
        <p:txBody>
          <a:bodyPr wrap="none" rtlCol="0">
            <a:spAutoFit/>
          </a:bodyPr>
          <a:lstStyle/>
          <a:p>
            <a:r>
              <a:rPr lang="fr-FR" baseline="30000" dirty="0"/>
              <a:t>1</a:t>
            </a:r>
          </a:p>
        </p:txBody>
      </p:sp>
      <p:sp>
        <p:nvSpPr>
          <p:cNvPr id="16" name="ZoneTexte 15">
            <a:extLst>
              <a:ext uri="{FF2B5EF4-FFF2-40B4-BE49-F238E27FC236}">
                <a16:creationId xmlns:a16="http://schemas.microsoft.com/office/drawing/2014/main" id="{83624FF0-2D14-AD48-BCF3-5D850DE56297}"/>
              </a:ext>
            </a:extLst>
          </p:cNvPr>
          <p:cNvSpPr txBox="1"/>
          <p:nvPr/>
        </p:nvSpPr>
        <p:spPr>
          <a:xfrm>
            <a:off x="11471275" y="1384542"/>
            <a:ext cx="271228" cy="276999"/>
          </a:xfrm>
          <a:prstGeom prst="rect">
            <a:avLst/>
          </a:prstGeom>
          <a:noFill/>
        </p:spPr>
        <p:txBody>
          <a:bodyPr wrap="none" rtlCol="0">
            <a:spAutoFit/>
          </a:bodyPr>
          <a:lstStyle/>
          <a:p>
            <a:r>
              <a:rPr lang="fr-FR" baseline="30000" dirty="0"/>
              <a:t>2</a:t>
            </a:r>
          </a:p>
        </p:txBody>
      </p:sp>
    </p:spTree>
    <p:extLst>
      <p:ext uri="{BB962C8B-B14F-4D97-AF65-F5344CB8AC3E}">
        <p14:creationId xmlns:p14="http://schemas.microsoft.com/office/powerpoint/2010/main" val="3478113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p:txBody>
          <a:bodyPr/>
          <a:lstStyle/>
          <a:p>
            <a:r>
              <a:rPr lang="fr-FR" dirty="0"/>
              <a:t>Indexation des clichés EBSD : Méthode Dictionnaire</a:t>
            </a:r>
          </a:p>
        </p:txBody>
      </p:sp>
      <p:sp>
        <p:nvSpPr>
          <p:cNvPr id="6" name="ZoneTexte 5">
            <a:extLst>
              <a:ext uri="{FF2B5EF4-FFF2-40B4-BE49-F238E27FC236}">
                <a16:creationId xmlns:a16="http://schemas.microsoft.com/office/drawing/2014/main" id="{EB504847-5E1A-DBD6-2CFA-D0C8BEC011DA}"/>
              </a:ext>
            </a:extLst>
          </p:cNvPr>
          <p:cNvSpPr txBox="1"/>
          <p:nvPr/>
        </p:nvSpPr>
        <p:spPr>
          <a:xfrm>
            <a:off x="720725" y="1756131"/>
            <a:ext cx="1725690" cy="3970318"/>
          </a:xfrm>
          <a:prstGeom prst="rect">
            <a:avLst/>
          </a:prstGeom>
          <a:noFill/>
        </p:spPr>
        <p:txBody>
          <a:bodyPr wrap="square">
            <a:spAutoFit/>
          </a:bodyPr>
          <a:lstStyle/>
          <a:p>
            <a:r>
              <a:rPr lang="fr-FR" dirty="0">
                <a:solidFill>
                  <a:schemeClr val="accent1"/>
                </a:solidFill>
              </a:rPr>
              <a:t>Cartographies d’orientations d’un alliage d’Al très  déformé par les méthodes HI et DI.</a:t>
            </a:r>
          </a:p>
          <a:p>
            <a:endParaRPr lang="fr-FR" dirty="0">
              <a:solidFill>
                <a:schemeClr val="accent1"/>
              </a:solidFill>
            </a:endParaRPr>
          </a:p>
          <a:p>
            <a:r>
              <a:rPr lang="fr-FR" dirty="0">
                <a:solidFill>
                  <a:schemeClr val="accent1"/>
                </a:solidFill>
              </a:rPr>
              <a:t>Les taux d’indexation et les détails visibles plaident pour la méthode DI.</a:t>
            </a:r>
          </a:p>
        </p:txBody>
      </p:sp>
      <p:sp>
        <p:nvSpPr>
          <p:cNvPr id="5" name="ZoneTexte 4">
            <a:extLst>
              <a:ext uri="{FF2B5EF4-FFF2-40B4-BE49-F238E27FC236}">
                <a16:creationId xmlns:a16="http://schemas.microsoft.com/office/drawing/2014/main" id="{98B23088-D406-71ED-2413-B3FF204ED611}"/>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en-US" sz="1200" dirty="0">
                <a:effectLst/>
              </a:rPr>
              <a:t>Singh, S. </a:t>
            </a:r>
            <a:r>
              <a:rPr lang="en-US" sz="1200" i="1" dirty="0">
                <a:effectLst/>
              </a:rPr>
              <a:t>et al.</a:t>
            </a:r>
            <a:r>
              <a:rPr lang="en-US" sz="1200" dirty="0">
                <a:effectLst/>
              </a:rPr>
              <a:t> (2018) ‘High resolution low kV EBSD of heavily deformed and nanocrystalline </a:t>
            </a:r>
            <a:r>
              <a:rPr lang="en-US" sz="1200" dirty="0" err="1">
                <a:effectLst/>
              </a:rPr>
              <a:t>Aluminium</a:t>
            </a:r>
            <a:r>
              <a:rPr lang="en-US" sz="1200" dirty="0">
                <a:effectLst/>
              </a:rPr>
              <a:t> by dictionary-based indexing’, </a:t>
            </a:r>
            <a:r>
              <a:rPr lang="en-US" sz="1200" i="1" dirty="0">
                <a:effectLst/>
              </a:rPr>
              <a:t>Scientific Reports</a:t>
            </a:r>
            <a:r>
              <a:rPr lang="en-US" sz="1200" dirty="0">
                <a:effectLst/>
              </a:rPr>
              <a:t>, 8(1), pp. 1–8. </a:t>
            </a:r>
            <a:r>
              <a:rPr lang="en-US" sz="1200" dirty="0">
                <a:effectLst/>
                <a:hlinkClick r:id="rId3"/>
              </a:rPr>
              <a:t>https://doi.org/10.1038/s41598-018-29315-8</a:t>
            </a:r>
            <a:r>
              <a:rPr lang="en-US" sz="1200" dirty="0">
                <a:effectLst/>
              </a:rPr>
              <a:t>.</a:t>
            </a:r>
          </a:p>
        </p:txBody>
      </p:sp>
      <p:pic>
        <p:nvPicPr>
          <p:cNvPr id="7" name="Image 6" descr="Une image contenant texte, très coloré&#10;&#10;Description générée automatiquement">
            <a:extLst>
              <a:ext uri="{FF2B5EF4-FFF2-40B4-BE49-F238E27FC236}">
                <a16:creationId xmlns:a16="http://schemas.microsoft.com/office/drawing/2014/main" id="{4CDFA78F-13DC-0290-FE52-8DF26A7591DB}"/>
              </a:ext>
            </a:extLst>
          </p:cNvPr>
          <p:cNvPicPr>
            <a:picLocks noChangeAspect="1"/>
          </p:cNvPicPr>
          <p:nvPr/>
        </p:nvPicPr>
        <p:blipFill>
          <a:blip r:embed="rId4"/>
          <a:stretch>
            <a:fillRect/>
          </a:stretch>
        </p:blipFill>
        <p:spPr>
          <a:xfrm>
            <a:off x="2446415" y="1274763"/>
            <a:ext cx="8951185" cy="4933055"/>
          </a:xfrm>
          <a:prstGeom prst="rect">
            <a:avLst/>
          </a:prstGeom>
        </p:spPr>
      </p:pic>
    </p:spTree>
    <p:extLst>
      <p:ext uri="{BB962C8B-B14F-4D97-AF65-F5344CB8AC3E}">
        <p14:creationId xmlns:p14="http://schemas.microsoft.com/office/powerpoint/2010/main" val="2044963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41CA093F-F411-1A90-D117-4B1C3BCF9B77}"/>
              </a:ext>
            </a:extLst>
          </p:cNvPr>
          <p:cNvSpPr>
            <a:spLocks noGrp="1"/>
          </p:cNvSpPr>
          <p:nvPr>
            <p:ph type="body" sz="quarter" idx="13"/>
          </p:nvPr>
        </p:nvSpPr>
        <p:spPr/>
        <p:txBody>
          <a:bodyPr tIns="1260000"/>
          <a:lstStyle/>
          <a:p>
            <a:pPr algn="just"/>
            <a:r>
              <a:rPr lang="fr-FR" sz="1400" dirty="0"/>
              <a:t>Les électrons entrent dans le matériau et sont diffusés de manière incohérente mais quasi-élastique. Cela conduit à une large distribution directionnelle des électrons émergeant d'un très petit volume dans le cristal.</a:t>
            </a:r>
          </a:p>
          <a:p>
            <a:pPr algn="just"/>
            <a:r>
              <a:rPr lang="fr-FR" sz="1400" dirty="0"/>
              <a:t>Ce processus peut être considéré comme la formation d'une source d'électrons à l'intérieur du cristal : </a:t>
            </a:r>
            <a:br>
              <a:rPr lang="fr-FR" sz="1400" dirty="0"/>
            </a:br>
            <a:r>
              <a:rPr lang="fr-FR" sz="1400" b="1" dirty="0"/>
              <a:t>création d’une "source ponctuelle".</a:t>
            </a:r>
          </a:p>
          <a:p>
            <a:pPr algn="just"/>
            <a:r>
              <a:rPr lang="fr-FR" sz="1400" dirty="0"/>
              <a:t>Ces électrons peuvent maintenant être diffractés selon l'équation de Bragg :</a:t>
            </a:r>
          </a:p>
          <a:p>
            <a:pPr algn="ctr"/>
            <a:r>
              <a:rPr lang="fr-FR" sz="1800" b="0" i="0" u="none" strike="noStrike" baseline="0" dirty="0"/>
              <a:t>2 · </a:t>
            </a:r>
            <a:r>
              <a:rPr lang="fr-FR" sz="1800" b="0" i="1" u="none" strike="noStrike" baseline="0" dirty="0" err="1"/>
              <a:t>d</a:t>
            </a:r>
            <a:r>
              <a:rPr lang="fr-FR" sz="1800" b="0" i="1" u="none" strike="noStrike" baseline="-25000" dirty="0" err="1"/>
              <a:t>hkl</a:t>
            </a:r>
            <a:r>
              <a:rPr lang="fr-FR" sz="1800" b="0" i="1" u="none" strike="noStrike" baseline="0" dirty="0"/>
              <a:t> </a:t>
            </a:r>
            <a:r>
              <a:rPr lang="fr-FR" sz="1800" b="0" i="0" u="none" strike="noStrike" baseline="0" dirty="0"/>
              <a:t>· sin </a:t>
            </a:r>
            <a:r>
              <a:rPr lang="el-GR" sz="1800" b="0" i="1" u="none" strike="noStrike" baseline="0" dirty="0"/>
              <a:t>ϑ</a:t>
            </a:r>
            <a:r>
              <a:rPr lang="fr-FR" sz="1800" b="0" i="1" u="none" strike="noStrike" baseline="-25000" dirty="0" err="1"/>
              <a:t>hkl</a:t>
            </a:r>
            <a:r>
              <a:rPr lang="fr-FR" sz="1800" b="0" i="1" u="none" strike="noStrike" baseline="0" dirty="0"/>
              <a:t> </a:t>
            </a:r>
            <a:r>
              <a:rPr lang="fr-FR" sz="1800" b="0" i="0" u="none" strike="noStrike" baseline="0" dirty="0"/>
              <a:t>= </a:t>
            </a:r>
            <a:r>
              <a:rPr lang="fr-FR" sz="1800" b="0" i="1" u="none" strike="noStrike" baseline="0" dirty="0"/>
              <a:t>n </a:t>
            </a:r>
            <a:r>
              <a:rPr lang="fr-FR" sz="1800" b="0" i="0" u="none" strike="noStrike" baseline="0" dirty="0"/>
              <a:t>· </a:t>
            </a:r>
            <a:r>
              <a:rPr lang="el-GR" sz="1800" b="0" i="1" u="none" strike="noStrike" baseline="0" dirty="0"/>
              <a:t>λ</a:t>
            </a:r>
            <a:endParaRPr lang="fr-FR" dirty="0"/>
          </a:p>
        </p:txBody>
      </p:sp>
      <p:sp>
        <p:nvSpPr>
          <p:cNvPr id="3" name="Titre 2">
            <a:extLst>
              <a:ext uri="{FF2B5EF4-FFF2-40B4-BE49-F238E27FC236}">
                <a16:creationId xmlns:a16="http://schemas.microsoft.com/office/drawing/2014/main" id="{91D8250F-320B-8FD4-585C-C8929A91A9FE}"/>
              </a:ext>
            </a:extLst>
          </p:cNvPr>
          <p:cNvSpPr>
            <a:spLocks noGrp="1"/>
          </p:cNvSpPr>
          <p:nvPr>
            <p:ph type="title"/>
          </p:nvPr>
        </p:nvSpPr>
        <p:spPr/>
        <p:txBody>
          <a:bodyPr/>
          <a:lstStyle/>
          <a:p>
            <a:r>
              <a:rPr lang="fr-FR" dirty="0"/>
              <a:t>L’origine de la formation des bandes de </a:t>
            </a:r>
            <a:r>
              <a:rPr lang="fr-FR" dirty="0" err="1"/>
              <a:t>KikuchI</a:t>
            </a:r>
            <a:endParaRPr lang="fr-FR" dirty="0"/>
          </a:p>
        </p:txBody>
      </p:sp>
      <p:sp>
        <p:nvSpPr>
          <p:cNvPr id="7" name="Sous-titre 6">
            <a:extLst>
              <a:ext uri="{FF2B5EF4-FFF2-40B4-BE49-F238E27FC236}">
                <a16:creationId xmlns:a16="http://schemas.microsoft.com/office/drawing/2014/main" id="{2251DA5F-87A0-B53F-B723-A7DE2B8457F5}"/>
              </a:ext>
            </a:extLst>
          </p:cNvPr>
          <p:cNvSpPr>
            <a:spLocks noGrp="1"/>
          </p:cNvSpPr>
          <p:nvPr>
            <p:ph type="subTitle" idx="1"/>
          </p:nvPr>
        </p:nvSpPr>
        <p:spPr/>
        <p:txBody>
          <a:bodyPr anchor="b"/>
          <a:lstStyle/>
          <a:p>
            <a:r>
              <a:rPr lang="fr-FR" dirty="0"/>
              <a:t>Etape 1 : Diffusion incohérente mais quasi-élastique.</a:t>
            </a:r>
          </a:p>
          <a:p>
            <a:r>
              <a:rPr lang="fr-FR" dirty="0"/>
              <a:t>r : résolution spatiale</a:t>
            </a:r>
          </a:p>
        </p:txBody>
      </p:sp>
      <p:sp>
        <p:nvSpPr>
          <p:cNvPr id="10" name="Text Box 29">
            <a:extLst>
              <a:ext uri="{FF2B5EF4-FFF2-40B4-BE49-F238E27FC236}">
                <a16:creationId xmlns:a16="http://schemas.microsoft.com/office/drawing/2014/main" id="{4688BECE-F80F-07AD-0972-8D9FE57069DC}"/>
              </a:ext>
            </a:extLst>
          </p:cNvPr>
          <p:cNvSpPr txBox="1">
            <a:spLocks noChangeArrowheads="1"/>
          </p:cNvSpPr>
          <p:nvPr/>
        </p:nvSpPr>
        <p:spPr bwMode="auto">
          <a:xfrm>
            <a:off x="0" y="2843193"/>
            <a:ext cx="2788029"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None/>
            </a:pPr>
            <a:r>
              <a:rPr lang="fr-FR" altLang="fr-FR" sz="1400" dirty="0">
                <a:latin typeface="+mn-lt"/>
              </a:rPr>
              <a:t>Les électrons rétrodiffusés qui </a:t>
            </a:r>
            <a:r>
              <a:rPr lang="fr-FR" altLang="fr-FR" sz="1400" u="sng" dirty="0">
                <a:latin typeface="+mn-lt"/>
              </a:rPr>
              <a:t>ne satisfont pas la loi de Bragg</a:t>
            </a:r>
            <a:r>
              <a:rPr lang="fr-FR" altLang="fr-FR" sz="1400" dirty="0">
                <a:latin typeface="+mn-lt"/>
              </a:rPr>
              <a:t> forment un </a:t>
            </a:r>
            <a:r>
              <a:rPr lang="fr-FR" altLang="fr-FR" sz="1400" b="1" dirty="0">
                <a:latin typeface="+mn-lt"/>
              </a:rPr>
              <a:t>signal diffus ou fond continu important.</a:t>
            </a:r>
          </a:p>
          <a:p>
            <a:pPr algn="just">
              <a:spcBef>
                <a:spcPct val="0"/>
              </a:spcBef>
              <a:buNone/>
            </a:pPr>
            <a:r>
              <a:rPr lang="fr-FR" altLang="fr-FR" sz="1400" b="1" dirty="0">
                <a:latin typeface="+mn-lt"/>
              </a:rPr>
              <a:t>Les électrons qui ont perdu beaucoup d’énergie contribuent à l’intensité du fond continu.</a:t>
            </a:r>
            <a:endParaRPr lang="fr-FR" altLang="fr-FR" sz="1600" dirty="0">
              <a:sym typeface="Symbol" panose="05050102010706020507" pitchFamily="18" charset="2"/>
            </a:endParaRPr>
          </a:p>
        </p:txBody>
      </p:sp>
      <p:pic>
        <p:nvPicPr>
          <p:cNvPr id="9" name="Espace réservé du contenu 8">
            <a:extLst>
              <a:ext uri="{FF2B5EF4-FFF2-40B4-BE49-F238E27FC236}">
                <a16:creationId xmlns:a16="http://schemas.microsoft.com/office/drawing/2014/main" id="{7A2E8CF4-5487-5C35-A940-1599F9F3F6A6}"/>
              </a:ext>
            </a:extLst>
          </p:cNvPr>
          <p:cNvPicPr>
            <a:picLocks noGrp="1" noChangeAspect="1"/>
          </p:cNvPicPr>
          <p:nvPr>
            <p:ph sz="quarter" idx="12"/>
          </p:nvPr>
        </p:nvPicPr>
        <p:blipFill>
          <a:blip r:embed="rId3"/>
          <a:stretch>
            <a:fillRect/>
          </a:stretch>
        </p:blipFill>
        <p:spPr>
          <a:xfrm>
            <a:off x="2781314" y="1774371"/>
            <a:ext cx="3532399" cy="4042229"/>
          </a:xfrm>
        </p:spPr>
      </p:pic>
      <p:sp>
        <p:nvSpPr>
          <p:cNvPr id="11" name="Ellipse 10">
            <a:extLst>
              <a:ext uri="{FF2B5EF4-FFF2-40B4-BE49-F238E27FC236}">
                <a16:creationId xmlns:a16="http://schemas.microsoft.com/office/drawing/2014/main" id="{5F019A30-F0E7-920E-33B5-C2B33FA180C4}"/>
              </a:ext>
              <a:ext uri="{C183D7F6-B498-43B3-948B-1728B52AA6E4}">
                <adec:decorative xmlns:adec="http://schemas.microsoft.com/office/drawing/2017/decorative" val="0"/>
              </a:ext>
            </a:extLst>
          </p:cNvPr>
          <p:cNvSpPr/>
          <p:nvPr/>
        </p:nvSpPr>
        <p:spPr>
          <a:xfrm>
            <a:off x="3660249" y="3615485"/>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dirty="0"/>
              <a:t>I</a:t>
            </a:r>
          </a:p>
        </p:txBody>
      </p:sp>
      <p:sp>
        <p:nvSpPr>
          <p:cNvPr id="12" name="ZoneTexte 11">
            <a:extLst>
              <a:ext uri="{FF2B5EF4-FFF2-40B4-BE49-F238E27FC236}">
                <a16:creationId xmlns:a16="http://schemas.microsoft.com/office/drawing/2014/main" id="{F04E5CFA-9C7C-AC12-E45E-DE08C6898431}"/>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dirty="0"/>
              <a:t>S. </a:t>
            </a:r>
            <a:r>
              <a:rPr lang="fr-FR" sz="1200" dirty="0" err="1"/>
              <a:t>Zaefferer</a:t>
            </a:r>
            <a:r>
              <a:rPr lang="fr-FR" sz="1200" dirty="0">
                <a:effectLst/>
              </a:rPr>
              <a:t> (2007) ‘On the formation </a:t>
            </a:r>
            <a:r>
              <a:rPr lang="fr-FR" sz="1200" dirty="0" err="1">
                <a:effectLst/>
              </a:rPr>
              <a:t>mechanisms</a:t>
            </a:r>
            <a:r>
              <a:rPr lang="fr-FR" sz="1200" dirty="0">
                <a:effectLst/>
              </a:rPr>
              <a:t>, spatial </a:t>
            </a:r>
            <a:r>
              <a:rPr lang="fr-FR" sz="1200" dirty="0" err="1">
                <a:effectLst/>
              </a:rPr>
              <a:t>resolution</a:t>
            </a:r>
            <a:r>
              <a:rPr lang="fr-FR" sz="1200" dirty="0">
                <a:effectLst/>
              </a:rPr>
              <a:t> and </a:t>
            </a:r>
            <a:r>
              <a:rPr lang="fr-FR" sz="1200" dirty="0" err="1">
                <a:effectLst/>
              </a:rPr>
              <a:t>intensity</a:t>
            </a:r>
            <a:r>
              <a:rPr lang="fr-FR" sz="1200" dirty="0">
                <a:effectLst/>
              </a:rPr>
              <a:t> of </a:t>
            </a:r>
            <a:r>
              <a:rPr lang="fr-FR" sz="1200" dirty="0" err="1">
                <a:effectLst/>
              </a:rPr>
              <a:t>backscatter</a:t>
            </a:r>
            <a:r>
              <a:rPr lang="fr-FR" sz="1200" dirty="0">
                <a:effectLst/>
              </a:rPr>
              <a:t> Kikuchi patterns’, </a:t>
            </a:r>
            <a:r>
              <a:rPr lang="fr-FR" sz="1200" i="1" dirty="0" err="1">
                <a:effectLst/>
              </a:rPr>
              <a:t>Ultramicroscopy</a:t>
            </a:r>
            <a:r>
              <a:rPr lang="fr-FR" sz="1200" dirty="0">
                <a:effectLst/>
              </a:rPr>
              <a:t>, 107(2–3), pp. 254–266. </a:t>
            </a:r>
            <a:r>
              <a:rPr lang="fr-FR" sz="1200" dirty="0">
                <a:effectLst/>
                <a:hlinkClick r:id="rId4"/>
              </a:rPr>
              <a:t>https://doi.org/10.1016/j.ultramic.2006.08.007</a:t>
            </a:r>
            <a:r>
              <a:rPr lang="fr-FR" sz="1200" dirty="0">
                <a:effectLst/>
              </a:rPr>
              <a:t>.</a:t>
            </a:r>
          </a:p>
        </p:txBody>
      </p:sp>
      <p:sp>
        <p:nvSpPr>
          <p:cNvPr id="2" name="ZoneTexte 1">
            <a:extLst>
              <a:ext uri="{FF2B5EF4-FFF2-40B4-BE49-F238E27FC236}">
                <a16:creationId xmlns:a16="http://schemas.microsoft.com/office/drawing/2014/main" id="{223C81B0-F589-0F59-5507-DAD6180CA31A}"/>
              </a:ext>
            </a:extLst>
          </p:cNvPr>
          <p:cNvSpPr txBox="1"/>
          <p:nvPr/>
        </p:nvSpPr>
        <p:spPr>
          <a:xfrm>
            <a:off x="152400" y="5900041"/>
            <a:ext cx="1489510" cy="307777"/>
          </a:xfrm>
          <a:prstGeom prst="rect">
            <a:avLst/>
          </a:prstGeom>
          <a:noFill/>
        </p:spPr>
        <p:txBody>
          <a:bodyPr wrap="none" rtlCol="0">
            <a:spAutoFit/>
          </a:bodyPr>
          <a:lstStyle/>
          <a:p>
            <a:r>
              <a:rPr lang="fr-FR" sz="1400" dirty="0"/>
              <a:t>Florence </a:t>
            </a:r>
            <a:r>
              <a:rPr lang="fr-FR" sz="1400" dirty="0" err="1"/>
              <a:t>Robaut</a:t>
            </a:r>
            <a:endParaRPr lang="fr-FR" sz="1400" dirty="0"/>
          </a:p>
        </p:txBody>
      </p:sp>
    </p:spTree>
    <p:extLst>
      <p:ext uri="{BB962C8B-B14F-4D97-AF65-F5344CB8AC3E}">
        <p14:creationId xmlns:p14="http://schemas.microsoft.com/office/powerpoint/2010/main" val="2916178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p:txBody>
          <a:bodyPr/>
          <a:lstStyle/>
          <a:p>
            <a:r>
              <a:rPr lang="fr-FR" dirty="0"/>
              <a:t>Indexation des clichés EBSD : Mieux que NPAR, NLPAR</a:t>
            </a:r>
          </a:p>
        </p:txBody>
      </p:sp>
      <p:sp>
        <p:nvSpPr>
          <p:cNvPr id="11" name="ZoneTexte 10">
            <a:extLst>
              <a:ext uri="{FF2B5EF4-FFF2-40B4-BE49-F238E27FC236}">
                <a16:creationId xmlns:a16="http://schemas.microsoft.com/office/drawing/2014/main" id="{47ACA55C-9A39-85FB-E6F7-4ACBF44712CB}"/>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dirty="0" err="1">
                <a:effectLst/>
              </a:rPr>
              <a:t>Brewick</a:t>
            </a:r>
            <a:r>
              <a:rPr lang="fr-FR" sz="1200" dirty="0">
                <a:effectLst/>
              </a:rPr>
              <a:t>, P.T., Wright, S.I. and </a:t>
            </a:r>
            <a:r>
              <a:rPr lang="fr-FR" sz="1200" dirty="0" err="1">
                <a:effectLst/>
              </a:rPr>
              <a:t>Rowenhorst</a:t>
            </a:r>
            <a:r>
              <a:rPr lang="fr-FR" sz="1200" dirty="0">
                <a:effectLst/>
              </a:rPr>
              <a:t>, D.J. (2019) ‘NLPAR: Non-local </a:t>
            </a:r>
            <a:r>
              <a:rPr lang="fr-FR" sz="1200" dirty="0" err="1">
                <a:effectLst/>
              </a:rPr>
              <a:t>smoothing</a:t>
            </a:r>
            <a:r>
              <a:rPr lang="fr-FR" sz="1200" dirty="0">
                <a:effectLst/>
              </a:rPr>
              <a:t> for </a:t>
            </a:r>
            <a:r>
              <a:rPr lang="fr-FR" sz="1200" dirty="0" err="1">
                <a:effectLst/>
              </a:rPr>
              <a:t>enhanced</a:t>
            </a:r>
            <a:r>
              <a:rPr lang="fr-FR" sz="1200" dirty="0">
                <a:effectLst/>
              </a:rPr>
              <a:t> EBSD pattern </a:t>
            </a:r>
            <a:r>
              <a:rPr lang="fr-FR" sz="1200" dirty="0" err="1">
                <a:effectLst/>
              </a:rPr>
              <a:t>indexing</a:t>
            </a:r>
            <a:r>
              <a:rPr lang="fr-FR" sz="1200" dirty="0">
                <a:effectLst/>
              </a:rPr>
              <a:t>’, </a:t>
            </a:r>
            <a:r>
              <a:rPr lang="fr-FR" sz="1200" i="1" dirty="0" err="1">
                <a:effectLst/>
              </a:rPr>
              <a:t>Ultramicroscopy</a:t>
            </a:r>
            <a:r>
              <a:rPr lang="fr-FR" sz="1200" dirty="0">
                <a:effectLst/>
              </a:rPr>
              <a:t>, 200, pp. 50–61. </a:t>
            </a:r>
            <a:r>
              <a:rPr lang="fr-FR" sz="1200" dirty="0">
                <a:effectLst/>
                <a:hlinkClick r:id="rId3"/>
              </a:rPr>
              <a:t>https://doi.org/10.1016/j.ultramic.2019.02.013</a:t>
            </a:r>
            <a:r>
              <a:rPr lang="fr-FR" sz="1200" dirty="0">
                <a:effectLst/>
              </a:rPr>
              <a:t>.</a:t>
            </a:r>
          </a:p>
        </p:txBody>
      </p:sp>
      <p:sp>
        <p:nvSpPr>
          <p:cNvPr id="6" name="Text Box 4">
            <a:extLst>
              <a:ext uri="{FF2B5EF4-FFF2-40B4-BE49-F238E27FC236}">
                <a16:creationId xmlns:a16="http://schemas.microsoft.com/office/drawing/2014/main" id="{E843FAF0-9371-3222-D6CE-FB89D053FEF6}"/>
              </a:ext>
            </a:extLst>
          </p:cNvPr>
          <p:cNvSpPr txBox="1">
            <a:spLocks noChangeArrowheads="1"/>
          </p:cNvSpPr>
          <p:nvPr/>
        </p:nvSpPr>
        <p:spPr bwMode="auto">
          <a:xfrm>
            <a:off x="720726" y="1274762"/>
            <a:ext cx="1850186" cy="4801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p>
            <a:r>
              <a:rPr lang="en-US" b="1" dirty="0">
                <a:solidFill>
                  <a:schemeClr val="accent1"/>
                </a:solidFill>
              </a:rPr>
              <a:t>NLPAR </a:t>
            </a:r>
            <a:br>
              <a:rPr lang="en-US" b="1" dirty="0">
                <a:solidFill>
                  <a:schemeClr val="accent1"/>
                </a:solidFill>
              </a:rPr>
            </a:br>
            <a:r>
              <a:rPr lang="fr-FR" b="1" dirty="0">
                <a:solidFill>
                  <a:schemeClr val="accent1"/>
                </a:solidFill>
              </a:rPr>
              <a:t>‘</a:t>
            </a:r>
            <a:r>
              <a:rPr lang="en-US" b="1" dirty="0">
                <a:solidFill>
                  <a:schemeClr val="accent1"/>
                </a:solidFill>
              </a:rPr>
              <a:t>Non-Local Pattern Averaging and Re-indexing.</a:t>
            </a:r>
          </a:p>
          <a:p>
            <a:endParaRPr lang="en-US" dirty="0">
              <a:solidFill>
                <a:schemeClr val="accent1"/>
              </a:solidFill>
            </a:endParaRPr>
          </a:p>
          <a:p>
            <a:r>
              <a:rPr lang="fr-FR" dirty="0">
                <a:solidFill>
                  <a:schemeClr val="accent1"/>
                </a:solidFill>
              </a:rPr>
              <a:t>Permet</a:t>
            </a:r>
            <a:r>
              <a:rPr lang="en-US" dirty="0">
                <a:solidFill>
                  <a:schemeClr val="accent1"/>
                </a:solidFill>
              </a:rPr>
              <a:t> </a:t>
            </a:r>
            <a:r>
              <a:rPr lang="fr-FR" dirty="0">
                <a:solidFill>
                  <a:schemeClr val="accent1"/>
                </a:solidFill>
              </a:rPr>
              <a:t>de</a:t>
            </a:r>
            <a:r>
              <a:rPr lang="en-US" dirty="0">
                <a:solidFill>
                  <a:schemeClr val="accent1"/>
                </a:solidFill>
              </a:rPr>
              <a:t> </a:t>
            </a:r>
            <a:r>
              <a:rPr lang="fr-FR" dirty="0">
                <a:solidFill>
                  <a:schemeClr val="accent1"/>
                </a:solidFill>
              </a:rPr>
              <a:t>distinguer les clichés EBSD d’un grain à l’autre puis d’effectuer un moyennage ciblé des clichés EBSD pour réduire le bruit.</a:t>
            </a:r>
          </a:p>
        </p:txBody>
      </p:sp>
      <p:pic>
        <p:nvPicPr>
          <p:cNvPr id="7" name="Image 6">
            <a:extLst>
              <a:ext uri="{FF2B5EF4-FFF2-40B4-BE49-F238E27FC236}">
                <a16:creationId xmlns:a16="http://schemas.microsoft.com/office/drawing/2014/main" id="{74FD6796-1609-3A27-76D1-548D9785B0A9}"/>
              </a:ext>
            </a:extLst>
          </p:cNvPr>
          <p:cNvPicPr>
            <a:picLocks noChangeAspect="1"/>
          </p:cNvPicPr>
          <p:nvPr/>
        </p:nvPicPr>
        <p:blipFill>
          <a:blip r:embed="rId4"/>
          <a:stretch>
            <a:fillRect/>
          </a:stretch>
        </p:blipFill>
        <p:spPr>
          <a:xfrm>
            <a:off x="6966844" y="1274761"/>
            <a:ext cx="4504431" cy="4933057"/>
          </a:xfrm>
          <a:prstGeom prst="rect">
            <a:avLst/>
          </a:prstGeom>
        </p:spPr>
      </p:pic>
      <p:pic>
        <p:nvPicPr>
          <p:cNvPr id="9" name="Image 8">
            <a:extLst>
              <a:ext uri="{FF2B5EF4-FFF2-40B4-BE49-F238E27FC236}">
                <a16:creationId xmlns:a16="http://schemas.microsoft.com/office/drawing/2014/main" id="{535FC7D5-5661-5C5A-2CE8-4CAA0B52FB55}"/>
              </a:ext>
            </a:extLst>
          </p:cNvPr>
          <p:cNvPicPr>
            <a:picLocks noChangeAspect="1"/>
          </p:cNvPicPr>
          <p:nvPr/>
        </p:nvPicPr>
        <p:blipFill>
          <a:blip r:embed="rId5"/>
          <a:stretch>
            <a:fillRect/>
          </a:stretch>
        </p:blipFill>
        <p:spPr>
          <a:xfrm>
            <a:off x="2687453" y="1274761"/>
            <a:ext cx="3989331" cy="4933057"/>
          </a:xfrm>
          <a:prstGeom prst="rect">
            <a:avLst/>
          </a:prstGeom>
        </p:spPr>
      </p:pic>
    </p:spTree>
    <p:extLst>
      <p:ext uri="{BB962C8B-B14F-4D97-AF65-F5344CB8AC3E}">
        <p14:creationId xmlns:p14="http://schemas.microsoft.com/office/powerpoint/2010/main" val="1615368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DA5C-F9E5-60A5-3969-747FE091CF80}"/>
              </a:ext>
            </a:extLst>
          </p:cNvPr>
          <p:cNvSpPr>
            <a:spLocks noGrp="1"/>
          </p:cNvSpPr>
          <p:nvPr>
            <p:ph type="title"/>
          </p:nvPr>
        </p:nvSpPr>
        <p:spPr/>
        <p:txBody>
          <a:bodyPr/>
          <a:lstStyle/>
          <a:p>
            <a:pPr>
              <a:tabLst>
                <a:tab pos="5558400" algn="ctr"/>
              </a:tabLst>
            </a:pPr>
            <a:r>
              <a:rPr lang="fr-FR" dirty="0"/>
              <a:t>Indexation des clichés EBSD : COMPARATIF</a:t>
            </a:r>
            <a:br>
              <a:rPr lang="fr-FR" dirty="0"/>
            </a:br>
            <a:r>
              <a:rPr lang="fr-FR" sz="2400" i="1" dirty="0">
                <a:latin typeface="+mn-lt"/>
              </a:rPr>
              <a:t>Cas d’un échantillon de Ti cristallisé</a:t>
            </a:r>
          </a:p>
        </p:txBody>
      </p:sp>
      <p:sp>
        <p:nvSpPr>
          <p:cNvPr id="51" name="ZoneTexte 50">
            <a:extLst>
              <a:ext uri="{FF2B5EF4-FFF2-40B4-BE49-F238E27FC236}">
                <a16:creationId xmlns:a16="http://schemas.microsoft.com/office/drawing/2014/main" id="{DD6CA5C6-6B91-D866-85C3-D770C3BD1316}"/>
              </a:ext>
            </a:extLst>
          </p:cNvPr>
          <p:cNvSpPr txBox="1"/>
          <p:nvPr/>
        </p:nvSpPr>
        <p:spPr>
          <a:xfrm>
            <a:off x="3867199" y="4361819"/>
            <a:ext cx="7529411" cy="1754326"/>
          </a:xfrm>
          <a:prstGeom prst="rect">
            <a:avLst/>
          </a:prstGeom>
          <a:noFill/>
        </p:spPr>
        <p:txBody>
          <a:bodyPr wrap="square" rtlCol="0">
            <a:spAutoFit/>
          </a:bodyPr>
          <a:lstStyle/>
          <a:p>
            <a:pPr algn="just"/>
            <a:r>
              <a:rPr lang="fr-FR" sz="1800" b="0" i="0" u="none" strike="noStrike" baseline="0" dirty="0">
                <a:solidFill>
                  <a:schemeClr val="accent1"/>
                </a:solidFill>
              </a:rPr>
              <a:t>Cartographies KAM (‘Kernel </a:t>
            </a:r>
            <a:r>
              <a:rPr lang="fr-FR" sz="1800" b="0" i="0" u="none" strike="noStrike" baseline="0" dirty="0" err="1">
                <a:solidFill>
                  <a:schemeClr val="accent1"/>
                </a:solidFill>
              </a:rPr>
              <a:t>Average</a:t>
            </a:r>
            <a:r>
              <a:rPr lang="fr-FR" sz="1800" b="0" i="0" u="none" strike="noStrike" baseline="0" dirty="0">
                <a:solidFill>
                  <a:schemeClr val="accent1"/>
                </a:solidFill>
              </a:rPr>
              <a:t> </a:t>
            </a:r>
            <a:r>
              <a:rPr lang="fr-FR" sz="1800" b="0" i="0" u="none" strike="noStrike" baseline="0" dirty="0" err="1">
                <a:solidFill>
                  <a:schemeClr val="accent1"/>
                </a:solidFill>
              </a:rPr>
              <a:t>Misorientation</a:t>
            </a:r>
            <a:r>
              <a:rPr lang="fr-FR" sz="1800" b="0" i="0" u="none" strike="noStrike" baseline="0" dirty="0">
                <a:solidFill>
                  <a:schemeClr val="accent1"/>
                </a:solidFill>
              </a:rPr>
              <a:t>’) permettant d’évaluer la désorientation dans chaque grain sur un échantillon cristallisé de Ti </a:t>
            </a:r>
            <a:r>
              <a:rPr lang="el-GR" sz="1800" b="0" i="0" u="none" strike="noStrike" baseline="0" dirty="0">
                <a:solidFill>
                  <a:schemeClr val="accent1"/>
                </a:solidFill>
              </a:rPr>
              <a:t>α</a:t>
            </a:r>
            <a:r>
              <a:rPr lang="fr-FR" sz="1800" b="0" i="0" u="none" strike="noStrike" baseline="0" dirty="0">
                <a:solidFill>
                  <a:schemeClr val="accent1"/>
                </a:solidFill>
              </a:rPr>
              <a:t> (préparation de surface par polissage électrolytique). Comparatif entre les méthodes d’</a:t>
            </a:r>
            <a:r>
              <a:rPr lang="fr-FR" dirty="0">
                <a:solidFill>
                  <a:schemeClr val="accent1"/>
                </a:solidFill>
              </a:rPr>
              <a:t>indexation HI, NPAR et NLPAR :</a:t>
            </a:r>
          </a:p>
          <a:p>
            <a:pPr marL="285750" indent="-285750" algn="just">
              <a:buFont typeface="Wingdings" panose="05000000000000000000" pitchFamily="2" charset="2"/>
              <a:buChar char="ð"/>
            </a:pPr>
            <a:r>
              <a:rPr lang="fr-FR" dirty="0">
                <a:solidFill>
                  <a:schemeClr val="accent1"/>
                </a:solidFill>
              </a:rPr>
              <a:t>NPAR et NLPAR améliorent la résolution angulaire avec des variations aux joints de grains.</a:t>
            </a:r>
          </a:p>
        </p:txBody>
      </p:sp>
      <p:pic>
        <p:nvPicPr>
          <p:cNvPr id="4" name="Image 3">
            <a:extLst>
              <a:ext uri="{FF2B5EF4-FFF2-40B4-BE49-F238E27FC236}">
                <a16:creationId xmlns:a16="http://schemas.microsoft.com/office/drawing/2014/main" id="{31016F15-6B15-77CB-E01F-88038A800CDC}"/>
              </a:ext>
            </a:extLst>
          </p:cNvPr>
          <p:cNvPicPr>
            <a:picLocks noChangeAspect="1"/>
          </p:cNvPicPr>
          <p:nvPr/>
        </p:nvPicPr>
        <p:blipFill>
          <a:blip r:embed="rId3"/>
          <a:stretch>
            <a:fillRect/>
          </a:stretch>
        </p:blipFill>
        <p:spPr>
          <a:xfrm>
            <a:off x="729518" y="1503705"/>
            <a:ext cx="2808270" cy="2232000"/>
          </a:xfrm>
          <a:prstGeom prst="rect">
            <a:avLst/>
          </a:prstGeom>
        </p:spPr>
      </p:pic>
      <p:pic>
        <p:nvPicPr>
          <p:cNvPr id="6" name="Image 5">
            <a:extLst>
              <a:ext uri="{FF2B5EF4-FFF2-40B4-BE49-F238E27FC236}">
                <a16:creationId xmlns:a16="http://schemas.microsoft.com/office/drawing/2014/main" id="{BF68A687-3A33-9029-9976-99BEF5AFEA8C}"/>
              </a:ext>
            </a:extLst>
          </p:cNvPr>
          <p:cNvPicPr>
            <a:picLocks noChangeAspect="1"/>
          </p:cNvPicPr>
          <p:nvPr/>
        </p:nvPicPr>
        <p:blipFill>
          <a:blip r:embed="rId4"/>
          <a:stretch>
            <a:fillRect/>
          </a:stretch>
        </p:blipFill>
        <p:spPr>
          <a:xfrm>
            <a:off x="3867199" y="1503704"/>
            <a:ext cx="3600000" cy="2863631"/>
          </a:xfrm>
          <a:prstGeom prst="rect">
            <a:avLst/>
          </a:prstGeom>
        </p:spPr>
      </p:pic>
      <p:pic>
        <p:nvPicPr>
          <p:cNvPr id="8" name="Image 7" descr="Une image contenant extérieur, entouré, fond marin&#10;&#10;Description générée automatiquement">
            <a:extLst>
              <a:ext uri="{FF2B5EF4-FFF2-40B4-BE49-F238E27FC236}">
                <a16:creationId xmlns:a16="http://schemas.microsoft.com/office/drawing/2014/main" id="{115F447A-2F4D-7696-9E59-FBEF14481635}"/>
              </a:ext>
            </a:extLst>
          </p:cNvPr>
          <p:cNvPicPr>
            <a:picLocks noChangeAspect="1"/>
          </p:cNvPicPr>
          <p:nvPr/>
        </p:nvPicPr>
        <p:blipFill>
          <a:blip r:embed="rId5"/>
          <a:stretch>
            <a:fillRect/>
          </a:stretch>
        </p:blipFill>
        <p:spPr>
          <a:xfrm>
            <a:off x="7796610" y="1503704"/>
            <a:ext cx="3600000" cy="2863631"/>
          </a:xfrm>
          <a:prstGeom prst="rect">
            <a:avLst/>
          </a:prstGeom>
        </p:spPr>
      </p:pic>
      <p:pic>
        <p:nvPicPr>
          <p:cNvPr id="12" name="Image 11">
            <a:extLst>
              <a:ext uri="{FF2B5EF4-FFF2-40B4-BE49-F238E27FC236}">
                <a16:creationId xmlns:a16="http://schemas.microsoft.com/office/drawing/2014/main" id="{3A7BDE2C-2C8E-3A89-5E71-691FD2E5609E}"/>
              </a:ext>
            </a:extLst>
          </p:cNvPr>
          <p:cNvPicPr>
            <a:picLocks noChangeAspect="1"/>
          </p:cNvPicPr>
          <p:nvPr/>
        </p:nvPicPr>
        <p:blipFill>
          <a:blip r:embed="rId6"/>
          <a:stretch>
            <a:fillRect/>
          </a:stretch>
        </p:blipFill>
        <p:spPr>
          <a:xfrm>
            <a:off x="729517" y="3820482"/>
            <a:ext cx="2808270" cy="2232006"/>
          </a:xfrm>
          <a:prstGeom prst="rect">
            <a:avLst/>
          </a:prstGeom>
        </p:spPr>
      </p:pic>
      <p:sp>
        <p:nvSpPr>
          <p:cNvPr id="13" name="ZoneTexte 12">
            <a:extLst>
              <a:ext uri="{FF2B5EF4-FFF2-40B4-BE49-F238E27FC236}">
                <a16:creationId xmlns:a16="http://schemas.microsoft.com/office/drawing/2014/main" id="{AEB990C1-B78C-2DEC-9B55-30573104CA33}"/>
              </a:ext>
            </a:extLst>
          </p:cNvPr>
          <p:cNvSpPr txBox="1"/>
          <p:nvPr/>
        </p:nvSpPr>
        <p:spPr>
          <a:xfrm>
            <a:off x="729517" y="1503704"/>
            <a:ext cx="720000" cy="369332"/>
          </a:xfrm>
          <a:prstGeom prst="rect">
            <a:avLst/>
          </a:prstGeom>
          <a:noFill/>
        </p:spPr>
        <p:txBody>
          <a:bodyPr wrap="square" rtlCol="0">
            <a:spAutoFit/>
          </a:bodyPr>
          <a:lstStyle/>
          <a:p>
            <a:r>
              <a:rPr lang="fr-FR" b="1" dirty="0"/>
              <a:t>HI</a:t>
            </a:r>
          </a:p>
        </p:txBody>
      </p:sp>
      <p:sp>
        <p:nvSpPr>
          <p:cNvPr id="14" name="ZoneTexte 13">
            <a:extLst>
              <a:ext uri="{FF2B5EF4-FFF2-40B4-BE49-F238E27FC236}">
                <a16:creationId xmlns:a16="http://schemas.microsoft.com/office/drawing/2014/main" id="{808E0444-A7C5-4FA2-78D3-770B933E3C98}"/>
              </a:ext>
            </a:extLst>
          </p:cNvPr>
          <p:cNvSpPr txBox="1"/>
          <p:nvPr/>
        </p:nvSpPr>
        <p:spPr>
          <a:xfrm>
            <a:off x="720725" y="3820485"/>
            <a:ext cx="720000" cy="369332"/>
          </a:xfrm>
          <a:prstGeom prst="rect">
            <a:avLst/>
          </a:prstGeom>
          <a:noFill/>
        </p:spPr>
        <p:txBody>
          <a:bodyPr wrap="square" rtlCol="0">
            <a:spAutoFit/>
          </a:bodyPr>
          <a:lstStyle/>
          <a:p>
            <a:r>
              <a:rPr lang="fr-FR" b="1" dirty="0"/>
              <a:t>HI</a:t>
            </a:r>
          </a:p>
        </p:txBody>
      </p:sp>
      <p:sp>
        <p:nvSpPr>
          <p:cNvPr id="16" name="ZoneTexte 15">
            <a:extLst>
              <a:ext uri="{FF2B5EF4-FFF2-40B4-BE49-F238E27FC236}">
                <a16:creationId xmlns:a16="http://schemas.microsoft.com/office/drawing/2014/main" id="{E38FF999-477A-D67B-2432-932FAC2BB9F9}"/>
              </a:ext>
            </a:extLst>
          </p:cNvPr>
          <p:cNvSpPr txBox="1"/>
          <p:nvPr/>
        </p:nvSpPr>
        <p:spPr>
          <a:xfrm>
            <a:off x="7805411" y="1503704"/>
            <a:ext cx="971444" cy="369332"/>
          </a:xfrm>
          <a:prstGeom prst="rect">
            <a:avLst/>
          </a:prstGeom>
          <a:noFill/>
        </p:spPr>
        <p:txBody>
          <a:bodyPr wrap="square" rtlCol="0">
            <a:spAutoFit/>
          </a:bodyPr>
          <a:lstStyle/>
          <a:p>
            <a:r>
              <a:rPr lang="fr-FR" b="1" dirty="0">
                <a:solidFill>
                  <a:schemeClr val="bg1"/>
                </a:solidFill>
              </a:rPr>
              <a:t>NLPAR</a:t>
            </a:r>
          </a:p>
        </p:txBody>
      </p:sp>
      <p:sp>
        <p:nvSpPr>
          <p:cNvPr id="17" name="ZoneTexte 16">
            <a:extLst>
              <a:ext uri="{FF2B5EF4-FFF2-40B4-BE49-F238E27FC236}">
                <a16:creationId xmlns:a16="http://schemas.microsoft.com/office/drawing/2014/main" id="{A1FEC8F6-CB94-21AE-F1FE-27FAA49CB3C0}"/>
              </a:ext>
            </a:extLst>
          </p:cNvPr>
          <p:cNvSpPr txBox="1"/>
          <p:nvPr/>
        </p:nvSpPr>
        <p:spPr>
          <a:xfrm>
            <a:off x="3867199" y="1503704"/>
            <a:ext cx="971444" cy="369332"/>
          </a:xfrm>
          <a:prstGeom prst="rect">
            <a:avLst/>
          </a:prstGeom>
          <a:noFill/>
        </p:spPr>
        <p:txBody>
          <a:bodyPr wrap="square" rtlCol="0">
            <a:spAutoFit/>
          </a:bodyPr>
          <a:lstStyle/>
          <a:p>
            <a:r>
              <a:rPr lang="fr-FR" b="1" dirty="0">
                <a:solidFill>
                  <a:schemeClr val="bg1"/>
                </a:solidFill>
              </a:rPr>
              <a:t>NPAR</a:t>
            </a:r>
          </a:p>
        </p:txBody>
      </p:sp>
      <p:sp>
        <p:nvSpPr>
          <p:cNvPr id="18" name="ZoneTexte 17">
            <a:extLst>
              <a:ext uri="{FF2B5EF4-FFF2-40B4-BE49-F238E27FC236}">
                <a16:creationId xmlns:a16="http://schemas.microsoft.com/office/drawing/2014/main" id="{86F8EFF6-CECD-5F23-936B-6946D24A9AA4}"/>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b="1" dirty="0"/>
              <a:t>Cartographies IPF [001] et KAM d’un alliage de Ti </a:t>
            </a:r>
            <a:r>
              <a:rPr lang="el-GR" sz="1200" b="1" dirty="0"/>
              <a:t>α</a:t>
            </a:r>
            <a:r>
              <a:rPr lang="fr-FR" sz="1200" b="1" dirty="0"/>
              <a:t>, cartographie volontairement bruitée</a:t>
            </a:r>
          </a:p>
          <a:p>
            <a:r>
              <a:rPr lang="fr-FR" sz="1200" dirty="0"/>
              <a:t>Source interne CMAT, Thèse C. </a:t>
            </a:r>
            <a:r>
              <a:rPr lang="fr-FR" sz="1200" dirty="0" err="1"/>
              <a:t>Ribart</a:t>
            </a:r>
            <a:endParaRPr lang="fr-FR" sz="1200" dirty="0"/>
          </a:p>
        </p:txBody>
      </p:sp>
      <p:pic>
        <p:nvPicPr>
          <p:cNvPr id="20" name="Image 19">
            <a:extLst>
              <a:ext uri="{FF2B5EF4-FFF2-40B4-BE49-F238E27FC236}">
                <a16:creationId xmlns:a16="http://schemas.microsoft.com/office/drawing/2014/main" id="{3233FE78-81A3-BC37-AFE5-AA81977CFC40}"/>
              </a:ext>
            </a:extLst>
          </p:cNvPr>
          <p:cNvPicPr>
            <a:picLocks noChangeAspect="1"/>
          </p:cNvPicPr>
          <p:nvPr/>
        </p:nvPicPr>
        <p:blipFill>
          <a:blip r:embed="rId7"/>
          <a:stretch>
            <a:fillRect/>
          </a:stretch>
        </p:blipFill>
        <p:spPr>
          <a:xfrm>
            <a:off x="6575582" y="3942683"/>
            <a:ext cx="891617" cy="419136"/>
          </a:xfrm>
          <a:prstGeom prst="rect">
            <a:avLst/>
          </a:prstGeom>
          <a:ln>
            <a:solidFill>
              <a:schemeClr val="tx1"/>
            </a:solidFill>
          </a:ln>
        </p:spPr>
      </p:pic>
      <p:pic>
        <p:nvPicPr>
          <p:cNvPr id="21" name="Image 20">
            <a:extLst>
              <a:ext uri="{FF2B5EF4-FFF2-40B4-BE49-F238E27FC236}">
                <a16:creationId xmlns:a16="http://schemas.microsoft.com/office/drawing/2014/main" id="{743F7B33-5959-BFB3-F014-12EF7C53EFBC}"/>
              </a:ext>
            </a:extLst>
          </p:cNvPr>
          <p:cNvPicPr>
            <a:picLocks noChangeAspect="1"/>
          </p:cNvPicPr>
          <p:nvPr/>
        </p:nvPicPr>
        <p:blipFill>
          <a:blip r:embed="rId7"/>
          <a:stretch>
            <a:fillRect/>
          </a:stretch>
        </p:blipFill>
        <p:spPr>
          <a:xfrm>
            <a:off x="10505488" y="3942683"/>
            <a:ext cx="891617" cy="419136"/>
          </a:xfrm>
          <a:prstGeom prst="rect">
            <a:avLst/>
          </a:prstGeom>
          <a:ln>
            <a:solidFill>
              <a:schemeClr val="tx1"/>
            </a:solidFill>
          </a:ln>
        </p:spPr>
      </p:pic>
      <p:pic>
        <p:nvPicPr>
          <p:cNvPr id="22" name="Image 21">
            <a:extLst>
              <a:ext uri="{FF2B5EF4-FFF2-40B4-BE49-F238E27FC236}">
                <a16:creationId xmlns:a16="http://schemas.microsoft.com/office/drawing/2014/main" id="{832CE863-D1FD-F4D1-34E3-2C7555DFF444}"/>
              </a:ext>
            </a:extLst>
          </p:cNvPr>
          <p:cNvPicPr>
            <a:picLocks noChangeAspect="1"/>
          </p:cNvPicPr>
          <p:nvPr/>
        </p:nvPicPr>
        <p:blipFill>
          <a:blip r:embed="rId7"/>
          <a:stretch>
            <a:fillRect/>
          </a:stretch>
        </p:blipFill>
        <p:spPr>
          <a:xfrm>
            <a:off x="2828602" y="5719107"/>
            <a:ext cx="709186" cy="333378"/>
          </a:xfrm>
          <a:prstGeom prst="rect">
            <a:avLst/>
          </a:prstGeom>
          <a:ln>
            <a:solidFill>
              <a:schemeClr val="tx1"/>
            </a:solidFill>
          </a:ln>
        </p:spPr>
      </p:pic>
    </p:spTree>
    <p:extLst>
      <p:ext uri="{BB962C8B-B14F-4D97-AF65-F5344CB8AC3E}">
        <p14:creationId xmlns:p14="http://schemas.microsoft.com/office/powerpoint/2010/main" val="4206176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pour une image  10" descr="Une image contenant ouvrir&#10;&#10;Description générée automatiquement">
            <a:extLst>
              <a:ext uri="{FF2B5EF4-FFF2-40B4-BE49-F238E27FC236}">
                <a16:creationId xmlns:a16="http://schemas.microsoft.com/office/drawing/2014/main" id="{0FFD45AA-98B4-35AC-C6E4-F45BEB2765B6}"/>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5799" b="15799"/>
          <a:stretch/>
        </p:blipFill>
        <p:spPr/>
      </p:pic>
      <p:sp>
        <p:nvSpPr>
          <p:cNvPr id="14" name="Titre 13">
            <a:extLst>
              <a:ext uri="{FF2B5EF4-FFF2-40B4-BE49-F238E27FC236}">
                <a16:creationId xmlns:a16="http://schemas.microsoft.com/office/drawing/2014/main" id="{20485C69-EE83-8110-13C0-4615F3B4BAE5}"/>
              </a:ext>
            </a:extLst>
          </p:cNvPr>
          <p:cNvSpPr>
            <a:spLocks noGrp="1"/>
          </p:cNvSpPr>
          <p:nvPr>
            <p:ph type="title"/>
          </p:nvPr>
        </p:nvSpPr>
        <p:spPr>
          <a:xfrm>
            <a:off x="2936952" y="4044999"/>
            <a:ext cx="8876676" cy="769121"/>
          </a:xfrm>
        </p:spPr>
        <p:txBody>
          <a:bodyPr wrap="square">
            <a:spAutoFit/>
          </a:bodyPr>
          <a:lstStyle/>
          <a:p>
            <a:pPr algn="l"/>
            <a:r>
              <a:rPr lang="fr-FR"/>
              <a:t>L’imagerie VBSE</a:t>
            </a:r>
            <a:endParaRPr lang="fr-FR" dirty="0"/>
          </a:p>
        </p:txBody>
      </p:sp>
      <p:sp>
        <p:nvSpPr>
          <p:cNvPr id="17" name="Espace réservé du texte 16">
            <a:extLst>
              <a:ext uri="{FF2B5EF4-FFF2-40B4-BE49-F238E27FC236}">
                <a16:creationId xmlns:a16="http://schemas.microsoft.com/office/drawing/2014/main" id="{321335FE-E42F-022E-F38C-8E418AD57D72}"/>
              </a:ext>
            </a:extLst>
          </p:cNvPr>
          <p:cNvSpPr>
            <a:spLocks noGrp="1"/>
          </p:cNvSpPr>
          <p:nvPr>
            <p:ph type="body" sz="quarter" idx="13"/>
          </p:nvPr>
        </p:nvSpPr>
        <p:spPr/>
        <p:txBody>
          <a:bodyPr/>
          <a:lstStyle/>
          <a:p>
            <a:r>
              <a:rPr lang="fr-FR" b="1" dirty="0"/>
              <a:t>04</a:t>
            </a:r>
          </a:p>
        </p:txBody>
      </p:sp>
      <p:sp>
        <p:nvSpPr>
          <p:cNvPr id="12" name="ZoneTexte 11">
            <a:extLst>
              <a:ext uri="{FF2B5EF4-FFF2-40B4-BE49-F238E27FC236}">
                <a16:creationId xmlns:a16="http://schemas.microsoft.com/office/drawing/2014/main" id="{45D843AD-00F5-BB1B-F145-1A3A4CD4E240}"/>
              </a:ext>
            </a:extLst>
          </p:cNvPr>
          <p:cNvSpPr txBox="1"/>
          <p:nvPr/>
        </p:nvSpPr>
        <p:spPr>
          <a:xfrm>
            <a:off x="2937600" y="6206854"/>
            <a:ext cx="8460000" cy="646331"/>
          </a:xfrm>
          <a:prstGeom prst="rect">
            <a:avLst/>
          </a:prstGeom>
          <a:noFill/>
          <a:ln>
            <a:solidFill>
              <a:schemeClr val="bg1"/>
            </a:solidFill>
          </a:ln>
        </p:spPr>
        <p:txBody>
          <a:bodyPr wrap="square" rtlCol="0" anchor="b" anchorCtr="0">
            <a:spAutoFit/>
          </a:bodyPr>
          <a:lstStyle/>
          <a:p>
            <a:r>
              <a:rPr lang="fr-FR" sz="1200" b="1" dirty="0">
                <a:effectLst/>
              </a:rPr>
              <a:t>Cliché EBSD de Ferrite, 20 kV</a:t>
            </a:r>
          </a:p>
          <a:p>
            <a:r>
              <a:rPr lang="fr-FR" sz="1200" dirty="0">
                <a:effectLst/>
              </a:rPr>
              <a:t>Small, J.A., Michael, J.R. and Bright, D.S. (2002) ‘</a:t>
            </a:r>
            <a:r>
              <a:rPr lang="fr-FR" sz="1200" dirty="0" err="1">
                <a:effectLst/>
              </a:rPr>
              <a:t>Improving</a:t>
            </a:r>
            <a:r>
              <a:rPr lang="fr-FR" sz="1200" dirty="0">
                <a:effectLst/>
              </a:rPr>
              <a:t> the </a:t>
            </a:r>
            <a:r>
              <a:rPr lang="fr-FR" sz="1200" dirty="0" err="1">
                <a:effectLst/>
              </a:rPr>
              <a:t>quality</a:t>
            </a:r>
            <a:r>
              <a:rPr lang="fr-FR" sz="1200" dirty="0">
                <a:effectLst/>
              </a:rPr>
              <a:t> of </a:t>
            </a:r>
            <a:r>
              <a:rPr lang="fr-FR" sz="1200" dirty="0" err="1">
                <a:effectLst/>
              </a:rPr>
              <a:t>electron</a:t>
            </a:r>
            <a:r>
              <a:rPr lang="fr-FR" sz="1200" dirty="0">
                <a:effectLst/>
              </a:rPr>
              <a:t> </a:t>
            </a:r>
            <a:r>
              <a:rPr lang="fr-FR" sz="1200" dirty="0" err="1">
                <a:effectLst/>
              </a:rPr>
              <a:t>backscatter</a:t>
            </a:r>
            <a:r>
              <a:rPr lang="fr-FR" sz="1200" dirty="0">
                <a:effectLst/>
              </a:rPr>
              <a:t> diffraction (EBSD) patterns </a:t>
            </a:r>
            <a:r>
              <a:rPr lang="fr-FR" sz="1200" dirty="0" err="1">
                <a:effectLst/>
              </a:rPr>
              <a:t>from</a:t>
            </a:r>
            <a:r>
              <a:rPr lang="fr-FR" sz="1200" dirty="0">
                <a:effectLst/>
              </a:rPr>
              <a:t> </a:t>
            </a:r>
            <a:r>
              <a:rPr lang="fr-FR" sz="1200" dirty="0" err="1">
                <a:effectLst/>
              </a:rPr>
              <a:t>nanoparticles</a:t>
            </a:r>
            <a:r>
              <a:rPr lang="fr-FR" sz="1200" dirty="0">
                <a:effectLst/>
              </a:rPr>
              <a:t>’, </a:t>
            </a:r>
            <a:r>
              <a:rPr lang="fr-FR" sz="1200" i="1" dirty="0">
                <a:effectLst/>
              </a:rPr>
              <a:t>Journal of </a:t>
            </a:r>
            <a:r>
              <a:rPr lang="fr-FR" sz="1200" i="1" dirty="0" err="1">
                <a:effectLst/>
              </a:rPr>
              <a:t>Microscopy</a:t>
            </a:r>
            <a:r>
              <a:rPr lang="fr-FR" sz="1200" dirty="0">
                <a:effectLst/>
              </a:rPr>
              <a:t>, 206(2), pp. 170–178. </a:t>
            </a:r>
            <a:r>
              <a:rPr lang="fr-FR" sz="1200" dirty="0">
                <a:effectLst/>
                <a:hlinkClick r:id="rId5"/>
              </a:rPr>
              <a:t>https://doi.org/10.1046/j.1365-2818.2002.01015.x</a:t>
            </a:r>
            <a:r>
              <a:rPr lang="fr-FR" sz="1200" dirty="0">
                <a:effectLst/>
              </a:rPr>
              <a:t>.</a:t>
            </a:r>
          </a:p>
        </p:txBody>
      </p:sp>
    </p:spTree>
    <p:extLst>
      <p:ext uri="{BB962C8B-B14F-4D97-AF65-F5344CB8AC3E}">
        <p14:creationId xmlns:p14="http://schemas.microsoft.com/office/powerpoint/2010/main" val="2399982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34A0396-6F3D-A3FD-9BE2-751DCF87AE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6" b="99783" l="0" r="99192">
                        <a14:foregroundMark x1="124" y1="33877" x2="21138" y2="35833"/>
                        <a14:foregroundMark x1="21138" y1="35833" x2="31116" y2="35761"/>
                        <a14:foregroundMark x1="31116" y1="35761" x2="32390" y2="57717"/>
                        <a14:foregroundMark x1="32390" y1="57717" x2="22661" y2="63225"/>
                        <a14:foregroundMark x1="22661" y1="63225" x2="22226" y2="62717"/>
                        <a14:foregroundMark x1="22070" y1="62717" x2="22070" y2="62717"/>
                        <a14:foregroundMark x1="22070" y1="62717" x2="22070" y2="62717"/>
                        <a14:foregroundMark x1="52565" y1="79203" x2="52565" y2="79203"/>
                        <a14:foregroundMark x1="33696" y1="67862" x2="67423" y2="68225"/>
                        <a14:foregroundMark x1="65962" y1="98080" x2="65651" y2="90507"/>
                        <a14:foregroundMark x1="33696" y1="90181" x2="33696" y2="92935"/>
                        <a14:foregroundMark x1="66086" y1="66341" x2="32390" y2="63949"/>
                        <a14:foregroundMark x1="32390" y1="63949" x2="32515" y2="41558"/>
                        <a14:foregroundMark x1="32515" y1="41558" x2="35126" y2="31123"/>
                        <a14:foregroundMark x1="35126" y1="31123" x2="52440" y2="29457"/>
                        <a14:foregroundMark x1="52440" y1="29457" x2="65869" y2="30181"/>
                        <a14:foregroundMark x1="65869" y1="30181" x2="66553" y2="65652"/>
                        <a14:foregroundMark x1="66553" y1="65652" x2="66397" y2="66159"/>
                        <a14:foregroundMark x1="59621" y1="43333" x2="59621" y2="43333"/>
                        <a14:foregroundMark x1="66397" y1="34928" x2="64998" y2="4855"/>
                        <a14:foregroundMark x1="64998" y1="4855" x2="39571" y2="1304"/>
                        <a14:foregroundMark x1="39571" y1="1304" x2="33696" y2="8152"/>
                        <a14:foregroundMark x1="33696" y1="8152" x2="33261" y2="32500"/>
                        <a14:foregroundMark x1="33261" y1="32500" x2="57662" y2="31304"/>
                        <a14:foregroundMark x1="57662" y1="31304" x2="65807" y2="31667"/>
                        <a14:foregroundMark x1="65061" y1="10217" x2="65061" y2="10217"/>
                        <a14:foregroundMark x1="54025" y1="5580" x2="54025" y2="5580"/>
                        <a14:foregroundMark x1="56388" y1="2826" x2="56388" y2="2826"/>
                        <a14:foregroundMark x1="55207" y1="942" x2="55207" y2="942"/>
                        <a14:foregroundMark x1="18527" y1="19130" x2="18527" y2="19130"/>
                        <a14:foregroundMark x1="17221" y1="16196" x2="17221" y2="16196"/>
                        <a14:foregroundMark x1="16164" y1="7464" x2="16164" y2="7464"/>
                        <a14:foregroundMark x1="5720" y1="3514" x2="20267" y2="4529"/>
                        <a14:foregroundMark x1="20267" y1="4529" x2="27603" y2="16304"/>
                        <a14:foregroundMark x1="27603" y1="16304" x2="28225" y2="27681"/>
                        <a14:foregroundMark x1="28225" y1="27681" x2="5813" y2="30580"/>
                        <a14:foregroundMark x1="5813" y1="30580" x2="4103" y2="3732"/>
                        <a14:foregroundMark x1="4103" y1="3732" x2="5875" y2="3333"/>
                        <a14:foregroundMark x1="19273" y1="30290" x2="19273" y2="30290"/>
                        <a14:foregroundMark x1="13677" y1="22210" x2="13677" y2="22210"/>
                        <a14:foregroundMark x1="16320" y1="24094" x2="16320" y2="24094"/>
                        <a14:foregroundMark x1="15014" y1="24964" x2="15014" y2="24964"/>
                        <a14:foregroundMark x1="15014" y1="24964" x2="19863" y2="23768"/>
                        <a14:foregroundMark x1="6745" y1="3841" x2="18900" y2="2826"/>
                        <a14:foregroundMark x1="18900" y1="2826" x2="27759" y2="2935"/>
                        <a14:foregroundMark x1="27759" y1="2935" x2="26205" y2="3696"/>
                        <a14:foregroundMark x1="67703" y1="34058" x2="96954" y2="34384"/>
                        <a14:foregroundMark x1="96954" y1="34384" x2="99192" y2="63514"/>
                        <a14:foregroundMark x1="98295" y1="31304" x2="98259" y2="30000"/>
                        <a14:foregroundMark x1="99192" y1="63514" x2="98295" y2="31304"/>
                        <a14:foregroundMark x1="95597" y1="31367" x2="90426" y2="34022"/>
                        <a14:foregroundMark x1="98259" y1="30000" x2="95684" y2="31322"/>
                        <a14:foregroundMark x1="90426" y1="34022" x2="68604" y2="35507"/>
                        <a14:foregroundMark x1="68604" y1="35507" x2="67858" y2="62717"/>
                        <a14:foregroundMark x1="67858" y1="62717" x2="89089" y2="66558"/>
                        <a14:foregroundMark x1="89089" y1="66558" x2="99192" y2="66341"/>
                        <a14:foregroundMark x1="99192" y1="66341" x2="79329" y2="66413"/>
                        <a14:foregroundMark x1="79329" y1="66413" x2="71060" y2="61848"/>
                        <a14:foregroundMark x1="71060" y1="61848" x2="67423" y2="46377"/>
                        <a14:foregroundMark x1="67423" y1="46377" x2="67889" y2="36087"/>
                        <a14:foregroundMark x1="67889" y1="36087" x2="78147" y2="35072"/>
                        <a14:foregroundMark x1="78147" y1="35072" x2="80976" y2="35072"/>
                        <a14:foregroundMark x1="81567" y1="80217" x2="82437" y2="81775"/>
                        <a14:foregroundMark x1="33261" y1="41957" x2="33416" y2="64167"/>
                        <a14:foregroundMark x1="33416" y1="64167" x2="34939" y2="41775"/>
                        <a14:foregroundMark x1="34939" y1="41775" x2="32048" y2="51341"/>
                        <a14:foregroundMark x1="32048" y1="51341" x2="32142" y2="62717"/>
                        <a14:foregroundMark x1="32142" y1="62717" x2="39882" y2="67754"/>
                        <a14:foregroundMark x1="39882" y1="67754" x2="49922" y2="67355"/>
                        <a14:foregroundMark x1="49922" y1="67355" x2="60647" y2="68152"/>
                        <a14:foregroundMark x1="60647" y1="68152" x2="38265" y2="66848"/>
                        <a14:foregroundMark x1="38265" y1="66848" x2="49829" y2="66558"/>
                        <a14:foregroundMark x1="49829" y1="66558" x2="124" y2="66159"/>
                        <a14:foregroundMark x1="124" y1="66159" x2="9698" y2="65797"/>
                        <a14:foregroundMark x1="9698" y1="65797" x2="34442" y2="67174"/>
                        <a14:foregroundMark x1="33416" y1="67681" x2="32670" y2="93116"/>
                        <a14:foregroundMark x1="32670" y1="93116" x2="34131" y2="67174"/>
                        <a14:foregroundMark x1="66242" y1="68370" x2="66086" y2="99783"/>
                        <a14:foregroundMark x1="33416" y1="92428" x2="33416" y2="99783"/>
                        <a14:foregroundMark x1="85079" y1="85217" x2="79950" y2="84855"/>
                        <a14:foregroundMark x1="82437" y1="84674" x2="82002" y2="83152"/>
                        <a14:foregroundMark x1="81256" y1="83478" x2="81256" y2="83478"/>
                        <a14:foregroundMark x1="80075" y1="83986" x2="80075" y2="83986"/>
                        <a14:foregroundMark x1="80821" y1="83986" x2="80821" y2="83986"/>
                        <a14:foregroundMark x1="80665" y1="83986" x2="80230" y2="83986"/>
                        <a14:foregroundMark x1="80230" y1="83986" x2="80230" y2="83986"/>
                        <a14:foregroundMark x1="81131" y1="82971" x2="81131" y2="82971"/>
                        <a14:foregroundMark x1="81256" y1="82971" x2="81256" y2="82971"/>
                        <a14:foregroundMark x1="81411" y1="82645" x2="81411" y2="82645"/>
                        <a14:foregroundMark x1="81256" y1="82101" x2="81256" y2="82101"/>
                        <a14:foregroundMark x1="81256" y1="82101" x2="81256" y2="82101"/>
                        <a14:foregroundMark x1="81256" y1="81594" x2="81256" y2="81594"/>
                        <a14:foregroundMark x1="84644" y1="81957" x2="84644" y2="81957"/>
                        <a14:foregroundMark x1="84644" y1="81957" x2="84644" y2="81957"/>
                        <a14:foregroundMark x1="85546" y1="81957" x2="85546" y2="81957"/>
                        <a14:foregroundMark x1="85546" y1="81957" x2="85546" y2="81957"/>
                        <a14:foregroundMark x1="85546" y1="81957" x2="85546" y2="81957"/>
                        <a14:foregroundMark x1="85546" y1="81957" x2="85546" y2="81957"/>
                        <a14:foregroundMark x1="85546" y1="81957" x2="85079" y2="86413"/>
                        <a14:foregroundMark x1="85390" y1="84674" x2="85390" y2="84674"/>
                        <a14:foregroundMark x1="85390" y1="84674" x2="85546" y2="81594"/>
                        <a14:foregroundMark x1="83463" y1="82464" x2="84644" y2="81413"/>
                        <a14:foregroundMark x1="84644" y1="81594" x2="84644" y2="81594"/>
                        <a14:foregroundMark x1="84644" y1="81775" x2="84644" y2="81775"/>
                        <a14:foregroundMark x1="84489" y1="81775" x2="84489" y2="81775"/>
                        <a14:foregroundMark x1="82437" y1="81268" x2="82437" y2="81594"/>
                        <a14:foregroundMark x1="81691" y1="81087" x2="85235" y2="80906"/>
                        <a14:foregroundMark x1="86260" y1="84167" x2="86260" y2="84167"/>
                        <a14:foregroundMark x1="85235" y1="84855" x2="80976" y2="82283"/>
                        <a14:foregroundMark x1="78893" y1="66341" x2="67112" y2="68478"/>
                        <a14:foregroundMark x1="67112" y1="68478" x2="77246" y2="65652"/>
                        <a14:foregroundMark x1="77246" y1="65652" x2="77743" y2="65652"/>
                        <a14:foregroundMark x1="67703" y1="34384" x2="88219" y2="34275"/>
                        <a14:foregroundMark x1="88219" y1="34275" x2="97793" y2="34420"/>
                        <a14:foregroundMark x1="97793" y1="34420" x2="67423" y2="32862"/>
                        <a14:foregroundMark x1="67423" y1="32862" x2="66677" y2="942"/>
                        <a14:backgroundMark x1="97917" y1="31304" x2="97917" y2="31304"/>
                        <a14:backgroundMark x1="95679" y1="31667" x2="95679" y2="31304"/>
                        <a14:backgroundMark x1="97762" y1="30109" x2="97762" y2="30109"/>
                        <a14:backgroundMark x1="97171" y1="32174" x2="97171" y2="32174"/>
                        <a14:backgroundMark x1="97171" y1="31667" x2="97171" y2="31667"/>
                        <a14:backgroundMark x1="98632" y1="31486" x2="98632" y2="31486"/>
                        <a14:backgroundMark x1="280" y1="82283" x2="21728" y2="83804"/>
                        <a14:backgroundMark x1="21728" y1="83804" x2="22226" y2="96014"/>
                        <a14:backgroundMark x1="22226" y1="96014" x2="21480" y2="98080"/>
                        <a14:backgroundMark x1="11315" y1="92572" x2="11315" y2="92572"/>
                        <a14:backgroundMark x1="11315" y1="92572" x2="11315" y2="92572"/>
                      </a14:backgroundRemoval>
                    </a14:imgEffect>
                  </a14:imgLayer>
                </a14:imgProps>
              </a:ext>
            </a:extLst>
          </a:blip>
          <a:stretch>
            <a:fillRect/>
          </a:stretch>
        </p:blipFill>
        <p:spPr>
          <a:xfrm>
            <a:off x="5647730" y="1274762"/>
            <a:ext cx="5749870" cy="4933056"/>
          </a:xfrm>
          <a:prstGeom prst="rect">
            <a:avLst/>
          </a:prstGeom>
        </p:spPr>
      </p:pic>
      <p:sp>
        <p:nvSpPr>
          <p:cNvPr id="6" name="Titre 5">
            <a:extLst>
              <a:ext uri="{FF2B5EF4-FFF2-40B4-BE49-F238E27FC236}">
                <a16:creationId xmlns:a16="http://schemas.microsoft.com/office/drawing/2014/main" id="{90C0E9B9-7CC0-81F2-B571-D9A1FE072DB4}"/>
              </a:ext>
            </a:extLst>
          </p:cNvPr>
          <p:cNvSpPr>
            <a:spLocks noGrp="1"/>
          </p:cNvSpPr>
          <p:nvPr>
            <p:ph type="title"/>
          </p:nvPr>
        </p:nvSpPr>
        <p:spPr/>
        <p:txBody>
          <a:bodyPr/>
          <a:lstStyle/>
          <a:p>
            <a:r>
              <a:rPr lang="fr-FR" dirty="0"/>
              <a:t>Imagerie d’électrons rétrodiffusés virtuelle</a:t>
            </a:r>
          </a:p>
        </p:txBody>
      </p:sp>
      <p:sp>
        <p:nvSpPr>
          <p:cNvPr id="8" name="Text Box 4">
            <a:extLst>
              <a:ext uri="{FF2B5EF4-FFF2-40B4-BE49-F238E27FC236}">
                <a16:creationId xmlns:a16="http://schemas.microsoft.com/office/drawing/2014/main" id="{1B181998-2913-E075-7032-ECB2B961F582}"/>
              </a:ext>
            </a:extLst>
          </p:cNvPr>
          <p:cNvSpPr txBox="1">
            <a:spLocks noChangeArrowheads="1"/>
          </p:cNvSpPr>
          <p:nvPr/>
        </p:nvSpPr>
        <p:spPr bwMode="auto">
          <a:xfrm>
            <a:off x="720725" y="1274762"/>
            <a:ext cx="4586998" cy="4462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p>
            <a:pPr algn="just"/>
            <a:r>
              <a:rPr lang="fr-FR" sz="2000" b="1" dirty="0">
                <a:solidFill>
                  <a:schemeClr val="accent1"/>
                </a:solidFill>
              </a:rPr>
              <a:t>La caméra EBSD est un détecteur 2D d’électrons rétrodiffusés.</a:t>
            </a:r>
          </a:p>
          <a:p>
            <a:pPr algn="just"/>
            <a:endParaRPr lang="fr-FR" dirty="0">
              <a:solidFill>
                <a:schemeClr val="accent1"/>
              </a:solidFill>
            </a:endParaRPr>
          </a:p>
          <a:p>
            <a:pPr algn="just"/>
            <a:r>
              <a:rPr lang="fr-FR" dirty="0">
                <a:solidFill>
                  <a:schemeClr val="accent1"/>
                </a:solidFill>
              </a:rPr>
              <a:t>Il est alors possible d’extraire différentes informations en fonction de la zone où on se place sur le cliché EBSD.</a:t>
            </a:r>
          </a:p>
          <a:p>
            <a:pPr algn="just"/>
            <a:endParaRPr lang="fr-FR" dirty="0">
              <a:solidFill>
                <a:schemeClr val="accent1"/>
              </a:solidFill>
            </a:endParaRPr>
          </a:p>
          <a:p>
            <a:pPr algn="just"/>
            <a:endParaRPr lang="fr-FR" dirty="0">
              <a:solidFill>
                <a:schemeClr val="accent1"/>
              </a:solidFill>
            </a:endParaRPr>
          </a:p>
          <a:p>
            <a:pPr algn="just"/>
            <a:endParaRPr lang="fr-FR" dirty="0">
              <a:solidFill>
                <a:schemeClr val="accent1"/>
              </a:solidFill>
            </a:endParaRPr>
          </a:p>
          <a:p>
            <a:pPr algn="just"/>
            <a:endParaRPr lang="fr-FR" dirty="0">
              <a:solidFill>
                <a:schemeClr val="accent1"/>
              </a:solidFill>
            </a:endParaRPr>
          </a:p>
          <a:p>
            <a:pPr algn="just"/>
            <a:endParaRPr lang="fr-FR" dirty="0">
              <a:solidFill>
                <a:schemeClr val="accent1"/>
              </a:solidFill>
            </a:endParaRPr>
          </a:p>
          <a:p>
            <a:pPr algn="just"/>
            <a:endParaRPr lang="fr-FR" dirty="0">
              <a:solidFill>
                <a:schemeClr val="accent1"/>
              </a:solidFill>
            </a:endParaRPr>
          </a:p>
          <a:p>
            <a:pPr algn="just"/>
            <a:endParaRPr lang="fr-FR" dirty="0">
              <a:solidFill>
                <a:schemeClr val="accent1"/>
              </a:solidFill>
            </a:endParaRPr>
          </a:p>
          <a:p>
            <a:pPr algn="just"/>
            <a:endParaRPr lang="fr-FR" dirty="0">
              <a:solidFill>
                <a:schemeClr val="accent1"/>
              </a:solidFill>
            </a:endParaRPr>
          </a:p>
          <a:p>
            <a:pPr algn="just"/>
            <a:r>
              <a:rPr lang="fr-FR" sz="1400" dirty="0">
                <a:solidFill>
                  <a:schemeClr val="accent1"/>
                </a:solidFill>
              </a:rPr>
              <a:t>Exemple : images VBSE obtenues à partir d’un échantillon d’acier déformé</a:t>
            </a:r>
          </a:p>
        </p:txBody>
      </p:sp>
      <p:sp>
        <p:nvSpPr>
          <p:cNvPr id="10" name="ZoneTexte 9">
            <a:extLst>
              <a:ext uri="{FF2B5EF4-FFF2-40B4-BE49-F238E27FC236}">
                <a16:creationId xmlns:a16="http://schemas.microsoft.com/office/drawing/2014/main" id="{417229E0-94DD-4756-9C18-8479A9FCD804}"/>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en-US" sz="1200" dirty="0">
                <a:effectLst/>
              </a:rPr>
              <a:t>Wright, S.I. </a:t>
            </a:r>
            <a:r>
              <a:rPr lang="en-US" sz="1200" i="1" dirty="0">
                <a:effectLst/>
              </a:rPr>
              <a:t>et al.</a:t>
            </a:r>
            <a:r>
              <a:rPr lang="en-US" sz="1200" dirty="0">
                <a:effectLst/>
              </a:rPr>
              <a:t> (2015) ‘Electron imaging with an EBSD detector’, </a:t>
            </a:r>
            <a:r>
              <a:rPr lang="en-US" sz="1200" i="1" dirty="0">
                <a:effectLst/>
              </a:rPr>
              <a:t>Ultramicroscopy</a:t>
            </a:r>
            <a:r>
              <a:rPr lang="en-US" sz="1200" dirty="0">
                <a:effectLst/>
              </a:rPr>
              <a:t>, 148, pp. 132–145. </a:t>
            </a:r>
            <a:r>
              <a:rPr lang="en-US" sz="1200" dirty="0">
                <a:effectLst/>
                <a:hlinkClick r:id="rId5"/>
              </a:rPr>
              <a:t>https://doi.org/10.1016/j.ultramic.2014.10.002</a:t>
            </a:r>
            <a:r>
              <a:rPr lang="en-US" sz="1200" dirty="0">
                <a:effectLst/>
              </a:rPr>
              <a:t>.</a:t>
            </a:r>
          </a:p>
        </p:txBody>
      </p:sp>
    </p:spTree>
    <p:extLst>
      <p:ext uri="{BB962C8B-B14F-4D97-AF65-F5344CB8AC3E}">
        <p14:creationId xmlns:p14="http://schemas.microsoft.com/office/powerpoint/2010/main" val="666519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0C0E9B9-7CC0-81F2-B571-D9A1FE072DB4}"/>
              </a:ext>
            </a:extLst>
          </p:cNvPr>
          <p:cNvSpPr>
            <a:spLocks noGrp="1"/>
          </p:cNvSpPr>
          <p:nvPr>
            <p:ph type="title"/>
          </p:nvPr>
        </p:nvSpPr>
        <p:spPr/>
        <p:txBody>
          <a:bodyPr/>
          <a:lstStyle/>
          <a:p>
            <a:r>
              <a:rPr lang="fr-FR" dirty="0"/>
              <a:t>Imagerie d’électrons rétrodiffusés virtuelle</a:t>
            </a:r>
            <a:br>
              <a:rPr lang="fr-FR" dirty="0"/>
            </a:br>
            <a:r>
              <a:rPr lang="fr-FR" sz="2400" i="1" dirty="0">
                <a:latin typeface="+mn-lt"/>
              </a:rPr>
              <a:t>Types d’informations et Influence de la WD</a:t>
            </a:r>
            <a:endParaRPr lang="fr-FR" i="1" dirty="0">
              <a:latin typeface="+mn-lt"/>
            </a:endParaRPr>
          </a:p>
        </p:txBody>
      </p:sp>
      <p:sp>
        <p:nvSpPr>
          <p:cNvPr id="8" name="Text Box 4">
            <a:extLst>
              <a:ext uri="{FF2B5EF4-FFF2-40B4-BE49-F238E27FC236}">
                <a16:creationId xmlns:a16="http://schemas.microsoft.com/office/drawing/2014/main" id="{1B181998-2913-E075-7032-ECB2B961F582}"/>
              </a:ext>
            </a:extLst>
          </p:cNvPr>
          <p:cNvSpPr txBox="1">
            <a:spLocks noChangeArrowheads="1"/>
          </p:cNvSpPr>
          <p:nvPr/>
        </p:nvSpPr>
        <p:spPr bwMode="auto">
          <a:xfrm>
            <a:off x="720725" y="1454760"/>
            <a:ext cx="5375274" cy="443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9" tIns="45714" rIns="91429" bIns="45714">
            <a:spAutoFit/>
          </a:bodyPr>
          <a:lstStyle/>
          <a:p>
            <a:r>
              <a:rPr lang="fr-FR" dirty="0">
                <a:solidFill>
                  <a:schemeClr val="accent1"/>
                </a:solidFill>
              </a:rPr>
              <a:t>Le signal compris sur les différentes parties du scintillateur de la caméra EBSD apporte des informations de types : </a:t>
            </a:r>
          </a:p>
          <a:p>
            <a:pPr marL="285750" indent="-285750">
              <a:buFont typeface="Arial" panose="020B0604020202020204" pitchFamily="34" charset="0"/>
              <a:buChar char="•"/>
            </a:pPr>
            <a:r>
              <a:rPr lang="fr-FR" b="1" dirty="0">
                <a:solidFill>
                  <a:schemeClr val="accent1"/>
                </a:solidFill>
              </a:rPr>
              <a:t>contraste de topographie ;</a:t>
            </a:r>
          </a:p>
          <a:p>
            <a:pPr marL="285750" indent="-285750">
              <a:buFont typeface="Arial" panose="020B0604020202020204" pitchFamily="34" charset="0"/>
              <a:buChar char="•"/>
            </a:pPr>
            <a:r>
              <a:rPr lang="fr-FR" b="1" dirty="0">
                <a:solidFill>
                  <a:schemeClr val="accent1"/>
                </a:solidFill>
              </a:rPr>
              <a:t>contraste de numéro atomique (Z) ;</a:t>
            </a:r>
          </a:p>
          <a:p>
            <a:pPr marL="285750" indent="-285750">
              <a:buFont typeface="Arial" panose="020B0604020202020204" pitchFamily="34" charset="0"/>
              <a:buChar char="•"/>
            </a:pPr>
            <a:r>
              <a:rPr lang="fr-FR" b="1" dirty="0">
                <a:solidFill>
                  <a:schemeClr val="accent1"/>
                </a:solidFill>
              </a:rPr>
              <a:t>contraste d’orientations cristallographique.</a:t>
            </a:r>
          </a:p>
          <a:p>
            <a:pPr marL="285750" indent="-285750">
              <a:buFont typeface="Arial" panose="020B0604020202020204" pitchFamily="34" charset="0"/>
              <a:buChar char="•"/>
            </a:pPr>
            <a:endParaRPr lang="fr-FR" b="1" dirty="0">
              <a:solidFill>
                <a:schemeClr val="accent1"/>
              </a:solidFill>
            </a:endParaRPr>
          </a:p>
          <a:p>
            <a:pPr marL="285750" indent="-285750">
              <a:buFont typeface="Arial" panose="020B0604020202020204" pitchFamily="34" charset="0"/>
              <a:buChar char="•"/>
            </a:pPr>
            <a:endParaRPr lang="fr-FR" b="1" dirty="0">
              <a:solidFill>
                <a:schemeClr val="accent1"/>
              </a:solidFill>
            </a:endParaRPr>
          </a:p>
          <a:p>
            <a:pPr marL="285750" indent="-285750">
              <a:buFont typeface="Arial" panose="020B0604020202020204" pitchFamily="34" charset="0"/>
              <a:buChar char="•"/>
            </a:pPr>
            <a:endParaRPr lang="fr-FR" b="1" dirty="0">
              <a:solidFill>
                <a:schemeClr val="accent1"/>
              </a:solidFill>
            </a:endParaRPr>
          </a:p>
          <a:p>
            <a:pPr marL="285750" indent="-285750">
              <a:buFont typeface="Arial" panose="020B0604020202020204" pitchFamily="34" charset="0"/>
              <a:buChar char="•"/>
            </a:pPr>
            <a:endParaRPr lang="fr-FR" b="1" dirty="0">
              <a:solidFill>
                <a:schemeClr val="accent1"/>
              </a:solidFill>
            </a:endParaRPr>
          </a:p>
          <a:p>
            <a:pPr marL="285750" indent="-285750">
              <a:buFont typeface="Arial" panose="020B0604020202020204" pitchFamily="34" charset="0"/>
              <a:buChar char="•"/>
            </a:pPr>
            <a:endParaRPr lang="fr-FR" b="1" dirty="0">
              <a:solidFill>
                <a:schemeClr val="accent1"/>
              </a:solidFill>
            </a:endParaRPr>
          </a:p>
          <a:p>
            <a:pPr marL="285750" indent="-285750">
              <a:buFont typeface="Arial" panose="020B0604020202020204" pitchFamily="34" charset="0"/>
              <a:buChar char="•"/>
            </a:pPr>
            <a:endParaRPr lang="fr-FR" b="1" dirty="0">
              <a:solidFill>
                <a:schemeClr val="accent1"/>
              </a:solidFill>
            </a:endParaRPr>
          </a:p>
          <a:p>
            <a:endParaRPr lang="fr-FR" b="1" dirty="0">
              <a:solidFill>
                <a:schemeClr val="accent1"/>
              </a:solidFill>
            </a:endParaRPr>
          </a:p>
          <a:p>
            <a:pPr marL="228600" indent="-228600">
              <a:buFont typeface="+mj-lt"/>
              <a:buAutoNum type="alphaLcParenR"/>
            </a:pPr>
            <a:r>
              <a:rPr lang="fr-FR" sz="1200" dirty="0"/>
              <a:t>échantillon de Re-W présentant un contraste topographique ; </a:t>
            </a:r>
          </a:p>
          <a:p>
            <a:pPr marL="228600" indent="-228600">
              <a:buFont typeface="+mj-lt"/>
              <a:buAutoNum type="alphaLcParenR"/>
            </a:pPr>
            <a:r>
              <a:rPr lang="fr-FR" sz="1200" dirty="0"/>
              <a:t>échantillon de Mo-Si présentant un contraste de numéro atomique ;</a:t>
            </a:r>
          </a:p>
          <a:p>
            <a:pPr marL="228600" indent="-228600">
              <a:buFont typeface="+mj-lt"/>
              <a:buAutoNum type="alphaLcParenR"/>
            </a:pPr>
            <a:r>
              <a:rPr lang="fr-FR" sz="1200" dirty="0"/>
              <a:t>échantillon d'acier biphasé recristallisé présentant un contraste de diffraction.</a:t>
            </a:r>
          </a:p>
        </p:txBody>
      </p:sp>
      <p:sp>
        <p:nvSpPr>
          <p:cNvPr id="10" name="ZoneTexte 9">
            <a:extLst>
              <a:ext uri="{FF2B5EF4-FFF2-40B4-BE49-F238E27FC236}">
                <a16:creationId xmlns:a16="http://schemas.microsoft.com/office/drawing/2014/main" id="{417229E0-94DD-4756-9C18-8479A9FCD804}"/>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en-US" sz="1200" dirty="0">
                <a:effectLst/>
              </a:rPr>
              <a:t>Wright, S.I. </a:t>
            </a:r>
            <a:r>
              <a:rPr lang="en-US" sz="1200" i="1" dirty="0">
                <a:effectLst/>
              </a:rPr>
              <a:t>et al.</a:t>
            </a:r>
            <a:r>
              <a:rPr lang="en-US" sz="1200" dirty="0">
                <a:effectLst/>
              </a:rPr>
              <a:t> (2015) ‘Electron imaging with an EBSD detector’, </a:t>
            </a:r>
            <a:r>
              <a:rPr lang="en-US" sz="1200" i="1" dirty="0">
                <a:effectLst/>
              </a:rPr>
              <a:t>Ultramicroscopy</a:t>
            </a:r>
            <a:r>
              <a:rPr lang="en-US" sz="1200" dirty="0">
                <a:effectLst/>
              </a:rPr>
              <a:t>, 148, pp. 132–145. </a:t>
            </a:r>
            <a:r>
              <a:rPr lang="en-US" sz="1200" dirty="0">
                <a:effectLst/>
                <a:hlinkClick r:id="rId3"/>
              </a:rPr>
              <a:t>https://doi.org/10.1016/j.ultramic.2014.10.002</a:t>
            </a:r>
            <a:r>
              <a:rPr lang="en-US" sz="1200" dirty="0">
                <a:effectLst/>
              </a:rPr>
              <a:t>.</a:t>
            </a:r>
          </a:p>
        </p:txBody>
      </p:sp>
      <p:pic>
        <p:nvPicPr>
          <p:cNvPr id="5" name="Image 4">
            <a:extLst>
              <a:ext uri="{FF2B5EF4-FFF2-40B4-BE49-F238E27FC236}">
                <a16:creationId xmlns:a16="http://schemas.microsoft.com/office/drawing/2014/main" id="{5D9A1FA3-460E-921E-DFAA-7699C4299F58}"/>
              </a:ext>
            </a:extLst>
          </p:cNvPr>
          <p:cNvPicPr>
            <a:picLocks noChangeAspect="1"/>
          </p:cNvPicPr>
          <p:nvPr/>
        </p:nvPicPr>
        <p:blipFill rotWithShape="1">
          <a:blip r:embed="rId4"/>
          <a:srcRect r="49118"/>
          <a:stretch/>
        </p:blipFill>
        <p:spPr>
          <a:xfrm>
            <a:off x="8755552" y="2146377"/>
            <a:ext cx="2249083" cy="1812341"/>
          </a:xfrm>
          <a:prstGeom prst="rect">
            <a:avLst/>
          </a:prstGeom>
        </p:spPr>
      </p:pic>
      <p:sp>
        <p:nvSpPr>
          <p:cNvPr id="11" name="ZoneTexte 10">
            <a:extLst>
              <a:ext uri="{FF2B5EF4-FFF2-40B4-BE49-F238E27FC236}">
                <a16:creationId xmlns:a16="http://schemas.microsoft.com/office/drawing/2014/main" id="{9F4FDA38-7CE8-45E6-6B64-93F89F2D2381}"/>
              </a:ext>
            </a:extLst>
          </p:cNvPr>
          <p:cNvSpPr txBox="1"/>
          <p:nvPr/>
        </p:nvSpPr>
        <p:spPr>
          <a:xfrm>
            <a:off x="6497716" y="1453001"/>
            <a:ext cx="4498165" cy="646331"/>
          </a:xfrm>
          <a:prstGeom prst="rect">
            <a:avLst/>
          </a:prstGeom>
          <a:noFill/>
        </p:spPr>
        <p:txBody>
          <a:bodyPr wrap="square">
            <a:spAutoFit/>
          </a:bodyPr>
          <a:lstStyle/>
          <a:p>
            <a:r>
              <a:rPr lang="fr-FR" b="1" u="sng" dirty="0">
                <a:solidFill>
                  <a:schemeClr val="accent1"/>
                </a:solidFill>
              </a:rPr>
              <a:t>Attention :</a:t>
            </a:r>
            <a:r>
              <a:rPr lang="fr-FR" dirty="0">
                <a:solidFill>
                  <a:schemeClr val="accent1"/>
                </a:solidFill>
              </a:rPr>
              <a:t> en fonction de la WD utilisée, l’information extraite est différente.</a:t>
            </a:r>
          </a:p>
        </p:txBody>
      </p:sp>
      <p:pic>
        <p:nvPicPr>
          <p:cNvPr id="12" name="Image 11">
            <a:extLst>
              <a:ext uri="{FF2B5EF4-FFF2-40B4-BE49-F238E27FC236}">
                <a16:creationId xmlns:a16="http://schemas.microsoft.com/office/drawing/2014/main" id="{2BD3CC69-4C55-541F-FE78-1C9E8FF2E9AE}"/>
              </a:ext>
            </a:extLst>
          </p:cNvPr>
          <p:cNvPicPr>
            <a:picLocks noChangeAspect="1"/>
          </p:cNvPicPr>
          <p:nvPr/>
        </p:nvPicPr>
        <p:blipFill>
          <a:blip r:embed="rId5"/>
          <a:stretch>
            <a:fillRect/>
          </a:stretch>
        </p:blipFill>
        <p:spPr>
          <a:xfrm>
            <a:off x="720724" y="3351754"/>
            <a:ext cx="5375275" cy="1562272"/>
          </a:xfrm>
          <a:prstGeom prst="rect">
            <a:avLst/>
          </a:prstGeom>
        </p:spPr>
      </p:pic>
      <p:pic>
        <p:nvPicPr>
          <p:cNvPr id="15" name="Image 14">
            <a:extLst>
              <a:ext uri="{FF2B5EF4-FFF2-40B4-BE49-F238E27FC236}">
                <a16:creationId xmlns:a16="http://schemas.microsoft.com/office/drawing/2014/main" id="{0240E11E-5FB8-14C7-6032-D2E3C9341ECC}"/>
              </a:ext>
            </a:extLst>
          </p:cNvPr>
          <p:cNvPicPr>
            <a:picLocks noChangeAspect="1"/>
          </p:cNvPicPr>
          <p:nvPr/>
        </p:nvPicPr>
        <p:blipFill rotWithShape="1">
          <a:blip r:embed="rId6"/>
          <a:srcRect b="50010"/>
          <a:stretch/>
        </p:blipFill>
        <p:spPr>
          <a:xfrm>
            <a:off x="6989816" y="4116518"/>
            <a:ext cx="3513965" cy="1595015"/>
          </a:xfrm>
          <a:prstGeom prst="rect">
            <a:avLst/>
          </a:prstGeom>
        </p:spPr>
      </p:pic>
      <p:sp>
        <p:nvSpPr>
          <p:cNvPr id="17" name="ZoneTexte 16">
            <a:extLst>
              <a:ext uri="{FF2B5EF4-FFF2-40B4-BE49-F238E27FC236}">
                <a16:creationId xmlns:a16="http://schemas.microsoft.com/office/drawing/2014/main" id="{795901EA-01EB-4A64-83AF-5F271BC38E00}"/>
              </a:ext>
            </a:extLst>
          </p:cNvPr>
          <p:cNvSpPr txBox="1"/>
          <p:nvPr/>
        </p:nvSpPr>
        <p:spPr>
          <a:xfrm>
            <a:off x="6288789" y="5723627"/>
            <a:ext cx="4916021" cy="276999"/>
          </a:xfrm>
          <a:prstGeom prst="rect">
            <a:avLst/>
          </a:prstGeom>
          <a:noFill/>
        </p:spPr>
        <p:txBody>
          <a:bodyPr wrap="square">
            <a:spAutoFit/>
          </a:bodyPr>
          <a:lstStyle/>
          <a:p>
            <a:pPr algn="ctr"/>
            <a:r>
              <a:rPr lang="fr-FR" sz="1200" dirty="0"/>
              <a:t>Images d’un échantillon de Ni obtenu à WD (a) 9,6 mm et (b) 23,1 mm</a:t>
            </a:r>
          </a:p>
        </p:txBody>
      </p:sp>
      <p:pic>
        <p:nvPicPr>
          <p:cNvPr id="2" name="Image 1">
            <a:extLst>
              <a:ext uri="{FF2B5EF4-FFF2-40B4-BE49-F238E27FC236}">
                <a16:creationId xmlns:a16="http://schemas.microsoft.com/office/drawing/2014/main" id="{9F653A33-9152-A384-0FD9-1E2902FD92A7}"/>
              </a:ext>
            </a:extLst>
          </p:cNvPr>
          <p:cNvPicPr>
            <a:picLocks noChangeAspect="1"/>
          </p:cNvPicPr>
          <p:nvPr/>
        </p:nvPicPr>
        <p:blipFill rotWithShape="1">
          <a:blip r:embed="rId4"/>
          <a:srcRect l="49118"/>
          <a:stretch/>
        </p:blipFill>
        <p:spPr>
          <a:xfrm>
            <a:off x="6497716" y="2146377"/>
            <a:ext cx="2249083" cy="1812341"/>
          </a:xfrm>
          <a:prstGeom prst="rect">
            <a:avLst/>
          </a:prstGeom>
        </p:spPr>
      </p:pic>
      <p:sp>
        <p:nvSpPr>
          <p:cNvPr id="3" name="Rectangle 2">
            <a:extLst>
              <a:ext uri="{FF2B5EF4-FFF2-40B4-BE49-F238E27FC236}">
                <a16:creationId xmlns:a16="http://schemas.microsoft.com/office/drawing/2014/main" id="{E9D7B2E5-0150-F015-6953-EB5E306B982D}"/>
              </a:ext>
            </a:extLst>
          </p:cNvPr>
          <p:cNvSpPr/>
          <p:nvPr/>
        </p:nvSpPr>
        <p:spPr>
          <a:xfrm>
            <a:off x="8746797" y="2099332"/>
            <a:ext cx="595143" cy="504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CE7D7604-083B-A363-63D5-A132DE13CE73}"/>
              </a:ext>
            </a:extLst>
          </p:cNvPr>
          <p:cNvSpPr/>
          <p:nvPr/>
        </p:nvSpPr>
        <p:spPr>
          <a:xfrm>
            <a:off x="6506469" y="2134283"/>
            <a:ext cx="595143" cy="504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741F67CD-463E-C080-44EC-B0B3402908F5}"/>
              </a:ext>
            </a:extLst>
          </p:cNvPr>
          <p:cNvCxnSpPr>
            <a:cxnSpLocks/>
          </p:cNvCxnSpPr>
          <p:nvPr/>
        </p:nvCxnSpPr>
        <p:spPr>
          <a:xfrm>
            <a:off x="6264685" y="1453001"/>
            <a:ext cx="0" cy="45476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254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0C0E9B9-7CC0-81F2-B571-D9A1FE072DB4}"/>
              </a:ext>
            </a:extLst>
          </p:cNvPr>
          <p:cNvSpPr>
            <a:spLocks noGrp="1"/>
          </p:cNvSpPr>
          <p:nvPr>
            <p:ph type="title"/>
          </p:nvPr>
        </p:nvSpPr>
        <p:spPr/>
        <p:txBody>
          <a:bodyPr/>
          <a:lstStyle/>
          <a:p>
            <a:r>
              <a:rPr lang="fr-FR" dirty="0"/>
              <a:t>Imagerie d’électrons rétrodiffusés virtuelle</a:t>
            </a:r>
            <a:endParaRPr lang="fr-FR" i="1" dirty="0">
              <a:latin typeface="+mn-lt"/>
            </a:endParaRPr>
          </a:p>
        </p:txBody>
      </p:sp>
      <p:pic>
        <p:nvPicPr>
          <p:cNvPr id="5" name="Image 4">
            <a:extLst>
              <a:ext uri="{FF2B5EF4-FFF2-40B4-BE49-F238E27FC236}">
                <a16:creationId xmlns:a16="http://schemas.microsoft.com/office/drawing/2014/main" id="{9B44DEA1-B033-6A18-C944-9ADA3D91957F}"/>
              </a:ext>
            </a:extLst>
          </p:cNvPr>
          <p:cNvPicPr>
            <a:picLocks noChangeAspect="1"/>
          </p:cNvPicPr>
          <p:nvPr/>
        </p:nvPicPr>
        <p:blipFill rotWithShape="1">
          <a:blip r:embed="rId3"/>
          <a:srcRect r="16825"/>
          <a:stretch/>
        </p:blipFill>
        <p:spPr>
          <a:xfrm>
            <a:off x="8630457" y="1274763"/>
            <a:ext cx="2204886" cy="2365084"/>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1F971F2F-73C5-A6C5-A162-8AF88D77F2EA}"/>
              </a:ext>
            </a:extLst>
          </p:cNvPr>
          <p:cNvPicPr>
            <a:picLocks noChangeAspect="1"/>
          </p:cNvPicPr>
          <p:nvPr/>
        </p:nvPicPr>
        <p:blipFill rotWithShape="1">
          <a:blip r:embed="rId4"/>
          <a:srcRect l="7899" t="1972" r="7727" b="2623"/>
          <a:stretch/>
        </p:blipFill>
        <p:spPr>
          <a:xfrm>
            <a:off x="8068199" y="3620706"/>
            <a:ext cx="3329402" cy="2517627"/>
          </a:xfrm>
          <a:prstGeom prst="rect">
            <a:avLst/>
          </a:prstGeom>
        </p:spPr>
      </p:pic>
      <p:sp>
        <p:nvSpPr>
          <p:cNvPr id="12" name="ZoneTexte 11">
            <a:extLst>
              <a:ext uri="{FF2B5EF4-FFF2-40B4-BE49-F238E27FC236}">
                <a16:creationId xmlns:a16="http://schemas.microsoft.com/office/drawing/2014/main" id="{304420FC-5FE6-9ABE-CC67-1C051B758ACE}"/>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b="1" dirty="0"/>
              <a:t>Clichés EBSD et images VBSE obtenus sur un alliage de Ni (source interne CMAT, F. Gaslain).</a:t>
            </a:r>
          </a:p>
          <a:p>
            <a:r>
              <a:rPr lang="fr-FR" sz="1200" dirty="0" err="1">
                <a:effectLst/>
              </a:rPr>
              <a:t>Ånes</a:t>
            </a:r>
            <a:r>
              <a:rPr lang="fr-FR" sz="1200" dirty="0">
                <a:effectLst/>
              </a:rPr>
              <a:t>, H.W. </a:t>
            </a:r>
            <a:r>
              <a:rPr lang="fr-FR" sz="1200" i="1" dirty="0">
                <a:effectLst/>
              </a:rPr>
              <a:t>et al.</a:t>
            </a:r>
            <a:r>
              <a:rPr lang="fr-FR" sz="1200" dirty="0">
                <a:effectLst/>
              </a:rPr>
              <a:t> (2022) ‘</a:t>
            </a:r>
            <a:r>
              <a:rPr lang="fr-FR" sz="1200" dirty="0" err="1">
                <a:effectLst/>
              </a:rPr>
              <a:t>pyxem</a:t>
            </a:r>
            <a:r>
              <a:rPr lang="fr-FR" sz="1200" dirty="0">
                <a:effectLst/>
              </a:rPr>
              <a:t>/</a:t>
            </a:r>
            <a:r>
              <a:rPr lang="fr-FR" sz="1200" dirty="0" err="1">
                <a:effectLst/>
              </a:rPr>
              <a:t>kikuchipy</a:t>
            </a:r>
            <a:r>
              <a:rPr lang="fr-FR" sz="1200" dirty="0">
                <a:effectLst/>
              </a:rPr>
              <a:t>: </a:t>
            </a:r>
            <a:r>
              <a:rPr lang="fr-FR" sz="1200" dirty="0" err="1">
                <a:effectLst/>
              </a:rPr>
              <a:t>kikuchipy</a:t>
            </a:r>
            <a:r>
              <a:rPr lang="fr-FR" sz="1200" dirty="0">
                <a:effectLst/>
              </a:rPr>
              <a:t> 0.7.0’. </a:t>
            </a:r>
            <a:r>
              <a:rPr lang="fr-FR" sz="1200" dirty="0" err="1">
                <a:effectLst/>
              </a:rPr>
              <a:t>Zenodo</a:t>
            </a:r>
            <a:r>
              <a:rPr lang="fr-FR" sz="1200" dirty="0">
                <a:effectLst/>
              </a:rPr>
              <a:t>. </a:t>
            </a:r>
            <a:r>
              <a:rPr lang="fr-FR" sz="1200" dirty="0">
                <a:effectLst/>
                <a:hlinkClick r:id="rId5"/>
              </a:rPr>
              <a:t>https://doi.org/10.5281/zenodo.7263012</a:t>
            </a:r>
            <a:r>
              <a:rPr lang="fr-FR" sz="1200" dirty="0">
                <a:effectLst/>
              </a:rPr>
              <a:t>.</a:t>
            </a:r>
          </a:p>
        </p:txBody>
      </p:sp>
      <p:pic>
        <p:nvPicPr>
          <p:cNvPr id="14" name="Image 13">
            <a:extLst>
              <a:ext uri="{FF2B5EF4-FFF2-40B4-BE49-F238E27FC236}">
                <a16:creationId xmlns:a16="http://schemas.microsoft.com/office/drawing/2014/main" id="{0AEFF0A4-D31A-D4E9-8871-553A0A14E428}"/>
              </a:ext>
            </a:extLst>
          </p:cNvPr>
          <p:cNvPicPr>
            <a:picLocks noChangeAspect="1"/>
          </p:cNvPicPr>
          <p:nvPr/>
        </p:nvPicPr>
        <p:blipFill rotWithShape="1">
          <a:blip r:embed="rId6"/>
          <a:srcRect r="16508"/>
          <a:stretch/>
        </p:blipFill>
        <p:spPr>
          <a:xfrm>
            <a:off x="720726" y="1274763"/>
            <a:ext cx="1649941" cy="1763126"/>
          </a:xfrm>
          <a:prstGeom prst="rect">
            <a:avLst/>
          </a:prstGeom>
        </p:spPr>
      </p:pic>
      <p:pic>
        <p:nvPicPr>
          <p:cNvPr id="3" name="Image 2" descr="Une image contenant texte, différent, très coloré, matériau de construction&#10;&#10;Description générée automatiquement">
            <a:extLst>
              <a:ext uri="{FF2B5EF4-FFF2-40B4-BE49-F238E27FC236}">
                <a16:creationId xmlns:a16="http://schemas.microsoft.com/office/drawing/2014/main" id="{CD829433-E17E-FACD-319E-4E3C478BF4C7}"/>
              </a:ext>
            </a:extLst>
          </p:cNvPr>
          <p:cNvPicPr>
            <a:picLocks noChangeAspect="1"/>
          </p:cNvPicPr>
          <p:nvPr/>
        </p:nvPicPr>
        <p:blipFill rotWithShape="1">
          <a:blip r:embed="rId7"/>
          <a:srcRect t="14983" b="14799"/>
          <a:stretch/>
        </p:blipFill>
        <p:spPr>
          <a:xfrm>
            <a:off x="2370667" y="1960787"/>
            <a:ext cx="5550874" cy="4177546"/>
          </a:xfrm>
          <a:prstGeom prst="rect">
            <a:avLst/>
          </a:prstGeom>
        </p:spPr>
      </p:pic>
    </p:spTree>
    <p:extLst>
      <p:ext uri="{BB962C8B-B14F-4D97-AF65-F5344CB8AC3E}">
        <p14:creationId xmlns:p14="http://schemas.microsoft.com/office/powerpoint/2010/main" val="3129535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D033D2A-FD84-DE18-F18D-11722AE438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16" b="96609" l="3996" r="97797">
                        <a14:foregroundMark x1="13406" y1="44042" x2="3697" y2="56187"/>
                        <a14:foregroundMark x1="3697" y1="56187" x2="8028" y2="73831"/>
                        <a14:foregroundMark x1="8028" y1="73831" x2="20052" y2="82860"/>
                        <a14:foregroundMark x1="20052" y1="82860" x2="34167" y2="81806"/>
                        <a14:foregroundMark x1="34167" y1="81806" x2="47013" y2="86205"/>
                        <a14:foregroundMark x1="47013" y1="86205" x2="49365" y2="65674"/>
                        <a14:foregroundMark x1="49365" y1="65674" x2="46938" y2="49083"/>
                        <a14:foregroundMark x1="46938" y1="49083" x2="53137" y2="85610"/>
                        <a14:foregroundMark x1="53137" y1="85610" x2="67401" y2="97800"/>
                        <a14:foregroundMark x1="67401" y1="97800" x2="84914" y2="91063"/>
                        <a14:foregroundMark x1="84914" y1="91063" x2="97909" y2="80156"/>
                        <a14:foregroundMark x1="97909" y1="80156" x2="93577" y2="61503"/>
                        <a14:foregroundMark x1="93577" y1="61503" x2="82898" y2="45738"/>
                        <a14:foregroundMark x1="82898" y1="45738" x2="78566" y2="11457"/>
                        <a14:foregroundMark x1="78566" y1="11457" x2="32076" y2="7333"/>
                        <a14:foregroundMark x1="32076" y1="7333" x2="19604" y2="12878"/>
                        <a14:foregroundMark x1="19604" y1="12878" x2="14003" y2="28368"/>
                        <a14:foregroundMark x1="14003" y1="28368" x2="13406" y2="44042"/>
                        <a14:foregroundMark x1="34727" y1="46929" x2="34727" y2="46929"/>
                        <a14:foregroundMark x1="13181" y1="28414" x2="13181" y2="28414"/>
                        <a14:foregroundMark x1="13592" y1="30110" x2="15385" y2="24152"/>
                        <a14:foregroundMark x1="12547" y1="28781" x2="12547" y2="28781"/>
                        <a14:foregroundMark x1="12547" y1="28781" x2="12547" y2="28781"/>
                        <a14:foregroundMark x1="14003" y1="32447" x2="14003" y2="32447"/>
                        <a14:foregroundMark x1="12621" y1="30981" x2="12323" y2="30202"/>
                        <a14:foregroundMark x1="11987" y1="29423" x2="11987" y2="29423"/>
                        <a14:foregroundMark x1="12099" y1="27773" x2="12099" y2="27773"/>
                        <a14:foregroundMark x1="12323" y1="27635" x2="12323" y2="27635"/>
                        <a14:foregroundMark x1="12771" y1="26719" x2="12771" y2="26719"/>
                        <a14:foregroundMark x1="12957" y1="26627" x2="12957" y2="26627"/>
                        <a14:foregroundMark x1="12845" y1="26352" x2="16692" y2="19523"/>
                        <a14:foregroundMark x1="14339" y1="22227" x2="14339" y2="22227"/>
                        <a14:foregroundMark x1="14339" y1="22227" x2="11800" y2="31485"/>
                        <a14:foregroundMark x1="7506" y1="62053" x2="7095" y2="61045"/>
                        <a14:foregroundMark x1="6497" y1="58203" x2="6497" y2="58203"/>
                        <a14:foregroundMark x1="6497" y1="56874" x2="3996" y2="71586"/>
                        <a14:foregroundMark x1="58551" y1="95921" x2="58551" y2="95921"/>
                        <a14:foregroundMark x1="58775" y1="95784" x2="58775" y2="95784"/>
                        <a14:foregroundMark x1="59634" y1="94638" x2="59634" y2="94638"/>
                        <a14:foregroundMark x1="64264" y1="90513" x2="58140" y2="94225"/>
                        <a14:foregroundMark x1="58140" y1="94225" x2="58140" y2="94225"/>
                        <a14:foregroundMark x1="58364" y1="94088" x2="58364" y2="94088"/>
                        <a14:foregroundMark x1="58588" y1="93951" x2="58588" y2="93951"/>
                        <a14:foregroundMark x1="59410" y1="96700" x2="59410" y2="96700"/>
                        <a14:foregroundMark x1="59522" y1="95646" x2="59522" y2="95646"/>
                        <a14:foregroundMark x1="57842" y1="95371" x2="57842" y2="95371"/>
                        <a14:foregroundMark x1="57842" y1="95371" x2="57842" y2="95371"/>
                        <a14:foregroundMark x1="93801" y1="75298" x2="93801" y2="75298"/>
                        <a14:foregroundMark x1="93577" y1="75390" x2="93577" y2="75390"/>
                        <a14:foregroundMark x1="93577" y1="75390" x2="93577" y2="75390"/>
                        <a14:foregroundMark x1="95295" y1="68561" x2="95295" y2="68561"/>
                        <a14:foregroundMark x1="95295" y1="68561" x2="95295" y2="68561"/>
                        <a14:foregroundMark x1="95295" y1="68561" x2="95295" y2="68561"/>
                        <a14:foregroundMark x1="95295" y1="68561" x2="95295" y2="68561"/>
                        <a14:foregroundMark x1="96341" y1="75665" x2="96341" y2="75665"/>
                        <a14:foregroundMark x1="96341" y1="75665" x2="96341" y2="75665"/>
                        <a14:foregroundMark x1="96341" y1="75665" x2="96341" y2="75665"/>
                        <a14:foregroundMark x1="97573" y1="75573" x2="97573" y2="75573"/>
                        <a14:foregroundMark x1="97797" y1="75435" x2="97797" y2="75435"/>
                        <a14:foregroundMark x1="54070" y1="7562" x2="54070" y2="7562"/>
                        <a14:foregroundMark x1="54070" y1="7562" x2="54070" y2="7562"/>
                        <a14:foregroundMark x1="54070" y1="7562" x2="54070" y2="7562"/>
                        <a14:foregroundMark x1="56199" y1="6966" x2="56199" y2="6966"/>
                        <a14:foregroundMark x1="56199" y1="6966" x2="56199" y2="6966"/>
                        <a14:foregroundMark x1="56423" y1="4216" x2="56423" y2="4216"/>
                        <a14:foregroundMark x1="56012" y1="4491" x2="56012" y2="4491"/>
                        <a14:foregroundMark x1="56012" y1="4491" x2="56012" y2="4491"/>
                      </a14:backgroundRemoval>
                    </a14:imgEffect>
                  </a14:imgLayer>
                </a14:imgProps>
              </a:ext>
            </a:extLst>
          </a:blip>
          <a:stretch>
            <a:fillRect/>
          </a:stretch>
        </p:blipFill>
        <p:spPr>
          <a:xfrm rot="354131">
            <a:off x="7017708" y="3908036"/>
            <a:ext cx="3414141" cy="2781798"/>
          </a:xfrm>
          <a:prstGeom prst="rect">
            <a:avLst/>
          </a:prstGeom>
        </p:spPr>
      </p:pic>
      <p:sp>
        <p:nvSpPr>
          <p:cNvPr id="3" name="Titre 2">
            <a:extLst>
              <a:ext uri="{FF2B5EF4-FFF2-40B4-BE49-F238E27FC236}">
                <a16:creationId xmlns:a16="http://schemas.microsoft.com/office/drawing/2014/main" id="{852346F9-F9CE-0A80-9620-CEA8AC8B837F}"/>
              </a:ext>
            </a:extLst>
          </p:cNvPr>
          <p:cNvSpPr>
            <a:spLocks noGrp="1"/>
          </p:cNvSpPr>
          <p:nvPr>
            <p:ph type="title"/>
          </p:nvPr>
        </p:nvSpPr>
        <p:spPr/>
        <p:txBody>
          <a:bodyPr/>
          <a:lstStyle/>
          <a:p>
            <a:r>
              <a:rPr lang="fr-FR" dirty="0"/>
              <a:t>Remerciements</a:t>
            </a:r>
          </a:p>
        </p:txBody>
      </p:sp>
      <p:sp>
        <p:nvSpPr>
          <p:cNvPr id="4" name="Espace réservé du texte 3">
            <a:extLst>
              <a:ext uri="{FF2B5EF4-FFF2-40B4-BE49-F238E27FC236}">
                <a16:creationId xmlns:a16="http://schemas.microsoft.com/office/drawing/2014/main" id="{B3E26FD7-2F0C-71D1-9EF2-401613EF0DBE}"/>
              </a:ext>
            </a:extLst>
          </p:cNvPr>
          <p:cNvSpPr>
            <a:spLocks noGrp="1"/>
          </p:cNvSpPr>
          <p:nvPr>
            <p:ph type="body" sz="quarter" idx="14"/>
          </p:nvPr>
        </p:nvSpPr>
        <p:spPr/>
        <p:txBody>
          <a:bodyPr/>
          <a:lstStyle/>
          <a:p>
            <a:pPr marL="479425" lvl="1" indent="-342900" algn="just"/>
            <a:r>
              <a:rPr lang="fr-FR" sz="2000" dirty="0">
                <a:solidFill>
                  <a:schemeClr val="accent1"/>
                </a:solidFill>
              </a:rPr>
              <a:t>Florence </a:t>
            </a:r>
            <a:r>
              <a:rPr lang="fr-FR" sz="2000" dirty="0" err="1">
                <a:solidFill>
                  <a:schemeClr val="accent1"/>
                </a:solidFill>
              </a:rPr>
              <a:t>Robault</a:t>
            </a:r>
            <a:r>
              <a:rPr lang="fr-FR" sz="2000" dirty="0">
                <a:solidFill>
                  <a:schemeClr val="accent1"/>
                </a:solidFill>
              </a:rPr>
              <a:t>, </a:t>
            </a:r>
            <a:r>
              <a:rPr lang="fr-FR" sz="2000" dirty="0" err="1">
                <a:solidFill>
                  <a:schemeClr val="accent1"/>
                </a:solidFill>
              </a:rPr>
              <a:t>SIMaP</a:t>
            </a:r>
            <a:r>
              <a:rPr lang="fr-FR" sz="2000" dirty="0">
                <a:solidFill>
                  <a:schemeClr val="accent1"/>
                </a:solidFill>
              </a:rPr>
              <a:t>, CMTC, Grenoble INP pour son aide sur la partie théorique sur l’origine du signal.</a:t>
            </a:r>
          </a:p>
          <a:p>
            <a:pPr marL="479425" lvl="1" indent="-342900" algn="just"/>
            <a:r>
              <a:rPr lang="fr-FR" sz="2000" dirty="0">
                <a:solidFill>
                  <a:schemeClr val="accent1"/>
                </a:solidFill>
              </a:rPr>
              <a:t>Quentin Barrès, </a:t>
            </a:r>
            <a:r>
              <a:rPr lang="fr-FR" sz="2000" dirty="0" err="1">
                <a:solidFill>
                  <a:schemeClr val="accent1"/>
                </a:solidFill>
              </a:rPr>
              <a:t>Ihssan</a:t>
            </a:r>
            <a:r>
              <a:rPr lang="fr-FR" sz="2000" dirty="0">
                <a:solidFill>
                  <a:schemeClr val="accent1"/>
                </a:solidFill>
              </a:rPr>
              <a:t> </a:t>
            </a:r>
            <a:r>
              <a:rPr lang="fr-FR" sz="2000" dirty="0" err="1">
                <a:solidFill>
                  <a:schemeClr val="accent1"/>
                </a:solidFill>
              </a:rPr>
              <a:t>Hendi</a:t>
            </a:r>
            <a:r>
              <a:rPr lang="fr-FR" sz="2000" dirty="0">
                <a:solidFill>
                  <a:schemeClr val="accent1"/>
                </a:solidFill>
              </a:rPr>
              <a:t> et Philippe </a:t>
            </a:r>
            <a:r>
              <a:rPr lang="fr-FR" sz="2000" dirty="0" err="1">
                <a:solidFill>
                  <a:schemeClr val="accent1"/>
                </a:solidFill>
              </a:rPr>
              <a:t>Lasson</a:t>
            </a:r>
            <a:r>
              <a:rPr lang="fr-FR" sz="2000" dirty="0">
                <a:solidFill>
                  <a:schemeClr val="accent1"/>
                </a:solidFill>
              </a:rPr>
              <a:t> de Synergie4, Lisses pour l’accès et l’aide fournie sur les équipements de TKD.</a:t>
            </a:r>
          </a:p>
          <a:p>
            <a:pPr marL="479425" lvl="1" indent="-342900" algn="just"/>
            <a:r>
              <a:rPr lang="fr-FR" sz="2000" dirty="0">
                <a:solidFill>
                  <a:schemeClr val="accent1"/>
                </a:solidFill>
              </a:rPr>
              <a:t>René de </a:t>
            </a:r>
            <a:r>
              <a:rPr lang="fr-FR" sz="2000" dirty="0" err="1">
                <a:solidFill>
                  <a:schemeClr val="accent1"/>
                </a:solidFill>
              </a:rPr>
              <a:t>Kloe</a:t>
            </a:r>
            <a:r>
              <a:rPr lang="fr-FR" sz="2000" dirty="0">
                <a:solidFill>
                  <a:schemeClr val="accent1"/>
                </a:solidFill>
              </a:rPr>
              <a:t>, EDAX, </a:t>
            </a:r>
            <a:r>
              <a:rPr lang="fr-FR" sz="2000" dirty="0" err="1">
                <a:solidFill>
                  <a:schemeClr val="accent1"/>
                </a:solidFill>
              </a:rPr>
              <a:t>Eindoven</a:t>
            </a:r>
            <a:r>
              <a:rPr lang="fr-FR" sz="2000" dirty="0">
                <a:solidFill>
                  <a:schemeClr val="accent1"/>
                </a:solidFill>
              </a:rPr>
              <a:t> pour plusieurs illustrations.</a:t>
            </a:r>
          </a:p>
          <a:p>
            <a:pPr marL="479425" lvl="1" indent="-342900" algn="just"/>
            <a:r>
              <a:rPr lang="fr-FR" sz="2000" dirty="0">
                <a:solidFill>
                  <a:schemeClr val="accent1"/>
                </a:solidFill>
              </a:rPr>
              <a:t>Les thésards et l’équipe µMAX du CMAT, Evry.</a:t>
            </a:r>
          </a:p>
          <a:p>
            <a:pPr marL="307975" lvl="1" indent="-171450"/>
            <a:endParaRPr lang="fr-FR" sz="1800" dirty="0">
              <a:solidFill>
                <a:schemeClr val="accent1"/>
              </a:solidFill>
            </a:endParaRPr>
          </a:p>
          <a:p>
            <a:pPr lvl="1" indent="0">
              <a:buNone/>
            </a:pPr>
            <a:r>
              <a:rPr lang="fr-FR" sz="2400" b="1" dirty="0">
                <a:solidFill>
                  <a:schemeClr val="accent1"/>
                </a:solidFill>
              </a:rPr>
              <a:t>Merci à vous pour votre attention.</a:t>
            </a:r>
          </a:p>
          <a:p>
            <a:pPr marL="307975" lvl="1" indent="-171450"/>
            <a:endParaRPr lang="fr-FR" sz="1800" dirty="0">
              <a:solidFill>
                <a:schemeClr val="accent1"/>
              </a:solidFill>
            </a:endParaRPr>
          </a:p>
          <a:p>
            <a:pPr marL="307975" lvl="1" indent="-171450"/>
            <a:endParaRPr lang="fr-FR" sz="1800" dirty="0">
              <a:solidFill>
                <a:schemeClr val="accent1"/>
              </a:solidFill>
            </a:endParaRPr>
          </a:p>
          <a:p>
            <a:endParaRPr lang="fr-FR" dirty="0"/>
          </a:p>
        </p:txBody>
      </p:sp>
    </p:spTree>
    <p:extLst>
      <p:ext uri="{BB962C8B-B14F-4D97-AF65-F5344CB8AC3E}">
        <p14:creationId xmlns:p14="http://schemas.microsoft.com/office/powerpoint/2010/main" val="1670107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41CA093F-F411-1A90-D117-4B1C3BCF9B77}"/>
              </a:ext>
            </a:extLst>
          </p:cNvPr>
          <p:cNvSpPr>
            <a:spLocks noGrp="1"/>
          </p:cNvSpPr>
          <p:nvPr>
            <p:ph type="body" sz="quarter" idx="13"/>
          </p:nvPr>
        </p:nvSpPr>
        <p:spPr/>
        <p:txBody>
          <a:bodyPr tIns="1080000"/>
          <a:lstStyle/>
          <a:p>
            <a:pPr algn="just"/>
            <a:r>
              <a:rPr lang="fr-FR" sz="1400" dirty="0"/>
              <a:t>Les électrons diffractés émergeant de "la source ponctuelle" à l'intérieur du cristal sont diffusés de manière cohérente par le réseau cristallin. </a:t>
            </a:r>
            <a:r>
              <a:rPr lang="fr-FR" sz="1400" b="1" dirty="0"/>
              <a:t>Ils forment des paires de cônes centrés sur les vecteurs normaux du plan du réseau et écartés de 2θ entre eux.</a:t>
            </a:r>
          </a:p>
          <a:p>
            <a:pPr algn="just"/>
            <a:r>
              <a:rPr lang="fr-FR" sz="1400" dirty="0"/>
              <a:t>L'angle de Bragg étant petit (</a:t>
            </a:r>
            <a:r>
              <a:rPr lang="fr-FR" altLang="fr-FR" sz="1400" dirty="0">
                <a:latin typeface="+mn-lt"/>
              </a:rPr>
              <a:t>2</a:t>
            </a:r>
            <a:r>
              <a:rPr lang="fr-FR" altLang="fr-FR" sz="1400" dirty="0">
                <a:latin typeface="+mn-lt"/>
                <a:sym typeface="Symbol" panose="05050102010706020507" pitchFamily="18" charset="2"/>
              </a:rPr>
              <a:t></a:t>
            </a:r>
            <a:r>
              <a:rPr lang="fr-FR" altLang="fr-FR" sz="1400" b="1" dirty="0">
                <a:latin typeface="+mn-lt"/>
                <a:sym typeface="Symbol" panose="05050102010706020507" pitchFamily="18" charset="2"/>
              </a:rPr>
              <a:t> </a:t>
            </a:r>
            <a:r>
              <a:rPr lang="fr-FR" altLang="fr-FR" sz="1400" dirty="0">
                <a:latin typeface="+mn-lt"/>
                <a:sym typeface="Symbol" panose="05050102010706020507" pitchFamily="18" charset="2"/>
              </a:rPr>
              <a:t> </a:t>
            </a:r>
            <a:r>
              <a:rPr lang="fr-FR" sz="1400" dirty="0"/>
              <a:t>1° pour HT 15 - 25 kV), les cônes formés sont très grands. Chaque paire de cônes coupe l'écran </a:t>
            </a:r>
            <a:r>
              <a:rPr lang="fr-FR" sz="1400" dirty="0" err="1"/>
              <a:t>cathodoluminescent</a:t>
            </a:r>
            <a:r>
              <a:rPr lang="fr-FR" sz="1400" dirty="0"/>
              <a:t> en lignes presque droites et parallèles.</a:t>
            </a:r>
          </a:p>
          <a:p>
            <a:pPr algn="just"/>
            <a:r>
              <a:rPr lang="fr-FR" sz="1400" dirty="0"/>
              <a:t>La position de la ligne centrale peut être comprise comme la </a:t>
            </a:r>
            <a:r>
              <a:rPr lang="fr-FR" sz="1400" b="1" dirty="0"/>
              <a:t>projection gnomonique </a:t>
            </a:r>
            <a:r>
              <a:rPr lang="fr-FR" sz="1400" dirty="0"/>
              <a:t>du plan de diffraction sur l'écran d'observation.</a:t>
            </a:r>
          </a:p>
        </p:txBody>
      </p:sp>
      <p:sp>
        <p:nvSpPr>
          <p:cNvPr id="3" name="Titre 2">
            <a:extLst>
              <a:ext uri="{FF2B5EF4-FFF2-40B4-BE49-F238E27FC236}">
                <a16:creationId xmlns:a16="http://schemas.microsoft.com/office/drawing/2014/main" id="{91D8250F-320B-8FD4-585C-C8929A91A9FE}"/>
              </a:ext>
            </a:extLst>
          </p:cNvPr>
          <p:cNvSpPr>
            <a:spLocks noGrp="1"/>
          </p:cNvSpPr>
          <p:nvPr>
            <p:ph type="title"/>
          </p:nvPr>
        </p:nvSpPr>
        <p:spPr/>
        <p:txBody>
          <a:bodyPr/>
          <a:lstStyle/>
          <a:p>
            <a:r>
              <a:rPr lang="fr-FR" dirty="0"/>
              <a:t>L’origine de la formation des bandes de </a:t>
            </a:r>
            <a:r>
              <a:rPr lang="fr-FR" dirty="0" err="1"/>
              <a:t>KikuchI</a:t>
            </a:r>
            <a:endParaRPr lang="fr-FR" dirty="0"/>
          </a:p>
        </p:txBody>
      </p:sp>
      <p:sp>
        <p:nvSpPr>
          <p:cNvPr id="7" name="Sous-titre 6">
            <a:extLst>
              <a:ext uri="{FF2B5EF4-FFF2-40B4-BE49-F238E27FC236}">
                <a16:creationId xmlns:a16="http://schemas.microsoft.com/office/drawing/2014/main" id="{2251DA5F-87A0-B53F-B723-A7DE2B8457F5}"/>
              </a:ext>
            </a:extLst>
          </p:cNvPr>
          <p:cNvSpPr>
            <a:spLocks noGrp="1"/>
          </p:cNvSpPr>
          <p:nvPr>
            <p:ph type="subTitle" idx="1"/>
          </p:nvPr>
        </p:nvSpPr>
        <p:spPr>
          <a:xfrm>
            <a:off x="6475412" y="1697525"/>
            <a:ext cx="5020901" cy="725487"/>
          </a:xfrm>
        </p:spPr>
        <p:txBody>
          <a:bodyPr anchor="b"/>
          <a:lstStyle/>
          <a:p>
            <a:r>
              <a:rPr lang="fr-FR" dirty="0"/>
              <a:t>Etape 2 : Diffusion cohérente.</a:t>
            </a:r>
            <a:br>
              <a:rPr lang="fr-FR" dirty="0"/>
            </a:br>
            <a:r>
              <a:rPr lang="fr-FR" dirty="0"/>
              <a:t>d : profondeur de diffraction</a:t>
            </a:r>
          </a:p>
          <a:p>
            <a:endParaRPr lang="fr-FR" dirty="0"/>
          </a:p>
        </p:txBody>
      </p:sp>
      <p:sp>
        <p:nvSpPr>
          <p:cNvPr id="2" name="Text Box 29">
            <a:extLst>
              <a:ext uri="{FF2B5EF4-FFF2-40B4-BE49-F238E27FC236}">
                <a16:creationId xmlns:a16="http://schemas.microsoft.com/office/drawing/2014/main" id="{EC0DABB1-8ABD-18D0-5A74-7F956BB8F83F}"/>
              </a:ext>
            </a:extLst>
          </p:cNvPr>
          <p:cNvSpPr txBox="1">
            <a:spLocks noChangeArrowheads="1"/>
          </p:cNvSpPr>
          <p:nvPr/>
        </p:nvSpPr>
        <p:spPr bwMode="auto">
          <a:xfrm>
            <a:off x="0" y="2600286"/>
            <a:ext cx="2788029" cy="239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87313" eaLnBrk="1" hangingPunct="1">
              <a:spcBef>
                <a:spcPct val="0"/>
              </a:spcBef>
              <a:buFontTx/>
              <a:buNone/>
              <a:tabLst>
                <a:tab pos="1524000" algn="l"/>
              </a:tabLst>
            </a:pPr>
            <a:r>
              <a:rPr lang="fr-FR" altLang="fr-FR" sz="1600" b="1" dirty="0">
                <a:latin typeface="+mn-lt"/>
              </a:rPr>
              <a:t>Largeur bande 	</a:t>
            </a:r>
            <a:r>
              <a:rPr lang="fr-FR" altLang="fr-FR" sz="1600" b="1" dirty="0">
                <a:latin typeface="+mn-lt"/>
                <a:sym typeface="Symbol" panose="05050102010706020507" pitchFamily="18" charset="2"/>
              </a:rPr>
              <a:t> </a:t>
            </a:r>
            <a:r>
              <a:rPr lang="fr-FR" altLang="fr-FR" sz="1800" b="1" dirty="0">
                <a:latin typeface="+mn-lt"/>
              </a:rPr>
              <a:t>2</a:t>
            </a:r>
            <a:r>
              <a:rPr lang="fr-FR" altLang="fr-FR" sz="1800" b="1" dirty="0">
                <a:latin typeface="+mn-lt"/>
                <a:sym typeface="Symbol" panose="05050102010706020507" pitchFamily="18" charset="2"/>
              </a:rPr>
              <a:t></a:t>
            </a:r>
          </a:p>
          <a:p>
            <a:pPr marL="87313" eaLnBrk="1" hangingPunct="1">
              <a:spcBef>
                <a:spcPct val="0"/>
              </a:spcBef>
              <a:buFontTx/>
              <a:buNone/>
              <a:tabLst>
                <a:tab pos="1524000" algn="l"/>
              </a:tabLst>
            </a:pPr>
            <a:r>
              <a:rPr lang="fr-FR" altLang="fr-FR" sz="1600" b="1" dirty="0">
                <a:latin typeface="+mn-lt"/>
                <a:sym typeface="Symbol" panose="05050102010706020507" pitchFamily="18" charset="2"/>
              </a:rPr>
              <a:t>	 1/</a:t>
            </a:r>
            <a:r>
              <a:rPr lang="fr-FR" altLang="fr-FR" sz="1800" b="1" dirty="0" err="1">
                <a:latin typeface="+mn-lt"/>
                <a:sym typeface="Symbol" panose="05050102010706020507" pitchFamily="18" charset="2"/>
              </a:rPr>
              <a:t>d</a:t>
            </a:r>
            <a:r>
              <a:rPr lang="fr-FR" altLang="fr-FR" sz="1800" b="1" baseline="-25000" dirty="0" err="1">
                <a:latin typeface="+mn-lt"/>
                <a:sym typeface="Symbol" panose="05050102010706020507" pitchFamily="18" charset="2"/>
              </a:rPr>
              <a:t>hkl</a:t>
            </a:r>
            <a:endParaRPr lang="fr-FR" altLang="fr-FR" sz="1800" b="1" baseline="-25000" dirty="0">
              <a:latin typeface="+mn-lt"/>
              <a:sym typeface="Symbol" panose="05050102010706020507" pitchFamily="18" charset="2"/>
            </a:endParaRPr>
          </a:p>
          <a:p>
            <a:pPr marL="87313" eaLnBrk="1" hangingPunct="1">
              <a:spcBef>
                <a:spcPct val="0"/>
              </a:spcBef>
              <a:buFontTx/>
              <a:buNone/>
            </a:pPr>
            <a:endParaRPr lang="fr-FR" altLang="fr-FR" sz="1400" baseline="-25000" dirty="0">
              <a:latin typeface="+mn-lt"/>
              <a:sym typeface="Symbol" panose="05050102010706020507" pitchFamily="18" charset="2"/>
            </a:endParaRPr>
          </a:p>
          <a:p>
            <a:pPr marL="87313" eaLnBrk="1" hangingPunct="1">
              <a:spcBef>
                <a:spcPct val="0"/>
              </a:spcBef>
              <a:buFontTx/>
              <a:buNone/>
            </a:pPr>
            <a:endParaRPr lang="fr-FR" altLang="fr-FR" sz="1400" dirty="0">
              <a:latin typeface="+mn-lt"/>
              <a:sym typeface="Symbol" panose="05050102010706020507" pitchFamily="18" charset="2"/>
            </a:endParaRPr>
          </a:p>
          <a:p>
            <a:pPr marL="87313" eaLnBrk="1" hangingPunct="1">
              <a:spcBef>
                <a:spcPct val="0"/>
              </a:spcBef>
              <a:buFontTx/>
              <a:buNone/>
            </a:pPr>
            <a:r>
              <a:rPr lang="fr-FR" altLang="fr-FR" sz="1400" dirty="0">
                <a:latin typeface="+mn-lt"/>
                <a:sym typeface="Symbol" panose="05050102010706020507" pitchFamily="18" charset="2"/>
              </a:rPr>
              <a:t>Plans de bas indice (</a:t>
            </a:r>
            <a:r>
              <a:rPr lang="fr-FR" altLang="fr-FR" sz="1600" dirty="0" err="1">
                <a:latin typeface="+mn-lt"/>
                <a:sym typeface="Symbol" panose="05050102010706020507" pitchFamily="18" charset="2"/>
              </a:rPr>
              <a:t>d</a:t>
            </a:r>
            <a:r>
              <a:rPr lang="fr-FR" altLang="fr-FR" sz="1600" baseline="-25000" dirty="0" err="1">
                <a:latin typeface="+mn-lt"/>
                <a:sym typeface="Symbol" panose="05050102010706020507" pitchFamily="18" charset="2"/>
              </a:rPr>
              <a:t>hkl</a:t>
            </a:r>
            <a:r>
              <a:rPr lang="fr-FR" altLang="fr-FR" sz="1600" baseline="-25000" dirty="0">
                <a:latin typeface="+mn-lt"/>
                <a:sym typeface="Symbol" panose="05050102010706020507" pitchFamily="18" charset="2"/>
              </a:rPr>
              <a:t> </a:t>
            </a:r>
            <a:r>
              <a:rPr lang="fr-FR" altLang="fr-FR" sz="1400" dirty="0">
                <a:latin typeface="+mn-lt"/>
                <a:sym typeface="Symbol" panose="05050102010706020507" pitchFamily="18" charset="2"/>
              </a:rPr>
              <a:t>grand) donc des bandes de largeur K</a:t>
            </a:r>
            <a:r>
              <a:rPr lang="fr-FR" altLang="fr-FR" sz="1400" baseline="-25000" dirty="0">
                <a:latin typeface="+mn-lt"/>
                <a:sym typeface="Symbol" panose="05050102010706020507" pitchFamily="18" charset="2"/>
              </a:rPr>
              <a:t>1</a:t>
            </a:r>
            <a:r>
              <a:rPr lang="fr-FR" altLang="fr-FR" sz="1400" dirty="0">
                <a:latin typeface="+mn-lt"/>
                <a:sym typeface="Symbol" panose="05050102010706020507" pitchFamily="18" charset="2"/>
              </a:rPr>
              <a:t>K</a:t>
            </a:r>
            <a:r>
              <a:rPr lang="fr-FR" altLang="fr-FR" sz="1400" baseline="-25000" dirty="0">
                <a:latin typeface="+mn-lt"/>
                <a:sym typeface="Symbol" panose="05050102010706020507" pitchFamily="18" charset="2"/>
              </a:rPr>
              <a:t>2</a:t>
            </a:r>
            <a:r>
              <a:rPr lang="fr-FR" altLang="fr-FR" sz="1400" dirty="0">
                <a:latin typeface="+mn-lt"/>
                <a:sym typeface="Symbol" panose="05050102010706020507" pitchFamily="18" charset="2"/>
              </a:rPr>
              <a:t> étroites :</a:t>
            </a:r>
          </a:p>
          <a:p>
            <a:pPr marL="87313" algn="ctr" eaLnBrk="1" hangingPunct="1">
              <a:spcBef>
                <a:spcPct val="0"/>
              </a:spcBef>
              <a:buFontTx/>
              <a:buNone/>
            </a:pPr>
            <a:endParaRPr lang="fr-FR" altLang="fr-FR" sz="1400" dirty="0">
              <a:latin typeface="+mn-lt"/>
              <a:sym typeface="Symbol" panose="05050102010706020507" pitchFamily="18" charset="2"/>
            </a:endParaRPr>
          </a:p>
          <a:p>
            <a:pPr marL="87313" algn="ctr" eaLnBrk="1" hangingPunct="1">
              <a:spcBef>
                <a:spcPct val="0"/>
              </a:spcBef>
              <a:buFontTx/>
              <a:buNone/>
            </a:pPr>
            <a:r>
              <a:rPr lang="fr-FR" altLang="fr-FR" sz="1600" b="1" dirty="0">
                <a:latin typeface="+mn-lt"/>
              </a:rPr>
              <a:t>E = 20 kV : </a:t>
            </a:r>
            <a:r>
              <a:rPr lang="fr-FR" altLang="fr-FR" sz="1600" b="1" dirty="0">
                <a:latin typeface="+mn-lt"/>
                <a:sym typeface="Symbol" panose="05050102010706020507" pitchFamily="18" charset="2"/>
              </a:rPr>
              <a:t>  </a:t>
            </a:r>
            <a:r>
              <a:rPr lang="fr-FR" altLang="fr-FR" sz="1600" b="1" dirty="0">
                <a:latin typeface="+mn-lt"/>
              </a:rPr>
              <a:t>0.009 nm</a:t>
            </a:r>
            <a:br>
              <a:rPr lang="fr-FR" altLang="fr-FR" sz="1600" b="1" dirty="0">
                <a:latin typeface="+mn-lt"/>
              </a:rPr>
            </a:br>
            <a:r>
              <a:rPr lang="fr-FR" altLang="fr-FR" sz="1600" b="1" dirty="0">
                <a:latin typeface="+mn-lt"/>
                <a:sym typeface="Symbol" panose="05050102010706020507" pitchFamily="18" charset="2"/>
              </a:rPr>
              <a:t>  </a:t>
            </a:r>
            <a:r>
              <a:rPr lang="fr-FR" altLang="fr-FR" sz="1600" b="1" dirty="0">
                <a:latin typeface="+mn-lt"/>
              </a:rPr>
              <a:t>2</a:t>
            </a:r>
            <a:r>
              <a:rPr lang="fr-FR" altLang="fr-FR" sz="1600" b="1" dirty="0">
                <a:latin typeface="+mn-lt"/>
                <a:sym typeface="Symbol" panose="05050102010706020507" pitchFamily="18" charset="2"/>
              </a:rPr>
              <a:t>  </a:t>
            </a:r>
            <a:r>
              <a:rPr lang="fr-FR" altLang="fr-FR" sz="1600" b="1" dirty="0">
                <a:latin typeface="+mn-lt"/>
              </a:rPr>
              <a:t>1°</a:t>
            </a:r>
            <a:endParaRPr lang="fr-FR" altLang="fr-FR" sz="1600" b="1" dirty="0">
              <a:latin typeface="+mn-lt"/>
              <a:sym typeface="Symbol" panose="05050102010706020507" pitchFamily="18" charset="2"/>
            </a:endParaRPr>
          </a:p>
        </p:txBody>
      </p:sp>
      <p:pic>
        <p:nvPicPr>
          <p:cNvPr id="9" name="Espace réservé du contenu 8">
            <a:extLst>
              <a:ext uri="{FF2B5EF4-FFF2-40B4-BE49-F238E27FC236}">
                <a16:creationId xmlns:a16="http://schemas.microsoft.com/office/drawing/2014/main" id="{31AB24D5-DDDD-E912-1A59-90A99F93876A}"/>
              </a:ext>
            </a:extLst>
          </p:cNvPr>
          <p:cNvPicPr>
            <a:picLocks noChangeAspect="1"/>
          </p:cNvPicPr>
          <p:nvPr/>
        </p:nvPicPr>
        <p:blipFill>
          <a:blip r:embed="rId3"/>
          <a:stretch>
            <a:fillRect/>
          </a:stretch>
        </p:blipFill>
        <p:spPr>
          <a:xfrm>
            <a:off x="2781314" y="1774371"/>
            <a:ext cx="3532399" cy="4042229"/>
          </a:xfrm>
          <a:prstGeom prst="rect">
            <a:avLst/>
          </a:prstGeom>
        </p:spPr>
      </p:pic>
      <p:sp>
        <p:nvSpPr>
          <p:cNvPr id="11" name="Ellipse 10">
            <a:extLst>
              <a:ext uri="{FF2B5EF4-FFF2-40B4-BE49-F238E27FC236}">
                <a16:creationId xmlns:a16="http://schemas.microsoft.com/office/drawing/2014/main" id="{EC1EC2ED-BF96-971A-8A9D-1EC4A1EFED7F}"/>
              </a:ext>
              <a:ext uri="{C183D7F6-B498-43B3-948B-1728B52AA6E4}">
                <adec:decorative xmlns:adec="http://schemas.microsoft.com/office/drawing/2017/decorative" val="0"/>
              </a:ext>
            </a:extLst>
          </p:cNvPr>
          <p:cNvSpPr/>
          <p:nvPr/>
        </p:nvSpPr>
        <p:spPr>
          <a:xfrm>
            <a:off x="4010871" y="4457637"/>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dirty="0"/>
              <a:t>II</a:t>
            </a:r>
          </a:p>
        </p:txBody>
      </p:sp>
      <p:sp>
        <p:nvSpPr>
          <p:cNvPr id="17" name="ZoneTexte 16">
            <a:extLst>
              <a:ext uri="{FF2B5EF4-FFF2-40B4-BE49-F238E27FC236}">
                <a16:creationId xmlns:a16="http://schemas.microsoft.com/office/drawing/2014/main" id="{0D8D5C66-FFE1-74BF-0E57-922691215A15}"/>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dirty="0"/>
              <a:t>S. </a:t>
            </a:r>
            <a:r>
              <a:rPr lang="fr-FR" sz="1200" dirty="0" err="1"/>
              <a:t>Zaefferer</a:t>
            </a:r>
            <a:r>
              <a:rPr lang="fr-FR" sz="1200" dirty="0">
                <a:effectLst/>
              </a:rPr>
              <a:t> (2007) ‘On the formation </a:t>
            </a:r>
            <a:r>
              <a:rPr lang="fr-FR" sz="1200" dirty="0" err="1">
                <a:effectLst/>
              </a:rPr>
              <a:t>mechanisms</a:t>
            </a:r>
            <a:r>
              <a:rPr lang="fr-FR" sz="1200" dirty="0">
                <a:effectLst/>
              </a:rPr>
              <a:t>, spatial </a:t>
            </a:r>
            <a:r>
              <a:rPr lang="fr-FR" sz="1200" dirty="0" err="1">
                <a:effectLst/>
              </a:rPr>
              <a:t>resolution</a:t>
            </a:r>
            <a:r>
              <a:rPr lang="fr-FR" sz="1200" dirty="0">
                <a:effectLst/>
              </a:rPr>
              <a:t> and </a:t>
            </a:r>
            <a:r>
              <a:rPr lang="fr-FR" sz="1200" dirty="0" err="1">
                <a:effectLst/>
              </a:rPr>
              <a:t>intensity</a:t>
            </a:r>
            <a:r>
              <a:rPr lang="fr-FR" sz="1200" dirty="0">
                <a:effectLst/>
              </a:rPr>
              <a:t> of </a:t>
            </a:r>
            <a:r>
              <a:rPr lang="fr-FR" sz="1200" dirty="0" err="1">
                <a:effectLst/>
              </a:rPr>
              <a:t>backscatter</a:t>
            </a:r>
            <a:r>
              <a:rPr lang="fr-FR" sz="1200" dirty="0">
                <a:effectLst/>
              </a:rPr>
              <a:t> Kikuchi patterns’, </a:t>
            </a:r>
            <a:r>
              <a:rPr lang="fr-FR" sz="1200" i="1" dirty="0" err="1">
                <a:effectLst/>
              </a:rPr>
              <a:t>Ultramicroscopy</a:t>
            </a:r>
            <a:r>
              <a:rPr lang="fr-FR" sz="1200" dirty="0">
                <a:effectLst/>
              </a:rPr>
              <a:t>, 107(2–3), pp. 254–266. </a:t>
            </a:r>
            <a:r>
              <a:rPr lang="fr-FR" sz="1200" dirty="0">
                <a:effectLst/>
                <a:hlinkClick r:id="rId4"/>
              </a:rPr>
              <a:t>https://doi.org/10.1016/j.ultramic.2006.08.007</a:t>
            </a:r>
            <a:r>
              <a:rPr lang="fr-FR" sz="1200" dirty="0">
                <a:effectLst/>
              </a:rPr>
              <a:t>.</a:t>
            </a:r>
          </a:p>
        </p:txBody>
      </p:sp>
      <p:sp>
        <p:nvSpPr>
          <p:cNvPr id="4" name="ZoneTexte 3">
            <a:extLst>
              <a:ext uri="{FF2B5EF4-FFF2-40B4-BE49-F238E27FC236}">
                <a16:creationId xmlns:a16="http://schemas.microsoft.com/office/drawing/2014/main" id="{EB364380-E4BF-F537-1E2B-1227F22C5CC0}"/>
              </a:ext>
            </a:extLst>
          </p:cNvPr>
          <p:cNvSpPr txBox="1"/>
          <p:nvPr/>
        </p:nvSpPr>
        <p:spPr>
          <a:xfrm>
            <a:off x="152400" y="5900041"/>
            <a:ext cx="1489510" cy="307777"/>
          </a:xfrm>
          <a:prstGeom prst="rect">
            <a:avLst/>
          </a:prstGeom>
          <a:noFill/>
        </p:spPr>
        <p:txBody>
          <a:bodyPr wrap="none" rtlCol="0">
            <a:spAutoFit/>
          </a:bodyPr>
          <a:lstStyle/>
          <a:p>
            <a:r>
              <a:rPr lang="fr-FR" sz="1400" dirty="0"/>
              <a:t>Florence </a:t>
            </a:r>
            <a:r>
              <a:rPr lang="fr-FR" sz="1400" dirty="0" err="1"/>
              <a:t>Robaut</a:t>
            </a:r>
            <a:endParaRPr lang="fr-FR" sz="1400" dirty="0"/>
          </a:p>
        </p:txBody>
      </p:sp>
    </p:spTree>
    <p:extLst>
      <p:ext uri="{BB962C8B-B14F-4D97-AF65-F5344CB8AC3E}">
        <p14:creationId xmlns:p14="http://schemas.microsoft.com/office/powerpoint/2010/main" val="2460376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1D8250F-320B-8FD4-585C-C8929A91A9FE}"/>
              </a:ext>
            </a:extLst>
          </p:cNvPr>
          <p:cNvSpPr>
            <a:spLocks noGrp="1"/>
          </p:cNvSpPr>
          <p:nvPr>
            <p:ph type="title"/>
          </p:nvPr>
        </p:nvSpPr>
        <p:spPr/>
        <p:txBody>
          <a:bodyPr vert="horz" lIns="0" tIns="45720" rIns="91440" bIns="45720" rtlCol="0" anchor="t">
            <a:normAutofit/>
          </a:bodyPr>
          <a:lstStyle/>
          <a:p>
            <a:r>
              <a:rPr lang="fr-FR" kern="1200" cap="all" spc="100" baseline="0" dirty="0">
                <a:latin typeface="+mj-lt"/>
                <a:ea typeface="+mj-ea"/>
                <a:cs typeface="Arial" panose="020B0604020202020204" pitchFamily="34" charset="0"/>
              </a:rPr>
              <a:t>L’origine de la formation des bandes de </a:t>
            </a:r>
            <a:r>
              <a:rPr lang="fr-FR" kern="1200" cap="all" spc="100" baseline="0" dirty="0" err="1">
                <a:latin typeface="+mj-lt"/>
                <a:ea typeface="+mj-ea"/>
                <a:cs typeface="Arial" panose="020B0604020202020204" pitchFamily="34" charset="0"/>
              </a:rPr>
              <a:t>KikuchI</a:t>
            </a:r>
            <a:endParaRPr lang="fr-FR" kern="1200" cap="all" spc="100" baseline="0" dirty="0">
              <a:latin typeface="+mj-lt"/>
              <a:ea typeface="+mj-ea"/>
              <a:cs typeface="Arial" panose="020B0604020202020204" pitchFamily="34" charset="0"/>
            </a:endParaRPr>
          </a:p>
        </p:txBody>
      </p:sp>
      <p:pic>
        <p:nvPicPr>
          <p:cNvPr id="36" name="Image 35">
            <a:extLst>
              <a:ext uri="{FF2B5EF4-FFF2-40B4-BE49-F238E27FC236}">
                <a16:creationId xmlns:a16="http://schemas.microsoft.com/office/drawing/2014/main" id="{FB9B7CB0-5093-E3AF-2CCD-CEC9759CDCC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9" b="86377" l="3779" r="62039">
                        <a14:foregroundMark x1="10545" y1="19311" x2="6239" y2="23353"/>
                        <a14:foregroundMark x1="6239" y1="23353" x2="3866" y2="33383"/>
                        <a14:foregroundMark x1="3866" y1="33383" x2="4921" y2="51796"/>
                        <a14:foregroundMark x1="4921" y1="51796" x2="9490" y2="59281"/>
                        <a14:foregroundMark x1="9490" y1="59281" x2="23814" y2="58982"/>
                        <a14:foregroundMark x1="23814" y1="58982" x2="23023" y2="82335"/>
                        <a14:foregroundMark x1="23023" y1="82335" x2="30668" y2="81437"/>
                        <a14:foregroundMark x1="30668" y1="81437" x2="56678" y2="60778"/>
                        <a14:foregroundMark x1="56678" y1="60778" x2="59754" y2="19461"/>
                        <a14:foregroundMark x1="59754" y1="19461" x2="52109" y2="24251"/>
                        <a14:foregroundMark x1="52109" y1="24251" x2="46837" y2="25000"/>
                        <a14:foregroundMark x1="46837" y1="25000" x2="47803" y2="47455"/>
                        <a14:foregroundMark x1="47803" y1="47455" x2="43849" y2="60928"/>
                        <a14:foregroundMark x1="43849" y1="60928" x2="37170" y2="60329"/>
                        <a14:foregroundMark x1="28910" y1="79042" x2="23726" y2="83234"/>
                        <a14:foregroundMark x1="23726" y1="83234" x2="23374" y2="81138"/>
                        <a14:foregroundMark x1="19156" y1="51347" x2="7645" y2="52994"/>
                        <a14:foregroundMark x1="7645" y1="52994" x2="15290" y2="55689"/>
                        <a14:foregroundMark x1="15290" y1="55689" x2="20299" y2="55539"/>
                        <a14:foregroundMark x1="20299" y1="55539" x2="18541" y2="51946"/>
                        <a14:foregroundMark x1="4042" y1="31737" x2="7206" y2="54641"/>
                        <a14:foregroundMark x1="9490" y1="19162" x2="20475" y2="7485"/>
                        <a14:foregroundMark x1="20475" y1="7485" x2="62566" y2="17964"/>
                        <a14:foregroundMark x1="62566" y1="17964" x2="62039" y2="27096"/>
                        <a14:foregroundMark x1="62039" y1="27096" x2="56415" y2="32635"/>
                        <a14:foregroundMark x1="41652" y1="22006" x2="35764" y2="27844"/>
                        <a14:foregroundMark x1="35764" y1="27844" x2="38576" y2="39371"/>
                        <a14:foregroundMark x1="38576" y1="39371" x2="44288" y2="25599"/>
                        <a14:foregroundMark x1="44288" y1="25599" x2="47979" y2="37874"/>
                        <a14:foregroundMark x1="47979" y1="37874" x2="43322" y2="44760"/>
                        <a14:foregroundMark x1="43322" y1="44760" x2="43146" y2="35928"/>
                        <a14:foregroundMark x1="43146" y1="35928" x2="39104" y2="28892"/>
                        <a14:foregroundMark x1="39104" y1="28892" x2="45255" y2="32186"/>
                        <a14:foregroundMark x1="45255" y1="32186" x2="46046" y2="29491"/>
                        <a14:foregroundMark x1="20299" y1="11976" x2="24429" y2="31886"/>
                        <a14:foregroundMark x1="24429" y1="31886" x2="16960" y2="37874"/>
                        <a14:foregroundMark x1="16960" y1="37874" x2="15729" y2="33084"/>
                        <a14:foregroundMark x1="7469" y1="43862" x2="11160" y2="49251"/>
                        <a14:foregroundMark x1="11160" y1="49251" x2="10281" y2="48054"/>
                        <a14:foregroundMark x1="12742" y1="19162" x2="12742" y2="19162"/>
                        <a14:foregroundMark x1="19596" y1="150" x2="18981" y2="9281"/>
                        <a14:foregroundMark x1="18981" y1="9281" x2="20387" y2="449"/>
                        <a14:foregroundMark x1="20387" y1="449" x2="20562" y2="9880"/>
                        <a14:foregroundMark x1="23902" y1="83533" x2="29525" y2="81587"/>
                        <a14:foregroundMark x1="29525" y1="81587" x2="25483" y2="86377"/>
                        <a14:foregroundMark x1="25483" y1="86377" x2="31283" y2="79042"/>
                        <a14:foregroundMark x1="24077" y1="82635" x2="24077" y2="84132"/>
                        <a14:foregroundMark x1="23989" y1="85778" x2="23989" y2="85778"/>
                        <a14:foregroundMark x1="23989" y1="85778" x2="23989" y2="85778"/>
                        <a14:foregroundMark x1="23989" y1="85778" x2="23989" y2="85778"/>
                        <a14:foregroundMark x1="25308" y1="85778" x2="25308" y2="85778"/>
                        <a14:foregroundMark x1="24429" y1="85629" x2="24341" y2="85629"/>
                        <a14:foregroundMark x1="18893" y1="749" x2="18981" y2="5988"/>
                        <a14:foregroundMark x1="18893" y1="7186" x2="18893" y2="7186"/>
                        <a14:foregroundMark x1="18893" y1="6737" x2="18893" y2="6737"/>
                      </a14:backgroundRemoval>
                    </a14:imgEffect>
                  </a14:imgLayer>
                </a14:imgProps>
              </a:ext>
            </a:extLst>
          </a:blip>
          <a:srcRect l="3493" t="3314" r="37057" b="13838"/>
          <a:stretch/>
        </p:blipFill>
        <p:spPr>
          <a:xfrm>
            <a:off x="720725" y="1274763"/>
            <a:ext cx="5750346" cy="4788786"/>
          </a:xfrm>
          <a:prstGeom prst="rect">
            <a:avLst/>
          </a:prstGeom>
        </p:spPr>
      </p:pic>
      <p:pic>
        <p:nvPicPr>
          <p:cNvPr id="38" name="Image 37" descr="Une image contenant parapluie, ouvrir, plante, ouvert&#10;&#10;Description générée automatiquement">
            <a:extLst>
              <a:ext uri="{FF2B5EF4-FFF2-40B4-BE49-F238E27FC236}">
                <a16:creationId xmlns:a16="http://schemas.microsoft.com/office/drawing/2014/main" id="{2061676D-C699-A95D-69D9-0202DE8EEE3F}"/>
              </a:ext>
            </a:extLst>
          </p:cNvPr>
          <p:cNvPicPr>
            <a:picLocks noChangeAspect="1"/>
          </p:cNvPicPr>
          <p:nvPr/>
        </p:nvPicPr>
        <p:blipFill>
          <a:blip r:embed="rId5"/>
          <a:stretch>
            <a:fillRect/>
          </a:stretch>
        </p:blipFill>
        <p:spPr>
          <a:xfrm>
            <a:off x="5284949" y="2264014"/>
            <a:ext cx="3162365" cy="3265713"/>
          </a:xfrm>
          <a:prstGeom prst="rect">
            <a:avLst/>
          </a:prstGeom>
          <a:scene3d>
            <a:camera prst="isometricRightUp">
              <a:rot lat="2399805" lon="18913645" rev="128316"/>
            </a:camera>
            <a:lightRig rig="threePt" dir="t"/>
          </a:scene3d>
        </p:spPr>
      </p:pic>
      <p:cxnSp>
        <p:nvCxnSpPr>
          <p:cNvPr id="41" name="Connecteur droit 40">
            <a:extLst>
              <a:ext uri="{FF2B5EF4-FFF2-40B4-BE49-F238E27FC236}">
                <a16:creationId xmlns:a16="http://schemas.microsoft.com/office/drawing/2014/main" id="{5007C506-9D3A-5151-477B-012D342DA1CB}"/>
              </a:ext>
            </a:extLst>
          </p:cNvPr>
          <p:cNvCxnSpPr>
            <a:cxnSpLocks/>
          </p:cNvCxnSpPr>
          <p:nvPr/>
        </p:nvCxnSpPr>
        <p:spPr>
          <a:xfrm flipV="1">
            <a:off x="6058758" y="3305413"/>
            <a:ext cx="1735414" cy="4131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EE621382-2951-05DF-BB75-75BC0B4402D9}"/>
              </a:ext>
            </a:extLst>
          </p:cNvPr>
          <p:cNvCxnSpPr>
            <a:cxnSpLocks/>
          </p:cNvCxnSpPr>
          <p:nvPr/>
        </p:nvCxnSpPr>
        <p:spPr>
          <a:xfrm flipV="1">
            <a:off x="6096000" y="3443294"/>
            <a:ext cx="1698172" cy="42091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574E078D-D881-4B09-8029-1BB71CABCBB4}"/>
              </a:ext>
            </a:extLst>
          </p:cNvPr>
          <p:cNvSpPr txBox="1">
            <a:spLocks/>
          </p:cNvSpPr>
          <p:nvPr/>
        </p:nvSpPr>
        <p:spPr>
          <a:xfrm rot="20760000">
            <a:off x="6063434" y="3846929"/>
            <a:ext cx="1763303" cy="276999"/>
          </a:xfrm>
          <a:prstGeom prst="rect">
            <a:avLst/>
          </a:prstGeom>
          <a:solidFill>
            <a:schemeClr val="bg1">
              <a:alpha val="40000"/>
            </a:schemeClr>
          </a:solidFill>
        </p:spPr>
        <p:txBody>
          <a:bodyPr wrap="none" lIns="0" tIns="0" rIns="0" bIns="0" rtlCol="0" anchor="ctr" anchorCtr="1">
            <a:spAutoFit/>
          </a:bodyPr>
          <a:lstStyle/>
          <a:p>
            <a:pPr algn="ctr"/>
            <a:r>
              <a:rPr lang="fr-FR" dirty="0">
                <a:solidFill>
                  <a:schemeClr val="accent1"/>
                </a:solidFill>
              </a:rPr>
              <a:t>Bande de Kikuchi</a:t>
            </a:r>
          </a:p>
        </p:txBody>
      </p:sp>
      <p:sp>
        <p:nvSpPr>
          <p:cNvPr id="51" name="Rectangle 18">
            <a:extLst>
              <a:ext uri="{FF2B5EF4-FFF2-40B4-BE49-F238E27FC236}">
                <a16:creationId xmlns:a16="http://schemas.microsoft.com/office/drawing/2014/main" id="{5386B4EC-943C-9828-5540-6D20D6ABCAAF}"/>
              </a:ext>
            </a:extLst>
          </p:cNvPr>
          <p:cNvSpPr>
            <a:spLocks noChangeArrowheads="1"/>
          </p:cNvSpPr>
          <p:nvPr/>
        </p:nvSpPr>
        <p:spPr bwMode="auto">
          <a:xfrm>
            <a:off x="8135787" y="2196796"/>
            <a:ext cx="3335488" cy="3272691"/>
          </a:xfrm>
          <a:prstGeom prst="rect">
            <a:avLst/>
          </a:prstGeom>
          <a:solidFill>
            <a:schemeClr val="bg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2000" b="1" u="sng" dirty="0">
                <a:solidFill>
                  <a:schemeClr val="accent1"/>
                </a:solidFill>
                <a:latin typeface="+mn-lt"/>
              </a:rPr>
              <a:t>Résumé :</a:t>
            </a:r>
          </a:p>
          <a:p>
            <a:pPr algn="ctr" eaLnBrk="1" hangingPunct="1">
              <a:spcBef>
                <a:spcPct val="0"/>
              </a:spcBef>
              <a:buFontTx/>
              <a:buNone/>
            </a:pPr>
            <a:endParaRPr lang="fr-FR" altLang="fr-FR" sz="1600" dirty="0">
              <a:solidFill>
                <a:schemeClr val="accent1"/>
              </a:solidFill>
              <a:latin typeface="+mn-lt"/>
            </a:endParaRPr>
          </a:p>
          <a:p>
            <a:pPr algn="ctr" eaLnBrk="1" hangingPunct="1">
              <a:spcBef>
                <a:spcPct val="0"/>
              </a:spcBef>
              <a:buFontTx/>
              <a:buNone/>
            </a:pPr>
            <a:r>
              <a:rPr lang="fr-FR" altLang="fr-FR" sz="1600" b="1" dirty="0">
                <a:solidFill>
                  <a:schemeClr val="accent1"/>
                </a:solidFill>
                <a:latin typeface="+mn-lt"/>
              </a:rPr>
              <a:t>La largeur des bandes de Kikuchi (</a:t>
            </a:r>
            <a:r>
              <a:rPr lang="fr-FR" altLang="fr-FR" sz="1600" b="1" dirty="0">
                <a:solidFill>
                  <a:schemeClr val="accent1"/>
                </a:solidFill>
                <a:latin typeface="+mn-lt"/>
                <a:sym typeface="Symbol" panose="05050102010706020507" pitchFamily="18" charset="2"/>
              </a:rPr>
              <a:t> </a:t>
            </a:r>
            <a:r>
              <a:rPr lang="fr-FR" altLang="fr-FR" sz="1600" b="1" dirty="0">
                <a:solidFill>
                  <a:schemeClr val="accent1"/>
                </a:solidFill>
                <a:latin typeface="+mn-lt"/>
              </a:rPr>
              <a:t>2</a:t>
            </a:r>
            <a:r>
              <a:rPr lang="fr-FR" altLang="fr-FR" sz="1600" b="1" dirty="0">
                <a:solidFill>
                  <a:schemeClr val="accent1"/>
                </a:solidFill>
                <a:latin typeface="+mn-lt"/>
                <a:sym typeface="Symbol" panose="05050102010706020507" pitchFamily="18" charset="2"/>
              </a:rPr>
              <a:t> soit  </a:t>
            </a:r>
            <a:r>
              <a:rPr lang="fr-FR" altLang="fr-FR" sz="1600" b="1" dirty="0">
                <a:solidFill>
                  <a:schemeClr val="accent1"/>
                </a:solidFill>
                <a:latin typeface="+mn-lt"/>
              </a:rPr>
              <a:t>1°) est bien définie </a:t>
            </a:r>
            <a:br>
              <a:rPr lang="fr-FR" altLang="fr-FR" sz="1600" b="1" dirty="0">
                <a:solidFill>
                  <a:schemeClr val="accent1"/>
                </a:solidFill>
                <a:latin typeface="+mn-lt"/>
              </a:rPr>
            </a:br>
            <a:r>
              <a:rPr lang="fr-FR" altLang="fr-FR" sz="1600" b="1" dirty="0">
                <a:solidFill>
                  <a:schemeClr val="accent1"/>
                </a:solidFill>
                <a:latin typeface="+mn-lt"/>
              </a:rPr>
              <a:t>et dépend de la HT.</a:t>
            </a:r>
          </a:p>
          <a:p>
            <a:pPr algn="ctr" eaLnBrk="1" hangingPunct="1">
              <a:spcBef>
                <a:spcPct val="0"/>
              </a:spcBef>
              <a:buFontTx/>
              <a:buNone/>
            </a:pPr>
            <a:r>
              <a:rPr lang="fr-FR" altLang="fr-FR" sz="1600" b="1" dirty="0">
                <a:solidFill>
                  <a:schemeClr val="accent1"/>
                </a:solidFill>
                <a:latin typeface="+mn-lt"/>
                <a:sym typeface="Symbol" panose="05050102010706020507" pitchFamily="18" charset="2"/>
              </a:rPr>
              <a:t></a:t>
            </a:r>
          </a:p>
          <a:p>
            <a:pPr algn="ctr" eaLnBrk="1" hangingPunct="1">
              <a:spcBef>
                <a:spcPct val="0"/>
              </a:spcBef>
              <a:buFontTx/>
              <a:buNone/>
            </a:pPr>
            <a:r>
              <a:rPr lang="fr-FR" altLang="fr-FR" sz="1600" b="1" dirty="0">
                <a:solidFill>
                  <a:schemeClr val="accent1"/>
                </a:solidFill>
                <a:latin typeface="+mn-lt"/>
              </a:rPr>
              <a:t>Les clichés EBSD sont produits </a:t>
            </a:r>
            <a:br>
              <a:rPr lang="fr-FR" altLang="fr-FR" sz="1600" b="1" dirty="0">
                <a:solidFill>
                  <a:schemeClr val="accent1"/>
                </a:solidFill>
                <a:latin typeface="+mn-lt"/>
              </a:rPr>
            </a:br>
            <a:r>
              <a:rPr lang="fr-FR" altLang="fr-FR" sz="1600" b="1" dirty="0">
                <a:solidFill>
                  <a:schemeClr val="accent1"/>
                </a:solidFill>
                <a:latin typeface="+mn-lt"/>
              </a:rPr>
              <a:t>par des électrons diffusés </a:t>
            </a:r>
            <a:br>
              <a:rPr lang="fr-FR" altLang="fr-FR" sz="1600" b="1" dirty="0">
                <a:solidFill>
                  <a:schemeClr val="accent1"/>
                </a:solidFill>
                <a:latin typeface="+mn-lt"/>
              </a:rPr>
            </a:br>
            <a:r>
              <a:rPr lang="fr-FR" altLang="fr-FR" sz="1600" b="1" dirty="0">
                <a:solidFill>
                  <a:schemeClr val="accent1"/>
                </a:solidFill>
                <a:latin typeface="+mn-lt"/>
              </a:rPr>
              <a:t>quasi-élastiquement.</a:t>
            </a:r>
            <a:endParaRPr lang="fr-FR" altLang="fr-FR" sz="1600" b="1" baseline="30000" dirty="0">
              <a:solidFill>
                <a:schemeClr val="accent1"/>
              </a:solidFill>
              <a:latin typeface="+mn-lt"/>
            </a:endParaRPr>
          </a:p>
          <a:p>
            <a:pPr algn="ctr" eaLnBrk="1" hangingPunct="1">
              <a:spcBef>
                <a:spcPct val="0"/>
              </a:spcBef>
              <a:buFontTx/>
              <a:buNone/>
            </a:pPr>
            <a:endParaRPr lang="fr-FR" altLang="fr-FR" sz="1600" b="1" baseline="30000" dirty="0">
              <a:solidFill>
                <a:schemeClr val="accent1"/>
              </a:solidFill>
              <a:latin typeface="+mn-lt"/>
            </a:endParaRPr>
          </a:p>
          <a:p>
            <a:pPr algn="ctr" eaLnBrk="1" hangingPunct="1">
              <a:spcBef>
                <a:spcPct val="0"/>
              </a:spcBef>
              <a:buFontTx/>
              <a:buNone/>
            </a:pPr>
            <a:r>
              <a:rPr lang="fr-FR" altLang="fr-FR" sz="1600" b="1" dirty="0">
                <a:solidFill>
                  <a:schemeClr val="accent1"/>
                </a:solidFill>
                <a:latin typeface="+mn-lt"/>
              </a:rPr>
              <a:t>Les électrons qui ont perdu beaucoup d’énergie contribuent </a:t>
            </a:r>
            <a:br>
              <a:rPr lang="fr-FR" altLang="fr-FR" sz="1600" b="1" dirty="0">
                <a:solidFill>
                  <a:schemeClr val="accent1"/>
                </a:solidFill>
                <a:latin typeface="+mn-lt"/>
              </a:rPr>
            </a:br>
            <a:r>
              <a:rPr lang="fr-FR" altLang="fr-FR" sz="1600" b="1" dirty="0">
                <a:solidFill>
                  <a:schemeClr val="accent1"/>
                </a:solidFill>
                <a:latin typeface="+mn-lt"/>
              </a:rPr>
              <a:t>à l’intensité du fond continu.</a:t>
            </a:r>
          </a:p>
        </p:txBody>
      </p:sp>
      <p:sp>
        <p:nvSpPr>
          <p:cNvPr id="33" name="Espace réservé du texte 32">
            <a:extLst>
              <a:ext uri="{FF2B5EF4-FFF2-40B4-BE49-F238E27FC236}">
                <a16:creationId xmlns:a16="http://schemas.microsoft.com/office/drawing/2014/main" id="{483C8C5D-5EBF-6640-8475-04E669D5E1CC}"/>
              </a:ext>
            </a:extLst>
          </p:cNvPr>
          <p:cNvSpPr>
            <a:spLocks noGrp="1"/>
          </p:cNvSpPr>
          <p:nvPr>
            <p:ph type="body" sz="quarter" idx="15"/>
          </p:nvPr>
        </p:nvSpPr>
        <p:spPr>
          <a:xfrm>
            <a:off x="3595898" y="5477306"/>
            <a:ext cx="3162365" cy="660694"/>
          </a:xfrm>
          <a:solidFill>
            <a:schemeClr val="bg1">
              <a:alpha val="40000"/>
            </a:schemeClr>
          </a:solidFill>
        </p:spPr>
        <p:txBody>
          <a:bodyPr wrap="square">
            <a:spAutoFit/>
          </a:bodyPr>
          <a:lstStyle/>
          <a:p>
            <a:pPr algn="ctr"/>
            <a:r>
              <a:rPr lang="fr-FR" sz="1600" b="1" dirty="0">
                <a:solidFill>
                  <a:schemeClr val="accent1"/>
                </a:solidFill>
              </a:rPr>
              <a:t>Intersection de 2 hyperboles avec l’écran </a:t>
            </a:r>
            <a:r>
              <a:rPr lang="fr-FR" sz="1600" b="1" dirty="0" err="1">
                <a:solidFill>
                  <a:schemeClr val="accent1"/>
                </a:solidFill>
              </a:rPr>
              <a:t>cathodoluminescent</a:t>
            </a:r>
            <a:r>
              <a:rPr lang="fr-FR" sz="1600" b="1" dirty="0">
                <a:solidFill>
                  <a:schemeClr val="accent1"/>
                </a:solidFill>
              </a:rPr>
              <a:t>.</a:t>
            </a:r>
            <a:endParaRPr lang="fr-FR" b="1" dirty="0">
              <a:solidFill>
                <a:schemeClr val="accent1"/>
              </a:solidFill>
            </a:endParaRPr>
          </a:p>
        </p:txBody>
      </p:sp>
      <p:sp>
        <p:nvSpPr>
          <p:cNvPr id="54" name="ZoneTexte 53">
            <a:extLst>
              <a:ext uri="{FF2B5EF4-FFF2-40B4-BE49-F238E27FC236}">
                <a16:creationId xmlns:a16="http://schemas.microsoft.com/office/drawing/2014/main" id="{6CEC3EED-F5B2-047A-4677-41E302C4DE06}"/>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dirty="0"/>
              <a:t>Plateforme MEA </a:t>
            </a:r>
            <a:br>
              <a:rPr lang="fr-FR" sz="1200" dirty="0"/>
            </a:br>
            <a:r>
              <a:rPr lang="fr-FR" sz="1200" dirty="0"/>
              <a:t>(Microscopie électronique et analytique Université de Montpellier - </a:t>
            </a:r>
            <a:r>
              <a:rPr lang="fr-FR" sz="1200" dirty="0">
                <a:hlinkClick r:id="rId6"/>
              </a:rPr>
              <a:t>https://mea.edu.umontpellier.fr/</a:t>
            </a:r>
            <a:r>
              <a:rPr lang="fr-FR" sz="1200" dirty="0"/>
              <a:t> )</a:t>
            </a:r>
          </a:p>
        </p:txBody>
      </p:sp>
      <p:pic>
        <p:nvPicPr>
          <p:cNvPr id="55" name="Image 54">
            <a:extLst>
              <a:ext uri="{FF2B5EF4-FFF2-40B4-BE49-F238E27FC236}">
                <a16:creationId xmlns:a16="http://schemas.microsoft.com/office/drawing/2014/main" id="{2E37E660-BDBF-1DF6-F66B-F0A1E021EDFB}"/>
              </a:ext>
            </a:extLst>
          </p:cNvPr>
          <p:cNvPicPr>
            <a:picLocks noChangeAspect="1"/>
          </p:cNvPicPr>
          <p:nvPr/>
        </p:nvPicPr>
        <p:blipFill>
          <a:blip r:embed="rId7"/>
          <a:stretch>
            <a:fillRect/>
          </a:stretch>
        </p:blipFill>
        <p:spPr>
          <a:xfrm>
            <a:off x="2289600" y="6205185"/>
            <a:ext cx="648000" cy="648000"/>
          </a:xfrm>
          <a:prstGeom prst="rect">
            <a:avLst/>
          </a:prstGeom>
        </p:spPr>
      </p:pic>
      <p:sp>
        <p:nvSpPr>
          <p:cNvPr id="2" name="ZoneTexte 1">
            <a:extLst>
              <a:ext uri="{FF2B5EF4-FFF2-40B4-BE49-F238E27FC236}">
                <a16:creationId xmlns:a16="http://schemas.microsoft.com/office/drawing/2014/main" id="{C19B4E6D-BE44-0F01-0A29-FCCF7DE8C574}"/>
              </a:ext>
            </a:extLst>
          </p:cNvPr>
          <p:cNvSpPr txBox="1"/>
          <p:nvPr/>
        </p:nvSpPr>
        <p:spPr>
          <a:xfrm>
            <a:off x="152400" y="5900041"/>
            <a:ext cx="1489510" cy="307777"/>
          </a:xfrm>
          <a:prstGeom prst="rect">
            <a:avLst/>
          </a:prstGeom>
          <a:noFill/>
        </p:spPr>
        <p:txBody>
          <a:bodyPr wrap="none" rtlCol="0">
            <a:spAutoFit/>
          </a:bodyPr>
          <a:lstStyle/>
          <a:p>
            <a:r>
              <a:rPr lang="fr-FR" sz="1400" dirty="0"/>
              <a:t>Florence </a:t>
            </a:r>
            <a:r>
              <a:rPr lang="fr-FR" sz="1400" dirty="0" err="1"/>
              <a:t>Robaut</a:t>
            </a:r>
            <a:endParaRPr lang="fr-FR" sz="1400" dirty="0"/>
          </a:p>
        </p:txBody>
      </p:sp>
    </p:spTree>
    <p:extLst>
      <p:ext uri="{BB962C8B-B14F-4D97-AF65-F5344CB8AC3E}">
        <p14:creationId xmlns:p14="http://schemas.microsoft.com/office/powerpoint/2010/main" val="3281985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2E1187-998C-7A7F-022C-E99A45391FC2}"/>
              </a:ext>
            </a:extLst>
          </p:cNvPr>
          <p:cNvSpPr>
            <a:spLocks noGrp="1"/>
          </p:cNvSpPr>
          <p:nvPr>
            <p:ph type="title"/>
          </p:nvPr>
        </p:nvSpPr>
        <p:spPr/>
        <p:txBody>
          <a:bodyPr/>
          <a:lstStyle/>
          <a:p>
            <a:r>
              <a:rPr lang="fr-FR" dirty="0"/>
              <a:t>EBSD en réflexion : génération des clichés EBSD</a:t>
            </a:r>
          </a:p>
        </p:txBody>
      </p:sp>
      <p:sp>
        <p:nvSpPr>
          <p:cNvPr id="6" name="Espace réservé du texte 5">
            <a:extLst>
              <a:ext uri="{FF2B5EF4-FFF2-40B4-BE49-F238E27FC236}">
                <a16:creationId xmlns:a16="http://schemas.microsoft.com/office/drawing/2014/main" id="{BD5DE5CA-5650-03A1-D132-95FFFD6F29DC}"/>
              </a:ext>
            </a:extLst>
          </p:cNvPr>
          <p:cNvSpPr>
            <a:spLocks noGrp="1"/>
          </p:cNvSpPr>
          <p:nvPr>
            <p:ph type="body" sz="quarter" idx="14"/>
          </p:nvPr>
        </p:nvSpPr>
        <p:spPr>
          <a:xfrm>
            <a:off x="720725" y="1274762"/>
            <a:ext cx="11099800" cy="4853891"/>
          </a:xfrm>
        </p:spPr>
        <p:txBody>
          <a:bodyPr numCol="1"/>
          <a:lstStyle/>
          <a:p>
            <a:r>
              <a:rPr lang="fr-FR" sz="2000" b="1" dirty="0">
                <a:solidFill>
                  <a:schemeClr val="accent1"/>
                </a:solidFill>
              </a:rPr>
              <a:t>Quel intérêt d’avoir un échantillon fortement incliné  (70°) :</a:t>
            </a:r>
          </a:p>
          <a:p>
            <a:pPr lvl="1"/>
            <a:r>
              <a:rPr lang="fr-FR" sz="1600" dirty="0">
                <a:solidFill>
                  <a:schemeClr val="accent1"/>
                </a:solidFill>
              </a:rPr>
              <a:t>Plus grande proportion d’e</a:t>
            </a:r>
            <a:r>
              <a:rPr lang="fr-FR" sz="1600" baseline="30000" dirty="0">
                <a:solidFill>
                  <a:schemeClr val="accent1"/>
                </a:solidFill>
              </a:rPr>
              <a:t>-</a:t>
            </a:r>
            <a:r>
              <a:rPr lang="fr-FR" sz="1600" dirty="0">
                <a:solidFill>
                  <a:schemeClr val="accent1"/>
                </a:solidFill>
              </a:rPr>
              <a:t> rétrodiffusés ;</a:t>
            </a:r>
          </a:p>
          <a:p>
            <a:pPr lvl="1"/>
            <a:r>
              <a:rPr lang="fr-FR" sz="1600" dirty="0">
                <a:solidFill>
                  <a:schemeClr val="accent1"/>
                </a:solidFill>
              </a:rPr>
              <a:t>La distribution de l'énergie des e</a:t>
            </a:r>
            <a:r>
              <a:rPr lang="fr-FR" sz="1600" baseline="30000" dirty="0">
                <a:solidFill>
                  <a:schemeClr val="accent1"/>
                </a:solidFill>
              </a:rPr>
              <a:t>-</a:t>
            </a:r>
            <a:r>
              <a:rPr lang="fr-FR" sz="1600" dirty="0">
                <a:solidFill>
                  <a:schemeClr val="accent1"/>
                </a:solidFill>
              </a:rPr>
              <a:t> BSE tend vers E</a:t>
            </a:r>
            <a:r>
              <a:rPr lang="fr-FR" sz="1600" baseline="-25000" dirty="0">
                <a:solidFill>
                  <a:schemeClr val="accent1"/>
                </a:solidFill>
              </a:rPr>
              <a:t>0</a:t>
            </a:r>
            <a:r>
              <a:rPr lang="fr-FR" sz="1600" dirty="0">
                <a:solidFill>
                  <a:schemeClr val="accent1"/>
                </a:solidFill>
              </a:rPr>
              <a:t>. </a:t>
            </a:r>
          </a:p>
          <a:p>
            <a:pPr lvl="1"/>
            <a:endParaRPr lang="fr-FR" sz="1600" b="1" dirty="0">
              <a:solidFill>
                <a:schemeClr val="accent1"/>
              </a:solidFill>
            </a:endParaRPr>
          </a:p>
          <a:p>
            <a:pPr lvl="1"/>
            <a:endParaRPr lang="fr-FR" sz="1600" b="1" dirty="0">
              <a:solidFill>
                <a:schemeClr val="accent1"/>
              </a:solidFill>
            </a:endParaRPr>
          </a:p>
          <a:p>
            <a:pPr lvl="1"/>
            <a:endParaRPr lang="fr-FR" sz="1600" b="1" dirty="0">
              <a:solidFill>
                <a:schemeClr val="accent1"/>
              </a:solidFill>
            </a:endParaRPr>
          </a:p>
          <a:p>
            <a:pPr lvl="1"/>
            <a:endParaRPr lang="fr-FR" sz="1600" b="1" dirty="0">
              <a:solidFill>
                <a:schemeClr val="accent1"/>
              </a:solidFill>
            </a:endParaRPr>
          </a:p>
          <a:p>
            <a:pPr lvl="1"/>
            <a:endParaRPr lang="fr-FR" sz="1600" b="1" dirty="0">
              <a:solidFill>
                <a:schemeClr val="accent1"/>
              </a:solidFill>
            </a:endParaRPr>
          </a:p>
          <a:p>
            <a:pPr lvl="1"/>
            <a:endParaRPr lang="fr-FR" sz="1600" b="1" dirty="0">
              <a:solidFill>
                <a:schemeClr val="accent1"/>
              </a:solidFill>
            </a:endParaRPr>
          </a:p>
          <a:p>
            <a:pPr lvl="1"/>
            <a:endParaRPr lang="fr-FR" sz="1600" b="1" dirty="0">
              <a:solidFill>
                <a:schemeClr val="accent1"/>
              </a:solidFill>
            </a:endParaRPr>
          </a:p>
          <a:p>
            <a:pPr lvl="1"/>
            <a:endParaRPr lang="fr-FR" sz="1600" b="1" dirty="0">
              <a:solidFill>
                <a:schemeClr val="accent1"/>
              </a:solidFill>
            </a:endParaRPr>
          </a:p>
          <a:p>
            <a:pPr lvl="1"/>
            <a:endParaRPr lang="fr-FR" sz="1600" b="1" dirty="0">
              <a:solidFill>
                <a:schemeClr val="accent1"/>
              </a:solidFill>
            </a:endParaRPr>
          </a:p>
          <a:p>
            <a:pPr lvl="1"/>
            <a:endParaRPr lang="fr-FR" sz="1600" b="1" dirty="0">
              <a:solidFill>
                <a:schemeClr val="accent1"/>
              </a:solidFill>
            </a:endParaRPr>
          </a:p>
          <a:p>
            <a:pPr marL="0" lvl="1" indent="0">
              <a:buNone/>
            </a:pPr>
            <a:endParaRPr lang="fr-FR" sz="1600" b="1" dirty="0">
              <a:solidFill>
                <a:schemeClr val="accent1"/>
              </a:solidFill>
            </a:endParaRPr>
          </a:p>
        </p:txBody>
      </p:sp>
      <p:sp>
        <p:nvSpPr>
          <p:cNvPr id="4" name="ZoneTexte 3">
            <a:extLst>
              <a:ext uri="{FF2B5EF4-FFF2-40B4-BE49-F238E27FC236}">
                <a16:creationId xmlns:a16="http://schemas.microsoft.com/office/drawing/2014/main" id="{A1D3B59D-E95F-000F-CFEB-AEADD402EAC1}"/>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dirty="0"/>
              <a:t>L'analyse EBSD (2004). Principes et applications. Ed. J.L. </a:t>
            </a:r>
            <a:r>
              <a:rPr lang="fr-FR" sz="1200" dirty="0" err="1"/>
              <a:t>Pouchou</a:t>
            </a:r>
            <a:r>
              <a:rPr lang="fr-FR" sz="1200" dirty="0"/>
              <a:t>. Publication du GN-MEBA. </a:t>
            </a:r>
            <a:r>
              <a:rPr lang="fr-FR" sz="1200" i="1" dirty="0"/>
              <a:t>EDP Sciences</a:t>
            </a:r>
            <a:r>
              <a:rPr lang="fr-FR" sz="1200" dirty="0"/>
              <a:t>.</a:t>
            </a:r>
          </a:p>
          <a:p>
            <a:r>
              <a:rPr lang="fr-FR" sz="1200" dirty="0"/>
              <a:t>Chapitre ‘Introduction à l'analyse EBSD : principes généraux et mise en œuvre dans un MEB’ J.L. </a:t>
            </a:r>
            <a:r>
              <a:rPr lang="fr-FR" sz="1200" dirty="0" err="1"/>
              <a:t>Pouchou</a:t>
            </a:r>
            <a:r>
              <a:rPr lang="fr-FR" sz="1200" dirty="0"/>
              <a:t>.</a:t>
            </a:r>
          </a:p>
        </p:txBody>
      </p:sp>
      <p:pic>
        <p:nvPicPr>
          <p:cNvPr id="9" name="Image 8">
            <a:extLst>
              <a:ext uri="{FF2B5EF4-FFF2-40B4-BE49-F238E27FC236}">
                <a16:creationId xmlns:a16="http://schemas.microsoft.com/office/drawing/2014/main" id="{0A13EDA2-0830-B2DD-9A82-257D50BACAAC}"/>
              </a:ext>
            </a:extLst>
          </p:cNvPr>
          <p:cNvPicPr>
            <a:picLocks noChangeAspect="1"/>
          </p:cNvPicPr>
          <p:nvPr/>
        </p:nvPicPr>
        <p:blipFill>
          <a:blip r:embed="rId3"/>
          <a:stretch>
            <a:fillRect/>
          </a:stretch>
        </p:blipFill>
        <p:spPr>
          <a:xfrm>
            <a:off x="1137600" y="2473353"/>
            <a:ext cx="3600000" cy="3560699"/>
          </a:xfrm>
          <a:prstGeom prst="rect">
            <a:avLst/>
          </a:prstGeom>
        </p:spPr>
      </p:pic>
      <p:sp>
        <p:nvSpPr>
          <p:cNvPr id="12" name="ZoneTexte 11">
            <a:extLst>
              <a:ext uri="{FF2B5EF4-FFF2-40B4-BE49-F238E27FC236}">
                <a16:creationId xmlns:a16="http://schemas.microsoft.com/office/drawing/2014/main" id="{4F3B8EA7-91F2-5180-64BF-D00C61C1F0C2}"/>
              </a:ext>
            </a:extLst>
          </p:cNvPr>
          <p:cNvSpPr txBox="1"/>
          <p:nvPr/>
        </p:nvSpPr>
        <p:spPr>
          <a:xfrm>
            <a:off x="6456363" y="5203055"/>
            <a:ext cx="4226354" cy="830997"/>
          </a:xfrm>
          <a:prstGeom prst="rect">
            <a:avLst/>
          </a:prstGeom>
          <a:noFill/>
        </p:spPr>
        <p:txBody>
          <a:bodyPr wrap="square">
            <a:spAutoFit/>
          </a:bodyPr>
          <a:lstStyle/>
          <a:p>
            <a:pPr algn="ctr"/>
            <a:r>
              <a:rPr lang="fr-FR" sz="1600" b="1" dirty="0">
                <a:solidFill>
                  <a:schemeClr val="accent1"/>
                </a:solidFill>
              </a:rPr>
              <a:t>Origine des clichés EBSD :</a:t>
            </a:r>
          </a:p>
          <a:p>
            <a:pPr algn="ctr"/>
            <a:r>
              <a:rPr lang="fr-FR" sz="1600" b="1" dirty="0">
                <a:solidFill>
                  <a:schemeClr val="accent1"/>
                </a:solidFill>
              </a:rPr>
              <a:t>quelques dizaines de nm </a:t>
            </a:r>
            <a:br>
              <a:rPr lang="fr-FR" sz="1600" b="1" dirty="0">
                <a:solidFill>
                  <a:schemeClr val="accent1"/>
                </a:solidFill>
              </a:rPr>
            </a:br>
            <a:r>
              <a:rPr lang="fr-FR" sz="1600" b="1" dirty="0">
                <a:solidFill>
                  <a:schemeClr val="accent1"/>
                </a:solidFill>
              </a:rPr>
              <a:t>sous la surface.</a:t>
            </a:r>
          </a:p>
        </p:txBody>
      </p:sp>
      <p:pic>
        <p:nvPicPr>
          <p:cNvPr id="13" name="Image 12">
            <a:extLst>
              <a:ext uri="{FF2B5EF4-FFF2-40B4-BE49-F238E27FC236}">
                <a16:creationId xmlns:a16="http://schemas.microsoft.com/office/drawing/2014/main" id="{0F6ED1A7-4809-2BE8-B87C-59E1E26D7427}"/>
              </a:ext>
            </a:extLst>
          </p:cNvPr>
          <p:cNvPicPr>
            <a:picLocks noChangeAspect="1"/>
          </p:cNvPicPr>
          <p:nvPr/>
        </p:nvPicPr>
        <p:blipFill>
          <a:blip r:embed="rId4"/>
          <a:stretch>
            <a:fillRect/>
          </a:stretch>
        </p:blipFill>
        <p:spPr>
          <a:xfrm>
            <a:off x="2497698" y="6205185"/>
            <a:ext cx="439902" cy="648000"/>
          </a:xfrm>
          <a:prstGeom prst="rect">
            <a:avLst/>
          </a:prstGeom>
        </p:spPr>
      </p:pic>
      <p:grpSp>
        <p:nvGrpSpPr>
          <p:cNvPr id="38" name="Groupe 30">
            <a:extLst>
              <a:ext uri="{FF2B5EF4-FFF2-40B4-BE49-F238E27FC236}">
                <a16:creationId xmlns:a16="http://schemas.microsoft.com/office/drawing/2014/main" id="{D4B7D7B8-3085-D06F-5159-666C2824C268}"/>
              </a:ext>
            </a:extLst>
          </p:cNvPr>
          <p:cNvGrpSpPr>
            <a:grpSpLocks noChangeAspect="1"/>
          </p:cNvGrpSpPr>
          <p:nvPr/>
        </p:nvGrpSpPr>
        <p:grpSpPr bwMode="auto">
          <a:xfrm>
            <a:off x="6456362" y="2152612"/>
            <a:ext cx="4277153" cy="2930655"/>
            <a:chOff x="5076056" y="4584154"/>
            <a:chExt cx="2544394" cy="1744390"/>
          </a:xfrm>
        </p:grpSpPr>
        <p:grpSp>
          <p:nvGrpSpPr>
            <p:cNvPr id="39" name="Groupe 24">
              <a:extLst>
                <a:ext uri="{FF2B5EF4-FFF2-40B4-BE49-F238E27FC236}">
                  <a16:creationId xmlns:a16="http://schemas.microsoft.com/office/drawing/2014/main" id="{B9EB5ACD-556C-0B9E-299C-39AA072FF41E}"/>
                </a:ext>
              </a:extLst>
            </p:cNvPr>
            <p:cNvGrpSpPr>
              <a:grpSpLocks/>
            </p:cNvGrpSpPr>
            <p:nvPr/>
          </p:nvGrpSpPr>
          <p:grpSpPr bwMode="auto">
            <a:xfrm>
              <a:off x="5076056" y="4584154"/>
              <a:ext cx="2544394" cy="1581150"/>
              <a:chOff x="3338513" y="2638425"/>
              <a:chExt cx="2544394" cy="1581150"/>
            </a:xfrm>
          </p:grpSpPr>
          <p:pic>
            <p:nvPicPr>
              <p:cNvPr id="41" name="Picture 8">
                <a:extLst>
                  <a:ext uri="{FF2B5EF4-FFF2-40B4-BE49-F238E27FC236}">
                    <a16:creationId xmlns:a16="http://schemas.microsoft.com/office/drawing/2014/main" id="{A43CDFAE-1A17-7DB5-202E-307EF88B6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513" y="2638425"/>
                <a:ext cx="246697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19">
                <a:extLst>
                  <a:ext uri="{FF2B5EF4-FFF2-40B4-BE49-F238E27FC236}">
                    <a16:creationId xmlns:a16="http://schemas.microsoft.com/office/drawing/2014/main" id="{A70B416F-7780-09A6-B750-507E97A89A86}"/>
                  </a:ext>
                </a:extLst>
              </p:cNvPr>
              <p:cNvSpPr>
                <a:spLocks noChangeArrowheads="1"/>
              </p:cNvSpPr>
              <p:nvPr/>
            </p:nvSpPr>
            <p:spPr bwMode="auto">
              <a:xfrm>
                <a:off x="5175454" y="2869562"/>
                <a:ext cx="707453" cy="30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400" b="1" i="1">
                    <a:solidFill>
                      <a:srgbClr val="FFFF00"/>
                    </a:solidFill>
                    <a:latin typeface="Roboto" panose="02000000000000000000" pitchFamily="2" charset="0"/>
                    <a:ea typeface="Roboto" panose="02000000000000000000" pitchFamily="2" charset="0"/>
                  </a:rPr>
                  <a:t>tilt 70°</a:t>
                </a:r>
              </a:p>
            </p:txBody>
          </p:sp>
          <p:sp>
            <p:nvSpPr>
              <p:cNvPr id="43" name="ZoneTexte 20">
                <a:extLst>
                  <a:ext uri="{FF2B5EF4-FFF2-40B4-BE49-F238E27FC236}">
                    <a16:creationId xmlns:a16="http://schemas.microsoft.com/office/drawing/2014/main" id="{EA210DDF-6563-0112-43F9-8B6130D22F96}"/>
                  </a:ext>
                </a:extLst>
              </p:cNvPr>
              <p:cNvSpPr txBox="1">
                <a:spLocks noChangeArrowheads="1"/>
              </p:cNvSpPr>
              <p:nvPr/>
            </p:nvSpPr>
            <p:spPr bwMode="auto">
              <a:xfrm>
                <a:off x="3788225" y="2886188"/>
                <a:ext cx="1429016" cy="30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400" b="1" dirty="0">
                    <a:solidFill>
                      <a:srgbClr val="FFFFFF"/>
                    </a:solidFill>
                    <a:latin typeface="Roboto" panose="02000000000000000000" pitchFamily="2" charset="0"/>
                    <a:ea typeface="Roboto" panose="02000000000000000000" pitchFamily="2" charset="0"/>
                  </a:rPr>
                  <a:t>Ni - </a:t>
                </a:r>
                <a:r>
                  <a:rPr lang="fr-FR" altLang="fr-FR" sz="1400" b="1" dirty="0" err="1">
                    <a:solidFill>
                      <a:srgbClr val="FFFFFF"/>
                    </a:solidFill>
                    <a:latin typeface="Roboto" panose="02000000000000000000" pitchFamily="2" charset="0"/>
                    <a:ea typeface="Roboto" panose="02000000000000000000" pitchFamily="2" charset="0"/>
                  </a:rPr>
                  <a:t>E</a:t>
                </a:r>
                <a:r>
                  <a:rPr lang="fr-FR" altLang="fr-FR" sz="1400" b="1" baseline="-25000" dirty="0" err="1">
                    <a:solidFill>
                      <a:srgbClr val="FFFFFF"/>
                    </a:solidFill>
                    <a:latin typeface="Roboto" panose="02000000000000000000" pitchFamily="2" charset="0"/>
                    <a:ea typeface="Roboto" panose="02000000000000000000" pitchFamily="2" charset="0"/>
                  </a:rPr>
                  <a:t>e</a:t>
                </a:r>
                <a:r>
                  <a:rPr lang="fr-FR" altLang="fr-FR" sz="1400" b="1" baseline="-25000" dirty="0">
                    <a:solidFill>
                      <a:srgbClr val="FFFFFF"/>
                    </a:solidFill>
                    <a:latin typeface="Roboto" panose="02000000000000000000" pitchFamily="2" charset="0"/>
                    <a:ea typeface="Roboto" panose="02000000000000000000" pitchFamily="2" charset="0"/>
                  </a:rPr>
                  <a:t>-</a:t>
                </a:r>
                <a:r>
                  <a:rPr lang="fr-FR" altLang="fr-FR" sz="1400" b="1" dirty="0">
                    <a:solidFill>
                      <a:srgbClr val="FFFFFF"/>
                    </a:solidFill>
                    <a:latin typeface="Roboto" panose="02000000000000000000" pitchFamily="2" charset="0"/>
                    <a:ea typeface="Roboto" panose="02000000000000000000" pitchFamily="2" charset="0"/>
                  </a:rPr>
                  <a:t>&gt; 18 keV</a:t>
                </a:r>
              </a:p>
            </p:txBody>
          </p:sp>
          <p:sp>
            <p:nvSpPr>
              <p:cNvPr id="44" name="Rectangle 21">
                <a:extLst>
                  <a:ext uri="{FF2B5EF4-FFF2-40B4-BE49-F238E27FC236}">
                    <a16:creationId xmlns:a16="http://schemas.microsoft.com/office/drawing/2014/main" id="{D96C269D-8FF6-3165-DA88-554FD506349C}"/>
                  </a:ext>
                </a:extLst>
              </p:cNvPr>
              <p:cNvSpPr>
                <a:spLocks noChangeArrowheads="1"/>
              </p:cNvSpPr>
              <p:nvPr/>
            </p:nvSpPr>
            <p:spPr bwMode="auto">
              <a:xfrm>
                <a:off x="4788024" y="3398557"/>
                <a:ext cx="676987" cy="30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fr-FR" sz="1400" b="1" i="1" dirty="0">
                    <a:solidFill>
                      <a:srgbClr val="00FF00"/>
                    </a:solidFill>
                    <a:latin typeface="Roboto" panose="02000000000000000000" pitchFamily="2" charset="0"/>
                    <a:ea typeface="Roboto" panose="02000000000000000000" pitchFamily="2" charset="0"/>
                  </a:rPr>
                  <a:t>60 nm</a:t>
                </a:r>
              </a:p>
            </p:txBody>
          </p:sp>
          <p:cxnSp>
            <p:nvCxnSpPr>
              <p:cNvPr id="45" name="Connecteur droit avec flèche 44">
                <a:extLst>
                  <a:ext uri="{FF2B5EF4-FFF2-40B4-BE49-F238E27FC236}">
                    <a16:creationId xmlns:a16="http://schemas.microsoft.com/office/drawing/2014/main" id="{1FE58F8E-DB26-016B-6852-A0509FF5AF46}"/>
                  </a:ext>
                </a:extLst>
              </p:cNvPr>
              <p:cNvCxnSpPr/>
              <p:nvPr/>
            </p:nvCxnSpPr>
            <p:spPr>
              <a:xfrm flipH="1">
                <a:off x="4859785" y="3613997"/>
                <a:ext cx="144505" cy="287588"/>
              </a:xfrm>
              <a:prstGeom prst="straightConnector1">
                <a:avLst/>
              </a:prstGeom>
              <a:ln w="12700">
                <a:solidFill>
                  <a:srgbClr val="00FF0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40" name="ZoneTexte 22">
              <a:extLst>
                <a:ext uri="{FF2B5EF4-FFF2-40B4-BE49-F238E27FC236}">
                  <a16:creationId xmlns:a16="http://schemas.microsoft.com/office/drawing/2014/main" id="{30C69E50-4C6E-4A52-3BD3-B5500C2D3DA1}"/>
                </a:ext>
              </a:extLst>
            </p:cNvPr>
            <p:cNvSpPr txBox="1">
              <a:spLocks noChangeArrowheads="1"/>
            </p:cNvSpPr>
            <p:nvPr/>
          </p:nvSpPr>
          <p:spPr bwMode="auto">
            <a:xfrm>
              <a:off x="5117571" y="6165304"/>
              <a:ext cx="2425460" cy="16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fr-FR" sz="900" dirty="0">
                  <a:solidFill>
                    <a:srgbClr val="000000"/>
                  </a:solidFill>
                  <a:latin typeface="Roboto" panose="02000000000000000000" pitchFamily="2" charset="0"/>
                  <a:ea typeface="Roboto" panose="02000000000000000000" pitchFamily="2" charset="0"/>
                </a:rPr>
                <a:t>logiciel Hurricane – J.L. </a:t>
              </a:r>
              <a:r>
                <a:rPr lang="fr-FR" altLang="fr-FR" sz="900" dirty="0" err="1">
                  <a:solidFill>
                    <a:srgbClr val="000000"/>
                  </a:solidFill>
                  <a:latin typeface="Roboto" panose="02000000000000000000" pitchFamily="2" charset="0"/>
                  <a:ea typeface="Roboto" panose="02000000000000000000" pitchFamily="2" charset="0"/>
                </a:rPr>
                <a:t>Pouchou</a:t>
              </a:r>
              <a:endParaRPr lang="fr-FR" altLang="fr-FR" sz="900" dirty="0">
                <a:solidFill>
                  <a:srgbClr val="000000"/>
                </a:solidFill>
                <a:latin typeface="Roboto" panose="02000000000000000000" pitchFamily="2" charset="0"/>
                <a:ea typeface="Roboto" panose="02000000000000000000" pitchFamily="2" charset="0"/>
              </a:endParaRPr>
            </a:p>
          </p:txBody>
        </p:sp>
      </p:grpSp>
      <p:sp>
        <p:nvSpPr>
          <p:cNvPr id="2" name="ZoneTexte 1">
            <a:extLst>
              <a:ext uri="{FF2B5EF4-FFF2-40B4-BE49-F238E27FC236}">
                <a16:creationId xmlns:a16="http://schemas.microsoft.com/office/drawing/2014/main" id="{06310213-D6A6-76BC-546C-11CD9C85042C}"/>
              </a:ext>
            </a:extLst>
          </p:cNvPr>
          <p:cNvSpPr txBox="1"/>
          <p:nvPr/>
        </p:nvSpPr>
        <p:spPr>
          <a:xfrm>
            <a:off x="152400" y="5900041"/>
            <a:ext cx="1489510" cy="307777"/>
          </a:xfrm>
          <a:prstGeom prst="rect">
            <a:avLst/>
          </a:prstGeom>
          <a:noFill/>
        </p:spPr>
        <p:txBody>
          <a:bodyPr wrap="none" rtlCol="0">
            <a:spAutoFit/>
          </a:bodyPr>
          <a:lstStyle/>
          <a:p>
            <a:r>
              <a:rPr lang="fr-FR" sz="1400" dirty="0"/>
              <a:t>Florence </a:t>
            </a:r>
            <a:r>
              <a:rPr lang="fr-FR" sz="1400" dirty="0" err="1"/>
              <a:t>Robaut</a:t>
            </a:r>
            <a:endParaRPr lang="fr-FR" sz="1400" dirty="0"/>
          </a:p>
        </p:txBody>
      </p:sp>
    </p:spTree>
    <p:extLst>
      <p:ext uri="{BB962C8B-B14F-4D97-AF65-F5344CB8AC3E}">
        <p14:creationId xmlns:p14="http://schemas.microsoft.com/office/powerpoint/2010/main" val="193508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12E1187-998C-7A7F-022C-E99A45391FC2}"/>
              </a:ext>
            </a:extLst>
          </p:cNvPr>
          <p:cNvSpPr>
            <a:spLocks noGrp="1"/>
          </p:cNvSpPr>
          <p:nvPr>
            <p:ph type="title"/>
          </p:nvPr>
        </p:nvSpPr>
        <p:spPr/>
        <p:txBody>
          <a:bodyPr/>
          <a:lstStyle/>
          <a:p>
            <a:r>
              <a:rPr lang="fr-FR" dirty="0"/>
              <a:t>EBSD en réflexion : ORIGINE du montage</a:t>
            </a:r>
          </a:p>
        </p:txBody>
      </p:sp>
      <p:sp>
        <p:nvSpPr>
          <p:cNvPr id="6" name="Espace réservé du texte 5">
            <a:extLst>
              <a:ext uri="{FF2B5EF4-FFF2-40B4-BE49-F238E27FC236}">
                <a16:creationId xmlns:a16="http://schemas.microsoft.com/office/drawing/2014/main" id="{BD5DE5CA-5650-03A1-D132-95FFFD6F29DC}"/>
              </a:ext>
            </a:extLst>
          </p:cNvPr>
          <p:cNvSpPr>
            <a:spLocks noGrp="1"/>
          </p:cNvSpPr>
          <p:nvPr>
            <p:ph type="body" sz="quarter" idx="14"/>
          </p:nvPr>
        </p:nvSpPr>
        <p:spPr>
          <a:xfrm>
            <a:off x="720725" y="1274762"/>
            <a:ext cx="11099800" cy="4853891"/>
          </a:xfrm>
        </p:spPr>
        <p:txBody>
          <a:bodyPr numCol="1"/>
          <a:lstStyle/>
          <a:p>
            <a:pPr marL="0" lvl="1" indent="0">
              <a:buNone/>
            </a:pPr>
            <a:r>
              <a:rPr lang="fr-FR" sz="1600" dirty="0">
                <a:solidFill>
                  <a:schemeClr val="accent1"/>
                </a:solidFill>
              </a:rPr>
              <a:t>Pour obtenir </a:t>
            </a:r>
            <a:r>
              <a:rPr lang="fr-FR" sz="1600" b="1" dirty="0">
                <a:solidFill>
                  <a:schemeClr val="accent1"/>
                </a:solidFill>
              </a:rPr>
              <a:t>des clichés bien visibles avec des lignes de Kikuchi nettes qui se détachent du FC</a:t>
            </a:r>
            <a:r>
              <a:rPr lang="fr-FR" sz="1600" dirty="0">
                <a:solidFill>
                  <a:schemeClr val="accent1"/>
                </a:solidFill>
              </a:rPr>
              <a:t>, il faut que les e</a:t>
            </a:r>
            <a:r>
              <a:rPr lang="fr-FR" sz="1600" baseline="30000" dirty="0">
                <a:solidFill>
                  <a:schemeClr val="accent1"/>
                </a:solidFill>
              </a:rPr>
              <a:t>-</a:t>
            </a:r>
            <a:r>
              <a:rPr lang="fr-FR" sz="1600" dirty="0">
                <a:solidFill>
                  <a:schemeClr val="accent1"/>
                </a:solidFill>
              </a:rPr>
              <a:t> qui diffractent aient une longueur d’onde </a:t>
            </a:r>
            <a:r>
              <a:rPr lang="fr-FR" altLang="fr-FR" sz="1600" b="1" dirty="0">
                <a:solidFill>
                  <a:schemeClr val="accent1"/>
                </a:solidFill>
                <a:ea typeface="MS Mincho"/>
                <a:cs typeface="MS Mincho"/>
                <a:sym typeface="Symbol" panose="05050102010706020507" pitchFamily="18" charset="2"/>
              </a:rPr>
              <a:t></a:t>
            </a:r>
            <a:r>
              <a:rPr lang="fr-FR" sz="1600" dirty="0">
                <a:solidFill>
                  <a:schemeClr val="accent1"/>
                </a:solidFill>
              </a:rPr>
              <a:t> bien définie (largeur de la bande </a:t>
            </a:r>
            <a:r>
              <a:rPr lang="fr-FR" altLang="fr-FR" sz="1600" dirty="0">
                <a:solidFill>
                  <a:schemeClr val="accent1"/>
                </a:solidFill>
                <a:latin typeface="+mn-lt"/>
                <a:sym typeface="Symbol" panose="05050102010706020507" pitchFamily="18" charset="2"/>
              </a:rPr>
              <a:t> </a:t>
            </a:r>
            <a:r>
              <a:rPr lang="fr-FR" altLang="fr-FR" sz="1600" dirty="0">
                <a:solidFill>
                  <a:schemeClr val="accent1"/>
                </a:solidFill>
                <a:latin typeface="+mn-lt"/>
              </a:rPr>
              <a:t>2</a:t>
            </a:r>
            <a:r>
              <a:rPr lang="fr-FR" altLang="fr-FR" sz="1600" dirty="0">
                <a:solidFill>
                  <a:schemeClr val="accent1"/>
                </a:solidFill>
                <a:latin typeface="+mn-lt"/>
                <a:sym typeface="Symbol" panose="05050102010706020507" pitchFamily="18" charset="2"/>
              </a:rPr>
              <a:t></a:t>
            </a:r>
            <a:r>
              <a:rPr lang="fr-FR" sz="1600" dirty="0">
                <a:solidFill>
                  <a:schemeClr val="accent1"/>
                </a:solidFill>
              </a:rPr>
              <a:t> /  relation de Bragg </a:t>
            </a:r>
            <a:r>
              <a:rPr lang="fr-FR" sz="1600" b="0" i="0" u="none" strike="noStrike" baseline="0" dirty="0">
                <a:solidFill>
                  <a:schemeClr val="accent1"/>
                </a:solidFill>
              </a:rPr>
              <a:t>2 </a:t>
            </a:r>
            <a:r>
              <a:rPr lang="fr-FR" sz="1600" b="0" i="1" u="none" strike="noStrike" baseline="0" dirty="0" err="1">
                <a:solidFill>
                  <a:schemeClr val="accent1"/>
                </a:solidFill>
              </a:rPr>
              <a:t>d</a:t>
            </a:r>
            <a:r>
              <a:rPr lang="fr-FR" sz="1600" b="0" i="1" u="none" strike="noStrike" baseline="-25000" dirty="0" err="1">
                <a:solidFill>
                  <a:schemeClr val="accent1"/>
                </a:solidFill>
              </a:rPr>
              <a:t>hkl</a:t>
            </a:r>
            <a:r>
              <a:rPr lang="fr-FR" sz="1600" b="0" i="0" u="none" strike="noStrike" baseline="0" dirty="0">
                <a:solidFill>
                  <a:schemeClr val="accent1"/>
                </a:solidFill>
              </a:rPr>
              <a:t> sin </a:t>
            </a:r>
            <a:r>
              <a:rPr lang="el-GR" sz="1600" b="0" i="1" u="none" strike="noStrike" baseline="0" dirty="0">
                <a:solidFill>
                  <a:schemeClr val="accent1"/>
                </a:solidFill>
              </a:rPr>
              <a:t>ϑ</a:t>
            </a:r>
            <a:r>
              <a:rPr lang="fr-FR" sz="1600" b="0" i="1" u="none" strike="noStrike" baseline="-25000" dirty="0" err="1">
                <a:solidFill>
                  <a:schemeClr val="accent1"/>
                </a:solidFill>
              </a:rPr>
              <a:t>hkl</a:t>
            </a:r>
            <a:r>
              <a:rPr lang="fr-FR" sz="1600" b="0" i="1" u="none" strike="noStrike" baseline="0" dirty="0">
                <a:solidFill>
                  <a:schemeClr val="accent1"/>
                </a:solidFill>
              </a:rPr>
              <a:t> </a:t>
            </a:r>
            <a:r>
              <a:rPr lang="fr-FR" sz="1600" dirty="0">
                <a:solidFill>
                  <a:schemeClr val="accent1"/>
                </a:solidFill>
              </a:rPr>
              <a:t>= n · </a:t>
            </a:r>
            <a:r>
              <a:rPr lang="el-GR" sz="1600" dirty="0">
                <a:solidFill>
                  <a:schemeClr val="accent1"/>
                </a:solidFill>
              </a:rPr>
              <a:t>λ</a:t>
            </a:r>
            <a:r>
              <a:rPr lang="fr-FR" sz="1600" dirty="0">
                <a:solidFill>
                  <a:schemeClr val="accent1"/>
                </a:solidFill>
              </a:rPr>
              <a:t>)</a:t>
            </a:r>
          </a:p>
          <a:p>
            <a:pPr marL="0" lvl="1" indent="0">
              <a:buNone/>
            </a:pPr>
            <a:r>
              <a:rPr lang="fr-FR" sz="1800" b="1" u="sng" dirty="0">
                <a:solidFill>
                  <a:schemeClr val="accent1"/>
                </a:solidFill>
              </a:rPr>
              <a:t>Intérêt de l’échantillon incliné à 70° :</a:t>
            </a:r>
          </a:p>
          <a:p>
            <a:pPr lvl="1"/>
            <a:r>
              <a:rPr lang="fr-FR" sz="1600" dirty="0">
                <a:solidFill>
                  <a:schemeClr val="accent1"/>
                </a:solidFill>
              </a:rPr>
              <a:t>Plus grande proportion d’e</a:t>
            </a:r>
            <a:r>
              <a:rPr lang="fr-FR" sz="1600" baseline="30000" dirty="0">
                <a:solidFill>
                  <a:schemeClr val="accent1"/>
                </a:solidFill>
              </a:rPr>
              <a:t>-</a:t>
            </a:r>
            <a:r>
              <a:rPr lang="fr-FR" sz="1600" dirty="0">
                <a:solidFill>
                  <a:schemeClr val="accent1"/>
                </a:solidFill>
              </a:rPr>
              <a:t> BSE tend vers E</a:t>
            </a:r>
            <a:r>
              <a:rPr lang="fr-FR" sz="1600" baseline="-25000" dirty="0">
                <a:solidFill>
                  <a:schemeClr val="accent1"/>
                </a:solidFill>
              </a:rPr>
              <a:t>0</a:t>
            </a:r>
            <a:r>
              <a:rPr lang="fr-FR" sz="1600" dirty="0">
                <a:solidFill>
                  <a:schemeClr val="accent1"/>
                </a:solidFill>
              </a:rPr>
              <a:t> ; </a:t>
            </a:r>
          </a:p>
          <a:p>
            <a:pPr lvl="1"/>
            <a:r>
              <a:rPr lang="fr-FR" sz="1600" dirty="0">
                <a:solidFill>
                  <a:schemeClr val="accent1"/>
                </a:solidFill>
              </a:rPr>
              <a:t>Les e</a:t>
            </a:r>
            <a:r>
              <a:rPr lang="fr-FR" sz="1600" baseline="30000" dirty="0">
                <a:solidFill>
                  <a:schemeClr val="accent1"/>
                </a:solidFill>
              </a:rPr>
              <a:t>-</a:t>
            </a:r>
            <a:r>
              <a:rPr lang="fr-FR" sz="1600" dirty="0">
                <a:solidFill>
                  <a:schemeClr val="accent1"/>
                </a:solidFill>
              </a:rPr>
              <a:t> BSE qui contribuent à la </a:t>
            </a:r>
            <a:r>
              <a:rPr lang="fr-FR" sz="1600" b="1" dirty="0">
                <a:solidFill>
                  <a:schemeClr val="accent1"/>
                </a:solidFill>
              </a:rPr>
              <a:t>formation des bandes de </a:t>
            </a:r>
            <a:br>
              <a:rPr lang="fr-FR" sz="1600" b="1" dirty="0">
                <a:solidFill>
                  <a:schemeClr val="accent1"/>
                </a:solidFill>
              </a:rPr>
            </a:br>
            <a:r>
              <a:rPr lang="fr-FR" sz="1600" b="1" dirty="0">
                <a:solidFill>
                  <a:schemeClr val="accent1"/>
                </a:solidFill>
              </a:rPr>
              <a:t>Kikuchi nettes sont ceux qui ont E </a:t>
            </a:r>
            <a:r>
              <a:rPr lang="fr-FR" altLang="fr-FR" sz="1600" b="1" dirty="0">
                <a:solidFill>
                  <a:schemeClr val="accent1"/>
                </a:solidFill>
                <a:cs typeface="Times New Roman" panose="02020603050405020304" pitchFamily="18" charset="0"/>
                <a:sym typeface="Symbol" panose="05050102010706020507" pitchFamily="18" charset="2"/>
              </a:rPr>
              <a:t></a:t>
            </a:r>
            <a:r>
              <a:rPr lang="fr-FR" sz="1600" b="1" dirty="0">
                <a:solidFill>
                  <a:schemeClr val="accent1"/>
                </a:solidFill>
              </a:rPr>
              <a:t> Eo </a:t>
            </a:r>
            <a:br>
              <a:rPr lang="fr-FR" sz="1600" b="1" dirty="0">
                <a:solidFill>
                  <a:schemeClr val="accent1"/>
                </a:solidFill>
              </a:rPr>
            </a:br>
            <a:r>
              <a:rPr lang="fr-FR" sz="1600" dirty="0">
                <a:solidFill>
                  <a:schemeClr val="accent1"/>
                </a:solidFill>
                <a:sym typeface="Wingdings" panose="05000000000000000000" pitchFamily="2" charset="2"/>
              </a:rPr>
              <a:t> </a:t>
            </a:r>
            <a:r>
              <a:rPr lang="fr-FR" sz="1600" b="1" dirty="0">
                <a:solidFill>
                  <a:schemeClr val="accent1"/>
                </a:solidFill>
              </a:rPr>
              <a:t>source d’ e</a:t>
            </a:r>
            <a:r>
              <a:rPr lang="fr-FR" sz="1600" b="1" baseline="30000" dirty="0">
                <a:solidFill>
                  <a:schemeClr val="accent1"/>
                </a:solidFill>
              </a:rPr>
              <a:t>-</a:t>
            </a:r>
            <a:r>
              <a:rPr lang="fr-FR" sz="1600" b="1" dirty="0">
                <a:solidFill>
                  <a:schemeClr val="accent1"/>
                </a:solidFill>
              </a:rPr>
              <a:t> à peu près monochromatique ;</a:t>
            </a:r>
            <a:br>
              <a:rPr lang="fr-FR" sz="1600" b="1" dirty="0">
                <a:solidFill>
                  <a:schemeClr val="accent1"/>
                </a:solidFill>
              </a:rPr>
            </a:br>
            <a:r>
              <a:rPr lang="fr-FR" sz="1600" dirty="0">
                <a:solidFill>
                  <a:schemeClr val="accent1"/>
                </a:solidFill>
                <a:sym typeface="Wingdings" panose="05000000000000000000" pitchFamily="2" charset="2"/>
              </a:rPr>
              <a:t></a:t>
            </a:r>
            <a:r>
              <a:rPr lang="fr-FR" sz="1600" dirty="0">
                <a:solidFill>
                  <a:schemeClr val="accent1"/>
                </a:solidFill>
              </a:rPr>
              <a:t> profondeur d’échappement de </a:t>
            </a:r>
            <a:r>
              <a:rPr lang="fr-FR" sz="1600" b="1" dirty="0">
                <a:solidFill>
                  <a:schemeClr val="accent1"/>
                </a:solidFill>
              </a:rPr>
              <a:t>quelques dizaines de nm.</a:t>
            </a:r>
          </a:p>
        </p:txBody>
      </p:sp>
      <p:pic>
        <p:nvPicPr>
          <p:cNvPr id="13" name="Image 12">
            <a:extLst>
              <a:ext uri="{FF2B5EF4-FFF2-40B4-BE49-F238E27FC236}">
                <a16:creationId xmlns:a16="http://schemas.microsoft.com/office/drawing/2014/main" id="{0F6ED1A7-4809-2BE8-B87C-59E1E26D7427}"/>
              </a:ext>
            </a:extLst>
          </p:cNvPr>
          <p:cNvPicPr>
            <a:picLocks noChangeAspect="1"/>
          </p:cNvPicPr>
          <p:nvPr/>
        </p:nvPicPr>
        <p:blipFill>
          <a:blip r:embed="rId3"/>
          <a:stretch>
            <a:fillRect/>
          </a:stretch>
        </p:blipFill>
        <p:spPr>
          <a:xfrm>
            <a:off x="2497698" y="6205185"/>
            <a:ext cx="439902" cy="648000"/>
          </a:xfrm>
          <a:prstGeom prst="rect">
            <a:avLst/>
          </a:prstGeom>
        </p:spPr>
      </p:pic>
      <p:pic>
        <p:nvPicPr>
          <p:cNvPr id="37" name="Image 36">
            <a:extLst>
              <a:ext uri="{FF2B5EF4-FFF2-40B4-BE49-F238E27FC236}">
                <a16:creationId xmlns:a16="http://schemas.microsoft.com/office/drawing/2014/main" id="{A539083F-7B05-7ACB-2C79-BCA581806B5F}"/>
              </a:ext>
            </a:extLst>
          </p:cNvPr>
          <p:cNvPicPr>
            <a:picLocks noChangeAspect="1"/>
          </p:cNvPicPr>
          <p:nvPr/>
        </p:nvPicPr>
        <p:blipFill rotWithShape="1">
          <a:blip r:embed="rId4"/>
          <a:srcRect b="2327"/>
          <a:stretch/>
        </p:blipFill>
        <p:spPr>
          <a:xfrm>
            <a:off x="6341532" y="1931048"/>
            <a:ext cx="5083501" cy="4197605"/>
          </a:xfrm>
          <a:prstGeom prst="rect">
            <a:avLst/>
          </a:prstGeom>
        </p:spPr>
      </p:pic>
      <p:pic>
        <p:nvPicPr>
          <p:cNvPr id="18" name="Image 17">
            <a:extLst>
              <a:ext uri="{FF2B5EF4-FFF2-40B4-BE49-F238E27FC236}">
                <a16:creationId xmlns:a16="http://schemas.microsoft.com/office/drawing/2014/main" id="{B4CD70EB-4B34-37DC-073A-E8049FB9C9D5}"/>
              </a:ext>
            </a:extLst>
          </p:cNvPr>
          <p:cNvPicPr>
            <a:picLocks noChangeAspect="1"/>
          </p:cNvPicPr>
          <p:nvPr/>
        </p:nvPicPr>
        <p:blipFill>
          <a:blip r:embed="rId5"/>
          <a:stretch>
            <a:fillRect/>
          </a:stretch>
        </p:blipFill>
        <p:spPr>
          <a:xfrm>
            <a:off x="1860332" y="4016906"/>
            <a:ext cx="2572573" cy="2111747"/>
          </a:xfrm>
          <a:prstGeom prst="rect">
            <a:avLst/>
          </a:prstGeom>
        </p:spPr>
      </p:pic>
      <p:sp>
        <p:nvSpPr>
          <p:cNvPr id="2" name="ZoneTexte 1">
            <a:extLst>
              <a:ext uri="{FF2B5EF4-FFF2-40B4-BE49-F238E27FC236}">
                <a16:creationId xmlns:a16="http://schemas.microsoft.com/office/drawing/2014/main" id="{8664C0C8-F8A0-5501-D99B-2708108FAD25}"/>
              </a:ext>
            </a:extLst>
          </p:cNvPr>
          <p:cNvSpPr txBox="1"/>
          <p:nvPr/>
        </p:nvSpPr>
        <p:spPr>
          <a:xfrm>
            <a:off x="2937600" y="6391520"/>
            <a:ext cx="8460000" cy="461665"/>
          </a:xfrm>
          <a:prstGeom prst="rect">
            <a:avLst/>
          </a:prstGeom>
          <a:noFill/>
          <a:ln>
            <a:solidFill>
              <a:schemeClr val="bg1"/>
            </a:solidFill>
          </a:ln>
        </p:spPr>
        <p:txBody>
          <a:bodyPr wrap="square" rtlCol="0" anchor="b" anchorCtr="0">
            <a:spAutoFit/>
          </a:bodyPr>
          <a:lstStyle/>
          <a:p>
            <a:r>
              <a:rPr lang="fr-FR" sz="1200" dirty="0"/>
              <a:t>L'analyse EBSD (2004). Principes et applications. Ed. J.L. </a:t>
            </a:r>
            <a:r>
              <a:rPr lang="fr-FR" sz="1200" dirty="0" err="1"/>
              <a:t>Pouchou</a:t>
            </a:r>
            <a:r>
              <a:rPr lang="fr-FR" sz="1200" dirty="0"/>
              <a:t>. Publication du GN-MEBA. </a:t>
            </a:r>
            <a:r>
              <a:rPr lang="fr-FR" sz="1200" i="1" dirty="0"/>
              <a:t>EDP Sciences</a:t>
            </a:r>
            <a:r>
              <a:rPr lang="fr-FR" sz="1200" dirty="0"/>
              <a:t>.</a:t>
            </a:r>
          </a:p>
          <a:p>
            <a:r>
              <a:rPr lang="fr-FR" sz="1200" dirty="0"/>
              <a:t>Chapitre ‘Introduction à l'analyse EBSD : principes généraux et mise en œuvre dans un MEB’ J.L. </a:t>
            </a:r>
            <a:r>
              <a:rPr lang="fr-FR" sz="1200" dirty="0" err="1"/>
              <a:t>Pouchou</a:t>
            </a:r>
            <a:r>
              <a:rPr lang="fr-FR" sz="1200" dirty="0"/>
              <a:t>.</a:t>
            </a:r>
          </a:p>
        </p:txBody>
      </p:sp>
      <p:sp>
        <p:nvSpPr>
          <p:cNvPr id="4" name="ZoneTexte 3">
            <a:extLst>
              <a:ext uri="{FF2B5EF4-FFF2-40B4-BE49-F238E27FC236}">
                <a16:creationId xmlns:a16="http://schemas.microsoft.com/office/drawing/2014/main" id="{12A3A550-E035-C225-C45C-78DE4E5AF709}"/>
              </a:ext>
            </a:extLst>
          </p:cNvPr>
          <p:cNvSpPr txBox="1"/>
          <p:nvPr/>
        </p:nvSpPr>
        <p:spPr>
          <a:xfrm>
            <a:off x="152400" y="5900041"/>
            <a:ext cx="1489510" cy="307777"/>
          </a:xfrm>
          <a:prstGeom prst="rect">
            <a:avLst/>
          </a:prstGeom>
          <a:noFill/>
        </p:spPr>
        <p:txBody>
          <a:bodyPr wrap="none" rtlCol="0">
            <a:spAutoFit/>
          </a:bodyPr>
          <a:lstStyle/>
          <a:p>
            <a:r>
              <a:rPr lang="fr-FR" sz="1400" dirty="0"/>
              <a:t>Florence </a:t>
            </a:r>
            <a:r>
              <a:rPr lang="fr-FR" sz="1400" dirty="0" err="1"/>
              <a:t>Robaut</a:t>
            </a:r>
            <a:endParaRPr lang="fr-FR" sz="1400" dirty="0"/>
          </a:p>
        </p:txBody>
      </p:sp>
    </p:spTree>
    <p:extLst>
      <p:ext uri="{BB962C8B-B14F-4D97-AF65-F5344CB8AC3E}">
        <p14:creationId xmlns:p14="http://schemas.microsoft.com/office/powerpoint/2010/main" val="2474708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A12DD7-E0E2-E4BB-8A59-2C4210586187}"/>
              </a:ext>
            </a:extLst>
          </p:cNvPr>
          <p:cNvSpPr>
            <a:spLocks noGrp="1"/>
          </p:cNvSpPr>
          <p:nvPr>
            <p:ph type="title"/>
          </p:nvPr>
        </p:nvSpPr>
        <p:spPr/>
        <p:txBody>
          <a:bodyPr/>
          <a:lstStyle/>
          <a:p>
            <a:r>
              <a:rPr lang="fr-FR" dirty="0"/>
              <a:t>TKD : Pour une Meilleure résolution spatiale</a:t>
            </a:r>
          </a:p>
        </p:txBody>
      </p:sp>
      <p:sp>
        <p:nvSpPr>
          <p:cNvPr id="6" name="ZoneTexte 5">
            <a:extLst>
              <a:ext uri="{FF2B5EF4-FFF2-40B4-BE49-F238E27FC236}">
                <a16:creationId xmlns:a16="http://schemas.microsoft.com/office/drawing/2014/main" id="{07F129A8-C7BF-3F33-3DDC-8744E6F7ACCA}"/>
              </a:ext>
            </a:extLst>
          </p:cNvPr>
          <p:cNvSpPr txBox="1"/>
          <p:nvPr/>
        </p:nvSpPr>
        <p:spPr>
          <a:xfrm>
            <a:off x="2937600" y="6391520"/>
            <a:ext cx="8460000" cy="461665"/>
          </a:xfrm>
          <a:prstGeom prst="rect">
            <a:avLst/>
          </a:prstGeom>
          <a:noFill/>
          <a:ln>
            <a:noFill/>
          </a:ln>
        </p:spPr>
        <p:txBody>
          <a:bodyPr wrap="square" rtlCol="0" anchor="b" anchorCtr="0">
            <a:spAutoFit/>
          </a:bodyPr>
          <a:lstStyle/>
          <a:p>
            <a:r>
              <a:rPr lang="en-US" sz="1200" dirty="0">
                <a:effectLst/>
              </a:rPr>
              <a:t>Keller, R. r. and Geiss, R. h. (2012) ‘Transmission EBSD from 10 nm domains in a scanning electron microscope’, </a:t>
            </a:r>
            <a:r>
              <a:rPr lang="en-US" sz="1200" i="1" dirty="0">
                <a:effectLst/>
              </a:rPr>
              <a:t>Journal of Microscopy</a:t>
            </a:r>
            <a:r>
              <a:rPr lang="en-US" sz="1200" dirty="0">
                <a:effectLst/>
              </a:rPr>
              <a:t>, 245(3), pp. 245–251. Available at: </a:t>
            </a:r>
            <a:r>
              <a:rPr lang="en-US" sz="1200" dirty="0">
                <a:effectLst/>
                <a:hlinkClick r:id="rId3"/>
              </a:rPr>
              <a:t>https://doi.org/10.1111/j.1365-2818.2011.03566.x</a:t>
            </a:r>
            <a:r>
              <a:rPr lang="en-US" sz="1200" dirty="0">
                <a:effectLst/>
              </a:rPr>
              <a:t>.</a:t>
            </a:r>
          </a:p>
        </p:txBody>
      </p:sp>
      <p:grpSp>
        <p:nvGrpSpPr>
          <p:cNvPr id="8" name="Groupe 7">
            <a:extLst>
              <a:ext uri="{FF2B5EF4-FFF2-40B4-BE49-F238E27FC236}">
                <a16:creationId xmlns:a16="http://schemas.microsoft.com/office/drawing/2014/main" id="{4FF85EF9-7563-D6B4-B326-E2E88B28DE45}"/>
              </a:ext>
            </a:extLst>
          </p:cNvPr>
          <p:cNvGrpSpPr/>
          <p:nvPr/>
        </p:nvGrpSpPr>
        <p:grpSpPr>
          <a:xfrm>
            <a:off x="605115" y="1274763"/>
            <a:ext cx="7419228" cy="4884407"/>
            <a:chOff x="4052047" y="1274763"/>
            <a:chExt cx="7419228" cy="4884407"/>
          </a:xfrm>
        </p:grpSpPr>
        <p:pic>
          <p:nvPicPr>
            <p:cNvPr id="12" name="Image 11">
              <a:extLst>
                <a:ext uri="{FF2B5EF4-FFF2-40B4-BE49-F238E27FC236}">
                  <a16:creationId xmlns:a16="http://schemas.microsoft.com/office/drawing/2014/main" id="{4BC2C108-0DA2-5213-6D88-BFDDA2A64534}"/>
                </a:ext>
              </a:extLst>
            </p:cNvPr>
            <p:cNvPicPr>
              <a:picLocks noChangeAspect="1"/>
            </p:cNvPicPr>
            <p:nvPr/>
          </p:nvPicPr>
          <p:blipFill>
            <a:blip r:embed="rId4"/>
            <a:stretch>
              <a:fillRect/>
            </a:stretch>
          </p:blipFill>
          <p:spPr>
            <a:xfrm>
              <a:off x="4052047" y="1274763"/>
              <a:ext cx="7282800" cy="4642252"/>
            </a:xfrm>
            <a:prstGeom prst="rect">
              <a:avLst/>
            </a:prstGeom>
          </p:spPr>
        </p:pic>
        <p:sp>
          <p:nvSpPr>
            <p:cNvPr id="14" name="ZoneTexte 13">
              <a:extLst>
                <a:ext uri="{FF2B5EF4-FFF2-40B4-BE49-F238E27FC236}">
                  <a16:creationId xmlns:a16="http://schemas.microsoft.com/office/drawing/2014/main" id="{D0A2A0F6-DFDF-6775-AA0A-4579E5D28E47}"/>
                </a:ext>
              </a:extLst>
            </p:cNvPr>
            <p:cNvSpPr txBox="1"/>
            <p:nvPr/>
          </p:nvSpPr>
          <p:spPr>
            <a:xfrm>
              <a:off x="7216588" y="4097067"/>
              <a:ext cx="4254687" cy="2062103"/>
            </a:xfrm>
            <a:prstGeom prst="rect">
              <a:avLst/>
            </a:prstGeom>
            <a:noFill/>
          </p:spPr>
          <p:txBody>
            <a:bodyPr wrap="square">
              <a:spAutoFit/>
            </a:bodyPr>
            <a:lstStyle/>
            <a:p>
              <a:pPr algn="just"/>
              <a:r>
                <a:rPr lang="fr-FR" sz="1600" b="1" i="0" u="none" strike="noStrike" baseline="0" dirty="0">
                  <a:solidFill>
                    <a:schemeClr val="accent1"/>
                  </a:solidFill>
                </a:rPr>
                <a:t>TKD </a:t>
              </a:r>
              <a:r>
                <a:rPr lang="fr-FR" sz="1600" b="0" i="0" u="none" strike="noStrike" baseline="0" dirty="0">
                  <a:solidFill>
                    <a:schemeClr val="accent1"/>
                  </a:solidFill>
                </a:rPr>
                <a:t>: le cliché Kikuchi est formé par les e</a:t>
              </a:r>
              <a:r>
                <a:rPr lang="fr-FR" sz="1600" b="0" i="0" u="none" strike="noStrike" baseline="30000" dirty="0">
                  <a:solidFill>
                    <a:schemeClr val="accent1"/>
                  </a:solidFill>
                </a:rPr>
                <a:t>-</a:t>
              </a:r>
              <a:r>
                <a:rPr lang="fr-FR" sz="1600" b="0" i="0" u="none" strike="noStrike" baseline="0" dirty="0">
                  <a:solidFill>
                    <a:schemeClr val="accent1"/>
                  </a:solidFill>
                </a:rPr>
                <a:t> conservant leur cohérence spatiale après diffraction. Pour les e</a:t>
              </a:r>
              <a:r>
                <a:rPr lang="fr-FR" sz="1600" b="0" i="0" u="none" strike="noStrike" baseline="30000" dirty="0">
                  <a:solidFill>
                    <a:schemeClr val="accent1"/>
                  </a:solidFill>
                </a:rPr>
                <a:t>-</a:t>
              </a:r>
              <a:r>
                <a:rPr lang="fr-FR" sz="1600" b="0" i="0" u="none" strike="noStrike" baseline="0" dirty="0">
                  <a:solidFill>
                    <a:schemeClr val="accent1"/>
                  </a:solidFill>
                </a:rPr>
                <a:t> diffractant près de la surface d’entrée : cohérence non maintenue sur une grande distance dans le matériau. </a:t>
              </a:r>
              <a:br>
                <a:rPr lang="fr-FR" sz="1600" b="0" i="0" u="none" strike="noStrike" baseline="0" dirty="0">
                  <a:solidFill>
                    <a:schemeClr val="accent1"/>
                  </a:solidFill>
                </a:rPr>
              </a:br>
              <a:r>
                <a:rPr lang="fr-FR" sz="1600" b="0" i="0" u="none" strike="noStrike" baseline="0" dirty="0">
                  <a:solidFill>
                    <a:schemeClr val="accent1"/>
                  </a:solidFill>
                  <a:sym typeface="Wingdings" panose="05000000000000000000" pitchFamily="2" charset="2"/>
                </a:rPr>
                <a:t> </a:t>
              </a:r>
              <a:r>
                <a:rPr lang="fr-FR" sz="1600" b="1" i="0" u="none" strike="noStrike" baseline="0" dirty="0">
                  <a:solidFill>
                    <a:schemeClr val="accent1"/>
                  </a:solidFill>
                </a:rPr>
                <a:t>bandes de Kikuchi </a:t>
              </a:r>
              <a:r>
                <a:rPr lang="fr-FR" sz="1600" b="0" i="0" u="none" strike="noStrike" baseline="0" dirty="0">
                  <a:solidFill>
                    <a:schemeClr val="accent1"/>
                  </a:solidFill>
                </a:rPr>
                <a:t>générées essentiellement par </a:t>
              </a:r>
              <a:r>
                <a:rPr lang="fr-FR" sz="1600" b="1" i="0" u="none" strike="noStrike" baseline="0" dirty="0">
                  <a:solidFill>
                    <a:schemeClr val="accent1"/>
                  </a:solidFill>
                </a:rPr>
                <a:t>e- diffractant près de la surface de sortie</a:t>
              </a:r>
              <a:r>
                <a:rPr lang="fr-FR" sz="1600" b="0" i="0" u="none" strike="noStrike" baseline="0" dirty="0">
                  <a:solidFill>
                    <a:schemeClr val="accent1"/>
                  </a:solidFill>
                </a:rPr>
                <a:t>. </a:t>
              </a:r>
              <a:endParaRPr lang="fr-FR" sz="1600" dirty="0">
                <a:solidFill>
                  <a:schemeClr val="accent1"/>
                </a:solidFill>
              </a:endParaRPr>
            </a:p>
          </p:txBody>
        </p:sp>
      </p:grpSp>
      <p:grpSp>
        <p:nvGrpSpPr>
          <p:cNvPr id="5" name="Groupe 4">
            <a:extLst>
              <a:ext uri="{FF2B5EF4-FFF2-40B4-BE49-F238E27FC236}">
                <a16:creationId xmlns:a16="http://schemas.microsoft.com/office/drawing/2014/main" id="{6864DE37-3433-4275-798D-4186E2C20A03}"/>
              </a:ext>
            </a:extLst>
          </p:cNvPr>
          <p:cNvGrpSpPr/>
          <p:nvPr/>
        </p:nvGrpSpPr>
        <p:grpSpPr>
          <a:xfrm>
            <a:off x="8265459" y="1274763"/>
            <a:ext cx="3331323" cy="4777324"/>
            <a:chOff x="720724" y="1256071"/>
            <a:chExt cx="3331323" cy="4777324"/>
          </a:xfrm>
        </p:grpSpPr>
        <p:pic>
          <p:nvPicPr>
            <p:cNvPr id="3" name="Image 2">
              <a:extLst>
                <a:ext uri="{FF2B5EF4-FFF2-40B4-BE49-F238E27FC236}">
                  <a16:creationId xmlns:a16="http://schemas.microsoft.com/office/drawing/2014/main" id="{A7A4869D-DC59-DFBF-FD90-7C41A2103458}"/>
                </a:ext>
              </a:extLst>
            </p:cNvPr>
            <p:cNvPicPr>
              <a:picLocks noChangeAspect="1"/>
            </p:cNvPicPr>
            <p:nvPr/>
          </p:nvPicPr>
          <p:blipFill>
            <a:blip r:embed="rId5"/>
            <a:stretch>
              <a:fillRect/>
            </a:stretch>
          </p:blipFill>
          <p:spPr>
            <a:xfrm>
              <a:off x="720725" y="1713097"/>
              <a:ext cx="3240000" cy="746010"/>
            </a:xfrm>
            <a:prstGeom prst="rect">
              <a:avLst/>
            </a:prstGeom>
          </p:spPr>
        </p:pic>
        <p:pic>
          <p:nvPicPr>
            <p:cNvPr id="4" name="Image 3">
              <a:extLst>
                <a:ext uri="{FF2B5EF4-FFF2-40B4-BE49-F238E27FC236}">
                  <a16:creationId xmlns:a16="http://schemas.microsoft.com/office/drawing/2014/main" id="{441A2F5A-AFF4-7660-C837-667956E70F30}"/>
                </a:ext>
              </a:extLst>
            </p:cNvPr>
            <p:cNvPicPr>
              <a:picLocks noChangeAspect="1"/>
            </p:cNvPicPr>
            <p:nvPr/>
          </p:nvPicPr>
          <p:blipFill>
            <a:blip r:embed="rId6"/>
            <a:stretch>
              <a:fillRect/>
            </a:stretch>
          </p:blipFill>
          <p:spPr>
            <a:xfrm>
              <a:off x="720725" y="2933612"/>
              <a:ext cx="3240000" cy="705550"/>
            </a:xfrm>
            <a:prstGeom prst="rect">
              <a:avLst/>
            </a:prstGeom>
          </p:spPr>
        </p:pic>
        <p:sp>
          <p:nvSpPr>
            <p:cNvPr id="7" name="ZoneTexte 6">
              <a:extLst>
                <a:ext uri="{FF2B5EF4-FFF2-40B4-BE49-F238E27FC236}">
                  <a16:creationId xmlns:a16="http://schemas.microsoft.com/office/drawing/2014/main" id="{B6E53A70-223A-AE8D-FA29-2BB715A62728}"/>
                </a:ext>
              </a:extLst>
            </p:cNvPr>
            <p:cNvSpPr txBox="1"/>
            <p:nvPr/>
          </p:nvSpPr>
          <p:spPr>
            <a:xfrm>
              <a:off x="720725" y="3636041"/>
              <a:ext cx="3240000" cy="646331"/>
            </a:xfrm>
            <a:prstGeom prst="rect">
              <a:avLst/>
            </a:prstGeom>
            <a:noFill/>
          </p:spPr>
          <p:txBody>
            <a:bodyPr wrap="square">
              <a:spAutoFit/>
            </a:bodyPr>
            <a:lstStyle/>
            <a:p>
              <a:pPr algn="l"/>
              <a:r>
                <a:rPr lang="fr-FR" sz="1200" b="1" i="0" u="none" strike="noStrike" baseline="0" dirty="0">
                  <a:solidFill>
                    <a:schemeClr val="accent1"/>
                  </a:solidFill>
                </a:rPr>
                <a:t>Analyse TKD </a:t>
              </a:r>
              <a:r>
                <a:rPr lang="fr-FR" sz="1200" b="0" i="0" u="none" strike="noStrike" baseline="0" dirty="0">
                  <a:solidFill>
                    <a:schemeClr val="accent1"/>
                  </a:solidFill>
                </a:rPr>
                <a:t>en plusieurs points </a:t>
              </a:r>
              <a:br>
                <a:rPr lang="fr-FR" sz="1200" b="0" i="0" u="none" strike="noStrike" baseline="0" dirty="0">
                  <a:solidFill>
                    <a:schemeClr val="accent1"/>
                  </a:solidFill>
                </a:rPr>
              </a:br>
              <a:r>
                <a:rPr lang="fr-FR" sz="1200" b="0" i="0" u="none" strike="noStrike" baseline="0" dirty="0">
                  <a:solidFill>
                    <a:schemeClr val="accent1"/>
                  </a:solidFill>
                </a:rPr>
                <a:t>(pas : 20 nm) : </a:t>
              </a:r>
              <a:r>
                <a:rPr lang="fr-FR" sz="1200" b="1" i="0" u="none" strike="noStrike" baseline="0" dirty="0">
                  <a:solidFill>
                    <a:schemeClr val="accent1"/>
                  </a:solidFill>
                </a:rPr>
                <a:t>clichés </a:t>
              </a:r>
              <a:r>
                <a:rPr lang="fr-FR" sz="1200" b="1" i="1" u="none" strike="noStrike" baseline="0" dirty="0">
                  <a:solidFill>
                    <a:schemeClr val="accent1"/>
                  </a:solidFill>
                </a:rPr>
                <a:t>structure </a:t>
              </a:r>
              <a:r>
                <a:rPr lang="fr-FR" sz="1200" b="1" i="0" u="none" strike="noStrike" baseline="0" dirty="0">
                  <a:solidFill>
                    <a:schemeClr val="accent1"/>
                  </a:solidFill>
                </a:rPr>
                <a:t>Ni </a:t>
              </a:r>
              <a:r>
                <a:rPr lang="fr-FR" sz="1200" b="1" i="0" u="none" strike="noStrike" baseline="0" dirty="0" err="1">
                  <a:solidFill>
                    <a:schemeClr val="accent1"/>
                  </a:solidFill>
                </a:rPr>
                <a:t>indexables</a:t>
              </a:r>
              <a:r>
                <a:rPr lang="fr-FR" sz="1200" b="1" i="0" u="none" strike="noStrike" baseline="0" dirty="0">
                  <a:solidFill>
                    <a:schemeClr val="accent1"/>
                  </a:solidFill>
                </a:rPr>
                <a:t> .</a:t>
              </a:r>
              <a:endParaRPr lang="fr-FR" sz="1200" b="1" dirty="0">
                <a:solidFill>
                  <a:schemeClr val="accent1"/>
                </a:solidFill>
              </a:endParaRPr>
            </a:p>
          </p:txBody>
        </p:sp>
        <p:sp>
          <p:nvSpPr>
            <p:cNvPr id="9" name="ZoneTexte 8">
              <a:extLst>
                <a:ext uri="{FF2B5EF4-FFF2-40B4-BE49-F238E27FC236}">
                  <a16:creationId xmlns:a16="http://schemas.microsoft.com/office/drawing/2014/main" id="{7613B3F0-FC76-80CD-B7DB-22C6A9773BF5}"/>
                </a:ext>
              </a:extLst>
            </p:cNvPr>
            <p:cNvSpPr txBox="1"/>
            <p:nvPr/>
          </p:nvSpPr>
          <p:spPr>
            <a:xfrm>
              <a:off x="720725" y="2411924"/>
              <a:ext cx="3240000" cy="461665"/>
            </a:xfrm>
            <a:prstGeom prst="rect">
              <a:avLst/>
            </a:prstGeom>
            <a:noFill/>
          </p:spPr>
          <p:txBody>
            <a:bodyPr wrap="square">
              <a:spAutoFit/>
            </a:bodyPr>
            <a:lstStyle/>
            <a:p>
              <a:r>
                <a:rPr lang="fr-FR" sz="1200" b="1" i="0" u="none" strike="noStrike" baseline="0" dirty="0">
                  <a:solidFill>
                    <a:schemeClr val="accent1"/>
                  </a:solidFill>
                </a:rPr>
                <a:t>Analyse EBSD conventionnelle </a:t>
              </a:r>
              <a:r>
                <a:rPr lang="fr-FR" sz="1200" b="0" i="0" u="none" strike="noStrike" baseline="0" dirty="0">
                  <a:solidFill>
                    <a:schemeClr val="accent1"/>
                  </a:solidFill>
                </a:rPr>
                <a:t>en plusieurs points : </a:t>
              </a:r>
              <a:r>
                <a:rPr lang="fr-FR" sz="1200" b="1" i="0" u="none" strike="noStrike" baseline="0" dirty="0">
                  <a:solidFill>
                    <a:schemeClr val="accent1"/>
                  </a:solidFill>
                </a:rPr>
                <a:t>pas de cliché </a:t>
              </a:r>
              <a:r>
                <a:rPr lang="fr-FR" sz="1200" b="1" i="0" u="none" strike="noStrike" baseline="0" dirty="0" err="1">
                  <a:solidFill>
                    <a:schemeClr val="accent1"/>
                  </a:solidFill>
                </a:rPr>
                <a:t>indexable</a:t>
              </a:r>
              <a:r>
                <a:rPr lang="fr-FR" sz="1200" b="1" i="0" u="none" strike="noStrike" baseline="0" dirty="0">
                  <a:solidFill>
                    <a:schemeClr val="accent1"/>
                  </a:solidFill>
                </a:rPr>
                <a:t>. </a:t>
              </a:r>
              <a:endParaRPr lang="fr-FR" sz="1200" b="1" dirty="0">
                <a:solidFill>
                  <a:schemeClr val="accent1"/>
                </a:solidFill>
              </a:endParaRPr>
            </a:p>
          </p:txBody>
        </p:sp>
        <p:sp>
          <p:nvSpPr>
            <p:cNvPr id="15" name="ZoneTexte 14">
              <a:extLst>
                <a:ext uri="{FF2B5EF4-FFF2-40B4-BE49-F238E27FC236}">
                  <a16:creationId xmlns:a16="http://schemas.microsoft.com/office/drawing/2014/main" id="{7FB3F48B-55D0-6ACD-12ED-0B907CF7F9F7}"/>
                </a:ext>
              </a:extLst>
            </p:cNvPr>
            <p:cNvSpPr txBox="1"/>
            <p:nvPr/>
          </p:nvSpPr>
          <p:spPr>
            <a:xfrm>
              <a:off x="720725" y="1256071"/>
              <a:ext cx="3240000" cy="338554"/>
            </a:xfrm>
            <a:prstGeom prst="rect">
              <a:avLst/>
            </a:prstGeom>
            <a:noFill/>
          </p:spPr>
          <p:txBody>
            <a:bodyPr wrap="square">
              <a:spAutoFit/>
            </a:bodyPr>
            <a:lstStyle/>
            <a:p>
              <a:r>
                <a:rPr lang="fr-FR" sz="1600" b="1" i="0" u="none" strike="noStrike" baseline="0" dirty="0">
                  <a:solidFill>
                    <a:srgbClr val="FF0000"/>
                  </a:solidFill>
                  <a:latin typeface="Symbol" panose="05050102010706020507" pitchFamily="18" charset="2"/>
                </a:rPr>
                <a:t></a:t>
              </a:r>
              <a:r>
                <a:rPr lang="fr-FR" sz="1600" b="1" i="0" u="none" strike="noStrike" baseline="-25000" dirty="0">
                  <a:solidFill>
                    <a:srgbClr val="FF0000"/>
                  </a:solidFill>
                  <a:latin typeface="Arial" panose="020B0604020202020204" pitchFamily="34" charset="0"/>
                </a:rPr>
                <a:t>moyen</a:t>
              </a:r>
              <a:r>
                <a:rPr lang="fr-FR" sz="1600" b="1" i="0" u="none" strike="noStrike" baseline="0" dirty="0">
                  <a:solidFill>
                    <a:srgbClr val="FF0000"/>
                  </a:solidFill>
                  <a:latin typeface="Arial" panose="020B0604020202020204" pitchFamily="34" charset="0"/>
                </a:rPr>
                <a:t> des grains = 15 nm </a:t>
              </a:r>
              <a:endParaRPr lang="fr-FR" sz="1600" b="1" dirty="0"/>
            </a:p>
          </p:txBody>
        </p:sp>
        <p:sp>
          <p:nvSpPr>
            <p:cNvPr id="17" name="ZoneTexte 16">
              <a:extLst>
                <a:ext uri="{FF2B5EF4-FFF2-40B4-BE49-F238E27FC236}">
                  <a16:creationId xmlns:a16="http://schemas.microsoft.com/office/drawing/2014/main" id="{2EDC5534-A634-0A99-7223-F770AD4C05BA}"/>
                </a:ext>
              </a:extLst>
            </p:cNvPr>
            <p:cNvSpPr txBox="1"/>
            <p:nvPr/>
          </p:nvSpPr>
          <p:spPr>
            <a:xfrm>
              <a:off x="720724" y="4432957"/>
              <a:ext cx="3331323" cy="1600438"/>
            </a:xfrm>
            <a:prstGeom prst="rect">
              <a:avLst/>
            </a:prstGeom>
            <a:noFill/>
          </p:spPr>
          <p:txBody>
            <a:bodyPr wrap="square">
              <a:spAutoFit/>
            </a:bodyPr>
            <a:lstStyle/>
            <a:p>
              <a:r>
                <a:rPr lang="fr-FR" sz="1400" b="1" dirty="0">
                  <a:solidFill>
                    <a:schemeClr val="accent1"/>
                  </a:solidFill>
                </a:rPr>
                <a:t>EBSD (réflexion) :</a:t>
              </a:r>
            </a:p>
            <a:p>
              <a:r>
                <a:rPr lang="fr-FR" sz="1400" dirty="0">
                  <a:solidFill>
                    <a:schemeClr val="accent1"/>
                  </a:solidFill>
                </a:rPr>
                <a:t>Ø de sortie des e- rétrodiffusés :</a:t>
              </a:r>
            </a:p>
            <a:p>
              <a:pPr marL="179388" lvl="1">
                <a:tabLst>
                  <a:tab pos="358775" algn="l"/>
                </a:tabLst>
              </a:pPr>
              <a:r>
                <a:rPr lang="fr-FR" sz="1400" dirty="0">
                  <a:solidFill>
                    <a:schemeClr val="accent1"/>
                  </a:solidFill>
                </a:rPr>
                <a:t>~ 50 nm (// axe de tilt) </a:t>
              </a:r>
              <a:br>
                <a:rPr lang="fr-FR" sz="1400" dirty="0">
                  <a:solidFill>
                    <a:schemeClr val="accent1"/>
                  </a:solidFill>
                </a:rPr>
              </a:br>
              <a:r>
                <a:rPr lang="fr-FR" sz="1400" dirty="0">
                  <a:solidFill>
                    <a:schemeClr val="accent1"/>
                  </a:solidFill>
                </a:rPr>
                <a:t>	x 150 nm (</a:t>
              </a:r>
              <a:r>
                <a:rPr lang="fr-FR" sz="1400" dirty="0">
                  <a:solidFill>
                    <a:schemeClr val="accent1"/>
                  </a:solidFill>
                  <a:sym typeface="Symbol" panose="05050102010706020507" pitchFamily="18" charset="2"/>
                </a:rPr>
                <a:t></a:t>
              </a:r>
              <a:r>
                <a:rPr lang="fr-FR" sz="1400" dirty="0">
                  <a:solidFill>
                    <a:schemeClr val="accent1"/>
                  </a:solidFill>
                </a:rPr>
                <a:t> axe de tilt)</a:t>
              </a:r>
            </a:p>
            <a:p>
              <a:r>
                <a:rPr lang="fr-FR" sz="1400" b="1" dirty="0">
                  <a:solidFill>
                    <a:schemeClr val="accent1"/>
                  </a:solidFill>
                </a:rPr>
                <a:t>TKD (transmission) :</a:t>
              </a:r>
            </a:p>
            <a:p>
              <a:pPr marL="179388" lvl="1"/>
              <a:r>
                <a:rPr lang="fr-FR" sz="1400" dirty="0">
                  <a:solidFill>
                    <a:schemeClr val="accent1"/>
                  </a:solidFill>
                </a:rPr>
                <a:t>~ 12 nm dans les 2 directions (influence du tilt négligeable)</a:t>
              </a:r>
            </a:p>
          </p:txBody>
        </p:sp>
      </p:grpSp>
      <p:cxnSp>
        <p:nvCxnSpPr>
          <p:cNvPr id="11" name="Connecteur droit 10">
            <a:extLst>
              <a:ext uri="{FF2B5EF4-FFF2-40B4-BE49-F238E27FC236}">
                <a16:creationId xmlns:a16="http://schemas.microsoft.com/office/drawing/2014/main" id="{3C71D1D7-EA58-762D-D9B6-C11304015568}"/>
              </a:ext>
            </a:extLst>
          </p:cNvPr>
          <p:cNvCxnSpPr>
            <a:cxnSpLocks/>
          </p:cNvCxnSpPr>
          <p:nvPr/>
        </p:nvCxnSpPr>
        <p:spPr>
          <a:xfrm>
            <a:off x="8102447" y="1274763"/>
            <a:ext cx="0" cy="488440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E016059-AAE7-E265-63FE-A0DF32CBA40C}"/>
              </a:ext>
            </a:extLst>
          </p:cNvPr>
          <p:cNvSpPr txBox="1"/>
          <p:nvPr/>
        </p:nvSpPr>
        <p:spPr>
          <a:xfrm>
            <a:off x="152400" y="5900041"/>
            <a:ext cx="1489510" cy="307777"/>
          </a:xfrm>
          <a:prstGeom prst="rect">
            <a:avLst/>
          </a:prstGeom>
          <a:noFill/>
        </p:spPr>
        <p:txBody>
          <a:bodyPr wrap="none" rtlCol="0">
            <a:spAutoFit/>
          </a:bodyPr>
          <a:lstStyle/>
          <a:p>
            <a:r>
              <a:rPr lang="fr-FR" sz="1400" dirty="0"/>
              <a:t>Florence </a:t>
            </a:r>
            <a:r>
              <a:rPr lang="fr-FR" sz="1400" dirty="0" err="1"/>
              <a:t>Robaut</a:t>
            </a:r>
            <a:endParaRPr lang="fr-FR" sz="1400" dirty="0"/>
          </a:p>
        </p:txBody>
      </p:sp>
    </p:spTree>
    <p:extLst>
      <p:ext uri="{BB962C8B-B14F-4D97-AF65-F5344CB8AC3E}">
        <p14:creationId xmlns:p14="http://schemas.microsoft.com/office/powerpoint/2010/main" val="3257400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A12DD7-E0E2-E4BB-8A59-2C4210586187}"/>
              </a:ext>
            </a:extLst>
          </p:cNvPr>
          <p:cNvSpPr>
            <a:spLocks noGrp="1"/>
          </p:cNvSpPr>
          <p:nvPr>
            <p:ph type="title"/>
          </p:nvPr>
        </p:nvSpPr>
        <p:spPr/>
        <p:txBody>
          <a:bodyPr/>
          <a:lstStyle/>
          <a:p>
            <a:r>
              <a:rPr lang="fr-FR" dirty="0"/>
              <a:t>TKD : Mise en œuvre</a:t>
            </a:r>
            <a:endParaRPr lang="fr-FR" i="1" dirty="0">
              <a:latin typeface="+mn-lt"/>
            </a:endParaRPr>
          </a:p>
        </p:txBody>
      </p:sp>
      <p:sp>
        <p:nvSpPr>
          <p:cNvPr id="6" name="ZoneTexte 5">
            <a:extLst>
              <a:ext uri="{FF2B5EF4-FFF2-40B4-BE49-F238E27FC236}">
                <a16:creationId xmlns:a16="http://schemas.microsoft.com/office/drawing/2014/main" id="{07F129A8-C7BF-3F33-3DDC-8744E6F7ACCA}"/>
              </a:ext>
            </a:extLst>
          </p:cNvPr>
          <p:cNvSpPr txBox="1"/>
          <p:nvPr/>
        </p:nvSpPr>
        <p:spPr>
          <a:xfrm>
            <a:off x="2115671" y="6022188"/>
            <a:ext cx="10076329" cy="830997"/>
          </a:xfrm>
          <a:prstGeom prst="rect">
            <a:avLst/>
          </a:prstGeom>
          <a:noFill/>
          <a:ln>
            <a:noFill/>
          </a:ln>
        </p:spPr>
        <p:txBody>
          <a:bodyPr wrap="square" rtlCol="0" anchor="b" anchorCtr="0">
            <a:spAutoFit/>
          </a:bodyPr>
          <a:lstStyle/>
          <a:p>
            <a:pPr marL="88900" indent="-88900"/>
            <a:r>
              <a:rPr lang="fr-FR" sz="1200" baseline="30000" dirty="0">
                <a:effectLst/>
              </a:rPr>
              <a:t>1</a:t>
            </a:r>
            <a:r>
              <a:rPr lang="fr-FR" sz="1200" dirty="0">
                <a:effectLst/>
              </a:rPr>
              <a:t> </a:t>
            </a:r>
            <a:r>
              <a:rPr lang="fr-FR" sz="1200" dirty="0" err="1">
                <a:effectLst/>
              </a:rPr>
              <a:t>Brodu</a:t>
            </a:r>
            <a:r>
              <a:rPr lang="fr-FR" sz="1200" dirty="0">
                <a:effectLst/>
              </a:rPr>
              <a:t>, E., Bouzy, E. and </a:t>
            </a:r>
            <a:r>
              <a:rPr lang="fr-FR" sz="1200" dirty="0" err="1">
                <a:effectLst/>
              </a:rPr>
              <a:t>Fundenberger</a:t>
            </a:r>
            <a:r>
              <a:rPr lang="fr-FR" sz="1200" dirty="0">
                <a:effectLst/>
              </a:rPr>
              <a:t>, J.-J. (2017) ‘Diffraction </a:t>
            </a:r>
            <a:r>
              <a:rPr lang="fr-FR" sz="1200" dirty="0" err="1">
                <a:effectLst/>
              </a:rPr>
              <a:t>contrast</a:t>
            </a:r>
            <a:r>
              <a:rPr lang="fr-FR" sz="1200" dirty="0">
                <a:effectLst/>
              </a:rPr>
              <a:t> </a:t>
            </a:r>
            <a:r>
              <a:rPr lang="fr-FR" sz="1200" dirty="0" err="1">
                <a:effectLst/>
              </a:rPr>
              <a:t>dependence</a:t>
            </a:r>
            <a:r>
              <a:rPr lang="fr-FR" sz="1200" dirty="0">
                <a:effectLst/>
              </a:rPr>
              <a:t> on </a:t>
            </a:r>
            <a:r>
              <a:rPr lang="fr-FR" sz="1200" dirty="0" err="1">
                <a:effectLst/>
              </a:rPr>
              <a:t>sample</a:t>
            </a:r>
            <a:r>
              <a:rPr lang="fr-FR" sz="1200" dirty="0">
                <a:effectLst/>
              </a:rPr>
              <a:t> </a:t>
            </a:r>
            <a:r>
              <a:rPr lang="fr-FR" sz="1200" dirty="0" err="1">
                <a:effectLst/>
              </a:rPr>
              <a:t>thickness</a:t>
            </a:r>
            <a:r>
              <a:rPr lang="fr-FR" sz="1200" dirty="0">
                <a:effectLst/>
              </a:rPr>
              <a:t> and incident </a:t>
            </a:r>
            <a:r>
              <a:rPr lang="fr-FR" sz="1200" dirty="0" err="1">
                <a:effectLst/>
              </a:rPr>
              <a:t>energy</a:t>
            </a:r>
            <a:r>
              <a:rPr lang="fr-FR" sz="1200" dirty="0">
                <a:effectLst/>
              </a:rPr>
              <a:t> in </a:t>
            </a:r>
            <a:br>
              <a:rPr lang="fr-FR" sz="1200" dirty="0">
                <a:effectLst/>
              </a:rPr>
            </a:br>
            <a:r>
              <a:rPr lang="fr-FR" sz="1200" dirty="0">
                <a:effectLst/>
              </a:rPr>
              <a:t>on-axis Transmission Kikuchi Diffraction in SEM’, </a:t>
            </a:r>
            <a:r>
              <a:rPr lang="fr-FR" sz="1200" i="1" dirty="0" err="1">
                <a:effectLst/>
              </a:rPr>
              <a:t>Ultramicroscopy</a:t>
            </a:r>
            <a:r>
              <a:rPr lang="fr-FR" sz="1200" dirty="0">
                <a:effectLst/>
              </a:rPr>
              <a:t>, 181, pp. 123–133. </a:t>
            </a:r>
            <a:r>
              <a:rPr lang="fr-FR" sz="1200" dirty="0">
                <a:effectLst/>
                <a:hlinkClick r:id="rId3"/>
              </a:rPr>
              <a:t>https://doi.org/10.1016/j.ultramic.2017.04.017</a:t>
            </a:r>
            <a:r>
              <a:rPr lang="fr-FR" sz="1200" dirty="0">
                <a:effectLst/>
              </a:rPr>
              <a:t>.</a:t>
            </a:r>
          </a:p>
          <a:p>
            <a:pPr marL="88900" indent="-88900"/>
            <a:r>
              <a:rPr lang="fr-FR" sz="1200" baseline="30000" dirty="0"/>
              <a:t>2</a:t>
            </a:r>
            <a:r>
              <a:rPr lang="fr-FR" sz="1200" dirty="0"/>
              <a:t> </a:t>
            </a:r>
            <a:r>
              <a:rPr lang="fr-FR" sz="1200" b="1" dirty="0"/>
              <a:t>Cartographies de phases et d’orientations TKD on-axis obtenue sur une lame mince d’acier </a:t>
            </a:r>
            <a:r>
              <a:rPr lang="fr-FR" sz="1200" b="1" dirty="0" err="1"/>
              <a:t>austénétique</a:t>
            </a:r>
            <a:r>
              <a:rPr lang="fr-FR" sz="1200" b="1" dirty="0"/>
              <a:t>.</a:t>
            </a:r>
            <a:br>
              <a:rPr lang="fr-FR" sz="1200" dirty="0"/>
            </a:br>
            <a:r>
              <a:rPr lang="fr-FR" sz="1200" dirty="0"/>
              <a:t>Source interne CMAT/Synergie4, F. Gaslain et Q. Barres</a:t>
            </a:r>
            <a:endParaRPr lang="fr-FR" sz="1200" dirty="0">
              <a:effectLst/>
            </a:endParaRPr>
          </a:p>
        </p:txBody>
      </p:sp>
      <p:sp>
        <p:nvSpPr>
          <p:cNvPr id="3" name="Titel 2">
            <a:extLst>
              <a:ext uri="{FF2B5EF4-FFF2-40B4-BE49-F238E27FC236}">
                <a16:creationId xmlns:a16="http://schemas.microsoft.com/office/drawing/2014/main" id="{FF1ECF38-DB27-9808-D31C-78F0DB81F71A}"/>
              </a:ext>
            </a:extLst>
          </p:cNvPr>
          <p:cNvSpPr txBox="1">
            <a:spLocks/>
          </p:cNvSpPr>
          <p:nvPr/>
        </p:nvSpPr>
        <p:spPr>
          <a:xfrm>
            <a:off x="515938" y="616435"/>
            <a:ext cx="10358008" cy="553998"/>
          </a:xfrm>
          <a:prstGeom prst="rect">
            <a:avLst/>
          </a:prstGeom>
        </p:spPr>
        <p:txBody>
          <a:bodyPr vert="horz" lIns="0" tIns="45720" rIns="91440" bIns="45720" rtlCol="0" anchor="t">
            <a:noAutofit/>
          </a:bodyPr>
          <a:lstStyle>
            <a:lvl1pPr algn="l" defTabSz="914400" rtl="0" eaLnBrk="1" latinLnBrk="0" hangingPunct="1">
              <a:lnSpc>
                <a:spcPct val="87000"/>
              </a:lnSpc>
              <a:spcBef>
                <a:spcPct val="0"/>
              </a:spcBef>
              <a:buNone/>
              <a:defRPr sz="3000" kern="1200" cap="all" spc="100" baseline="0">
                <a:solidFill>
                  <a:schemeClr val="accent1"/>
                </a:solidFill>
                <a:latin typeface="+mj-lt"/>
                <a:ea typeface="+mj-ea"/>
                <a:cs typeface="Arial" panose="020B0604020202020204" pitchFamily="34" charset="0"/>
              </a:defRPr>
            </a:lvl1pPr>
          </a:lstStyle>
          <a:p>
            <a:endParaRPr lang="en-US" sz="2000" dirty="0"/>
          </a:p>
        </p:txBody>
      </p:sp>
      <p:grpSp>
        <p:nvGrpSpPr>
          <p:cNvPr id="9" name="Groupe 8">
            <a:extLst>
              <a:ext uri="{FF2B5EF4-FFF2-40B4-BE49-F238E27FC236}">
                <a16:creationId xmlns:a16="http://schemas.microsoft.com/office/drawing/2014/main" id="{0FD44E7A-59E5-4B33-DA1D-BC836183EEE8}"/>
              </a:ext>
            </a:extLst>
          </p:cNvPr>
          <p:cNvGrpSpPr/>
          <p:nvPr/>
        </p:nvGrpSpPr>
        <p:grpSpPr>
          <a:xfrm>
            <a:off x="858200" y="3553144"/>
            <a:ext cx="3398440" cy="2340001"/>
            <a:chOff x="858200" y="3553144"/>
            <a:chExt cx="3398440" cy="2340001"/>
          </a:xfrm>
        </p:grpSpPr>
        <p:pic>
          <p:nvPicPr>
            <p:cNvPr id="5" name="Image 4">
              <a:extLst>
                <a:ext uri="{FF2B5EF4-FFF2-40B4-BE49-F238E27FC236}">
                  <a16:creationId xmlns:a16="http://schemas.microsoft.com/office/drawing/2014/main" id="{3891124F-CCCB-0E83-FA33-4372F08F714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r="66954"/>
            <a:stretch/>
          </p:blipFill>
          <p:spPr>
            <a:xfrm>
              <a:off x="1366031" y="3553144"/>
              <a:ext cx="2890609" cy="2340000"/>
            </a:xfrm>
            <a:prstGeom prst="rect">
              <a:avLst/>
            </a:prstGeom>
          </p:spPr>
        </p:pic>
        <p:sp>
          <p:nvSpPr>
            <p:cNvPr id="49" name="ZoneTexte 48">
              <a:extLst>
                <a:ext uri="{FF2B5EF4-FFF2-40B4-BE49-F238E27FC236}">
                  <a16:creationId xmlns:a16="http://schemas.microsoft.com/office/drawing/2014/main" id="{EAB0BB51-3F83-522B-E5EB-14BBDA9C3614}"/>
                </a:ext>
              </a:extLst>
            </p:cNvPr>
            <p:cNvSpPr txBox="1"/>
            <p:nvPr/>
          </p:nvSpPr>
          <p:spPr>
            <a:xfrm rot="-5400000">
              <a:off x="-127135" y="4538479"/>
              <a:ext cx="2340001" cy="369332"/>
            </a:xfrm>
            <a:prstGeom prst="rect">
              <a:avLst/>
            </a:prstGeom>
            <a:noFill/>
          </p:spPr>
          <p:txBody>
            <a:bodyPr wrap="square" rtlCol="0">
              <a:spAutoFit/>
            </a:bodyPr>
            <a:lstStyle/>
            <a:p>
              <a:pPr algn="ctr"/>
              <a:r>
                <a:rPr lang="fr-FR" dirty="0"/>
                <a:t>TKD-on axis</a:t>
              </a:r>
            </a:p>
          </p:txBody>
        </p:sp>
      </p:grpSp>
      <p:grpSp>
        <p:nvGrpSpPr>
          <p:cNvPr id="8" name="Groupe 7">
            <a:extLst>
              <a:ext uri="{FF2B5EF4-FFF2-40B4-BE49-F238E27FC236}">
                <a16:creationId xmlns:a16="http://schemas.microsoft.com/office/drawing/2014/main" id="{A34A8EB0-A720-579C-E7F4-1291A13BD09C}"/>
              </a:ext>
            </a:extLst>
          </p:cNvPr>
          <p:cNvGrpSpPr/>
          <p:nvPr/>
        </p:nvGrpSpPr>
        <p:grpSpPr>
          <a:xfrm>
            <a:off x="719699" y="1170430"/>
            <a:ext cx="3913967" cy="2340000"/>
            <a:chOff x="719699" y="1170430"/>
            <a:chExt cx="3913967" cy="2340000"/>
          </a:xfrm>
        </p:grpSpPr>
        <p:pic>
          <p:nvPicPr>
            <p:cNvPr id="48" name="Image 47">
              <a:extLst>
                <a:ext uri="{FF2B5EF4-FFF2-40B4-BE49-F238E27FC236}">
                  <a16:creationId xmlns:a16="http://schemas.microsoft.com/office/drawing/2014/main" id="{4F5847C6-0361-638B-190D-EF84094127C0}"/>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33469" r="33484"/>
            <a:stretch/>
          </p:blipFill>
          <p:spPr>
            <a:xfrm>
              <a:off x="1366031" y="1170430"/>
              <a:ext cx="2890613" cy="2340000"/>
            </a:xfrm>
            <a:prstGeom prst="rect">
              <a:avLst/>
            </a:prstGeom>
          </p:spPr>
        </p:pic>
        <p:sp>
          <p:nvSpPr>
            <p:cNvPr id="50" name="ZoneTexte 49">
              <a:extLst>
                <a:ext uri="{FF2B5EF4-FFF2-40B4-BE49-F238E27FC236}">
                  <a16:creationId xmlns:a16="http://schemas.microsoft.com/office/drawing/2014/main" id="{33DA73F2-3F6A-1F44-8CDE-44F912533AFD}"/>
                </a:ext>
              </a:extLst>
            </p:cNvPr>
            <p:cNvSpPr txBox="1"/>
            <p:nvPr/>
          </p:nvSpPr>
          <p:spPr>
            <a:xfrm rot="-5400000">
              <a:off x="-121323" y="2023076"/>
              <a:ext cx="2328376" cy="646331"/>
            </a:xfrm>
            <a:prstGeom prst="rect">
              <a:avLst/>
            </a:prstGeom>
            <a:noFill/>
          </p:spPr>
          <p:txBody>
            <a:bodyPr wrap="square" rtlCol="0">
              <a:spAutoFit/>
            </a:bodyPr>
            <a:lstStyle/>
            <a:p>
              <a:pPr algn="ctr"/>
              <a:r>
                <a:rPr lang="fr-FR" dirty="0"/>
                <a:t>TKD conventionnel off-axis</a:t>
              </a:r>
            </a:p>
          </p:txBody>
        </p:sp>
        <p:sp>
          <p:nvSpPr>
            <p:cNvPr id="4" name="ZoneTexte 3">
              <a:extLst>
                <a:ext uri="{FF2B5EF4-FFF2-40B4-BE49-F238E27FC236}">
                  <a16:creationId xmlns:a16="http://schemas.microsoft.com/office/drawing/2014/main" id="{A68281BF-8F04-918F-FF74-9EA6FF261BEA}"/>
                </a:ext>
              </a:extLst>
            </p:cNvPr>
            <p:cNvSpPr txBox="1"/>
            <p:nvPr/>
          </p:nvSpPr>
          <p:spPr>
            <a:xfrm>
              <a:off x="4256640" y="1182638"/>
              <a:ext cx="377026" cy="276999"/>
            </a:xfrm>
            <a:prstGeom prst="rect">
              <a:avLst/>
            </a:prstGeom>
            <a:noFill/>
          </p:spPr>
          <p:txBody>
            <a:bodyPr wrap="none" rtlCol="0">
              <a:spAutoFit/>
            </a:bodyPr>
            <a:lstStyle/>
            <a:p>
              <a:r>
                <a:rPr lang="fr-FR" baseline="30000" dirty="0"/>
                <a:t>(1)</a:t>
              </a:r>
            </a:p>
          </p:txBody>
        </p:sp>
      </p:grpSp>
      <p:grpSp>
        <p:nvGrpSpPr>
          <p:cNvPr id="10" name="Groupe 9">
            <a:extLst>
              <a:ext uri="{FF2B5EF4-FFF2-40B4-BE49-F238E27FC236}">
                <a16:creationId xmlns:a16="http://schemas.microsoft.com/office/drawing/2014/main" id="{1FA08E29-6B91-CDE6-1063-428756E483B6}"/>
              </a:ext>
            </a:extLst>
          </p:cNvPr>
          <p:cNvGrpSpPr/>
          <p:nvPr/>
        </p:nvGrpSpPr>
        <p:grpSpPr>
          <a:xfrm>
            <a:off x="4672253" y="1097586"/>
            <a:ext cx="7104130" cy="4377453"/>
            <a:chOff x="4672253" y="1097586"/>
            <a:chExt cx="7104130" cy="4377453"/>
          </a:xfrm>
        </p:grpSpPr>
        <p:grpSp>
          <p:nvGrpSpPr>
            <p:cNvPr id="47" name="Groupe 46">
              <a:extLst>
                <a:ext uri="{FF2B5EF4-FFF2-40B4-BE49-F238E27FC236}">
                  <a16:creationId xmlns:a16="http://schemas.microsoft.com/office/drawing/2014/main" id="{ADEEC292-9086-0BAC-EF0D-26CEF0BB07D1}"/>
                </a:ext>
              </a:extLst>
            </p:cNvPr>
            <p:cNvGrpSpPr/>
            <p:nvPr/>
          </p:nvGrpSpPr>
          <p:grpSpPr>
            <a:xfrm>
              <a:off x="4672253" y="1097586"/>
              <a:ext cx="7104130" cy="4377453"/>
              <a:chOff x="4935571" y="-148821"/>
              <a:chExt cx="7104130" cy="4377453"/>
            </a:xfrm>
          </p:grpSpPr>
          <p:sp>
            <p:nvSpPr>
              <p:cNvPr id="33" name="ZoneTexte 32">
                <a:extLst>
                  <a:ext uri="{FF2B5EF4-FFF2-40B4-BE49-F238E27FC236}">
                    <a16:creationId xmlns:a16="http://schemas.microsoft.com/office/drawing/2014/main" id="{EEA8CA6B-2171-32EB-C582-07199B741639}"/>
                  </a:ext>
                </a:extLst>
              </p:cNvPr>
              <p:cNvSpPr txBox="1"/>
              <p:nvPr/>
            </p:nvSpPr>
            <p:spPr>
              <a:xfrm>
                <a:off x="4935571" y="-148821"/>
                <a:ext cx="5400000" cy="369332"/>
              </a:xfrm>
              <a:prstGeom prst="rect">
                <a:avLst/>
              </a:prstGeom>
              <a:noFill/>
            </p:spPr>
            <p:txBody>
              <a:bodyPr wrap="square" rtlCol="0">
                <a:spAutoFit/>
              </a:bodyPr>
              <a:lstStyle/>
              <a:p>
                <a:pPr algn="ctr"/>
                <a:r>
                  <a:rPr lang="fr-FR" dirty="0"/>
                  <a:t>TKD-on axis</a:t>
                </a:r>
              </a:p>
            </p:txBody>
          </p:sp>
          <p:pic>
            <p:nvPicPr>
              <p:cNvPr id="34" name="Image 33">
                <a:extLst>
                  <a:ext uri="{FF2B5EF4-FFF2-40B4-BE49-F238E27FC236}">
                    <a16:creationId xmlns:a16="http://schemas.microsoft.com/office/drawing/2014/main" id="{01065918-FC13-0531-0F99-560814536FF3}"/>
                  </a:ext>
                </a:extLst>
              </p:cNvPr>
              <p:cNvPicPr>
                <a:picLocks noChangeAspect="1"/>
              </p:cNvPicPr>
              <p:nvPr/>
            </p:nvPicPr>
            <p:blipFill rotWithShape="1">
              <a:blip r:embed="rId6"/>
              <a:srcRect t="90807"/>
              <a:stretch/>
            </p:blipFill>
            <p:spPr>
              <a:xfrm>
                <a:off x="4935571" y="3545375"/>
                <a:ext cx="5400000" cy="372573"/>
              </a:xfrm>
              <a:prstGeom prst="rect">
                <a:avLst/>
              </a:prstGeom>
            </p:spPr>
          </p:pic>
          <p:pic>
            <p:nvPicPr>
              <p:cNvPr id="38" name="Image 37">
                <a:extLst>
                  <a:ext uri="{FF2B5EF4-FFF2-40B4-BE49-F238E27FC236}">
                    <a16:creationId xmlns:a16="http://schemas.microsoft.com/office/drawing/2014/main" id="{7008CDE2-C818-112B-D527-CF3280BDD3F2}"/>
                  </a:ext>
                </a:extLst>
              </p:cNvPr>
              <p:cNvPicPr>
                <a:picLocks noChangeAspect="1"/>
              </p:cNvPicPr>
              <p:nvPr/>
            </p:nvPicPr>
            <p:blipFill>
              <a:blip r:embed="rId7"/>
              <a:stretch>
                <a:fillRect/>
              </a:stretch>
            </p:blipFill>
            <p:spPr>
              <a:xfrm>
                <a:off x="10335571" y="1414278"/>
                <a:ext cx="1564794" cy="2503670"/>
              </a:xfrm>
              <a:prstGeom prst="rect">
                <a:avLst/>
              </a:prstGeom>
            </p:spPr>
          </p:pic>
          <p:sp>
            <p:nvSpPr>
              <p:cNvPr id="39" name="ZoneTexte 38">
                <a:extLst>
                  <a:ext uri="{FF2B5EF4-FFF2-40B4-BE49-F238E27FC236}">
                    <a16:creationId xmlns:a16="http://schemas.microsoft.com/office/drawing/2014/main" id="{1788A58D-FE78-2759-8839-D1DF20E425F1}"/>
                  </a:ext>
                </a:extLst>
              </p:cNvPr>
              <p:cNvSpPr txBox="1"/>
              <p:nvPr/>
            </p:nvSpPr>
            <p:spPr>
              <a:xfrm>
                <a:off x="4935571" y="3920855"/>
                <a:ext cx="5400000" cy="307777"/>
              </a:xfrm>
              <a:prstGeom prst="rect">
                <a:avLst/>
              </a:prstGeom>
              <a:noFill/>
            </p:spPr>
            <p:txBody>
              <a:bodyPr wrap="square" rtlCol="0">
                <a:spAutoFit/>
              </a:bodyPr>
              <a:lstStyle/>
              <a:p>
                <a:pPr algn="ctr"/>
                <a:r>
                  <a:rPr lang="fr-FR" sz="1400" dirty="0"/>
                  <a:t>30 kV – 2 </a:t>
                </a:r>
                <a:r>
                  <a:rPr lang="fr-FR" sz="1400" dirty="0" err="1"/>
                  <a:t>nA</a:t>
                </a:r>
                <a:r>
                  <a:rPr lang="fr-FR" sz="1400" dirty="0"/>
                  <a:t> – 11 min – pixel size 9,7 nm  </a:t>
                </a:r>
              </a:p>
            </p:txBody>
          </p:sp>
          <p:pic>
            <p:nvPicPr>
              <p:cNvPr id="40" name="Image 39">
                <a:extLst>
                  <a:ext uri="{FF2B5EF4-FFF2-40B4-BE49-F238E27FC236}">
                    <a16:creationId xmlns:a16="http://schemas.microsoft.com/office/drawing/2014/main" id="{4A681D2F-0654-2309-3964-02DE0210C5FE}"/>
                  </a:ext>
                </a:extLst>
              </p:cNvPr>
              <p:cNvPicPr>
                <a:picLocks noChangeAspect="1"/>
              </p:cNvPicPr>
              <p:nvPr/>
            </p:nvPicPr>
            <p:blipFill rotWithShape="1">
              <a:blip r:embed="rId8"/>
              <a:srcRect t="31162" b="42777"/>
              <a:stretch/>
            </p:blipFill>
            <p:spPr>
              <a:xfrm>
                <a:off x="4935575" y="382648"/>
                <a:ext cx="5400000" cy="1056228"/>
              </a:xfrm>
              <a:prstGeom prst="rect">
                <a:avLst/>
              </a:prstGeom>
            </p:spPr>
          </p:pic>
          <p:pic>
            <p:nvPicPr>
              <p:cNvPr id="41" name="Image 40">
                <a:extLst>
                  <a:ext uri="{FF2B5EF4-FFF2-40B4-BE49-F238E27FC236}">
                    <a16:creationId xmlns:a16="http://schemas.microsoft.com/office/drawing/2014/main" id="{7B2E6287-0631-D12F-FB1E-DC666CC1F514}"/>
                  </a:ext>
                </a:extLst>
              </p:cNvPr>
              <p:cNvPicPr>
                <a:picLocks noChangeAspect="1"/>
              </p:cNvPicPr>
              <p:nvPr/>
            </p:nvPicPr>
            <p:blipFill rotWithShape="1">
              <a:blip r:embed="rId9"/>
              <a:srcRect t="31216" b="42802"/>
              <a:stretch/>
            </p:blipFill>
            <p:spPr>
              <a:xfrm>
                <a:off x="4935575" y="1418146"/>
                <a:ext cx="5400000" cy="1053000"/>
              </a:xfrm>
              <a:prstGeom prst="rect">
                <a:avLst/>
              </a:prstGeom>
            </p:spPr>
          </p:pic>
          <p:pic>
            <p:nvPicPr>
              <p:cNvPr id="42" name="Image 41">
                <a:extLst>
                  <a:ext uri="{FF2B5EF4-FFF2-40B4-BE49-F238E27FC236}">
                    <a16:creationId xmlns:a16="http://schemas.microsoft.com/office/drawing/2014/main" id="{0C840E83-ECDE-65B6-67F0-A332644F8A9D}"/>
                  </a:ext>
                </a:extLst>
              </p:cNvPr>
              <p:cNvPicPr>
                <a:picLocks noChangeAspect="1"/>
              </p:cNvPicPr>
              <p:nvPr/>
            </p:nvPicPr>
            <p:blipFill rotWithShape="1">
              <a:blip r:embed="rId10"/>
              <a:srcRect t="30502" b="42499"/>
              <a:stretch/>
            </p:blipFill>
            <p:spPr>
              <a:xfrm>
                <a:off x="4935571" y="2468656"/>
                <a:ext cx="5400000" cy="1094230"/>
              </a:xfrm>
              <a:prstGeom prst="rect">
                <a:avLst/>
              </a:prstGeom>
            </p:spPr>
          </p:pic>
          <p:sp>
            <p:nvSpPr>
              <p:cNvPr id="43" name="Rectangle 42">
                <a:extLst>
                  <a:ext uri="{FF2B5EF4-FFF2-40B4-BE49-F238E27FC236}">
                    <a16:creationId xmlns:a16="http://schemas.microsoft.com/office/drawing/2014/main" id="{8D263202-6295-D823-CE11-5B344EE6CC55}"/>
                  </a:ext>
                </a:extLst>
              </p:cNvPr>
              <p:cNvSpPr/>
              <p:nvPr/>
            </p:nvSpPr>
            <p:spPr>
              <a:xfrm>
                <a:off x="10535339" y="639597"/>
                <a:ext cx="471128" cy="20508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1393CB20-A7C7-2602-FA11-9EF8ABF46290}"/>
                  </a:ext>
                </a:extLst>
              </p:cNvPr>
              <p:cNvSpPr/>
              <p:nvPr/>
            </p:nvSpPr>
            <p:spPr>
              <a:xfrm>
                <a:off x="11266564" y="635251"/>
                <a:ext cx="471128" cy="2050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a:extLst>
                  <a:ext uri="{FF2B5EF4-FFF2-40B4-BE49-F238E27FC236}">
                    <a16:creationId xmlns:a16="http://schemas.microsoft.com/office/drawing/2014/main" id="{DB7486A3-EE54-4F97-C451-47F0C14F01B6}"/>
                  </a:ext>
                </a:extLst>
              </p:cNvPr>
              <p:cNvSpPr txBox="1"/>
              <p:nvPr/>
            </p:nvSpPr>
            <p:spPr>
              <a:xfrm>
                <a:off x="10311097" y="296697"/>
                <a:ext cx="919613" cy="307777"/>
              </a:xfrm>
              <a:prstGeom prst="rect">
                <a:avLst/>
              </a:prstGeom>
              <a:noFill/>
            </p:spPr>
            <p:txBody>
              <a:bodyPr wrap="square" rtlCol="0">
                <a:spAutoFit/>
              </a:bodyPr>
              <a:lstStyle/>
              <a:p>
                <a:pPr algn="ctr"/>
                <a:r>
                  <a:rPr lang="fr-FR" sz="1400" dirty="0"/>
                  <a:t>Ferrite</a:t>
                </a:r>
                <a:endParaRPr lang="fr-FR" dirty="0"/>
              </a:p>
            </p:txBody>
          </p:sp>
          <p:sp>
            <p:nvSpPr>
              <p:cNvPr id="46" name="ZoneTexte 45">
                <a:extLst>
                  <a:ext uri="{FF2B5EF4-FFF2-40B4-BE49-F238E27FC236}">
                    <a16:creationId xmlns:a16="http://schemas.microsoft.com/office/drawing/2014/main" id="{7E2D50D0-968F-DF9A-3145-7D549CF52122}"/>
                  </a:ext>
                </a:extLst>
              </p:cNvPr>
              <p:cNvSpPr txBox="1"/>
              <p:nvPr/>
            </p:nvSpPr>
            <p:spPr>
              <a:xfrm>
                <a:off x="10955666" y="298487"/>
                <a:ext cx="1084035" cy="307777"/>
              </a:xfrm>
              <a:prstGeom prst="rect">
                <a:avLst/>
              </a:prstGeom>
              <a:noFill/>
            </p:spPr>
            <p:txBody>
              <a:bodyPr wrap="square" rtlCol="0">
                <a:spAutoFit/>
              </a:bodyPr>
              <a:lstStyle/>
              <a:p>
                <a:pPr algn="ctr"/>
                <a:r>
                  <a:rPr lang="fr-FR" sz="1400" dirty="0"/>
                  <a:t>Austénite</a:t>
                </a:r>
                <a:endParaRPr lang="fr-FR" dirty="0"/>
              </a:p>
            </p:txBody>
          </p:sp>
          <p:sp>
            <p:nvSpPr>
              <p:cNvPr id="37" name="ZoneTexte 36">
                <a:extLst>
                  <a:ext uri="{FF2B5EF4-FFF2-40B4-BE49-F238E27FC236}">
                    <a16:creationId xmlns:a16="http://schemas.microsoft.com/office/drawing/2014/main" id="{F7B758BE-A2FE-A11B-44CE-A0C83BEA5A51}"/>
                  </a:ext>
                </a:extLst>
              </p:cNvPr>
              <p:cNvSpPr txBox="1"/>
              <p:nvPr/>
            </p:nvSpPr>
            <p:spPr>
              <a:xfrm rot="16200000">
                <a:off x="4930981" y="2832350"/>
                <a:ext cx="846964" cy="369332"/>
              </a:xfrm>
              <a:prstGeom prst="rect">
                <a:avLst/>
              </a:prstGeom>
              <a:noFill/>
            </p:spPr>
            <p:txBody>
              <a:bodyPr wrap="square" rtlCol="0">
                <a:spAutoFit/>
              </a:bodyPr>
              <a:lstStyle/>
              <a:p>
                <a:pPr algn="ctr"/>
                <a:r>
                  <a:rPr lang="fr-FR" dirty="0"/>
                  <a:t>IPF - Z</a:t>
                </a:r>
              </a:p>
            </p:txBody>
          </p:sp>
          <p:sp>
            <p:nvSpPr>
              <p:cNvPr id="36" name="ZoneTexte 35">
                <a:extLst>
                  <a:ext uri="{FF2B5EF4-FFF2-40B4-BE49-F238E27FC236}">
                    <a16:creationId xmlns:a16="http://schemas.microsoft.com/office/drawing/2014/main" id="{697C0576-584A-4380-AA69-23E1DBA845B2}"/>
                  </a:ext>
                </a:extLst>
              </p:cNvPr>
              <p:cNvSpPr txBox="1"/>
              <p:nvPr/>
            </p:nvSpPr>
            <p:spPr>
              <a:xfrm rot="16200000">
                <a:off x="4839573" y="1769099"/>
                <a:ext cx="1029780" cy="369332"/>
              </a:xfrm>
              <a:prstGeom prst="rect">
                <a:avLst/>
              </a:prstGeom>
              <a:noFill/>
            </p:spPr>
            <p:txBody>
              <a:bodyPr wrap="square" rtlCol="0">
                <a:spAutoFit/>
              </a:bodyPr>
              <a:lstStyle/>
              <a:p>
                <a:pPr algn="ctr"/>
                <a:r>
                  <a:rPr lang="fr-FR" dirty="0"/>
                  <a:t>IPF - Y</a:t>
                </a:r>
              </a:p>
            </p:txBody>
          </p:sp>
          <p:sp>
            <p:nvSpPr>
              <p:cNvPr id="35" name="ZoneTexte 34">
                <a:extLst>
                  <a:ext uri="{FF2B5EF4-FFF2-40B4-BE49-F238E27FC236}">
                    <a16:creationId xmlns:a16="http://schemas.microsoft.com/office/drawing/2014/main" id="{0F868DDC-5D0B-4773-0CFB-2842D7FA3015}"/>
                  </a:ext>
                </a:extLst>
              </p:cNvPr>
              <p:cNvSpPr txBox="1"/>
              <p:nvPr/>
            </p:nvSpPr>
            <p:spPr>
              <a:xfrm rot="16200000">
                <a:off x="4954243" y="590537"/>
                <a:ext cx="1058083" cy="646331"/>
              </a:xfrm>
              <a:prstGeom prst="rect">
                <a:avLst/>
              </a:prstGeom>
              <a:noFill/>
            </p:spPr>
            <p:txBody>
              <a:bodyPr wrap="square" rtlCol="0">
                <a:spAutoFit/>
              </a:bodyPr>
              <a:lstStyle/>
              <a:p>
                <a:pPr algn="ctr"/>
                <a:r>
                  <a:rPr lang="fr-FR" dirty="0"/>
                  <a:t>Carto de phase</a:t>
                </a:r>
              </a:p>
            </p:txBody>
          </p:sp>
        </p:grpSp>
        <p:sp>
          <p:nvSpPr>
            <p:cNvPr id="7" name="ZoneTexte 6">
              <a:extLst>
                <a:ext uri="{FF2B5EF4-FFF2-40B4-BE49-F238E27FC236}">
                  <a16:creationId xmlns:a16="http://schemas.microsoft.com/office/drawing/2014/main" id="{E438B8E5-0F42-4B47-F7C6-86183F13CE44}"/>
                </a:ext>
              </a:extLst>
            </p:cNvPr>
            <p:cNvSpPr txBox="1"/>
            <p:nvPr/>
          </p:nvSpPr>
          <p:spPr>
            <a:xfrm>
              <a:off x="11365819" y="1174909"/>
              <a:ext cx="377026" cy="276999"/>
            </a:xfrm>
            <a:prstGeom prst="rect">
              <a:avLst/>
            </a:prstGeom>
            <a:noFill/>
          </p:spPr>
          <p:txBody>
            <a:bodyPr wrap="none" rtlCol="0">
              <a:spAutoFit/>
            </a:bodyPr>
            <a:lstStyle/>
            <a:p>
              <a:r>
                <a:rPr lang="fr-FR" baseline="30000" dirty="0"/>
                <a:t>(2)</a:t>
              </a:r>
            </a:p>
          </p:txBody>
        </p:sp>
      </p:grpSp>
    </p:spTree>
    <p:extLst>
      <p:ext uri="{BB962C8B-B14F-4D97-AF65-F5344CB8AC3E}">
        <p14:creationId xmlns:p14="http://schemas.microsoft.com/office/powerpoint/2010/main" val="219434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xit" presetSubtype="0" fill="hold"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SQUE MINES PARIS">
  <a:themeElements>
    <a:clrScheme name="Personnalisé 59">
      <a:dk1>
        <a:sysClr val="windowText" lastClr="000000"/>
      </a:dk1>
      <a:lt1>
        <a:sysClr val="window" lastClr="FFFFFF"/>
      </a:lt1>
      <a:dk2>
        <a:srgbClr val="9D9D9D"/>
      </a:dk2>
      <a:lt2>
        <a:srgbClr val="D8D8D8"/>
      </a:lt2>
      <a:accent1>
        <a:srgbClr val="005E9E"/>
      </a:accent1>
      <a:accent2>
        <a:srgbClr val="F8B740"/>
      </a:accent2>
      <a:accent3>
        <a:srgbClr val="2BA9FF"/>
      </a:accent3>
      <a:accent4>
        <a:srgbClr val="72C5FE"/>
      </a:accent4>
      <a:accent5>
        <a:srgbClr val="B8E2FF"/>
      </a:accent5>
      <a:accent6>
        <a:srgbClr val="004676"/>
      </a:accent6>
      <a:hlink>
        <a:srgbClr val="005E9E"/>
      </a:hlink>
      <a:folHlink>
        <a:srgbClr val="9D9D9D"/>
      </a:folHlink>
    </a:clrScheme>
    <a:fontScheme name="Personnalisé 56">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ésentation1" id="{4E1B293D-2DC2-AC46-9429-FE9707549024}" vid="{90B8AF68-6B3F-BB4B-85D8-5B0803D41A0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AF11D00-7C2B-4F2B-991E-3FB7E7F1550E}">
  <we:reference id="wa200000729" version="3.8.294.0" store="fr-FR" storeType="OMEX"/>
  <we:alternateReferences>
    <we:reference id="wa200000729" version="3.8.294.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563B39C54C074FBBC8C5B9717A6676" ma:contentTypeVersion="11" ma:contentTypeDescription="Crée un document." ma:contentTypeScope="" ma:versionID="c3d1ac2113c3c3efb011cc28634ee9df">
  <xsd:schema xmlns:xsd="http://www.w3.org/2001/XMLSchema" xmlns:xs="http://www.w3.org/2001/XMLSchema" xmlns:p="http://schemas.microsoft.com/office/2006/metadata/properties" xmlns:ns2="87e0f75a-d854-4cf8-bff0-9941ba8e3887" targetNamespace="http://schemas.microsoft.com/office/2006/metadata/properties" ma:root="true" ma:fieldsID="4977431eff0fb9eaafed2a9141dd7b2f" ns2:_="">
    <xsd:import namespace="87e0f75a-d854-4cf8-bff0-9941ba8e38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e0f75a-d854-4cf8-bff0-9941ba8e38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9D60FF-1509-4611-B391-D084278779C0}">
  <ds:schemaRefs>
    <ds:schemaRef ds:uri="http://schemas.microsoft.com/sharepoint/v3/contenttype/forms"/>
  </ds:schemaRefs>
</ds:datastoreItem>
</file>

<file path=customXml/itemProps2.xml><?xml version="1.0" encoding="utf-8"?>
<ds:datastoreItem xmlns:ds="http://schemas.openxmlformats.org/officeDocument/2006/customXml" ds:itemID="{F65BB901-FE94-49B4-A778-6A18304748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e0f75a-d854-4cf8-bff0-9941ba8e38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DE287B-6C7F-45F1-A910-BE038CE4E2A2}">
  <ds:schemaRefs>
    <ds:schemaRef ds:uri="http://schemas.microsoft.com/office/2006/documentManagement/types"/>
    <ds:schemaRef ds:uri="http://schemas.microsoft.com/office/infopath/2007/PartnerControls"/>
    <ds:schemaRef ds:uri="http://www.w3.org/XML/1998/namespace"/>
    <ds:schemaRef ds:uri="http://purl.org/dc/elements/1.1/"/>
    <ds:schemaRef ds:uri="http://purl.org/dc/terms/"/>
    <ds:schemaRef ds:uri="http://schemas.openxmlformats.org/package/2006/metadata/core-properties"/>
    <ds:schemaRef ds:uri="87e0f75a-d854-4cf8-bff0-9941ba8e3887"/>
    <ds:schemaRef ds:uri="http://purl.org/dc/dcmityp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3327</TotalTime>
  <Words>3840</Words>
  <Application>Microsoft Office PowerPoint</Application>
  <PresentationFormat>Grand écran</PresentationFormat>
  <Paragraphs>356</Paragraphs>
  <Slides>36</Slides>
  <Notes>36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36</vt:i4>
      </vt:variant>
    </vt:vector>
  </HeadingPairs>
  <TitlesOfParts>
    <vt:vector size="46" baseType="lpstr">
      <vt:lpstr>Roboto</vt:lpstr>
      <vt:lpstr>Calibri</vt:lpstr>
      <vt:lpstr>Roboto Thin</vt:lpstr>
      <vt:lpstr>Wingdings</vt:lpstr>
      <vt:lpstr>Times New Roman</vt:lpstr>
      <vt:lpstr>Arial</vt:lpstr>
      <vt:lpstr>Verdana</vt:lpstr>
      <vt:lpstr>Roboto Black</vt:lpstr>
      <vt:lpstr>Symbol</vt:lpstr>
      <vt:lpstr>MASQUE MINES PARIS</vt:lpstr>
      <vt:lpstr>Le signal EBSD abordé sous tous les angles</vt:lpstr>
      <vt:lpstr>origine du signal EBSD</vt:lpstr>
      <vt:lpstr>L’origine de la formation des bandes de KikuchI</vt:lpstr>
      <vt:lpstr>L’origine de la formation des bandes de KikuchI</vt:lpstr>
      <vt:lpstr>L’origine de la formation des bandes de KikuchI</vt:lpstr>
      <vt:lpstr>EBSD en réflexion : génération des clichés EBSD</vt:lpstr>
      <vt:lpstr>EBSD en réflexion : ORIGINE du montage</vt:lpstr>
      <vt:lpstr>TKD : Pour une Meilleure résolution spatiale</vt:lpstr>
      <vt:lpstr>TKD : Mise en œuvre</vt:lpstr>
      <vt:lpstr>TKD : Exemple d’une cellule solaire Cu(In,Ga)Se2</vt:lpstr>
      <vt:lpstr>Traitements d’images</vt:lpstr>
      <vt:lpstr>Acquisition du signal : Réglages du MEB</vt:lpstr>
      <vt:lpstr>Acquisition du signal : réglages de la CamérA</vt:lpstr>
      <vt:lpstr>Résolution de la Caméra</vt:lpstr>
      <vt:lpstr>Soustraction statique du fond continu</vt:lpstr>
      <vt:lpstr>Soustraction statique du fond continu</vt:lpstr>
      <vt:lpstr>Soustraction DYNAMIQUE du fond continu</vt:lpstr>
      <vt:lpstr>Traitements des clichés EBSD</vt:lpstr>
      <vt:lpstr>Méthodes d’indexation</vt:lpstr>
      <vt:lpstr>Indexation des clichés EBSD : transformée de HOUGH Hough Indexation (HI)</vt:lpstr>
      <vt:lpstr>Indexation des clichés EBSD : transformée de HOUGH Exemples de traitements des données (1)</vt:lpstr>
      <vt:lpstr>Indexation des clichés EBSD : transformée de HOUGH Exemples de traitements des données (2)</vt:lpstr>
      <vt:lpstr>Indexation des clichés EBSD : transformée de HOUGH Exemples de traitements des données (2)</vt:lpstr>
      <vt:lpstr>Indexation des clichés EBSD : transformée de HOUGH Exemples de traitements des données (2)</vt:lpstr>
      <vt:lpstr>Indexation des clichés EBSD : transformée de HOUGH Limitations</vt:lpstr>
      <vt:lpstr>Indexation des clichés EBSD : NPAR</vt:lpstr>
      <vt:lpstr>Indexation des clichés EBSD : NPAR</vt:lpstr>
      <vt:lpstr>Indexation des clichés EBSD : Méthode Dictionnaire</vt:lpstr>
      <vt:lpstr>Indexation des clichés EBSD : Méthode Dictionnaire</vt:lpstr>
      <vt:lpstr>Indexation des clichés EBSD : Mieux que NPAR, NLPAR</vt:lpstr>
      <vt:lpstr>Indexation des clichés EBSD : COMPARATIF Cas d’un échantillon de Ti cristallisé</vt:lpstr>
      <vt:lpstr>L’imagerie VBSE</vt:lpstr>
      <vt:lpstr>Imagerie d’électrons rétrodiffusés virtuelle</vt:lpstr>
      <vt:lpstr>Imagerie d’électrons rétrodiffusés virtuelle Types d’informations et Influence de la WD</vt:lpstr>
      <vt:lpstr>Imagerie d’électrons rétrodiffusés virtuelle</vt:lpstr>
      <vt:lpstr>Remerciements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 d’utilisation 1/3</dc:title>
  <dc:creator>Claire Cohen</dc:creator>
  <cp:lastModifiedBy>Fabrice Gaslain</cp:lastModifiedBy>
  <cp:revision>125</cp:revision>
  <cp:lastPrinted>2022-12-01T10:00:19Z</cp:lastPrinted>
  <dcterms:created xsi:type="dcterms:W3CDTF">2022-05-20T12:25:53Z</dcterms:created>
  <dcterms:modified xsi:type="dcterms:W3CDTF">2022-12-02T12:33:46Z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0x010100B6563B39C54C074FBBC8C5B9717A6676</vt:lpwstr>
  </property>
</Properties>
</file>