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61.tif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74" r:id="rId5"/>
    <p:sldId id="294" r:id="rId6"/>
    <p:sldId id="384" r:id="rId7"/>
    <p:sldId id="385" r:id="rId8"/>
    <p:sldId id="386" r:id="rId9"/>
    <p:sldId id="383" r:id="rId10"/>
    <p:sldId id="381" r:id="rId11"/>
    <p:sldId id="382" r:id="rId12"/>
    <p:sldId id="397" r:id="rId13"/>
    <p:sldId id="396" r:id="rId14"/>
    <p:sldId id="390" r:id="rId15"/>
    <p:sldId id="387" r:id="rId16"/>
    <p:sldId id="391" r:id="rId17"/>
    <p:sldId id="388" r:id="rId18"/>
    <p:sldId id="399" r:id="rId19"/>
    <p:sldId id="398" r:id="rId20"/>
    <p:sldId id="400" r:id="rId21"/>
    <p:sldId id="404" r:id="rId22"/>
    <p:sldId id="409" r:id="rId23"/>
    <p:sldId id="410" r:id="rId24"/>
    <p:sldId id="411" r:id="rId25"/>
    <p:sldId id="402" r:id="rId26"/>
    <p:sldId id="403" r:id="rId27"/>
    <p:sldId id="405" r:id="rId28"/>
    <p:sldId id="406" r:id="rId29"/>
    <p:sldId id="407" r:id="rId30"/>
    <p:sldId id="408" r:id="rId31"/>
    <p:sldId id="412" r:id="rId32"/>
    <p:sldId id="414" r:id="rId33"/>
    <p:sldId id="413" r:id="rId34"/>
    <p:sldId id="295" r:id="rId35"/>
    <p:sldId id="415" r:id="rId36"/>
    <p:sldId id="316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66A1D8"/>
    <a:srgbClr val="CB676B"/>
    <a:srgbClr val="E87B1C"/>
    <a:srgbClr val="FFFFFF"/>
    <a:srgbClr val="0070C0"/>
    <a:srgbClr val="B2B2B2"/>
    <a:srgbClr val="EAEAEA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047" autoAdjust="0"/>
  </p:normalViewPr>
  <p:slideViewPr>
    <p:cSldViewPr snapToGrid="0">
      <p:cViewPr varScale="1">
        <p:scale>
          <a:sx n="63" d="100"/>
          <a:sy n="63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3D898-583B-4AC3-8379-DE732F81E886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5EFEB-E5DA-41EE-93DF-F11CDADEA4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15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80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062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spectre de cathodoluminescence de Scheelite (CaWO4) montrant une région d'intérêt sélectionnée autour du pic Tb3+ (2,53 eV) qui, lorsqu'il est appliqué à chaque pixel d'un la région donne lieu à la carte b. c est un spectre CL</a:t>
            </a:r>
            <a:r>
              <a:rPr lang="fr-FR" baseline="0" dirty="0" smtClean="0"/>
              <a:t> avec </a:t>
            </a:r>
            <a:r>
              <a:rPr lang="fr-FR" dirty="0" smtClean="0"/>
              <a:t>le pic associé à Tb3+ </a:t>
            </a:r>
            <a:r>
              <a:rPr lang="fr-FR" dirty="0" err="1" smtClean="0"/>
              <a:t>déconvolué</a:t>
            </a:r>
            <a:r>
              <a:rPr lang="fr-FR" dirty="0" smtClean="0"/>
              <a:t>, sur la zone cartographiée (image d). L'image (b) est dominée par le pic intrinsèque tandis que la comparaison (d) montre la distribution à échelle fine de Tb3+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010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58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386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242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212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372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732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659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22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081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513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765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80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70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372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91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417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25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Panorama sur une section de grains de zircons – préparation d’une expérience de géochronologie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 grains de zircon sont extraits de la roche (granite) par des méthodes de séparation minérale (liqueurs denses)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grains sont mis en résine, polis et carbonés 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observations MEB-CL permettent de décrire les zonations chimiques, la présence de grains cœur / bordure… 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différences observées sont notamment liées à leur origine (contexte géologique), mais également à leur âge et leur histoire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680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5EFEB-E5DA-41EE-93DF-F11CDADEA48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30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00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CB9244-30DE-4337-88F4-10AFD1FD34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1" y="6428069"/>
            <a:ext cx="3064117" cy="1406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981C30-F601-4EA0-BDB8-C4987C30F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35" y="6010964"/>
            <a:ext cx="1532478" cy="6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t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2.emf"/><Relationship Id="rId7" Type="http://schemas.openxmlformats.org/officeDocument/2006/relationships/image" Target="../media/image6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10" Type="http://schemas.openxmlformats.org/officeDocument/2006/relationships/image" Target="../media/image69.tiff"/><Relationship Id="rId4" Type="http://schemas.openxmlformats.org/officeDocument/2006/relationships/image" Target="../media/image63.tif"/><Relationship Id="rId9" Type="http://schemas.openxmlformats.org/officeDocument/2006/relationships/image" Target="../media/image6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63.tif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tiff"/><Relationship Id="rId5" Type="http://schemas.openxmlformats.org/officeDocument/2006/relationships/image" Target="../media/image71.tiff"/><Relationship Id="rId4" Type="http://schemas.openxmlformats.org/officeDocument/2006/relationships/image" Target="../media/image70.tiff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11" Type="http://schemas.openxmlformats.org/officeDocument/2006/relationships/image" Target="../media/image87.png"/><Relationship Id="rId5" Type="http://schemas.openxmlformats.org/officeDocument/2006/relationships/image" Target="../media/image81.jpg"/><Relationship Id="rId10" Type="http://schemas.openxmlformats.org/officeDocument/2006/relationships/image" Target="../media/image86.pn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9.jpeg"/><Relationship Id="rId10" Type="http://schemas.openxmlformats.org/officeDocument/2006/relationships/image" Target="../media/image86.png"/><Relationship Id="rId4" Type="http://schemas.openxmlformats.org/officeDocument/2006/relationships/image" Target="../media/image88.jpeg"/><Relationship Id="rId9" Type="http://schemas.openxmlformats.org/officeDocument/2006/relationships/image" Target="../media/image8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0" y="2165492"/>
            <a:ext cx="12192000" cy="36986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Couplage de l'imagerie EDS / WDS / cathodoluminescence spectrale : apports en minéralogie et analyse des </a:t>
            </a:r>
            <a:r>
              <a:rPr lang="fr-FR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éléments-trace</a:t>
            </a:r>
          </a:p>
          <a:p>
            <a:endParaRPr lang="fr-FR" sz="2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Guillaume WILLE</a:t>
            </a:r>
            <a:r>
              <a:rPr lang="fr-FR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Ida DI CARLO</a:t>
            </a:r>
            <a:r>
              <a:rPr lang="fr-FR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BRGM</a:t>
            </a:r>
          </a:p>
          <a:p>
            <a:r>
              <a:rPr lang="fr-FR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 des Sciences de la Terre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d’Orléans</a:t>
            </a:r>
          </a:p>
          <a:p>
            <a:r>
              <a:rPr lang="fr-FR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MACLE-CVL (Microscopies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imAgeries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anaLytiquEs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région Centre-Val de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Loire)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g.wille@brgm.fr</a:t>
            </a:r>
            <a:endParaRPr lang="fr-F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305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Metabasalte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à Actinolite – amiante</a:t>
            </a:r>
          </a:p>
          <a:p>
            <a:pPr algn="ctr"/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Barrettali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Haut-Corse</a:t>
            </a:r>
            <a:endParaRPr lang="fr-FR" sz="12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(G. Wille, 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40" y="6042580"/>
            <a:ext cx="1447960" cy="7239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6044570"/>
            <a:ext cx="1296000" cy="72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21" y="6044570"/>
            <a:ext cx="211265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45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10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 - Applications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342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Pharmaceutique, Biologique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Cl peut être utilisée pour différencier des molécules organiques / biologiques sucres, protéines…)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CL peut également être utilisées pour différencier des cellules / bactéries… marquées 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054" y="4952408"/>
            <a:ext cx="54269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Étude de la dispersion d’un ingrédient pharmaceutique actif (API) dans un excipient (lactose) - </a:t>
            </a:r>
            <a:r>
              <a:rPr lang="en-US" altLang="fr-FR" sz="1600" b="0" i="1" dirty="0" smtClean="0"/>
              <a:t>G. Nichols (2012)</a:t>
            </a:r>
            <a:endParaRPr lang="fr-FR" altLang="fr-FR" sz="1600" b="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472052" y="5118478"/>
            <a:ext cx="40651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err="1" smtClean="0"/>
              <a:t>cryoMEB</a:t>
            </a:r>
            <a:r>
              <a:rPr lang="fr-FR" altLang="fr-FR" sz="1600" b="0" i="1" dirty="0" smtClean="0"/>
              <a:t>-CL sur </a:t>
            </a:r>
            <a:r>
              <a:rPr lang="fr-FR" altLang="fr-FR" sz="1600" b="0" i="1" dirty="0" err="1" smtClean="0"/>
              <a:t>cryo-fracture</a:t>
            </a:r>
            <a:r>
              <a:rPr lang="fr-FR" altLang="fr-FR" sz="1600" b="0" i="1" dirty="0" smtClean="0"/>
              <a:t> de bactéries marquées par des complexes organométalliques – observation à -140°C </a:t>
            </a:r>
          </a:p>
          <a:p>
            <a:pPr algn="ctr"/>
            <a:r>
              <a:rPr lang="fr-FR" altLang="fr-FR" sz="1600" b="0" i="1" dirty="0" smtClean="0"/>
              <a:t>M. </a:t>
            </a:r>
            <a:r>
              <a:rPr lang="fr-FR" altLang="fr-FR" sz="1600" b="0" i="1" dirty="0" err="1" smtClean="0"/>
              <a:t>Vancova</a:t>
            </a:r>
            <a:r>
              <a:rPr lang="fr-FR" altLang="fr-FR" sz="1600" b="0" i="1" dirty="0" smtClean="0"/>
              <a:t> et al. (2022)</a:t>
            </a:r>
          </a:p>
          <a:p>
            <a:pPr algn="ctr"/>
            <a:endParaRPr lang="fr-FR" altLang="fr-FR" sz="1600" b="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3" y="3017702"/>
            <a:ext cx="5041338" cy="1828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150" y="2656687"/>
            <a:ext cx="6524625" cy="24384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192" y="5095087"/>
            <a:ext cx="2487583" cy="8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8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492664"/>
            <a:ext cx="573521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Microscopie électronique et 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6052623" y="1401734"/>
            <a:ext cx="573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différentes techniques de CL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7" y="1869304"/>
            <a:ext cx="5636169" cy="488761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850702" y="1869304"/>
            <a:ext cx="303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Cassiterites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silicates</a:t>
            </a: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Wille, BRGM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54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34209" cy="32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panchromatique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Imagerie en intensité d’émission sur une gamme de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 donnée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N’est pas sensible aux couleurs – image en niveau de gris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aseline="-25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Système constitué d’un miroir collecteur de photons et d’un système de détection (PMT)</a:t>
            </a:r>
            <a:endParaRPr lang="fr-FR" sz="16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85660" y="5636139"/>
            <a:ext cx="44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Images CL panchromatique et SE d’une section de minerai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171583" y="5682305"/>
            <a:ext cx="35027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/>
              <a:t>Section </a:t>
            </a:r>
            <a:r>
              <a:rPr lang="fr-FR" altLang="fr-FR" sz="1600" b="0" i="1" dirty="0" smtClean="0"/>
              <a:t>polie de </a:t>
            </a:r>
            <a:r>
              <a:rPr lang="fr-FR" altLang="fr-FR" sz="1600" b="0" i="1" dirty="0"/>
              <a:t>zircons extraits </a:t>
            </a:r>
            <a:r>
              <a:rPr lang="fr-FR" altLang="fr-FR" sz="1600" b="0" i="1" dirty="0" smtClean="0"/>
              <a:t>d’une série de granites </a:t>
            </a:r>
          </a:p>
          <a:p>
            <a:pPr algn="ctr"/>
            <a:r>
              <a:rPr lang="fr-FR" altLang="fr-FR" sz="1600" b="0" i="1" dirty="0" smtClean="0"/>
              <a:t>du </a:t>
            </a:r>
            <a:r>
              <a:rPr lang="fr-FR" altLang="fr-FR" sz="1600" b="0" i="1" dirty="0"/>
              <a:t>massif </a:t>
            </a:r>
            <a:r>
              <a:rPr lang="fr-FR" altLang="fr-FR" sz="1600" b="0" i="1" dirty="0" smtClean="0"/>
              <a:t>central</a:t>
            </a:r>
          </a:p>
          <a:p>
            <a:pPr algn="ctr"/>
            <a:r>
              <a:rPr lang="fr-FR" altLang="fr-FR" sz="1600" b="0" i="1" dirty="0" smtClean="0"/>
              <a:t>(panorama en CL panchromatique)</a:t>
            </a:r>
            <a:endParaRPr lang="fr-FR" altLang="fr-FR" sz="1600" b="0" i="1" dirty="0"/>
          </a:p>
          <a:p>
            <a:pPr algn="ctr"/>
            <a:endParaRPr lang="fr-FR" altLang="fr-FR" sz="1600" b="0" i="1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926563" y="4013086"/>
            <a:ext cx="29059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Schéma de principe d’un système CL panchromatique (www.nanoscience.com) et détecteur BSE/CL (Tescan)</a:t>
            </a:r>
            <a:endParaRPr lang="fr-FR" altLang="fr-FR" sz="1600" b="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84" y="522295"/>
            <a:ext cx="2907552" cy="13958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836" y="2005460"/>
            <a:ext cx="2880000" cy="20029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4" y="3417802"/>
            <a:ext cx="5061248" cy="219452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636776" y="481888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Cst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41832" y="433684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Fl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85721" y="845288"/>
            <a:ext cx="733646" cy="69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1052544" y="923442"/>
            <a:ext cx="590107" cy="134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10758488" y="781050"/>
            <a:ext cx="104921" cy="628650"/>
          </a:xfrm>
          <a:prstGeom prst="line">
            <a:avLst/>
          </a:prstGeom>
          <a:ln w="12700">
            <a:solidFill>
              <a:srgbClr val="CB6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10829925" y="781050"/>
            <a:ext cx="67142" cy="486768"/>
          </a:xfrm>
          <a:prstGeom prst="line">
            <a:avLst/>
          </a:prstGeom>
          <a:ln w="12700">
            <a:solidFill>
              <a:srgbClr val="CB6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7"/>
          <a:stretch/>
        </p:blipFill>
        <p:spPr>
          <a:xfrm rot="16200000">
            <a:off x="5823131" y="3030204"/>
            <a:ext cx="2199659" cy="29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2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1423498" y="6079860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3" y="958219"/>
            <a:ext cx="11073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panchromatique - Exemple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Différentiation de feldspaths potassiques (KAlSiO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: l’Adulaire (basse température) et la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Sanidine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(haute température)</a:t>
            </a:r>
            <a:endParaRPr lang="fr-FR" sz="16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63687" y="5475984"/>
            <a:ext cx="3322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grains </a:t>
            </a:r>
            <a:r>
              <a:rPr lang="fr-FR" altLang="fr-FR" sz="1600" b="0" i="1" dirty="0"/>
              <a:t>de </a:t>
            </a:r>
            <a:r>
              <a:rPr lang="fr-FR" altLang="fr-FR" sz="1600" b="0" i="1" dirty="0" smtClean="0"/>
              <a:t>feldspaths dans et en bordure d’une biotite (BSE)</a:t>
            </a:r>
            <a:endParaRPr lang="fr-FR" altLang="fr-FR" sz="1600" b="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538473" y="5475984"/>
            <a:ext cx="332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/>
              <a:t>grains de feldspaths dans et en bordure d’une biotite </a:t>
            </a:r>
            <a:r>
              <a:rPr lang="fr-FR" altLang="fr-FR" sz="1600" b="0" i="1" dirty="0" smtClean="0"/>
              <a:t>(CL)</a:t>
            </a:r>
            <a:endParaRPr lang="fr-FR" altLang="fr-FR" sz="1600" b="0" i="1" dirty="0"/>
          </a:p>
          <a:p>
            <a:pPr algn="ctr"/>
            <a:endParaRPr lang="fr-FR" altLang="fr-FR" sz="1600" b="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87" y="2595984"/>
            <a:ext cx="3322809" cy="2880000"/>
          </a:xfrm>
          <a:prstGeom prst="rect">
            <a:avLst/>
          </a:prstGeom>
        </p:spPr>
      </p:pic>
      <p:sp>
        <p:nvSpPr>
          <p:cNvPr id="15" name="Flèche vers le bas 14"/>
          <p:cNvSpPr/>
          <p:nvPr/>
        </p:nvSpPr>
        <p:spPr>
          <a:xfrm flipV="1">
            <a:off x="3254077" y="4176361"/>
            <a:ext cx="142028" cy="2000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flipV="1">
            <a:off x="4489767" y="3095179"/>
            <a:ext cx="142028" cy="2000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473" y="2595984"/>
            <a:ext cx="3322800" cy="2880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039141" y="29740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Sanidine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064789" y="371504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Adulaire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>
            <a:stCxn id="17" idx="1"/>
          </p:cNvCxnSpPr>
          <p:nvPr/>
        </p:nvCxnSpPr>
        <p:spPr>
          <a:xfrm flipH="1">
            <a:off x="9018396" y="3158727"/>
            <a:ext cx="1020745" cy="136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9" idx="1"/>
          </p:cNvCxnSpPr>
          <p:nvPr/>
        </p:nvCxnSpPr>
        <p:spPr>
          <a:xfrm flipH="1" flipV="1">
            <a:off x="8485834" y="3528059"/>
            <a:ext cx="1578955" cy="3716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861273" y="5386960"/>
            <a:ext cx="22971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Données : </a:t>
            </a:r>
          </a:p>
          <a:p>
            <a:pPr algn="ctr"/>
            <a:r>
              <a:rPr lang="fr-FR" altLang="fr-FR" sz="1600" b="0" i="1" dirty="0" smtClean="0"/>
              <a:t>J. Duron (BRGM)</a:t>
            </a:r>
          </a:p>
        </p:txBody>
      </p:sp>
      <p:sp>
        <p:nvSpPr>
          <p:cNvPr id="16" name="Flèche vers le bas 15"/>
          <p:cNvSpPr/>
          <p:nvPr/>
        </p:nvSpPr>
        <p:spPr>
          <a:xfrm flipV="1">
            <a:off x="2191575" y="4726160"/>
            <a:ext cx="142028" cy="2000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135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14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118316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couleur</a:t>
            </a: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Imagerie de cathodoluminescence en couleur sur MEB et microsonde électronique, ou sur microscope optique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Le résultat est une image en vraies couleurs, correspondant aux teintes d’émission de luminescence (caméra tri-CCD refroidie) ou des images R, G et B permettant d’obtenir une image en vraies couleur par recombinaison.</a:t>
            </a:r>
            <a:endParaRPr lang="fr-FR" sz="16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43" y="3148219"/>
            <a:ext cx="4071845" cy="2410066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5448" y="5542459"/>
            <a:ext cx="498955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err="1" smtClean="0"/>
              <a:t>Etude</a:t>
            </a:r>
            <a:r>
              <a:rPr lang="fr-FR" altLang="fr-FR" sz="1600" b="0" i="1" dirty="0" smtClean="0"/>
              <a:t> de films minces de </a:t>
            </a:r>
            <a:r>
              <a:rPr lang="fr-FR" altLang="fr-FR" sz="1600" b="0" i="1" dirty="0" err="1" smtClean="0"/>
              <a:t>CdTe</a:t>
            </a:r>
            <a:r>
              <a:rPr lang="fr-FR" altLang="fr-FR" sz="1600" b="0" i="1" dirty="0" smtClean="0"/>
              <a:t> par CL</a:t>
            </a:r>
          </a:p>
          <a:p>
            <a:pPr algn="ctr"/>
            <a:r>
              <a:rPr lang="fr-FR" altLang="fr-FR" sz="1600" b="0" i="1" dirty="0" smtClean="0"/>
              <a:t>G : intensité totale / D : image recombinée (RGB)</a:t>
            </a:r>
          </a:p>
          <a:p>
            <a:pPr algn="ctr"/>
            <a:r>
              <a:rPr lang="fr-FR" altLang="fr-FR" b="0" i="1" dirty="0"/>
              <a:t>Moseley et al. (2016</a:t>
            </a:r>
            <a:r>
              <a:rPr lang="fr-FR" altLang="fr-FR" b="0" i="1" dirty="0" smtClean="0"/>
              <a:t>) J</a:t>
            </a:r>
            <a:r>
              <a:rPr lang="fr-FR" altLang="fr-FR" b="0" i="1" dirty="0"/>
              <a:t>. </a:t>
            </a:r>
            <a:r>
              <a:rPr lang="fr-FR" altLang="fr-FR" b="0" i="1" dirty="0" err="1"/>
              <a:t>Appl</a:t>
            </a:r>
            <a:r>
              <a:rPr lang="fr-FR" altLang="fr-FR" b="0" i="1" dirty="0"/>
              <a:t>. Phys. 120, </a:t>
            </a:r>
            <a:r>
              <a:rPr lang="fr-FR" altLang="fr-FR" b="0" i="1" dirty="0" smtClean="0"/>
              <a:t>105704</a:t>
            </a:r>
            <a:endParaRPr lang="fr-FR" altLang="fr-FR" b="0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610" y="3148218"/>
            <a:ext cx="1083784" cy="637033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654864" y="4304613"/>
            <a:ext cx="24868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Cellule CL pour microscope optique</a:t>
            </a:r>
          </a:p>
          <a:p>
            <a:pPr algn="ctr"/>
            <a:r>
              <a:rPr lang="fr-FR" altLang="fr-FR" sz="1600" b="0" i="1" dirty="0" smtClean="0"/>
              <a:t>(docs </a:t>
            </a:r>
            <a:r>
              <a:rPr lang="fr-FR" altLang="fr-FR" sz="1600" b="0" i="1" dirty="0" err="1" smtClean="0"/>
              <a:t>Newtec</a:t>
            </a:r>
            <a:r>
              <a:rPr lang="fr-FR" altLang="fr-FR" sz="1600" b="0" i="1" dirty="0" smtClean="0"/>
              <a:t>)</a:t>
            </a:r>
          </a:p>
          <a:p>
            <a:pPr algn="ctr"/>
            <a:endParaRPr lang="fr-FR" altLang="fr-FR" sz="1600" b="0" i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82" y="2880192"/>
            <a:ext cx="2185600" cy="14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440" y="4003535"/>
            <a:ext cx="2141965" cy="144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464" y="2880192"/>
            <a:ext cx="2141965" cy="144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1201" y="5488549"/>
            <a:ext cx="4678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i="1" dirty="0">
                <a:latin typeface="Arial" panose="020B0604020202020204" pitchFamily="34" charset="0"/>
              </a:rPr>
              <a:t>lame mince d'un </a:t>
            </a:r>
            <a:r>
              <a:rPr lang="fr-FR" sz="1600" i="1" dirty="0" smtClean="0">
                <a:latin typeface="Arial" panose="020B0604020202020204" pitchFamily="34" charset="0"/>
              </a:rPr>
              <a:t>granite </a:t>
            </a:r>
          </a:p>
          <a:p>
            <a:pPr algn="ctr"/>
            <a:r>
              <a:rPr lang="fr-FR" sz="1600" i="1" dirty="0" smtClean="0">
                <a:latin typeface="Arial" panose="020B0604020202020204" pitchFamily="34" charset="0"/>
              </a:rPr>
              <a:t>G : lumière naturelle transmise  / D :  CL couleur</a:t>
            </a:r>
          </a:p>
          <a:p>
            <a:pPr algn="ctr"/>
            <a:r>
              <a:rPr lang="fr-FR" sz="1200" i="1" dirty="0" smtClean="0">
                <a:latin typeface="Arial" panose="020B0604020202020204" pitchFamily="34" charset="0"/>
              </a:rPr>
              <a:t>Vert plagioclases, bleu</a:t>
            </a:r>
            <a:r>
              <a:rPr lang="fr-FR" sz="1200" i="1" dirty="0">
                <a:latin typeface="Arial" panose="020B0604020202020204" pitchFamily="34" charset="0"/>
              </a:rPr>
              <a:t> </a:t>
            </a:r>
            <a:r>
              <a:rPr lang="fr-FR" sz="1200" i="1" dirty="0" err="1" smtClean="0">
                <a:latin typeface="Arial" panose="020B0604020202020204" pitchFamily="34" charset="0"/>
              </a:rPr>
              <a:t>fledspaths</a:t>
            </a:r>
            <a:r>
              <a:rPr lang="fr-FR" sz="1200" i="1" dirty="0" smtClean="0">
                <a:latin typeface="Arial" panose="020B0604020202020204" pitchFamily="34" charset="0"/>
              </a:rPr>
              <a:t> potassiques, jaune apatites</a:t>
            </a:r>
            <a:endParaRPr lang="fr-FR" sz="12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22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1" y="3691871"/>
            <a:ext cx="4737208" cy="2008576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-145057" y="5638219"/>
            <a:ext cx="54549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Schéma de principe d’un système de CL hyperspectrale sur microsonde électronique</a:t>
            </a:r>
          </a:p>
          <a:p>
            <a:pPr algn="ctr"/>
            <a:r>
              <a:rPr lang="fr-FR" altLang="fr-FR" sz="1600" b="0" i="1" dirty="0" smtClean="0"/>
              <a:t>C. </a:t>
            </a:r>
            <a:r>
              <a:rPr lang="fr-FR" altLang="fr-FR" sz="1600" b="0" i="1" dirty="0" err="1" smtClean="0"/>
              <a:t>MacRae</a:t>
            </a:r>
            <a:r>
              <a:rPr lang="fr-FR" altLang="fr-FR" sz="1600" b="0" i="1" dirty="0" smtClean="0"/>
              <a:t> et al (2013)</a:t>
            </a:r>
            <a:endParaRPr lang="fr-FR" altLang="fr-FR" sz="1600" b="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8088446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hyperspectrale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Imagerie en intensité d’émission sur une gamme de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 donnée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N’est pas sensible aux couleurs – image en niveau de gris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baseline="-25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Système constitué d’un collecteur de photons et d’un spectromètre permettant d’acquérir des spectres dans le domaine Ir-Visible-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Uv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(selon le système)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Le système acquiert un spectre par point de la zone cartographiée (data cube). 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Les cartographies de CL sont obtenues par analyse des spectres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321040" y="3882292"/>
            <a:ext cx="41056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Tb</a:t>
            </a:r>
            <a:r>
              <a:rPr lang="fr-FR" altLang="fr-FR" sz="1600" b="0" i="1" baseline="30000" dirty="0" smtClean="0"/>
              <a:t>3+</a:t>
            </a:r>
            <a:r>
              <a:rPr lang="fr-FR" altLang="fr-FR" sz="1600" b="0" i="1" dirty="0" smtClean="0"/>
              <a:t> dans une scheelite CaWO</a:t>
            </a:r>
            <a:r>
              <a:rPr lang="fr-FR" altLang="fr-FR" sz="1600" b="0" i="1" baseline="-25000" dirty="0" smtClean="0"/>
              <a:t>4</a:t>
            </a:r>
            <a:r>
              <a:rPr lang="fr-FR" altLang="fr-FR" sz="1600" b="0" i="1" dirty="0" smtClean="0"/>
              <a:t> </a:t>
            </a:r>
          </a:p>
          <a:p>
            <a:pPr algn="ctr"/>
            <a:r>
              <a:rPr lang="fr-FR" altLang="fr-FR" sz="1600" b="0" i="1" dirty="0" smtClean="0"/>
              <a:t>G : filtration par bande de </a:t>
            </a:r>
            <a:r>
              <a:rPr lang="fr-FR" altLang="fr-FR" sz="1600" b="0" i="1" dirty="0" smtClean="0">
                <a:sym typeface="Symbol" panose="05050102010706020507" pitchFamily="18" charset="2"/>
              </a:rPr>
              <a:t></a:t>
            </a:r>
          </a:p>
          <a:p>
            <a:pPr algn="ctr"/>
            <a:r>
              <a:rPr lang="fr-FR" altLang="fr-FR" sz="1600" b="0" i="1" dirty="0" smtClean="0">
                <a:sym typeface="Symbol" panose="05050102010706020507" pitchFamily="18" charset="2"/>
              </a:rPr>
              <a:t>D : déconvolution du spectre</a:t>
            </a:r>
          </a:p>
          <a:p>
            <a:pPr algn="ctr"/>
            <a:r>
              <a:rPr lang="fr-FR" altLang="fr-FR" b="0" i="1" dirty="0" smtClean="0"/>
              <a:t>D’après C. </a:t>
            </a:r>
            <a:r>
              <a:rPr lang="fr-FR" altLang="fr-FR" b="0" i="1" dirty="0" err="1" smtClean="0"/>
              <a:t>MacRae</a:t>
            </a:r>
            <a:r>
              <a:rPr lang="fr-FR" altLang="fr-FR" b="0" i="1" dirty="0" smtClean="0"/>
              <a:t> et al (2013)</a:t>
            </a:r>
            <a:endParaRPr lang="fr-FR" altLang="fr-FR" b="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165596"/>
            <a:ext cx="3208395" cy="35694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839450" y="138479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smtClean="0">
                <a:solidFill>
                  <a:schemeClr val="bg1">
                    <a:lumMod val="95000"/>
                  </a:schemeClr>
                </a:solidFill>
              </a:rPr>
              <a:t>CL </a:t>
            </a:r>
            <a:r>
              <a:rPr lang="fr-FR" sz="1200" b="1" i="1" dirty="0" err="1" smtClean="0">
                <a:solidFill>
                  <a:schemeClr val="bg1">
                    <a:lumMod val="95000"/>
                  </a:schemeClr>
                </a:solidFill>
              </a:rPr>
              <a:t>Intr</a:t>
            </a:r>
            <a:r>
              <a:rPr lang="fr-FR" sz="1200" b="1" i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fr-FR" sz="12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969697" y="693023"/>
            <a:ext cx="116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err="1" smtClean="0">
                <a:solidFill>
                  <a:srgbClr val="FF0000"/>
                </a:solidFill>
              </a:rPr>
              <a:t>Contrib</a:t>
            </a:r>
            <a:r>
              <a:rPr lang="fr-FR" sz="1200" b="1" i="1" dirty="0" smtClean="0">
                <a:solidFill>
                  <a:srgbClr val="FF0000"/>
                </a:solidFill>
              </a:rPr>
              <a:t>. Tb</a:t>
            </a:r>
            <a:r>
              <a:rPr lang="fr-FR" sz="1200" b="1" i="1" baseline="30000" dirty="0" smtClean="0">
                <a:solidFill>
                  <a:srgbClr val="FF0000"/>
                </a:solidFill>
              </a:rPr>
              <a:t>3+</a:t>
            </a:r>
            <a:r>
              <a:rPr lang="fr-FR" sz="1200" b="1" i="1" dirty="0" smtClean="0">
                <a:solidFill>
                  <a:srgbClr val="FF0000"/>
                </a:solidFill>
              </a:rPr>
              <a:t> </a:t>
            </a:r>
            <a:endParaRPr lang="fr-FR" sz="1200" b="1" i="1" dirty="0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0941531" y="361220"/>
            <a:ext cx="296599" cy="351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52" y="3828017"/>
            <a:ext cx="2030227" cy="2706969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726679" y="5429114"/>
            <a:ext cx="3689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600" b="0" i="1" dirty="0" smtClean="0"/>
              <a:t>microsonde JEOL JXA-iHP200F</a:t>
            </a:r>
          </a:p>
          <a:p>
            <a:r>
              <a:rPr lang="fr-FR" altLang="fr-FR" sz="1600" b="0" i="1" dirty="0" smtClean="0"/>
              <a:t>Équipé d’un système de CL spectrale</a:t>
            </a:r>
            <a:endParaRPr lang="fr-FR" altLang="fr-FR" sz="1600" b="0" i="1" dirty="0"/>
          </a:p>
        </p:txBody>
      </p:sp>
    </p:spTree>
    <p:extLst>
      <p:ext uri="{BB962C8B-B14F-4D97-AF65-F5344CB8AC3E}">
        <p14:creationId xmlns:p14="http://schemas.microsoft.com/office/powerpoint/2010/main" val="2823559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492664"/>
            <a:ext cx="573521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Microscopie électronique et 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6052623" y="1401734"/>
            <a:ext cx="573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exemples d’application – Spectre d’une apatite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98" y="1869304"/>
            <a:ext cx="4374927" cy="488761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485632" y="1869304"/>
            <a:ext cx="3401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stockwerk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dans du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quartz </a:t>
            </a: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Sizaret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 Di Carlo (ISTO)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24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17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Spectres de 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34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 phases et de traces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909608" y="5693803"/>
            <a:ext cx="84290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Bandes d’émission de Dy</a:t>
            </a:r>
            <a:r>
              <a:rPr lang="fr-FR" altLang="fr-FR" sz="1600" b="0" i="1" baseline="30000" dirty="0" smtClean="0"/>
              <a:t>3+</a:t>
            </a:r>
            <a:r>
              <a:rPr lang="fr-FR" altLang="fr-FR" sz="1600" b="0" i="1" dirty="0" smtClean="0"/>
              <a:t> dans le zircon ZrSiO</a:t>
            </a:r>
            <a:r>
              <a:rPr lang="fr-FR" altLang="fr-FR" sz="1600" b="0" i="1" baseline="-25000" dirty="0" smtClean="0"/>
              <a:t>4</a:t>
            </a:r>
            <a:r>
              <a:rPr lang="fr-FR" altLang="fr-FR" sz="1600" b="0" i="1" dirty="0" smtClean="0"/>
              <a:t> (G) et l’apatite CaPO</a:t>
            </a:r>
            <a:r>
              <a:rPr lang="fr-FR" altLang="fr-FR" sz="1600" b="0" i="1" baseline="-25000" dirty="0" smtClean="0"/>
              <a:t>5 </a:t>
            </a:r>
            <a:r>
              <a:rPr lang="fr-FR" altLang="fr-FR" sz="1600" b="0" i="1" dirty="0" smtClean="0"/>
              <a:t>(D)</a:t>
            </a:r>
          </a:p>
          <a:p>
            <a:pPr algn="ctr"/>
            <a:r>
              <a:rPr lang="fr-FR" altLang="fr-FR" sz="1600" b="0" i="1" dirty="0" smtClean="0"/>
              <a:t>d’après CSIRO luminescence </a:t>
            </a:r>
            <a:r>
              <a:rPr lang="fr-FR" altLang="fr-FR" sz="1600" b="0" i="1" dirty="0" err="1" smtClean="0"/>
              <a:t>database</a:t>
            </a:r>
            <a:r>
              <a:rPr lang="fr-FR" altLang="fr-FR" sz="1600" b="0" i="1" dirty="0"/>
              <a:t> (https://luminescence.csiro.au/luminescence)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00" y="1675064"/>
            <a:ext cx="5191125" cy="39052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65" y="989264"/>
            <a:ext cx="52863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18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Spectres de 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34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 phases et de traces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909608" y="5693803"/>
            <a:ext cx="84290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Spectre CL d’une fluor-apatite – Mise en évidence de traces de Dy</a:t>
            </a:r>
            <a:r>
              <a:rPr lang="fr-FR" altLang="fr-FR" sz="1600" b="0" i="1" baseline="30000" dirty="0" smtClean="0"/>
              <a:t>3+</a:t>
            </a:r>
            <a:r>
              <a:rPr lang="fr-FR" altLang="fr-FR" sz="1600" b="0" i="1" dirty="0" smtClean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15" y="1448164"/>
            <a:ext cx="6977366" cy="41938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569462" y="1448164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Dy</a:t>
            </a:r>
            <a:r>
              <a:rPr lang="fr-FR" baseline="30000" dirty="0" smtClean="0"/>
              <a:t>3+</a:t>
            </a:r>
            <a:endParaRPr lang="fr-FR" baseline="30000" dirty="0"/>
          </a:p>
        </p:txBody>
      </p:sp>
      <p:sp>
        <p:nvSpPr>
          <p:cNvPr id="10" name="Flèche vers le bas 9"/>
          <p:cNvSpPr/>
          <p:nvPr/>
        </p:nvSpPr>
        <p:spPr>
          <a:xfrm>
            <a:off x="10292455" y="1480815"/>
            <a:ext cx="206478" cy="2819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6897327" y="3297527"/>
            <a:ext cx="206478" cy="2819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7133302" y="3919621"/>
            <a:ext cx="206478" cy="2819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>
            <a:off x="7430619" y="4158720"/>
            <a:ext cx="206478" cy="2819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342021" y="420160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smtClean="0">
                <a:solidFill>
                  <a:srgbClr val="66A1D8"/>
                </a:solidFill>
              </a:rPr>
              <a:t>CL </a:t>
            </a:r>
            <a:r>
              <a:rPr lang="fr-FR" sz="1200" b="1" i="1" dirty="0" err="1" smtClean="0">
                <a:solidFill>
                  <a:srgbClr val="66A1D8"/>
                </a:solidFill>
              </a:rPr>
              <a:t>Intr</a:t>
            </a:r>
            <a:r>
              <a:rPr lang="fr-FR" sz="1200" b="1" i="1" dirty="0" smtClean="0">
                <a:solidFill>
                  <a:srgbClr val="66A1D8"/>
                </a:solidFill>
              </a:rPr>
              <a:t>.</a:t>
            </a:r>
            <a:endParaRPr lang="fr-FR" sz="1200" b="1" i="1" dirty="0">
              <a:solidFill>
                <a:srgbClr val="66A1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07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19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492664"/>
            <a:ext cx="573521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Microscopie électronique et 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6052623" y="1401734"/>
            <a:ext cx="573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exemples d’application – </a:t>
            </a:r>
            <a:r>
              <a:rPr lang="fr-FR" sz="16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Rhodizte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98" y="1869304"/>
            <a:ext cx="4374927" cy="488761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388156" y="1724555"/>
            <a:ext cx="2803844" cy="1200329"/>
          </a:xfrm>
          <a:prstGeom prst="rect">
            <a:avLst/>
          </a:prstGeom>
          <a:solidFill>
            <a:srgbClr val="F2F2F2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Feldspath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potassique volcanique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dans une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roche alcaline </a:t>
            </a:r>
            <a:endParaRPr lang="fr-FR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les zonation (en Ba) son quasiment invisibles en BSE, bien visibles en CL</a:t>
            </a:r>
            <a:endParaRPr lang="fr-FR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Ile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de Pantelleria,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Sicile</a:t>
            </a:r>
          </a:p>
          <a:p>
            <a:pPr algn="ctr"/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I. Di Carlo (ISTO)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98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492664"/>
            <a:ext cx="5735216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6052623" y="1401734"/>
            <a:ext cx="573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Minéraux : phase et traces – Pourquoi, comment ?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7" y="1869304"/>
            <a:ext cx="5636169" cy="488761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347960" y="1869304"/>
            <a:ext cx="153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Zircons</a:t>
            </a: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Wille, BRGM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42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20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hodizite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8611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6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gasy</a:t>
            </a:r>
            <a:r>
              <a:rPr lang="fr-FR" sz="16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diamandro</a:t>
            </a:r>
            <a:r>
              <a:rPr lang="fr-FR" sz="16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6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diamant de </a:t>
            </a:r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Madagascar)</a:t>
            </a: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rhodizite-Londonite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est un minéral de la famille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borates, de formule générale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K,Cs,Rb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)Al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B,Be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La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rhodizite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est le pôle K, la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londonite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(non reconnu par l’IMA) est le pôle Cs.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C’est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une gemme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qui imite bien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 diamant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quand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elle est incolore et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sans défaut. En joaillerie, elle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dotée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d’une forte brillance, d’une belle transparence et d’une grande dureté : 8 à 8 1/2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Elle demeure dans les faits une des pierres gemmes les plus rares de la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planète (bien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plus que le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diamant).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Les gisements se situent au centre de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Madagascar, dans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la pegmatite granitique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Antsongombato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dans la région de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Betafo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599956" y="2576711"/>
            <a:ext cx="28698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err="1" smtClean="0"/>
              <a:t>Rhodizites</a:t>
            </a:r>
            <a:r>
              <a:rPr lang="fr-FR" altLang="fr-FR" sz="1600" b="0" i="1" dirty="0" smtClean="0"/>
              <a:t> de Madagascar</a:t>
            </a:r>
            <a:endParaRPr lang="fr-FR" altLang="fr-FR" b="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b="10127"/>
          <a:stretch/>
        </p:blipFill>
        <p:spPr>
          <a:xfrm>
            <a:off x="8599956" y="359946"/>
            <a:ext cx="2869827" cy="2160000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276464" y="5203838"/>
            <a:ext cx="3516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err="1" smtClean="0"/>
              <a:t>Antsongombato</a:t>
            </a:r>
            <a:r>
              <a:rPr lang="fr-FR" altLang="fr-FR" sz="1600" b="0" i="1" dirty="0"/>
              <a:t> </a:t>
            </a:r>
            <a:r>
              <a:rPr lang="fr-FR" altLang="fr-FR" sz="1600" b="0" i="1" dirty="0" smtClean="0"/>
              <a:t>(Madagascar)</a:t>
            </a:r>
          </a:p>
          <a:p>
            <a:pPr algn="ctr"/>
            <a:r>
              <a:rPr lang="fr-FR" altLang="fr-FR" b="0" i="1" dirty="0" smtClean="0"/>
              <a:t>Mindat.org</a:t>
            </a:r>
            <a:endParaRPr lang="fr-FR" altLang="fr-FR" b="0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291" y="2979551"/>
            <a:ext cx="3135156" cy="216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2" y="4662015"/>
            <a:ext cx="1660541" cy="14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57" y="4662015"/>
            <a:ext cx="1660541" cy="144000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446898" y="4662015"/>
            <a:ext cx="28698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err="1" smtClean="0"/>
              <a:t>Rhodizites</a:t>
            </a:r>
            <a:r>
              <a:rPr lang="fr-FR" altLang="fr-FR" sz="1600" b="0" i="1" dirty="0" smtClean="0"/>
              <a:t> d’</a:t>
            </a:r>
            <a:r>
              <a:rPr lang="fr-FR" altLang="fr-FR" sz="1600" b="0" i="1" dirty="0" err="1" smtClean="0"/>
              <a:t>Antsongombato</a:t>
            </a:r>
            <a:endParaRPr lang="fr-FR" altLang="fr-FR" sz="1600" b="0" i="1" dirty="0" smtClean="0"/>
          </a:p>
          <a:p>
            <a:pPr algn="ctr"/>
            <a:r>
              <a:rPr lang="fr-FR" altLang="fr-FR" sz="1600" b="0" i="1" dirty="0" smtClean="0"/>
              <a:t>Section polie observée en BSE et CL panchromatique</a:t>
            </a:r>
            <a:endParaRPr lang="fr-FR" altLang="fr-FR" b="0" i="1" dirty="0"/>
          </a:p>
        </p:txBody>
      </p:sp>
    </p:spTree>
    <p:extLst>
      <p:ext uri="{BB962C8B-B14F-4D97-AF65-F5344CB8AC3E}">
        <p14:creationId xmlns:p14="http://schemas.microsoft.com/office/powerpoint/2010/main" val="2836299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Rhodizite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861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Cathodoluminescence hyperspectrale</a:t>
            </a: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56394" y="5967905"/>
            <a:ext cx="5253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err="1" smtClean="0"/>
              <a:t>Rhodizites</a:t>
            </a:r>
            <a:r>
              <a:rPr lang="fr-FR" altLang="fr-FR" sz="1600" b="0" i="1" dirty="0" smtClean="0"/>
              <a:t> d’</a:t>
            </a:r>
            <a:r>
              <a:rPr lang="fr-FR" altLang="fr-FR" sz="1600" b="0" i="1" dirty="0" err="1" smtClean="0"/>
              <a:t>Antsongombato</a:t>
            </a:r>
            <a:r>
              <a:rPr lang="fr-FR" altLang="fr-FR" sz="1600" b="0" i="1" dirty="0" smtClean="0"/>
              <a:t> – analyse CL d’une zone</a:t>
            </a:r>
            <a:endParaRPr lang="fr-FR" altLang="fr-FR" b="0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94" y="1481439"/>
            <a:ext cx="3365514" cy="216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94" y="3641439"/>
            <a:ext cx="3365514" cy="216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54" y="2915265"/>
            <a:ext cx="2238584" cy="144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54" y="1358229"/>
            <a:ext cx="2238584" cy="144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54" y="4461296"/>
            <a:ext cx="2238584" cy="144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4087" y="2774101"/>
            <a:ext cx="4307859" cy="2880000"/>
          </a:xfrm>
          <a:prstGeom prst="rect">
            <a:avLst/>
          </a:prstGeom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134350" y="2835656"/>
            <a:ext cx="22075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000" b="0" i="1" dirty="0" smtClean="0"/>
              <a:t>Spectres CL des différentes zones</a:t>
            </a:r>
          </a:p>
          <a:p>
            <a:pPr algn="ctr"/>
            <a:r>
              <a:rPr lang="fr-FR" altLang="fr-FR" sz="1000" b="0" i="1" dirty="0" smtClean="0"/>
              <a:t>(normalisés sur le maximum)</a:t>
            </a:r>
            <a:endParaRPr lang="fr-FR" altLang="fr-FR" sz="1000" b="0" i="1" dirty="0"/>
          </a:p>
        </p:txBody>
      </p:sp>
      <p:sp>
        <p:nvSpPr>
          <p:cNvPr id="29" name="Rectangle 28"/>
          <p:cNvSpPr/>
          <p:nvPr/>
        </p:nvSpPr>
        <p:spPr>
          <a:xfrm>
            <a:off x="6687879" y="4838700"/>
            <a:ext cx="468046" cy="6051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761798" y="1484221"/>
            <a:ext cx="9028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BSE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Cl total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533000" y="1390559"/>
            <a:ext cx="4796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sz="800" dirty="0" smtClean="0"/>
          </a:p>
          <a:p>
            <a:endParaRPr lang="fr-FR" dirty="0"/>
          </a:p>
          <a:p>
            <a:r>
              <a:rPr lang="fr-FR" dirty="0" smtClean="0"/>
              <a:t>Cs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sz="1000" dirty="0"/>
          </a:p>
          <a:p>
            <a:endParaRPr lang="fr-FR" dirty="0"/>
          </a:p>
          <a:p>
            <a:r>
              <a:rPr lang="fr-FR" dirty="0" smtClean="0"/>
              <a:t>Rb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618" y="1240893"/>
            <a:ext cx="2243676" cy="14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9674" y="1261659"/>
            <a:ext cx="2243676" cy="144000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>
            <a:off x="6921902" y="2680893"/>
            <a:ext cx="0" cy="2040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8043740" y="2670510"/>
            <a:ext cx="1373215" cy="19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56" y="2761193"/>
            <a:ext cx="1667126" cy="170010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2"/>
          <a:srcRect r="23925"/>
          <a:stretch/>
        </p:blipFill>
        <p:spPr>
          <a:xfrm>
            <a:off x="10392818" y="4520830"/>
            <a:ext cx="1706864" cy="1440000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1760510" y="544387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7787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492664"/>
            <a:ext cx="573521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Microscopie électronique et 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6052623" y="1401734"/>
            <a:ext cx="573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exemples d’application – Calcite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98" y="1869304"/>
            <a:ext cx="4374927" cy="488761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686800" y="1869304"/>
            <a:ext cx="320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Apatite</a:t>
            </a:r>
          </a:p>
          <a:p>
            <a:pPr algn="ctr"/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Jumilla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Murcia, Espagne</a:t>
            </a: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Di Carlo (ISTO)</a:t>
            </a:r>
          </a:p>
        </p:txBody>
      </p:sp>
    </p:spTree>
    <p:extLst>
      <p:ext uri="{BB962C8B-B14F-4D97-AF65-F5344CB8AC3E}">
        <p14:creationId xmlns:p14="http://schemas.microsoft.com/office/powerpoint/2010/main" val="3578677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Calcite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6271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de la calcite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calcite,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l’aragonite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vatérite sont différents p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olymorphes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spectres CL des 3 polymorphes sont différents et permettent d’identifier la phase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 intrinsèque de la calcite : bande entre 3 et 4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 études montrent que la CL liée à Mn dans la calcite est toujours présente à des teneurs de quelques ppm (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Habermann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1998)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87B1C"/>
              </a:buClr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54607" y="5208004"/>
            <a:ext cx="382690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Influence de la position de Mn dans la structure, sur la position des pics de CL</a:t>
            </a:r>
          </a:p>
          <a:p>
            <a:pPr algn="ctr"/>
            <a:r>
              <a:rPr lang="fr-FR" altLang="fr-FR" b="0" i="1" dirty="0" smtClean="0"/>
              <a:t>Richter et al (2003)</a:t>
            </a:r>
            <a:endParaRPr lang="fr-FR" altLang="fr-FR" b="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99" y="391153"/>
            <a:ext cx="4388614" cy="47706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15541"/>
          <a:stretch/>
        </p:blipFill>
        <p:spPr>
          <a:xfrm>
            <a:off x="443688" y="3864909"/>
            <a:ext cx="2303335" cy="2593849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746492" y="3858680"/>
            <a:ext cx="28396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Influence de la structure, sur la position du pic de Mn</a:t>
            </a:r>
            <a:r>
              <a:rPr lang="fr-FR" altLang="fr-FR" sz="1600" b="0" i="1" baseline="30000" dirty="0" smtClean="0"/>
              <a:t>2+</a:t>
            </a:r>
            <a:endParaRPr lang="fr-FR" altLang="fr-FR" sz="1600" b="0" i="1" dirty="0" smtClean="0"/>
          </a:p>
          <a:p>
            <a:pPr algn="ctr"/>
            <a:r>
              <a:rPr lang="fr-FR" altLang="fr-FR" b="0" i="1" dirty="0" smtClean="0"/>
              <a:t>(Point 1 : aragonite / Point 2 : calcite)</a:t>
            </a:r>
          </a:p>
          <a:p>
            <a:pPr algn="ctr"/>
            <a:r>
              <a:rPr lang="fr-FR" altLang="fr-FR" b="0" i="1" dirty="0"/>
              <a:t>Lenz &amp; </a:t>
            </a:r>
            <a:r>
              <a:rPr lang="fr-FR" altLang="fr-FR" b="0" i="1" dirty="0" err="1"/>
              <a:t>Götze</a:t>
            </a:r>
            <a:r>
              <a:rPr lang="fr-FR" altLang="fr-FR" b="0" i="1" dirty="0"/>
              <a:t> (2011)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492" y="5001254"/>
            <a:ext cx="1536215" cy="11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2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24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Calcite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627144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d’une stratification calcite / tourmaline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L’échantillon étudié présente une couche millimétrique d’alternance entre la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calcite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une tourmaline de composition proche de la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Dravite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NaMg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(BO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fr-FR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fr-FR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tourmaline a été identifiée par Raman et analysée par microsonde. 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Dans le cas de la calcite, Mg et Mn sont présents à faible teneur (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 &lt; 0.1% et 0.1-0.3%), mais du fait des dégâts d’irradiation, la calcite se détériore sous le faisceau lors d’une cartographie WDS à fort courant (&gt; 50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pour un résultat peu probant.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54607" y="5208004"/>
            <a:ext cx="38269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Influence de la position de Mn dans la structure, sur la position des pics de CL</a:t>
            </a:r>
          </a:p>
          <a:p>
            <a:pPr algn="ctr"/>
            <a:r>
              <a:rPr lang="fr-FR" altLang="fr-FR" sz="1600" b="0" i="1" dirty="0" smtClean="0"/>
              <a:t>Richter et al (2003)</a:t>
            </a:r>
            <a:endParaRPr lang="fr-FR" altLang="fr-FR" sz="1600" b="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99" y="391153"/>
            <a:ext cx="4388614" cy="47706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59" y="4344981"/>
            <a:ext cx="2563914" cy="1906995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2793" y="5623502"/>
            <a:ext cx="3294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Image optique de la zone cartographiée à 15 kV / 100 </a:t>
            </a:r>
            <a:r>
              <a:rPr lang="fr-FR" altLang="fr-FR" sz="1600" b="0" i="1" dirty="0" err="1" smtClean="0"/>
              <a:t>nA</a:t>
            </a:r>
            <a:endParaRPr lang="fr-FR" altLang="fr-FR" sz="1600" b="0" i="1" dirty="0"/>
          </a:p>
        </p:txBody>
      </p:sp>
    </p:spTree>
    <p:extLst>
      <p:ext uri="{BB962C8B-B14F-4D97-AF65-F5344CB8AC3E}">
        <p14:creationId xmlns:p14="http://schemas.microsoft.com/office/powerpoint/2010/main" val="308104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Calcite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6271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d’une stratification calcite / tourmaline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ouche de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tourmalline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90114" y="1137318"/>
            <a:ext cx="535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Tourmaline, composition moyenne (WDS – microsonde)</a:t>
            </a:r>
            <a:endParaRPr lang="fr-FR" altLang="fr-FR" sz="1600" b="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114" y="696609"/>
            <a:ext cx="5353050" cy="4000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" y="2513626"/>
            <a:ext cx="3874619" cy="25401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542" y="2056599"/>
            <a:ext cx="2745622" cy="18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72" y="2074438"/>
            <a:ext cx="2745622" cy="180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96" y="3783705"/>
            <a:ext cx="2745622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4" y="2056599"/>
            <a:ext cx="2745622" cy="180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4" y="3783705"/>
            <a:ext cx="2745622" cy="180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366" y="3783705"/>
            <a:ext cx="2745622" cy="1800000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799474" y="5583356"/>
            <a:ext cx="82436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Tourmaline, cartographies élémentaires (WDS – microsonde)</a:t>
            </a:r>
            <a:endParaRPr lang="fr-FR" altLang="fr-FR" sz="1600" b="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918707" y="2074438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Na                                       Fe                                       Ca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918707" y="3822623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                                        Mg                                       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4985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Calcite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6271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d’une stratification calcite / tourmaline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ouche de calcite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90114" y="1137318"/>
            <a:ext cx="535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Tourmaline, composition moyenne (WDS – microsonde)</a:t>
            </a:r>
            <a:endParaRPr lang="fr-FR" altLang="fr-FR" sz="1600" b="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" y="2102146"/>
            <a:ext cx="3874619" cy="25401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542" y="2056599"/>
            <a:ext cx="2745622" cy="179999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72" y="2074438"/>
            <a:ext cx="2745622" cy="17999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96" y="3783705"/>
            <a:ext cx="2745622" cy="179999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4" y="2056599"/>
            <a:ext cx="2745622" cy="179999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4" y="3801196"/>
            <a:ext cx="2745622" cy="1799999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799474" y="5583356"/>
            <a:ext cx="82436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Calcite, cartographies élémentaires et CL (WDS – microsonde)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18707" y="2074438"/>
            <a:ext cx="589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  <a:r>
              <a:rPr lang="fr-FR" dirty="0" smtClean="0"/>
              <a:t>a                                       A                                         B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918707" y="3822623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Mn                                        C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357454" y="3801439"/>
            <a:ext cx="1923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/>
              <a:t>Traitement CL</a:t>
            </a:r>
          </a:p>
          <a:p>
            <a:r>
              <a:rPr lang="fr-FR" i="1" dirty="0" smtClean="0"/>
              <a:t>A : </a:t>
            </a:r>
            <a:r>
              <a:rPr lang="fr-FR" i="1" dirty="0" err="1" smtClean="0"/>
              <a:t>I</a:t>
            </a:r>
            <a:r>
              <a:rPr lang="fr-FR" i="1" baseline="-25000" dirty="0" err="1" smtClean="0"/>
              <a:t>totale</a:t>
            </a:r>
            <a:r>
              <a:rPr lang="fr-FR" i="1" dirty="0" smtClean="0"/>
              <a:t> </a:t>
            </a:r>
          </a:p>
          <a:p>
            <a:r>
              <a:rPr lang="fr-FR" i="1" dirty="0" smtClean="0"/>
              <a:t>B : 2.6 eV (-CO</a:t>
            </a:r>
            <a:r>
              <a:rPr lang="fr-FR" i="1" baseline="-25000" dirty="0" smtClean="0"/>
              <a:t>3</a:t>
            </a:r>
            <a:r>
              <a:rPr lang="fr-FR" i="1" dirty="0" smtClean="0"/>
              <a:t>)</a:t>
            </a:r>
          </a:p>
          <a:p>
            <a:r>
              <a:rPr lang="fr-FR" i="1" dirty="0" smtClean="0"/>
              <a:t>C : 2 eV (Mn</a:t>
            </a:r>
            <a:r>
              <a:rPr lang="fr-FR" i="1" baseline="30000" dirty="0" smtClean="0"/>
              <a:t>2+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22" y="4540823"/>
            <a:ext cx="2995238" cy="1840218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106705" y="4531918"/>
            <a:ext cx="22111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Spectre CL global</a:t>
            </a:r>
            <a:endParaRPr lang="fr-FR" altLang="fr-FR" sz="1600" b="0" i="1" dirty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603583" y="5096174"/>
            <a:ext cx="6388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0" i="1" dirty="0" smtClean="0"/>
              <a:t>Mn</a:t>
            </a:r>
            <a:r>
              <a:rPr lang="fr-FR" altLang="fr-FR" b="0" i="1" baseline="30000" dirty="0" smtClean="0"/>
              <a:t>2+</a:t>
            </a:r>
            <a:endParaRPr lang="fr-FR" altLang="fr-FR" b="0" i="1" baseline="30000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189079" y="5422209"/>
            <a:ext cx="6388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b="0" i="1" dirty="0" smtClean="0"/>
              <a:t>CO</a:t>
            </a:r>
            <a:r>
              <a:rPr lang="fr-FR" altLang="fr-FR" b="0" i="1" baseline="-25000" dirty="0" smtClean="0"/>
              <a:t>3</a:t>
            </a:r>
            <a:r>
              <a:rPr lang="fr-FR" altLang="fr-FR" b="0" i="1" dirty="0" smtClean="0"/>
              <a:t> </a:t>
            </a:r>
            <a:endParaRPr lang="fr-FR" altLang="fr-FR" b="0" i="1" baseline="30000" dirty="0"/>
          </a:p>
        </p:txBody>
      </p:sp>
    </p:spTree>
    <p:extLst>
      <p:ext uri="{BB962C8B-B14F-4D97-AF65-F5344CB8AC3E}">
        <p14:creationId xmlns:p14="http://schemas.microsoft.com/office/powerpoint/2010/main" val="1138165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27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492664"/>
            <a:ext cx="5735216" cy="95410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Microscopie électronique et 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6052623" y="1401734"/>
            <a:ext cx="573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exemples d’application – Zircon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8" y="1869304"/>
            <a:ext cx="5636167" cy="488761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485632" y="1869304"/>
            <a:ext cx="3401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Perles à défaut </a:t>
            </a:r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Vaterite</a:t>
            </a:r>
            <a:endParaRPr lang="fr-FR" sz="12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Wille, X. Bourrat, BRGM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64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28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Zonations dans les zircons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8611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Géochronologie</a:t>
            </a: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préparation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d’une expérience de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géochronologie (datation d’une roche)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grains de zircon sont extraits de la roche (granite) par des méthodes de séparation minérale (liqueurs denses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166400" lvl="2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Dans le cas de zircons de petite taille (dizaines de µm), l’analyse est faite sur lame mince géologique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Les grains sont mis en résine, polis et carbonés 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Les observations MEB-CL permettent de décrire les zonations chimiques, la présence de grains cœur / bordure… 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Les différences observées sont notamment liées à leur origine (contexte géologique), mais également à leur âge et leur histoire</a:t>
            </a:r>
          </a:p>
          <a:p>
            <a:endParaRPr lang="fr-FR" dirty="0"/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896359" y="5418318"/>
            <a:ext cx="28698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Zircons </a:t>
            </a:r>
          </a:p>
          <a:p>
            <a:pPr algn="ctr"/>
            <a:r>
              <a:rPr lang="fr-FR" altLang="fr-FR" sz="1600" b="0" i="1" dirty="0" smtClean="0"/>
              <a:t>(MEB-CL panchromatique)</a:t>
            </a:r>
            <a:endParaRPr lang="fr-FR" altLang="fr-FR" b="0" i="1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572864" y="2703521"/>
            <a:ext cx="3516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Grains de zircons</a:t>
            </a:r>
          </a:p>
          <a:p>
            <a:pPr algn="ctr"/>
            <a:r>
              <a:rPr lang="fr-FR" altLang="fr-FR" sz="1600" b="0" i="1" dirty="0" smtClean="0"/>
              <a:t>(</a:t>
            </a:r>
            <a:r>
              <a:rPr lang="fr-FR" altLang="fr-FR" sz="1600" b="0" i="1" dirty="0" err="1" smtClean="0"/>
              <a:t>stereomicroscope</a:t>
            </a:r>
            <a:r>
              <a:rPr lang="fr-FR" altLang="fr-FR" sz="1600" b="0" i="1" dirty="0" smtClean="0"/>
              <a:t>)</a:t>
            </a:r>
            <a:endParaRPr lang="fr-FR" altLang="fr-FR" b="0" i="1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829493" y="5513312"/>
            <a:ext cx="28698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Préparation de zircons en section polie</a:t>
            </a:r>
            <a:endParaRPr lang="fr-FR" altLang="fr-FR" b="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43" y="4428514"/>
            <a:ext cx="4286250" cy="16859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66" y="3258318"/>
            <a:ext cx="2490811" cy="216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066" y="434999"/>
            <a:ext cx="288312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5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29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Zonations dans les zircons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6271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par CL spectrale des zonations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0" y="2605704"/>
            <a:ext cx="1892052" cy="252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22" y="2051011"/>
            <a:ext cx="1351465" cy="18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71" y="2068850"/>
            <a:ext cx="1351465" cy="180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59" y="3927843"/>
            <a:ext cx="1351465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21" y="2051011"/>
            <a:ext cx="1351465" cy="180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97" y="3927843"/>
            <a:ext cx="1351465" cy="180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22" y="3927843"/>
            <a:ext cx="1351465" cy="1800000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10685" y="5961160"/>
            <a:ext cx="82436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Zircon (granite, Massif central), cartographies élémentaires (WDS – microsonde)</a:t>
            </a:r>
            <a:endParaRPr lang="fr-FR" altLang="fr-FR" sz="1600" b="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386716" y="206885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Zr                        Si                        Ce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379892" y="3966761"/>
            <a:ext cx="398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                         Th                        Hf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7347" y="2592999"/>
            <a:ext cx="1800000" cy="2520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85660" y="5112999"/>
            <a:ext cx="128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BSE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335385" y="5060043"/>
            <a:ext cx="127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Cl (total)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2265" y="2567263"/>
            <a:ext cx="3357162" cy="252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075683" y="5057414"/>
            <a:ext cx="305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Cl (spectre)</a:t>
            </a:r>
            <a:endParaRPr lang="fr-FR" dirty="0"/>
          </a:p>
        </p:txBody>
      </p:sp>
      <p:sp>
        <p:nvSpPr>
          <p:cNvPr id="23" name="Flèche vers le bas 22"/>
          <p:cNvSpPr/>
          <p:nvPr/>
        </p:nvSpPr>
        <p:spPr>
          <a:xfrm>
            <a:off x="9338844" y="4499567"/>
            <a:ext cx="137890" cy="21836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>
            <a:off x="10115906" y="3373679"/>
            <a:ext cx="137890" cy="21836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>
            <a:off x="10253796" y="3155315"/>
            <a:ext cx="137890" cy="21836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>
            <a:off x="10353586" y="2936951"/>
            <a:ext cx="137890" cy="21836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>
            <a:off x="10554925" y="2526944"/>
            <a:ext cx="137890" cy="218364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342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et composition des minéraux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713" y="1086235"/>
            <a:ext cx="1581150" cy="952500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 rot="2700000">
            <a:off x="7872222" y="2183577"/>
            <a:ext cx="457200" cy="374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18900000" flipH="1">
            <a:off x="3886199" y="2183577"/>
            <a:ext cx="457200" cy="374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 rot="5400000">
            <a:off x="5899784" y="2249171"/>
            <a:ext cx="457200" cy="374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51644" y="2665221"/>
            <a:ext cx="3739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 chimique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Composition chimique « générale »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Ratio d’éléments (solutions solides)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Écart à la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stoechiométrie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Homogénéité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8252141" y="2665221"/>
            <a:ext cx="3739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Éléments mineurs / traces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Présence d’éléments chimiques en faible teneur, hors éléments de la composition « normale » du minéral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4533901" y="2665221"/>
            <a:ext cx="3181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cristalline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Maille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ristalline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macles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Défauts cristallins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81" y="4188715"/>
            <a:ext cx="2028063" cy="19537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18" y="4130362"/>
            <a:ext cx="3161685" cy="1950021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519558" y="5977147"/>
            <a:ext cx="36786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 algn="ctr">
              <a:buAutoNum type="alphaLcParenR"/>
            </a:pPr>
            <a:r>
              <a:rPr lang="fr-FR" altLang="fr-FR" sz="1000" b="0" i="1" dirty="0" err="1" smtClean="0"/>
              <a:t>Interstitial</a:t>
            </a:r>
            <a:r>
              <a:rPr lang="fr-FR" altLang="fr-FR" sz="1000" b="0" i="1" dirty="0" smtClean="0"/>
              <a:t> </a:t>
            </a:r>
            <a:r>
              <a:rPr lang="fr-FR" altLang="fr-FR" sz="1000" b="0" i="1" dirty="0" err="1"/>
              <a:t>impurity</a:t>
            </a:r>
            <a:r>
              <a:rPr lang="fr-FR" altLang="fr-FR" sz="1000" b="0" i="1" dirty="0"/>
              <a:t> </a:t>
            </a:r>
            <a:r>
              <a:rPr lang="fr-FR" altLang="fr-FR" sz="1000" b="0" i="1" dirty="0" err="1"/>
              <a:t>atom</a:t>
            </a:r>
            <a:r>
              <a:rPr lang="fr-FR" altLang="fr-FR" sz="1000" b="0" i="1" dirty="0"/>
              <a:t>, b) </a:t>
            </a:r>
            <a:r>
              <a:rPr lang="fr-FR" altLang="fr-FR" sz="1000" b="0" i="1" dirty="0" err="1"/>
              <a:t>Edge</a:t>
            </a:r>
            <a:r>
              <a:rPr lang="fr-FR" altLang="fr-FR" sz="1000" b="0" i="1" dirty="0"/>
              <a:t> dislocation, c) Self </a:t>
            </a:r>
            <a:r>
              <a:rPr lang="fr-FR" altLang="fr-FR" sz="1000" b="0" i="1" dirty="0" err="1"/>
              <a:t>interstitial</a:t>
            </a:r>
            <a:r>
              <a:rPr lang="fr-FR" altLang="fr-FR" sz="1000" b="0" i="1" dirty="0"/>
              <a:t> </a:t>
            </a:r>
            <a:r>
              <a:rPr lang="fr-FR" altLang="fr-FR" sz="1000" b="0" i="1" dirty="0" err="1"/>
              <a:t>atom</a:t>
            </a:r>
            <a:r>
              <a:rPr lang="fr-FR" altLang="fr-FR" sz="1000" b="0" i="1" dirty="0"/>
              <a:t>, d) </a:t>
            </a:r>
            <a:r>
              <a:rPr lang="fr-FR" altLang="fr-FR" sz="1000" b="0" i="1" dirty="0" err="1"/>
              <a:t>Vacancy</a:t>
            </a:r>
            <a:r>
              <a:rPr lang="fr-FR" altLang="fr-FR" sz="1000" b="0" i="1" dirty="0"/>
              <a:t>, e) </a:t>
            </a:r>
            <a:r>
              <a:rPr lang="fr-FR" altLang="fr-FR" sz="1000" b="0" i="1" dirty="0" err="1"/>
              <a:t>Precipitate</a:t>
            </a:r>
            <a:r>
              <a:rPr lang="fr-FR" altLang="fr-FR" sz="1000" b="0" i="1" dirty="0"/>
              <a:t> of </a:t>
            </a:r>
            <a:r>
              <a:rPr lang="fr-FR" altLang="fr-FR" sz="1000" b="0" i="1" dirty="0" err="1"/>
              <a:t>impurity</a:t>
            </a:r>
            <a:r>
              <a:rPr lang="fr-FR" altLang="fr-FR" sz="1000" b="0" i="1" dirty="0"/>
              <a:t> </a:t>
            </a:r>
            <a:r>
              <a:rPr lang="fr-FR" altLang="fr-FR" sz="1000" b="0" i="1" dirty="0" err="1"/>
              <a:t>atoms</a:t>
            </a:r>
            <a:r>
              <a:rPr lang="fr-FR" altLang="fr-FR" sz="1000" b="0" i="1" dirty="0"/>
              <a:t>, f) </a:t>
            </a:r>
            <a:r>
              <a:rPr lang="fr-FR" altLang="fr-FR" sz="1000" b="0" i="1" dirty="0" err="1"/>
              <a:t>Vacancy</a:t>
            </a:r>
            <a:r>
              <a:rPr lang="fr-FR" altLang="fr-FR" sz="1000" b="0" i="1" dirty="0"/>
              <a:t> type dislocation </a:t>
            </a:r>
            <a:r>
              <a:rPr lang="fr-FR" altLang="fr-FR" sz="1000" b="0" i="1" dirty="0" err="1"/>
              <a:t>loop</a:t>
            </a:r>
            <a:r>
              <a:rPr lang="fr-FR" altLang="fr-FR" sz="1000" b="0" i="1" dirty="0"/>
              <a:t>, g) </a:t>
            </a:r>
            <a:r>
              <a:rPr lang="fr-FR" altLang="fr-FR" sz="1000" b="0" i="1" dirty="0" err="1"/>
              <a:t>Interstitial</a:t>
            </a:r>
            <a:r>
              <a:rPr lang="fr-FR" altLang="fr-FR" sz="1000" b="0" i="1" dirty="0"/>
              <a:t> type dislocation </a:t>
            </a:r>
            <a:r>
              <a:rPr lang="fr-FR" altLang="fr-FR" sz="1000" b="0" i="1" dirty="0" err="1"/>
              <a:t>loop</a:t>
            </a:r>
            <a:r>
              <a:rPr lang="fr-FR" altLang="fr-FR" sz="1000" b="0" i="1" dirty="0"/>
              <a:t>, h) </a:t>
            </a:r>
            <a:r>
              <a:rPr lang="fr-FR" altLang="fr-FR" sz="1000" b="0" i="1" dirty="0" err="1"/>
              <a:t>Substitutional</a:t>
            </a:r>
            <a:r>
              <a:rPr lang="fr-FR" altLang="fr-FR" sz="1000" b="0" i="1" dirty="0"/>
              <a:t> </a:t>
            </a:r>
            <a:r>
              <a:rPr lang="fr-FR" altLang="fr-FR" sz="1000" b="0" i="1" dirty="0" err="1"/>
              <a:t>impurity</a:t>
            </a:r>
            <a:r>
              <a:rPr lang="fr-FR" altLang="fr-FR" sz="1000" b="0" i="1" dirty="0"/>
              <a:t> </a:t>
            </a:r>
            <a:r>
              <a:rPr lang="fr-FR" altLang="fr-FR" sz="1000" b="0" i="1" dirty="0" err="1" smtClean="0"/>
              <a:t>atom</a:t>
            </a:r>
            <a:endParaRPr lang="fr-FR" altLang="fr-FR" sz="1000" b="0" i="1" dirty="0" smtClean="0"/>
          </a:p>
          <a:p>
            <a:pPr marL="228600" indent="-228600" algn="ctr">
              <a:buAutoNum type="alphaLcParenR"/>
            </a:pPr>
            <a:r>
              <a:rPr lang="fr-FR" altLang="fr-FR" sz="1000" b="0" i="1" dirty="0"/>
              <a:t>https://www.tf.uni-kiel.de/matwis/amat/def_en/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642088" y="6215584"/>
            <a:ext cx="331004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000" b="0" i="1" dirty="0"/>
              <a:t> </a:t>
            </a:r>
            <a:r>
              <a:rPr lang="fr-FR" altLang="fr-FR" sz="1000" b="0" i="1" dirty="0" smtClean="0"/>
              <a:t>Diagramme Feldspath / Plagioclase</a:t>
            </a:r>
            <a:endParaRPr lang="fr-FR" altLang="fr-FR" sz="1000" b="0" i="1" dirty="0"/>
          </a:p>
        </p:txBody>
      </p:sp>
    </p:spTree>
    <p:extLst>
      <p:ext uri="{BB962C8B-B14F-4D97-AF65-F5344CB8AC3E}">
        <p14:creationId xmlns:p14="http://schemas.microsoft.com/office/powerpoint/2010/main" val="2580716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049698" y="649287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30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Zonations dans les zircons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6271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par CL spectrale des zonations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0" y="2605704"/>
            <a:ext cx="1892052" cy="252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97" y="2051011"/>
            <a:ext cx="1285714" cy="18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46" y="2068850"/>
            <a:ext cx="1285714" cy="180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59" y="3927843"/>
            <a:ext cx="1351465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96" y="2051011"/>
            <a:ext cx="1285714" cy="180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97" y="3927843"/>
            <a:ext cx="1351465" cy="180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22" y="3927843"/>
            <a:ext cx="1351465" cy="1800000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10685" y="5961160"/>
            <a:ext cx="82436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Zircon (granite, Massif central), cartographies élémentaires (WDS – microsonde)</a:t>
            </a:r>
            <a:endParaRPr lang="fr-FR" altLang="fr-FR" sz="1600" b="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142876" y="2068850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2.36eV               2.55eV               3.51eV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257972" y="3966761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                        Ce                       Dy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7347" y="2592999"/>
            <a:ext cx="1800000" cy="2520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85660" y="5112999"/>
            <a:ext cx="128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BSE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7335385" y="5060043"/>
            <a:ext cx="127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Cl (total)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8727469" y="2605704"/>
            <a:ext cx="33739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des zircons</a:t>
            </a: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CL panchromatique permet de visualiser les zonations dans les grains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CL spectrale permet d’identifier des éléments-trace et de les cartographier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53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110525"/>
            <a:ext cx="5735216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5778498" y="633745"/>
            <a:ext cx="626110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cathodoluminescence en MEB et microsonde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Résolution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spatiale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sub-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micrométrique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atteiindre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quelques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dizaines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nm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fonction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diametre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faisceau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l’échantillon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environ 1µ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microscopie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optique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Caractérisation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des phases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cristallochimie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Caractérisation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polymorphes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défauts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substitutions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sensible aux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éléments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mineurs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traces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Complémentaire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des microanalyses EDS et WDS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sensibles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plus simples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d’utilisation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/ interpretation)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Imagerie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Spectrométrie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cartographie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hyperspectrale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méthodes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quantification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couplant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cartographie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CL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spectrale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analyses WDS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ponctuelles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(C.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MacRae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891C46-F825-4ADC-BFDD-22859C51E42C}"/>
              </a:ext>
            </a:extLst>
          </p:cNvPr>
          <p:cNvSpPr txBox="1"/>
          <p:nvPr/>
        </p:nvSpPr>
        <p:spPr>
          <a:xfrm>
            <a:off x="11375" y="2278548"/>
            <a:ext cx="5767123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rgbClr val="E87B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Cathodoluminescence</a:t>
            </a:r>
            <a:endParaRPr lang="fr-FR" sz="1600" b="1" i="1" dirty="0">
              <a:solidFill>
                <a:srgbClr val="E87B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35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5778498" y="130825"/>
            <a:ext cx="62611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7B1C"/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presentés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obtenus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grâce aux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appareils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</a:p>
          <a:p>
            <a:pPr>
              <a:buClr>
                <a:srgbClr val="E87B1C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MEB-CL </a:t>
            </a:r>
            <a:r>
              <a:rPr lang="en-US" sz="16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panchromatique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TESCAN Mira3XMU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sur la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plateforme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BRGM-ISTO</a:t>
            </a:r>
          </a:p>
          <a:p>
            <a:pPr marL="285750" indent="-28575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en-US" sz="16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Microsonde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électronique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-CL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hyperspectrale JEOL 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JXA-iHP200F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sur la nouvelle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plateforme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MACLE-CVL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Microscopies,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imAgeries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anaLytiquEs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en région Centre-Val de Loire) 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87B1C"/>
              </a:buCl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87B1C"/>
              </a:buClr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Ainsi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que les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collègues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ex-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collègues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à disposition 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échantillons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: R. Augier, S.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Sizaret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C. Lerouge, W.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Klopmann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Lahondère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Lach,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J.Duron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Bruyère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Cocherie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X.Bourrat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891C46-F825-4ADC-BFDD-22859C51E42C}"/>
              </a:ext>
            </a:extLst>
          </p:cNvPr>
          <p:cNvSpPr txBox="1"/>
          <p:nvPr/>
        </p:nvSpPr>
        <p:spPr>
          <a:xfrm>
            <a:off x="11375" y="2278548"/>
            <a:ext cx="5767123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smtClean="0">
                <a:solidFill>
                  <a:srgbClr val="E87B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Remerciements</a:t>
            </a:r>
            <a:endParaRPr lang="fr-FR" sz="1600" b="1" i="1" dirty="0">
              <a:solidFill>
                <a:srgbClr val="E87B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76" y="4105928"/>
            <a:ext cx="2880000" cy="144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08061" y="5850624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accent1"/>
                </a:solidFill>
              </a:rPr>
              <a:t>https://macle-cvl.cnrs.fr/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676" y="5567843"/>
            <a:ext cx="4320000" cy="2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10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33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1" y="2912728"/>
            <a:ext cx="12192000" cy="120032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fr-FR" sz="4400" b="1" i="1" dirty="0" smtClean="0">
                <a:solidFill>
                  <a:srgbClr val="E87B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Merci pour votre attention</a:t>
            </a:r>
            <a:endParaRPr lang="fr-FR" sz="4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?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04508-45BC-44EB-9DE0-EFA3558C91FE}"/>
              </a:ext>
            </a:extLst>
          </p:cNvPr>
          <p:cNvSpPr/>
          <p:nvPr/>
        </p:nvSpPr>
        <p:spPr>
          <a:xfrm>
            <a:off x="0" y="0"/>
            <a:ext cx="5987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Veines d’albite dans un </a:t>
            </a:r>
            <a:r>
              <a:rPr lang="fr-FR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métabasalte</a:t>
            </a:r>
            <a:r>
              <a:rPr lang="fr-F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Haute-Corse (G. Wille – BRGM)</a:t>
            </a:r>
            <a:endParaRPr lang="en-US" sz="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4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799616" y="6374735"/>
            <a:ext cx="2743200" cy="365125"/>
          </a:xfr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4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Analyser les traces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8283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exemples de techniques locales courantes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903982"/>
              </p:ext>
            </p:extLst>
          </p:nvPr>
        </p:nvGraphicFramePr>
        <p:xfrm>
          <a:off x="385660" y="1481439"/>
          <a:ext cx="11472963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689">
                  <a:extLst>
                    <a:ext uri="{9D8B030D-6E8A-4147-A177-3AD203B41FA5}">
                      <a16:colId xmlns:a16="http://schemas.microsoft.com/office/drawing/2014/main" val="2272161692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54389818"/>
                    </a:ext>
                  </a:extLst>
                </a:gridCol>
                <a:gridCol w="4333874">
                  <a:extLst>
                    <a:ext uri="{9D8B030D-6E8A-4147-A177-3AD203B41FA5}">
                      <a16:colId xmlns:a16="http://schemas.microsoft.com/office/drawing/2014/main" val="2950652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Avantages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Inconvénients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02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µ-EDXRF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Sensibilité </a:t>
                      </a:r>
                      <a:r>
                        <a:rPr lang="fr-FR" dirty="0" smtClean="0">
                          <a:sym typeface="Symbol" panose="05050102010706020507" pitchFamily="18" charset="2"/>
                        </a:rPr>
                        <a:t> ppm – dizaines de ppm</a:t>
                      </a:r>
                    </a:p>
                    <a:p>
                      <a:r>
                        <a:rPr lang="fr-FR" dirty="0" smtClean="0">
                          <a:sym typeface="Symbol" panose="05050102010706020507" pitchFamily="18" charset="2"/>
                        </a:rPr>
                        <a:t>Peu de préparation</a:t>
                      </a:r>
                    </a:p>
                    <a:p>
                      <a:r>
                        <a:rPr lang="fr-FR" dirty="0" smtClean="0">
                          <a:sym typeface="Symbol" panose="05050102010706020507" pitchFamily="18" charset="2"/>
                        </a:rPr>
                        <a:t>Atmosphère</a:t>
                      </a:r>
                      <a:r>
                        <a:rPr lang="fr-FR" baseline="0" dirty="0" smtClean="0">
                          <a:sym typeface="Symbol" panose="05050102010706020507" pitchFamily="18" charset="2"/>
                        </a:rPr>
                        <a:t> / vide primaire / </a:t>
                      </a:r>
                      <a:r>
                        <a:rPr lang="fr-FR" baseline="0" dirty="0" err="1" smtClean="0">
                          <a:sym typeface="Symbol" panose="05050102010706020507" pitchFamily="18" charset="2"/>
                        </a:rPr>
                        <a:t>Helium</a:t>
                      </a:r>
                      <a:endParaRPr lang="fr-FR" baseline="0" dirty="0" smtClean="0">
                        <a:sym typeface="Symbol" panose="05050102010706020507" pitchFamily="18" charset="2"/>
                      </a:endParaRPr>
                    </a:p>
                    <a:p>
                      <a:r>
                        <a:rPr lang="fr-FR" baseline="0" dirty="0" smtClean="0">
                          <a:sym typeface="Symbol" panose="05050102010706020507" pitchFamily="18" charset="2"/>
                        </a:rPr>
                        <a:t>Non destructif</a:t>
                      </a:r>
                      <a:endParaRPr lang="fr-FR" dirty="0" smtClean="0">
                        <a:sym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Résolution</a:t>
                      </a:r>
                      <a:r>
                        <a:rPr lang="fr-FR" baseline="0" dirty="0" smtClean="0"/>
                        <a:t> spatiale (diamètre faisceau : dizaines de µm)</a:t>
                      </a:r>
                    </a:p>
                    <a:p>
                      <a:r>
                        <a:rPr lang="fr-FR" baseline="0" dirty="0" smtClean="0"/>
                        <a:t>Mêmes interférences qu’en EDS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37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XPS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ym typeface="Symbol" panose="05050102010706020507" pitchFamily="18" charset="2"/>
                        </a:rPr>
                        <a:t>Analyse Li (Z = 7) – U (Z = 238)</a:t>
                      </a:r>
                    </a:p>
                    <a:p>
                      <a:r>
                        <a:rPr lang="fr-FR" dirty="0" smtClean="0"/>
                        <a:t>Quantitatif</a:t>
                      </a:r>
                    </a:p>
                    <a:p>
                      <a:r>
                        <a:rPr lang="fr-FR" dirty="0" smtClean="0"/>
                        <a:t>Profil</a:t>
                      </a:r>
                      <a:r>
                        <a:rPr lang="fr-FR" baseline="0" dirty="0" smtClean="0"/>
                        <a:t> en Z (résolution 20 – 200 A)</a:t>
                      </a:r>
                    </a:p>
                    <a:p>
                      <a:r>
                        <a:rPr lang="fr-FR" baseline="0" dirty="0" smtClean="0"/>
                        <a:t>État chimique des éléments</a:t>
                      </a:r>
                    </a:p>
                    <a:p>
                      <a:r>
                        <a:rPr lang="fr-FR" baseline="0" dirty="0" smtClean="0"/>
                        <a:t>Analyse d’extrême surface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Limites de détection ~ 0.1 at%</a:t>
                      </a:r>
                    </a:p>
                    <a:p>
                      <a:r>
                        <a:rPr lang="fr-FR" dirty="0" smtClean="0"/>
                        <a:t>Résolution</a:t>
                      </a:r>
                      <a:r>
                        <a:rPr lang="fr-FR" baseline="0" dirty="0" smtClean="0"/>
                        <a:t> spatiale </a:t>
                      </a:r>
                      <a:r>
                        <a:rPr lang="fr-FR" dirty="0" smtClean="0"/>
                        <a:t>analytique ~ 10 µm</a:t>
                      </a:r>
                    </a:p>
                    <a:p>
                      <a:r>
                        <a:rPr lang="fr-FR" dirty="0" smtClean="0"/>
                        <a:t>Compatibilité échantillon avec UHV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6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LA-ICP-MS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Sensibilité </a:t>
                      </a:r>
                      <a:r>
                        <a:rPr lang="fr-FR" dirty="0" smtClean="0">
                          <a:sym typeface="Symbol" panose="05050102010706020507" pitchFamily="18" charset="2"/>
                        </a:rPr>
                        <a:t> &lt; ppm – dizaine de ppm</a:t>
                      </a:r>
                    </a:p>
                    <a:p>
                      <a:r>
                        <a:rPr lang="fr-FR" dirty="0" smtClean="0">
                          <a:sym typeface="Symbol" panose="05050102010706020507" pitchFamily="18" charset="2"/>
                        </a:rPr>
                        <a:t>Analyse Li (Z = 7) – U (Z = 238)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ym typeface="Symbol" panose="05050102010706020507" pitchFamily="18" charset="2"/>
                        </a:rPr>
                        <a:t>Peu de préparation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sym typeface="Symbol" panose="05050102010706020507" pitchFamily="18" charset="2"/>
                        </a:rPr>
                        <a:t>Profil en Z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Quantification peu</a:t>
                      </a:r>
                      <a:r>
                        <a:rPr lang="fr-FR" baseline="0" dirty="0" smtClean="0"/>
                        <a:t> simple</a:t>
                      </a:r>
                    </a:p>
                    <a:p>
                      <a:r>
                        <a:rPr lang="fr-FR" baseline="0" dirty="0" smtClean="0"/>
                        <a:t>Destructif (ablation laser)</a:t>
                      </a:r>
                    </a:p>
                    <a:p>
                      <a:r>
                        <a:rPr lang="fr-FR" baseline="0" dirty="0" smtClean="0"/>
                        <a:t>Résolution (</a:t>
                      </a:r>
                      <a:r>
                        <a:rPr lang="fr-FR" dirty="0" smtClean="0">
                          <a:sym typeface="Symbol" panose="05050102010706020507" pitchFamily="18" charset="2"/>
                        </a:rPr>
                        <a:t> </a:t>
                      </a:r>
                      <a:r>
                        <a:rPr lang="fr-FR" baseline="0" dirty="0" smtClean="0"/>
                        <a:t>5 - 200 µm) vs Sensibilité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931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599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Analyser les traces et la structure cristalline locale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23070" y="1295142"/>
            <a:ext cx="77257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exemples en minéralogie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composition idéale de ces matériaux est le plus souvent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théorique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anomalie significative des conditions de genèse du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minéral / de la roche et de son éventuelle histoire, détermination de l’âge de la roche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Utilisation et traçabilité des roches et minéraux à applications commerciales et  industrielles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Matières premières minérales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Matériaux pour le BTP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Roches d’ornementation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Pureté / dopage de matériaux industriels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Joaillerie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Diamants naturels / de synthèse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Origine des pierres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Traitements d’amélioration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(chauffage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obturation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 fissures,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imprégnation, coloration)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16" y="1956707"/>
            <a:ext cx="4243184" cy="2517866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948816" y="4487683"/>
            <a:ext cx="424318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Caractérisation d’un cristal de </a:t>
            </a:r>
          </a:p>
          <a:p>
            <a:pPr algn="ctr"/>
            <a:r>
              <a:rPr lang="fr-FR" altLang="fr-FR" sz="1600" b="0" i="1" dirty="0" smtClean="0"/>
              <a:t>grandidierite de qualité gemme</a:t>
            </a:r>
            <a:endParaRPr lang="fr-FR" altLang="fr-FR" sz="1600" b="0" i="1" dirty="0"/>
          </a:p>
          <a:p>
            <a:pPr algn="ctr"/>
            <a:r>
              <a:rPr lang="fr-FR" altLang="fr-FR" b="0" i="1" dirty="0" smtClean="0"/>
              <a:t>D. Bruyere et al </a:t>
            </a:r>
            <a:r>
              <a:rPr lang="en-US" altLang="fr-FR" b="0" i="1" dirty="0" smtClean="0"/>
              <a:t>(2016)</a:t>
            </a:r>
            <a:endParaRPr lang="fr-FR" altLang="fr-FR" b="0" i="1" dirty="0"/>
          </a:p>
        </p:txBody>
      </p:sp>
    </p:spTree>
    <p:extLst>
      <p:ext uri="{BB962C8B-B14F-4D97-AF65-F5344CB8AC3E}">
        <p14:creationId xmlns:p14="http://schemas.microsoft.com/office/powerpoint/2010/main" val="127641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"/>
            <a:ext cx="5778498" cy="684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6058676" y="492664"/>
            <a:ext cx="5735216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6052623" y="1401734"/>
            <a:ext cx="5735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Cathdoluminescence</a:t>
            </a:r>
            <a:endParaRPr lang="fr-FR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2485"/>
            <a:ext cx="227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Peridotites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Monte </a:t>
            </a:r>
            <a:r>
              <a:rPr lang="fr-FR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(Cap Corse)</a:t>
            </a:r>
          </a:p>
          <a:p>
            <a:pPr algn="ctr"/>
            <a:r>
              <a:rPr lang="fr-FR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 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(BRGM)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2BDEC-0443-4BF8-A1BB-3E81D4CAEC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3" y="6428069"/>
            <a:ext cx="3069238" cy="1406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7" y="1869304"/>
            <a:ext cx="5636169" cy="488761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850702" y="1869304"/>
            <a:ext cx="303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Cassitérite (St Renan - 29)</a:t>
            </a: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Wille, BRGM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61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7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83322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CL se produit dans les matériaux semi-conducteurs ou isolants :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excitation d’un électron d’un niveau d’origine (VB) vers un niveau excité (CB), 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Processus de désexcitation vers le niveau d’origine avec émission de photon(s)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dans le domaine visible / proche UV / proche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Résolution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-micrométrique, dépendant essentiellement du diamètre de faisceau et de la nature de l’échantillon – peut atteindre quelques nm en CL-TEM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Phénomènes de désexcitation par retour direct au niveau d’origine = processus de fluorescence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Implication de un ou plusieurs états transitoires métastables = mécanisme de phosphorescence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L’électron quitte la bande de valence vers un état transitoire métastable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L’électron peut quitter l’état transitoire s’il reçoit une énergie d’excitation complémentaire qui l’envoie vers un niveau excité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L’électron quitte son niveau excité par apport d’énergie complémentaire vers la bande de valence, ou vers un nouveau niveau métastable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 processus est répété jusqu’à retour à la bande de valence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Chaque processus de désexcitation entraîne l’émission d’un photon dont l’énergie est lié à la transition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10" y="434999"/>
            <a:ext cx="3886690" cy="519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31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8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76342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Luminescence intrinsèque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Bande d’émission avec un maximum à l’énergie du seuil d’absorption du matériau = Caractéristique du minéral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mécanisme inverse du mécanisme d’absorption (processus (1) et (2))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souvent appelé « 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Band ».ou « self-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acivated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luminescence »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Luminescence </a:t>
            </a:r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extrinsèque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La Cl extrinsèque est majoritairement le fait de la présence d’ions « activateurs » (ou, au contraire, « inhibiteurs »)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La(les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 longueurs d’onde des bandes d’émissions dépendent de la nature de l’ion (chimie, état d’oxydation)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Dans certains cas (ex. </a:t>
            </a:r>
            <a:r>
              <a:rPr lang="fr-FR" altLang="fr-FR" sz="1600" dirty="0"/>
              <a:t>Cr</a:t>
            </a:r>
            <a:r>
              <a:rPr lang="fr-FR" altLang="fr-FR" sz="1600" baseline="30000" dirty="0"/>
              <a:t>3+</a:t>
            </a:r>
            <a:r>
              <a:rPr lang="fr-FR" altLang="fr-FR" sz="1600" i="1" dirty="0"/>
              <a:t> </a:t>
            </a:r>
            <a:r>
              <a:rPr lang="fr-FR" altLang="fr-FR" sz="1600" dirty="0"/>
              <a:t>ion activateur dans Al</a:t>
            </a:r>
            <a:r>
              <a:rPr lang="fr-FR" altLang="fr-FR" sz="1600" baseline="-25000" dirty="0"/>
              <a:t>2</a:t>
            </a:r>
            <a:r>
              <a:rPr lang="fr-FR" altLang="fr-FR" sz="1600" dirty="0"/>
              <a:t>O</a:t>
            </a:r>
            <a:r>
              <a:rPr lang="fr-FR" altLang="fr-FR" sz="1600" baseline="-25000" dirty="0"/>
              <a:t>3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), le processus d’excitation et de luminescence sont le résultat de transitions entre les niveaux de l’ion Cr3+, sans participation des bandes de valence et de conduction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544" y="434999"/>
            <a:ext cx="3063103" cy="2520000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227" y="2979355"/>
            <a:ext cx="32117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fr-FR" altLang="fr-FR" b="0" i="1" dirty="0" err="1" smtClean="0"/>
              <a:t>Remond</a:t>
            </a:r>
            <a:r>
              <a:rPr lang="fr-FR" altLang="fr-FR" b="0" i="1" dirty="0" smtClean="0"/>
              <a:t> et al. (1992)</a:t>
            </a:r>
            <a:endParaRPr lang="fr-FR" altLang="fr-FR" b="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227" y="3280710"/>
            <a:ext cx="2641532" cy="2205430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544686" y="5486140"/>
            <a:ext cx="3340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Band gap de </a:t>
            </a:r>
            <a:r>
              <a:rPr lang="fr-FR" altLang="fr-FR" sz="1600" b="0" i="1" dirty="0" err="1" smtClean="0"/>
              <a:t>semiconducteurs</a:t>
            </a:r>
            <a:endParaRPr lang="fr-FR" altLang="fr-FR" sz="1600" b="0" i="1" dirty="0" smtClean="0"/>
          </a:p>
          <a:p>
            <a:pPr algn="ctr"/>
            <a:r>
              <a:rPr lang="fr-FR" altLang="fr-FR" b="0" i="1" dirty="0" err="1" smtClean="0"/>
              <a:t>Yacobi</a:t>
            </a:r>
            <a:r>
              <a:rPr lang="fr-FR" altLang="fr-FR" b="0" i="1" dirty="0" smtClean="0"/>
              <a:t> &amp; </a:t>
            </a:r>
            <a:r>
              <a:rPr lang="fr-FR" altLang="fr-FR" b="0" i="1" dirty="0" err="1" smtClean="0"/>
              <a:t>Holtz</a:t>
            </a:r>
            <a:r>
              <a:rPr lang="fr-FR" altLang="fr-FR" b="0" i="1" dirty="0" smtClean="0"/>
              <a:t> (1986)</a:t>
            </a:r>
            <a:endParaRPr lang="fr-FR" altLang="fr-FR" b="0" i="1" dirty="0"/>
          </a:p>
        </p:txBody>
      </p:sp>
    </p:spTree>
    <p:extLst>
      <p:ext uri="{BB962C8B-B14F-4D97-AF65-F5344CB8AC3E}">
        <p14:creationId xmlns:p14="http://schemas.microsoft.com/office/powerpoint/2010/main" val="3724787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9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74A289-8E41-42CA-8BED-88DC6803B9D4}"/>
              </a:ext>
            </a:extLst>
          </p:cNvPr>
          <p:cNvSpPr txBox="1"/>
          <p:nvPr/>
        </p:nvSpPr>
        <p:spPr>
          <a:xfrm>
            <a:off x="385660" y="434999"/>
            <a:ext cx="8827913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Cathodoluminescence - Applications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9C3BE-7524-4D3C-91AC-EB858DC2FE6B}"/>
              </a:ext>
            </a:extLst>
          </p:cNvPr>
          <p:cNvSpPr txBox="1"/>
          <p:nvPr/>
        </p:nvSpPr>
        <p:spPr>
          <a:xfrm>
            <a:off x="232594" y="958219"/>
            <a:ext cx="115808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E87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Matériaux</a:t>
            </a:r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="1" dirty="0">
              <a:solidFill>
                <a:srgbClr val="E87B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Cl peut être utilisée pour différents objectifs dans les semi-conducteurs, céramiques, matériaux réfractaires…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Dopage (semi-conducteurs)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Cartographie de phases, identification, distribution, quantification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Mise en évidence de mécanismes de dégradation, de corrosion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impuretés, contamination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Inclusions dans des métaux et alliages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Matières premières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 de phases, polymorphisme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Croissance cristalline, diffusion, recristallisation…</a:t>
            </a: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9200" lvl="1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9379974" y="5275897"/>
            <a:ext cx="28120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Hétérogénéité d’un verre de Silice - J</a:t>
            </a:r>
            <a:r>
              <a:rPr lang="en-US" altLang="fr-FR" sz="1600" b="0" i="1" dirty="0" smtClean="0"/>
              <a:t>. Götze (2002)</a:t>
            </a:r>
            <a:endParaRPr lang="fr-FR" altLang="fr-FR" sz="1600" b="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573" y="1755611"/>
            <a:ext cx="2179882" cy="33773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77" y="3708979"/>
            <a:ext cx="6200775" cy="2562225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558582" y="3737831"/>
            <a:ext cx="22349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b="0" i="1" dirty="0" smtClean="0"/>
              <a:t>Dopage de films minces de SnO</a:t>
            </a:r>
            <a:r>
              <a:rPr lang="fr-FR" altLang="fr-FR" sz="1600" b="0" i="1" baseline="-25000" dirty="0" smtClean="0"/>
              <a:t>2</a:t>
            </a:r>
            <a:r>
              <a:rPr lang="fr-FR" altLang="fr-FR" sz="1600" b="0" i="1" dirty="0" smtClean="0"/>
              <a:t> – effet du dopant et de l’épaisseur du film</a:t>
            </a:r>
          </a:p>
          <a:p>
            <a:pPr algn="ctr"/>
            <a:r>
              <a:rPr lang="en-US" altLang="fr-FR" sz="1600" b="0" i="1" dirty="0"/>
              <a:t>G. </a:t>
            </a:r>
            <a:r>
              <a:rPr lang="en-US" altLang="fr-FR" sz="1600" b="0" i="1" dirty="0" err="1" smtClean="0"/>
              <a:t>Korotcenkov</a:t>
            </a:r>
            <a:r>
              <a:rPr lang="en-US" altLang="fr-FR" sz="1600" b="0" i="1" dirty="0" smtClean="0"/>
              <a:t>, </a:t>
            </a:r>
            <a:r>
              <a:rPr lang="en-US" altLang="fr-FR" sz="1600" b="0" i="1" dirty="0"/>
              <a:t>B.K. Cho </a:t>
            </a:r>
            <a:r>
              <a:rPr lang="en-US" altLang="fr-FR" sz="1600" b="0" i="1" dirty="0" smtClean="0"/>
              <a:t>(2014)</a:t>
            </a:r>
            <a:endParaRPr lang="fr-FR" altLang="fr-FR" sz="1600" b="0" i="1" dirty="0"/>
          </a:p>
        </p:txBody>
      </p:sp>
    </p:spTree>
    <p:extLst>
      <p:ext uri="{BB962C8B-B14F-4D97-AF65-F5344CB8AC3E}">
        <p14:creationId xmlns:p14="http://schemas.microsoft.com/office/powerpoint/2010/main" val="3497155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922FBD8491854CB10CFE5DD11E201B" ma:contentTypeVersion="0" ma:contentTypeDescription="Crée un document." ma:contentTypeScope="" ma:versionID="61216afb7da1b279a2316098f2582ed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ab5d8becdbb399d1898b770c66776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6AEB6D-7F49-4130-A932-7971F03276E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DC9588-D89B-490C-AD64-E8EDAC818E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A8122F-FF10-40FA-910F-E5039BA45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4824</TotalTime>
  <Words>2884</Words>
  <Application>Microsoft Office PowerPoint</Application>
  <PresentationFormat>Grand écran</PresentationFormat>
  <Paragraphs>540</Paragraphs>
  <Slides>33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Modèle de présentation - Version française</dc:title>
  <dc:creator>Sandrine</dc:creator>
  <cp:lastModifiedBy>Wille Guillaume</cp:lastModifiedBy>
  <cp:revision>262</cp:revision>
  <dcterms:created xsi:type="dcterms:W3CDTF">2018-10-03T08:36:16Z</dcterms:created>
  <dcterms:modified xsi:type="dcterms:W3CDTF">2022-12-02T10:27:05Z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0x010100C8922FBD8491854CB10CFE5DD11E201B</vt:lpwstr>
  </property>
</Properties>
</file>