
<file path=[Content_Types].xml><?xml version="1.0" encoding="utf-8"?>
<Types xmlns="http://schemas.openxmlformats.org/package/2006/content-types">
  <Default Extension="avi" ContentType="video/x-msvideo"/>
  <Default Extension="bin" ContentType="application/vnd.openxmlformats-officedocument.oleObject"/>
  <Default Extension="emf" ContentType="image/x-emf"/>
  <Default Extension="gif" ContentType="image/gif"/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tiff"/>
  <Default Extension="tiff" ContentType="image/tiff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tags/tag1.xml" ContentType="application/vnd.openxmlformats-officedocument.presentationml.tags+xml"/>
  <Override PartName="/ppt/notesSlides/notesSlide18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1" r:id="rId1"/>
  </p:sldMasterIdLst>
  <p:notesMasterIdLst>
    <p:notesMasterId r:id="rId31"/>
  </p:notesMasterIdLst>
  <p:handoutMasterIdLst>
    <p:handoutMasterId r:id="rId32"/>
  </p:handoutMasterIdLst>
  <p:sldIdLst>
    <p:sldId id="263" r:id="rId2"/>
    <p:sldId id="370" r:id="rId3"/>
    <p:sldId id="470" r:id="rId4"/>
    <p:sldId id="473" r:id="rId5"/>
    <p:sldId id="515" r:id="rId6"/>
    <p:sldId id="320" r:id="rId7"/>
    <p:sldId id="517" r:id="rId8"/>
    <p:sldId id="505" r:id="rId9"/>
    <p:sldId id="336" r:id="rId10"/>
    <p:sldId id="502" r:id="rId11"/>
    <p:sldId id="484" r:id="rId12"/>
    <p:sldId id="381" r:id="rId13"/>
    <p:sldId id="385" r:id="rId14"/>
    <p:sldId id="383" r:id="rId15"/>
    <p:sldId id="512" r:id="rId16"/>
    <p:sldId id="481" r:id="rId17"/>
    <p:sldId id="506" r:id="rId18"/>
    <p:sldId id="392" r:id="rId19"/>
    <p:sldId id="454" r:id="rId20"/>
    <p:sldId id="507" r:id="rId21"/>
    <p:sldId id="486" r:id="rId22"/>
    <p:sldId id="509" r:id="rId23"/>
    <p:sldId id="510" r:id="rId24"/>
    <p:sldId id="511" r:id="rId25"/>
    <p:sldId id="469" r:id="rId26"/>
    <p:sldId id="451" r:id="rId27"/>
    <p:sldId id="482" r:id="rId28"/>
    <p:sldId id="513" r:id="rId29"/>
    <p:sldId id="443" r:id="rId30"/>
  </p:sldIdLst>
  <p:sldSz cx="12192000" cy="6858000"/>
  <p:notesSz cx="6797675" cy="9926638"/>
  <p:defaultTextStyle>
    <a:defPPr>
      <a:defRPr lang="fr-FR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00"/>
    <a:srgbClr val="00CC99"/>
    <a:srgbClr val="0E1006"/>
    <a:srgbClr val="6666FF"/>
    <a:srgbClr val="C6BCB3"/>
    <a:srgbClr val="CCFF99"/>
    <a:srgbClr val="FF66FF"/>
    <a:srgbClr val="14020F"/>
    <a:srgbClr val="325A53"/>
    <a:srgbClr val="0043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256" autoAdjust="0"/>
    <p:restoredTop sz="84896" autoAdjust="0"/>
  </p:normalViewPr>
  <p:slideViewPr>
    <p:cSldViewPr snapToGrid="0" snapToObjects="1" showGuides="1">
      <p:cViewPr varScale="1">
        <p:scale>
          <a:sx n="88" d="100"/>
          <a:sy n="88" d="100"/>
        </p:scale>
        <p:origin x="630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74" d="100"/>
          <a:sy n="74" d="100"/>
        </p:scale>
        <p:origin x="4044" y="54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565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fr-FR" dirty="0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quarter" idx="1"/>
          </p:nvPr>
        </p:nvSpPr>
        <p:spPr>
          <a:xfrm>
            <a:off x="3850445" y="0"/>
            <a:ext cx="294565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CE5F6334-1698-1241-B13B-B9678C6DC61B}" type="datetimeFigureOut">
              <a:rPr lang="fr-FR"/>
              <a:pPr>
                <a:defRPr/>
              </a:pPr>
              <a:t>01/12/2022</a:t>
            </a:fld>
            <a:endParaRPr lang="fr-FR" dirty="0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2"/>
          </p:nvPr>
        </p:nvSpPr>
        <p:spPr>
          <a:xfrm>
            <a:off x="1" y="9428584"/>
            <a:ext cx="294565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fr-FR" dirty="0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3"/>
          </p:nvPr>
        </p:nvSpPr>
        <p:spPr>
          <a:xfrm>
            <a:off x="3850445" y="9428584"/>
            <a:ext cx="294565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AC57865B-581A-2041-9FAB-16FB9832E30D}" type="slidenum">
              <a:rPr lang="fr-FR"/>
              <a:pPr>
                <a:defRPr/>
              </a:pPr>
              <a:t>‹#›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61744754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extLst>
    <p:ext uri="{56416CCD-93CA-4268-BC5B-53C4BB910035}">
      <p15:sldGuideLst xmlns:p15="http://schemas.microsoft.com/office/powerpoint/2012/main">
        <p15:guide id="1" orient="horz" pos="3126" userDrawn="1">
          <p15:clr>
            <a:srgbClr val="F26B43"/>
          </p15:clr>
        </p15:guide>
        <p15:guide id="2" pos="2141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565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fr-FR" dirty="0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50445" y="0"/>
            <a:ext cx="294565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D3434A7-F4EA-2B41-9E1B-8E901C007837}" type="datetimeFigureOut">
              <a:rPr lang="fr-FR"/>
              <a:pPr>
                <a:defRPr/>
              </a:pPr>
              <a:t>01/12/2022</a:t>
            </a:fld>
            <a:endParaRPr lang="fr-FR" dirty="0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fr-FR" noProof="0" dirty="0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79768" y="4715155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CH" noProof="0"/>
              <a:t>Cliquez pour modifier les styles du texte du masque</a:t>
            </a:r>
          </a:p>
          <a:p>
            <a:pPr lvl="1"/>
            <a:r>
              <a:rPr lang="fr-CH" noProof="0"/>
              <a:t>Deuxième niveau</a:t>
            </a:r>
          </a:p>
          <a:p>
            <a:pPr lvl="2"/>
            <a:r>
              <a:rPr lang="fr-CH" noProof="0"/>
              <a:t>Troisième niveau</a:t>
            </a:r>
          </a:p>
          <a:p>
            <a:pPr lvl="3"/>
            <a:r>
              <a:rPr lang="fr-CH" noProof="0"/>
              <a:t>Quatrième niveau</a:t>
            </a:r>
          </a:p>
          <a:p>
            <a:pPr lvl="4"/>
            <a:r>
              <a:rPr lang="fr-CH" noProof="0"/>
              <a:t>Cinquième niveau</a:t>
            </a:r>
            <a:endParaRPr lang="fr-FR" noProof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1" y="9428584"/>
            <a:ext cx="294565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fr-FR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50445" y="9428584"/>
            <a:ext cx="294565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EBEFA453-B733-2448-925F-649EDF3878D2}" type="slidenum">
              <a:rPr lang="fr-FR"/>
              <a:pPr>
                <a:defRPr/>
              </a:pPr>
              <a:t>‹#›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57738848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ＭＳ Ｐゴシック" charset="0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  <p:extLst>
    <p:ext uri="{620B2872-D7B9-4A21-9093-7833F8D536E1}">
      <p15:sldGuideLst xmlns:p15="http://schemas.microsoft.com/office/powerpoint/2012/main">
        <p15:guide id="1" orient="horz" pos="3126" userDrawn="1">
          <p15:clr>
            <a:srgbClr val="F26B43"/>
          </p15:clr>
        </p15:guide>
        <p15:guide id="2" pos="2141" userDrawn="1">
          <p15:clr>
            <a:srgbClr val="F26B43"/>
          </p15:clr>
        </p15:guide>
      </p15:sldGuideLst>
    </p:ext>
  </p:extLst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E" dirty="0"/>
              <a:t>First I’ll like thank the organizers to give me the opportunity to present our research ‘ work done , and on going, at LIST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1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206288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2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5743693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4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657064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088365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244351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10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89926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11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8193189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12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3244144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13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9801839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14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0240892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15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233321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Solar cells based on Cu(</a:t>
            </a:r>
            <a:r>
              <a:rPr lang="en-GB" dirty="0" err="1"/>
              <a:t>In,Ga</a:t>
            </a:r>
            <a:r>
              <a:rPr lang="en-GB" dirty="0"/>
              <a:t>)Se</a:t>
            </a:r>
            <a:r>
              <a:rPr lang="en-GB" baseline="-25000" dirty="0"/>
              <a:t>2</a:t>
            </a:r>
            <a:r>
              <a:rPr lang="en-GB" dirty="0"/>
              <a:t> absorbers are the most efficient ones among all thin film photovoltaics. The current world record efficiency was attained by applying a rubidium fluoride (</a:t>
            </a:r>
            <a:r>
              <a:rPr lang="en-GB" dirty="0" err="1"/>
              <a:t>RbF</a:t>
            </a:r>
            <a:r>
              <a:rPr lang="en-GB" dirty="0"/>
              <a:t>) post deposition treatment (PDT) to the absorber. </a:t>
            </a:r>
          </a:p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However, it is still not clear why the introduced Rb improves the solar cell performance Localization of Rb ( grain, grain boundary)</a:t>
            </a:r>
          </a:p>
          <a:p>
            <a:pPr marL="0" indent="0">
              <a:buNone/>
            </a:pPr>
            <a:endParaRPr lang="en-I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16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5570507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18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9699774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19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6805852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20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9886698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21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1811953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797F5D-FA26-481F-9CEF-38EE72668EF5}" type="slidenum">
              <a:rPr lang="en-IE" smtClean="0"/>
              <a:t>23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122127548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BEFA453-B733-2448-925F-649EDF3878D2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50986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26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63383853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E" dirty="0"/>
              <a:t>Different technologies, detected Li,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27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37427849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28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8739779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EFA453-B733-2448-925F-649EDF3878D2}" type="slidenum">
              <a:rPr lang="fr-FR" smtClean="0"/>
              <a:pPr>
                <a:defRPr/>
              </a:pPr>
              <a:t>29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040232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g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6" descr="sphere.png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92" t="16143" b="18561"/>
          <a:stretch/>
        </p:blipFill>
        <p:spPr bwMode="auto">
          <a:xfrm>
            <a:off x="0" y="0"/>
            <a:ext cx="7198784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Image 7" descr="trait_noir.png"/>
          <p:cNvPicPr>
            <a:picLocks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265" y="-1"/>
            <a:ext cx="45719" cy="5638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re 7"/>
          <p:cNvSpPr>
            <a:spLocks noGrp="1"/>
          </p:cNvSpPr>
          <p:nvPr>
            <p:ph type="title"/>
          </p:nvPr>
        </p:nvSpPr>
        <p:spPr>
          <a:xfrm>
            <a:off x="2719211" y="2254250"/>
            <a:ext cx="4172656" cy="1301750"/>
          </a:xfrm>
        </p:spPr>
        <p:txBody>
          <a:bodyPr anchor="t"/>
          <a:lstStyle>
            <a:lvl1pPr>
              <a:lnSpc>
                <a:spcPct val="80000"/>
              </a:lnSpc>
              <a:defRPr b="1" i="0" baseline="0">
                <a:latin typeface="Arial"/>
                <a:cs typeface="Arial"/>
              </a:defRPr>
            </a:lvl1pPr>
          </a:lstStyle>
          <a:p>
            <a:r>
              <a:rPr lang="en-US" dirty="0"/>
              <a:t>Click to edit Master title style</a:t>
            </a:r>
            <a:endParaRPr lang="fr-FR" dirty="0"/>
          </a:p>
        </p:txBody>
      </p:sp>
      <p:sp>
        <p:nvSpPr>
          <p:cNvPr id="7" name="Espace réservé de la date 3"/>
          <p:cNvSpPr>
            <a:spLocks noGrp="1"/>
          </p:cNvSpPr>
          <p:nvPr>
            <p:ph type="dt" sz="half" idx="10"/>
          </p:nvPr>
        </p:nvSpPr>
        <p:spPr>
          <a:xfrm>
            <a:off x="2719917" y="3575051"/>
            <a:ext cx="1564216" cy="365125"/>
          </a:xfrm>
        </p:spPr>
        <p:txBody>
          <a:bodyPr rtlCol="0" anchor="t"/>
          <a:lstStyle>
            <a:lvl1pPr algn="l" fontAlgn="auto">
              <a:spcBef>
                <a:spcPts val="0"/>
              </a:spcBef>
              <a:spcAft>
                <a:spcPts val="0"/>
              </a:spcAft>
              <a:defRPr b="0" i="0">
                <a:latin typeface="Arial"/>
                <a:ea typeface="+mn-ea"/>
                <a:cs typeface="Arial"/>
              </a:defRPr>
            </a:lvl1pPr>
          </a:lstStyle>
          <a:p>
            <a:pPr>
              <a:defRPr/>
            </a:pPr>
            <a:endParaRPr lang="fr-FR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8136" y="6025120"/>
            <a:ext cx="2669065" cy="563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249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6" descr="sphere.png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494" t="47317"/>
          <a:stretch/>
        </p:blipFill>
        <p:spPr bwMode="auto">
          <a:xfrm>
            <a:off x="1" y="0"/>
            <a:ext cx="3579284" cy="3367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778650" y="1440000"/>
            <a:ext cx="10893911" cy="4860000"/>
          </a:xfrm>
        </p:spPr>
        <p:txBody>
          <a:bodyPr>
            <a:normAutofit/>
          </a:bodyPr>
          <a:lstStyle>
            <a:lvl1pPr>
              <a:defRPr sz="1600">
                <a:latin typeface="Arial"/>
                <a:cs typeface="Arial"/>
              </a:defRPr>
            </a:lvl1pPr>
            <a:lvl2pPr>
              <a:defRPr sz="1500">
                <a:latin typeface="Arial"/>
                <a:cs typeface="Arial"/>
              </a:defRPr>
            </a:lvl2pPr>
            <a:lvl3pPr>
              <a:defRPr sz="1400">
                <a:latin typeface="Arial"/>
                <a:cs typeface="Arial"/>
              </a:defRPr>
            </a:lvl3pPr>
            <a:lvl4pPr>
              <a:defRPr sz="1800">
                <a:latin typeface="Arial"/>
                <a:cs typeface="Arial"/>
              </a:defRPr>
            </a:lvl4pPr>
            <a:lvl5pPr>
              <a:defRPr sz="1600">
                <a:latin typeface="Arial"/>
                <a:cs typeface="Arial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8" name="Espace réservé du texte 8"/>
          <p:cNvSpPr>
            <a:spLocks noGrp="1"/>
          </p:cNvSpPr>
          <p:nvPr>
            <p:ph type="body" sz="quarter" idx="13"/>
          </p:nvPr>
        </p:nvSpPr>
        <p:spPr>
          <a:xfrm>
            <a:off x="778652" y="725702"/>
            <a:ext cx="8399153" cy="439346"/>
          </a:xfrm>
        </p:spPr>
        <p:txBody>
          <a:bodyPr anchor="b">
            <a:noAutofit/>
          </a:bodyPr>
          <a:lstStyle>
            <a:lvl1pPr marL="0" indent="0" algn="l" defTabSz="457200" rtl="0" eaLnBrk="1" latinLnBrk="0" hangingPunct="1">
              <a:spcBef>
                <a:spcPct val="0"/>
              </a:spcBef>
              <a:buNone/>
              <a:defRPr lang="fr-CH" sz="1900" b="1" i="0" kern="1200" cap="none" dirty="0" smtClean="0">
                <a:solidFill>
                  <a:srgbClr val="000000"/>
                </a:solidFill>
                <a:latin typeface="Arial"/>
                <a:ea typeface="+mj-ea"/>
                <a:cs typeface="Arial"/>
              </a:defRPr>
            </a:lvl1pPr>
            <a:lvl2pPr marL="0" indent="0" algn="l" defTabSz="457200" rtl="0" eaLnBrk="1" latinLnBrk="0" hangingPunct="1">
              <a:spcBef>
                <a:spcPct val="0"/>
              </a:spcBef>
              <a:buNone/>
              <a:defRPr lang="fr-CH" sz="2800" kern="1200" cap="none" dirty="0" smtClean="0">
                <a:solidFill>
                  <a:schemeClr val="bg1"/>
                </a:solidFill>
                <a:latin typeface="Open Sans Light"/>
                <a:ea typeface="+mj-ea"/>
                <a:cs typeface="Open Sans Light"/>
              </a:defRPr>
            </a:lvl2pPr>
            <a:lvl3pPr marL="0" indent="0" algn="l" defTabSz="457200" rtl="0" eaLnBrk="1" latinLnBrk="0" hangingPunct="1">
              <a:spcBef>
                <a:spcPct val="0"/>
              </a:spcBef>
              <a:buNone/>
              <a:defRPr lang="fr-CH" sz="2800" kern="1200" cap="none" dirty="0" smtClean="0">
                <a:solidFill>
                  <a:schemeClr val="bg1"/>
                </a:solidFill>
                <a:latin typeface="Open Sans Light"/>
                <a:ea typeface="+mj-ea"/>
                <a:cs typeface="Open Sans Light"/>
              </a:defRPr>
            </a:lvl3pPr>
            <a:lvl4pPr marL="0" indent="0" algn="l" defTabSz="457200" rtl="0" eaLnBrk="1" latinLnBrk="0" hangingPunct="1">
              <a:spcBef>
                <a:spcPct val="0"/>
              </a:spcBef>
              <a:buNone/>
              <a:defRPr lang="fr-CH" sz="2800" kern="1200" cap="none" dirty="0" smtClean="0">
                <a:solidFill>
                  <a:schemeClr val="bg1"/>
                </a:solidFill>
                <a:latin typeface="Open Sans Light"/>
                <a:ea typeface="+mj-ea"/>
                <a:cs typeface="Open Sans Light"/>
              </a:defRPr>
            </a:lvl4pPr>
            <a:lvl5pPr marL="0" indent="0" algn="l" defTabSz="457200" rtl="0" eaLnBrk="1" latinLnBrk="0" hangingPunct="1">
              <a:spcBef>
                <a:spcPct val="0"/>
              </a:spcBef>
              <a:buNone/>
              <a:defRPr lang="fr-FR" sz="2800" kern="1200" cap="none" dirty="0">
                <a:solidFill>
                  <a:schemeClr val="bg1"/>
                </a:solidFill>
                <a:latin typeface="Open Sans Light"/>
                <a:ea typeface="+mj-ea"/>
                <a:cs typeface="Open Sans 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78934" y="171811"/>
            <a:ext cx="8398932" cy="542025"/>
          </a:xfrm>
        </p:spPr>
        <p:txBody>
          <a:bodyPr/>
          <a:lstStyle>
            <a:lvl1pPr>
              <a:defRPr sz="2800" b="1">
                <a:latin typeface="Arial"/>
                <a:cs typeface="Arial"/>
              </a:defRPr>
            </a:lvl1pPr>
          </a:lstStyle>
          <a:p>
            <a:r>
              <a:rPr lang="en-US"/>
              <a:t>Click to edit Master title style</a:t>
            </a:r>
            <a:endParaRPr lang="fr-FR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1282" y="187922"/>
            <a:ext cx="1679003" cy="354719"/>
          </a:xfrm>
          <a:prstGeom prst="rect">
            <a:avLst/>
          </a:prstGeom>
        </p:spPr>
      </p:pic>
      <p:sp>
        <p:nvSpPr>
          <p:cNvPr id="9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10888499" y="6420608"/>
            <a:ext cx="1151467" cy="3651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BentonSans Book" charset="0"/>
                <a:cs typeface="BentonSans Book" charset="0"/>
              </a:defRPr>
            </a:lvl1pPr>
          </a:lstStyle>
          <a:p>
            <a:pPr>
              <a:defRPr/>
            </a:pPr>
            <a:fld id="{6DC00E11-1B0A-A541-ACEC-A8CD1341FED3}" type="slidenum">
              <a:rPr lang="fr-FR"/>
              <a:pPr>
                <a:defRPr/>
              </a:pPr>
              <a:t>‹#›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2549384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83118" y="1440001"/>
            <a:ext cx="11289444" cy="4469276"/>
          </a:xfrm>
        </p:spPr>
        <p:txBody>
          <a:bodyPr>
            <a:normAutofit/>
          </a:bodyPr>
          <a:lstStyle>
            <a:lvl1pPr>
              <a:defRPr sz="2133">
                <a:latin typeface="Arial"/>
                <a:cs typeface="Arial"/>
              </a:defRPr>
            </a:lvl1pPr>
            <a:lvl2pPr>
              <a:defRPr sz="2000">
                <a:latin typeface="Arial"/>
                <a:cs typeface="Arial"/>
              </a:defRPr>
            </a:lvl2pPr>
            <a:lvl3pPr>
              <a:defRPr sz="1867">
                <a:latin typeface="Arial"/>
                <a:cs typeface="Arial"/>
              </a:defRPr>
            </a:lvl3pPr>
            <a:lvl4pPr>
              <a:defRPr sz="2400">
                <a:latin typeface="Arial"/>
                <a:cs typeface="Arial"/>
              </a:defRPr>
            </a:lvl4pPr>
            <a:lvl5pPr>
              <a:defRPr sz="2133">
                <a:latin typeface="Arial"/>
                <a:cs typeface="Arial"/>
              </a:defRPr>
            </a:lvl5pPr>
          </a:lstStyle>
          <a:p>
            <a:pPr lvl="0"/>
            <a:r>
              <a:rPr lang="fr-CH" dirty="0"/>
              <a:t>Click to </a:t>
            </a:r>
            <a:r>
              <a:rPr lang="fr-CH" dirty="0" err="1"/>
              <a:t>edit</a:t>
            </a:r>
            <a:r>
              <a:rPr lang="fr-CH" dirty="0"/>
              <a:t> Master </a:t>
            </a:r>
            <a:r>
              <a:rPr lang="fr-CH" dirty="0" err="1"/>
              <a:t>text</a:t>
            </a:r>
            <a:r>
              <a:rPr lang="fr-CH" dirty="0"/>
              <a:t> styles</a:t>
            </a:r>
          </a:p>
          <a:p>
            <a:pPr lvl="1"/>
            <a:r>
              <a:rPr lang="fr-CH" dirty="0"/>
              <a:t>Second </a:t>
            </a:r>
            <a:r>
              <a:rPr lang="fr-CH" dirty="0" err="1"/>
              <a:t>level</a:t>
            </a:r>
            <a:endParaRPr lang="fr-CH" dirty="0"/>
          </a:p>
          <a:p>
            <a:pPr lvl="2"/>
            <a:r>
              <a:rPr lang="fr-CH" dirty="0" err="1"/>
              <a:t>Third</a:t>
            </a:r>
            <a:r>
              <a:rPr lang="fr-CH" dirty="0"/>
              <a:t> </a:t>
            </a:r>
            <a:r>
              <a:rPr lang="fr-CH" dirty="0" err="1"/>
              <a:t>level</a:t>
            </a:r>
            <a:endParaRPr lang="fr-CH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defTabSz="609585" fontAlgn="base">
              <a:spcBef>
                <a:spcPct val="0"/>
              </a:spcBef>
              <a:spcAft>
                <a:spcPct val="0"/>
              </a:spcAft>
              <a:defRPr/>
            </a:pPr>
            <a:endParaRPr lang="fr-FR" dirty="0">
              <a:solidFill>
                <a:srgbClr val="537992"/>
              </a:solidFill>
              <a:ea typeface="ＭＳ Ｐゴシック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defTabSz="609585">
              <a:defRPr/>
            </a:pPr>
            <a:endParaRPr lang="en-US" dirty="0">
              <a:solidFill>
                <a:srgbClr val="537992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defTabSz="609585" fontAlgn="base">
              <a:spcBef>
                <a:spcPct val="0"/>
              </a:spcBef>
              <a:spcAft>
                <a:spcPct val="0"/>
              </a:spcAft>
              <a:defRPr/>
            </a:pPr>
            <a:fld id="{9A4C1D31-8393-DE43-ADE8-0043805816BE}" type="slidenum">
              <a:rPr lang="en-US" smtClean="0">
                <a:solidFill>
                  <a:srgbClr val="537992"/>
                </a:solidFill>
                <a:ea typeface="ＭＳ Ｐゴシック" charset="0"/>
              </a:rPr>
              <a:pPr defTabSz="609585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dirty="0">
              <a:solidFill>
                <a:srgbClr val="537992"/>
              </a:solidFill>
              <a:ea typeface="ＭＳ Ｐゴシック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49860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258233" y="171450"/>
            <a:ext cx="8737600" cy="5365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fr-CH" dirty="0"/>
              <a:t>Titre</a:t>
            </a:r>
            <a:endParaRPr lang="fr-FR" dirty="0"/>
          </a:p>
        </p:txBody>
      </p:sp>
      <p:sp>
        <p:nvSpPr>
          <p:cNvPr id="1027" name="Espace réservé du texte 2"/>
          <p:cNvSpPr>
            <a:spLocks noGrp="1"/>
          </p:cNvSpPr>
          <p:nvPr>
            <p:ph type="body" idx="1"/>
          </p:nvPr>
        </p:nvSpPr>
        <p:spPr bwMode="auto">
          <a:xfrm>
            <a:off x="220134" y="1435101"/>
            <a:ext cx="11622617" cy="448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fr-CH" dirty="0"/>
              <a:t>Cliquez pour modifier les styles du texte du masque</a:t>
            </a:r>
          </a:p>
          <a:p>
            <a:pPr lvl="1"/>
            <a:r>
              <a:rPr lang="fr-CH" dirty="0"/>
              <a:t>Deuxième niveau</a:t>
            </a:r>
          </a:p>
          <a:p>
            <a:pPr lvl="2"/>
            <a:r>
              <a:rPr lang="fr-CH" dirty="0"/>
              <a:t>Troisième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436034" y="6211889"/>
            <a:ext cx="1566333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BentonSans Book" charset="0"/>
                <a:cs typeface="BentonSans Book" charset="0"/>
              </a:defRPr>
            </a:lvl1pPr>
          </a:lstStyle>
          <a:p>
            <a:pPr>
              <a:defRPr/>
            </a:pPr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3158067" y="6211889"/>
            <a:ext cx="58758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 i="0">
                <a:solidFill>
                  <a:schemeClr val="tx1"/>
                </a:solidFill>
                <a:latin typeface="BentonSans Book"/>
                <a:ea typeface="+mn-ea"/>
                <a:cs typeface="BentonSans Book"/>
              </a:defRPr>
            </a:lvl1pPr>
          </a:lstStyle>
          <a:p>
            <a:pPr>
              <a:defRPr/>
            </a:pPr>
            <a:endParaRPr lang="fr-FR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10676467" y="6211889"/>
            <a:ext cx="1151467" cy="3651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BentonSans Book" charset="0"/>
                <a:cs typeface="BentonSans Book" charset="0"/>
              </a:defRPr>
            </a:lvl1pPr>
          </a:lstStyle>
          <a:p>
            <a:pPr>
              <a:defRPr/>
            </a:pPr>
            <a:fld id="{6DC00E11-1B0A-A541-ACEC-A8CD1341FED3}" type="slidenum">
              <a:rPr lang="fr-FR"/>
              <a:pPr>
                <a:defRPr/>
              </a:pPr>
              <a:t>‹#›</a:t>
            </a:fld>
            <a:endParaRPr lang="fr-FR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8AC6F4-816D-4FF6-8CB1-42B4FA2F1108}"/>
              </a:ext>
            </a:extLst>
          </p:cNvPr>
          <p:cNvSpPr txBox="1"/>
          <p:nvPr userDrawn="1"/>
        </p:nvSpPr>
        <p:spPr>
          <a:xfrm>
            <a:off x="220134" y="6556119"/>
            <a:ext cx="280121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sz="1200" b="1" i="1" dirty="0">
                <a:solidFill>
                  <a:srgbClr val="0070C0"/>
                </a:solidFill>
              </a:rPr>
              <a:t>GN-MEBA 1 &amp; 2 </a:t>
            </a:r>
            <a:r>
              <a:rPr lang="en-IE" sz="1200" b="1" i="1" dirty="0" err="1">
                <a:solidFill>
                  <a:srgbClr val="0070C0"/>
                </a:solidFill>
              </a:rPr>
              <a:t>décembre</a:t>
            </a:r>
            <a:r>
              <a:rPr lang="en-IE" sz="1200" b="1" i="1" dirty="0">
                <a:solidFill>
                  <a:srgbClr val="0070C0"/>
                </a:solidFill>
              </a:rPr>
              <a:t> 2022, </a:t>
            </a:r>
            <a:r>
              <a:rPr lang="en-IE" sz="1200" b="1" i="1" dirty="0" err="1">
                <a:solidFill>
                  <a:srgbClr val="0070C0"/>
                </a:solidFill>
              </a:rPr>
              <a:t>Jussieux</a:t>
            </a:r>
            <a:endParaRPr lang="en-IE" sz="1200" b="1" i="1" dirty="0">
              <a:solidFill>
                <a:srgbClr val="0070C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</p:sldLayoutIdLst>
  <p:hf hdr="0" ftr="0" dt="0"/>
  <p:txStyles>
    <p:titleStyle>
      <a:lvl1pPr algn="l" defTabSz="457200" rtl="0" eaLnBrk="1" fontAlgn="base" hangingPunct="1">
        <a:spcBef>
          <a:spcPct val="0"/>
        </a:spcBef>
        <a:spcAft>
          <a:spcPct val="0"/>
        </a:spcAft>
        <a:defRPr sz="3200" kern="1200" cap="all">
          <a:solidFill>
            <a:schemeClr val="tx1"/>
          </a:solidFill>
          <a:latin typeface="Arial"/>
          <a:ea typeface="ＭＳ Ｐゴシック" charset="0"/>
          <a:cs typeface="Arial"/>
        </a:defRPr>
      </a:lvl1pPr>
      <a:lvl2pPr algn="l" defTabSz="457200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Arial" charset="0"/>
          <a:ea typeface="ＭＳ Ｐゴシック" charset="0"/>
        </a:defRPr>
      </a:lvl2pPr>
      <a:lvl3pPr algn="l" defTabSz="457200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Arial" charset="0"/>
          <a:ea typeface="ＭＳ Ｐゴシック" charset="0"/>
        </a:defRPr>
      </a:lvl3pPr>
      <a:lvl4pPr algn="l" defTabSz="457200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Arial" charset="0"/>
          <a:ea typeface="ＭＳ Ｐゴシック" charset="0"/>
        </a:defRPr>
      </a:lvl4pPr>
      <a:lvl5pPr algn="l" defTabSz="457200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Arial" charset="0"/>
          <a:ea typeface="ＭＳ Ｐゴシック" charset="0"/>
        </a:defRPr>
      </a:lvl5pPr>
      <a:lvl6pPr marL="457200" algn="l" defTabSz="457200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Bebas Neue" charset="0"/>
          <a:ea typeface="ＭＳ Ｐゴシック" charset="0"/>
        </a:defRPr>
      </a:lvl6pPr>
      <a:lvl7pPr marL="914400" algn="l" defTabSz="457200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Bebas Neue" charset="0"/>
          <a:ea typeface="ＭＳ Ｐゴシック" charset="0"/>
        </a:defRPr>
      </a:lvl7pPr>
      <a:lvl8pPr marL="1371600" algn="l" defTabSz="457200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Bebas Neue" charset="0"/>
          <a:ea typeface="ＭＳ Ｐゴシック" charset="0"/>
        </a:defRPr>
      </a:lvl8pPr>
      <a:lvl9pPr marL="1828800" algn="l" defTabSz="457200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Bebas Neue" charset="0"/>
          <a:ea typeface="ＭＳ Ｐゴシック" charset="0"/>
        </a:defRPr>
      </a:lvl9pPr>
    </p:titleStyle>
    <p:bodyStyle>
      <a:lvl1pPr marL="184150" indent="-184150" algn="l" defTabSz="457200" rtl="0" eaLnBrk="1" fontAlgn="base" hangingPunct="1">
        <a:spcBef>
          <a:spcPct val="20000"/>
        </a:spcBef>
        <a:spcAft>
          <a:spcPct val="0"/>
        </a:spcAft>
        <a:buClr>
          <a:srgbClr val="00A0AF"/>
        </a:buClr>
        <a:buFont typeface="Arial" charset="0"/>
        <a:buChar char="•"/>
        <a:defRPr sz="2800" kern="1200">
          <a:solidFill>
            <a:schemeClr val="tx1"/>
          </a:solidFill>
          <a:latin typeface="Arial"/>
          <a:ea typeface="ＭＳ Ｐゴシック" charset="0"/>
          <a:cs typeface="Arial"/>
        </a:defRPr>
      </a:lvl1pPr>
      <a:lvl2pPr marL="446088" indent="-261938" algn="l" defTabSz="457200" rtl="0" eaLnBrk="1" fontAlgn="base" hangingPunct="1">
        <a:spcBef>
          <a:spcPct val="20000"/>
        </a:spcBef>
        <a:spcAft>
          <a:spcPct val="0"/>
        </a:spcAft>
        <a:buClr>
          <a:srgbClr val="00A0AF"/>
        </a:buClr>
        <a:buFont typeface="Arial" charset="0"/>
        <a:buChar char="•"/>
        <a:defRPr sz="2800" kern="1200">
          <a:solidFill>
            <a:schemeClr val="tx1"/>
          </a:solidFill>
          <a:latin typeface="Arial"/>
          <a:ea typeface="ＭＳ Ｐゴシック" charset="0"/>
          <a:cs typeface="Arial"/>
        </a:defRPr>
      </a:lvl2pPr>
      <a:lvl3pPr marL="630238" indent="-184150" algn="l" defTabSz="457200" rtl="0" eaLnBrk="1" fontAlgn="base" hangingPunct="1">
        <a:spcBef>
          <a:spcPct val="20000"/>
        </a:spcBef>
        <a:spcAft>
          <a:spcPct val="0"/>
        </a:spcAft>
        <a:buClr>
          <a:srgbClr val="00A0AF"/>
        </a:buClr>
        <a:buFont typeface="Arial" charset="0"/>
        <a:buChar char="•"/>
        <a:defRPr sz="2800" kern="1200">
          <a:solidFill>
            <a:schemeClr val="tx1"/>
          </a:solidFill>
          <a:latin typeface="Arial"/>
          <a:ea typeface="BentonSans Condensed Book" charset="0"/>
          <a:cs typeface="Arial"/>
        </a:defRPr>
      </a:lvl3pPr>
      <a:lvl4pPr marL="901700" indent="-271463" algn="l" defTabSz="457200" rtl="0" eaLnBrk="1" fontAlgn="base" hangingPunct="1">
        <a:spcBef>
          <a:spcPct val="20000"/>
        </a:spcBef>
        <a:spcAft>
          <a:spcPct val="0"/>
        </a:spcAft>
        <a:buClr>
          <a:srgbClr val="00A0AF"/>
        </a:buClr>
        <a:buFont typeface="Arial" charset="0"/>
        <a:buChar char="•"/>
        <a:defRPr sz="2800" kern="1200">
          <a:solidFill>
            <a:schemeClr val="tx1"/>
          </a:solidFill>
          <a:latin typeface="Arial"/>
          <a:ea typeface="BentonSans Condensed Book" charset="0"/>
          <a:cs typeface="Arial"/>
        </a:defRPr>
      </a:lvl4pPr>
      <a:lvl5pPr marL="1076325" indent="-174625" algn="l" defTabSz="457200" rtl="0" eaLnBrk="1" fontAlgn="base" hangingPunct="1">
        <a:spcBef>
          <a:spcPct val="20000"/>
        </a:spcBef>
        <a:spcAft>
          <a:spcPct val="0"/>
        </a:spcAft>
        <a:buClr>
          <a:srgbClr val="00A0AF"/>
        </a:buClr>
        <a:buFont typeface="Arial" charset="0"/>
        <a:buChar char="•"/>
        <a:defRPr sz="2800" kern="1200">
          <a:solidFill>
            <a:schemeClr val="tx1"/>
          </a:solidFill>
          <a:latin typeface="Arial"/>
          <a:ea typeface="BentonSans Condensed Book" charset="0"/>
          <a:cs typeface="Arial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jp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gif"/><Relationship Id="rId5" Type="http://schemas.openxmlformats.org/officeDocument/2006/relationships/image" Target="../media/image6.png"/><Relationship Id="rId10" Type="http://schemas.openxmlformats.org/officeDocument/2006/relationships/image" Target="../media/image11.JPG"/><Relationship Id="rId4" Type="http://schemas.openxmlformats.org/officeDocument/2006/relationships/image" Target="../media/image5.png"/><Relationship Id="rId9" Type="http://schemas.openxmlformats.org/officeDocument/2006/relationships/image" Target="../media/image10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emf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emf"/><Relationship Id="rId10" Type="http://schemas.openxmlformats.org/officeDocument/2006/relationships/image" Target="../media/image23.tiff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8.gif"/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emf"/><Relationship Id="rId4" Type="http://schemas.openxmlformats.org/officeDocument/2006/relationships/image" Target="../media/image3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t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44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5" Type="http://schemas.openxmlformats.org/officeDocument/2006/relationships/image" Target="../media/image48.png"/><Relationship Id="rId4" Type="http://schemas.openxmlformats.org/officeDocument/2006/relationships/image" Target="../media/image47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jpeg"/><Relationship Id="rId3" Type="http://schemas.openxmlformats.org/officeDocument/2006/relationships/image" Target="../media/image50.TIF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tiff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5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wmf"/><Relationship Id="rId3" Type="http://schemas.openxmlformats.org/officeDocument/2006/relationships/image" Target="../media/image59.png"/><Relationship Id="rId7" Type="http://schemas.openxmlformats.org/officeDocument/2006/relationships/oleObject" Target="../embeddings/oleObject1.bin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5" Type="http://schemas.microsoft.com/office/2007/relationships/hdphoto" Target="../media/hdphoto1.wdp"/><Relationship Id="rId4" Type="http://schemas.openxmlformats.org/officeDocument/2006/relationships/image" Target="../media/image6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tiff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65.jpeg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6" Type="http://schemas.openxmlformats.org/officeDocument/2006/relationships/image" Target="../media/image64.png"/><Relationship Id="rId11" Type="http://schemas.openxmlformats.org/officeDocument/2006/relationships/image" Target="../media/image68.emf"/><Relationship Id="rId5" Type="http://schemas.openxmlformats.org/officeDocument/2006/relationships/image" Target="../media/image63.png"/><Relationship Id="rId10" Type="http://schemas.openxmlformats.org/officeDocument/2006/relationships/image" Target="../media/image67.png"/><Relationship Id="rId4" Type="http://schemas.openxmlformats.org/officeDocument/2006/relationships/notesSlide" Target="../notesSlides/notesSlide11.xml"/><Relationship Id="rId9" Type="http://schemas.openxmlformats.org/officeDocument/2006/relationships/image" Target="../media/image5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jpg"/><Relationship Id="rId5" Type="http://schemas.openxmlformats.org/officeDocument/2006/relationships/image" Target="../media/image71.emf"/><Relationship Id="rId4" Type="http://schemas.openxmlformats.org/officeDocument/2006/relationships/image" Target="../media/image7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3" Type="http://schemas.openxmlformats.org/officeDocument/2006/relationships/image" Target="../media/image78.png"/><Relationship Id="rId7" Type="http://schemas.openxmlformats.org/officeDocument/2006/relationships/image" Target="../media/image8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4.png"/><Relationship Id="rId5" Type="http://schemas.openxmlformats.org/officeDocument/2006/relationships/image" Target="../media/image79.wmf"/><Relationship Id="rId4" Type="http://schemas.openxmlformats.org/officeDocument/2006/relationships/oleObject" Target="../embeddings/oleObject2.bin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2.em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3" Type="http://schemas.openxmlformats.org/officeDocument/2006/relationships/image" Target="../media/image83.png"/><Relationship Id="rId7" Type="http://schemas.openxmlformats.org/officeDocument/2006/relationships/image" Target="../media/image8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6.png"/><Relationship Id="rId5" Type="http://schemas.openxmlformats.org/officeDocument/2006/relationships/image" Target="../media/image85.png"/><Relationship Id="rId4" Type="http://schemas.openxmlformats.org/officeDocument/2006/relationships/image" Target="../media/image84.png"/><Relationship Id="rId9" Type="http://schemas.openxmlformats.org/officeDocument/2006/relationships/image" Target="../media/image89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png"/><Relationship Id="rId3" Type="http://schemas.openxmlformats.org/officeDocument/2006/relationships/image" Target="../media/image90.png"/><Relationship Id="rId7" Type="http://schemas.openxmlformats.org/officeDocument/2006/relationships/image" Target="../media/image9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2.w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91.tif"/></Relationships>
</file>

<file path=ppt/slides/_rels/slide22.xml.rels><?xml version="1.0" encoding="UTF-8" standalone="yes"?>
<Relationships xmlns="http://schemas.openxmlformats.org/package/2006/relationships"><Relationship Id="rId26" Type="http://schemas.openxmlformats.org/officeDocument/2006/relationships/image" Target="../media/image98.png"/><Relationship Id="rId3" Type="http://schemas.openxmlformats.org/officeDocument/2006/relationships/image" Target="../media/image96.png"/><Relationship Id="rId25" Type="http://schemas.microsoft.com/office/2007/relationships/hdphoto" Target="../media/hdphoto2.wdp"/><Relationship Id="rId2" Type="http://schemas.openxmlformats.org/officeDocument/2006/relationships/image" Target="../media/image95.jpeg"/><Relationship Id="rId29" Type="http://schemas.openxmlformats.org/officeDocument/2006/relationships/image" Target="../media/image100.png"/><Relationship Id="rId1" Type="http://schemas.openxmlformats.org/officeDocument/2006/relationships/slideLayout" Target="../slideLayouts/slideLayout2.xml"/><Relationship Id="rId24" Type="http://schemas.openxmlformats.org/officeDocument/2006/relationships/image" Target="../media/image97.png"/><Relationship Id="rId23" Type="http://schemas.openxmlformats.org/officeDocument/2006/relationships/image" Target="../media/image1200.png"/><Relationship Id="rId28" Type="http://schemas.openxmlformats.org/officeDocument/2006/relationships/image" Target="../media/image1290.png"/><Relationship Id="rId27" Type="http://schemas.openxmlformats.org/officeDocument/2006/relationships/image" Target="../media/image99.png"/><Relationship Id="rId30" Type="http://schemas.openxmlformats.org/officeDocument/2006/relationships/image" Target="../media/image131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1030.png"/><Relationship Id="rId18" Type="http://schemas.openxmlformats.org/officeDocument/2006/relationships/image" Target="../media/image108.png"/><Relationship Id="rId3" Type="http://schemas.microsoft.com/office/2007/relationships/hdphoto" Target="../media/hdphoto3.wdp"/><Relationship Id="rId7" Type="http://schemas.openxmlformats.org/officeDocument/2006/relationships/image" Target="../media/image106.png"/><Relationship Id="rId12" Type="http://schemas.openxmlformats.org/officeDocument/2006/relationships/image" Target="../media/image1020.png"/><Relationship Id="rId17" Type="http://schemas.openxmlformats.org/officeDocument/2006/relationships/image" Target="../media/image1070.png"/><Relationship Id="rId2" Type="http://schemas.openxmlformats.org/officeDocument/2006/relationships/image" Target="../media/image104.png"/><Relationship Id="rId16" Type="http://schemas.openxmlformats.org/officeDocument/2006/relationships/image" Target="../media/image106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80.png"/><Relationship Id="rId11" Type="http://schemas.microsoft.com/office/2007/relationships/hdphoto" Target="../media/hdphoto5.wdp"/><Relationship Id="rId5" Type="http://schemas.openxmlformats.org/officeDocument/2006/relationships/image" Target="../media/image970.png"/><Relationship Id="rId15" Type="http://schemas.openxmlformats.org/officeDocument/2006/relationships/image" Target="../media/image1050.png"/><Relationship Id="rId10" Type="http://schemas.openxmlformats.org/officeDocument/2006/relationships/image" Target="../media/image107.png"/><Relationship Id="rId19" Type="http://schemas.openxmlformats.org/officeDocument/2006/relationships/image" Target="../media/image109.png"/><Relationship Id="rId4" Type="http://schemas.openxmlformats.org/officeDocument/2006/relationships/image" Target="../media/image105.png"/><Relationship Id="rId9" Type="http://schemas.openxmlformats.org/officeDocument/2006/relationships/image" Target="../media/image1000.png"/><Relationship Id="rId14" Type="http://schemas.openxmlformats.org/officeDocument/2006/relationships/image" Target="../media/image1040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png"/><Relationship Id="rId3" Type="http://schemas.openxmlformats.org/officeDocument/2006/relationships/video" Target="../media/media2.avi"/><Relationship Id="rId7" Type="http://schemas.openxmlformats.org/officeDocument/2006/relationships/image" Target="../media/image111.png"/><Relationship Id="rId2" Type="http://schemas.microsoft.com/office/2007/relationships/media" Target="../media/media2.avi"/><Relationship Id="rId1" Type="http://schemas.openxmlformats.org/officeDocument/2006/relationships/tags" Target="../tags/tag1.xml"/><Relationship Id="rId6" Type="http://schemas.openxmlformats.org/officeDocument/2006/relationships/image" Target="../media/image110.png"/><Relationship Id="rId11" Type="http://schemas.openxmlformats.org/officeDocument/2006/relationships/image" Target="../media/image115.png"/><Relationship Id="rId5" Type="http://schemas.openxmlformats.org/officeDocument/2006/relationships/notesSlide" Target="../notesSlides/notesSlide18.xml"/><Relationship Id="rId10" Type="http://schemas.openxmlformats.org/officeDocument/2006/relationships/image" Target="../media/image114.pn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113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60.png"/><Relationship Id="rId3" Type="http://schemas.openxmlformats.org/officeDocument/2006/relationships/notesSlide" Target="../notesSlides/notesSlide19.xml"/><Relationship Id="rId7" Type="http://schemas.openxmlformats.org/officeDocument/2006/relationships/image" Target="../media/image11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118.png"/><Relationship Id="rId5" Type="http://schemas.openxmlformats.org/officeDocument/2006/relationships/image" Target="../media/image117.png"/><Relationship Id="rId10" Type="http://schemas.openxmlformats.org/officeDocument/2006/relationships/image" Target="../media/image1380.png"/><Relationship Id="rId4" Type="http://schemas.openxmlformats.org/officeDocument/2006/relationships/image" Target="../media/image116.jpeg"/><Relationship Id="rId9" Type="http://schemas.openxmlformats.org/officeDocument/2006/relationships/image" Target="../media/image1370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128.png"/><Relationship Id="rId3" Type="http://schemas.openxmlformats.org/officeDocument/2006/relationships/image" Target="../media/image120.png"/><Relationship Id="rId7" Type="http://schemas.openxmlformats.org/officeDocument/2006/relationships/image" Target="../media/image123.png"/><Relationship Id="rId12" Type="http://schemas.openxmlformats.org/officeDocument/2006/relationships/image" Target="../media/image127.png"/><Relationship Id="rId2" Type="http://schemas.openxmlformats.org/officeDocument/2006/relationships/notesSlide" Target="../notesSlides/notesSlide20.xml"/><Relationship Id="rId16" Type="http://schemas.openxmlformats.org/officeDocument/2006/relationships/image" Target="../media/image1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2.png"/><Relationship Id="rId11" Type="http://schemas.openxmlformats.org/officeDocument/2006/relationships/image" Target="../media/image126.png"/><Relationship Id="rId5" Type="http://schemas.microsoft.com/office/2007/relationships/hdphoto" Target="../media/hdphoto6.wdp"/><Relationship Id="rId15" Type="http://schemas.openxmlformats.org/officeDocument/2006/relationships/image" Target="../media/image130.png"/><Relationship Id="rId10" Type="http://schemas.openxmlformats.org/officeDocument/2006/relationships/image" Target="../media/image125.png"/><Relationship Id="rId4" Type="http://schemas.openxmlformats.org/officeDocument/2006/relationships/image" Target="../media/image121.png"/><Relationship Id="rId9" Type="http://schemas.openxmlformats.org/officeDocument/2006/relationships/image" Target="../media/image124.png"/><Relationship Id="rId14" Type="http://schemas.openxmlformats.org/officeDocument/2006/relationships/image" Target="../media/image129.png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4.png"/><Relationship Id="rId5" Type="http://schemas.openxmlformats.org/officeDocument/2006/relationships/image" Target="../media/image48.png"/><Relationship Id="rId4" Type="http://schemas.openxmlformats.org/officeDocument/2006/relationships/image" Target="../media/image13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763615" y="4299643"/>
            <a:ext cx="941445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0"/>
              </a:spcBef>
            </a:pPr>
            <a:r>
              <a:rPr lang="en-GB" sz="2400" b="1" kern="0" dirty="0">
                <a:latin typeface="Arial" panose="020B0604020202020204" pitchFamily="34" charset="0"/>
                <a:cs typeface="Arial" panose="020B0604020202020204" pitchFamily="34" charset="0"/>
              </a:rPr>
              <a:t>Advanced Instrumentation for Ion Nano-Analytics</a:t>
            </a:r>
          </a:p>
          <a:p>
            <a:pPr>
              <a:spcBef>
                <a:spcPts val="0"/>
              </a:spcBef>
            </a:pPr>
            <a:r>
              <a:rPr lang="en-GB" sz="2000" kern="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sr-Latn-RS" sz="2000" kern="0" dirty="0">
                <a:latin typeface="Arial" panose="020B0604020202020204" pitchFamily="34" charset="0"/>
                <a:cs typeface="Arial" panose="020B0604020202020204" pitchFamily="34" charset="0"/>
              </a:rPr>
              <a:t>aterial</a:t>
            </a:r>
            <a:r>
              <a:rPr lang="en-GB" sz="2000" kern="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sr-Latn-RS" sz="2000" kern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kern="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sr-Latn-RS" sz="2000" kern="0" dirty="0">
                <a:latin typeface="Arial" panose="020B0604020202020204" pitchFamily="34" charset="0"/>
                <a:cs typeface="Arial" panose="020B0604020202020204" pitchFamily="34" charset="0"/>
              </a:rPr>
              <a:t>esearch and </a:t>
            </a:r>
            <a:r>
              <a:rPr lang="en-GB" sz="2000" kern="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sr-Latn-RS" sz="2000" kern="0" dirty="0">
                <a:latin typeface="Arial" panose="020B0604020202020204" pitchFamily="34" charset="0"/>
                <a:cs typeface="Arial" panose="020B0604020202020204" pitchFamily="34" charset="0"/>
              </a:rPr>
              <a:t>echnology</a:t>
            </a:r>
            <a:r>
              <a:rPr lang="en-GB" sz="2000" kern="0" dirty="0">
                <a:latin typeface="Arial" panose="020B0604020202020204" pitchFamily="34" charset="0"/>
                <a:cs typeface="Arial" panose="020B0604020202020204" pitchFamily="34" charset="0"/>
              </a:rPr>
              <a:t> Department</a:t>
            </a:r>
          </a:p>
          <a:p>
            <a:pPr>
              <a:spcBef>
                <a:spcPts val="0"/>
              </a:spcBef>
            </a:pPr>
            <a:r>
              <a:rPr lang="en-GB" sz="2000" kern="0" dirty="0">
                <a:latin typeface="Arial" panose="020B0604020202020204" pitchFamily="34" charset="0"/>
                <a:cs typeface="Arial" panose="020B0604020202020204" pitchFamily="34" charset="0"/>
              </a:rPr>
              <a:t>Luxembourg Institute of Science and Technology </a:t>
            </a:r>
            <a:endParaRPr lang="sr-Latn-RS" sz="2000" kern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1622323" y="1562585"/>
            <a:ext cx="10219721" cy="214259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 b="1" i="0" kern="1200" cap="all" baseline="0">
                <a:solidFill>
                  <a:schemeClr val="tx1"/>
                </a:solidFill>
                <a:latin typeface="Arial"/>
                <a:ea typeface="ＭＳ Ｐゴシック" charset="0"/>
                <a:cs typeface="Arial"/>
              </a:defRPr>
            </a:lvl1pPr>
            <a:lvl2pPr algn="l" defTabSz="457200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algn="l" defTabSz="457200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algn="l" defTabSz="457200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algn="l" defTabSz="457200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algn="l" defTabSz="457200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Bebas Neue" charset="0"/>
                <a:ea typeface="ＭＳ Ｐゴシック" charset="0"/>
              </a:defRPr>
            </a:lvl6pPr>
            <a:lvl7pPr marL="914400" algn="l" defTabSz="457200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Bebas Neue" charset="0"/>
                <a:ea typeface="ＭＳ Ｐゴシック" charset="0"/>
              </a:defRPr>
            </a:lvl7pPr>
            <a:lvl8pPr marL="1371600" algn="l" defTabSz="457200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Bebas Neue" charset="0"/>
                <a:ea typeface="ＭＳ Ｐゴシック" charset="0"/>
              </a:defRPr>
            </a:lvl8pPr>
            <a:lvl9pPr marL="1828800" algn="l" defTabSz="457200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Bebas Neue" charset="0"/>
                <a:ea typeface="ＭＳ Ｐゴシック" charset="0"/>
              </a:defRPr>
            </a:lvl9pPr>
          </a:lstStyle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IE" sz="2800" dirty="0"/>
              <a:t>SIMS imaging performed on Focused Ion Beam - based platforms</a:t>
            </a:r>
          </a:p>
          <a:p>
            <a:pPr>
              <a:lnSpc>
                <a:spcPct val="100000"/>
              </a:lnSpc>
              <a:spcBef>
                <a:spcPts val="1200"/>
              </a:spcBef>
            </a:pPr>
            <a:br>
              <a:rPr lang="en-GB" sz="1400" dirty="0"/>
            </a:br>
            <a:r>
              <a:rPr lang="en-GB" sz="2000" u="sng" cap="none" dirty="0"/>
              <a:t>Jean-Nicolas Audinot</a:t>
            </a:r>
            <a:r>
              <a:rPr lang="en-GB" sz="2000" b="0" u="sng" cap="none" dirty="0"/>
              <a:t>, </a:t>
            </a:r>
          </a:p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GB" sz="2000" b="0" cap="none" dirty="0"/>
              <a:t>A. D. Ost, C. Stoffels, P. Philipp, O. De Castro, A. </a:t>
            </a:r>
            <a:r>
              <a:rPr lang="en-GB" sz="2000" b="0" cap="none" dirty="0" err="1"/>
              <a:t>Biesemeier</a:t>
            </a:r>
            <a:r>
              <a:rPr lang="en-GB" sz="2000" b="0" cap="none" dirty="0"/>
              <a:t>, Q. H. Hoang and T. Wirtz</a:t>
            </a:r>
            <a:br>
              <a:rPr lang="en-GB" sz="2000" b="0" cap="none" dirty="0"/>
            </a:br>
            <a:endParaRPr lang="en-GB" sz="2000" b="0" cap="none" dirty="0"/>
          </a:p>
        </p:txBody>
      </p:sp>
    </p:spTree>
    <p:extLst>
      <p:ext uri="{BB962C8B-B14F-4D97-AF65-F5344CB8AC3E}">
        <p14:creationId xmlns:p14="http://schemas.microsoft.com/office/powerpoint/2010/main" val="32491151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Group 46"/>
          <p:cNvGrpSpPr/>
          <p:nvPr/>
        </p:nvGrpSpPr>
        <p:grpSpPr>
          <a:xfrm>
            <a:off x="3587289" y="675114"/>
            <a:ext cx="8538040" cy="5799295"/>
            <a:chOff x="1894819" y="853961"/>
            <a:chExt cx="8538040" cy="5799295"/>
          </a:xfrm>
        </p:grpSpPr>
        <p:grpSp>
          <p:nvGrpSpPr>
            <p:cNvPr id="30" name="Group 29"/>
            <p:cNvGrpSpPr/>
            <p:nvPr/>
          </p:nvGrpSpPr>
          <p:grpSpPr>
            <a:xfrm>
              <a:off x="1895192" y="853961"/>
              <a:ext cx="8530588" cy="940486"/>
              <a:chOff x="1851887" y="815319"/>
              <a:chExt cx="8530588" cy="940486"/>
            </a:xfrm>
          </p:grpSpPr>
          <p:sp>
            <p:nvSpPr>
              <p:cNvPr id="7" name="TextBox 6"/>
              <p:cNvSpPr txBox="1"/>
              <p:nvPr/>
            </p:nvSpPr>
            <p:spPr>
              <a:xfrm rot="5400000">
                <a:off x="5916362" y="-3249156"/>
                <a:ext cx="401637" cy="8530588"/>
              </a:xfrm>
              <a:prstGeom prst="rect">
                <a:avLst/>
              </a:prstGeom>
              <a:solidFill>
                <a:schemeClr val="tx2"/>
              </a:solidFill>
              <a:ln w="6350" algn="ctr">
                <a:noFill/>
                <a:miter lim="800000"/>
                <a:headEnd/>
                <a:tailEnd/>
              </a:ln>
            </p:spPr>
            <p:txBody>
              <a:bodyPr vert="vert270" wrap="none" lIns="0" tIns="0" bIns="0" anchor="t"/>
              <a:lstStyle/>
              <a:p>
                <a:pPr algn="ctr" eaLnBrk="0" fontAlgn="auto" hangingPunct="0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US" sz="2400" b="1" dirty="0">
                    <a:solidFill>
                      <a:srgbClr val="FFFFFF"/>
                    </a:solidFill>
                    <a:latin typeface="+mn-lt"/>
                    <a:cs typeface="+mn-cs"/>
                  </a:rPr>
                  <a:t>Applications Areas</a:t>
                </a:r>
              </a:p>
            </p:txBody>
          </p:sp>
          <p:sp>
            <p:nvSpPr>
              <p:cNvPr id="8" name="TextBox 7"/>
              <p:cNvSpPr txBox="1"/>
              <p:nvPr/>
            </p:nvSpPr>
            <p:spPr>
              <a:xfrm rot="5400000">
                <a:off x="2662384" y="488109"/>
                <a:ext cx="457200" cy="2078191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 w="6350" algn="ctr">
                <a:noFill/>
                <a:miter lim="800000"/>
                <a:headEnd/>
                <a:tailEnd/>
              </a:ln>
            </p:spPr>
            <p:txBody>
              <a:bodyPr vert="vert270" wrap="none" lIns="0" tIns="0" bIns="0" anchor="b"/>
              <a:lstStyle/>
              <a:p>
                <a:pPr algn="ctr" eaLnBrk="0" fontAlgn="auto" hangingPunct="0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US" sz="1600" b="1" dirty="0">
                    <a:solidFill>
                      <a:srgbClr val="FFFFFF"/>
                    </a:solidFill>
                    <a:latin typeface="+mn-lt"/>
                    <a:cs typeface="+mn-cs"/>
                  </a:rPr>
                  <a:t>Materials Science</a:t>
                </a:r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 rot="5400000">
                <a:off x="6970981" y="488109"/>
                <a:ext cx="457200" cy="2078190"/>
              </a:xfrm>
              <a:prstGeom prst="rect">
                <a:avLst/>
              </a:prstGeom>
              <a:solidFill>
                <a:srgbClr val="6666FF"/>
              </a:solidFill>
              <a:ln w="6350" algn="ctr">
                <a:noFill/>
                <a:miter lim="800000"/>
                <a:headEnd/>
                <a:tailEnd/>
              </a:ln>
            </p:spPr>
            <p:txBody>
              <a:bodyPr vert="vert270" wrap="none" lIns="0" tIns="0" bIns="0" anchor="b"/>
              <a:lstStyle/>
              <a:p>
                <a:pPr algn="ctr" eaLnBrk="0" fontAlgn="auto" hangingPunct="0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US" sz="1600" b="1" dirty="0">
                    <a:solidFill>
                      <a:srgbClr val="FFFFFF"/>
                    </a:solidFill>
                    <a:latin typeface="+mn-lt"/>
                    <a:cs typeface="+mn-cs"/>
                  </a:rPr>
                  <a:t>Nanofabrication</a:t>
                </a:r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5400000">
                <a:off x="4816683" y="488109"/>
                <a:ext cx="457200" cy="2078191"/>
              </a:xfrm>
              <a:prstGeom prst="rect">
                <a:avLst/>
              </a:prstGeom>
              <a:solidFill>
                <a:schemeClr val="accent5">
                  <a:lumMod val="50000"/>
                  <a:lumOff val="50000"/>
                </a:schemeClr>
              </a:solidFill>
              <a:ln w="6350" algn="ctr">
                <a:noFill/>
                <a:miter lim="800000"/>
                <a:headEnd/>
                <a:tailEnd/>
              </a:ln>
            </p:spPr>
            <p:txBody>
              <a:bodyPr vert="vert270" wrap="none" lIns="0" tIns="0" bIns="0" anchor="b"/>
              <a:lstStyle/>
              <a:p>
                <a:pPr algn="ctr" eaLnBrk="0" fontAlgn="auto" hangingPunct="0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US" sz="1600" b="1" dirty="0">
                    <a:solidFill>
                      <a:srgbClr val="FFFFFF"/>
                    </a:solidFill>
                    <a:latin typeface="+mn-lt"/>
                    <a:cs typeface="+mn-cs"/>
                  </a:rPr>
                  <a:t>Industrial Research</a:t>
                </a:r>
              </a:p>
            </p:txBody>
          </p:sp>
          <p:sp>
            <p:nvSpPr>
              <p:cNvPr id="24" name="TextBox 23"/>
              <p:cNvSpPr txBox="1"/>
              <p:nvPr/>
            </p:nvSpPr>
            <p:spPr>
              <a:xfrm rot="5400000">
                <a:off x="9120029" y="493359"/>
                <a:ext cx="457200" cy="2067691"/>
              </a:xfrm>
              <a:prstGeom prst="rect">
                <a:avLst/>
              </a:prstGeom>
              <a:solidFill>
                <a:srgbClr val="00CC99"/>
              </a:solidFill>
              <a:ln w="6350" algn="ctr">
                <a:noFill/>
                <a:miter lim="800000"/>
                <a:headEnd/>
                <a:tailEnd/>
              </a:ln>
            </p:spPr>
            <p:txBody>
              <a:bodyPr vert="vert270" wrap="none" lIns="0" tIns="0" bIns="0" anchor="b"/>
              <a:lstStyle/>
              <a:p>
                <a:pPr algn="ctr" eaLnBrk="0" fontAlgn="auto" hangingPunct="0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US" sz="1600" b="1" dirty="0">
                    <a:solidFill>
                      <a:srgbClr val="FFFFFF"/>
                    </a:solidFill>
                    <a:latin typeface="+mn-lt"/>
                    <a:cs typeface="+mn-cs"/>
                  </a:rPr>
                  <a:t>Life Sciences</a:t>
                </a:r>
              </a:p>
            </p:txBody>
          </p:sp>
        </p:grpSp>
        <p:pic>
          <p:nvPicPr>
            <p:cNvPr id="26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03791" y="1876094"/>
              <a:ext cx="2078191" cy="2078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7" name="Picture 26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07038" y="4284175"/>
              <a:ext cx="2053189" cy="2053189"/>
            </a:xfrm>
            <a:prstGeom prst="rect">
              <a:avLst/>
            </a:prstGeom>
          </p:spPr>
        </p:pic>
        <p:pic>
          <p:nvPicPr>
            <p:cNvPr id="28" name="Picture 2"/>
            <p:cNvPicPr>
              <a:picLocks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49492" y="1876094"/>
              <a:ext cx="2066830" cy="20668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9" name="Picture 3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49492" y="4284176"/>
              <a:ext cx="2066830" cy="206444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1" name="TextBox 27"/>
            <p:cNvSpPr txBox="1">
              <a:spLocks noChangeArrowheads="1"/>
            </p:cNvSpPr>
            <p:nvPr/>
          </p:nvSpPr>
          <p:spPr bwMode="auto">
            <a:xfrm>
              <a:off x="4553597" y="3948055"/>
              <a:ext cx="1147109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45720" rIns="45720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Calibri" pitchFamily="34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Calibri" pitchFamily="34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Calibri" pitchFamily="34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Calibri" pitchFamily="34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Calibri" pitchFamily="34" charset="0"/>
                </a:defRPr>
              </a:lvl5pPr>
              <a:lvl6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6pPr>
              <a:lvl7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7pPr>
              <a:lvl8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8pPr>
              <a:lvl9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pPr algn="ctr" eaLnBrk="0" hangingPunct="0"/>
              <a:r>
                <a:rPr lang="en-US" altLang="en-US" sz="1200" b="1" dirty="0">
                  <a:solidFill>
                    <a:srgbClr val="000000"/>
                  </a:solidFill>
                  <a:latin typeface="Arial" charset="0"/>
                </a:rPr>
                <a:t>Circuit Editing</a:t>
              </a:r>
            </a:p>
          </p:txBody>
        </p:sp>
        <p:sp>
          <p:nvSpPr>
            <p:cNvPr id="32" name="TextBox 35"/>
            <p:cNvSpPr txBox="1">
              <a:spLocks noChangeArrowheads="1"/>
            </p:cNvSpPr>
            <p:nvPr/>
          </p:nvSpPr>
          <p:spPr bwMode="auto">
            <a:xfrm>
              <a:off x="4666929" y="6376257"/>
              <a:ext cx="949940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45720" rIns="45720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Calibri" pitchFamily="34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Calibri" pitchFamily="34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Calibri" pitchFamily="34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Calibri" pitchFamily="34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Calibri" pitchFamily="34" charset="0"/>
                </a:defRPr>
              </a:lvl5pPr>
              <a:lvl6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6pPr>
              <a:lvl7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7pPr>
              <a:lvl8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8pPr>
              <a:lvl9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pPr algn="ctr" eaLnBrk="0" hangingPunct="0"/>
              <a:r>
                <a:rPr lang="en-US" altLang="en-US" sz="1200" b="1" dirty="0">
                  <a:solidFill>
                    <a:srgbClr val="000000"/>
                  </a:solidFill>
                  <a:latin typeface="Arial" charset="0"/>
                </a:rPr>
                <a:t>Oil and Gas</a:t>
              </a:r>
            </a:p>
          </p:txBody>
        </p:sp>
        <p:sp>
          <p:nvSpPr>
            <p:cNvPr id="33" name="TextBox 41"/>
            <p:cNvSpPr txBox="1">
              <a:spLocks noChangeArrowheads="1"/>
            </p:cNvSpPr>
            <p:nvPr/>
          </p:nvSpPr>
          <p:spPr bwMode="auto">
            <a:xfrm>
              <a:off x="6736336" y="3948055"/>
              <a:ext cx="98360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45720" rIns="45720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Calibri" pitchFamily="34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Calibri" pitchFamily="34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Calibri" pitchFamily="34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Calibri" pitchFamily="34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Calibri" pitchFamily="34" charset="0"/>
                </a:defRPr>
              </a:lvl5pPr>
              <a:lvl6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6pPr>
              <a:lvl7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7pPr>
              <a:lvl8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8pPr>
              <a:lvl9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pPr algn="ctr" eaLnBrk="0" hangingPunct="0"/>
              <a:r>
                <a:rPr lang="en-US" altLang="en-US" sz="1200" b="1" dirty="0">
                  <a:solidFill>
                    <a:srgbClr val="000000"/>
                  </a:solidFill>
                  <a:latin typeface="Arial" charset="0"/>
                </a:rPr>
                <a:t>Lithography</a:t>
              </a:r>
            </a:p>
          </p:txBody>
        </p:sp>
        <p:sp>
          <p:nvSpPr>
            <p:cNvPr id="34" name="TextBox 41"/>
            <p:cNvSpPr txBox="1">
              <a:spLocks noChangeArrowheads="1"/>
            </p:cNvSpPr>
            <p:nvPr/>
          </p:nvSpPr>
          <p:spPr bwMode="auto">
            <a:xfrm>
              <a:off x="6626414" y="6376257"/>
              <a:ext cx="1214435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45720" rIns="45720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Calibri" pitchFamily="34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Calibri" pitchFamily="34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Calibri" pitchFamily="34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Calibri" pitchFamily="34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Calibri" pitchFamily="34" charset="0"/>
                </a:defRPr>
              </a:lvl5pPr>
              <a:lvl6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6pPr>
              <a:lvl7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7pPr>
              <a:lvl8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8pPr>
              <a:lvl9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pPr algn="ctr" eaLnBrk="0" hangingPunct="0"/>
              <a:r>
                <a:rPr lang="en-US" altLang="en-US" sz="1200" b="1" dirty="0" err="1">
                  <a:solidFill>
                    <a:srgbClr val="000000"/>
                  </a:solidFill>
                  <a:latin typeface="Arial" charset="0"/>
                </a:rPr>
                <a:t>Nanophotonics</a:t>
              </a:r>
              <a:endParaRPr lang="en-US" altLang="en-US" sz="1200" b="1" dirty="0">
                <a:solidFill>
                  <a:srgbClr val="000000"/>
                </a:solidFill>
                <a:latin typeface="Arial" charset="0"/>
              </a:endParaRPr>
            </a:p>
          </p:txBody>
        </p:sp>
        <p:pic>
          <p:nvPicPr>
            <p:cNvPr id="35" name="Picture 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4819" y="1876093"/>
              <a:ext cx="2067203" cy="206720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6" name="Picture 3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5192" y="4284174"/>
              <a:ext cx="2063583" cy="20635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9" name="TextBox 40"/>
            <p:cNvSpPr txBox="1">
              <a:spLocks noChangeArrowheads="1"/>
            </p:cNvSpPr>
            <p:nvPr/>
          </p:nvSpPr>
          <p:spPr bwMode="auto">
            <a:xfrm>
              <a:off x="2245707" y="3948055"/>
              <a:ext cx="1333058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45720" rIns="45720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Calibri" pitchFamily="34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Calibri" pitchFamily="34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Calibri" pitchFamily="34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Calibri" pitchFamily="34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Calibri" pitchFamily="34" charset="0"/>
                </a:defRPr>
              </a:lvl5pPr>
              <a:lvl6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6pPr>
              <a:lvl7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7pPr>
              <a:lvl8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8pPr>
              <a:lvl9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pPr algn="ctr" eaLnBrk="0" hangingPunct="0"/>
              <a:r>
                <a:rPr lang="en-US" altLang="en-US" sz="1200" b="1" dirty="0">
                  <a:solidFill>
                    <a:srgbClr val="000000"/>
                  </a:solidFill>
                  <a:latin typeface="Arial" charset="0"/>
                </a:rPr>
                <a:t>Polymer Imaging</a:t>
              </a:r>
            </a:p>
          </p:txBody>
        </p:sp>
        <p:sp>
          <p:nvSpPr>
            <p:cNvPr id="40" name="TextBox 40"/>
            <p:cNvSpPr txBox="1">
              <a:spLocks noChangeArrowheads="1"/>
            </p:cNvSpPr>
            <p:nvPr/>
          </p:nvSpPr>
          <p:spPr bwMode="auto">
            <a:xfrm>
              <a:off x="2323064" y="6376257"/>
              <a:ext cx="1222451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45720" rIns="45720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Calibri" pitchFamily="34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Calibri" pitchFamily="34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Calibri" pitchFamily="34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Calibri" pitchFamily="34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Calibri" pitchFamily="34" charset="0"/>
                </a:defRPr>
              </a:lvl5pPr>
              <a:lvl6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6pPr>
              <a:lvl7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7pPr>
              <a:lvl8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8pPr>
              <a:lvl9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pPr algn="ctr" eaLnBrk="0" hangingPunct="0"/>
              <a:r>
                <a:rPr lang="en-US" altLang="en-US" sz="1000" b="1" dirty="0">
                  <a:solidFill>
                    <a:srgbClr val="000000"/>
                  </a:solidFill>
                  <a:latin typeface="Arial" charset="0"/>
                </a:rPr>
                <a:t>Polymer </a:t>
              </a:r>
              <a:r>
                <a:rPr lang="en-US" altLang="en-US" sz="1200" b="1" dirty="0">
                  <a:solidFill>
                    <a:srgbClr val="000000"/>
                  </a:solidFill>
                  <a:latin typeface="Arial" charset="0"/>
                </a:rPr>
                <a:t>Imaging</a:t>
              </a:r>
              <a:endParaRPr lang="en-US" altLang="en-US" sz="1000" b="1" dirty="0">
                <a:solidFill>
                  <a:srgbClr val="000000"/>
                </a:solidFill>
                <a:latin typeface="Arial" charset="0"/>
              </a:endParaRPr>
            </a:p>
          </p:txBody>
        </p:sp>
        <p:pic>
          <p:nvPicPr>
            <p:cNvPr id="42" name="Picture 41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61474" y="1868310"/>
              <a:ext cx="2071385" cy="2080497"/>
            </a:xfrm>
            <a:prstGeom prst="rect">
              <a:avLst/>
            </a:prstGeom>
          </p:spPr>
        </p:pic>
        <p:sp>
          <p:nvSpPr>
            <p:cNvPr id="43" name="TextBox 10"/>
            <p:cNvSpPr txBox="1">
              <a:spLocks noChangeArrowheads="1"/>
            </p:cNvSpPr>
            <p:nvPr/>
          </p:nvSpPr>
          <p:spPr bwMode="auto">
            <a:xfrm>
              <a:off x="8665119" y="3948055"/>
              <a:ext cx="1600118" cy="27699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Calibri" pitchFamily="34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Calibri" pitchFamily="34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Calibri" pitchFamily="34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Calibri" pitchFamily="34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Calibri" pitchFamily="34" charset="0"/>
                </a:defRPr>
              </a:lvl5pPr>
              <a:lvl6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6pPr>
              <a:lvl7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7pPr>
              <a:lvl8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8pPr>
              <a:lvl9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pPr algn="ctr"/>
              <a:r>
                <a:rPr lang="en-US" altLang="en-US" sz="1200" b="1" dirty="0">
                  <a:latin typeface="Arial" panose="020B0604020202020204" pitchFamily="34" charset="0"/>
                  <a:cs typeface="Arial" panose="020B0604020202020204" pitchFamily="34" charset="0"/>
                </a:rPr>
                <a:t>Lipid </a:t>
              </a:r>
              <a:r>
                <a:rPr lang="en-US" altLang="en-US" sz="1200" b="1" dirty="0" err="1">
                  <a:latin typeface="Arial" panose="020B0604020202020204" pitchFamily="34" charset="0"/>
                  <a:cs typeface="Arial" panose="020B0604020202020204" pitchFamily="34" charset="0"/>
                </a:rPr>
                <a:t>nanodomains</a:t>
              </a:r>
              <a:endParaRPr lang="en-US" altLang="en-US" sz="12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44" name="Picture 43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50943" y="4284176"/>
              <a:ext cx="2074837" cy="2074837"/>
            </a:xfrm>
            <a:prstGeom prst="rect">
              <a:avLst/>
            </a:prstGeom>
          </p:spPr>
        </p:pic>
        <p:sp>
          <p:nvSpPr>
            <p:cNvPr id="46" name="TextBox 10"/>
            <p:cNvSpPr txBox="1">
              <a:spLocks noChangeArrowheads="1"/>
            </p:cNvSpPr>
            <p:nvPr/>
          </p:nvSpPr>
          <p:spPr bwMode="auto">
            <a:xfrm>
              <a:off x="8924932" y="6376257"/>
              <a:ext cx="926857" cy="27699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Calibri" pitchFamily="34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Calibri" pitchFamily="34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Calibri" pitchFamily="34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Calibri" pitchFamily="34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Calibri" pitchFamily="34" charset="0"/>
                </a:defRPr>
              </a:lvl5pPr>
              <a:lvl6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6pPr>
              <a:lvl7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7pPr>
              <a:lvl8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8pPr>
              <a:lvl9pPr eaLnBrk="0" fontAlgn="base" hangingPunct="0"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pPr algn="ctr"/>
              <a:r>
                <a:rPr lang="en-US" altLang="en-US" sz="1200" b="1" dirty="0">
                  <a:latin typeface="Arial" panose="020B0604020202020204" pitchFamily="34" charset="0"/>
                  <a:cs typeface="Arial" panose="020B0604020202020204" pitchFamily="34" charset="0"/>
                </a:rPr>
                <a:t>Nematode</a:t>
              </a:r>
            </a:p>
          </p:txBody>
        </p:sp>
      </p:grpSp>
      <p:grpSp>
        <p:nvGrpSpPr>
          <p:cNvPr id="56" name="Group 55"/>
          <p:cNvGrpSpPr/>
          <p:nvPr/>
        </p:nvGrpSpPr>
        <p:grpSpPr>
          <a:xfrm>
            <a:off x="5382355" y="6439968"/>
            <a:ext cx="5663338" cy="246221"/>
            <a:chOff x="6523362" y="6581381"/>
            <a:chExt cx="5663338" cy="246221"/>
          </a:xfrm>
        </p:grpSpPr>
        <p:sp>
          <p:nvSpPr>
            <p:cNvPr id="45" name="Rectangle 44"/>
            <p:cNvSpPr/>
            <p:nvPr/>
          </p:nvSpPr>
          <p:spPr>
            <a:xfrm>
              <a:off x="8768777" y="6581381"/>
              <a:ext cx="3417923" cy="24622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GB" sz="1000" i="1" dirty="0">
                  <a:latin typeface="+mn-lt"/>
                  <a:cs typeface="Arial" panose="020B0604020202020204" pitchFamily="34" charset="0"/>
                </a:rPr>
                <a:t>Scientific Reports</a:t>
              </a:r>
              <a:r>
                <a:rPr lang="en-GB" sz="1000" dirty="0">
                  <a:latin typeface="+mn-lt"/>
                  <a:cs typeface="Arial" panose="020B0604020202020204" pitchFamily="34" charset="0"/>
                </a:rPr>
                <a:t> volume 3, Article number: 3514 (2013) </a:t>
              </a:r>
            </a:p>
          </p:txBody>
        </p:sp>
        <p:sp>
          <p:nvSpPr>
            <p:cNvPr id="50" name="Rectangle 49"/>
            <p:cNvSpPr/>
            <p:nvPr/>
          </p:nvSpPr>
          <p:spPr>
            <a:xfrm>
              <a:off x="6523362" y="6581381"/>
              <a:ext cx="2185214" cy="24622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000" i="1" dirty="0">
                  <a:latin typeface="+mn-lt"/>
                  <a:cs typeface="Arial" panose="020B0604020202020204" pitchFamily="34" charset="0"/>
                </a:rPr>
                <a:t>Small</a:t>
              </a:r>
              <a:r>
                <a:rPr lang="en-US" sz="1000" dirty="0">
                  <a:latin typeface="+mn-lt"/>
                  <a:cs typeface="Arial" panose="020B0604020202020204" pitchFamily="34" charset="0"/>
                </a:rPr>
                <a:t> 2015, 11, No. 43, 5781–5789</a:t>
              </a:r>
              <a:endParaRPr lang="en-GB" sz="1000" dirty="0">
                <a:latin typeface="+mn-lt"/>
                <a:cs typeface="Arial" panose="020B0604020202020204" pitchFamily="34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E" dirty="0"/>
              <a:t>Focused Ion Beam platform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/>
              <a:pPr>
                <a:defRPr/>
              </a:pPr>
              <a:t>2</a:t>
            </a:fld>
            <a:endParaRPr lang="fr-FR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EC134C73-30AC-34A5-133C-A31DAABF88B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7926" y="3986292"/>
            <a:ext cx="3377747" cy="157628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5F116E3-F8BE-8D7C-2340-3A7A68598BB3}"/>
              </a:ext>
            </a:extLst>
          </p:cNvPr>
          <p:cNvGrpSpPr/>
          <p:nvPr/>
        </p:nvGrpSpPr>
        <p:grpSpPr>
          <a:xfrm>
            <a:off x="3206667" y="628100"/>
            <a:ext cx="7243113" cy="6182886"/>
            <a:chOff x="4769160" y="1780666"/>
            <a:chExt cx="4821818" cy="4645052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2263B6B-8318-32FB-B8F9-608F4606CC67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4769160" y="1780666"/>
              <a:ext cx="4821818" cy="4645052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B0BF8D4-D346-14C2-E488-A735473153F0}"/>
                </a:ext>
              </a:extLst>
            </p:cNvPr>
            <p:cNvSpPr txBox="1"/>
            <p:nvPr/>
          </p:nvSpPr>
          <p:spPr>
            <a:xfrm>
              <a:off x="5494168" y="1962436"/>
              <a:ext cx="370510" cy="27747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en-IE" b="1" dirty="0">
                  <a:latin typeface="+mj-lt"/>
                </a:rPr>
                <a:t>FIB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55E757D-A08A-BED2-AF17-E1EB8D7F88C6}"/>
              </a:ext>
            </a:extLst>
          </p:cNvPr>
          <p:cNvGrpSpPr/>
          <p:nvPr/>
        </p:nvGrpSpPr>
        <p:grpSpPr>
          <a:xfrm>
            <a:off x="150569" y="713836"/>
            <a:ext cx="2918549" cy="2491340"/>
            <a:chOff x="4769160" y="1780666"/>
            <a:chExt cx="4821818" cy="4645052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3624275-5BB7-D19B-23AB-54034DBC7D4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4769160" y="1780666"/>
              <a:ext cx="4821818" cy="4645052"/>
            </a:xfrm>
            <a:prstGeom prst="rect">
              <a:avLst/>
            </a:prstGeom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BAE0881-FF70-079A-314A-B2DB1D07237B}"/>
                </a:ext>
              </a:extLst>
            </p:cNvPr>
            <p:cNvSpPr txBox="1"/>
            <p:nvPr/>
          </p:nvSpPr>
          <p:spPr>
            <a:xfrm>
              <a:off x="5382869" y="1799638"/>
              <a:ext cx="5437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en-IE" dirty="0">
                  <a:latin typeface="+mj-lt"/>
                </a:rPr>
                <a:t>FIB</a:t>
              </a:r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E188113B-7C7E-66A5-87D9-5430FCC1C9B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017611" y="636220"/>
            <a:ext cx="7515531" cy="6180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962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730419-514F-470F-A34F-8341884C8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3846" y="134894"/>
            <a:ext cx="8398932" cy="542025"/>
          </a:xfrm>
        </p:spPr>
        <p:txBody>
          <a:bodyPr/>
          <a:lstStyle/>
          <a:p>
            <a:r>
              <a:rPr lang="en-IE" dirty="0">
                <a:latin typeface="+mj-lt"/>
              </a:rPr>
              <a:t>Ionic Source : State of 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4D5FCC-742D-462E-94F6-4CEC47874C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>
                <a:latin typeface="+mj-lt"/>
              </a:rPr>
              <a:pPr>
                <a:defRPr/>
              </a:pPr>
              <a:t>3</a:t>
            </a:fld>
            <a:endParaRPr lang="fr-FR" dirty="0">
              <a:latin typeface="+mj-lt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F54B0C7-34DF-4105-A712-1BA2986978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7740374"/>
              </p:ext>
            </p:extLst>
          </p:nvPr>
        </p:nvGraphicFramePr>
        <p:xfrm>
          <a:off x="0" y="715359"/>
          <a:ext cx="12039966" cy="355219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25700">
                  <a:extLst>
                    <a:ext uri="{9D8B030D-6E8A-4147-A177-3AD203B41FA5}">
                      <a16:colId xmlns:a16="http://schemas.microsoft.com/office/drawing/2014/main" val="4018468226"/>
                    </a:ext>
                  </a:extLst>
                </a:gridCol>
                <a:gridCol w="1348858">
                  <a:extLst>
                    <a:ext uri="{9D8B030D-6E8A-4147-A177-3AD203B41FA5}">
                      <a16:colId xmlns:a16="http://schemas.microsoft.com/office/drawing/2014/main" val="4130833936"/>
                    </a:ext>
                  </a:extLst>
                </a:gridCol>
                <a:gridCol w="1697329">
                  <a:extLst>
                    <a:ext uri="{9D8B030D-6E8A-4147-A177-3AD203B41FA5}">
                      <a16:colId xmlns:a16="http://schemas.microsoft.com/office/drawing/2014/main" val="983711741"/>
                    </a:ext>
                  </a:extLst>
                </a:gridCol>
                <a:gridCol w="1311685">
                  <a:extLst>
                    <a:ext uri="{9D8B030D-6E8A-4147-A177-3AD203B41FA5}">
                      <a16:colId xmlns:a16="http://schemas.microsoft.com/office/drawing/2014/main" val="406303685"/>
                    </a:ext>
                  </a:extLst>
                </a:gridCol>
                <a:gridCol w="1329070">
                  <a:extLst>
                    <a:ext uri="{9D8B030D-6E8A-4147-A177-3AD203B41FA5}">
                      <a16:colId xmlns:a16="http://schemas.microsoft.com/office/drawing/2014/main" val="1287309861"/>
                    </a:ext>
                  </a:extLst>
                </a:gridCol>
                <a:gridCol w="1286539">
                  <a:extLst>
                    <a:ext uri="{9D8B030D-6E8A-4147-A177-3AD203B41FA5}">
                      <a16:colId xmlns:a16="http://schemas.microsoft.com/office/drawing/2014/main" val="1859954936"/>
                    </a:ext>
                  </a:extLst>
                </a:gridCol>
                <a:gridCol w="1350335">
                  <a:extLst>
                    <a:ext uri="{9D8B030D-6E8A-4147-A177-3AD203B41FA5}">
                      <a16:colId xmlns:a16="http://schemas.microsoft.com/office/drawing/2014/main" val="443808093"/>
                    </a:ext>
                  </a:extLst>
                </a:gridCol>
                <a:gridCol w="1290450">
                  <a:extLst>
                    <a:ext uri="{9D8B030D-6E8A-4147-A177-3AD203B41FA5}">
                      <a16:colId xmlns:a16="http://schemas.microsoft.com/office/drawing/2014/main" val="421253414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Electron impact ion source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 err="1">
                          <a:effectLst/>
                        </a:rPr>
                        <a:t>Duoplasmatron</a:t>
                      </a:r>
                      <a:r>
                        <a:rPr lang="en-GB" sz="1600" dirty="0">
                          <a:effectLst/>
                        </a:rPr>
                        <a:t> ion source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Surface ionisation ion source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Hyperion plasma source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Liquid metal ion source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Gas field ionisation ion source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Cold atom ion source 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230670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Species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Ar, Xe, O</a:t>
                      </a:r>
                      <a:r>
                        <a:rPr lang="en-GB" sz="1800" baseline="-25000">
                          <a:effectLst/>
                        </a:rPr>
                        <a:t>2</a:t>
                      </a:r>
                      <a:r>
                        <a:rPr lang="en-GB" sz="1800">
                          <a:effectLst/>
                        </a:rPr>
                        <a:t>, SF</a:t>
                      </a:r>
                      <a:r>
                        <a:rPr lang="en-GB" sz="1800" baseline="-25000">
                          <a:effectLst/>
                        </a:rPr>
                        <a:t>6</a:t>
                      </a:r>
                      <a:r>
                        <a:rPr lang="en-GB" sz="1800">
                          <a:effectLst/>
                        </a:rPr>
                        <a:t>, C</a:t>
                      </a:r>
                      <a:r>
                        <a:rPr lang="en-GB" sz="1800" baseline="-25000">
                          <a:effectLst/>
                        </a:rPr>
                        <a:t>60</a:t>
                      </a:r>
                      <a:r>
                        <a:rPr lang="en-GB" sz="1800">
                          <a:effectLst/>
                        </a:rPr>
                        <a:t>, …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 err="1">
                          <a:effectLst/>
                        </a:rPr>
                        <a:t>Ar</a:t>
                      </a:r>
                      <a:r>
                        <a:rPr lang="en-GB" sz="1800" dirty="0">
                          <a:effectLst/>
                        </a:rPr>
                        <a:t>, Xe, O</a:t>
                      </a:r>
                      <a:r>
                        <a:rPr lang="en-GB" sz="1800" baseline="-25000" dirty="0">
                          <a:effectLst/>
                        </a:rPr>
                        <a:t>2</a:t>
                      </a:r>
                      <a:r>
                        <a:rPr lang="en-GB" sz="1800" dirty="0">
                          <a:effectLst/>
                        </a:rPr>
                        <a:t>, …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Cs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H, He, O</a:t>
                      </a:r>
                      <a:r>
                        <a:rPr lang="en-GB" sz="1800" baseline="-25000">
                          <a:effectLst/>
                        </a:rPr>
                        <a:t>2</a:t>
                      </a:r>
                      <a:r>
                        <a:rPr lang="en-GB" sz="1800">
                          <a:effectLst/>
                        </a:rPr>
                        <a:t>, Ar, Ne, Kr, Xe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Ga, In, </a:t>
                      </a:r>
                      <a:r>
                        <a:rPr lang="en-GB" sz="1800" dirty="0" err="1">
                          <a:effectLst/>
                        </a:rPr>
                        <a:t>Au</a:t>
                      </a:r>
                      <a:r>
                        <a:rPr lang="en-GB" sz="1800" baseline="-25000" dirty="0" err="1">
                          <a:effectLst/>
                        </a:rPr>
                        <a:t>n</a:t>
                      </a:r>
                      <a:r>
                        <a:rPr lang="en-GB" sz="1800" dirty="0">
                          <a:effectLst/>
                        </a:rPr>
                        <a:t>, Bi</a:t>
                      </a:r>
                      <a:r>
                        <a:rPr lang="en-GB" sz="1800" baseline="-25000" dirty="0">
                          <a:effectLst/>
                        </a:rPr>
                        <a:t>n</a:t>
                      </a:r>
                      <a:r>
                        <a:rPr lang="en-GB" sz="1800" dirty="0">
                          <a:effectLst/>
                        </a:rPr>
                        <a:t>, …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He, Ne, N</a:t>
                      </a:r>
                      <a:r>
                        <a:rPr lang="en-GB" sz="1800" baseline="-25000" dirty="0">
                          <a:effectLst/>
                        </a:rPr>
                        <a:t>2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LU" sz="1800" dirty="0">
                          <a:effectLst/>
                        </a:rPr>
                        <a:t>Li, Na, Rb, Cs, Ga, …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54525133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Virtual source size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 mm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200 µm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50 µm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15 µm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3 nm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~3 Å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10 µm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69993129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Ion energy for singly charged ions (keV)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0.1–20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0.1–20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0.3–20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5–30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2–30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5–45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2 – 30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32055957"/>
                  </a:ext>
                </a:extLst>
              </a:tr>
              <a:tr h="58977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Beam current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1–1000 µA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1–1000 mA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10 µA–100 mA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1 </a:t>
                      </a:r>
                      <a:r>
                        <a:rPr lang="en-GB" sz="1800" dirty="0" err="1">
                          <a:effectLst/>
                        </a:rPr>
                        <a:t>pA</a:t>
                      </a:r>
                      <a:r>
                        <a:rPr lang="en-GB" sz="1800" dirty="0">
                          <a:effectLst/>
                        </a:rPr>
                        <a:t> - 1 µA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1–1000 µA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1 </a:t>
                      </a:r>
                      <a:r>
                        <a:rPr lang="en-GB" sz="1800" dirty="0" err="1">
                          <a:effectLst/>
                        </a:rPr>
                        <a:t>fA</a:t>
                      </a:r>
                      <a:r>
                        <a:rPr lang="en-GB" sz="1800" dirty="0">
                          <a:effectLst/>
                        </a:rPr>
                        <a:t>–100 </a:t>
                      </a:r>
                      <a:r>
                        <a:rPr lang="en-GB" sz="1800" dirty="0" err="1">
                          <a:effectLst/>
                        </a:rPr>
                        <a:t>pA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1 </a:t>
                      </a:r>
                      <a:r>
                        <a:rPr lang="en-GB" sz="1800" dirty="0" err="1">
                          <a:effectLst/>
                        </a:rPr>
                        <a:t>pA</a:t>
                      </a:r>
                      <a:r>
                        <a:rPr lang="en-GB" sz="1800" dirty="0">
                          <a:effectLst/>
                        </a:rPr>
                        <a:t> – 10 </a:t>
                      </a:r>
                      <a:r>
                        <a:rPr lang="en-GB" sz="1800" dirty="0" err="1">
                          <a:effectLst/>
                        </a:rPr>
                        <a:t>nA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81021745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Brightness (A cm</a:t>
                      </a:r>
                      <a:r>
                        <a:rPr lang="en-GB" sz="1600" baseline="30000" dirty="0">
                          <a:effectLst/>
                        </a:rPr>
                        <a:t>-2</a:t>
                      </a:r>
                      <a:r>
                        <a:rPr lang="en-GB" sz="1600" dirty="0">
                          <a:effectLst/>
                        </a:rPr>
                        <a:t> sr</a:t>
                      </a:r>
                      <a:r>
                        <a:rPr lang="en-GB" sz="1600" baseline="30000" dirty="0">
                          <a:effectLst/>
                        </a:rPr>
                        <a:t>-1</a:t>
                      </a:r>
                      <a:r>
                        <a:rPr lang="en-GB" sz="1600" dirty="0">
                          <a:effectLst/>
                        </a:rPr>
                        <a:t>)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10</a:t>
                      </a:r>
                      <a:r>
                        <a:rPr lang="en-GB" sz="1800" baseline="30000">
                          <a:effectLst/>
                        </a:rPr>
                        <a:t>2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10</a:t>
                      </a:r>
                      <a:r>
                        <a:rPr lang="en-GB" sz="1800" baseline="30000">
                          <a:effectLst/>
                        </a:rPr>
                        <a:t>2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10</a:t>
                      </a:r>
                      <a:r>
                        <a:rPr lang="en-GB" sz="1800" baseline="30000">
                          <a:effectLst/>
                        </a:rPr>
                        <a:t>3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10</a:t>
                      </a:r>
                      <a:r>
                        <a:rPr lang="en-GB" sz="1800" baseline="30000">
                          <a:effectLst/>
                        </a:rPr>
                        <a:t>7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10</a:t>
                      </a:r>
                      <a:r>
                        <a:rPr lang="en-GB" sz="1800" baseline="30000" dirty="0">
                          <a:effectLst/>
                        </a:rPr>
                        <a:t>9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&gt;10</a:t>
                      </a:r>
                      <a:r>
                        <a:rPr lang="en-GB" sz="1800" baseline="30000" dirty="0">
                          <a:effectLst/>
                        </a:rPr>
                        <a:t>7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7291662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Energy dispersion (eV)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1–10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5–20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0.2–0.5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5–6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5–50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&lt;1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0.01 - 10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795765616"/>
                  </a:ext>
                </a:extLst>
              </a:tr>
            </a:tbl>
          </a:graphicData>
        </a:graphic>
      </p:graphicFrame>
      <p:sp>
        <p:nvSpPr>
          <p:cNvPr id="2" name="Oval 1">
            <a:extLst>
              <a:ext uri="{FF2B5EF4-FFF2-40B4-BE49-F238E27FC236}">
                <a16:creationId xmlns:a16="http://schemas.microsoft.com/office/drawing/2014/main" id="{121359FF-78F8-49C6-A87D-527BF0C95324}"/>
              </a:ext>
            </a:extLst>
          </p:cNvPr>
          <p:cNvSpPr/>
          <p:nvPr/>
        </p:nvSpPr>
        <p:spPr>
          <a:xfrm>
            <a:off x="8358839" y="1523271"/>
            <a:ext cx="446568" cy="407601"/>
          </a:xfrm>
          <a:prstGeom prst="ellipse">
            <a:avLst/>
          </a:prstGeom>
          <a:noFill/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>
              <a:latin typeface="+mj-lt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3C67C2A-DB89-4EFC-9610-67FC2B854A44}"/>
              </a:ext>
            </a:extLst>
          </p:cNvPr>
          <p:cNvSpPr/>
          <p:nvPr/>
        </p:nvSpPr>
        <p:spPr>
          <a:xfrm>
            <a:off x="9469543" y="1756120"/>
            <a:ext cx="446568" cy="407601"/>
          </a:xfrm>
          <a:prstGeom prst="ellipse">
            <a:avLst/>
          </a:prstGeom>
          <a:noFill/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>
              <a:latin typeface="+mj-lt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7E98EAE-373F-4447-AE64-5A7057E55838}"/>
              </a:ext>
            </a:extLst>
          </p:cNvPr>
          <p:cNvSpPr/>
          <p:nvPr/>
        </p:nvSpPr>
        <p:spPr>
          <a:xfrm>
            <a:off x="9914463" y="1744448"/>
            <a:ext cx="446568" cy="407601"/>
          </a:xfrm>
          <a:prstGeom prst="ellipse">
            <a:avLst/>
          </a:prstGeom>
          <a:noFill/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>
              <a:latin typeface="+mj-lt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2ADBD30-DA0E-477A-B880-A7051D882F61}"/>
              </a:ext>
            </a:extLst>
          </p:cNvPr>
          <p:cNvSpPr/>
          <p:nvPr/>
        </p:nvSpPr>
        <p:spPr>
          <a:xfrm>
            <a:off x="10745177" y="1881296"/>
            <a:ext cx="446568" cy="407601"/>
          </a:xfrm>
          <a:prstGeom prst="ellipse">
            <a:avLst/>
          </a:prstGeom>
          <a:noFill/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>
              <a:latin typeface="+mj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D0A3EE9-68B2-49F0-9DA3-5E15ED4778F7}"/>
              </a:ext>
            </a:extLst>
          </p:cNvPr>
          <p:cNvSpPr txBox="1"/>
          <p:nvPr/>
        </p:nvSpPr>
        <p:spPr>
          <a:xfrm>
            <a:off x="7455514" y="6046096"/>
            <a:ext cx="38233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C00000"/>
                </a:solidFill>
                <a:effectLst/>
                <a:latin typeface="+mj-lt"/>
                <a:ea typeface="Calibri" panose="020F0502020204030204" pitchFamily="34" charset="0"/>
              </a:rPr>
              <a:t>New FIB platforms</a:t>
            </a:r>
            <a:endParaRPr lang="en-IE" dirty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FBE285-1E01-45B2-856E-8976E68C3BB0}"/>
              </a:ext>
            </a:extLst>
          </p:cNvPr>
          <p:cNvSpPr txBox="1"/>
          <p:nvPr/>
        </p:nvSpPr>
        <p:spPr>
          <a:xfrm>
            <a:off x="7194941" y="6505047"/>
            <a:ext cx="43444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sz="1400" dirty="0">
                <a:latin typeface="+mn-lt"/>
              </a:rPr>
              <a:t>Audinot et al. </a:t>
            </a:r>
            <a:r>
              <a:rPr lang="en-IE" sz="1400" i="1" dirty="0">
                <a:latin typeface="+mn-lt"/>
              </a:rPr>
              <a:t>Reports on Progress in Physics </a:t>
            </a:r>
            <a:r>
              <a:rPr lang="en-IE" sz="1400" dirty="0">
                <a:latin typeface="+mn-lt"/>
              </a:rPr>
              <a:t>(2021)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47A5F464-1C9C-1224-79F2-9AE5DE5E0B3C}"/>
              </a:ext>
            </a:extLst>
          </p:cNvPr>
          <p:cNvSpPr/>
          <p:nvPr/>
        </p:nvSpPr>
        <p:spPr>
          <a:xfrm>
            <a:off x="8134886" y="3613406"/>
            <a:ext cx="3817996" cy="407601"/>
          </a:xfrm>
          <a:prstGeom prst="ellipse">
            <a:avLst/>
          </a:prstGeom>
          <a:noFill/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>
              <a:latin typeface="+mj-l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457CA6F-A811-0A03-CEC7-C8E27F322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359763"/>
            <a:ext cx="5073109" cy="2397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762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" grpId="0" animBg="1"/>
      <p:bldP spid="12" grpId="0" animBg="1"/>
      <p:bldP spid="13" grpId="0" animBg="1"/>
      <p:bldP spid="14" grpId="0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5F9FC565-905E-48B2-AD8B-63489B3C28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0" t="1" r="1944" b="-3286"/>
          <a:stretch/>
        </p:blipFill>
        <p:spPr>
          <a:xfrm>
            <a:off x="4060782" y="4416902"/>
            <a:ext cx="3638540" cy="2150391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25CBA44-A206-48CE-88DC-405DC7110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3954" y="171811"/>
            <a:ext cx="8398932" cy="542025"/>
          </a:xfrm>
        </p:spPr>
        <p:txBody>
          <a:bodyPr/>
          <a:lstStyle/>
          <a:p>
            <a:r>
              <a:rPr lang="en-IE" dirty="0">
                <a:latin typeface="+mj-lt"/>
              </a:rPr>
              <a:t>FIB platform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87D906-E8DD-4D04-9B70-A071C2E53F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>
                <a:latin typeface="+mj-lt"/>
              </a:rPr>
              <a:pPr>
                <a:defRPr/>
              </a:pPr>
              <a:t>4</a:t>
            </a:fld>
            <a:endParaRPr lang="fr-FR" dirty="0">
              <a:latin typeface="+mj-l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F819D90-9A98-4A6C-8EB3-87301FAFD69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90"/>
          <a:stretch/>
        </p:blipFill>
        <p:spPr>
          <a:xfrm>
            <a:off x="596746" y="4310377"/>
            <a:ext cx="2022335" cy="215039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1B573A0-DA14-4B3B-B63B-074F344B88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401" y="673533"/>
            <a:ext cx="2022335" cy="359668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A925001-D46D-4E13-B9D4-A36A931D48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49519" y="788460"/>
            <a:ext cx="1872897" cy="332254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C87B5A2-AE72-4016-A1F5-7B12CF75C1C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1909" y="1066182"/>
            <a:ext cx="1771897" cy="315321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F67AFD0-18FC-4BF6-8967-34FEE3D900F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51507" y="4126787"/>
            <a:ext cx="2683075" cy="231042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F336CED-D184-4E5E-A716-845CE4A82C96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3817" y="3126658"/>
            <a:ext cx="905060" cy="1798649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683B1E9-3B71-40E6-B31E-44090ED290C9}"/>
              </a:ext>
            </a:extLst>
          </p:cNvPr>
          <p:cNvSpPr txBox="1"/>
          <p:nvPr/>
        </p:nvSpPr>
        <p:spPr>
          <a:xfrm>
            <a:off x="4435632" y="621247"/>
            <a:ext cx="326368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E" b="1" dirty="0">
                <a:latin typeface="+mj-lt"/>
              </a:rPr>
              <a:t>Ga Liquid Metal Ion Sources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9DE5D40-D244-4D0A-A3DF-43FAEF27E43F}"/>
              </a:ext>
            </a:extLst>
          </p:cNvPr>
          <p:cNvSpPr txBox="1"/>
          <p:nvPr/>
        </p:nvSpPr>
        <p:spPr>
          <a:xfrm>
            <a:off x="1645034" y="864834"/>
            <a:ext cx="28207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E" b="1" dirty="0">
                <a:latin typeface="+mj-lt"/>
              </a:rPr>
              <a:t>Gas Field Ion Source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4B1E580-0C30-45BB-8406-A30E6B5194E0}"/>
              </a:ext>
            </a:extLst>
          </p:cNvPr>
          <p:cNvSpPr txBox="1"/>
          <p:nvPr/>
        </p:nvSpPr>
        <p:spPr>
          <a:xfrm>
            <a:off x="8331200" y="493821"/>
            <a:ext cx="364767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E" b="1" dirty="0">
                <a:latin typeface="+mj-lt"/>
              </a:rPr>
              <a:t>Low-Temperature Ion Source</a:t>
            </a:r>
          </a:p>
        </p:txBody>
      </p:sp>
      <p:pic>
        <p:nvPicPr>
          <p:cNvPr id="15" name="Picture 2" descr="D:\Public\Analyses\NanoFAB\2016-05-18-Diatoms\18-May-16_11_01 AM_FOV_20.00_2.tif">
            <a:extLst>
              <a:ext uri="{FF2B5EF4-FFF2-40B4-BE49-F238E27FC236}">
                <a16:creationId xmlns:a16="http://schemas.microsoft.com/office/drawing/2014/main" id="{1BF0B2FC-3A8C-4293-8B13-FDA4C13266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89"/>
          <a:stretch/>
        </p:blipFill>
        <p:spPr bwMode="auto">
          <a:xfrm>
            <a:off x="2745370" y="2005386"/>
            <a:ext cx="1106058" cy="1069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W:\CrossFunctional\Machine Data\Machine 20\LG20 Images\2011\Argonne National Lab\B8-Cu_Site_12.tif">
            <a:extLst>
              <a:ext uri="{FF2B5EF4-FFF2-40B4-BE49-F238E27FC236}">
                <a16:creationId xmlns:a16="http://schemas.microsoft.com/office/drawing/2014/main" id="{86265789-FF63-45E6-B379-4EEDF2AA81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9" t="9932" r="781" b="25781"/>
          <a:stretch>
            <a:fillRect/>
          </a:stretch>
        </p:blipFill>
        <p:spPr bwMode="auto">
          <a:xfrm>
            <a:off x="2786665" y="3238084"/>
            <a:ext cx="1050531" cy="78789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2960BE-8A35-40AD-A6B7-057A13F22E18}"/>
              </a:ext>
            </a:extLst>
          </p:cNvPr>
          <p:cNvSpPr txBox="1"/>
          <p:nvPr/>
        </p:nvSpPr>
        <p:spPr>
          <a:xfrm>
            <a:off x="1919870" y="6230934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dirty="0">
                <a:latin typeface="+mj-lt"/>
              </a:rPr>
              <a:t>0,5 nm / 2 nm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C7151BA-8F3E-4ECE-BCD6-48EA1E82E22C}"/>
              </a:ext>
            </a:extLst>
          </p:cNvPr>
          <p:cNvSpPr txBox="1"/>
          <p:nvPr/>
        </p:nvSpPr>
        <p:spPr>
          <a:xfrm>
            <a:off x="5624271" y="6460768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dirty="0">
                <a:latin typeface="+mj-lt"/>
              </a:rPr>
              <a:t>2 nm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6306148-DFEB-4BAA-AAA7-840E9942A494}"/>
              </a:ext>
            </a:extLst>
          </p:cNvPr>
          <p:cNvSpPr txBox="1"/>
          <p:nvPr/>
        </p:nvSpPr>
        <p:spPr>
          <a:xfrm>
            <a:off x="10088678" y="6492965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dirty="0">
                <a:latin typeface="+mj-lt"/>
              </a:rPr>
              <a:t>2 nm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A35988F5-D321-4A0C-B3A0-A7F81BA68D60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3164" y="1467378"/>
            <a:ext cx="621418" cy="607753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75BB9FB-64E8-488A-AC05-3DBCB5175F5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99658" y="1010492"/>
            <a:ext cx="611736" cy="611736"/>
          </a:xfrm>
          <a:prstGeom prst="rect">
            <a:avLst/>
          </a:prstGeom>
        </p:spPr>
      </p:pic>
      <p:pic>
        <p:nvPicPr>
          <p:cNvPr id="28" name="Picture 3" descr="ThermoFisher_PPT-Logo_032-Bk.jpg">
            <a:extLst>
              <a:ext uri="{FF2B5EF4-FFF2-40B4-BE49-F238E27FC236}">
                <a16:creationId xmlns:a16="http://schemas.microsoft.com/office/drawing/2014/main" id="{D4EB71A5-DFEE-4FAA-BAFA-0F7D02AF1DFB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6671329" y="1549552"/>
            <a:ext cx="1510880" cy="3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24C69C7-4617-45FD-B46B-C4DDD37E4749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0888499" y="2190994"/>
            <a:ext cx="1230333" cy="8711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839A1E-6D98-4216-BBAB-CE596880BC59}"/>
              </a:ext>
            </a:extLst>
          </p:cNvPr>
          <p:cNvSpPr txBox="1"/>
          <p:nvPr/>
        </p:nvSpPr>
        <p:spPr>
          <a:xfrm>
            <a:off x="1781721" y="1267323"/>
            <a:ext cx="12522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sz="2000" b="1" dirty="0">
                <a:latin typeface="+mj-lt"/>
              </a:rPr>
              <a:t>He</a:t>
            </a:r>
            <a:r>
              <a:rPr lang="en-IE" sz="2000" b="1" baseline="30000" dirty="0">
                <a:latin typeface="+mj-lt"/>
              </a:rPr>
              <a:t>+</a:t>
            </a:r>
            <a:r>
              <a:rPr lang="en-IE" sz="2000" b="1" dirty="0">
                <a:latin typeface="+mj-lt"/>
              </a:rPr>
              <a:t> / Ne</a:t>
            </a:r>
            <a:r>
              <a:rPr lang="en-IE" sz="2000" b="1" baseline="30000" dirty="0">
                <a:latin typeface="+mj-lt"/>
              </a:rPr>
              <a:t>+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D9FBB30-5EE6-47C9-80FD-825EB067C3A2}"/>
              </a:ext>
            </a:extLst>
          </p:cNvPr>
          <p:cNvSpPr txBox="1"/>
          <p:nvPr/>
        </p:nvSpPr>
        <p:spPr>
          <a:xfrm>
            <a:off x="4969738" y="1506013"/>
            <a:ext cx="6158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sz="2000" b="1" dirty="0">
                <a:latin typeface="+mj-lt"/>
              </a:rPr>
              <a:t>Ga</a:t>
            </a:r>
            <a:r>
              <a:rPr lang="en-IE" baseline="30000" dirty="0">
                <a:latin typeface="+mj-lt"/>
              </a:rPr>
              <a:t>+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6A37644-5A7D-43AF-A030-4D5D44EC2E40}"/>
              </a:ext>
            </a:extLst>
          </p:cNvPr>
          <p:cNvSpPr txBox="1"/>
          <p:nvPr/>
        </p:nvSpPr>
        <p:spPr>
          <a:xfrm>
            <a:off x="9094113" y="798064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sz="2000" b="1" dirty="0">
                <a:latin typeface="+mj-lt"/>
              </a:rPr>
              <a:t>Cs</a:t>
            </a:r>
            <a:r>
              <a:rPr lang="en-IE" sz="2000" b="1" baseline="30000" dirty="0">
                <a:latin typeface="+mj-lt"/>
              </a:rPr>
              <a:t>+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E6C22E-A318-F888-2AAC-25DF5398A9A8}"/>
              </a:ext>
            </a:extLst>
          </p:cNvPr>
          <p:cNvSpPr txBox="1"/>
          <p:nvPr/>
        </p:nvSpPr>
        <p:spPr>
          <a:xfrm>
            <a:off x="3515173" y="2762694"/>
            <a:ext cx="4140877" cy="1477328"/>
          </a:xfrm>
          <a:prstGeom prst="rect">
            <a:avLst/>
          </a:prstGeom>
          <a:solidFill>
            <a:schemeClr val="bg1"/>
          </a:solidFill>
          <a:ln w="28575">
            <a:solidFill>
              <a:srgbClr val="0E1006"/>
            </a:solidFill>
          </a:ln>
        </p:spPr>
        <p:txBody>
          <a:bodyPr wrap="none" rtlCol="0">
            <a:spAutoFit/>
          </a:bodyPr>
          <a:lstStyle/>
          <a:p>
            <a:pPr algn="l"/>
            <a:r>
              <a:rPr lang="en-IE" dirty="0">
                <a:latin typeface="+mj-lt"/>
              </a:rPr>
              <a:t>Analytical capabilities limited </a:t>
            </a:r>
          </a:p>
          <a:p>
            <a:pPr algn="l"/>
            <a:endParaRPr lang="en-IE" dirty="0">
              <a:latin typeface="+mj-lt"/>
              <a:sym typeface="Wingdings" panose="05000000000000000000" pitchFamily="2" charset="2"/>
            </a:endParaRPr>
          </a:p>
          <a:p>
            <a:pPr marL="285750" indent="-285750" algn="l">
              <a:buFontTx/>
              <a:buChar char="-"/>
            </a:pPr>
            <a:r>
              <a:rPr lang="en-IE" dirty="0">
                <a:latin typeface="+mj-lt"/>
                <a:sym typeface="Wingdings" panose="05000000000000000000" pitchFamily="2" charset="2"/>
              </a:rPr>
              <a:t>no X rays emission (EDX, WDS,… )</a:t>
            </a:r>
          </a:p>
          <a:p>
            <a:pPr marL="285750" indent="-285750" algn="l">
              <a:buFontTx/>
              <a:buChar char="-"/>
            </a:pPr>
            <a:r>
              <a:rPr lang="en-IE" dirty="0">
                <a:latin typeface="+mj-lt"/>
                <a:sym typeface="Wingdings" panose="05000000000000000000" pitchFamily="2" charset="2"/>
              </a:rPr>
              <a:t>but ion emission ……….</a:t>
            </a:r>
          </a:p>
          <a:p>
            <a:pPr marL="285750" indent="-285750" algn="l">
              <a:buFontTx/>
              <a:buChar char="-"/>
            </a:pPr>
            <a:endParaRPr lang="en-IE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6061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5" grpId="0"/>
      <p:bldP spid="21" grpId="0"/>
      <p:bldP spid="22" grpId="0"/>
      <p:bldP spid="30" grpId="0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704199" y="1748019"/>
            <a:ext cx="2072713" cy="415931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687544" y="117400"/>
            <a:ext cx="8398932" cy="542025"/>
          </a:xfrm>
        </p:spPr>
        <p:txBody>
          <a:bodyPr/>
          <a:lstStyle/>
          <a:p>
            <a:r>
              <a:rPr lang="fr-LU" dirty="0"/>
              <a:t>Surface </a:t>
            </a:r>
            <a:r>
              <a:rPr lang="fr-LU" dirty="0" err="1"/>
              <a:t>analysis</a:t>
            </a:r>
            <a:r>
              <a:rPr lang="fr-LU" dirty="0"/>
              <a:t> Techniques</a:t>
            </a:r>
            <a:endParaRPr lang="fr-FR" dirty="0"/>
          </a:p>
        </p:txBody>
      </p:sp>
      <p:sp>
        <p:nvSpPr>
          <p:cNvPr id="6" name="Rectangle 5"/>
          <p:cNvSpPr/>
          <p:nvPr/>
        </p:nvSpPr>
        <p:spPr>
          <a:xfrm>
            <a:off x="10408992" y="1759024"/>
            <a:ext cx="741612" cy="415931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Rectangle 6"/>
          <p:cNvSpPr/>
          <p:nvPr/>
        </p:nvSpPr>
        <p:spPr>
          <a:xfrm>
            <a:off x="7771704" y="1759025"/>
            <a:ext cx="2636362" cy="415931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cxnSp>
        <p:nvCxnSpPr>
          <p:cNvPr id="9" name="Straight Connector 8"/>
          <p:cNvCxnSpPr/>
          <p:nvPr/>
        </p:nvCxnSpPr>
        <p:spPr>
          <a:xfrm>
            <a:off x="5697369" y="2607004"/>
            <a:ext cx="546611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687965" y="5212562"/>
            <a:ext cx="546611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5687965" y="4060434"/>
            <a:ext cx="546611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Freeform 71"/>
          <p:cNvSpPr/>
          <p:nvPr/>
        </p:nvSpPr>
        <p:spPr>
          <a:xfrm>
            <a:off x="7279510" y="2665390"/>
            <a:ext cx="1295473" cy="1598464"/>
          </a:xfrm>
          <a:custGeom>
            <a:avLst/>
            <a:gdLst>
              <a:gd name="connsiteX0" fmla="*/ 507651 w 1352167"/>
              <a:gd name="connsiteY0" fmla="*/ 196125 h 1520157"/>
              <a:gd name="connsiteX1" fmla="*/ 42831 w 1352167"/>
              <a:gd name="connsiteY1" fmla="*/ 66585 h 1520157"/>
              <a:gd name="connsiteX2" fmla="*/ 157131 w 1352167"/>
              <a:gd name="connsiteY2" fmla="*/ 1118145 h 1520157"/>
              <a:gd name="connsiteX3" fmla="*/ 1246791 w 1352167"/>
              <a:gd name="connsiteY3" fmla="*/ 1422945 h 1520157"/>
              <a:gd name="connsiteX4" fmla="*/ 1254411 w 1352167"/>
              <a:gd name="connsiteY4" fmla="*/ 1415325 h 1520157"/>
              <a:gd name="connsiteX5" fmla="*/ 759111 w 1352167"/>
              <a:gd name="connsiteY5" fmla="*/ 203745 h 1520157"/>
              <a:gd name="connsiteX0" fmla="*/ 484822 w 1324667"/>
              <a:gd name="connsiteY0" fmla="*/ 194722 h 1519630"/>
              <a:gd name="connsiteX1" fmla="*/ 20002 w 1324667"/>
              <a:gd name="connsiteY1" fmla="*/ 65182 h 1519630"/>
              <a:gd name="connsiteX2" fmla="*/ 200977 w 1324667"/>
              <a:gd name="connsiteY2" fmla="*/ 1097692 h 1519630"/>
              <a:gd name="connsiteX3" fmla="*/ 1223962 w 1324667"/>
              <a:gd name="connsiteY3" fmla="*/ 1421542 h 1519630"/>
              <a:gd name="connsiteX4" fmla="*/ 1231582 w 1324667"/>
              <a:gd name="connsiteY4" fmla="*/ 1413922 h 1519630"/>
              <a:gd name="connsiteX5" fmla="*/ 736282 w 1324667"/>
              <a:gd name="connsiteY5" fmla="*/ 202342 h 1519630"/>
              <a:gd name="connsiteX0" fmla="*/ 483966 w 1305166"/>
              <a:gd name="connsiteY0" fmla="*/ 194722 h 1583784"/>
              <a:gd name="connsiteX1" fmla="*/ 19146 w 1305166"/>
              <a:gd name="connsiteY1" fmla="*/ 65182 h 1583784"/>
              <a:gd name="connsiteX2" fmla="*/ 200121 w 1305166"/>
              <a:gd name="connsiteY2" fmla="*/ 1097692 h 1583784"/>
              <a:gd name="connsiteX3" fmla="*/ 1189768 w 1305166"/>
              <a:gd name="connsiteY3" fmla="*/ 1550130 h 1583784"/>
              <a:gd name="connsiteX4" fmla="*/ 1230726 w 1305166"/>
              <a:gd name="connsiteY4" fmla="*/ 1413922 h 1583784"/>
              <a:gd name="connsiteX5" fmla="*/ 735426 w 1305166"/>
              <a:gd name="connsiteY5" fmla="*/ 202342 h 1583784"/>
              <a:gd name="connsiteX0" fmla="*/ 483498 w 1295473"/>
              <a:gd name="connsiteY0" fmla="*/ 194722 h 1540222"/>
              <a:gd name="connsiteX1" fmla="*/ 18678 w 1295473"/>
              <a:gd name="connsiteY1" fmla="*/ 65182 h 1540222"/>
              <a:gd name="connsiteX2" fmla="*/ 199653 w 1295473"/>
              <a:gd name="connsiteY2" fmla="*/ 1097692 h 1540222"/>
              <a:gd name="connsiteX3" fmla="*/ 1170250 w 1295473"/>
              <a:gd name="connsiteY3" fmla="*/ 1473930 h 1540222"/>
              <a:gd name="connsiteX4" fmla="*/ 1230258 w 1295473"/>
              <a:gd name="connsiteY4" fmla="*/ 1413922 h 1540222"/>
              <a:gd name="connsiteX5" fmla="*/ 734958 w 1295473"/>
              <a:gd name="connsiteY5" fmla="*/ 202342 h 1540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95473" h="1540222">
                <a:moveTo>
                  <a:pt x="483498" y="194722"/>
                </a:moveTo>
                <a:cubicBezTo>
                  <a:pt x="280298" y="53117"/>
                  <a:pt x="65985" y="-85313"/>
                  <a:pt x="18678" y="65182"/>
                </a:cubicBezTo>
                <a:cubicBezTo>
                  <a:pt x="-28629" y="215677"/>
                  <a:pt x="7724" y="862901"/>
                  <a:pt x="199653" y="1097692"/>
                </a:cubicBezTo>
                <a:cubicBezTo>
                  <a:pt x="391582" y="1332483"/>
                  <a:pt x="998483" y="1421225"/>
                  <a:pt x="1170250" y="1473930"/>
                </a:cubicBezTo>
                <a:cubicBezTo>
                  <a:pt x="1342017" y="1526635"/>
                  <a:pt x="1311538" y="1617122"/>
                  <a:pt x="1230258" y="1413922"/>
                </a:cubicBezTo>
                <a:cubicBezTo>
                  <a:pt x="1148978" y="1210722"/>
                  <a:pt x="941968" y="706532"/>
                  <a:pt x="734958" y="202342"/>
                </a:cubicBezTo>
              </a:path>
            </a:pathLst>
          </a:custGeom>
          <a:solidFill>
            <a:srgbClr val="00B0F0"/>
          </a:solidFill>
          <a:ln w="9525"/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Freeform 11"/>
          <p:cNvSpPr/>
          <p:nvPr/>
        </p:nvSpPr>
        <p:spPr>
          <a:xfrm>
            <a:off x="6149126" y="1752790"/>
            <a:ext cx="2445753" cy="1229397"/>
          </a:xfrm>
          <a:custGeom>
            <a:avLst/>
            <a:gdLst>
              <a:gd name="connsiteX0" fmla="*/ 975980 w 2317100"/>
              <a:gd name="connsiteY0" fmla="*/ 61647 h 1361648"/>
              <a:gd name="connsiteX1" fmla="*/ 46340 w 2317100"/>
              <a:gd name="connsiteY1" fmla="*/ 54027 h 1361648"/>
              <a:gd name="connsiteX2" fmla="*/ 274940 w 2317100"/>
              <a:gd name="connsiteY2" fmla="*/ 640767 h 1361648"/>
              <a:gd name="connsiteX3" fmla="*/ 1433180 w 2317100"/>
              <a:gd name="connsiteY3" fmla="*/ 1158927 h 1361648"/>
              <a:gd name="connsiteX4" fmla="*/ 1989440 w 2317100"/>
              <a:gd name="connsiteY4" fmla="*/ 1288467 h 1361648"/>
              <a:gd name="connsiteX5" fmla="*/ 2317100 w 2317100"/>
              <a:gd name="connsiteY5" fmla="*/ 61647 h 1361648"/>
              <a:gd name="connsiteX0" fmla="*/ 527293 w 2287513"/>
              <a:gd name="connsiteY0" fmla="*/ 163299 h 1326140"/>
              <a:gd name="connsiteX1" fmla="*/ 16753 w 2287513"/>
              <a:gd name="connsiteY1" fmla="*/ 18519 h 1326140"/>
              <a:gd name="connsiteX2" fmla="*/ 245353 w 2287513"/>
              <a:gd name="connsiteY2" fmla="*/ 605259 h 1326140"/>
              <a:gd name="connsiteX3" fmla="*/ 1403593 w 2287513"/>
              <a:gd name="connsiteY3" fmla="*/ 1123419 h 1326140"/>
              <a:gd name="connsiteX4" fmla="*/ 1959853 w 2287513"/>
              <a:gd name="connsiteY4" fmla="*/ 1252959 h 1326140"/>
              <a:gd name="connsiteX5" fmla="*/ 2287513 w 2287513"/>
              <a:gd name="connsiteY5" fmla="*/ 26139 h 1326140"/>
              <a:gd name="connsiteX0" fmla="*/ 527293 w 2287513"/>
              <a:gd name="connsiteY0" fmla="*/ 154726 h 1317567"/>
              <a:gd name="connsiteX1" fmla="*/ 16753 w 2287513"/>
              <a:gd name="connsiteY1" fmla="*/ 9946 h 1317567"/>
              <a:gd name="connsiteX2" fmla="*/ 245353 w 2287513"/>
              <a:gd name="connsiteY2" fmla="*/ 596686 h 1317567"/>
              <a:gd name="connsiteX3" fmla="*/ 1403593 w 2287513"/>
              <a:gd name="connsiteY3" fmla="*/ 1114846 h 1317567"/>
              <a:gd name="connsiteX4" fmla="*/ 1959853 w 2287513"/>
              <a:gd name="connsiteY4" fmla="*/ 1244386 h 1317567"/>
              <a:gd name="connsiteX5" fmla="*/ 2287513 w 2287513"/>
              <a:gd name="connsiteY5" fmla="*/ 17566 h 1317567"/>
              <a:gd name="connsiteX0" fmla="*/ 2488826 w 2488826"/>
              <a:gd name="connsiteY0" fmla="*/ 0 h 1372391"/>
              <a:gd name="connsiteX1" fmla="*/ 149486 w 2488826"/>
              <a:gd name="connsiteY1" fmla="*/ 64770 h 1372391"/>
              <a:gd name="connsiteX2" fmla="*/ 378086 w 2488826"/>
              <a:gd name="connsiteY2" fmla="*/ 651510 h 1372391"/>
              <a:gd name="connsiteX3" fmla="*/ 1536326 w 2488826"/>
              <a:gd name="connsiteY3" fmla="*/ 1169670 h 1372391"/>
              <a:gd name="connsiteX4" fmla="*/ 2092586 w 2488826"/>
              <a:gd name="connsiteY4" fmla="*/ 1299210 h 1372391"/>
              <a:gd name="connsiteX5" fmla="*/ 2420246 w 2488826"/>
              <a:gd name="connsiteY5" fmla="*/ 72390 h 1372391"/>
              <a:gd name="connsiteX0" fmla="*/ 2527870 w 2527870"/>
              <a:gd name="connsiteY0" fmla="*/ 29541 h 1401932"/>
              <a:gd name="connsiteX1" fmla="*/ 140905 w 2527870"/>
              <a:gd name="connsiteY1" fmla="*/ 27636 h 1401932"/>
              <a:gd name="connsiteX2" fmla="*/ 417130 w 2527870"/>
              <a:gd name="connsiteY2" fmla="*/ 681051 h 1401932"/>
              <a:gd name="connsiteX3" fmla="*/ 1575370 w 2527870"/>
              <a:gd name="connsiteY3" fmla="*/ 1199211 h 1401932"/>
              <a:gd name="connsiteX4" fmla="*/ 2131630 w 2527870"/>
              <a:gd name="connsiteY4" fmla="*/ 1328751 h 1401932"/>
              <a:gd name="connsiteX5" fmla="*/ 2459290 w 2527870"/>
              <a:gd name="connsiteY5" fmla="*/ 101931 h 1401932"/>
              <a:gd name="connsiteX0" fmla="*/ 2511219 w 2511219"/>
              <a:gd name="connsiteY0" fmla="*/ 1976 h 1374367"/>
              <a:gd name="connsiteX1" fmla="*/ 124254 w 2511219"/>
              <a:gd name="connsiteY1" fmla="*/ 71 h 1374367"/>
              <a:gd name="connsiteX2" fmla="*/ 400479 w 2511219"/>
              <a:gd name="connsiteY2" fmla="*/ 653486 h 1374367"/>
              <a:gd name="connsiteX3" fmla="*/ 1558719 w 2511219"/>
              <a:gd name="connsiteY3" fmla="*/ 1171646 h 1374367"/>
              <a:gd name="connsiteX4" fmla="*/ 2114979 w 2511219"/>
              <a:gd name="connsiteY4" fmla="*/ 1301186 h 1374367"/>
              <a:gd name="connsiteX5" fmla="*/ 2442639 w 2511219"/>
              <a:gd name="connsiteY5" fmla="*/ 74366 h 1374367"/>
              <a:gd name="connsiteX0" fmla="*/ 2543286 w 2543286"/>
              <a:gd name="connsiteY0" fmla="*/ 0 h 1372391"/>
              <a:gd name="connsiteX1" fmla="*/ 118221 w 2543286"/>
              <a:gd name="connsiteY1" fmla="*/ 26670 h 1372391"/>
              <a:gd name="connsiteX2" fmla="*/ 432546 w 2543286"/>
              <a:gd name="connsiteY2" fmla="*/ 651510 h 1372391"/>
              <a:gd name="connsiteX3" fmla="*/ 1590786 w 2543286"/>
              <a:gd name="connsiteY3" fmla="*/ 1169670 h 1372391"/>
              <a:gd name="connsiteX4" fmla="*/ 2147046 w 2543286"/>
              <a:gd name="connsiteY4" fmla="*/ 1299210 h 1372391"/>
              <a:gd name="connsiteX5" fmla="*/ 2474706 w 2543286"/>
              <a:gd name="connsiteY5" fmla="*/ 72390 h 1372391"/>
              <a:gd name="connsiteX0" fmla="*/ 2559523 w 2559523"/>
              <a:gd name="connsiteY0" fmla="*/ 0 h 1372391"/>
              <a:gd name="connsiteX1" fmla="*/ 115408 w 2559523"/>
              <a:gd name="connsiteY1" fmla="*/ 55245 h 1372391"/>
              <a:gd name="connsiteX2" fmla="*/ 448783 w 2559523"/>
              <a:gd name="connsiteY2" fmla="*/ 651510 h 1372391"/>
              <a:gd name="connsiteX3" fmla="*/ 1607023 w 2559523"/>
              <a:gd name="connsiteY3" fmla="*/ 1169670 h 1372391"/>
              <a:gd name="connsiteX4" fmla="*/ 2163283 w 2559523"/>
              <a:gd name="connsiteY4" fmla="*/ 1299210 h 1372391"/>
              <a:gd name="connsiteX5" fmla="*/ 2490943 w 2559523"/>
              <a:gd name="connsiteY5" fmla="*/ 72390 h 1372391"/>
              <a:gd name="connsiteX0" fmla="*/ 2014696 w 2469991"/>
              <a:gd name="connsiteY0" fmla="*/ 1954 h 1345770"/>
              <a:gd name="connsiteX1" fmla="*/ 94456 w 2469991"/>
              <a:gd name="connsiteY1" fmla="*/ 28624 h 1345770"/>
              <a:gd name="connsiteX2" fmla="*/ 427831 w 2469991"/>
              <a:gd name="connsiteY2" fmla="*/ 624889 h 1345770"/>
              <a:gd name="connsiteX3" fmla="*/ 1586071 w 2469991"/>
              <a:gd name="connsiteY3" fmla="*/ 1143049 h 1345770"/>
              <a:gd name="connsiteX4" fmla="*/ 2142331 w 2469991"/>
              <a:gd name="connsiteY4" fmla="*/ 1272589 h 1345770"/>
              <a:gd name="connsiteX5" fmla="*/ 2469991 w 2469991"/>
              <a:gd name="connsiteY5" fmla="*/ 45769 h 1345770"/>
              <a:gd name="connsiteX0" fmla="*/ 1978821 w 2434116"/>
              <a:gd name="connsiteY0" fmla="*/ 22080 h 1365896"/>
              <a:gd name="connsiteX1" fmla="*/ 1462518 w 2434116"/>
              <a:gd name="connsiteY1" fmla="*/ 32792 h 1365896"/>
              <a:gd name="connsiteX2" fmla="*/ 58581 w 2434116"/>
              <a:gd name="connsiteY2" fmla="*/ 48750 h 1365896"/>
              <a:gd name="connsiteX3" fmla="*/ 391956 w 2434116"/>
              <a:gd name="connsiteY3" fmla="*/ 645015 h 1365896"/>
              <a:gd name="connsiteX4" fmla="*/ 1550196 w 2434116"/>
              <a:gd name="connsiteY4" fmla="*/ 1163175 h 1365896"/>
              <a:gd name="connsiteX5" fmla="*/ 2106456 w 2434116"/>
              <a:gd name="connsiteY5" fmla="*/ 1292715 h 1365896"/>
              <a:gd name="connsiteX6" fmla="*/ 2434116 w 2434116"/>
              <a:gd name="connsiteY6" fmla="*/ 65895 h 1365896"/>
              <a:gd name="connsiteX0" fmla="*/ 1993656 w 2448951"/>
              <a:gd name="connsiteY0" fmla="*/ 92657 h 1436473"/>
              <a:gd name="connsiteX1" fmla="*/ 1477353 w 2448951"/>
              <a:gd name="connsiteY1" fmla="*/ 103369 h 1436473"/>
              <a:gd name="connsiteX2" fmla="*/ 56748 w 2448951"/>
              <a:gd name="connsiteY2" fmla="*/ 33602 h 1436473"/>
              <a:gd name="connsiteX3" fmla="*/ 406791 w 2448951"/>
              <a:gd name="connsiteY3" fmla="*/ 715592 h 1436473"/>
              <a:gd name="connsiteX4" fmla="*/ 1565031 w 2448951"/>
              <a:gd name="connsiteY4" fmla="*/ 1233752 h 1436473"/>
              <a:gd name="connsiteX5" fmla="*/ 2121291 w 2448951"/>
              <a:gd name="connsiteY5" fmla="*/ 1363292 h 1436473"/>
              <a:gd name="connsiteX6" fmla="*/ 2448951 w 2448951"/>
              <a:gd name="connsiteY6" fmla="*/ 136472 h 1436473"/>
              <a:gd name="connsiteX0" fmla="*/ 1999442 w 2454737"/>
              <a:gd name="connsiteY0" fmla="*/ 62695 h 1406511"/>
              <a:gd name="connsiteX1" fmla="*/ 1483139 w 2454737"/>
              <a:gd name="connsiteY1" fmla="*/ 73407 h 1406511"/>
              <a:gd name="connsiteX2" fmla="*/ 62534 w 2454737"/>
              <a:gd name="connsiteY2" fmla="*/ 3640 h 1406511"/>
              <a:gd name="connsiteX3" fmla="*/ 412577 w 2454737"/>
              <a:gd name="connsiteY3" fmla="*/ 685630 h 1406511"/>
              <a:gd name="connsiteX4" fmla="*/ 1570817 w 2454737"/>
              <a:gd name="connsiteY4" fmla="*/ 1203790 h 1406511"/>
              <a:gd name="connsiteX5" fmla="*/ 2127077 w 2454737"/>
              <a:gd name="connsiteY5" fmla="*/ 1333330 h 1406511"/>
              <a:gd name="connsiteX6" fmla="*/ 2454737 w 2454737"/>
              <a:gd name="connsiteY6" fmla="*/ 106510 h 1406511"/>
              <a:gd name="connsiteX0" fmla="*/ 1997328 w 2452623"/>
              <a:gd name="connsiteY0" fmla="*/ 12973 h 1356789"/>
              <a:gd name="connsiteX1" fmla="*/ 1481025 w 2452623"/>
              <a:gd name="connsiteY1" fmla="*/ 23685 h 1356789"/>
              <a:gd name="connsiteX2" fmla="*/ 62801 w 2452623"/>
              <a:gd name="connsiteY2" fmla="*/ 3925 h 1356789"/>
              <a:gd name="connsiteX3" fmla="*/ 410463 w 2452623"/>
              <a:gd name="connsiteY3" fmla="*/ 635908 h 1356789"/>
              <a:gd name="connsiteX4" fmla="*/ 1568703 w 2452623"/>
              <a:gd name="connsiteY4" fmla="*/ 1154068 h 1356789"/>
              <a:gd name="connsiteX5" fmla="*/ 2124963 w 2452623"/>
              <a:gd name="connsiteY5" fmla="*/ 1283608 h 1356789"/>
              <a:gd name="connsiteX6" fmla="*/ 2452623 w 2452623"/>
              <a:gd name="connsiteY6" fmla="*/ 56788 h 1356789"/>
              <a:gd name="connsiteX0" fmla="*/ 2005133 w 2460428"/>
              <a:gd name="connsiteY0" fmla="*/ 9209 h 1353025"/>
              <a:gd name="connsiteX1" fmla="*/ 1488830 w 2460428"/>
              <a:gd name="connsiteY1" fmla="*/ 19921 h 1353025"/>
              <a:gd name="connsiteX2" fmla="*/ 70606 w 2460428"/>
              <a:gd name="connsiteY2" fmla="*/ 161 h 1353025"/>
              <a:gd name="connsiteX3" fmla="*/ 418268 w 2460428"/>
              <a:gd name="connsiteY3" fmla="*/ 632144 h 1353025"/>
              <a:gd name="connsiteX4" fmla="*/ 1576508 w 2460428"/>
              <a:gd name="connsiteY4" fmla="*/ 1150304 h 1353025"/>
              <a:gd name="connsiteX5" fmla="*/ 2132768 w 2460428"/>
              <a:gd name="connsiteY5" fmla="*/ 1279844 h 1353025"/>
              <a:gd name="connsiteX6" fmla="*/ 2460428 w 2460428"/>
              <a:gd name="connsiteY6" fmla="*/ 53024 h 1353025"/>
              <a:gd name="connsiteX0" fmla="*/ 1998841 w 2454136"/>
              <a:gd name="connsiteY0" fmla="*/ 6828 h 1350644"/>
              <a:gd name="connsiteX1" fmla="*/ 1482538 w 2454136"/>
              <a:gd name="connsiteY1" fmla="*/ 17540 h 1350644"/>
              <a:gd name="connsiteX2" fmla="*/ 71457 w 2454136"/>
              <a:gd name="connsiteY2" fmla="*/ 161 h 1350644"/>
              <a:gd name="connsiteX3" fmla="*/ 411976 w 2454136"/>
              <a:gd name="connsiteY3" fmla="*/ 629763 h 1350644"/>
              <a:gd name="connsiteX4" fmla="*/ 1570216 w 2454136"/>
              <a:gd name="connsiteY4" fmla="*/ 1147923 h 1350644"/>
              <a:gd name="connsiteX5" fmla="*/ 2126476 w 2454136"/>
              <a:gd name="connsiteY5" fmla="*/ 1277463 h 1350644"/>
              <a:gd name="connsiteX6" fmla="*/ 2454136 w 2454136"/>
              <a:gd name="connsiteY6" fmla="*/ 50643 h 1350644"/>
              <a:gd name="connsiteX0" fmla="*/ 1979393 w 2434688"/>
              <a:gd name="connsiteY0" fmla="*/ 11991 h 1355807"/>
              <a:gd name="connsiteX1" fmla="*/ 1463090 w 2434688"/>
              <a:gd name="connsiteY1" fmla="*/ 22703 h 1355807"/>
              <a:gd name="connsiteX2" fmla="*/ 52009 w 2434688"/>
              <a:gd name="connsiteY2" fmla="*/ 5324 h 1355807"/>
              <a:gd name="connsiteX3" fmla="*/ 392528 w 2434688"/>
              <a:gd name="connsiteY3" fmla="*/ 634926 h 1355807"/>
              <a:gd name="connsiteX4" fmla="*/ 1550768 w 2434688"/>
              <a:gd name="connsiteY4" fmla="*/ 1153086 h 1355807"/>
              <a:gd name="connsiteX5" fmla="*/ 2107028 w 2434688"/>
              <a:gd name="connsiteY5" fmla="*/ 1282626 h 1355807"/>
              <a:gd name="connsiteX6" fmla="*/ 2434688 w 2434688"/>
              <a:gd name="connsiteY6" fmla="*/ 55806 h 1355807"/>
              <a:gd name="connsiteX0" fmla="*/ 1930720 w 2386015"/>
              <a:gd name="connsiteY0" fmla="*/ 51658 h 1395474"/>
              <a:gd name="connsiteX1" fmla="*/ 1414417 w 2386015"/>
              <a:gd name="connsiteY1" fmla="*/ 62370 h 1395474"/>
              <a:gd name="connsiteX2" fmla="*/ 493860 w 2386015"/>
              <a:gd name="connsiteY2" fmla="*/ 51955 h 1395474"/>
              <a:gd name="connsiteX3" fmla="*/ 3336 w 2386015"/>
              <a:gd name="connsiteY3" fmla="*/ 44991 h 1395474"/>
              <a:gd name="connsiteX4" fmla="*/ 343855 w 2386015"/>
              <a:gd name="connsiteY4" fmla="*/ 674593 h 1395474"/>
              <a:gd name="connsiteX5" fmla="*/ 1502095 w 2386015"/>
              <a:gd name="connsiteY5" fmla="*/ 1192753 h 1395474"/>
              <a:gd name="connsiteX6" fmla="*/ 2058355 w 2386015"/>
              <a:gd name="connsiteY6" fmla="*/ 1322293 h 1395474"/>
              <a:gd name="connsiteX7" fmla="*/ 2386015 w 2386015"/>
              <a:gd name="connsiteY7" fmla="*/ 95473 h 1395474"/>
              <a:gd name="connsiteX0" fmla="*/ 1930720 w 2386015"/>
              <a:gd name="connsiteY0" fmla="*/ 52686 h 1396502"/>
              <a:gd name="connsiteX1" fmla="*/ 1414417 w 2386015"/>
              <a:gd name="connsiteY1" fmla="*/ 63398 h 1396502"/>
              <a:gd name="connsiteX2" fmla="*/ 493860 w 2386015"/>
              <a:gd name="connsiteY2" fmla="*/ 52983 h 1396502"/>
              <a:gd name="connsiteX3" fmla="*/ 3336 w 2386015"/>
              <a:gd name="connsiteY3" fmla="*/ 46019 h 1396502"/>
              <a:gd name="connsiteX4" fmla="*/ 343855 w 2386015"/>
              <a:gd name="connsiteY4" fmla="*/ 675621 h 1396502"/>
              <a:gd name="connsiteX5" fmla="*/ 1502095 w 2386015"/>
              <a:gd name="connsiteY5" fmla="*/ 1193781 h 1396502"/>
              <a:gd name="connsiteX6" fmla="*/ 2058355 w 2386015"/>
              <a:gd name="connsiteY6" fmla="*/ 1323321 h 1396502"/>
              <a:gd name="connsiteX7" fmla="*/ 2386015 w 2386015"/>
              <a:gd name="connsiteY7" fmla="*/ 96501 h 1396502"/>
              <a:gd name="connsiteX0" fmla="*/ 1977633 w 2432928"/>
              <a:gd name="connsiteY0" fmla="*/ 54466 h 1398282"/>
              <a:gd name="connsiteX1" fmla="*/ 1461330 w 2432928"/>
              <a:gd name="connsiteY1" fmla="*/ 65178 h 1398282"/>
              <a:gd name="connsiteX2" fmla="*/ 540773 w 2432928"/>
              <a:gd name="connsiteY2" fmla="*/ 54763 h 1398282"/>
              <a:gd name="connsiteX3" fmla="*/ 2624 w 2432928"/>
              <a:gd name="connsiteY3" fmla="*/ 45418 h 1398282"/>
              <a:gd name="connsiteX4" fmla="*/ 390768 w 2432928"/>
              <a:gd name="connsiteY4" fmla="*/ 677401 h 1398282"/>
              <a:gd name="connsiteX5" fmla="*/ 1549008 w 2432928"/>
              <a:gd name="connsiteY5" fmla="*/ 1195561 h 1398282"/>
              <a:gd name="connsiteX6" fmla="*/ 2105268 w 2432928"/>
              <a:gd name="connsiteY6" fmla="*/ 1325101 h 1398282"/>
              <a:gd name="connsiteX7" fmla="*/ 2432928 w 2432928"/>
              <a:gd name="connsiteY7" fmla="*/ 98281 h 1398282"/>
              <a:gd name="connsiteX0" fmla="*/ 1989909 w 2445204"/>
              <a:gd name="connsiteY0" fmla="*/ 9048 h 1352864"/>
              <a:gd name="connsiteX1" fmla="*/ 1473606 w 2445204"/>
              <a:gd name="connsiteY1" fmla="*/ 19760 h 1352864"/>
              <a:gd name="connsiteX2" fmla="*/ 553049 w 2445204"/>
              <a:gd name="connsiteY2" fmla="*/ 9345 h 1352864"/>
              <a:gd name="connsiteX3" fmla="*/ 14900 w 2445204"/>
              <a:gd name="connsiteY3" fmla="*/ 0 h 1352864"/>
              <a:gd name="connsiteX4" fmla="*/ 403044 w 2445204"/>
              <a:gd name="connsiteY4" fmla="*/ 631983 h 1352864"/>
              <a:gd name="connsiteX5" fmla="*/ 1561284 w 2445204"/>
              <a:gd name="connsiteY5" fmla="*/ 1150143 h 1352864"/>
              <a:gd name="connsiteX6" fmla="*/ 2117544 w 2445204"/>
              <a:gd name="connsiteY6" fmla="*/ 1279683 h 1352864"/>
              <a:gd name="connsiteX7" fmla="*/ 2445204 w 2445204"/>
              <a:gd name="connsiteY7" fmla="*/ 52863 h 1352864"/>
              <a:gd name="connsiteX0" fmla="*/ 1989909 w 2445204"/>
              <a:gd name="connsiteY0" fmla="*/ 11513 h 1355329"/>
              <a:gd name="connsiteX1" fmla="*/ 1479956 w 2445204"/>
              <a:gd name="connsiteY1" fmla="*/ 0 h 1355329"/>
              <a:gd name="connsiteX2" fmla="*/ 553049 w 2445204"/>
              <a:gd name="connsiteY2" fmla="*/ 11810 h 1355329"/>
              <a:gd name="connsiteX3" fmla="*/ 14900 w 2445204"/>
              <a:gd name="connsiteY3" fmla="*/ 2465 h 1355329"/>
              <a:gd name="connsiteX4" fmla="*/ 403044 w 2445204"/>
              <a:gd name="connsiteY4" fmla="*/ 634448 h 1355329"/>
              <a:gd name="connsiteX5" fmla="*/ 1561284 w 2445204"/>
              <a:gd name="connsiteY5" fmla="*/ 1152608 h 1355329"/>
              <a:gd name="connsiteX6" fmla="*/ 2117544 w 2445204"/>
              <a:gd name="connsiteY6" fmla="*/ 1282148 h 1355329"/>
              <a:gd name="connsiteX7" fmla="*/ 2445204 w 2445204"/>
              <a:gd name="connsiteY7" fmla="*/ 55328 h 1355329"/>
              <a:gd name="connsiteX0" fmla="*/ 1989909 w 2445204"/>
              <a:gd name="connsiteY0" fmla="*/ 11513 h 1241735"/>
              <a:gd name="connsiteX1" fmla="*/ 1479956 w 2445204"/>
              <a:gd name="connsiteY1" fmla="*/ 0 h 1241735"/>
              <a:gd name="connsiteX2" fmla="*/ 553049 w 2445204"/>
              <a:gd name="connsiteY2" fmla="*/ 11810 h 1241735"/>
              <a:gd name="connsiteX3" fmla="*/ 14900 w 2445204"/>
              <a:gd name="connsiteY3" fmla="*/ 2465 h 1241735"/>
              <a:gd name="connsiteX4" fmla="*/ 403044 w 2445204"/>
              <a:gd name="connsiteY4" fmla="*/ 634448 h 1241735"/>
              <a:gd name="connsiteX5" fmla="*/ 1561284 w 2445204"/>
              <a:gd name="connsiteY5" fmla="*/ 1152608 h 1241735"/>
              <a:gd name="connsiteX6" fmla="*/ 2206444 w 2445204"/>
              <a:gd name="connsiteY6" fmla="*/ 1129748 h 1241735"/>
              <a:gd name="connsiteX7" fmla="*/ 2445204 w 2445204"/>
              <a:gd name="connsiteY7" fmla="*/ 55328 h 1241735"/>
              <a:gd name="connsiteX0" fmla="*/ 1990458 w 2445753"/>
              <a:gd name="connsiteY0" fmla="*/ 11513 h 1229397"/>
              <a:gd name="connsiteX1" fmla="*/ 1480505 w 2445753"/>
              <a:gd name="connsiteY1" fmla="*/ 0 h 1229397"/>
              <a:gd name="connsiteX2" fmla="*/ 553598 w 2445753"/>
              <a:gd name="connsiteY2" fmla="*/ 11810 h 1229397"/>
              <a:gd name="connsiteX3" fmla="*/ 15449 w 2445753"/>
              <a:gd name="connsiteY3" fmla="*/ 2465 h 1229397"/>
              <a:gd name="connsiteX4" fmla="*/ 403593 w 2445753"/>
              <a:gd name="connsiteY4" fmla="*/ 634448 h 1229397"/>
              <a:gd name="connsiteX5" fmla="*/ 1625333 w 2445753"/>
              <a:gd name="connsiteY5" fmla="*/ 1120858 h 1229397"/>
              <a:gd name="connsiteX6" fmla="*/ 2206993 w 2445753"/>
              <a:gd name="connsiteY6" fmla="*/ 1129748 h 1229397"/>
              <a:gd name="connsiteX7" fmla="*/ 2445753 w 2445753"/>
              <a:gd name="connsiteY7" fmla="*/ 55328 h 1229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45753" h="1229397">
                <a:moveTo>
                  <a:pt x="1990458" y="11513"/>
                </a:moveTo>
                <a:cubicBezTo>
                  <a:pt x="1904408" y="17257"/>
                  <a:pt x="1719982" y="-49"/>
                  <a:pt x="1480505" y="0"/>
                </a:cubicBezTo>
                <a:cubicBezTo>
                  <a:pt x="1241028" y="50"/>
                  <a:pt x="788778" y="14706"/>
                  <a:pt x="553598" y="11810"/>
                </a:cubicBezTo>
                <a:lnTo>
                  <a:pt x="15449" y="2465"/>
                </a:lnTo>
                <a:cubicBezTo>
                  <a:pt x="-57177" y="3844"/>
                  <a:pt x="135279" y="448049"/>
                  <a:pt x="403593" y="634448"/>
                </a:cubicBezTo>
                <a:cubicBezTo>
                  <a:pt x="671907" y="820847"/>
                  <a:pt x="1324766" y="1038308"/>
                  <a:pt x="1625333" y="1120858"/>
                </a:cubicBezTo>
                <a:cubicBezTo>
                  <a:pt x="1925900" y="1203408"/>
                  <a:pt x="2059673" y="1312628"/>
                  <a:pt x="2206993" y="1129748"/>
                </a:cubicBezTo>
                <a:cubicBezTo>
                  <a:pt x="2354313" y="946868"/>
                  <a:pt x="2355583" y="577298"/>
                  <a:pt x="2445753" y="55328"/>
                </a:cubicBezTo>
              </a:path>
            </a:pathLst>
          </a:custGeom>
          <a:gradFill flip="none" rotWithShape="1">
            <a:gsLst>
              <a:gs pos="0">
                <a:srgbClr val="FFFF99">
                  <a:shade val="30000"/>
                  <a:satMod val="115000"/>
                </a:srgbClr>
              </a:gs>
              <a:gs pos="50000">
                <a:srgbClr val="FFFF99">
                  <a:shade val="67500"/>
                  <a:satMod val="115000"/>
                </a:srgbClr>
              </a:gs>
              <a:gs pos="100000">
                <a:srgbClr val="FFFF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9525">
            <a:solidFill>
              <a:schemeClr val="bg2">
                <a:lumMod val="25000"/>
              </a:schemeClr>
            </a:solidFill>
          </a:ln>
          <a:effectLst>
            <a:innerShdw blurRad="114300">
              <a:prstClr val="black"/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Freeform 12"/>
          <p:cNvSpPr/>
          <p:nvPr/>
        </p:nvSpPr>
        <p:spPr>
          <a:xfrm rot="312701">
            <a:off x="7776008" y="3377030"/>
            <a:ext cx="1828764" cy="1983886"/>
          </a:xfrm>
          <a:custGeom>
            <a:avLst/>
            <a:gdLst>
              <a:gd name="connsiteX0" fmla="*/ 1280142 w 1505865"/>
              <a:gd name="connsiteY0" fmla="*/ 1815326 h 1876679"/>
              <a:gd name="connsiteX1" fmla="*/ 1226802 w 1505865"/>
              <a:gd name="connsiteY1" fmla="*/ 1800086 h 1876679"/>
              <a:gd name="connsiteX2" fmla="*/ 1188702 w 1505865"/>
              <a:gd name="connsiteY2" fmla="*/ 1876286 h 1876679"/>
              <a:gd name="connsiteX3" fmla="*/ 845802 w 1505865"/>
              <a:gd name="connsiteY3" fmla="*/ 1761986 h 1876679"/>
              <a:gd name="connsiteX4" fmla="*/ 289542 w 1505865"/>
              <a:gd name="connsiteY4" fmla="*/ 1228586 h 1876679"/>
              <a:gd name="connsiteX5" fmla="*/ 22842 w 1505865"/>
              <a:gd name="connsiteY5" fmla="*/ 85586 h 1876679"/>
              <a:gd name="connsiteX6" fmla="*/ 861042 w 1505865"/>
              <a:gd name="connsiteY6" fmla="*/ 253226 h 1876679"/>
              <a:gd name="connsiteX7" fmla="*/ 1493502 w 1505865"/>
              <a:gd name="connsiteY7" fmla="*/ 1609586 h 1876679"/>
              <a:gd name="connsiteX8" fmla="*/ 1219182 w 1505865"/>
              <a:gd name="connsiteY8" fmla="*/ 1822946 h 1876679"/>
              <a:gd name="connsiteX0" fmla="*/ 1233800 w 1459523"/>
              <a:gd name="connsiteY0" fmla="*/ 1768967 h 1830320"/>
              <a:gd name="connsiteX1" fmla="*/ 1180460 w 1459523"/>
              <a:gd name="connsiteY1" fmla="*/ 1753727 h 1830320"/>
              <a:gd name="connsiteX2" fmla="*/ 1142360 w 1459523"/>
              <a:gd name="connsiteY2" fmla="*/ 1829927 h 1830320"/>
              <a:gd name="connsiteX3" fmla="*/ 799460 w 1459523"/>
              <a:gd name="connsiteY3" fmla="*/ 1715627 h 1830320"/>
              <a:gd name="connsiteX4" fmla="*/ 243200 w 1459523"/>
              <a:gd name="connsiteY4" fmla="*/ 1182227 h 1830320"/>
              <a:gd name="connsiteX5" fmla="*/ 26429 w 1459523"/>
              <a:gd name="connsiteY5" fmla="*/ 104541 h 1830320"/>
              <a:gd name="connsiteX6" fmla="*/ 814700 w 1459523"/>
              <a:gd name="connsiteY6" fmla="*/ 206867 h 1830320"/>
              <a:gd name="connsiteX7" fmla="*/ 1447160 w 1459523"/>
              <a:gd name="connsiteY7" fmla="*/ 1563227 h 1830320"/>
              <a:gd name="connsiteX8" fmla="*/ 1172840 w 1459523"/>
              <a:gd name="connsiteY8" fmla="*/ 1776587 h 183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59523" h="1830320">
                <a:moveTo>
                  <a:pt x="1233800" y="1768967"/>
                </a:moveTo>
                <a:cubicBezTo>
                  <a:pt x="1214750" y="1756267"/>
                  <a:pt x="1195700" y="1743567"/>
                  <a:pt x="1180460" y="1753727"/>
                </a:cubicBezTo>
                <a:cubicBezTo>
                  <a:pt x="1165220" y="1763887"/>
                  <a:pt x="1205860" y="1836277"/>
                  <a:pt x="1142360" y="1829927"/>
                </a:cubicBezTo>
                <a:cubicBezTo>
                  <a:pt x="1078860" y="1823577"/>
                  <a:pt x="949320" y="1823577"/>
                  <a:pt x="799460" y="1715627"/>
                </a:cubicBezTo>
                <a:cubicBezTo>
                  <a:pt x="649600" y="1607677"/>
                  <a:pt x="372039" y="1450741"/>
                  <a:pt x="243200" y="1182227"/>
                </a:cubicBezTo>
                <a:cubicBezTo>
                  <a:pt x="114362" y="913713"/>
                  <a:pt x="-68821" y="267101"/>
                  <a:pt x="26429" y="104541"/>
                </a:cubicBezTo>
                <a:cubicBezTo>
                  <a:pt x="121679" y="-58019"/>
                  <a:pt x="577912" y="-36247"/>
                  <a:pt x="814700" y="206867"/>
                </a:cubicBezTo>
                <a:cubicBezTo>
                  <a:pt x="1051489" y="449981"/>
                  <a:pt x="1387470" y="1301607"/>
                  <a:pt x="1447160" y="1563227"/>
                </a:cubicBezTo>
                <a:cubicBezTo>
                  <a:pt x="1506850" y="1824847"/>
                  <a:pt x="1339845" y="1800717"/>
                  <a:pt x="1172840" y="1776587"/>
                </a:cubicBezTo>
              </a:path>
            </a:pathLst>
          </a:custGeom>
          <a:gradFill flip="none" rotWithShape="1">
            <a:gsLst>
              <a:gs pos="0">
                <a:srgbClr val="00B0F0">
                  <a:shade val="30000"/>
                  <a:satMod val="115000"/>
                </a:srgbClr>
              </a:gs>
              <a:gs pos="50000">
                <a:srgbClr val="00B0F0">
                  <a:shade val="67500"/>
                  <a:satMod val="115000"/>
                </a:srgbClr>
              </a:gs>
              <a:gs pos="100000">
                <a:srgbClr val="00B0F0">
                  <a:shade val="100000"/>
                  <a:satMod val="115000"/>
                </a:srgbClr>
              </a:gs>
            </a:gsLst>
            <a:path path="circle">
              <a:fillToRect t="100000" r="100000"/>
            </a:path>
            <a:tileRect l="-100000" b="-100000"/>
          </a:gradFill>
          <a:ln w="9525"/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Freeform 13"/>
          <p:cNvSpPr/>
          <p:nvPr/>
        </p:nvSpPr>
        <p:spPr>
          <a:xfrm>
            <a:off x="7776196" y="2244382"/>
            <a:ext cx="1237714" cy="2027670"/>
          </a:xfrm>
          <a:custGeom>
            <a:avLst/>
            <a:gdLst>
              <a:gd name="connsiteX0" fmla="*/ 332600 w 1083248"/>
              <a:gd name="connsiteY0" fmla="*/ 166671 h 1481197"/>
              <a:gd name="connsiteX1" fmla="*/ 27800 w 1083248"/>
              <a:gd name="connsiteY1" fmla="*/ 37131 h 1481197"/>
              <a:gd name="connsiteX2" fmla="*/ 27800 w 1083248"/>
              <a:gd name="connsiteY2" fmla="*/ 753411 h 1481197"/>
              <a:gd name="connsiteX3" fmla="*/ 149720 w 1083248"/>
              <a:gd name="connsiteY3" fmla="*/ 1157271 h 1481197"/>
              <a:gd name="connsiteX4" fmla="*/ 302120 w 1083248"/>
              <a:gd name="connsiteY4" fmla="*/ 1248711 h 1481197"/>
              <a:gd name="connsiteX5" fmla="*/ 1041260 w 1083248"/>
              <a:gd name="connsiteY5" fmla="*/ 1416351 h 1481197"/>
              <a:gd name="connsiteX6" fmla="*/ 926960 w 1083248"/>
              <a:gd name="connsiteY6" fmla="*/ 44751 h 1481197"/>
              <a:gd name="connsiteX0" fmla="*/ 336699 w 1087347"/>
              <a:gd name="connsiteY0" fmla="*/ 166671 h 1476491"/>
              <a:gd name="connsiteX1" fmla="*/ 31899 w 1087347"/>
              <a:gd name="connsiteY1" fmla="*/ 37131 h 1476491"/>
              <a:gd name="connsiteX2" fmla="*/ 31899 w 1087347"/>
              <a:gd name="connsiteY2" fmla="*/ 753411 h 1476491"/>
              <a:gd name="connsiteX3" fmla="*/ 232197 w 1087347"/>
              <a:gd name="connsiteY3" fmla="*/ 1399784 h 1476491"/>
              <a:gd name="connsiteX4" fmla="*/ 306219 w 1087347"/>
              <a:gd name="connsiteY4" fmla="*/ 1248711 h 1476491"/>
              <a:gd name="connsiteX5" fmla="*/ 1045359 w 1087347"/>
              <a:gd name="connsiteY5" fmla="*/ 1416351 h 1476491"/>
              <a:gd name="connsiteX6" fmla="*/ 931059 w 1087347"/>
              <a:gd name="connsiteY6" fmla="*/ 44751 h 1476491"/>
              <a:gd name="connsiteX0" fmla="*/ 336699 w 1083546"/>
              <a:gd name="connsiteY0" fmla="*/ 166671 h 1502930"/>
              <a:gd name="connsiteX1" fmla="*/ 31899 w 1083546"/>
              <a:gd name="connsiteY1" fmla="*/ 37131 h 1502930"/>
              <a:gd name="connsiteX2" fmla="*/ 31899 w 1083546"/>
              <a:gd name="connsiteY2" fmla="*/ 753411 h 1502930"/>
              <a:gd name="connsiteX3" fmla="*/ 232197 w 1083546"/>
              <a:gd name="connsiteY3" fmla="*/ 1399784 h 1502930"/>
              <a:gd name="connsiteX4" fmla="*/ 358471 w 1083546"/>
              <a:gd name="connsiteY4" fmla="*/ 1365119 h 1502930"/>
              <a:gd name="connsiteX5" fmla="*/ 1045359 w 1083546"/>
              <a:gd name="connsiteY5" fmla="*/ 1416351 h 1502930"/>
              <a:gd name="connsiteX6" fmla="*/ 931059 w 1083546"/>
              <a:gd name="connsiteY6" fmla="*/ 44751 h 1502930"/>
              <a:gd name="connsiteX0" fmla="*/ 336699 w 1094972"/>
              <a:gd name="connsiteY0" fmla="*/ 166671 h 1492905"/>
              <a:gd name="connsiteX1" fmla="*/ 31899 w 1094972"/>
              <a:gd name="connsiteY1" fmla="*/ 37131 h 1492905"/>
              <a:gd name="connsiteX2" fmla="*/ 31899 w 1094972"/>
              <a:gd name="connsiteY2" fmla="*/ 753411 h 1492905"/>
              <a:gd name="connsiteX3" fmla="*/ 232197 w 1094972"/>
              <a:gd name="connsiteY3" fmla="*/ 1399784 h 1492905"/>
              <a:gd name="connsiteX4" fmla="*/ 201717 w 1094972"/>
              <a:gd name="connsiteY4" fmla="*/ 1326317 h 1492905"/>
              <a:gd name="connsiteX5" fmla="*/ 1045359 w 1094972"/>
              <a:gd name="connsiteY5" fmla="*/ 1416351 h 1492905"/>
              <a:gd name="connsiteX6" fmla="*/ 931059 w 1094972"/>
              <a:gd name="connsiteY6" fmla="*/ 44751 h 1492905"/>
              <a:gd name="connsiteX0" fmla="*/ 330187 w 1088460"/>
              <a:gd name="connsiteY0" fmla="*/ 166671 h 1496735"/>
              <a:gd name="connsiteX1" fmla="*/ 25387 w 1088460"/>
              <a:gd name="connsiteY1" fmla="*/ 37131 h 1496735"/>
              <a:gd name="connsiteX2" fmla="*/ 25387 w 1088460"/>
              <a:gd name="connsiteY2" fmla="*/ 753411 h 1496735"/>
              <a:gd name="connsiteX3" fmla="*/ 95057 w 1088460"/>
              <a:gd name="connsiteY3" fmla="*/ 1254275 h 1496735"/>
              <a:gd name="connsiteX4" fmla="*/ 195205 w 1088460"/>
              <a:gd name="connsiteY4" fmla="*/ 1326317 h 1496735"/>
              <a:gd name="connsiteX5" fmla="*/ 1038847 w 1088460"/>
              <a:gd name="connsiteY5" fmla="*/ 1416351 h 1496735"/>
              <a:gd name="connsiteX6" fmla="*/ 924547 w 1088460"/>
              <a:gd name="connsiteY6" fmla="*/ 44751 h 1496735"/>
              <a:gd name="connsiteX0" fmla="*/ 330187 w 1087300"/>
              <a:gd name="connsiteY0" fmla="*/ 166671 h 1505760"/>
              <a:gd name="connsiteX1" fmla="*/ 25387 w 1087300"/>
              <a:gd name="connsiteY1" fmla="*/ 37131 h 1505760"/>
              <a:gd name="connsiteX2" fmla="*/ 25387 w 1087300"/>
              <a:gd name="connsiteY2" fmla="*/ 753411 h 1505760"/>
              <a:gd name="connsiteX3" fmla="*/ 95057 w 1087300"/>
              <a:gd name="connsiteY3" fmla="*/ 1254275 h 1505760"/>
              <a:gd name="connsiteX4" fmla="*/ 211080 w 1087300"/>
              <a:gd name="connsiteY4" fmla="*/ 1359326 h 1505760"/>
              <a:gd name="connsiteX5" fmla="*/ 1038847 w 1087300"/>
              <a:gd name="connsiteY5" fmla="*/ 1416351 h 1505760"/>
              <a:gd name="connsiteX6" fmla="*/ 924547 w 1087300"/>
              <a:gd name="connsiteY6" fmla="*/ 44751 h 1505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87300" h="1505760">
                <a:moveTo>
                  <a:pt x="330187" y="166671"/>
                </a:moveTo>
                <a:cubicBezTo>
                  <a:pt x="203187" y="53006"/>
                  <a:pt x="76187" y="-60659"/>
                  <a:pt x="25387" y="37131"/>
                </a:cubicBezTo>
                <a:cubicBezTo>
                  <a:pt x="-25413" y="134921"/>
                  <a:pt x="13775" y="550554"/>
                  <a:pt x="25387" y="753411"/>
                </a:cubicBezTo>
                <a:cubicBezTo>
                  <a:pt x="36999" y="956268"/>
                  <a:pt x="64108" y="1153289"/>
                  <a:pt x="95057" y="1254275"/>
                </a:cubicBezTo>
                <a:cubicBezTo>
                  <a:pt x="126006" y="1355261"/>
                  <a:pt x="53782" y="1332313"/>
                  <a:pt x="211080" y="1359326"/>
                </a:cubicBezTo>
                <a:cubicBezTo>
                  <a:pt x="368378" y="1386339"/>
                  <a:pt x="919936" y="1635447"/>
                  <a:pt x="1038847" y="1416351"/>
                </a:cubicBezTo>
                <a:cubicBezTo>
                  <a:pt x="1157758" y="1197255"/>
                  <a:pt x="1033767" y="630221"/>
                  <a:pt x="924547" y="44751"/>
                </a:cubicBezTo>
              </a:path>
            </a:pathLst>
          </a:custGeom>
          <a:solidFill>
            <a:srgbClr val="99CCFF"/>
          </a:solidFill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" name="Freeform 14"/>
          <p:cNvSpPr/>
          <p:nvPr/>
        </p:nvSpPr>
        <p:spPr>
          <a:xfrm>
            <a:off x="8099540" y="2411385"/>
            <a:ext cx="1966000" cy="3443376"/>
          </a:xfrm>
          <a:custGeom>
            <a:avLst/>
            <a:gdLst>
              <a:gd name="connsiteX0" fmla="*/ 1966000 w 1966000"/>
              <a:gd name="connsiteY0" fmla="*/ 817862 h 3447126"/>
              <a:gd name="connsiteX1" fmla="*/ 1927900 w 1966000"/>
              <a:gd name="connsiteY1" fmla="*/ 2258042 h 3447126"/>
              <a:gd name="connsiteX2" fmla="*/ 1737400 w 1966000"/>
              <a:gd name="connsiteY2" fmla="*/ 3103862 h 3447126"/>
              <a:gd name="connsiteX3" fmla="*/ 1539280 w 1966000"/>
              <a:gd name="connsiteY3" fmla="*/ 3362942 h 3447126"/>
              <a:gd name="connsiteX4" fmla="*/ 1402120 w 1966000"/>
              <a:gd name="connsiteY4" fmla="*/ 3408662 h 3447126"/>
              <a:gd name="connsiteX5" fmla="*/ 975400 w 1966000"/>
              <a:gd name="connsiteY5" fmla="*/ 2837162 h 3447126"/>
              <a:gd name="connsiteX6" fmla="*/ 40 w 1966000"/>
              <a:gd name="connsiteY6" fmla="*/ 139682 h 3447126"/>
              <a:gd name="connsiteX7" fmla="*/ 1013500 w 1966000"/>
              <a:gd name="connsiteY7" fmla="*/ 459722 h 3447126"/>
              <a:gd name="connsiteX8" fmla="*/ 967780 w 1966000"/>
              <a:gd name="connsiteY8" fmla="*/ 1099802 h 3447126"/>
              <a:gd name="connsiteX9" fmla="*/ 1805980 w 1966000"/>
              <a:gd name="connsiteY9" fmla="*/ 756902 h 3447126"/>
              <a:gd name="connsiteX0" fmla="*/ 1966000 w 1966000"/>
              <a:gd name="connsiteY0" fmla="*/ 817862 h 3439699"/>
              <a:gd name="connsiteX1" fmla="*/ 1927900 w 1966000"/>
              <a:gd name="connsiteY1" fmla="*/ 2258042 h 3439699"/>
              <a:gd name="connsiteX2" fmla="*/ 1737400 w 1966000"/>
              <a:gd name="connsiteY2" fmla="*/ 3103862 h 3439699"/>
              <a:gd name="connsiteX3" fmla="*/ 1550710 w 1966000"/>
              <a:gd name="connsiteY3" fmla="*/ 3357862 h 3439699"/>
              <a:gd name="connsiteX4" fmla="*/ 1539280 w 1966000"/>
              <a:gd name="connsiteY4" fmla="*/ 3362942 h 3439699"/>
              <a:gd name="connsiteX5" fmla="*/ 1402120 w 1966000"/>
              <a:gd name="connsiteY5" fmla="*/ 3408662 h 3439699"/>
              <a:gd name="connsiteX6" fmla="*/ 975400 w 1966000"/>
              <a:gd name="connsiteY6" fmla="*/ 2837162 h 3439699"/>
              <a:gd name="connsiteX7" fmla="*/ 40 w 1966000"/>
              <a:gd name="connsiteY7" fmla="*/ 139682 h 3439699"/>
              <a:gd name="connsiteX8" fmla="*/ 1013500 w 1966000"/>
              <a:gd name="connsiteY8" fmla="*/ 459722 h 3439699"/>
              <a:gd name="connsiteX9" fmla="*/ 967780 w 1966000"/>
              <a:gd name="connsiteY9" fmla="*/ 1099802 h 3439699"/>
              <a:gd name="connsiteX10" fmla="*/ 1805980 w 1966000"/>
              <a:gd name="connsiteY10" fmla="*/ 756902 h 3439699"/>
              <a:gd name="connsiteX0" fmla="*/ 1966000 w 1966000"/>
              <a:gd name="connsiteY0" fmla="*/ 817862 h 3436858"/>
              <a:gd name="connsiteX1" fmla="*/ 1927900 w 1966000"/>
              <a:gd name="connsiteY1" fmla="*/ 2258042 h 3436858"/>
              <a:gd name="connsiteX2" fmla="*/ 1737400 w 1966000"/>
              <a:gd name="connsiteY2" fmla="*/ 3103862 h 3436858"/>
              <a:gd name="connsiteX3" fmla="*/ 1550710 w 1966000"/>
              <a:gd name="connsiteY3" fmla="*/ 3357862 h 3436858"/>
              <a:gd name="connsiteX4" fmla="*/ 1609130 w 1966000"/>
              <a:gd name="connsiteY4" fmla="*/ 3350242 h 3436858"/>
              <a:gd name="connsiteX5" fmla="*/ 1402120 w 1966000"/>
              <a:gd name="connsiteY5" fmla="*/ 3408662 h 3436858"/>
              <a:gd name="connsiteX6" fmla="*/ 975400 w 1966000"/>
              <a:gd name="connsiteY6" fmla="*/ 2837162 h 3436858"/>
              <a:gd name="connsiteX7" fmla="*/ 40 w 1966000"/>
              <a:gd name="connsiteY7" fmla="*/ 139682 h 3436858"/>
              <a:gd name="connsiteX8" fmla="*/ 1013500 w 1966000"/>
              <a:gd name="connsiteY8" fmla="*/ 459722 h 3436858"/>
              <a:gd name="connsiteX9" fmla="*/ 967780 w 1966000"/>
              <a:gd name="connsiteY9" fmla="*/ 1099802 h 3436858"/>
              <a:gd name="connsiteX10" fmla="*/ 1805980 w 1966000"/>
              <a:gd name="connsiteY10" fmla="*/ 756902 h 3436858"/>
              <a:gd name="connsiteX0" fmla="*/ 1966000 w 1966000"/>
              <a:gd name="connsiteY0" fmla="*/ 817862 h 3443376"/>
              <a:gd name="connsiteX1" fmla="*/ 1927900 w 1966000"/>
              <a:gd name="connsiteY1" fmla="*/ 2258042 h 3443376"/>
              <a:gd name="connsiteX2" fmla="*/ 1737400 w 1966000"/>
              <a:gd name="connsiteY2" fmla="*/ 3103862 h 3443376"/>
              <a:gd name="connsiteX3" fmla="*/ 1609130 w 1966000"/>
              <a:gd name="connsiteY3" fmla="*/ 3350242 h 3443376"/>
              <a:gd name="connsiteX4" fmla="*/ 1402120 w 1966000"/>
              <a:gd name="connsiteY4" fmla="*/ 3408662 h 3443376"/>
              <a:gd name="connsiteX5" fmla="*/ 975400 w 1966000"/>
              <a:gd name="connsiteY5" fmla="*/ 2837162 h 3443376"/>
              <a:gd name="connsiteX6" fmla="*/ 40 w 1966000"/>
              <a:gd name="connsiteY6" fmla="*/ 139682 h 3443376"/>
              <a:gd name="connsiteX7" fmla="*/ 1013500 w 1966000"/>
              <a:gd name="connsiteY7" fmla="*/ 459722 h 3443376"/>
              <a:gd name="connsiteX8" fmla="*/ 967780 w 1966000"/>
              <a:gd name="connsiteY8" fmla="*/ 1099802 h 3443376"/>
              <a:gd name="connsiteX9" fmla="*/ 1805980 w 1966000"/>
              <a:gd name="connsiteY9" fmla="*/ 756902 h 3443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6000" h="3443376">
                <a:moveTo>
                  <a:pt x="1966000" y="817862"/>
                </a:moveTo>
                <a:cubicBezTo>
                  <a:pt x="1966000" y="1347452"/>
                  <a:pt x="1966000" y="1877042"/>
                  <a:pt x="1927900" y="2258042"/>
                </a:cubicBezTo>
                <a:cubicBezTo>
                  <a:pt x="1889800" y="2639042"/>
                  <a:pt x="1790528" y="2921829"/>
                  <a:pt x="1737400" y="3103862"/>
                </a:cubicBezTo>
                <a:cubicBezTo>
                  <a:pt x="1684272" y="3285895"/>
                  <a:pt x="1665010" y="3299442"/>
                  <a:pt x="1609130" y="3350242"/>
                </a:cubicBezTo>
                <a:cubicBezTo>
                  <a:pt x="1553250" y="3401042"/>
                  <a:pt x="1507742" y="3494175"/>
                  <a:pt x="1402120" y="3408662"/>
                </a:cubicBezTo>
                <a:cubicBezTo>
                  <a:pt x="1296498" y="3323149"/>
                  <a:pt x="1209080" y="3381992"/>
                  <a:pt x="975400" y="2837162"/>
                </a:cubicBezTo>
                <a:cubicBezTo>
                  <a:pt x="741720" y="2292332"/>
                  <a:pt x="-6310" y="535922"/>
                  <a:pt x="40" y="139682"/>
                </a:cubicBezTo>
                <a:cubicBezTo>
                  <a:pt x="6390" y="-256558"/>
                  <a:pt x="852210" y="299702"/>
                  <a:pt x="1013500" y="459722"/>
                </a:cubicBezTo>
                <a:cubicBezTo>
                  <a:pt x="1174790" y="619742"/>
                  <a:pt x="835700" y="1050272"/>
                  <a:pt x="967780" y="1099802"/>
                </a:cubicBezTo>
                <a:cubicBezTo>
                  <a:pt x="1099860" y="1149332"/>
                  <a:pt x="1452920" y="953117"/>
                  <a:pt x="1805980" y="756902"/>
                </a:cubicBezTo>
              </a:path>
            </a:pathLst>
          </a:custGeom>
          <a:gradFill flip="none" rotWithShape="1">
            <a:gsLst>
              <a:gs pos="0">
                <a:schemeClr val="accent5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5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5">
                  <a:lumMod val="40000"/>
                  <a:lumOff val="60000"/>
                  <a:shade val="100000"/>
                  <a:satMod val="115000"/>
                </a:schemeClr>
              </a:gs>
            </a:gsLst>
            <a:lin ang="0" scaled="1"/>
            <a:tileRect/>
          </a:gradFill>
          <a:ln w="9525"/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6" name="Freeform 15"/>
          <p:cNvSpPr/>
          <p:nvPr/>
        </p:nvSpPr>
        <p:spPr>
          <a:xfrm>
            <a:off x="7167765" y="1755253"/>
            <a:ext cx="1625235" cy="1036886"/>
          </a:xfrm>
          <a:custGeom>
            <a:avLst/>
            <a:gdLst>
              <a:gd name="connsiteX0" fmla="*/ 83480 w 1615100"/>
              <a:gd name="connsiteY0" fmla="*/ 0 h 1280335"/>
              <a:gd name="connsiteX1" fmla="*/ 22520 w 1615100"/>
              <a:gd name="connsiteY1" fmla="*/ 175260 h 1280335"/>
              <a:gd name="connsiteX2" fmla="*/ 37760 w 1615100"/>
              <a:gd name="connsiteY2" fmla="*/ 502920 h 1280335"/>
              <a:gd name="connsiteX3" fmla="*/ 441620 w 1615100"/>
              <a:gd name="connsiteY3" fmla="*/ 922020 h 1280335"/>
              <a:gd name="connsiteX4" fmla="*/ 1249340 w 1615100"/>
              <a:gd name="connsiteY4" fmla="*/ 1242060 h 1280335"/>
              <a:gd name="connsiteX5" fmla="*/ 1615100 w 1615100"/>
              <a:gd name="connsiteY5" fmla="*/ 0 h 1280335"/>
              <a:gd name="connsiteX0" fmla="*/ 83480 w 1615100"/>
              <a:gd name="connsiteY0" fmla="*/ 0 h 1175769"/>
              <a:gd name="connsiteX1" fmla="*/ 22520 w 1615100"/>
              <a:gd name="connsiteY1" fmla="*/ 175260 h 1175769"/>
              <a:gd name="connsiteX2" fmla="*/ 37760 w 1615100"/>
              <a:gd name="connsiteY2" fmla="*/ 502920 h 1175769"/>
              <a:gd name="connsiteX3" fmla="*/ 441620 w 1615100"/>
              <a:gd name="connsiteY3" fmla="*/ 922020 h 1175769"/>
              <a:gd name="connsiteX4" fmla="*/ 1241720 w 1615100"/>
              <a:gd name="connsiteY4" fmla="*/ 1127760 h 1175769"/>
              <a:gd name="connsiteX5" fmla="*/ 1615100 w 1615100"/>
              <a:gd name="connsiteY5" fmla="*/ 0 h 1175769"/>
              <a:gd name="connsiteX0" fmla="*/ 13646 w 1611941"/>
              <a:gd name="connsiteY0" fmla="*/ 0 h 1204344"/>
              <a:gd name="connsiteX1" fmla="*/ 19361 w 1611941"/>
              <a:gd name="connsiteY1" fmla="*/ 203835 h 1204344"/>
              <a:gd name="connsiteX2" fmla="*/ 34601 w 1611941"/>
              <a:gd name="connsiteY2" fmla="*/ 531495 h 1204344"/>
              <a:gd name="connsiteX3" fmla="*/ 438461 w 1611941"/>
              <a:gd name="connsiteY3" fmla="*/ 950595 h 1204344"/>
              <a:gd name="connsiteX4" fmla="*/ 1238561 w 1611941"/>
              <a:gd name="connsiteY4" fmla="*/ 1156335 h 1204344"/>
              <a:gd name="connsiteX5" fmla="*/ 1611941 w 1611941"/>
              <a:gd name="connsiteY5" fmla="*/ 28575 h 1204344"/>
              <a:gd name="connsiteX0" fmla="*/ 22346 w 1620641"/>
              <a:gd name="connsiteY0" fmla="*/ 0 h 1204344"/>
              <a:gd name="connsiteX1" fmla="*/ 9011 w 1620641"/>
              <a:gd name="connsiteY1" fmla="*/ 203835 h 1204344"/>
              <a:gd name="connsiteX2" fmla="*/ 43301 w 1620641"/>
              <a:gd name="connsiteY2" fmla="*/ 531495 h 1204344"/>
              <a:gd name="connsiteX3" fmla="*/ 447161 w 1620641"/>
              <a:gd name="connsiteY3" fmla="*/ 950595 h 1204344"/>
              <a:gd name="connsiteX4" fmla="*/ 1247261 w 1620641"/>
              <a:gd name="connsiteY4" fmla="*/ 1156335 h 1204344"/>
              <a:gd name="connsiteX5" fmla="*/ 1620641 w 1620641"/>
              <a:gd name="connsiteY5" fmla="*/ 28575 h 1204344"/>
              <a:gd name="connsiteX0" fmla="*/ 26319 w 1624614"/>
              <a:gd name="connsiteY0" fmla="*/ 0 h 1204344"/>
              <a:gd name="connsiteX1" fmla="*/ 5840 w 1624614"/>
              <a:gd name="connsiteY1" fmla="*/ 201454 h 1204344"/>
              <a:gd name="connsiteX2" fmla="*/ 47274 w 1624614"/>
              <a:gd name="connsiteY2" fmla="*/ 531495 h 1204344"/>
              <a:gd name="connsiteX3" fmla="*/ 451134 w 1624614"/>
              <a:gd name="connsiteY3" fmla="*/ 950595 h 1204344"/>
              <a:gd name="connsiteX4" fmla="*/ 1251234 w 1624614"/>
              <a:gd name="connsiteY4" fmla="*/ 1156335 h 1204344"/>
              <a:gd name="connsiteX5" fmla="*/ 1624614 w 1624614"/>
              <a:gd name="connsiteY5" fmla="*/ 28575 h 1204344"/>
              <a:gd name="connsiteX0" fmla="*/ 28196 w 1626491"/>
              <a:gd name="connsiteY0" fmla="*/ 0 h 1204344"/>
              <a:gd name="connsiteX1" fmla="*/ 7717 w 1626491"/>
              <a:gd name="connsiteY1" fmla="*/ 201454 h 1204344"/>
              <a:gd name="connsiteX2" fmla="*/ 49151 w 1626491"/>
              <a:gd name="connsiteY2" fmla="*/ 531495 h 1204344"/>
              <a:gd name="connsiteX3" fmla="*/ 453011 w 1626491"/>
              <a:gd name="connsiteY3" fmla="*/ 950595 h 1204344"/>
              <a:gd name="connsiteX4" fmla="*/ 1253111 w 1626491"/>
              <a:gd name="connsiteY4" fmla="*/ 1156335 h 1204344"/>
              <a:gd name="connsiteX5" fmla="*/ 1626491 w 1626491"/>
              <a:gd name="connsiteY5" fmla="*/ 28575 h 1204344"/>
              <a:gd name="connsiteX0" fmla="*/ 36465 w 1625235"/>
              <a:gd name="connsiteY0" fmla="*/ 0 h 1201963"/>
              <a:gd name="connsiteX1" fmla="*/ 6461 w 1625235"/>
              <a:gd name="connsiteY1" fmla="*/ 199073 h 1201963"/>
              <a:gd name="connsiteX2" fmla="*/ 47895 w 1625235"/>
              <a:gd name="connsiteY2" fmla="*/ 529114 h 1201963"/>
              <a:gd name="connsiteX3" fmla="*/ 451755 w 1625235"/>
              <a:gd name="connsiteY3" fmla="*/ 948214 h 1201963"/>
              <a:gd name="connsiteX4" fmla="*/ 1251855 w 1625235"/>
              <a:gd name="connsiteY4" fmla="*/ 1153954 h 1201963"/>
              <a:gd name="connsiteX5" fmla="*/ 1625235 w 1625235"/>
              <a:gd name="connsiteY5" fmla="*/ 26194 h 1201963"/>
              <a:gd name="connsiteX0" fmla="*/ 36465 w 1625235"/>
              <a:gd name="connsiteY0" fmla="*/ 0 h 1201963"/>
              <a:gd name="connsiteX1" fmla="*/ 6461 w 1625235"/>
              <a:gd name="connsiteY1" fmla="*/ 199073 h 1201963"/>
              <a:gd name="connsiteX2" fmla="*/ 47895 w 1625235"/>
              <a:gd name="connsiteY2" fmla="*/ 529114 h 1201963"/>
              <a:gd name="connsiteX3" fmla="*/ 451755 w 1625235"/>
              <a:gd name="connsiteY3" fmla="*/ 948214 h 1201963"/>
              <a:gd name="connsiteX4" fmla="*/ 1251855 w 1625235"/>
              <a:gd name="connsiteY4" fmla="*/ 1153954 h 1201963"/>
              <a:gd name="connsiteX5" fmla="*/ 1625235 w 1625235"/>
              <a:gd name="connsiteY5" fmla="*/ 26194 h 1201963"/>
              <a:gd name="connsiteX0" fmla="*/ 36465 w 1625235"/>
              <a:gd name="connsiteY0" fmla="*/ 0 h 1173838"/>
              <a:gd name="connsiteX1" fmla="*/ 6461 w 1625235"/>
              <a:gd name="connsiteY1" fmla="*/ 199073 h 1173838"/>
              <a:gd name="connsiteX2" fmla="*/ 47895 w 1625235"/>
              <a:gd name="connsiteY2" fmla="*/ 529114 h 1173838"/>
              <a:gd name="connsiteX3" fmla="*/ 451755 w 1625235"/>
              <a:gd name="connsiteY3" fmla="*/ 948214 h 1173838"/>
              <a:gd name="connsiteX4" fmla="*/ 1461405 w 1625235"/>
              <a:gd name="connsiteY4" fmla="*/ 1122204 h 1173838"/>
              <a:gd name="connsiteX5" fmla="*/ 1625235 w 1625235"/>
              <a:gd name="connsiteY5" fmla="*/ 26194 h 1173838"/>
              <a:gd name="connsiteX0" fmla="*/ 36465 w 1625235"/>
              <a:gd name="connsiteY0" fmla="*/ 0 h 1162741"/>
              <a:gd name="connsiteX1" fmla="*/ 6461 w 1625235"/>
              <a:gd name="connsiteY1" fmla="*/ 199073 h 1162741"/>
              <a:gd name="connsiteX2" fmla="*/ 47895 w 1625235"/>
              <a:gd name="connsiteY2" fmla="*/ 529114 h 1162741"/>
              <a:gd name="connsiteX3" fmla="*/ 451755 w 1625235"/>
              <a:gd name="connsiteY3" fmla="*/ 948214 h 1162741"/>
              <a:gd name="connsiteX4" fmla="*/ 1518555 w 1625235"/>
              <a:gd name="connsiteY4" fmla="*/ 1109504 h 1162741"/>
              <a:gd name="connsiteX5" fmla="*/ 1625235 w 1625235"/>
              <a:gd name="connsiteY5" fmla="*/ 26194 h 1162741"/>
              <a:gd name="connsiteX0" fmla="*/ 36465 w 1625235"/>
              <a:gd name="connsiteY0" fmla="*/ 0 h 1129341"/>
              <a:gd name="connsiteX1" fmla="*/ 6461 w 1625235"/>
              <a:gd name="connsiteY1" fmla="*/ 199073 h 1129341"/>
              <a:gd name="connsiteX2" fmla="*/ 47895 w 1625235"/>
              <a:gd name="connsiteY2" fmla="*/ 529114 h 1129341"/>
              <a:gd name="connsiteX3" fmla="*/ 451755 w 1625235"/>
              <a:gd name="connsiteY3" fmla="*/ 948214 h 1129341"/>
              <a:gd name="connsiteX4" fmla="*/ 1518555 w 1625235"/>
              <a:gd name="connsiteY4" fmla="*/ 1109504 h 1129341"/>
              <a:gd name="connsiteX5" fmla="*/ 1625235 w 1625235"/>
              <a:gd name="connsiteY5" fmla="*/ 26194 h 1129341"/>
              <a:gd name="connsiteX0" fmla="*/ 36465 w 1625235"/>
              <a:gd name="connsiteY0" fmla="*/ 0 h 1072926"/>
              <a:gd name="connsiteX1" fmla="*/ 6461 w 1625235"/>
              <a:gd name="connsiteY1" fmla="*/ 199073 h 1072926"/>
              <a:gd name="connsiteX2" fmla="*/ 47895 w 1625235"/>
              <a:gd name="connsiteY2" fmla="*/ 529114 h 1072926"/>
              <a:gd name="connsiteX3" fmla="*/ 451755 w 1625235"/>
              <a:gd name="connsiteY3" fmla="*/ 948214 h 1072926"/>
              <a:gd name="connsiteX4" fmla="*/ 1518555 w 1625235"/>
              <a:gd name="connsiteY4" fmla="*/ 1046004 h 1072926"/>
              <a:gd name="connsiteX5" fmla="*/ 1625235 w 1625235"/>
              <a:gd name="connsiteY5" fmla="*/ 26194 h 1072926"/>
              <a:gd name="connsiteX0" fmla="*/ 36465 w 1625235"/>
              <a:gd name="connsiteY0" fmla="*/ 0 h 1036886"/>
              <a:gd name="connsiteX1" fmla="*/ 6461 w 1625235"/>
              <a:gd name="connsiteY1" fmla="*/ 199073 h 1036886"/>
              <a:gd name="connsiteX2" fmla="*/ 47895 w 1625235"/>
              <a:gd name="connsiteY2" fmla="*/ 529114 h 1036886"/>
              <a:gd name="connsiteX3" fmla="*/ 451755 w 1625235"/>
              <a:gd name="connsiteY3" fmla="*/ 948214 h 1036886"/>
              <a:gd name="connsiteX4" fmla="*/ 1524905 w 1625235"/>
              <a:gd name="connsiteY4" fmla="*/ 1001554 h 1036886"/>
              <a:gd name="connsiteX5" fmla="*/ 1625235 w 1625235"/>
              <a:gd name="connsiteY5" fmla="*/ 26194 h 1036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25235" h="1036886">
                <a:moveTo>
                  <a:pt x="36465" y="0"/>
                </a:moveTo>
                <a:cubicBezTo>
                  <a:pt x="7413" y="12382"/>
                  <a:pt x="4556" y="110887"/>
                  <a:pt x="6461" y="199073"/>
                </a:cubicBezTo>
                <a:cubicBezTo>
                  <a:pt x="8366" y="287259"/>
                  <a:pt x="-26321" y="404257"/>
                  <a:pt x="47895" y="529114"/>
                </a:cubicBezTo>
                <a:cubicBezTo>
                  <a:pt x="122111" y="653971"/>
                  <a:pt x="205587" y="869474"/>
                  <a:pt x="451755" y="948214"/>
                </a:cubicBezTo>
                <a:cubicBezTo>
                  <a:pt x="697923" y="1026954"/>
                  <a:pt x="1284875" y="1072674"/>
                  <a:pt x="1524905" y="1001554"/>
                </a:cubicBezTo>
                <a:cubicBezTo>
                  <a:pt x="1720485" y="847884"/>
                  <a:pt x="1540145" y="570389"/>
                  <a:pt x="1625235" y="26194"/>
                </a:cubicBezTo>
              </a:path>
            </a:pathLst>
          </a:cu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16200000" scaled="1"/>
            <a:tileRect/>
          </a:gradFill>
          <a:ln w="9525"/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7" name="Freeform 16"/>
          <p:cNvSpPr/>
          <p:nvPr/>
        </p:nvSpPr>
        <p:spPr>
          <a:xfrm>
            <a:off x="10155075" y="2467248"/>
            <a:ext cx="990600" cy="2647950"/>
          </a:xfrm>
          <a:custGeom>
            <a:avLst/>
            <a:gdLst>
              <a:gd name="connsiteX0" fmla="*/ 66675 w 990600"/>
              <a:gd name="connsiteY0" fmla="*/ 28575 h 2647950"/>
              <a:gd name="connsiteX1" fmla="*/ 0 w 990600"/>
              <a:gd name="connsiteY1" fmla="*/ 19050 h 2647950"/>
              <a:gd name="connsiteX2" fmla="*/ 95250 w 990600"/>
              <a:gd name="connsiteY2" fmla="*/ 723900 h 2647950"/>
              <a:gd name="connsiteX3" fmla="*/ 647700 w 990600"/>
              <a:gd name="connsiteY3" fmla="*/ 2581275 h 2647950"/>
              <a:gd name="connsiteX4" fmla="*/ 847725 w 990600"/>
              <a:gd name="connsiteY4" fmla="*/ 2647950 h 2647950"/>
              <a:gd name="connsiteX5" fmla="*/ 990600 w 990600"/>
              <a:gd name="connsiteY5" fmla="*/ 2638425 h 2647950"/>
              <a:gd name="connsiteX6" fmla="*/ 962025 w 990600"/>
              <a:gd name="connsiteY6" fmla="*/ 0 h 2647950"/>
              <a:gd name="connsiteX7" fmla="*/ 66675 w 990600"/>
              <a:gd name="connsiteY7" fmla="*/ 28575 h 2647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0600" h="2647950">
                <a:moveTo>
                  <a:pt x="66675" y="28575"/>
                </a:moveTo>
                <a:lnTo>
                  <a:pt x="0" y="19050"/>
                </a:lnTo>
                <a:lnTo>
                  <a:pt x="95250" y="723900"/>
                </a:lnTo>
                <a:lnTo>
                  <a:pt x="647700" y="2581275"/>
                </a:lnTo>
                <a:lnTo>
                  <a:pt x="847725" y="2647950"/>
                </a:lnTo>
                <a:lnTo>
                  <a:pt x="990600" y="2638425"/>
                </a:lnTo>
                <a:lnTo>
                  <a:pt x="962025" y="0"/>
                </a:lnTo>
                <a:lnTo>
                  <a:pt x="66675" y="28575"/>
                </a:lnTo>
                <a:close/>
              </a:path>
            </a:pathLst>
          </a:custGeom>
          <a:gradFill flip="none" rotWithShape="1">
            <a:gsLst>
              <a:gs pos="0">
                <a:schemeClr val="accent5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5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5">
                  <a:lumMod val="40000"/>
                  <a:lumOff val="60000"/>
                  <a:shade val="100000"/>
                  <a:satMod val="115000"/>
                </a:schemeClr>
              </a:gs>
            </a:gsLst>
            <a:lin ang="0" scaled="1"/>
            <a:tileRect/>
          </a:gradFill>
          <a:ln w="9525">
            <a:solidFill>
              <a:schemeClr val="tx1">
                <a:lumMod val="65000"/>
                <a:lumOff val="35000"/>
              </a:schemeClr>
            </a:solidFill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8" name="Freeform 17"/>
          <p:cNvSpPr/>
          <p:nvPr/>
        </p:nvSpPr>
        <p:spPr>
          <a:xfrm>
            <a:off x="7866403" y="1763380"/>
            <a:ext cx="1087063" cy="918246"/>
          </a:xfrm>
          <a:custGeom>
            <a:avLst/>
            <a:gdLst>
              <a:gd name="connsiteX0" fmla="*/ 2199 w 978005"/>
              <a:gd name="connsiteY0" fmla="*/ 7620 h 910626"/>
              <a:gd name="connsiteX1" fmla="*/ 2199 w 978005"/>
              <a:gd name="connsiteY1" fmla="*/ 342900 h 910626"/>
              <a:gd name="connsiteX2" fmla="*/ 25059 w 978005"/>
              <a:gd name="connsiteY2" fmla="*/ 708660 h 910626"/>
              <a:gd name="connsiteX3" fmla="*/ 207939 w 978005"/>
              <a:gd name="connsiteY3" fmla="*/ 883920 h 910626"/>
              <a:gd name="connsiteX4" fmla="*/ 649899 w 978005"/>
              <a:gd name="connsiteY4" fmla="*/ 883920 h 910626"/>
              <a:gd name="connsiteX5" fmla="*/ 977559 w 978005"/>
              <a:gd name="connsiteY5" fmla="*/ 830580 h 910626"/>
              <a:gd name="connsiteX6" fmla="*/ 581319 w 978005"/>
              <a:gd name="connsiteY6" fmla="*/ 0 h 910626"/>
              <a:gd name="connsiteX0" fmla="*/ 101702 w 1077508"/>
              <a:gd name="connsiteY0" fmla="*/ 7620 h 910626"/>
              <a:gd name="connsiteX1" fmla="*/ 102 w 1077508"/>
              <a:gd name="connsiteY1" fmla="*/ 342900 h 910626"/>
              <a:gd name="connsiteX2" fmla="*/ 124562 w 1077508"/>
              <a:gd name="connsiteY2" fmla="*/ 708660 h 910626"/>
              <a:gd name="connsiteX3" fmla="*/ 307442 w 1077508"/>
              <a:gd name="connsiteY3" fmla="*/ 883920 h 910626"/>
              <a:gd name="connsiteX4" fmla="*/ 749402 w 1077508"/>
              <a:gd name="connsiteY4" fmla="*/ 883920 h 910626"/>
              <a:gd name="connsiteX5" fmla="*/ 1077062 w 1077508"/>
              <a:gd name="connsiteY5" fmla="*/ 830580 h 910626"/>
              <a:gd name="connsiteX6" fmla="*/ 680822 w 1077508"/>
              <a:gd name="connsiteY6" fmla="*/ 0 h 910626"/>
              <a:gd name="connsiteX0" fmla="*/ 9657 w 1087063"/>
              <a:gd name="connsiteY0" fmla="*/ 7620 h 910626"/>
              <a:gd name="connsiteX1" fmla="*/ 9657 w 1087063"/>
              <a:gd name="connsiteY1" fmla="*/ 342900 h 910626"/>
              <a:gd name="connsiteX2" fmla="*/ 134117 w 1087063"/>
              <a:gd name="connsiteY2" fmla="*/ 708660 h 910626"/>
              <a:gd name="connsiteX3" fmla="*/ 316997 w 1087063"/>
              <a:gd name="connsiteY3" fmla="*/ 883920 h 910626"/>
              <a:gd name="connsiteX4" fmla="*/ 758957 w 1087063"/>
              <a:gd name="connsiteY4" fmla="*/ 883920 h 910626"/>
              <a:gd name="connsiteX5" fmla="*/ 1086617 w 1087063"/>
              <a:gd name="connsiteY5" fmla="*/ 830580 h 910626"/>
              <a:gd name="connsiteX6" fmla="*/ 690377 w 1087063"/>
              <a:gd name="connsiteY6" fmla="*/ 0 h 910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87063" h="910626">
                <a:moveTo>
                  <a:pt x="9657" y="7620"/>
                </a:moveTo>
                <a:cubicBezTo>
                  <a:pt x="7752" y="116840"/>
                  <a:pt x="-11086" y="226060"/>
                  <a:pt x="9657" y="342900"/>
                </a:cubicBezTo>
                <a:cubicBezTo>
                  <a:pt x="30400" y="459740"/>
                  <a:pt x="82894" y="618490"/>
                  <a:pt x="134117" y="708660"/>
                </a:cubicBezTo>
                <a:cubicBezTo>
                  <a:pt x="185340" y="798830"/>
                  <a:pt x="212857" y="854710"/>
                  <a:pt x="316997" y="883920"/>
                </a:cubicBezTo>
                <a:cubicBezTo>
                  <a:pt x="421137" y="913130"/>
                  <a:pt x="630687" y="892810"/>
                  <a:pt x="758957" y="883920"/>
                </a:cubicBezTo>
                <a:cubicBezTo>
                  <a:pt x="887227" y="875030"/>
                  <a:pt x="1098047" y="977900"/>
                  <a:pt x="1086617" y="830580"/>
                </a:cubicBezTo>
                <a:cubicBezTo>
                  <a:pt x="1075187" y="683260"/>
                  <a:pt x="882782" y="341630"/>
                  <a:pt x="690377" y="0"/>
                </a:cubicBezTo>
              </a:path>
            </a:pathLst>
          </a:custGeom>
          <a:gradFill flip="none" rotWithShape="1">
            <a:gsLst>
              <a:gs pos="0">
                <a:srgbClr val="FFFF99">
                  <a:shade val="30000"/>
                  <a:satMod val="115000"/>
                </a:srgbClr>
              </a:gs>
              <a:gs pos="50000">
                <a:srgbClr val="FFFF99">
                  <a:shade val="67500"/>
                  <a:satMod val="115000"/>
                </a:srgbClr>
              </a:gs>
              <a:gs pos="100000">
                <a:srgbClr val="FFFF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9525"/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9" name="Freeform 18"/>
          <p:cNvSpPr/>
          <p:nvPr/>
        </p:nvSpPr>
        <p:spPr>
          <a:xfrm>
            <a:off x="8540109" y="2476258"/>
            <a:ext cx="649180" cy="1351984"/>
          </a:xfrm>
          <a:custGeom>
            <a:avLst/>
            <a:gdLst>
              <a:gd name="connsiteX0" fmla="*/ 1430 w 691504"/>
              <a:gd name="connsiteY0" fmla="*/ 320305 h 1281483"/>
              <a:gd name="connsiteX1" fmla="*/ 146210 w 691504"/>
              <a:gd name="connsiteY1" fmla="*/ 1112785 h 1281483"/>
              <a:gd name="connsiteX2" fmla="*/ 298610 w 691504"/>
              <a:gd name="connsiteY2" fmla="*/ 1280425 h 1281483"/>
              <a:gd name="connsiteX3" fmla="*/ 542450 w 691504"/>
              <a:gd name="connsiteY3" fmla="*/ 1128025 h 1281483"/>
              <a:gd name="connsiteX4" fmla="*/ 679610 w 691504"/>
              <a:gd name="connsiteY4" fmla="*/ 289825 h 1281483"/>
              <a:gd name="connsiteX5" fmla="*/ 237650 w 691504"/>
              <a:gd name="connsiteY5" fmla="*/ 265 h 1281483"/>
              <a:gd name="connsiteX6" fmla="*/ 1430 w 691504"/>
              <a:gd name="connsiteY6" fmla="*/ 320305 h 1281483"/>
              <a:gd name="connsiteX0" fmla="*/ 1430 w 694950"/>
              <a:gd name="connsiteY0" fmla="*/ 320305 h 1281618"/>
              <a:gd name="connsiteX1" fmla="*/ 146210 w 694950"/>
              <a:gd name="connsiteY1" fmla="*/ 1112785 h 1281618"/>
              <a:gd name="connsiteX2" fmla="*/ 298610 w 694950"/>
              <a:gd name="connsiteY2" fmla="*/ 1280425 h 1281618"/>
              <a:gd name="connsiteX3" fmla="*/ 580550 w 694950"/>
              <a:gd name="connsiteY3" fmla="*/ 1074685 h 1281618"/>
              <a:gd name="connsiteX4" fmla="*/ 679610 w 694950"/>
              <a:gd name="connsiteY4" fmla="*/ 289825 h 1281618"/>
              <a:gd name="connsiteX5" fmla="*/ 237650 w 694950"/>
              <a:gd name="connsiteY5" fmla="*/ 265 h 1281618"/>
              <a:gd name="connsiteX6" fmla="*/ 1430 w 694950"/>
              <a:gd name="connsiteY6" fmla="*/ 320305 h 1281618"/>
              <a:gd name="connsiteX0" fmla="*/ 1430 w 695790"/>
              <a:gd name="connsiteY0" fmla="*/ 320305 h 1281618"/>
              <a:gd name="connsiteX1" fmla="*/ 146210 w 695790"/>
              <a:gd name="connsiteY1" fmla="*/ 1112785 h 1281618"/>
              <a:gd name="connsiteX2" fmla="*/ 298610 w 695790"/>
              <a:gd name="connsiteY2" fmla="*/ 1280425 h 1281618"/>
              <a:gd name="connsiteX3" fmla="*/ 580550 w 695790"/>
              <a:gd name="connsiteY3" fmla="*/ 1074685 h 1281618"/>
              <a:gd name="connsiteX4" fmla="*/ 679610 w 695790"/>
              <a:gd name="connsiteY4" fmla="*/ 289825 h 1281618"/>
              <a:gd name="connsiteX5" fmla="*/ 237650 w 695790"/>
              <a:gd name="connsiteY5" fmla="*/ 265 h 1281618"/>
              <a:gd name="connsiteX6" fmla="*/ 1430 w 695790"/>
              <a:gd name="connsiteY6" fmla="*/ 320305 h 1281618"/>
              <a:gd name="connsiteX0" fmla="*/ 1430 w 692225"/>
              <a:gd name="connsiteY0" fmla="*/ 320305 h 1281618"/>
              <a:gd name="connsiteX1" fmla="*/ 146210 w 692225"/>
              <a:gd name="connsiteY1" fmla="*/ 1112785 h 1281618"/>
              <a:gd name="connsiteX2" fmla="*/ 298610 w 692225"/>
              <a:gd name="connsiteY2" fmla="*/ 1280425 h 1281618"/>
              <a:gd name="connsiteX3" fmla="*/ 580550 w 692225"/>
              <a:gd name="connsiteY3" fmla="*/ 1074685 h 1281618"/>
              <a:gd name="connsiteX4" fmla="*/ 679610 w 692225"/>
              <a:gd name="connsiteY4" fmla="*/ 289825 h 1281618"/>
              <a:gd name="connsiteX5" fmla="*/ 237650 w 692225"/>
              <a:gd name="connsiteY5" fmla="*/ 265 h 1281618"/>
              <a:gd name="connsiteX6" fmla="*/ 1430 w 692225"/>
              <a:gd name="connsiteY6" fmla="*/ 320305 h 1281618"/>
              <a:gd name="connsiteX0" fmla="*/ 1430 w 649180"/>
              <a:gd name="connsiteY0" fmla="*/ 390671 h 1351984"/>
              <a:gd name="connsiteX1" fmla="*/ 146210 w 649180"/>
              <a:gd name="connsiteY1" fmla="*/ 1183151 h 1351984"/>
              <a:gd name="connsiteX2" fmla="*/ 298610 w 649180"/>
              <a:gd name="connsiteY2" fmla="*/ 1350791 h 1351984"/>
              <a:gd name="connsiteX3" fmla="*/ 580550 w 649180"/>
              <a:gd name="connsiteY3" fmla="*/ 1145051 h 1351984"/>
              <a:gd name="connsiteX4" fmla="*/ 626270 w 649180"/>
              <a:gd name="connsiteY4" fmla="*/ 108731 h 1351984"/>
              <a:gd name="connsiteX5" fmla="*/ 237650 w 649180"/>
              <a:gd name="connsiteY5" fmla="*/ 70631 h 1351984"/>
              <a:gd name="connsiteX6" fmla="*/ 1430 w 649180"/>
              <a:gd name="connsiteY6" fmla="*/ 390671 h 1351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49180" h="1351984">
                <a:moveTo>
                  <a:pt x="1430" y="390671"/>
                </a:moveTo>
                <a:cubicBezTo>
                  <a:pt x="-13810" y="576091"/>
                  <a:pt x="96680" y="1023131"/>
                  <a:pt x="146210" y="1183151"/>
                </a:cubicBezTo>
                <a:cubicBezTo>
                  <a:pt x="195740" y="1343171"/>
                  <a:pt x="226220" y="1357141"/>
                  <a:pt x="298610" y="1350791"/>
                </a:cubicBezTo>
                <a:cubicBezTo>
                  <a:pt x="371000" y="1344441"/>
                  <a:pt x="525940" y="1352061"/>
                  <a:pt x="580550" y="1145051"/>
                </a:cubicBezTo>
                <a:cubicBezTo>
                  <a:pt x="635160" y="938041"/>
                  <a:pt x="677070" y="296691"/>
                  <a:pt x="626270" y="108731"/>
                </a:cubicBezTo>
                <a:cubicBezTo>
                  <a:pt x="575470" y="-79229"/>
                  <a:pt x="341790" y="23641"/>
                  <a:pt x="237650" y="70631"/>
                </a:cubicBezTo>
                <a:cubicBezTo>
                  <a:pt x="133510" y="117621"/>
                  <a:pt x="16670" y="205251"/>
                  <a:pt x="1430" y="390671"/>
                </a:cubicBezTo>
                <a:close/>
              </a:path>
            </a:pathLst>
          </a:custGeom>
          <a:solidFill>
            <a:srgbClr val="FFFF00"/>
          </a:solidFill>
          <a:ln w="9525"/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0" name="Freeform 19"/>
          <p:cNvSpPr/>
          <p:nvPr/>
        </p:nvSpPr>
        <p:spPr>
          <a:xfrm>
            <a:off x="8351040" y="1762400"/>
            <a:ext cx="883920" cy="1143000"/>
          </a:xfrm>
          <a:custGeom>
            <a:avLst/>
            <a:gdLst>
              <a:gd name="connsiteX0" fmla="*/ 518160 w 883920"/>
              <a:gd name="connsiteY0" fmla="*/ 0 h 1143000"/>
              <a:gd name="connsiteX1" fmla="*/ 7620 w 883920"/>
              <a:gd name="connsiteY1" fmla="*/ 7620 h 1143000"/>
              <a:gd name="connsiteX2" fmla="*/ 0 w 883920"/>
              <a:gd name="connsiteY2" fmla="*/ 373380 h 1143000"/>
              <a:gd name="connsiteX3" fmla="*/ 182880 w 883920"/>
              <a:gd name="connsiteY3" fmla="*/ 1143000 h 1143000"/>
              <a:gd name="connsiteX4" fmla="*/ 784860 w 883920"/>
              <a:gd name="connsiteY4" fmla="*/ 1112520 h 1143000"/>
              <a:gd name="connsiteX5" fmla="*/ 883920 w 883920"/>
              <a:gd name="connsiteY5" fmla="*/ 110490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3920" h="1143000">
                <a:moveTo>
                  <a:pt x="518160" y="0"/>
                </a:moveTo>
                <a:lnTo>
                  <a:pt x="7620" y="7620"/>
                </a:lnTo>
                <a:lnTo>
                  <a:pt x="0" y="373380"/>
                </a:lnTo>
                <a:lnTo>
                  <a:pt x="182880" y="1143000"/>
                </a:lnTo>
                <a:lnTo>
                  <a:pt x="784860" y="1112520"/>
                </a:lnTo>
                <a:lnTo>
                  <a:pt x="883920" y="1104900"/>
                </a:lnTo>
              </a:path>
            </a:pathLst>
          </a:custGeom>
          <a:solidFill>
            <a:srgbClr val="FF9966"/>
          </a:solidFill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Freeform 20"/>
          <p:cNvSpPr/>
          <p:nvPr/>
        </p:nvSpPr>
        <p:spPr>
          <a:xfrm>
            <a:off x="9014060" y="2409990"/>
            <a:ext cx="1325800" cy="1320800"/>
          </a:xfrm>
          <a:custGeom>
            <a:avLst/>
            <a:gdLst>
              <a:gd name="connsiteX0" fmla="*/ 76200 w 982980"/>
              <a:gd name="connsiteY0" fmla="*/ 1043940 h 1043940"/>
              <a:gd name="connsiteX1" fmla="*/ 365760 w 982980"/>
              <a:gd name="connsiteY1" fmla="*/ 998220 h 1043940"/>
              <a:gd name="connsiteX2" fmla="*/ 746760 w 982980"/>
              <a:gd name="connsiteY2" fmla="*/ 685800 h 1043940"/>
              <a:gd name="connsiteX3" fmla="*/ 982980 w 982980"/>
              <a:gd name="connsiteY3" fmla="*/ 320040 h 1043940"/>
              <a:gd name="connsiteX4" fmla="*/ 457200 w 982980"/>
              <a:gd name="connsiteY4" fmla="*/ 0 h 1043940"/>
              <a:gd name="connsiteX5" fmla="*/ 83820 w 982980"/>
              <a:gd name="connsiteY5" fmla="*/ 91440 h 1043940"/>
              <a:gd name="connsiteX6" fmla="*/ 0 w 982980"/>
              <a:gd name="connsiteY6" fmla="*/ 982980 h 1043940"/>
              <a:gd name="connsiteX7" fmla="*/ 76200 w 982980"/>
              <a:gd name="connsiteY7" fmla="*/ 1043940 h 1043940"/>
              <a:gd name="connsiteX0" fmla="*/ 76200 w 2481580"/>
              <a:gd name="connsiteY0" fmla="*/ 1054100 h 1054100"/>
              <a:gd name="connsiteX1" fmla="*/ 365760 w 2481580"/>
              <a:gd name="connsiteY1" fmla="*/ 1008380 h 1054100"/>
              <a:gd name="connsiteX2" fmla="*/ 746760 w 2481580"/>
              <a:gd name="connsiteY2" fmla="*/ 695960 h 1054100"/>
              <a:gd name="connsiteX3" fmla="*/ 2481580 w 2481580"/>
              <a:gd name="connsiteY3" fmla="*/ 0 h 1054100"/>
              <a:gd name="connsiteX4" fmla="*/ 457200 w 2481580"/>
              <a:gd name="connsiteY4" fmla="*/ 10160 h 1054100"/>
              <a:gd name="connsiteX5" fmla="*/ 83820 w 2481580"/>
              <a:gd name="connsiteY5" fmla="*/ 101600 h 1054100"/>
              <a:gd name="connsiteX6" fmla="*/ 0 w 2481580"/>
              <a:gd name="connsiteY6" fmla="*/ 993140 h 1054100"/>
              <a:gd name="connsiteX7" fmla="*/ 76200 w 2481580"/>
              <a:gd name="connsiteY7" fmla="*/ 1054100 h 1054100"/>
              <a:gd name="connsiteX0" fmla="*/ 76200 w 1973580"/>
              <a:gd name="connsiteY0" fmla="*/ 1043940 h 1043940"/>
              <a:gd name="connsiteX1" fmla="*/ 365760 w 1973580"/>
              <a:gd name="connsiteY1" fmla="*/ 998220 h 1043940"/>
              <a:gd name="connsiteX2" fmla="*/ 746760 w 1973580"/>
              <a:gd name="connsiteY2" fmla="*/ 685800 h 1043940"/>
              <a:gd name="connsiteX3" fmla="*/ 1973580 w 1973580"/>
              <a:gd name="connsiteY3" fmla="*/ 66040 h 1043940"/>
              <a:gd name="connsiteX4" fmla="*/ 457200 w 1973580"/>
              <a:gd name="connsiteY4" fmla="*/ 0 h 1043940"/>
              <a:gd name="connsiteX5" fmla="*/ 83820 w 1973580"/>
              <a:gd name="connsiteY5" fmla="*/ 91440 h 1043940"/>
              <a:gd name="connsiteX6" fmla="*/ 0 w 1973580"/>
              <a:gd name="connsiteY6" fmla="*/ 982980 h 1043940"/>
              <a:gd name="connsiteX7" fmla="*/ 76200 w 1973580"/>
              <a:gd name="connsiteY7" fmla="*/ 1043940 h 1043940"/>
              <a:gd name="connsiteX0" fmla="*/ 76200 w 1287780"/>
              <a:gd name="connsiteY0" fmla="*/ 1320800 h 1320800"/>
              <a:gd name="connsiteX1" fmla="*/ 365760 w 1287780"/>
              <a:gd name="connsiteY1" fmla="*/ 1275080 h 1320800"/>
              <a:gd name="connsiteX2" fmla="*/ 746760 w 1287780"/>
              <a:gd name="connsiteY2" fmla="*/ 962660 h 1320800"/>
              <a:gd name="connsiteX3" fmla="*/ 1287780 w 1287780"/>
              <a:gd name="connsiteY3" fmla="*/ 0 h 1320800"/>
              <a:gd name="connsiteX4" fmla="*/ 457200 w 1287780"/>
              <a:gd name="connsiteY4" fmla="*/ 276860 h 1320800"/>
              <a:gd name="connsiteX5" fmla="*/ 83820 w 1287780"/>
              <a:gd name="connsiteY5" fmla="*/ 368300 h 1320800"/>
              <a:gd name="connsiteX6" fmla="*/ 0 w 1287780"/>
              <a:gd name="connsiteY6" fmla="*/ 1259840 h 1320800"/>
              <a:gd name="connsiteX7" fmla="*/ 76200 w 1287780"/>
              <a:gd name="connsiteY7" fmla="*/ 1320800 h 1320800"/>
              <a:gd name="connsiteX0" fmla="*/ 76200 w 1287780"/>
              <a:gd name="connsiteY0" fmla="*/ 1320800 h 1320800"/>
              <a:gd name="connsiteX1" fmla="*/ 365760 w 1287780"/>
              <a:gd name="connsiteY1" fmla="*/ 1275080 h 1320800"/>
              <a:gd name="connsiteX2" fmla="*/ 746760 w 1287780"/>
              <a:gd name="connsiteY2" fmla="*/ 962660 h 1320800"/>
              <a:gd name="connsiteX3" fmla="*/ 1287780 w 1287780"/>
              <a:gd name="connsiteY3" fmla="*/ 0 h 1320800"/>
              <a:gd name="connsiteX4" fmla="*/ 457200 w 1287780"/>
              <a:gd name="connsiteY4" fmla="*/ 276860 h 1320800"/>
              <a:gd name="connsiteX5" fmla="*/ 83820 w 1287780"/>
              <a:gd name="connsiteY5" fmla="*/ 368300 h 1320800"/>
              <a:gd name="connsiteX6" fmla="*/ 35132 w 1287780"/>
              <a:gd name="connsiteY6" fmla="*/ 235196 h 1320800"/>
              <a:gd name="connsiteX7" fmla="*/ 0 w 1287780"/>
              <a:gd name="connsiteY7" fmla="*/ 1259840 h 1320800"/>
              <a:gd name="connsiteX8" fmla="*/ 76200 w 1287780"/>
              <a:gd name="connsiteY8" fmla="*/ 1320800 h 1320800"/>
              <a:gd name="connsiteX0" fmla="*/ 114220 w 1325800"/>
              <a:gd name="connsiteY0" fmla="*/ 1320800 h 1320800"/>
              <a:gd name="connsiteX1" fmla="*/ 403780 w 1325800"/>
              <a:gd name="connsiteY1" fmla="*/ 1275080 h 1320800"/>
              <a:gd name="connsiteX2" fmla="*/ 784780 w 1325800"/>
              <a:gd name="connsiteY2" fmla="*/ 962660 h 1320800"/>
              <a:gd name="connsiteX3" fmla="*/ 1325800 w 1325800"/>
              <a:gd name="connsiteY3" fmla="*/ 0 h 1320800"/>
              <a:gd name="connsiteX4" fmla="*/ 495220 w 1325800"/>
              <a:gd name="connsiteY4" fmla="*/ 276860 h 1320800"/>
              <a:gd name="connsiteX5" fmla="*/ 121840 w 1325800"/>
              <a:gd name="connsiteY5" fmla="*/ 368300 h 1320800"/>
              <a:gd name="connsiteX6" fmla="*/ 0 w 1325800"/>
              <a:gd name="connsiteY6" fmla="*/ 79748 h 1320800"/>
              <a:gd name="connsiteX7" fmla="*/ 38020 w 1325800"/>
              <a:gd name="connsiteY7" fmla="*/ 1259840 h 1320800"/>
              <a:gd name="connsiteX8" fmla="*/ 114220 w 1325800"/>
              <a:gd name="connsiteY8" fmla="*/ 1320800 h 1320800"/>
              <a:gd name="connsiteX0" fmla="*/ 114220 w 1325800"/>
              <a:gd name="connsiteY0" fmla="*/ 1320800 h 1320800"/>
              <a:gd name="connsiteX1" fmla="*/ 403780 w 1325800"/>
              <a:gd name="connsiteY1" fmla="*/ 1275080 h 1320800"/>
              <a:gd name="connsiteX2" fmla="*/ 784780 w 1325800"/>
              <a:gd name="connsiteY2" fmla="*/ 962660 h 1320800"/>
              <a:gd name="connsiteX3" fmla="*/ 1325800 w 1325800"/>
              <a:gd name="connsiteY3" fmla="*/ 0 h 1320800"/>
              <a:gd name="connsiteX4" fmla="*/ 495220 w 1325800"/>
              <a:gd name="connsiteY4" fmla="*/ 276860 h 1320800"/>
              <a:gd name="connsiteX5" fmla="*/ 121840 w 1325800"/>
              <a:gd name="connsiteY5" fmla="*/ 368300 h 1320800"/>
              <a:gd name="connsiteX6" fmla="*/ 0 w 1325800"/>
              <a:gd name="connsiteY6" fmla="*/ 79748 h 1320800"/>
              <a:gd name="connsiteX7" fmla="*/ 83740 w 1325800"/>
              <a:gd name="connsiteY7" fmla="*/ 1250696 h 1320800"/>
              <a:gd name="connsiteX8" fmla="*/ 114220 w 1325800"/>
              <a:gd name="connsiteY8" fmla="*/ 1320800 h 132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25800" h="1320800">
                <a:moveTo>
                  <a:pt x="114220" y="1320800"/>
                </a:moveTo>
                <a:lnTo>
                  <a:pt x="403780" y="1275080"/>
                </a:lnTo>
                <a:lnTo>
                  <a:pt x="784780" y="962660"/>
                </a:lnTo>
                <a:lnTo>
                  <a:pt x="1325800" y="0"/>
                </a:lnTo>
                <a:lnTo>
                  <a:pt x="495220" y="276860"/>
                </a:lnTo>
                <a:lnTo>
                  <a:pt x="121840" y="368300"/>
                </a:lnTo>
                <a:cubicBezTo>
                  <a:pt x="120851" y="378796"/>
                  <a:pt x="989" y="69252"/>
                  <a:pt x="0" y="79748"/>
                </a:cubicBezTo>
                <a:lnTo>
                  <a:pt x="83740" y="1250696"/>
                </a:lnTo>
                <a:lnTo>
                  <a:pt x="114220" y="1320800"/>
                </a:lnTo>
                <a:close/>
              </a:path>
            </a:pathLst>
          </a:custGeom>
          <a:gradFill flip="none" rotWithShape="1">
            <a:gsLst>
              <a:gs pos="0">
                <a:srgbClr val="00CC99">
                  <a:shade val="30000"/>
                  <a:satMod val="115000"/>
                </a:srgbClr>
              </a:gs>
              <a:gs pos="50000">
                <a:srgbClr val="00CC99">
                  <a:shade val="67500"/>
                  <a:satMod val="115000"/>
                </a:srgbClr>
              </a:gs>
              <a:gs pos="100000">
                <a:srgbClr val="00CC99">
                  <a:shade val="100000"/>
                  <a:satMod val="115000"/>
                </a:srgbClr>
              </a:gs>
            </a:gsLst>
            <a:lin ang="16200000" scaled="1"/>
            <a:tileRect/>
          </a:gradFill>
          <a:ln w="9525"/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2" name="Freeform 21"/>
          <p:cNvSpPr/>
          <p:nvPr/>
        </p:nvSpPr>
        <p:spPr>
          <a:xfrm>
            <a:off x="8889167" y="1770496"/>
            <a:ext cx="2022447" cy="1194213"/>
          </a:xfrm>
          <a:custGeom>
            <a:avLst/>
            <a:gdLst>
              <a:gd name="connsiteX0" fmla="*/ 4147 w 888067"/>
              <a:gd name="connsiteY0" fmla="*/ 0 h 1136977"/>
              <a:gd name="connsiteX1" fmla="*/ 19387 w 888067"/>
              <a:gd name="connsiteY1" fmla="*/ 563880 h 1136977"/>
              <a:gd name="connsiteX2" fmla="*/ 156547 w 888067"/>
              <a:gd name="connsiteY2" fmla="*/ 861060 h 1136977"/>
              <a:gd name="connsiteX3" fmla="*/ 354667 w 888067"/>
              <a:gd name="connsiteY3" fmla="*/ 1120140 h 1136977"/>
              <a:gd name="connsiteX4" fmla="*/ 888067 w 888067"/>
              <a:gd name="connsiteY4" fmla="*/ 1112520 h 1136977"/>
              <a:gd name="connsiteX5" fmla="*/ 888067 w 888067"/>
              <a:gd name="connsiteY5" fmla="*/ 1112520 h 1136977"/>
              <a:gd name="connsiteX0" fmla="*/ 4147 w 1009987"/>
              <a:gd name="connsiteY0" fmla="*/ 0 h 1138769"/>
              <a:gd name="connsiteX1" fmla="*/ 19387 w 1009987"/>
              <a:gd name="connsiteY1" fmla="*/ 563880 h 1138769"/>
              <a:gd name="connsiteX2" fmla="*/ 156547 w 1009987"/>
              <a:gd name="connsiteY2" fmla="*/ 861060 h 1138769"/>
              <a:gd name="connsiteX3" fmla="*/ 354667 w 1009987"/>
              <a:gd name="connsiteY3" fmla="*/ 1120140 h 1138769"/>
              <a:gd name="connsiteX4" fmla="*/ 888067 w 1009987"/>
              <a:gd name="connsiteY4" fmla="*/ 1112520 h 1138769"/>
              <a:gd name="connsiteX5" fmla="*/ 1009987 w 1009987"/>
              <a:gd name="connsiteY5" fmla="*/ 1066800 h 1138769"/>
              <a:gd name="connsiteX0" fmla="*/ 4147 w 1009987"/>
              <a:gd name="connsiteY0" fmla="*/ 0 h 1184887"/>
              <a:gd name="connsiteX1" fmla="*/ 19387 w 1009987"/>
              <a:gd name="connsiteY1" fmla="*/ 563880 h 1184887"/>
              <a:gd name="connsiteX2" fmla="*/ 156547 w 1009987"/>
              <a:gd name="connsiteY2" fmla="*/ 861060 h 1184887"/>
              <a:gd name="connsiteX3" fmla="*/ 354667 w 1009987"/>
              <a:gd name="connsiteY3" fmla="*/ 1120140 h 1184887"/>
              <a:gd name="connsiteX4" fmla="*/ 888067 w 1009987"/>
              <a:gd name="connsiteY4" fmla="*/ 1112520 h 1184887"/>
              <a:gd name="connsiteX5" fmla="*/ 537547 w 1009987"/>
              <a:gd name="connsiteY5" fmla="*/ 320040 h 1184887"/>
              <a:gd name="connsiteX6" fmla="*/ 1009987 w 1009987"/>
              <a:gd name="connsiteY6" fmla="*/ 1066800 h 1184887"/>
              <a:gd name="connsiteX0" fmla="*/ 4147 w 889720"/>
              <a:gd name="connsiteY0" fmla="*/ 0 h 1184887"/>
              <a:gd name="connsiteX1" fmla="*/ 19387 w 889720"/>
              <a:gd name="connsiteY1" fmla="*/ 563880 h 1184887"/>
              <a:gd name="connsiteX2" fmla="*/ 156547 w 889720"/>
              <a:gd name="connsiteY2" fmla="*/ 861060 h 1184887"/>
              <a:gd name="connsiteX3" fmla="*/ 354667 w 889720"/>
              <a:gd name="connsiteY3" fmla="*/ 1120140 h 1184887"/>
              <a:gd name="connsiteX4" fmla="*/ 888067 w 889720"/>
              <a:gd name="connsiteY4" fmla="*/ 1112520 h 1184887"/>
              <a:gd name="connsiteX5" fmla="*/ 537547 w 889720"/>
              <a:gd name="connsiteY5" fmla="*/ 320040 h 1184887"/>
              <a:gd name="connsiteX6" fmla="*/ 849967 w 889720"/>
              <a:gd name="connsiteY6" fmla="*/ 0 h 1184887"/>
              <a:gd name="connsiteX0" fmla="*/ 4147 w 2023700"/>
              <a:gd name="connsiteY0" fmla="*/ 0 h 1194954"/>
              <a:gd name="connsiteX1" fmla="*/ 19387 w 2023700"/>
              <a:gd name="connsiteY1" fmla="*/ 563880 h 1194954"/>
              <a:gd name="connsiteX2" fmla="*/ 156547 w 2023700"/>
              <a:gd name="connsiteY2" fmla="*/ 861060 h 1194954"/>
              <a:gd name="connsiteX3" fmla="*/ 354667 w 2023700"/>
              <a:gd name="connsiteY3" fmla="*/ 1120140 h 1194954"/>
              <a:gd name="connsiteX4" fmla="*/ 888067 w 2023700"/>
              <a:gd name="connsiteY4" fmla="*/ 1112520 h 1194954"/>
              <a:gd name="connsiteX5" fmla="*/ 2023447 w 2023700"/>
              <a:gd name="connsiteY5" fmla="*/ 180340 h 1194954"/>
              <a:gd name="connsiteX6" fmla="*/ 849967 w 2023700"/>
              <a:gd name="connsiteY6" fmla="*/ 0 h 1194954"/>
              <a:gd name="connsiteX0" fmla="*/ 3411 w 2022964"/>
              <a:gd name="connsiteY0" fmla="*/ 0 h 1194805"/>
              <a:gd name="connsiteX1" fmla="*/ 18651 w 2022964"/>
              <a:gd name="connsiteY1" fmla="*/ 563880 h 1194805"/>
              <a:gd name="connsiteX2" fmla="*/ 139936 w 2022964"/>
              <a:gd name="connsiteY2" fmla="*/ 864235 h 1194805"/>
              <a:gd name="connsiteX3" fmla="*/ 353931 w 2022964"/>
              <a:gd name="connsiteY3" fmla="*/ 1120140 h 1194805"/>
              <a:gd name="connsiteX4" fmla="*/ 887331 w 2022964"/>
              <a:gd name="connsiteY4" fmla="*/ 1112520 h 1194805"/>
              <a:gd name="connsiteX5" fmla="*/ 2022711 w 2022964"/>
              <a:gd name="connsiteY5" fmla="*/ 180340 h 1194805"/>
              <a:gd name="connsiteX6" fmla="*/ 849231 w 2022964"/>
              <a:gd name="connsiteY6" fmla="*/ 0 h 1194805"/>
              <a:gd name="connsiteX0" fmla="*/ 3411 w 2022964"/>
              <a:gd name="connsiteY0" fmla="*/ 0 h 1194805"/>
              <a:gd name="connsiteX1" fmla="*/ 18651 w 2022964"/>
              <a:gd name="connsiteY1" fmla="*/ 563880 h 1194805"/>
              <a:gd name="connsiteX2" fmla="*/ 139936 w 2022964"/>
              <a:gd name="connsiteY2" fmla="*/ 864235 h 1194805"/>
              <a:gd name="connsiteX3" fmla="*/ 363456 w 2022964"/>
              <a:gd name="connsiteY3" fmla="*/ 1120140 h 1194805"/>
              <a:gd name="connsiteX4" fmla="*/ 887331 w 2022964"/>
              <a:gd name="connsiteY4" fmla="*/ 1112520 h 1194805"/>
              <a:gd name="connsiteX5" fmla="*/ 2022711 w 2022964"/>
              <a:gd name="connsiteY5" fmla="*/ 180340 h 1194805"/>
              <a:gd name="connsiteX6" fmla="*/ 849231 w 2022964"/>
              <a:gd name="connsiteY6" fmla="*/ 0 h 1194805"/>
              <a:gd name="connsiteX0" fmla="*/ 2894 w 2022447"/>
              <a:gd name="connsiteY0" fmla="*/ 0 h 1194213"/>
              <a:gd name="connsiteX1" fmla="*/ 18134 w 2022447"/>
              <a:gd name="connsiteY1" fmla="*/ 563880 h 1194213"/>
              <a:gd name="connsiteX2" fmla="*/ 126719 w 2022447"/>
              <a:gd name="connsiteY2" fmla="*/ 876935 h 1194213"/>
              <a:gd name="connsiteX3" fmla="*/ 362939 w 2022447"/>
              <a:gd name="connsiteY3" fmla="*/ 1120140 h 1194213"/>
              <a:gd name="connsiteX4" fmla="*/ 886814 w 2022447"/>
              <a:gd name="connsiteY4" fmla="*/ 1112520 h 1194213"/>
              <a:gd name="connsiteX5" fmla="*/ 2022194 w 2022447"/>
              <a:gd name="connsiteY5" fmla="*/ 180340 h 1194213"/>
              <a:gd name="connsiteX6" fmla="*/ 848714 w 2022447"/>
              <a:gd name="connsiteY6" fmla="*/ 0 h 1194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22447" h="1194213">
                <a:moveTo>
                  <a:pt x="2894" y="0"/>
                </a:moveTo>
                <a:cubicBezTo>
                  <a:pt x="-2186" y="210185"/>
                  <a:pt x="-2504" y="417724"/>
                  <a:pt x="18134" y="563880"/>
                </a:cubicBezTo>
                <a:cubicBezTo>
                  <a:pt x="38772" y="710036"/>
                  <a:pt x="69252" y="784225"/>
                  <a:pt x="126719" y="876935"/>
                </a:cubicBezTo>
                <a:cubicBezTo>
                  <a:pt x="184187" y="969645"/>
                  <a:pt x="236257" y="1080876"/>
                  <a:pt x="362939" y="1120140"/>
                </a:cubicBezTo>
                <a:cubicBezTo>
                  <a:pt x="489621" y="1159404"/>
                  <a:pt x="610272" y="1269153"/>
                  <a:pt x="886814" y="1112520"/>
                </a:cubicBezTo>
                <a:cubicBezTo>
                  <a:pt x="1163356" y="955887"/>
                  <a:pt x="2001874" y="187960"/>
                  <a:pt x="2022194" y="180340"/>
                </a:cubicBezTo>
                <a:cubicBezTo>
                  <a:pt x="2042514" y="172720"/>
                  <a:pt x="832204" y="6350"/>
                  <a:pt x="848714" y="0"/>
                </a:cubicBezTo>
              </a:path>
            </a:pathLst>
          </a:custGeom>
          <a:gradFill flip="none" rotWithShape="1">
            <a:gsLst>
              <a:gs pos="0">
                <a:srgbClr val="00CC99">
                  <a:shade val="30000"/>
                  <a:satMod val="115000"/>
                </a:srgbClr>
              </a:gs>
              <a:gs pos="50000">
                <a:srgbClr val="00CC99">
                  <a:shade val="67500"/>
                  <a:satMod val="115000"/>
                </a:srgbClr>
              </a:gs>
              <a:gs pos="100000">
                <a:srgbClr val="00CC99">
                  <a:shade val="100000"/>
                  <a:satMod val="115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solidFill>
              <a:schemeClr val="accent1">
                <a:lumMod val="50000"/>
              </a:schemeClr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3" name="Freeform 22"/>
          <p:cNvSpPr/>
          <p:nvPr/>
        </p:nvSpPr>
        <p:spPr>
          <a:xfrm>
            <a:off x="9294824" y="1796866"/>
            <a:ext cx="1380317" cy="1524776"/>
          </a:xfrm>
          <a:custGeom>
            <a:avLst/>
            <a:gdLst>
              <a:gd name="connsiteX0" fmla="*/ 961217 w 1079453"/>
              <a:gd name="connsiteY0" fmla="*/ 1462863 h 1462863"/>
              <a:gd name="connsiteX1" fmla="*/ 595457 w 1079453"/>
              <a:gd name="connsiteY1" fmla="*/ 1371423 h 1462863"/>
              <a:gd name="connsiteX2" fmla="*/ 206837 w 1079453"/>
              <a:gd name="connsiteY2" fmla="*/ 1074243 h 1462863"/>
              <a:gd name="connsiteX3" fmla="*/ 77297 w 1079453"/>
              <a:gd name="connsiteY3" fmla="*/ 822783 h 1462863"/>
              <a:gd name="connsiteX4" fmla="*/ 31577 w 1079453"/>
              <a:gd name="connsiteY4" fmla="*/ 91263 h 1462863"/>
              <a:gd name="connsiteX5" fmla="*/ 92537 w 1079453"/>
              <a:gd name="connsiteY5" fmla="*/ 22683 h 1462863"/>
              <a:gd name="connsiteX6" fmla="*/ 1022177 w 1079453"/>
              <a:gd name="connsiteY6" fmla="*/ 197943 h 1462863"/>
              <a:gd name="connsiteX7" fmla="*/ 900257 w 1079453"/>
              <a:gd name="connsiteY7" fmla="*/ 777063 h 1462863"/>
              <a:gd name="connsiteX0" fmla="*/ 1380317 w 1380317"/>
              <a:gd name="connsiteY0" fmla="*/ 1524776 h 1524776"/>
              <a:gd name="connsiteX1" fmla="*/ 595457 w 1380317"/>
              <a:gd name="connsiteY1" fmla="*/ 1371423 h 1524776"/>
              <a:gd name="connsiteX2" fmla="*/ 206837 w 1380317"/>
              <a:gd name="connsiteY2" fmla="*/ 1074243 h 1524776"/>
              <a:gd name="connsiteX3" fmla="*/ 77297 w 1380317"/>
              <a:gd name="connsiteY3" fmla="*/ 822783 h 1524776"/>
              <a:gd name="connsiteX4" fmla="*/ 31577 w 1380317"/>
              <a:gd name="connsiteY4" fmla="*/ 91263 h 1524776"/>
              <a:gd name="connsiteX5" fmla="*/ 92537 w 1380317"/>
              <a:gd name="connsiteY5" fmla="*/ 22683 h 1524776"/>
              <a:gd name="connsiteX6" fmla="*/ 1022177 w 1380317"/>
              <a:gd name="connsiteY6" fmla="*/ 197943 h 1524776"/>
              <a:gd name="connsiteX7" fmla="*/ 900257 w 1380317"/>
              <a:gd name="connsiteY7" fmla="*/ 777063 h 1524776"/>
              <a:gd name="connsiteX0" fmla="*/ 1380317 w 1391032"/>
              <a:gd name="connsiteY0" fmla="*/ 1524776 h 1524776"/>
              <a:gd name="connsiteX1" fmla="*/ 595457 w 1391032"/>
              <a:gd name="connsiteY1" fmla="*/ 1371423 h 1524776"/>
              <a:gd name="connsiteX2" fmla="*/ 206837 w 1391032"/>
              <a:gd name="connsiteY2" fmla="*/ 1074243 h 1524776"/>
              <a:gd name="connsiteX3" fmla="*/ 77297 w 1391032"/>
              <a:gd name="connsiteY3" fmla="*/ 822783 h 1524776"/>
              <a:gd name="connsiteX4" fmla="*/ 31577 w 1391032"/>
              <a:gd name="connsiteY4" fmla="*/ 91263 h 1524776"/>
              <a:gd name="connsiteX5" fmla="*/ 92537 w 1391032"/>
              <a:gd name="connsiteY5" fmla="*/ 22683 h 1524776"/>
              <a:gd name="connsiteX6" fmla="*/ 1022177 w 1391032"/>
              <a:gd name="connsiteY6" fmla="*/ 197943 h 1524776"/>
              <a:gd name="connsiteX7" fmla="*/ 1362219 w 1391032"/>
              <a:gd name="connsiteY7" fmla="*/ 791350 h 1524776"/>
              <a:gd name="connsiteX0" fmla="*/ 1380317 w 1380317"/>
              <a:gd name="connsiteY0" fmla="*/ 1524776 h 1524776"/>
              <a:gd name="connsiteX1" fmla="*/ 595457 w 1380317"/>
              <a:gd name="connsiteY1" fmla="*/ 1371423 h 1524776"/>
              <a:gd name="connsiteX2" fmla="*/ 206837 w 1380317"/>
              <a:gd name="connsiteY2" fmla="*/ 1074243 h 1524776"/>
              <a:gd name="connsiteX3" fmla="*/ 77297 w 1380317"/>
              <a:gd name="connsiteY3" fmla="*/ 822783 h 1524776"/>
              <a:gd name="connsiteX4" fmla="*/ 31577 w 1380317"/>
              <a:gd name="connsiteY4" fmla="*/ 91263 h 1524776"/>
              <a:gd name="connsiteX5" fmla="*/ 92537 w 1380317"/>
              <a:gd name="connsiteY5" fmla="*/ 22683 h 1524776"/>
              <a:gd name="connsiteX6" fmla="*/ 1022177 w 1380317"/>
              <a:gd name="connsiteY6" fmla="*/ 197943 h 1524776"/>
              <a:gd name="connsiteX7" fmla="*/ 1362219 w 1380317"/>
              <a:gd name="connsiteY7" fmla="*/ 791350 h 1524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80317" h="1524776">
                <a:moveTo>
                  <a:pt x="1380317" y="1524776"/>
                </a:moveTo>
                <a:cubicBezTo>
                  <a:pt x="1260302" y="1511441"/>
                  <a:pt x="791037" y="1446512"/>
                  <a:pt x="595457" y="1371423"/>
                </a:cubicBezTo>
                <a:cubicBezTo>
                  <a:pt x="399877" y="1296334"/>
                  <a:pt x="293197" y="1165683"/>
                  <a:pt x="206837" y="1074243"/>
                </a:cubicBezTo>
                <a:cubicBezTo>
                  <a:pt x="120477" y="982803"/>
                  <a:pt x="106507" y="986613"/>
                  <a:pt x="77297" y="822783"/>
                </a:cubicBezTo>
                <a:cubicBezTo>
                  <a:pt x="48087" y="658953"/>
                  <a:pt x="29037" y="224613"/>
                  <a:pt x="31577" y="91263"/>
                </a:cubicBezTo>
                <a:cubicBezTo>
                  <a:pt x="34117" y="-42087"/>
                  <a:pt x="-72563" y="4903"/>
                  <a:pt x="92537" y="22683"/>
                </a:cubicBezTo>
                <a:cubicBezTo>
                  <a:pt x="257637" y="40463"/>
                  <a:pt x="887557" y="72213"/>
                  <a:pt x="1022177" y="197943"/>
                </a:cubicBezTo>
                <a:cubicBezTo>
                  <a:pt x="1156797" y="323673"/>
                  <a:pt x="1380951" y="1493342"/>
                  <a:pt x="1362219" y="791350"/>
                </a:cubicBezTo>
              </a:path>
            </a:pathLst>
          </a:custGeom>
          <a:solidFill>
            <a:srgbClr val="FF9966"/>
          </a:solidFill>
          <a:ln w="9525"/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4" name="Freeform 23"/>
          <p:cNvSpPr/>
          <p:nvPr/>
        </p:nvSpPr>
        <p:spPr>
          <a:xfrm>
            <a:off x="10221750" y="2430286"/>
            <a:ext cx="914400" cy="1618113"/>
          </a:xfrm>
          <a:custGeom>
            <a:avLst/>
            <a:gdLst>
              <a:gd name="connsiteX0" fmla="*/ 895350 w 914400"/>
              <a:gd name="connsiteY0" fmla="*/ 0 h 1457325"/>
              <a:gd name="connsiteX1" fmla="*/ 0 w 914400"/>
              <a:gd name="connsiteY1" fmla="*/ 9525 h 1457325"/>
              <a:gd name="connsiteX2" fmla="*/ 104775 w 914400"/>
              <a:gd name="connsiteY2" fmla="*/ 809625 h 1457325"/>
              <a:gd name="connsiteX3" fmla="*/ 371475 w 914400"/>
              <a:gd name="connsiteY3" fmla="*/ 1457325 h 1457325"/>
              <a:gd name="connsiteX4" fmla="*/ 914400 w 914400"/>
              <a:gd name="connsiteY4" fmla="*/ 1438275 h 1457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4400" h="1457325">
                <a:moveTo>
                  <a:pt x="895350" y="0"/>
                </a:moveTo>
                <a:lnTo>
                  <a:pt x="0" y="9525"/>
                </a:lnTo>
                <a:lnTo>
                  <a:pt x="104775" y="809625"/>
                </a:lnTo>
                <a:lnTo>
                  <a:pt x="371475" y="1457325"/>
                </a:lnTo>
                <a:lnTo>
                  <a:pt x="914400" y="1438275"/>
                </a:lnTo>
              </a:path>
            </a:pathLst>
          </a:custGeom>
          <a:gradFill flip="none" rotWithShape="1">
            <a:gsLst>
              <a:gs pos="0">
                <a:srgbClr val="00CC99">
                  <a:shade val="30000"/>
                  <a:satMod val="115000"/>
                </a:srgbClr>
              </a:gs>
              <a:gs pos="50000">
                <a:srgbClr val="00CC99">
                  <a:shade val="67500"/>
                  <a:satMod val="115000"/>
                </a:srgbClr>
              </a:gs>
              <a:gs pos="100000">
                <a:srgbClr val="00CC99">
                  <a:shade val="100000"/>
                  <a:satMod val="115000"/>
                </a:srgbClr>
              </a:gs>
            </a:gsLst>
            <a:lin ang="16200000" scaled="1"/>
            <a:tileRect/>
          </a:gradFill>
          <a:ln w="9525"/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pSp>
        <p:nvGrpSpPr>
          <p:cNvPr id="25" name="Group 24"/>
          <p:cNvGrpSpPr/>
          <p:nvPr/>
        </p:nvGrpSpPr>
        <p:grpSpPr>
          <a:xfrm>
            <a:off x="9331124" y="1756178"/>
            <a:ext cx="1809653" cy="850826"/>
            <a:chOff x="5557798" y="635485"/>
            <a:chExt cx="1809653" cy="795924"/>
          </a:xfrm>
          <a:gradFill flip="none" rotWithShape="1">
            <a:gsLst>
              <a:gs pos="0">
                <a:srgbClr val="00CC99">
                  <a:shade val="30000"/>
                  <a:satMod val="115000"/>
                </a:srgbClr>
              </a:gs>
              <a:gs pos="50000">
                <a:srgbClr val="00CC99">
                  <a:shade val="67500"/>
                  <a:satMod val="115000"/>
                </a:srgbClr>
              </a:gs>
              <a:gs pos="100000">
                <a:srgbClr val="00CC99">
                  <a:shade val="100000"/>
                  <a:satMod val="115000"/>
                </a:srgbClr>
              </a:gs>
            </a:gsLst>
            <a:path path="circle">
              <a:fillToRect l="50000" t="50000" r="50000" b="50000"/>
            </a:path>
            <a:tileRect/>
          </a:gradFill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grpSpPr>
        <p:sp>
          <p:nvSpPr>
            <p:cNvPr id="26" name="Freeform 25"/>
            <p:cNvSpPr/>
            <p:nvPr/>
          </p:nvSpPr>
          <p:spPr>
            <a:xfrm>
              <a:off x="5557799" y="635485"/>
              <a:ext cx="1780261" cy="795924"/>
            </a:xfrm>
            <a:custGeom>
              <a:avLst/>
              <a:gdLst>
                <a:gd name="connsiteX0" fmla="*/ 4801 w 1780261"/>
                <a:gd name="connsiteY0" fmla="*/ 4595 h 795924"/>
                <a:gd name="connsiteX1" fmla="*/ 20041 w 1780261"/>
                <a:gd name="connsiteY1" fmla="*/ 65555 h 795924"/>
                <a:gd name="connsiteX2" fmla="*/ 164821 w 1780261"/>
                <a:gd name="connsiteY2" fmla="*/ 461795 h 795924"/>
                <a:gd name="connsiteX3" fmla="*/ 515341 w 1780261"/>
                <a:gd name="connsiteY3" fmla="*/ 766595 h 795924"/>
                <a:gd name="connsiteX4" fmla="*/ 1780261 w 1780261"/>
                <a:gd name="connsiteY4" fmla="*/ 766595 h 795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0261" h="795924">
                  <a:moveTo>
                    <a:pt x="4801" y="4595"/>
                  </a:moveTo>
                  <a:cubicBezTo>
                    <a:pt x="-914" y="-3025"/>
                    <a:pt x="-6629" y="-10645"/>
                    <a:pt x="20041" y="65555"/>
                  </a:cubicBezTo>
                  <a:cubicBezTo>
                    <a:pt x="46711" y="141755"/>
                    <a:pt x="82271" y="344955"/>
                    <a:pt x="164821" y="461795"/>
                  </a:cubicBezTo>
                  <a:cubicBezTo>
                    <a:pt x="247371" y="578635"/>
                    <a:pt x="246101" y="715795"/>
                    <a:pt x="515341" y="766595"/>
                  </a:cubicBezTo>
                  <a:cubicBezTo>
                    <a:pt x="784581" y="817395"/>
                    <a:pt x="1282421" y="791995"/>
                    <a:pt x="1780261" y="766595"/>
                  </a:cubicBezTo>
                </a:path>
              </a:pathLst>
            </a:cu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27" name="Freeform 26"/>
            <p:cNvSpPr/>
            <p:nvPr/>
          </p:nvSpPr>
          <p:spPr>
            <a:xfrm>
              <a:off x="5557798" y="640080"/>
              <a:ext cx="1809653" cy="757646"/>
            </a:xfrm>
            <a:custGeom>
              <a:avLst/>
              <a:gdLst>
                <a:gd name="connsiteX0" fmla="*/ 1724297 w 1724297"/>
                <a:gd name="connsiteY0" fmla="*/ 0 h 757646"/>
                <a:gd name="connsiteX1" fmla="*/ 0 w 1724297"/>
                <a:gd name="connsiteY1" fmla="*/ 0 h 757646"/>
                <a:gd name="connsiteX2" fmla="*/ 248195 w 1724297"/>
                <a:gd name="connsiteY2" fmla="*/ 326571 h 757646"/>
                <a:gd name="connsiteX3" fmla="*/ 1476103 w 1724297"/>
                <a:gd name="connsiteY3" fmla="*/ 705394 h 757646"/>
                <a:gd name="connsiteX4" fmla="*/ 1724297 w 1724297"/>
                <a:gd name="connsiteY4" fmla="*/ 757646 h 757646"/>
                <a:gd name="connsiteX5" fmla="*/ 1724297 w 1724297"/>
                <a:gd name="connsiteY5" fmla="*/ 0 h 757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24297" h="757646">
                  <a:moveTo>
                    <a:pt x="1724297" y="0"/>
                  </a:moveTo>
                  <a:lnTo>
                    <a:pt x="0" y="0"/>
                  </a:lnTo>
                  <a:lnTo>
                    <a:pt x="248195" y="326571"/>
                  </a:lnTo>
                  <a:lnTo>
                    <a:pt x="1476103" y="705394"/>
                  </a:lnTo>
                  <a:lnTo>
                    <a:pt x="1724297" y="757646"/>
                  </a:lnTo>
                  <a:lnTo>
                    <a:pt x="1724297" y="0"/>
                  </a:lnTo>
                  <a:close/>
                </a:path>
              </a:pathLst>
            </a:custGeom>
            <a:grpFill/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</p:grpSp>
      <p:sp>
        <p:nvSpPr>
          <p:cNvPr id="28" name="Rectangle 27"/>
          <p:cNvSpPr/>
          <p:nvPr/>
        </p:nvSpPr>
        <p:spPr>
          <a:xfrm>
            <a:off x="5697369" y="1752826"/>
            <a:ext cx="5448307" cy="415599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TextBox 28"/>
          <p:cNvSpPr txBox="1"/>
          <p:nvPr/>
        </p:nvSpPr>
        <p:spPr>
          <a:xfrm>
            <a:off x="6426740" y="1845382"/>
            <a:ext cx="7697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2000" dirty="0"/>
              <a:t>TEM</a:t>
            </a:r>
          </a:p>
          <a:p>
            <a:r>
              <a:rPr lang="fr-LU" sz="1200" dirty="0"/>
              <a:t>EELS/EDS</a:t>
            </a:r>
            <a:endParaRPr lang="fr-FR" sz="1200" dirty="0"/>
          </a:p>
        </p:txBody>
      </p:sp>
      <p:sp>
        <p:nvSpPr>
          <p:cNvPr id="30" name="TextBox 29"/>
          <p:cNvSpPr txBox="1"/>
          <p:nvPr/>
        </p:nvSpPr>
        <p:spPr>
          <a:xfrm>
            <a:off x="7279510" y="1952838"/>
            <a:ext cx="5749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2000" dirty="0"/>
              <a:t>AES</a:t>
            </a:r>
            <a:endParaRPr lang="fr-FR" sz="2000" dirty="0"/>
          </a:p>
        </p:txBody>
      </p:sp>
      <p:sp>
        <p:nvSpPr>
          <p:cNvPr id="31" name="TextBox 30"/>
          <p:cNvSpPr txBox="1"/>
          <p:nvPr/>
        </p:nvSpPr>
        <p:spPr>
          <a:xfrm>
            <a:off x="8754682" y="4272052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/>
              <a:t>LA-ICP-MS</a:t>
            </a:r>
            <a:endParaRPr lang="fr-FR" dirty="0"/>
          </a:p>
        </p:txBody>
      </p:sp>
      <p:sp>
        <p:nvSpPr>
          <p:cNvPr id="32" name="TextBox 31"/>
          <p:cNvSpPr txBox="1"/>
          <p:nvPr/>
        </p:nvSpPr>
        <p:spPr>
          <a:xfrm rot="4489234">
            <a:off x="8261674" y="2169816"/>
            <a:ext cx="922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/>
              <a:t>RAMAN</a:t>
            </a:r>
            <a:endParaRPr lang="fr-FR" dirty="0"/>
          </a:p>
        </p:txBody>
      </p:sp>
      <p:sp>
        <p:nvSpPr>
          <p:cNvPr id="33" name="TextBox 32"/>
          <p:cNvSpPr txBox="1"/>
          <p:nvPr/>
        </p:nvSpPr>
        <p:spPr>
          <a:xfrm rot="4489234">
            <a:off x="7750458" y="2055905"/>
            <a:ext cx="93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/>
              <a:t>SEM </a:t>
            </a:r>
            <a:r>
              <a:rPr lang="fr-LU" sz="1400" dirty="0"/>
              <a:t>EDS</a:t>
            </a:r>
            <a:endParaRPr lang="fr-FR" sz="1400" dirty="0"/>
          </a:p>
        </p:txBody>
      </p:sp>
      <p:sp>
        <p:nvSpPr>
          <p:cNvPr id="34" name="TextBox 33"/>
          <p:cNvSpPr txBox="1"/>
          <p:nvPr/>
        </p:nvSpPr>
        <p:spPr>
          <a:xfrm>
            <a:off x="8848696" y="2060825"/>
            <a:ext cx="529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/>
              <a:t>XPS</a:t>
            </a:r>
            <a:endParaRPr lang="fr-FR" dirty="0"/>
          </a:p>
        </p:txBody>
      </p:sp>
      <p:sp>
        <p:nvSpPr>
          <p:cNvPr id="35" name="TextBox 34"/>
          <p:cNvSpPr txBox="1"/>
          <p:nvPr/>
        </p:nvSpPr>
        <p:spPr>
          <a:xfrm>
            <a:off x="10057830" y="1903811"/>
            <a:ext cx="6142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2000" dirty="0"/>
              <a:t>XRD</a:t>
            </a:r>
            <a:endParaRPr lang="fr-FR" sz="2000" dirty="0"/>
          </a:p>
        </p:txBody>
      </p:sp>
      <p:sp>
        <p:nvSpPr>
          <p:cNvPr id="36" name="TextBox 35"/>
          <p:cNvSpPr txBox="1"/>
          <p:nvPr/>
        </p:nvSpPr>
        <p:spPr>
          <a:xfrm>
            <a:off x="10408067" y="2925254"/>
            <a:ext cx="5757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2000" dirty="0"/>
              <a:t>XRF</a:t>
            </a:r>
            <a:endParaRPr lang="fr-FR" sz="2000" dirty="0"/>
          </a:p>
        </p:txBody>
      </p:sp>
      <p:sp>
        <p:nvSpPr>
          <p:cNvPr id="37" name="TextBox 36"/>
          <p:cNvSpPr txBox="1"/>
          <p:nvPr/>
        </p:nvSpPr>
        <p:spPr>
          <a:xfrm>
            <a:off x="9483560" y="2529216"/>
            <a:ext cx="6319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2000" dirty="0"/>
              <a:t>FTIR</a:t>
            </a:r>
            <a:endParaRPr lang="fr-FR" sz="2000" dirty="0"/>
          </a:p>
        </p:txBody>
      </p:sp>
      <p:sp>
        <p:nvSpPr>
          <p:cNvPr id="38" name="TextBox 37"/>
          <p:cNvSpPr txBox="1"/>
          <p:nvPr/>
        </p:nvSpPr>
        <p:spPr>
          <a:xfrm>
            <a:off x="8123791" y="4434131"/>
            <a:ext cx="7056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2000" dirty="0"/>
              <a:t>SIMS</a:t>
            </a:r>
            <a:endParaRPr lang="fr-FR" sz="2000" dirty="0"/>
          </a:p>
        </p:txBody>
      </p:sp>
      <p:sp>
        <p:nvSpPr>
          <p:cNvPr id="39" name="TextBox 38"/>
          <p:cNvSpPr txBox="1"/>
          <p:nvPr/>
        </p:nvSpPr>
        <p:spPr>
          <a:xfrm rot="2578722">
            <a:off x="7754594" y="3658822"/>
            <a:ext cx="91505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600" dirty="0" err="1"/>
              <a:t>Tof</a:t>
            </a:r>
            <a:r>
              <a:rPr lang="fr-LU" sz="1600" dirty="0"/>
              <a:t>-SIMS</a:t>
            </a:r>
            <a:endParaRPr lang="fr-FR" sz="1600" dirty="0"/>
          </a:p>
        </p:txBody>
      </p:sp>
      <p:sp>
        <p:nvSpPr>
          <p:cNvPr id="40" name="TextBox 39"/>
          <p:cNvSpPr txBox="1"/>
          <p:nvPr/>
        </p:nvSpPr>
        <p:spPr>
          <a:xfrm rot="20247099">
            <a:off x="9064976" y="3123457"/>
            <a:ext cx="7954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2000" dirty="0"/>
              <a:t>µ-XRF</a:t>
            </a:r>
            <a:endParaRPr lang="fr-FR" sz="2000" dirty="0"/>
          </a:p>
        </p:txBody>
      </p:sp>
      <p:sp>
        <p:nvSpPr>
          <p:cNvPr id="41" name="TextBox 40"/>
          <p:cNvSpPr txBox="1"/>
          <p:nvPr/>
        </p:nvSpPr>
        <p:spPr>
          <a:xfrm rot="3909488">
            <a:off x="8535922" y="3144187"/>
            <a:ext cx="6575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µ-PIXE</a:t>
            </a:r>
            <a:endParaRPr lang="fr-FR" sz="1400" dirty="0"/>
          </a:p>
        </p:txBody>
      </p:sp>
      <p:sp>
        <p:nvSpPr>
          <p:cNvPr id="42" name="TextBox 41"/>
          <p:cNvSpPr txBox="1"/>
          <p:nvPr/>
        </p:nvSpPr>
        <p:spPr>
          <a:xfrm>
            <a:off x="4925659" y="1648515"/>
            <a:ext cx="6479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100 %</a:t>
            </a:r>
            <a:endParaRPr lang="fr-FR" sz="1400" dirty="0"/>
          </a:p>
        </p:txBody>
      </p:sp>
      <p:sp>
        <p:nvSpPr>
          <p:cNvPr id="43" name="TextBox 42"/>
          <p:cNvSpPr txBox="1"/>
          <p:nvPr/>
        </p:nvSpPr>
        <p:spPr>
          <a:xfrm>
            <a:off x="4925659" y="2026348"/>
            <a:ext cx="53572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10 %</a:t>
            </a:r>
            <a:endParaRPr lang="fr-FR" sz="1400" dirty="0"/>
          </a:p>
        </p:txBody>
      </p:sp>
      <p:sp>
        <p:nvSpPr>
          <p:cNvPr id="44" name="TextBox 43"/>
          <p:cNvSpPr txBox="1"/>
          <p:nvPr/>
        </p:nvSpPr>
        <p:spPr>
          <a:xfrm>
            <a:off x="4925659" y="2404181"/>
            <a:ext cx="4443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1 %</a:t>
            </a:r>
            <a:endParaRPr lang="fr-FR" sz="1400" dirty="0"/>
          </a:p>
        </p:txBody>
      </p:sp>
      <p:sp>
        <p:nvSpPr>
          <p:cNvPr id="45" name="TextBox 44"/>
          <p:cNvSpPr txBox="1"/>
          <p:nvPr/>
        </p:nvSpPr>
        <p:spPr>
          <a:xfrm>
            <a:off x="4925659" y="2782014"/>
            <a:ext cx="6030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0.1 %</a:t>
            </a:r>
            <a:endParaRPr lang="fr-FR" sz="1400" dirty="0"/>
          </a:p>
        </p:txBody>
      </p:sp>
      <p:sp>
        <p:nvSpPr>
          <p:cNvPr id="46" name="TextBox 45"/>
          <p:cNvSpPr txBox="1"/>
          <p:nvPr/>
        </p:nvSpPr>
        <p:spPr>
          <a:xfrm>
            <a:off x="4925660" y="3159847"/>
            <a:ext cx="8306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100 ppm</a:t>
            </a:r>
            <a:endParaRPr lang="fr-FR" sz="1400" dirty="0"/>
          </a:p>
        </p:txBody>
      </p:sp>
      <p:sp>
        <p:nvSpPr>
          <p:cNvPr id="47" name="TextBox 46"/>
          <p:cNvSpPr txBox="1"/>
          <p:nvPr/>
        </p:nvSpPr>
        <p:spPr>
          <a:xfrm>
            <a:off x="4925660" y="3537680"/>
            <a:ext cx="7393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 ppm</a:t>
            </a:r>
            <a:endParaRPr lang="fr-FR" sz="1400" dirty="0"/>
          </a:p>
        </p:txBody>
      </p:sp>
      <p:sp>
        <p:nvSpPr>
          <p:cNvPr id="48" name="TextBox 47"/>
          <p:cNvSpPr txBox="1"/>
          <p:nvPr/>
        </p:nvSpPr>
        <p:spPr>
          <a:xfrm>
            <a:off x="4925659" y="3915513"/>
            <a:ext cx="6479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 ppm</a:t>
            </a:r>
            <a:endParaRPr lang="fr-FR" sz="1400" dirty="0"/>
          </a:p>
        </p:txBody>
      </p:sp>
      <p:sp>
        <p:nvSpPr>
          <p:cNvPr id="49" name="TextBox 48"/>
          <p:cNvSpPr txBox="1"/>
          <p:nvPr/>
        </p:nvSpPr>
        <p:spPr>
          <a:xfrm>
            <a:off x="4925660" y="4293346"/>
            <a:ext cx="7825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100 </a:t>
            </a:r>
            <a:r>
              <a:rPr lang="fr-LU" sz="1400" dirty="0" err="1"/>
              <a:t>ppb</a:t>
            </a:r>
            <a:endParaRPr lang="fr-FR" sz="1400" dirty="0"/>
          </a:p>
        </p:txBody>
      </p:sp>
      <p:sp>
        <p:nvSpPr>
          <p:cNvPr id="50" name="TextBox 49"/>
          <p:cNvSpPr txBox="1"/>
          <p:nvPr/>
        </p:nvSpPr>
        <p:spPr>
          <a:xfrm>
            <a:off x="4925660" y="4671179"/>
            <a:ext cx="69121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 </a:t>
            </a:r>
            <a:r>
              <a:rPr lang="fr-LU" sz="1400" dirty="0" err="1"/>
              <a:t>ppb</a:t>
            </a:r>
            <a:endParaRPr lang="fr-FR" sz="1400" dirty="0"/>
          </a:p>
        </p:txBody>
      </p:sp>
      <p:sp>
        <p:nvSpPr>
          <p:cNvPr id="51" name="TextBox 50"/>
          <p:cNvSpPr txBox="1"/>
          <p:nvPr/>
        </p:nvSpPr>
        <p:spPr>
          <a:xfrm>
            <a:off x="4925659" y="5049012"/>
            <a:ext cx="5998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 </a:t>
            </a:r>
            <a:r>
              <a:rPr lang="fr-LU" sz="1400" dirty="0" err="1"/>
              <a:t>ppb</a:t>
            </a:r>
            <a:endParaRPr lang="fr-FR" sz="1400" dirty="0"/>
          </a:p>
        </p:txBody>
      </p:sp>
      <p:sp>
        <p:nvSpPr>
          <p:cNvPr id="52" name="TextBox 51"/>
          <p:cNvSpPr txBox="1"/>
          <p:nvPr/>
        </p:nvSpPr>
        <p:spPr>
          <a:xfrm>
            <a:off x="4925659" y="5426845"/>
            <a:ext cx="7481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100 </a:t>
            </a:r>
            <a:r>
              <a:rPr lang="fr-LU" sz="1400" dirty="0" err="1"/>
              <a:t>ppt</a:t>
            </a:r>
            <a:endParaRPr lang="fr-FR" sz="1400" dirty="0"/>
          </a:p>
        </p:txBody>
      </p:sp>
      <p:sp>
        <p:nvSpPr>
          <p:cNvPr id="53" name="TextBox 52"/>
          <p:cNvSpPr txBox="1"/>
          <p:nvPr/>
        </p:nvSpPr>
        <p:spPr>
          <a:xfrm rot="19200000">
            <a:off x="5274915" y="5978342"/>
            <a:ext cx="6832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0.1 nm</a:t>
            </a:r>
            <a:endParaRPr lang="fr-FR" sz="1400" dirty="0"/>
          </a:p>
        </p:txBody>
      </p:sp>
      <p:sp>
        <p:nvSpPr>
          <p:cNvPr id="54" name="TextBox 53"/>
          <p:cNvSpPr txBox="1"/>
          <p:nvPr/>
        </p:nvSpPr>
        <p:spPr>
          <a:xfrm rot="19200000">
            <a:off x="5979977" y="5935065"/>
            <a:ext cx="54854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 nm</a:t>
            </a:r>
            <a:endParaRPr lang="fr-FR" sz="1400" dirty="0"/>
          </a:p>
        </p:txBody>
      </p:sp>
      <p:sp>
        <p:nvSpPr>
          <p:cNvPr id="55" name="TextBox 54"/>
          <p:cNvSpPr txBox="1"/>
          <p:nvPr/>
        </p:nvSpPr>
        <p:spPr>
          <a:xfrm rot="19200000">
            <a:off x="6547181" y="5963916"/>
            <a:ext cx="64472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 nm</a:t>
            </a:r>
            <a:endParaRPr lang="fr-FR" sz="1400" dirty="0"/>
          </a:p>
        </p:txBody>
      </p:sp>
      <p:sp>
        <p:nvSpPr>
          <p:cNvPr id="56" name="TextBox 55"/>
          <p:cNvSpPr txBox="1"/>
          <p:nvPr/>
        </p:nvSpPr>
        <p:spPr>
          <a:xfrm rot="19200000">
            <a:off x="7273900" y="5992767"/>
            <a:ext cx="73609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100 nm</a:t>
            </a:r>
            <a:endParaRPr lang="fr-FR" sz="1400" dirty="0"/>
          </a:p>
        </p:txBody>
      </p:sp>
      <p:sp>
        <p:nvSpPr>
          <p:cNvPr id="57" name="TextBox 56"/>
          <p:cNvSpPr txBox="1"/>
          <p:nvPr/>
        </p:nvSpPr>
        <p:spPr>
          <a:xfrm rot="19206960">
            <a:off x="8008438" y="5939465"/>
            <a:ext cx="56297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 µm</a:t>
            </a:r>
            <a:endParaRPr lang="fr-FR" sz="1400" dirty="0"/>
          </a:p>
        </p:txBody>
      </p:sp>
      <p:sp>
        <p:nvSpPr>
          <p:cNvPr id="58" name="TextBox 57"/>
          <p:cNvSpPr txBox="1"/>
          <p:nvPr/>
        </p:nvSpPr>
        <p:spPr>
          <a:xfrm rot="19200000">
            <a:off x="8593275" y="5968553"/>
            <a:ext cx="6527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 µm</a:t>
            </a:r>
            <a:endParaRPr lang="fr-FR" sz="1400" dirty="0"/>
          </a:p>
        </p:txBody>
      </p:sp>
      <p:sp>
        <p:nvSpPr>
          <p:cNvPr id="59" name="TextBox 58"/>
          <p:cNvSpPr txBox="1"/>
          <p:nvPr/>
        </p:nvSpPr>
        <p:spPr>
          <a:xfrm rot="19200000">
            <a:off x="9267880" y="5997404"/>
            <a:ext cx="7425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100 µm</a:t>
            </a:r>
            <a:endParaRPr lang="fr-FR" sz="1400" dirty="0"/>
          </a:p>
        </p:txBody>
      </p:sp>
      <p:sp>
        <p:nvSpPr>
          <p:cNvPr id="60" name="TextBox 59"/>
          <p:cNvSpPr txBox="1"/>
          <p:nvPr/>
        </p:nvSpPr>
        <p:spPr>
          <a:xfrm rot="19200000">
            <a:off x="10032253" y="5951036"/>
            <a:ext cx="5982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 mm</a:t>
            </a:r>
            <a:endParaRPr lang="fr-FR" sz="1400" dirty="0"/>
          </a:p>
        </p:txBody>
      </p:sp>
      <p:sp>
        <p:nvSpPr>
          <p:cNvPr id="61" name="TextBox 60"/>
          <p:cNvSpPr txBox="1"/>
          <p:nvPr/>
        </p:nvSpPr>
        <p:spPr>
          <a:xfrm rot="19200000">
            <a:off x="10652352" y="5931974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 cm</a:t>
            </a:r>
            <a:endParaRPr lang="fr-FR" sz="1400" dirty="0"/>
          </a:p>
        </p:txBody>
      </p:sp>
      <p:sp>
        <p:nvSpPr>
          <p:cNvPr id="62" name="TextBox 61"/>
          <p:cNvSpPr txBox="1"/>
          <p:nvPr/>
        </p:nvSpPr>
        <p:spPr>
          <a:xfrm>
            <a:off x="6326386" y="5356789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/>
              <a:t>Nano</a:t>
            </a:r>
            <a:endParaRPr lang="fr-FR" dirty="0"/>
          </a:p>
        </p:txBody>
      </p:sp>
      <p:sp>
        <p:nvSpPr>
          <p:cNvPr id="63" name="TextBox 62"/>
          <p:cNvSpPr txBox="1"/>
          <p:nvPr/>
        </p:nvSpPr>
        <p:spPr>
          <a:xfrm>
            <a:off x="8289431" y="5393097"/>
            <a:ext cx="730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/>
              <a:t>Micro</a:t>
            </a:r>
            <a:endParaRPr lang="fr-FR" dirty="0"/>
          </a:p>
        </p:txBody>
      </p:sp>
      <p:sp>
        <p:nvSpPr>
          <p:cNvPr id="64" name="TextBox 63"/>
          <p:cNvSpPr txBox="1"/>
          <p:nvPr/>
        </p:nvSpPr>
        <p:spPr>
          <a:xfrm>
            <a:off x="10366920" y="5406001"/>
            <a:ext cx="58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 err="1"/>
              <a:t>Bulk</a:t>
            </a:r>
            <a:endParaRPr lang="fr-FR" dirty="0"/>
          </a:p>
        </p:txBody>
      </p:sp>
      <p:sp>
        <p:nvSpPr>
          <p:cNvPr id="65" name="TextBox 64"/>
          <p:cNvSpPr txBox="1"/>
          <p:nvPr/>
        </p:nvSpPr>
        <p:spPr>
          <a:xfrm rot="4333025">
            <a:off x="10482077" y="4373220"/>
            <a:ext cx="857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/>
              <a:t>ICP-MS</a:t>
            </a:r>
            <a:endParaRPr lang="fr-FR" dirty="0"/>
          </a:p>
        </p:txBody>
      </p:sp>
      <p:sp>
        <p:nvSpPr>
          <p:cNvPr id="66" name="TextBox 65"/>
          <p:cNvSpPr txBox="1"/>
          <p:nvPr/>
        </p:nvSpPr>
        <p:spPr>
          <a:xfrm>
            <a:off x="7514636" y="6294097"/>
            <a:ext cx="20509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2000" b="1" dirty="0" err="1"/>
              <a:t>Lateral</a:t>
            </a:r>
            <a:r>
              <a:rPr lang="fr-LU" sz="2000" b="1" dirty="0"/>
              <a:t> </a:t>
            </a:r>
            <a:r>
              <a:rPr lang="fr-LU" sz="2000" b="1" dirty="0" err="1"/>
              <a:t>resolution</a:t>
            </a:r>
            <a:endParaRPr lang="fr-FR" sz="2000" b="1" dirty="0"/>
          </a:p>
        </p:txBody>
      </p:sp>
      <p:sp>
        <p:nvSpPr>
          <p:cNvPr id="67" name="TextBox 66"/>
          <p:cNvSpPr txBox="1"/>
          <p:nvPr/>
        </p:nvSpPr>
        <p:spPr>
          <a:xfrm rot="16200000">
            <a:off x="3822271" y="3452021"/>
            <a:ext cx="17651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LU" sz="2000" b="1" dirty="0" err="1"/>
              <a:t>Detection</a:t>
            </a:r>
            <a:r>
              <a:rPr lang="fr-LU" sz="2000" b="1" dirty="0"/>
              <a:t> </a:t>
            </a:r>
            <a:r>
              <a:rPr lang="fr-LU" sz="2000" b="1" dirty="0" err="1"/>
              <a:t>limit</a:t>
            </a:r>
            <a:endParaRPr lang="fr-FR" sz="2000" b="1" dirty="0"/>
          </a:p>
        </p:txBody>
      </p:sp>
      <p:cxnSp>
        <p:nvCxnSpPr>
          <p:cNvPr id="68" name="Straight Connector 67"/>
          <p:cNvCxnSpPr/>
          <p:nvPr/>
        </p:nvCxnSpPr>
        <p:spPr>
          <a:xfrm flipH="1" flipV="1">
            <a:off x="6048004" y="1770496"/>
            <a:ext cx="2914402" cy="4138322"/>
          </a:xfrm>
          <a:prstGeom prst="line">
            <a:avLst/>
          </a:prstGeom>
          <a:ln>
            <a:solidFill>
              <a:srgbClr val="00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Box 68"/>
          <p:cNvSpPr txBox="1"/>
          <p:nvPr/>
        </p:nvSpPr>
        <p:spPr>
          <a:xfrm rot="3237856">
            <a:off x="5762404" y="3885689"/>
            <a:ext cx="35365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600" i="1" dirty="0" err="1">
                <a:solidFill>
                  <a:srgbClr val="0033CC"/>
                </a:solidFill>
              </a:rPr>
              <a:t>Physical</a:t>
            </a:r>
            <a:r>
              <a:rPr lang="fr-LU" sz="1600" i="1" dirty="0">
                <a:solidFill>
                  <a:srgbClr val="0033CC"/>
                </a:solidFill>
              </a:rPr>
              <a:t> </a:t>
            </a:r>
            <a:r>
              <a:rPr lang="fr-LU" sz="1600" i="1" dirty="0" err="1">
                <a:solidFill>
                  <a:srgbClr val="0033CC"/>
                </a:solidFill>
              </a:rPr>
              <a:t>limit</a:t>
            </a:r>
            <a:r>
              <a:rPr lang="fr-LU" sz="1600" i="1" dirty="0">
                <a:solidFill>
                  <a:srgbClr val="0033CC"/>
                </a:solidFill>
              </a:rPr>
              <a:t> for 0,3 nm </a:t>
            </a:r>
            <a:r>
              <a:rPr lang="fr-LU" sz="1600" i="1" dirty="0" err="1">
                <a:solidFill>
                  <a:srgbClr val="0033CC"/>
                </a:solidFill>
              </a:rPr>
              <a:t>sampling</a:t>
            </a:r>
            <a:r>
              <a:rPr lang="fr-LU" sz="1600" i="1" dirty="0">
                <a:solidFill>
                  <a:srgbClr val="0033CC"/>
                </a:solidFill>
              </a:rPr>
              <a:t> </a:t>
            </a:r>
            <a:r>
              <a:rPr lang="fr-LU" sz="1600" i="1" dirty="0" err="1">
                <a:solidFill>
                  <a:srgbClr val="0033CC"/>
                </a:solidFill>
              </a:rPr>
              <a:t>depth</a:t>
            </a:r>
            <a:endParaRPr lang="fr-FR" sz="1600" i="1" dirty="0">
              <a:solidFill>
                <a:srgbClr val="0033CC"/>
              </a:solidFill>
            </a:endParaRPr>
          </a:p>
        </p:txBody>
      </p:sp>
      <p:sp>
        <p:nvSpPr>
          <p:cNvPr id="70" name="TextBox 69"/>
          <p:cNvSpPr txBox="1"/>
          <p:nvPr/>
        </p:nvSpPr>
        <p:spPr>
          <a:xfrm rot="4313995">
            <a:off x="7044421" y="3140697"/>
            <a:ext cx="11544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/>
              <a:t>NanoSIMS</a:t>
            </a:r>
            <a:endParaRPr lang="fr-FR" dirty="0"/>
          </a:p>
        </p:txBody>
      </p:sp>
      <p:sp>
        <p:nvSpPr>
          <p:cNvPr id="2" name="Rounded Rectangle 1"/>
          <p:cNvSpPr/>
          <p:nvPr/>
        </p:nvSpPr>
        <p:spPr>
          <a:xfrm>
            <a:off x="5806167" y="845338"/>
            <a:ext cx="4614779" cy="216000"/>
          </a:xfrm>
          <a:prstGeom prst="roundRect">
            <a:avLst/>
          </a:prstGeom>
          <a:solidFill>
            <a:srgbClr val="FFFF6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TEM</a:t>
            </a:r>
          </a:p>
        </p:txBody>
      </p:sp>
      <p:sp>
        <p:nvSpPr>
          <p:cNvPr id="73" name="Rounded Rectangle 72"/>
          <p:cNvSpPr/>
          <p:nvPr/>
        </p:nvSpPr>
        <p:spPr>
          <a:xfrm>
            <a:off x="5922581" y="1088412"/>
            <a:ext cx="4075280" cy="216000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AFM</a:t>
            </a:r>
          </a:p>
        </p:txBody>
      </p:sp>
      <p:sp>
        <p:nvSpPr>
          <p:cNvPr id="74" name="Rounded Rectangle 73"/>
          <p:cNvSpPr/>
          <p:nvPr/>
        </p:nvSpPr>
        <p:spPr>
          <a:xfrm>
            <a:off x="6254251" y="1321345"/>
            <a:ext cx="4409004" cy="216000"/>
          </a:xfrm>
          <a:prstGeom prst="roundRect">
            <a:avLst/>
          </a:prstGeom>
          <a:solidFill>
            <a:srgbClr val="FFFF6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SEM/HIM</a:t>
            </a:r>
          </a:p>
        </p:txBody>
      </p:sp>
      <p:sp>
        <p:nvSpPr>
          <p:cNvPr id="75" name="Rounded Rectangle 74"/>
          <p:cNvSpPr/>
          <p:nvPr/>
        </p:nvSpPr>
        <p:spPr>
          <a:xfrm flipH="1">
            <a:off x="11158809" y="2559255"/>
            <a:ext cx="216000" cy="3175367"/>
          </a:xfrm>
          <a:prstGeom prst="roundRect">
            <a:avLst/>
          </a:prstGeom>
          <a:solidFill>
            <a:srgbClr val="3FBAE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r>
              <a:rPr lang="en-GB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GDMS</a:t>
            </a:r>
          </a:p>
        </p:txBody>
      </p:sp>
      <p:sp>
        <p:nvSpPr>
          <p:cNvPr id="76" name="Rounded Rectangle 75"/>
          <p:cNvSpPr/>
          <p:nvPr/>
        </p:nvSpPr>
        <p:spPr>
          <a:xfrm flipH="1">
            <a:off x="11839369" y="1750805"/>
            <a:ext cx="216000" cy="1599203"/>
          </a:xfrm>
          <a:prstGeom prst="roundRect">
            <a:avLst/>
          </a:prstGeom>
          <a:solidFill>
            <a:schemeClr val="accent3">
              <a:lumMod val="25000"/>
              <a:lumOff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vert" rtlCol="0" anchor="ctr" anchorCtr="1"/>
          <a:lstStyle/>
          <a:p>
            <a:pPr algn="just"/>
            <a:r>
              <a:rPr lang="en-GB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TGA/DTA/DSC</a:t>
            </a:r>
          </a:p>
        </p:txBody>
      </p:sp>
      <p:sp>
        <p:nvSpPr>
          <p:cNvPr id="77" name="Rounded Rectangle 76"/>
          <p:cNvSpPr/>
          <p:nvPr/>
        </p:nvSpPr>
        <p:spPr>
          <a:xfrm flipH="1">
            <a:off x="11382193" y="1746787"/>
            <a:ext cx="216000" cy="3232169"/>
          </a:xfrm>
          <a:prstGeom prst="roundRect">
            <a:avLst/>
          </a:prstGeom>
          <a:solidFill>
            <a:schemeClr val="accent3">
              <a:lumMod val="25000"/>
              <a:lumOff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r>
              <a:rPr lang="en-GB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ICP Techniques</a:t>
            </a:r>
          </a:p>
        </p:txBody>
      </p:sp>
      <p:sp>
        <p:nvSpPr>
          <p:cNvPr id="78" name="Rounded Rectangle 77"/>
          <p:cNvSpPr/>
          <p:nvPr/>
        </p:nvSpPr>
        <p:spPr>
          <a:xfrm flipH="1">
            <a:off x="11610490" y="1742143"/>
            <a:ext cx="216000" cy="2714576"/>
          </a:xfrm>
          <a:prstGeom prst="roundRect">
            <a:avLst/>
          </a:prstGeom>
          <a:solidFill>
            <a:srgbClr val="3FBAE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r>
              <a:rPr lang="en-GB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GC-MS</a:t>
            </a:r>
          </a:p>
        </p:txBody>
      </p:sp>
      <p:sp>
        <p:nvSpPr>
          <p:cNvPr id="79" name="Rounded Rectangle 78"/>
          <p:cNvSpPr/>
          <p:nvPr/>
        </p:nvSpPr>
        <p:spPr>
          <a:xfrm>
            <a:off x="8123792" y="1537345"/>
            <a:ext cx="3012359" cy="184366"/>
          </a:xfrm>
          <a:prstGeom prst="roundRect">
            <a:avLst/>
          </a:prstGeom>
          <a:solidFill>
            <a:srgbClr val="FFC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Optical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37" name="3D Model 136" descr="Red Sphere">
                <a:extLst>
                  <a:ext uri="{FF2B5EF4-FFF2-40B4-BE49-F238E27FC236}">
                    <a16:creationId xmlns:a16="http://schemas.microsoft.com/office/drawing/2014/main" id="{D71AD7D6-9F1E-4EA0-9571-0FE05DCE162C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520263" y="3094775"/>
              <a:ext cx="453393" cy="453393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453393" cy="453393"/>
                    </a:xfrm>
                    <a:prstGeom prst="rect">
                      <a:avLst/>
                    </a:prstGeom>
                  </am3d:spPr>
                  <am3d:camera>
                    <am3d:pos x="0" y="0" z="8146918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7143146" d="1000000"/>
                    <am3d:preTrans dx="-2" dy="-18000000" dz="3"/>
                    <am3d:scale>
                      <am3d:sx n="1000000" d="1000000"/>
                      <am3d:sy n="1000000" d="1000000"/>
                      <am3d:sz n="1000000" d="1000000"/>
                    </am3d:scale>
                    <am3d:rot ax="6471684" ay="-2694337" az="3927877"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71247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37" name="3D Model 136" descr="Red Sphere">
                <a:extLst>
                  <a:ext uri="{FF2B5EF4-FFF2-40B4-BE49-F238E27FC236}">
                    <a16:creationId xmlns:a16="http://schemas.microsoft.com/office/drawing/2014/main" id="{D71AD7D6-9F1E-4EA0-9571-0FE05DCE162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20263" y="3094775"/>
                <a:ext cx="453393" cy="45339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38" name="3D Model 137" descr="Red Sphere">
                <a:extLst>
                  <a:ext uri="{FF2B5EF4-FFF2-40B4-BE49-F238E27FC236}">
                    <a16:creationId xmlns:a16="http://schemas.microsoft.com/office/drawing/2014/main" id="{B1EDC745-3F4E-4D7D-8AA9-5FB8034594CC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837078" y="3426104"/>
              <a:ext cx="357201" cy="357201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357201" cy="357201"/>
                    </a:xfrm>
                    <a:prstGeom prst="rect">
                      <a:avLst/>
                    </a:prstGeom>
                  </am3d:spPr>
                  <am3d:camera>
                    <am3d:pos x="0" y="0" z="8146918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7143146" d="1000000"/>
                    <am3d:preTrans dx="-2" dy="-18000000" dz="3"/>
                    <am3d:scale>
                      <am3d:sx n="1000000" d="1000000"/>
                      <am3d:sy n="1000000" d="1000000"/>
                      <am3d:sz n="1000000" d="1000000"/>
                    </am3d:scale>
                    <am3d:rot ax="6471684" ay="-2694337" az="3927877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6131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38" name="3D Model 137" descr="Red Sphere">
                <a:extLst>
                  <a:ext uri="{FF2B5EF4-FFF2-40B4-BE49-F238E27FC236}">
                    <a16:creationId xmlns:a16="http://schemas.microsoft.com/office/drawing/2014/main" id="{B1EDC745-3F4E-4D7D-8AA9-5FB8034594C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37078" y="3426104"/>
                <a:ext cx="357201" cy="357201"/>
              </a:xfrm>
              <a:prstGeom prst="rect">
                <a:avLst/>
              </a:prstGeom>
            </p:spPr>
          </p:pic>
        </mc:Fallback>
      </mc:AlternateContent>
      <p:sp>
        <p:nvSpPr>
          <p:cNvPr id="139" name="Rectangle 138">
            <a:extLst>
              <a:ext uri="{FF2B5EF4-FFF2-40B4-BE49-F238E27FC236}">
                <a16:creationId xmlns:a16="http://schemas.microsoft.com/office/drawing/2014/main" id="{7C317E90-40E4-4E76-88B8-618AFDE290B0}"/>
              </a:ext>
            </a:extLst>
          </p:cNvPr>
          <p:cNvSpPr/>
          <p:nvPr/>
        </p:nvSpPr>
        <p:spPr>
          <a:xfrm>
            <a:off x="1247601" y="3771908"/>
            <a:ext cx="2023986" cy="1648071"/>
          </a:xfrm>
          <a:prstGeom prst="rect">
            <a:avLst/>
          </a:prstGeom>
          <a:solidFill>
            <a:srgbClr val="E7E6E6">
              <a:lumMod val="75000"/>
            </a:srgbClr>
          </a:solidFill>
          <a:ln w="12700" cap="flat" cmpd="sng" algn="ctr">
            <a:solidFill>
              <a:srgbClr val="E7E6E6">
                <a:lumMod val="50000"/>
              </a:srgbClr>
            </a:solidFill>
            <a:prstDash val="solid"/>
            <a:miter lim="800000"/>
          </a:ln>
          <a:effectLst/>
          <a:scene3d>
            <a:camera prst="isometricOffAxis2Top">
              <a:rot lat="19266422" lon="3712454" rev="17534351"/>
            </a:camera>
            <a:lightRig rig="threePt" dir="t">
              <a:rot lat="0" lon="0" rev="0"/>
            </a:lightRig>
          </a:scene3d>
          <a:sp3d>
            <a:bevelB w="25400" h="190500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0" name="Oval 139">
            <a:extLst>
              <a:ext uri="{FF2B5EF4-FFF2-40B4-BE49-F238E27FC236}">
                <a16:creationId xmlns:a16="http://schemas.microsoft.com/office/drawing/2014/main" id="{44037C7F-2D97-4849-BE24-ECD17E53C278}"/>
              </a:ext>
            </a:extLst>
          </p:cNvPr>
          <p:cNvSpPr/>
          <p:nvPr/>
        </p:nvSpPr>
        <p:spPr>
          <a:xfrm>
            <a:off x="1655906" y="3883154"/>
            <a:ext cx="1309410" cy="1309410"/>
          </a:xfrm>
          <a:prstGeom prst="ellipse">
            <a:avLst/>
          </a:prstGeom>
          <a:solidFill>
            <a:srgbClr val="0070C0"/>
          </a:solidFill>
          <a:ln w="12700" cap="flat" cmpd="sng" algn="ctr">
            <a:solidFill>
              <a:srgbClr val="E7E6E6">
                <a:lumMod val="50000"/>
              </a:srgbClr>
            </a:solidFill>
            <a:prstDash val="solid"/>
            <a:miter lim="800000"/>
          </a:ln>
          <a:effectLst/>
          <a:scene3d>
            <a:camera prst="isometricOffAxis2Top">
              <a:rot lat="19266422" lon="3712454" rev="17534351"/>
            </a:camera>
            <a:lightRig rig="threePt" dir="t">
              <a:rot lat="0" lon="0" rev="0"/>
            </a:lightRig>
          </a:scene3d>
          <a:sp3d>
            <a:bevelB w="25400" h="19050"/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1" name="Oval 140">
            <a:extLst>
              <a:ext uri="{FF2B5EF4-FFF2-40B4-BE49-F238E27FC236}">
                <a16:creationId xmlns:a16="http://schemas.microsoft.com/office/drawing/2014/main" id="{DF6607D4-94ED-48A4-97A2-DDB308CBE366}"/>
              </a:ext>
            </a:extLst>
          </p:cNvPr>
          <p:cNvSpPr/>
          <p:nvPr/>
        </p:nvSpPr>
        <p:spPr>
          <a:xfrm>
            <a:off x="2140109" y="4422139"/>
            <a:ext cx="257802" cy="257802"/>
          </a:xfrm>
          <a:prstGeom prst="ellipse">
            <a:avLst/>
          </a:prstGeom>
          <a:solidFill>
            <a:srgbClr val="FF0000"/>
          </a:solidFill>
          <a:ln w="12700" cap="flat" cmpd="sng" algn="ctr">
            <a:solidFill>
              <a:srgbClr val="E7E6E6">
                <a:lumMod val="50000"/>
              </a:srgbClr>
            </a:solidFill>
            <a:prstDash val="solid"/>
            <a:miter lim="800000"/>
          </a:ln>
          <a:effectLst/>
          <a:scene3d>
            <a:camera prst="isometricOffAxis2Top">
              <a:rot lat="19266422" lon="3712454" rev="17534351"/>
            </a:camera>
            <a:lightRig rig="threePt" dir="t">
              <a:rot lat="0" lon="0" rev="0"/>
            </a:lightRig>
          </a:scene3d>
          <a:sp3d>
            <a:bevelB w="25400" h="19050"/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42" name="Straight Arrow Connector 141">
            <a:extLst>
              <a:ext uri="{FF2B5EF4-FFF2-40B4-BE49-F238E27FC236}">
                <a16:creationId xmlns:a16="http://schemas.microsoft.com/office/drawing/2014/main" id="{751EB607-74B6-4C6A-9BD9-7323706CB07E}"/>
              </a:ext>
            </a:extLst>
          </p:cNvPr>
          <p:cNvCxnSpPr>
            <a:cxnSpLocks/>
          </p:cNvCxnSpPr>
          <p:nvPr/>
        </p:nvCxnSpPr>
        <p:spPr>
          <a:xfrm>
            <a:off x="1403896" y="4666760"/>
            <a:ext cx="834065" cy="300189"/>
          </a:xfrm>
          <a:prstGeom prst="straightConnector1">
            <a:avLst/>
          </a:prstGeom>
          <a:noFill/>
          <a:ln w="53975" cap="flat" cmpd="sng" algn="ctr">
            <a:solidFill>
              <a:srgbClr val="4472C4"/>
            </a:solidFill>
            <a:prstDash val="solid"/>
            <a:miter lim="800000"/>
            <a:headEnd type="triangle"/>
            <a:tailEnd type="triangle"/>
          </a:ln>
          <a:effectLst/>
        </p:spPr>
      </p:cxnSp>
      <p:sp>
        <p:nvSpPr>
          <p:cNvPr id="143" name="TextBox 142">
            <a:extLst>
              <a:ext uri="{FF2B5EF4-FFF2-40B4-BE49-F238E27FC236}">
                <a16:creationId xmlns:a16="http://schemas.microsoft.com/office/drawing/2014/main" id="{8EF1E48B-1035-4BDF-8509-98F506500123}"/>
              </a:ext>
            </a:extLst>
          </p:cNvPr>
          <p:cNvSpPr txBox="1"/>
          <p:nvPr/>
        </p:nvSpPr>
        <p:spPr>
          <a:xfrm rot="1155308">
            <a:off x="679290" y="4880387"/>
            <a:ext cx="1249262" cy="2480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18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Spatial resolution</a:t>
            </a:r>
          </a:p>
        </p:txBody>
      </p:sp>
      <p:sp>
        <p:nvSpPr>
          <p:cNvPr id="144" name="TextBox 143">
            <a:extLst>
              <a:ext uri="{FF2B5EF4-FFF2-40B4-BE49-F238E27FC236}">
                <a16:creationId xmlns:a16="http://schemas.microsoft.com/office/drawing/2014/main" id="{078EC6CA-F3AE-4C04-BA31-FA4C3BA618EE}"/>
              </a:ext>
            </a:extLst>
          </p:cNvPr>
          <p:cNvSpPr txBox="1"/>
          <p:nvPr/>
        </p:nvSpPr>
        <p:spPr>
          <a:xfrm rot="19885124">
            <a:off x="-70161" y="2263853"/>
            <a:ext cx="1343122" cy="268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Incident Particle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45" name="3D Model 144" descr="Red Sphere">
                <a:extLst>
                  <a:ext uri="{FF2B5EF4-FFF2-40B4-BE49-F238E27FC236}">
                    <a16:creationId xmlns:a16="http://schemas.microsoft.com/office/drawing/2014/main" id="{B63AAFC8-99A8-4762-B8EF-D71A48C4737D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205828" y="2923551"/>
              <a:ext cx="282015" cy="282015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282015" cy="282015"/>
                    </a:xfrm>
                    <a:prstGeom prst="rect">
                      <a:avLst/>
                    </a:prstGeom>
                  </am3d:spPr>
                  <am3d:camera>
                    <am3d:pos x="0" y="0" z="8146918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7143146" d="1000000"/>
                    <am3d:preTrans dx="-2" dy="-18000000" dz="3"/>
                    <am3d:scale>
                      <am3d:sx n="1000000" d="1000000"/>
                      <am3d:sy n="1000000" d="1000000"/>
                      <am3d:sz n="1000000" d="1000000"/>
                    </am3d:scale>
                    <am3d:rot ax="6471684" ay="-2694337" az="3927877"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44316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45" name="3D Model 144" descr="Red Sphere">
                <a:extLst>
                  <a:ext uri="{FF2B5EF4-FFF2-40B4-BE49-F238E27FC236}">
                    <a16:creationId xmlns:a16="http://schemas.microsoft.com/office/drawing/2014/main" id="{B63AAFC8-99A8-4762-B8EF-D71A48C4737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205828" y="2923551"/>
                <a:ext cx="282015" cy="282015"/>
              </a:xfrm>
              <a:prstGeom prst="rect">
                <a:avLst/>
              </a:prstGeom>
            </p:spPr>
          </p:pic>
        </mc:Fallback>
      </mc:AlternateContent>
      <p:cxnSp>
        <p:nvCxnSpPr>
          <p:cNvPr id="146" name="Straight Arrow Connector 145">
            <a:extLst>
              <a:ext uri="{FF2B5EF4-FFF2-40B4-BE49-F238E27FC236}">
                <a16:creationId xmlns:a16="http://schemas.microsoft.com/office/drawing/2014/main" id="{8A624378-D9B8-4D2D-BF29-4ECA9C1978FD}"/>
              </a:ext>
            </a:extLst>
          </p:cNvPr>
          <p:cNvCxnSpPr>
            <a:cxnSpLocks/>
          </p:cNvCxnSpPr>
          <p:nvPr/>
        </p:nvCxnSpPr>
        <p:spPr>
          <a:xfrm>
            <a:off x="1134406" y="3403458"/>
            <a:ext cx="1020582" cy="1092147"/>
          </a:xfrm>
          <a:prstGeom prst="straightConnector1">
            <a:avLst/>
          </a:prstGeom>
          <a:noFill/>
          <a:ln w="38100" cap="flat" cmpd="sng" algn="ctr">
            <a:solidFill>
              <a:srgbClr val="FF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147" name="TextBox 146">
            <a:extLst>
              <a:ext uri="{FF2B5EF4-FFF2-40B4-BE49-F238E27FC236}">
                <a16:creationId xmlns:a16="http://schemas.microsoft.com/office/drawing/2014/main" id="{1C32734F-7CB4-40AE-A012-55D46E6B997D}"/>
              </a:ext>
            </a:extLst>
          </p:cNvPr>
          <p:cNvSpPr txBox="1"/>
          <p:nvPr/>
        </p:nvSpPr>
        <p:spPr>
          <a:xfrm>
            <a:off x="286218" y="3100739"/>
            <a:ext cx="503073" cy="2687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0" i="0" u="none" strike="noStrike" kern="0" cap="none" spc="0" normalizeH="0" baseline="0" noProof="0" dirty="0">
                <a:ln>
                  <a:noFill/>
                </a:ln>
                <a:solidFill>
                  <a:srgbClr val="70AD47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X Ray</a:t>
            </a:r>
          </a:p>
        </p:txBody>
      </p:sp>
      <p:sp>
        <p:nvSpPr>
          <p:cNvPr id="148" name="TextBox 147">
            <a:extLst>
              <a:ext uri="{FF2B5EF4-FFF2-40B4-BE49-F238E27FC236}">
                <a16:creationId xmlns:a16="http://schemas.microsoft.com/office/drawing/2014/main" id="{E672918D-4ED0-4909-9911-D40DE557D6B2}"/>
              </a:ext>
            </a:extLst>
          </p:cNvPr>
          <p:cNvSpPr txBox="1"/>
          <p:nvPr/>
        </p:nvSpPr>
        <p:spPr>
          <a:xfrm>
            <a:off x="3535317" y="4100575"/>
            <a:ext cx="971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70AD47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X Ray</a:t>
            </a:r>
          </a:p>
        </p:txBody>
      </p:sp>
      <p:sp>
        <p:nvSpPr>
          <p:cNvPr id="149" name="TextBox 148">
            <a:extLst>
              <a:ext uri="{FF2B5EF4-FFF2-40B4-BE49-F238E27FC236}">
                <a16:creationId xmlns:a16="http://schemas.microsoft.com/office/drawing/2014/main" id="{B59508CD-DA1D-4185-B4C3-40699C4A610B}"/>
              </a:ext>
            </a:extLst>
          </p:cNvPr>
          <p:cNvSpPr txBox="1"/>
          <p:nvPr/>
        </p:nvSpPr>
        <p:spPr>
          <a:xfrm>
            <a:off x="807106" y="3395071"/>
            <a:ext cx="303842" cy="2687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</a:t>
            </a: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Symbol" panose="05050102010706020507" pitchFamily="18" charset="2"/>
              </a:rPr>
              <a:t></a:t>
            </a:r>
            <a:endParaRPr kumimoji="0" lang="en-IE" sz="2000" b="1" i="0" u="none" strike="noStrike" kern="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0" name="TextBox 149">
            <a:extLst>
              <a:ext uri="{FF2B5EF4-FFF2-40B4-BE49-F238E27FC236}">
                <a16:creationId xmlns:a16="http://schemas.microsoft.com/office/drawing/2014/main" id="{2E60CD66-55EB-469C-9D43-70FDB20A72CD}"/>
              </a:ext>
            </a:extLst>
          </p:cNvPr>
          <p:cNvSpPr txBox="1"/>
          <p:nvPr/>
        </p:nvSpPr>
        <p:spPr>
          <a:xfrm>
            <a:off x="3360140" y="3788136"/>
            <a:ext cx="303842" cy="2687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FF66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</a:t>
            </a: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FF66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Symbol" panose="05050102010706020507" pitchFamily="18" charset="2"/>
              </a:rPr>
              <a:t></a:t>
            </a:r>
            <a:endParaRPr kumimoji="0" lang="en-IE" sz="2000" b="1" i="0" u="none" strike="noStrike" kern="0" cap="none" spc="0" normalizeH="0" baseline="0" noProof="0" dirty="0">
              <a:ln>
                <a:noFill/>
              </a:ln>
              <a:solidFill>
                <a:srgbClr val="FF66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1" name="TextBox 150">
            <a:extLst>
              <a:ext uri="{FF2B5EF4-FFF2-40B4-BE49-F238E27FC236}">
                <a16:creationId xmlns:a16="http://schemas.microsoft.com/office/drawing/2014/main" id="{B4883FD5-919E-4CF9-93CD-E517A735984B}"/>
              </a:ext>
            </a:extLst>
          </p:cNvPr>
          <p:cNvSpPr txBox="1"/>
          <p:nvPr/>
        </p:nvSpPr>
        <p:spPr>
          <a:xfrm>
            <a:off x="1159890" y="2829095"/>
            <a:ext cx="4244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e-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52" name="3D Model 151" descr="Red Sphere">
                <a:extLst>
                  <a:ext uri="{FF2B5EF4-FFF2-40B4-BE49-F238E27FC236}">
                    <a16:creationId xmlns:a16="http://schemas.microsoft.com/office/drawing/2014/main" id="{7BA7BD37-921E-4905-80E2-61E24FCB65A0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813377" y="2841169"/>
              <a:ext cx="380340" cy="380339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380340" cy="380339"/>
                    </a:xfrm>
                    <a:prstGeom prst="rect">
                      <a:avLst/>
                    </a:prstGeom>
                  </am3d:spPr>
                  <am3d:camera>
                    <am3d:pos x="0" y="0" z="8146918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7143146" d="1000000"/>
                    <am3d:preTrans dx="-2" dy="-18000000" dz="3"/>
                    <am3d:scale>
                      <am3d:sx n="1000000" d="1000000"/>
                      <am3d:sy n="1000000" d="1000000"/>
                      <am3d:sz n="1000000" d="1000000"/>
                    </am3d:scale>
                    <am3d:rot ax="6471684" ay="-2694337" az="3927877"/>
                    <am3d:postTrans dx="0" dy="0" dz="0"/>
                  </am3d:trans>
                  <am3d:raster rName="Office3DRenderer" rVer="16.0.8326">
                    <am3d:blip r:embed="rId7"/>
                  </am3d:raster>
                  <am3d:objViewport viewportSz="59767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52" name="3D Model 151" descr="Red Sphere">
                <a:extLst>
                  <a:ext uri="{FF2B5EF4-FFF2-40B4-BE49-F238E27FC236}">
                    <a16:creationId xmlns:a16="http://schemas.microsoft.com/office/drawing/2014/main" id="{7BA7BD37-921E-4905-80E2-61E24FCB65A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13377" y="2841169"/>
                <a:ext cx="380340" cy="380339"/>
              </a:xfrm>
              <a:prstGeom prst="rect">
                <a:avLst/>
              </a:prstGeom>
            </p:spPr>
          </p:pic>
        </mc:Fallback>
      </mc:AlternateContent>
      <p:sp>
        <p:nvSpPr>
          <p:cNvPr id="153" name="TextBox 152">
            <a:extLst>
              <a:ext uri="{FF2B5EF4-FFF2-40B4-BE49-F238E27FC236}">
                <a16:creationId xmlns:a16="http://schemas.microsoft.com/office/drawing/2014/main" id="{3B486096-1353-4A7F-8529-05E42787EEFA}"/>
              </a:ext>
            </a:extLst>
          </p:cNvPr>
          <p:cNvSpPr txBox="1"/>
          <p:nvPr/>
        </p:nvSpPr>
        <p:spPr>
          <a:xfrm>
            <a:off x="874653" y="2834127"/>
            <a:ext cx="170333" cy="2687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54" name="3D Model 153" descr="Red Sphere">
                <a:extLst>
                  <a:ext uri="{FF2B5EF4-FFF2-40B4-BE49-F238E27FC236}">
                    <a16:creationId xmlns:a16="http://schemas.microsoft.com/office/drawing/2014/main" id="{7D87717C-E60B-4409-9C27-2C4D2157D6B4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260697" y="3232638"/>
              <a:ext cx="357201" cy="357201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357201" cy="357201"/>
                    </a:xfrm>
                    <a:prstGeom prst="rect">
                      <a:avLst/>
                    </a:prstGeom>
                  </am3d:spPr>
                  <am3d:camera>
                    <am3d:pos x="0" y="0" z="8146918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7143146" d="1000000"/>
                    <am3d:preTrans dx="-2" dy="-18000000" dz="3"/>
                    <am3d:scale>
                      <am3d:sx n="1000000" d="1000000"/>
                      <am3d:sy n="1000000" d="1000000"/>
                      <am3d:sz n="1000000" d="1000000"/>
                    </am3d:scale>
                    <am3d:rot ax="6471684" ay="-2694337" az="3927877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6131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54" name="3D Model 153" descr="Red Sphere">
                <a:extLst>
                  <a:ext uri="{FF2B5EF4-FFF2-40B4-BE49-F238E27FC236}">
                    <a16:creationId xmlns:a16="http://schemas.microsoft.com/office/drawing/2014/main" id="{7D87717C-E60B-4409-9C27-2C4D2157D6B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60697" y="3232638"/>
                <a:ext cx="357201" cy="357201"/>
              </a:xfrm>
              <a:prstGeom prst="rect">
                <a:avLst/>
              </a:prstGeom>
            </p:spPr>
          </p:pic>
        </mc:Fallback>
      </mc:AlternateContent>
      <p:sp>
        <p:nvSpPr>
          <p:cNvPr id="155" name="TextBox 154">
            <a:extLst>
              <a:ext uri="{FF2B5EF4-FFF2-40B4-BE49-F238E27FC236}">
                <a16:creationId xmlns:a16="http://schemas.microsoft.com/office/drawing/2014/main" id="{02F3348B-3ED8-4A7D-A7E7-F004C609C02C}"/>
              </a:ext>
            </a:extLst>
          </p:cNvPr>
          <p:cNvSpPr txBox="1"/>
          <p:nvPr/>
        </p:nvSpPr>
        <p:spPr>
          <a:xfrm>
            <a:off x="1236991" y="3194893"/>
            <a:ext cx="303842" cy="2687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</a:t>
            </a: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Symbol" panose="05050102010706020507" pitchFamily="18" charset="2"/>
              </a:rPr>
              <a:t></a:t>
            </a:r>
            <a:endParaRPr kumimoji="0" lang="en-IE" sz="2000" b="1" i="0" u="none" strike="noStrike" kern="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3E9FDCAD-4627-4A38-B1FB-D0E3CD690438}"/>
              </a:ext>
            </a:extLst>
          </p:cNvPr>
          <p:cNvSpPr txBox="1"/>
          <p:nvPr/>
        </p:nvSpPr>
        <p:spPr>
          <a:xfrm>
            <a:off x="3296495" y="3307310"/>
            <a:ext cx="4795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e-</a:t>
            </a:r>
          </a:p>
        </p:txBody>
      </p:sp>
      <p:sp>
        <p:nvSpPr>
          <p:cNvPr id="157" name="Arrow: Right 156">
            <a:extLst>
              <a:ext uri="{FF2B5EF4-FFF2-40B4-BE49-F238E27FC236}">
                <a16:creationId xmlns:a16="http://schemas.microsoft.com/office/drawing/2014/main" id="{DE40AB73-242A-4B88-ADFE-5DFEF0F236B7}"/>
              </a:ext>
            </a:extLst>
          </p:cNvPr>
          <p:cNvSpPr/>
          <p:nvPr/>
        </p:nvSpPr>
        <p:spPr>
          <a:xfrm rot="18690637">
            <a:off x="2237460" y="3985533"/>
            <a:ext cx="1251602" cy="185361"/>
          </a:xfrm>
          <a:prstGeom prst="rightArrow">
            <a:avLst/>
          </a:prstGeom>
          <a:solidFill>
            <a:srgbClr val="FFFF00"/>
          </a:solidFill>
          <a:ln w="12700" cap="flat" cmpd="sng" algn="ctr">
            <a:solidFill>
              <a:srgbClr val="CCCC00"/>
            </a:solidFill>
            <a:prstDash val="solid"/>
            <a:miter lim="800000"/>
          </a:ln>
          <a:effectLst/>
          <a:scene3d>
            <a:camera prst="perspectiveHeroicExtremeLeftFacing">
              <a:rot lat="367926" lon="560492" rev="21235444"/>
            </a:camera>
            <a:lightRig rig="balanced" dir="t">
              <a:rot lat="0" lon="0" rev="0"/>
            </a:lightRig>
          </a:scene3d>
          <a:sp3d extrusionH="57150">
            <a:bevelT h="254000"/>
            <a:bevelB w="0" h="0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8" name="Arrow: Right 157">
            <a:extLst>
              <a:ext uri="{FF2B5EF4-FFF2-40B4-BE49-F238E27FC236}">
                <a16:creationId xmlns:a16="http://schemas.microsoft.com/office/drawing/2014/main" id="{15447307-B575-4897-8DCC-678C515B3AC4}"/>
              </a:ext>
            </a:extLst>
          </p:cNvPr>
          <p:cNvSpPr/>
          <p:nvPr/>
        </p:nvSpPr>
        <p:spPr>
          <a:xfrm rot="19654240">
            <a:off x="2363306" y="4282306"/>
            <a:ext cx="1066360" cy="152201"/>
          </a:xfrm>
          <a:prstGeom prst="rightArrow">
            <a:avLst/>
          </a:prstGeom>
          <a:solidFill>
            <a:srgbClr val="FF6600"/>
          </a:solidFill>
          <a:ln w="12700" cap="flat" cmpd="sng" algn="ctr">
            <a:solidFill>
              <a:srgbClr val="ED7D31">
                <a:lumMod val="75000"/>
              </a:srgbClr>
            </a:solidFill>
            <a:prstDash val="solid"/>
            <a:miter lim="800000"/>
          </a:ln>
          <a:effectLst/>
          <a:scene3d>
            <a:camera prst="perspectiveHeroicExtremeLeftFacing">
              <a:rot lat="449630" lon="1463207" rev="21343155"/>
            </a:camera>
            <a:lightRig rig="balanced" dir="t">
              <a:rot lat="0" lon="0" rev="0"/>
            </a:lightRig>
          </a:scene3d>
          <a:sp3d extrusionH="57150">
            <a:bevelT h="254000"/>
            <a:bevelB w="0" h="0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9" name="Arrow: Right 158">
            <a:extLst>
              <a:ext uri="{FF2B5EF4-FFF2-40B4-BE49-F238E27FC236}">
                <a16:creationId xmlns:a16="http://schemas.microsoft.com/office/drawing/2014/main" id="{572873A1-5CAE-4974-902B-D1DF9C4429E9}"/>
              </a:ext>
            </a:extLst>
          </p:cNvPr>
          <p:cNvSpPr/>
          <p:nvPr/>
        </p:nvSpPr>
        <p:spPr>
          <a:xfrm rot="17502360">
            <a:off x="1917576" y="3740689"/>
            <a:ext cx="1290835" cy="160211"/>
          </a:xfrm>
          <a:prstGeom prst="rightArrow">
            <a:avLst/>
          </a:prstGeom>
          <a:solidFill>
            <a:srgbClr val="7030A0"/>
          </a:solidFill>
          <a:ln w="12700" cap="flat" cmpd="sng" algn="ctr">
            <a:solidFill>
              <a:srgbClr val="5F2158"/>
            </a:solidFill>
            <a:prstDash val="solid"/>
            <a:miter lim="800000"/>
          </a:ln>
          <a:effectLst/>
          <a:scene3d>
            <a:camera prst="perspectiveHeroicExtremeLeftFacing">
              <a:rot lat="2449" lon="21597089" rev="21504983"/>
            </a:camera>
            <a:lightRig rig="balanced" dir="t">
              <a:rot lat="0" lon="0" rev="0"/>
            </a:lightRig>
          </a:scene3d>
          <a:sp3d extrusionH="57150">
            <a:bevelT h="254000"/>
            <a:bevelB w="0" h="0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0" name="Arrow: Right 159">
            <a:extLst>
              <a:ext uri="{FF2B5EF4-FFF2-40B4-BE49-F238E27FC236}">
                <a16:creationId xmlns:a16="http://schemas.microsoft.com/office/drawing/2014/main" id="{274C7CC7-3477-48AA-BCDA-CF679E65E8CC}"/>
              </a:ext>
            </a:extLst>
          </p:cNvPr>
          <p:cNvSpPr/>
          <p:nvPr/>
        </p:nvSpPr>
        <p:spPr>
          <a:xfrm rot="15958817">
            <a:off x="1584983" y="3552817"/>
            <a:ext cx="1312906" cy="221992"/>
          </a:xfrm>
          <a:prstGeom prst="rightArrow">
            <a:avLst/>
          </a:prstGeom>
          <a:solidFill>
            <a:srgbClr val="4472C4">
              <a:lumMod val="75000"/>
            </a:srgbClr>
          </a:solidFill>
          <a:ln w="12700" cap="flat" cmpd="sng" algn="ctr">
            <a:solidFill>
              <a:srgbClr val="4472C4">
                <a:lumMod val="50000"/>
              </a:srgbClr>
            </a:solidFill>
            <a:prstDash val="solid"/>
            <a:miter lim="800000"/>
          </a:ln>
          <a:effectLst/>
          <a:scene3d>
            <a:camera prst="perspectiveHeroicExtremeLeftFacing">
              <a:rot lat="180000" lon="20667301" rev="21114615"/>
            </a:camera>
            <a:lightRig rig="balanced" dir="t">
              <a:rot lat="0" lon="0" rev="0"/>
            </a:lightRig>
          </a:scene3d>
          <a:sp3d extrusionH="57150">
            <a:bevelT h="254000"/>
            <a:bevelB w="0" h="0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1" name="Arrow: Right 160">
            <a:extLst>
              <a:ext uri="{FF2B5EF4-FFF2-40B4-BE49-F238E27FC236}">
                <a16:creationId xmlns:a16="http://schemas.microsoft.com/office/drawing/2014/main" id="{87A8934A-7651-4AD0-B404-908517C7967C}"/>
              </a:ext>
            </a:extLst>
          </p:cNvPr>
          <p:cNvSpPr/>
          <p:nvPr/>
        </p:nvSpPr>
        <p:spPr>
          <a:xfrm rot="19656534">
            <a:off x="1550580" y="4503119"/>
            <a:ext cx="2520000" cy="180000"/>
          </a:xfrm>
          <a:prstGeom prst="rightArrow">
            <a:avLst/>
          </a:prstGeom>
          <a:solidFill>
            <a:srgbClr val="00B050"/>
          </a:solidFill>
          <a:ln w="0" cap="flat" cmpd="sng" algn="ctr">
            <a:solidFill>
              <a:srgbClr val="00B050"/>
            </a:solidFill>
            <a:prstDash val="solid"/>
            <a:miter lim="800000"/>
          </a:ln>
          <a:effectLst/>
          <a:scene3d>
            <a:camera prst="perspectiveHeroicExtremeLeftFacing" fov="6900000">
              <a:rot lat="581151" lon="4200577" rev="507205"/>
            </a:camera>
            <a:lightRig rig="balanced" dir="t">
              <a:rot lat="0" lon="0" rev="0"/>
            </a:lightRig>
          </a:scene3d>
          <a:sp3d extrusionH="69850">
            <a:bevelT w="57150" h="25400"/>
            <a:bevelB w="0" h="0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2" name="TextBox 161">
            <a:extLst>
              <a:ext uri="{FF2B5EF4-FFF2-40B4-BE49-F238E27FC236}">
                <a16:creationId xmlns:a16="http://schemas.microsoft.com/office/drawing/2014/main" id="{84AA9A37-F78F-40BA-856E-3DC9C5E41BDE}"/>
              </a:ext>
            </a:extLst>
          </p:cNvPr>
          <p:cNvSpPr txBox="1"/>
          <p:nvPr/>
        </p:nvSpPr>
        <p:spPr>
          <a:xfrm>
            <a:off x="2636901" y="2909376"/>
            <a:ext cx="6319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Ions</a:t>
            </a:r>
          </a:p>
        </p:txBody>
      </p:sp>
      <p:sp>
        <p:nvSpPr>
          <p:cNvPr id="163" name="TextBox 162">
            <a:extLst>
              <a:ext uri="{FF2B5EF4-FFF2-40B4-BE49-F238E27FC236}">
                <a16:creationId xmlns:a16="http://schemas.microsoft.com/office/drawing/2014/main" id="{0C7D65FB-AB11-4CBB-BC99-E58BF9FAEC7C}"/>
              </a:ext>
            </a:extLst>
          </p:cNvPr>
          <p:cNvSpPr txBox="1"/>
          <p:nvPr/>
        </p:nvSpPr>
        <p:spPr>
          <a:xfrm>
            <a:off x="2010292" y="2768117"/>
            <a:ext cx="424431" cy="2687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B6BB25-3DC1-2A26-D96B-FD42517FF991}"/>
              </a:ext>
            </a:extLst>
          </p:cNvPr>
          <p:cNvSpPr txBox="1"/>
          <p:nvPr/>
        </p:nvSpPr>
        <p:spPr>
          <a:xfrm>
            <a:off x="11158809" y="820643"/>
            <a:ext cx="9906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E" dirty="0">
                <a:latin typeface="+mj-lt"/>
              </a:rPr>
              <a:t>Analytic</a:t>
            </a:r>
          </a:p>
        </p:txBody>
      </p:sp>
      <p:sp>
        <p:nvSpPr>
          <p:cNvPr id="5" name="Left Brace 4">
            <a:extLst>
              <a:ext uri="{FF2B5EF4-FFF2-40B4-BE49-F238E27FC236}">
                <a16:creationId xmlns:a16="http://schemas.microsoft.com/office/drawing/2014/main" id="{E8C7001F-5D99-3A6E-F128-E00739337958}"/>
              </a:ext>
            </a:extLst>
          </p:cNvPr>
          <p:cNvSpPr/>
          <p:nvPr/>
        </p:nvSpPr>
        <p:spPr>
          <a:xfrm>
            <a:off x="5255916" y="695244"/>
            <a:ext cx="441453" cy="912889"/>
          </a:xfrm>
          <a:prstGeom prst="lef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4CE1B67E-03A4-1F11-AD78-18C5CAE0B67C}"/>
              </a:ext>
            </a:extLst>
          </p:cNvPr>
          <p:cNvSpPr txBox="1"/>
          <p:nvPr/>
        </p:nvSpPr>
        <p:spPr>
          <a:xfrm>
            <a:off x="3914917" y="743202"/>
            <a:ext cx="1404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E" dirty="0">
                <a:latin typeface="+mj-lt"/>
              </a:rPr>
              <a:t>Structure Morphology</a:t>
            </a:r>
          </a:p>
        </p:txBody>
      </p:sp>
      <p:sp>
        <p:nvSpPr>
          <p:cNvPr id="109" name="Left Brace 108">
            <a:extLst>
              <a:ext uri="{FF2B5EF4-FFF2-40B4-BE49-F238E27FC236}">
                <a16:creationId xmlns:a16="http://schemas.microsoft.com/office/drawing/2014/main" id="{262FF144-D169-D2E0-BD51-E5F7E754E70F}"/>
              </a:ext>
            </a:extLst>
          </p:cNvPr>
          <p:cNvSpPr/>
          <p:nvPr/>
        </p:nvSpPr>
        <p:spPr>
          <a:xfrm rot="5400000">
            <a:off x="11472239" y="958783"/>
            <a:ext cx="441453" cy="912889"/>
          </a:xfrm>
          <a:prstGeom prst="lef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1747731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5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1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0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0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1000"/>
                            </p:stCondLst>
                            <p:childTnLst>
                              <p:par>
                                <p:cTn id="17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1000"/>
                            </p:stCondLst>
                            <p:childTnLst>
                              <p:par>
                                <p:cTn id="17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65" grpId="0"/>
      <p:bldP spid="69" grpId="0"/>
      <p:bldP spid="70" grpId="0"/>
      <p:bldP spid="147" grpId="0"/>
      <p:bldP spid="148" grpId="0"/>
      <p:bldP spid="149" grpId="0"/>
      <p:bldP spid="150" grpId="0"/>
      <p:bldP spid="151" grpId="0"/>
      <p:bldP spid="153" grpId="0"/>
      <p:bldP spid="155" grpId="0"/>
      <p:bldP spid="156" grpId="0"/>
      <p:bldP spid="157" grpId="0" animBg="1"/>
      <p:bldP spid="158" grpId="0" animBg="1"/>
      <p:bldP spid="159" grpId="0" animBg="1"/>
      <p:bldP spid="160" grpId="0" animBg="1"/>
      <p:bldP spid="161" grpId="0" animBg="1"/>
      <p:bldP spid="162" grpId="0"/>
      <p:bldP spid="16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1921164" y="1830389"/>
            <a:ext cx="2046287" cy="338137"/>
          </a:xfrm>
          <a:prstGeom prst="rect">
            <a:avLst/>
          </a:prstGeom>
          <a:noFill/>
          <a:ln w="9525">
            <a:solidFill>
              <a:srgbClr val="001932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kern="0" dirty="0">
                <a:solidFill>
                  <a:sysClr val="windowText" lastClr="000000"/>
                </a:solidFill>
                <a:latin typeface="Arial" pitchFamily="34" charset="0"/>
              </a:rPr>
              <a:t>Mass spectrometer</a:t>
            </a:r>
          </a:p>
        </p:txBody>
      </p:sp>
      <p:sp>
        <p:nvSpPr>
          <p:cNvPr id="33" name="Text Box 13"/>
          <p:cNvSpPr txBox="1">
            <a:spLocks noChangeArrowheads="1"/>
          </p:cNvSpPr>
          <p:nvPr/>
        </p:nvSpPr>
        <p:spPr bwMode="auto">
          <a:xfrm>
            <a:off x="2794288" y="3894138"/>
            <a:ext cx="1219200" cy="58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kern="0" dirty="0">
                <a:solidFill>
                  <a:sysClr val="windowText" lastClr="000000"/>
                </a:solidFill>
                <a:latin typeface="Arial" pitchFamily="34" charset="0"/>
              </a:rPr>
              <a:t>Extraction lens</a:t>
            </a:r>
          </a:p>
        </p:txBody>
      </p:sp>
      <p:sp>
        <p:nvSpPr>
          <p:cNvPr id="209" name="Text Box 227"/>
          <p:cNvSpPr txBox="1">
            <a:spLocks noChangeArrowheads="1"/>
          </p:cNvSpPr>
          <p:nvPr/>
        </p:nvSpPr>
        <p:spPr bwMode="auto">
          <a:xfrm>
            <a:off x="1253614" y="6284913"/>
            <a:ext cx="914033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b="1" i="1" kern="0" dirty="0">
                <a:solidFill>
                  <a:sysClr val="windowText" lastClr="000000"/>
                </a:solidFill>
                <a:latin typeface="Arial" pitchFamily="34" charset="0"/>
              </a:rPr>
              <a:t>Sample</a:t>
            </a:r>
          </a:p>
        </p:txBody>
      </p:sp>
      <p:sp>
        <p:nvSpPr>
          <p:cNvPr id="4101" name="AutoShape 2"/>
          <p:cNvSpPr>
            <a:spLocks noChangeAspect="1" noChangeArrowheads="1"/>
          </p:cNvSpPr>
          <p:nvPr/>
        </p:nvSpPr>
        <p:spPr bwMode="auto">
          <a:xfrm>
            <a:off x="1044864" y="1628775"/>
            <a:ext cx="6840537" cy="4370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33" name="Title 1"/>
          <p:cNvSpPr txBox="1">
            <a:spLocks/>
          </p:cNvSpPr>
          <p:nvPr/>
        </p:nvSpPr>
        <p:spPr>
          <a:xfrm>
            <a:off x="854363" y="26035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endParaRPr lang="fr-FR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0950" y="171811"/>
            <a:ext cx="9290099" cy="542025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fr-FR" b="1" dirty="0">
                <a:latin typeface="Arial" pitchFamily="34" charset="0"/>
                <a:cs typeface="Arial" pitchFamily="34" charset="0"/>
              </a:rPr>
              <a:t>SIMS : </a:t>
            </a:r>
            <a:r>
              <a:rPr lang="fr-FR" b="1" dirty="0" err="1">
                <a:latin typeface="Arial" pitchFamily="34" charset="0"/>
                <a:cs typeface="Arial" pitchFamily="34" charset="0"/>
              </a:rPr>
              <a:t>Secondary</a:t>
            </a:r>
            <a:r>
              <a:rPr lang="fr-FR" b="1" dirty="0">
                <a:latin typeface="Arial" pitchFamily="34" charset="0"/>
                <a:cs typeface="Arial" pitchFamily="34" charset="0"/>
              </a:rPr>
              <a:t> ion mass </a:t>
            </a:r>
            <a:r>
              <a:rPr lang="fr-FR" b="1" dirty="0" err="1">
                <a:latin typeface="Arial" pitchFamily="34" charset="0"/>
                <a:cs typeface="Arial" pitchFamily="34" charset="0"/>
              </a:rPr>
              <a:t>spectrometry</a:t>
            </a:r>
            <a:endParaRPr lang="en-US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10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76" y="2708275"/>
            <a:ext cx="2062163" cy="3608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9" name="Line 9"/>
          <p:cNvSpPr>
            <a:spLocks noChangeShapeType="1"/>
          </p:cNvSpPr>
          <p:nvPr/>
        </p:nvSpPr>
        <p:spPr bwMode="auto">
          <a:xfrm flipV="1">
            <a:off x="2348200" y="4046538"/>
            <a:ext cx="76200" cy="304800"/>
          </a:xfrm>
          <a:prstGeom prst="line">
            <a:avLst/>
          </a:prstGeom>
          <a:noFill/>
          <a:ln w="38100">
            <a:solidFill>
              <a:srgbClr val="001932"/>
            </a:solidFill>
            <a:miter lim="800000"/>
            <a:headEnd type="none" w="sm" len="sm"/>
            <a:tailEnd type="triangl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Text" lastClr="000000"/>
              </a:solidFill>
              <a:latin typeface="Arial" pitchFamily="34" charset="0"/>
            </a:endParaRPr>
          </a:p>
        </p:txBody>
      </p:sp>
      <p:sp>
        <p:nvSpPr>
          <p:cNvPr id="30" name="Text Box 10"/>
          <p:cNvSpPr txBox="1">
            <a:spLocks noChangeArrowheads="1"/>
          </p:cNvSpPr>
          <p:nvPr/>
        </p:nvSpPr>
        <p:spPr bwMode="auto">
          <a:xfrm rot="16920000">
            <a:off x="1771145" y="2664620"/>
            <a:ext cx="1766887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kern="0" dirty="0">
                <a:solidFill>
                  <a:srgbClr val="00B050"/>
                </a:solidFill>
                <a:latin typeface="Arial" pitchFamily="34" charset="0"/>
              </a:rPr>
              <a:t>Secondary ions</a:t>
            </a:r>
          </a:p>
        </p:txBody>
      </p:sp>
      <p:sp>
        <p:nvSpPr>
          <p:cNvPr id="31" name="Line 11"/>
          <p:cNvSpPr>
            <a:spLocks noChangeShapeType="1"/>
          </p:cNvSpPr>
          <p:nvPr/>
        </p:nvSpPr>
        <p:spPr bwMode="auto">
          <a:xfrm>
            <a:off x="2062450" y="3894138"/>
            <a:ext cx="762000" cy="152400"/>
          </a:xfrm>
          <a:prstGeom prst="line">
            <a:avLst/>
          </a:prstGeom>
          <a:noFill/>
          <a:ln w="28575">
            <a:solidFill>
              <a:srgbClr val="6666FF"/>
            </a:solidFill>
            <a:miter lim="800000"/>
            <a:headEnd type="triangle" w="sm" len="sm"/>
            <a:tailEnd type="triangl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Text" lastClr="000000"/>
              </a:solidFill>
              <a:latin typeface="Arial" pitchFamily="34" charset="0"/>
            </a:endParaRPr>
          </a:p>
        </p:txBody>
      </p:sp>
      <p:sp>
        <p:nvSpPr>
          <p:cNvPr id="32" name="Line 12"/>
          <p:cNvSpPr>
            <a:spLocks noChangeShapeType="1"/>
          </p:cNvSpPr>
          <p:nvPr/>
        </p:nvSpPr>
        <p:spPr bwMode="auto">
          <a:xfrm rot="300000" flipV="1">
            <a:off x="2567275" y="2198688"/>
            <a:ext cx="228600" cy="1676400"/>
          </a:xfrm>
          <a:prstGeom prst="line">
            <a:avLst/>
          </a:prstGeom>
          <a:noFill/>
          <a:ln w="28575">
            <a:solidFill>
              <a:srgbClr val="000000"/>
            </a:solidFill>
            <a:miter lim="800000"/>
            <a:headEnd type="none" w="sm" len="sm"/>
            <a:tailEnd type="triangl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Text" lastClr="000000"/>
              </a:solidFill>
              <a:latin typeface="Arial" pitchFamily="34" charset="0"/>
            </a:endParaRPr>
          </a:p>
        </p:txBody>
      </p:sp>
      <p:sp>
        <p:nvSpPr>
          <p:cNvPr id="34" name="Text Box 6"/>
          <p:cNvSpPr txBox="1">
            <a:spLocks noChangeArrowheads="1"/>
          </p:cNvSpPr>
          <p:nvPr/>
        </p:nvSpPr>
        <p:spPr bwMode="auto">
          <a:xfrm>
            <a:off x="1065500" y="2192338"/>
            <a:ext cx="1428750" cy="58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auto">
              <a:spcBef>
                <a:spcPct val="100000"/>
              </a:spcBef>
              <a:spcAft>
                <a:spcPct val="20000"/>
              </a:spcAft>
              <a:defRPr/>
            </a:pPr>
            <a:r>
              <a:rPr lang="en-GB" sz="1600" kern="0" dirty="0">
                <a:solidFill>
                  <a:srgbClr val="FF0000"/>
                </a:solidFill>
                <a:latin typeface="Arial" pitchFamily="34" charset="0"/>
              </a:rPr>
              <a:t>Primary ion beam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3986890" y="968433"/>
            <a:ext cx="5645873" cy="5929265"/>
            <a:chOff x="3436938" y="832448"/>
            <a:chExt cx="5645873" cy="5929265"/>
          </a:xfrm>
        </p:grpSpPr>
        <p:grpSp>
          <p:nvGrpSpPr>
            <p:cNvPr id="3" name="Group 2"/>
            <p:cNvGrpSpPr>
              <a:grpSpLocks/>
            </p:cNvGrpSpPr>
            <p:nvPr/>
          </p:nvGrpSpPr>
          <p:grpSpPr bwMode="auto">
            <a:xfrm>
              <a:off x="3436938" y="832448"/>
              <a:ext cx="5645873" cy="5929265"/>
              <a:chOff x="3390900" y="862610"/>
              <a:chExt cx="5645873" cy="5929265"/>
            </a:xfrm>
          </p:grpSpPr>
          <p:pic>
            <p:nvPicPr>
              <p:cNvPr id="4113" name="Picture 22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457" t="15569" r="10941" b="18018"/>
              <a:stretch>
                <a:fillRect/>
              </a:stretch>
            </p:blipFill>
            <p:spPr bwMode="auto">
              <a:xfrm>
                <a:off x="5184428" y="4351973"/>
                <a:ext cx="1698625" cy="14160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4114" name="Group 246"/>
              <p:cNvGrpSpPr>
                <a:grpSpLocks/>
              </p:cNvGrpSpPr>
              <p:nvPr/>
            </p:nvGrpSpPr>
            <p:grpSpPr bwMode="auto">
              <a:xfrm>
                <a:off x="4212231" y="4034699"/>
                <a:ext cx="1010952" cy="1133599"/>
                <a:chOff x="3138" y="2845"/>
                <a:chExt cx="700" cy="844"/>
              </a:xfrm>
            </p:grpSpPr>
            <p:sp>
              <p:nvSpPr>
                <p:cNvPr id="15" name="Text Box 24"/>
                <p:cNvSpPr txBox="1">
                  <a:spLocks noChangeArrowheads="1"/>
                </p:cNvSpPr>
                <p:nvPr/>
              </p:nvSpPr>
              <p:spPr bwMode="auto">
                <a:xfrm>
                  <a:off x="3317" y="3473"/>
                  <a:ext cx="474" cy="216"/>
                </a:xfrm>
                <a:prstGeom prst="rect">
                  <a:avLst/>
                </a:prstGeom>
                <a:solidFill>
                  <a:srgbClr val="DDDDDD"/>
                </a:solidFill>
                <a:ln w="9525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square" tIns="21600" bIns="21600">
                  <a:spAutoFit/>
                </a:bodyPr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en-GB" sz="1600" kern="0" dirty="0">
                      <a:solidFill>
                        <a:sysClr val="windowText" lastClr="000000"/>
                      </a:solidFill>
                      <a:latin typeface="Arial" pitchFamily="34" charset="0"/>
                    </a:rPr>
                    <a:t>   </a:t>
                  </a:r>
                </a:p>
              </p:txBody>
            </p:sp>
            <p:sp>
              <p:nvSpPr>
                <p:cNvPr id="16" name="Line 25"/>
                <p:cNvSpPr>
                  <a:spLocks noChangeShapeType="1"/>
                </p:cNvSpPr>
                <p:nvPr/>
              </p:nvSpPr>
              <p:spPr bwMode="auto">
                <a:xfrm>
                  <a:off x="3316" y="3058"/>
                  <a:ext cx="144" cy="240"/>
                </a:xfrm>
                <a:prstGeom prst="line">
                  <a:avLst/>
                </a:prstGeom>
                <a:noFill/>
                <a:ln w="38100">
                  <a:solidFill>
                    <a:srgbClr val="800080"/>
                  </a:solidFill>
                  <a:miter lim="800000"/>
                  <a:headEnd type="none" w="sm" len="sm"/>
                  <a:tailEnd type="triangle" w="sm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kern="0">
                    <a:solidFill>
                      <a:sysClr val="windowText" lastClr="000000"/>
                    </a:solidFill>
                    <a:latin typeface="Arial" pitchFamily="34" charset="0"/>
                  </a:endParaRPr>
                </a:p>
              </p:txBody>
            </p:sp>
            <p:sp>
              <p:nvSpPr>
                <p:cNvPr id="17" name="Line 26"/>
                <p:cNvSpPr>
                  <a:spLocks noChangeShapeType="1"/>
                </p:cNvSpPr>
                <p:nvPr/>
              </p:nvSpPr>
              <p:spPr bwMode="auto">
                <a:xfrm rot="600000" flipV="1">
                  <a:off x="3502" y="3161"/>
                  <a:ext cx="163" cy="143"/>
                </a:xfrm>
                <a:prstGeom prst="line">
                  <a:avLst/>
                </a:prstGeom>
                <a:noFill/>
                <a:ln w="12700">
                  <a:solidFill>
                    <a:schemeClr val="accent2"/>
                  </a:solidFill>
                  <a:miter lim="800000"/>
                  <a:headEnd type="none" w="sm" len="sm"/>
                  <a:tailEnd type="triangle" w="sm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kern="0">
                    <a:solidFill>
                      <a:sysClr val="windowText" lastClr="000000"/>
                    </a:solidFill>
                    <a:latin typeface="Arial" pitchFamily="34" charset="0"/>
                  </a:endParaRPr>
                </a:p>
              </p:txBody>
            </p:sp>
            <p:sp>
              <p:nvSpPr>
                <p:cNvPr id="18" name="Text Box 27"/>
                <p:cNvSpPr txBox="1">
                  <a:spLocks noChangeArrowheads="1"/>
                </p:cNvSpPr>
                <p:nvPr/>
              </p:nvSpPr>
              <p:spPr bwMode="auto">
                <a:xfrm>
                  <a:off x="3138" y="2845"/>
                  <a:ext cx="363" cy="2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en-GB" sz="1600" kern="0" dirty="0">
                      <a:solidFill>
                        <a:sysClr val="windowText" lastClr="000000"/>
                      </a:solidFill>
                      <a:latin typeface="Arial" pitchFamily="34" charset="0"/>
                    </a:rPr>
                    <a:t>Cs</a:t>
                  </a:r>
                  <a:r>
                    <a:rPr lang="en-GB" kern="0" baseline="30000" dirty="0">
                      <a:solidFill>
                        <a:sysClr val="windowText" lastClr="000000"/>
                      </a:solidFill>
                      <a:latin typeface="Arial" pitchFamily="34" charset="0"/>
                    </a:rPr>
                    <a:t>+</a:t>
                  </a:r>
                  <a:endParaRPr lang="en-GB" kern="0" dirty="0">
                    <a:solidFill>
                      <a:sysClr val="windowText" lastClr="000000"/>
                    </a:solidFill>
                    <a:latin typeface="Arial" pitchFamily="34" charset="0"/>
                  </a:endParaRPr>
                </a:p>
              </p:txBody>
            </p:sp>
            <p:sp>
              <p:nvSpPr>
                <p:cNvPr id="20" name="Text Box 29"/>
                <p:cNvSpPr txBox="1">
                  <a:spLocks noChangeArrowheads="1"/>
                </p:cNvSpPr>
                <p:nvPr/>
              </p:nvSpPr>
              <p:spPr bwMode="auto">
                <a:xfrm>
                  <a:off x="3580" y="2940"/>
                  <a:ext cx="258" cy="2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en-GB" sz="1600" kern="0">
                      <a:solidFill>
                        <a:sysClr val="windowText" lastClr="000000"/>
                      </a:solidFill>
                      <a:latin typeface="Arial" pitchFamily="34" charset="0"/>
                    </a:rPr>
                    <a:t>X</a:t>
                  </a:r>
                  <a:r>
                    <a:rPr lang="en-GB" kern="0" baseline="30000">
                      <a:solidFill>
                        <a:sysClr val="windowText" lastClr="000000"/>
                      </a:solidFill>
                      <a:latin typeface="Arial" pitchFamily="34" charset="0"/>
                    </a:rPr>
                    <a:t>-</a:t>
                  </a:r>
                  <a:endParaRPr lang="en-GB" kern="0">
                    <a:solidFill>
                      <a:sysClr val="windowText" lastClr="000000"/>
                    </a:solidFill>
                    <a:latin typeface="Arial" pitchFamily="34" charset="0"/>
                  </a:endParaRPr>
                </a:p>
              </p:txBody>
            </p:sp>
            <p:sp>
              <p:nvSpPr>
                <p:cNvPr id="21" name="Line 30"/>
                <p:cNvSpPr>
                  <a:spLocks noChangeShapeType="1"/>
                </p:cNvSpPr>
                <p:nvPr/>
              </p:nvSpPr>
              <p:spPr bwMode="auto">
                <a:xfrm flipV="1">
                  <a:off x="3474" y="3106"/>
                  <a:ext cx="96" cy="190"/>
                </a:xfrm>
                <a:prstGeom prst="line">
                  <a:avLst/>
                </a:prstGeom>
                <a:noFill/>
                <a:ln w="12700">
                  <a:solidFill>
                    <a:srgbClr val="CC3300"/>
                  </a:solidFill>
                  <a:miter lim="800000"/>
                  <a:headEnd type="none" w="sm" len="sm"/>
                  <a:tailEnd type="triangle" w="sm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kern="0">
                    <a:solidFill>
                      <a:sysClr val="windowText" lastClr="000000"/>
                    </a:solidFill>
                    <a:latin typeface="Arial" pitchFamily="34" charset="0"/>
                  </a:endParaRPr>
                </a:p>
              </p:txBody>
            </p:sp>
          </p:grpSp>
          <p:sp>
            <p:nvSpPr>
              <p:cNvPr id="22" name="Line 32"/>
              <p:cNvSpPr>
                <a:spLocks noChangeShapeType="1"/>
              </p:cNvSpPr>
              <p:nvPr/>
            </p:nvSpPr>
            <p:spPr bwMode="auto">
              <a:xfrm>
                <a:off x="3390900" y="1985963"/>
                <a:ext cx="1003300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miter lim="800000"/>
                <a:headEnd type="none" w="sm" len="sm"/>
                <a:tailEnd type="triangl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kern="0">
                  <a:solidFill>
                    <a:sysClr val="windowText" lastClr="000000"/>
                  </a:solidFill>
                  <a:latin typeface="Arial" pitchFamily="34" charset="0"/>
                </a:endParaRPr>
              </a:p>
            </p:txBody>
          </p:sp>
          <p:sp>
            <p:nvSpPr>
              <p:cNvPr id="23" name="Text Box 33"/>
              <p:cNvSpPr txBox="1">
                <a:spLocks noChangeArrowheads="1"/>
              </p:cNvSpPr>
              <p:nvPr/>
            </p:nvSpPr>
            <p:spPr bwMode="auto">
              <a:xfrm>
                <a:off x="3594100" y="6146800"/>
                <a:ext cx="914400" cy="33813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GB" sz="1600" kern="0" dirty="0">
                    <a:latin typeface="Arial" pitchFamily="34" charset="0"/>
                  </a:rPr>
                  <a:t>Imaging</a:t>
                </a:r>
              </a:p>
            </p:txBody>
          </p:sp>
          <p:sp>
            <p:nvSpPr>
              <p:cNvPr id="24" name="Text Box 34"/>
              <p:cNvSpPr txBox="1">
                <a:spLocks noChangeArrowheads="1"/>
              </p:cNvSpPr>
              <p:nvPr/>
            </p:nvSpPr>
            <p:spPr bwMode="auto">
              <a:xfrm>
                <a:off x="3702050" y="4847662"/>
                <a:ext cx="930275" cy="5842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GB" sz="1600" kern="0" dirty="0">
                    <a:latin typeface="Arial" pitchFamily="34" charset="0"/>
                  </a:rPr>
                  <a:t>Depth</a:t>
                </a:r>
              </a:p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GB" sz="1600" kern="0" dirty="0">
                    <a:latin typeface="Arial" pitchFamily="34" charset="0"/>
                  </a:rPr>
                  <a:t>profiling</a:t>
                </a:r>
              </a:p>
            </p:txBody>
          </p:sp>
          <p:sp>
            <p:nvSpPr>
              <p:cNvPr id="25" name="Line 35"/>
              <p:cNvSpPr>
                <a:spLocks noChangeShapeType="1"/>
              </p:cNvSpPr>
              <p:nvPr/>
            </p:nvSpPr>
            <p:spPr bwMode="auto">
              <a:xfrm>
                <a:off x="3632200" y="1982788"/>
                <a:ext cx="0" cy="4478337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kern="0">
                  <a:solidFill>
                    <a:sysClr val="windowText" lastClr="000000"/>
                  </a:solidFill>
                  <a:latin typeface="Arial" pitchFamily="34" charset="0"/>
                </a:endParaRPr>
              </a:p>
            </p:txBody>
          </p:sp>
          <p:sp>
            <p:nvSpPr>
              <p:cNvPr id="26" name="Line 36"/>
              <p:cNvSpPr>
                <a:spLocks noChangeShapeType="1"/>
              </p:cNvSpPr>
              <p:nvPr/>
            </p:nvSpPr>
            <p:spPr bwMode="auto">
              <a:xfrm>
                <a:off x="3641725" y="3484563"/>
                <a:ext cx="838200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miter lim="800000"/>
                <a:headEnd type="none" w="sm" len="sm"/>
                <a:tailEnd type="triangl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kern="0">
                  <a:solidFill>
                    <a:sysClr val="windowText" lastClr="000000"/>
                  </a:solidFill>
                  <a:latin typeface="Arial" pitchFamily="34" charset="0"/>
                </a:endParaRPr>
              </a:p>
            </p:txBody>
          </p:sp>
          <p:sp>
            <p:nvSpPr>
              <p:cNvPr id="27" name="Line 37"/>
              <p:cNvSpPr>
                <a:spLocks noChangeShapeType="1"/>
              </p:cNvSpPr>
              <p:nvPr/>
            </p:nvSpPr>
            <p:spPr bwMode="auto">
              <a:xfrm>
                <a:off x="3641725" y="6456363"/>
                <a:ext cx="838200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miter lim="800000"/>
                <a:headEnd type="none" w="sm" len="sm"/>
                <a:tailEnd type="triangl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kern="0">
                  <a:solidFill>
                    <a:sysClr val="windowText" lastClr="000000"/>
                  </a:solidFill>
                  <a:latin typeface="Arial" pitchFamily="34" charset="0"/>
                </a:endParaRPr>
              </a:p>
            </p:txBody>
          </p:sp>
          <p:sp>
            <p:nvSpPr>
              <p:cNvPr id="28" name="Text Box 38"/>
              <p:cNvSpPr txBox="1">
                <a:spLocks noChangeArrowheads="1"/>
              </p:cNvSpPr>
              <p:nvPr/>
            </p:nvSpPr>
            <p:spPr bwMode="auto">
              <a:xfrm>
                <a:off x="3565525" y="1412875"/>
                <a:ext cx="1066800" cy="5842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GB" sz="1600" kern="0" dirty="0">
                    <a:solidFill>
                      <a:sysClr val="windowText" lastClr="000000"/>
                    </a:solidFill>
                    <a:latin typeface="Arial" pitchFamily="34" charset="0"/>
                  </a:rPr>
                  <a:t>Mass</a:t>
                </a:r>
              </a:p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GB" sz="1600" kern="0" dirty="0">
                    <a:solidFill>
                      <a:sysClr val="windowText" lastClr="000000"/>
                    </a:solidFill>
                    <a:latin typeface="Arial" pitchFamily="34" charset="0"/>
                  </a:rPr>
                  <a:t>spectrum</a:t>
                </a:r>
              </a:p>
            </p:txBody>
          </p:sp>
          <p:pic>
            <p:nvPicPr>
              <p:cNvPr id="4122" name="Picture 249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33046" b="49777"/>
              <a:stretch>
                <a:fillRect/>
              </a:stretch>
            </p:blipFill>
            <p:spPr bwMode="auto">
              <a:xfrm>
                <a:off x="5003800" y="5876925"/>
                <a:ext cx="1871663" cy="8794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123" name="Picture 4668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603" t="14732" b="18974"/>
              <a:stretch/>
            </p:blipFill>
            <p:spPr bwMode="auto">
              <a:xfrm>
                <a:off x="4418013" y="1530946"/>
                <a:ext cx="3240087" cy="158591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124" name="TextBox 5299"/>
              <p:cNvSpPr txBox="1">
                <a:spLocks noChangeArrowheads="1"/>
              </p:cNvSpPr>
              <p:nvPr/>
            </p:nvSpPr>
            <p:spPr bwMode="auto">
              <a:xfrm>
                <a:off x="3778780" y="5355431"/>
                <a:ext cx="909637" cy="3365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lIns="90000" tIns="45000" rIns="90000" bIns="45000">
                <a:spAutoFit/>
              </a:bodyPr>
              <a:lstStyle/>
              <a:p>
                <a:r>
                  <a:rPr lang="en-US" altLang="en-US" sz="1600" dirty="0">
                    <a:latin typeface="Calibri" pitchFamily="34" charset="0"/>
                  </a:rPr>
                  <a:t>~nm</a:t>
                </a:r>
              </a:p>
            </p:txBody>
          </p:sp>
          <p:sp>
            <p:nvSpPr>
              <p:cNvPr id="4125" name="TextBox 5308"/>
              <p:cNvSpPr txBox="1">
                <a:spLocks noChangeArrowheads="1"/>
              </p:cNvSpPr>
              <p:nvPr/>
            </p:nvSpPr>
            <p:spPr bwMode="auto">
              <a:xfrm>
                <a:off x="3697289" y="6454775"/>
                <a:ext cx="1111702" cy="3371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square" lIns="90000" tIns="45000" rIns="90000" bIns="45000">
                <a:spAutoFit/>
              </a:bodyPr>
              <a:lstStyle/>
              <a:p>
                <a:r>
                  <a:rPr lang="en-US" altLang="en-US" sz="1600" dirty="0">
                    <a:latin typeface="Calibri" pitchFamily="34" charset="0"/>
                  </a:rPr>
                  <a:t>&lt; 100 nm</a:t>
                </a:r>
              </a:p>
            </p:txBody>
          </p:sp>
          <p:sp>
            <p:nvSpPr>
              <p:cNvPr id="221" name="Line 37"/>
              <p:cNvSpPr>
                <a:spLocks noChangeShapeType="1"/>
              </p:cNvSpPr>
              <p:nvPr/>
            </p:nvSpPr>
            <p:spPr bwMode="auto">
              <a:xfrm>
                <a:off x="3636963" y="5157788"/>
                <a:ext cx="838200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miter lim="800000"/>
                <a:headEnd type="none" w="sm" len="sm"/>
                <a:tailEnd type="triangl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kern="0">
                  <a:solidFill>
                    <a:sysClr val="windowText" lastClr="000000"/>
                  </a:solidFill>
                  <a:latin typeface="Arial" pitchFamily="34" charset="0"/>
                </a:endParaRPr>
              </a:p>
            </p:txBody>
          </p:sp>
          <p:sp>
            <p:nvSpPr>
              <p:cNvPr id="222" name="Text Box 33"/>
              <p:cNvSpPr txBox="1">
                <a:spLocks noChangeArrowheads="1"/>
              </p:cNvSpPr>
              <p:nvPr/>
            </p:nvSpPr>
            <p:spPr bwMode="auto">
              <a:xfrm>
                <a:off x="3656239" y="3161298"/>
                <a:ext cx="1439862" cy="5842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GB" sz="1600" kern="0" dirty="0">
                    <a:latin typeface="Arial" pitchFamily="34" charset="0"/>
                  </a:rPr>
                  <a:t>Isotopic </a:t>
                </a:r>
              </a:p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GB" sz="1600" kern="0" dirty="0">
                    <a:latin typeface="Arial" pitchFamily="34" charset="0"/>
                  </a:rPr>
                  <a:t>measurement</a:t>
                </a:r>
              </a:p>
            </p:txBody>
          </p:sp>
          <p:pic>
            <p:nvPicPr>
              <p:cNvPr id="4128" name="Picture 221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096101" y="2859269"/>
                <a:ext cx="1917700" cy="14097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131" name="TextBox 1"/>
              <p:cNvSpPr txBox="1">
                <a:spLocks noChangeArrowheads="1"/>
              </p:cNvSpPr>
              <p:nvPr/>
            </p:nvSpPr>
            <p:spPr bwMode="auto">
              <a:xfrm>
                <a:off x="7884368" y="6011996"/>
                <a:ext cx="1072409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fr-LU" altLang="en-US">
                    <a:latin typeface="Calibri" pitchFamily="34" charset="0"/>
                  </a:rPr>
                  <a:t>Image 3D</a:t>
                </a:r>
                <a:endParaRPr lang="en-US" altLang="en-US">
                  <a:latin typeface="Calibri" pitchFamily="34" charset="0"/>
                </a:endParaRPr>
              </a:p>
            </p:txBody>
          </p:sp>
          <p:pic>
            <p:nvPicPr>
              <p:cNvPr id="4132" name="Picture 11" descr="I:\kermess\Projections of #ORS_071018_cm9_acc_m39-1 retouchée + contours - Animated.gif"/>
              <p:cNvPicPr>
                <a:picLocks noChangeAspect="1" noChangeArrowheads="1" noCrop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089280" y="4753903"/>
                <a:ext cx="930275" cy="11652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112" name="Picture 8"/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433398" y="862610"/>
                <a:ext cx="1603375" cy="13366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11" name="Group 10"/>
            <p:cNvGrpSpPr/>
            <p:nvPr/>
          </p:nvGrpSpPr>
          <p:grpSpPr>
            <a:xfrm>
              <a:off x="4524851" y="4698306"/>
              <a:ext cx="661880" cy="175547"/>
              <a:chOff x="4484463" y="4698306"/>
              <a:chExt cx="661880" cy="175547"/>
            </a:xfrm>
          </p:grpSpPr>
          <p:cxnSp>
            <p:nvCxnSpPr>
              <p:cNvPr id="6" name="Straight Connector 5"/>
              <p:cNvCxnSpPr/>
              <p:nvPr/>
            </p:nvCxnSpPr>
            <p:spPr bwMode="auto">
              <a:xfrm>
                <a:off x="4484463" y="4873853"/>
                <a:ext cx="657118" cy="0"/>
              </a:xfrm>
              <a:prstGeom prst="line">
                <a:avLst/>
              </a:prstGeom>
              <a:solidFill>
                <a:schemeClr val="accent1"/>
              </a:solidFill>
              <a:ln w="12700" cap="sq" cmpd="sng" algn="ctr">
                <a:solidFill>
                  <a:schemeClr val="tx1"/>
                </a:solidFill>
                <a:prstDash val="solid"/>
                <a:miter lim="800000"/>
                <a:headEnd type="none" w="sm" len="sm"/>
                <a:tailEnd type="non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grpSp>
            <p:nvGrpSpPr>
              <p:cNvPr id="9" name="Group 8"/>
              <p:cNvGrpSpPr/>
              <p:nvPr/>
            </p:nvGrpSpPr>
            <p:grpSpPr>
              <a:xfrm>
                <a:off x="4484463" y="4698306"/>
                <a:ext cx="661880" cy="175547"/>
                <a:chOff x="4459993" y="4494256"/>
                <a:chExt cx="661880" cy="175547"/>
              </a:xfrm>
            </p:grpSpPr>
            <p:cxnSp>
              <p:nvCxnSpPr>
                <p:cNvPr id="53" name="Straight Connector 52"/>
                <p:cNvCxnSpPr/>
                <p:nvPr/>
              </p:nvCxnSpPr>
              <p:spPr bwMode="auto">
                <a:xfrm>
                  <a:off x="4472782" y="4578747"/>
                  <a:ext cx="641948" cy="0"/>
                </a:xfrm>
                <a:prstGeom prst="line">
                  <a:avLst/>
                </a:prstGeom>
                <a:solidFill>
                  <a:schemeClr val="accent1"/>
                </a:solidFill>
                <a:ln w="38100" cap="sq" cmpd="sng" algn="ctr">
                  <a:solidFill>
                    <a:srgbClr val="FF0000"/>
                  </a:solidFill>
                  <a:prstDash val="solid"/>
                  <a:miter lim="800000"/>
                  <a:headEnd type="none" w="sm" len="sm"/>
                  <a:tailEnd type="none" w="sm" len="sm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55" name="Straight Connector 54"/>
                <p:cNvCxnSpPr/>
                <p:nvPr/>
              </p:nvCxnSpPr>
              <p:spPr bwMode="auto">
                <a:xfrm>
                  <a:off x="4460548" y="4494256"/>
                  <a:ext cx="657118" cy="0"/>
                </a:xfrm>
                <a:prstGeom prst="line">
                  <a:avLst/>
                </a:prstGeom>
                <a:solidFill>
                  <a:schemeClr val="accent1"/>
                </a:solidFill>
                <a:ln w="12700" cap="sq" cmpd="sng" algn="ctr">
                  <a:solidFill>
                    <a:srgbClr val="009900"/>
                  </a:solidFill>
                  <a:prstDash val="solid"/>
                  <a:miter lim="800000"/>
                  <a:headEnd type="none" w="sm" len="sm"/>
                  <a:tailEnd type="none" w="sm" len="sm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56" name="Straight Connector 55"/>
                <p:cNvCxnSpPr/>
                <p:nvPr/>
              </p:nvCxnSpPr>
              <p:spPr bwMode="auto">
                <a:xfrm>
                  <a:off x="4460548" y="4507141"/>
                  <a:ext cx="657118" cy="0"/>
                </a:xfrm>
                <a:prstGeom prst="line">
                  <a:avLst/>
                </a:prstGeom>
                <a:solidFill>
                  <a:schemeClr val="accent1"/>
                </a:solidFill>
                <a:ln w="12700" cap="sq" cmpd="sng" algn="ctr">
                  <a:solidFill>
                    <a:schemeClr val="bg1">
                      <a:lumMod val="50000"/>
                    </a:schemeClr>
                  </a:solidFill>
                  <a:prstDash val="solid"/>
                  <a:miter lim="800000"/>
                  <a:headEnd type="none" w="sm" len="sm"/>
                  <a:tailEnd type="none" w="sm" len="sm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59" name="Straight Connector 58"/>
                <p:cNvCxnSpPr/>
                <p:nvPr/>
              </p:nvCxnSpPr>
              <p:spPr bwMode="auto">
                <a:xfrm>
                  <a:off x="4459993" y="4516263"/>
                  <a:ext cx="657118" cy="0"/>
                </a:xfrm>
                <a:prstGeom prst="line">
                  <a:avLst/>
                </a:prstGeom>
                <a:solidFill>
                  <a:schemeClr val="accent1"/>
                </a:solidFill>
                <a:ln w="12700" cap="sq" cmpd="sng" algn="ctr">
                  <a:solidFill>
                    <a:srgbClr val="009900"/>
                  </a:solidFill>
                  <a:prstDash val="solid"/>
                  <a:miter lim="800000"/>
                  <a:headEnd type="none" w="sm" len="sm"/>
                  <a:tailEnd type="none" w="sm" len="sm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60" name="Straight Connector 59"/>
                <p:cNvCxnSpPr/>
                <p:nvPr/>
              </p:nvCxnSpPr>
              <p:spPr bwMode="auto">
                <a:xfrm>
                  <a:off x="4459993" y="4529148"/>
                  <a:ext cx="657118" cy="0"/>
                </a:xfrm>
                <a:prstGeom prst="line">
                  <a:avLst/>
                </a:prstGeom>
                <a:solidFill>
                  <a:schemeClr val="accent1"/>
                </a:solidFill>
                <a:ln w="12700" cap="sq" cmpd="sng" algn="ctr">
                  <a:solidFill>
                    <a:schemeClr val="bg1">
                      <a:lumMod val="50000"/>
                    </a:schemeClr>
                  </a:solidFill>
                  <a:prstDash val="solid"/>
                  <a:miter lim="800000"/>
                  <a:headEnd type="none" w="sm" len="sm"/>
                  <a:tailEnd type="none" w="sm" len="sm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61" name="Straight Connector 60"/>
                <p:cNvCxnSpPr/>
                <p:nvPr/>
              </p:nvCxnSpPr>
              <p:spPr bwMode="auto">
                <a:xfrm>
                  <a:off x="4459993" y="4542630"/>
                  <a:ext cx="657118" cy="0"/>
                </a:xfrm>
                <a:prstGeom prst="line">
                  <a:avLst/>
                </a:prstGeom>
                <a:solidFill>
                  <a:schemeClr val="accent1"/>
                </a:solidFill>
                <a:ln w="12700" cap="sq" cmpd="sng" algn="ctr">
                  <a:solidFill>
                    <a:srgbClr val="009900"/>
                  </a:solidFill>
                  <a:prstDash val="solid"/>
                  <a:miter lim="800000"/>
                  <a:headEnd type="none" w="sm" len="sm"/>
                  <a:tailEnd type="none" w="sm" len="sm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62" name="Straight Connector 61"/>
                <p:cNvCxnSpPr/>
                <p:nvPr/>
              </p:nvCxnSpPr>
              <p:spPr bwMode="auto">
                <a:xfrm>
                  <a:off x="4459993" y="4555515"/>
                  <a:ext cx="657118" cy="0"/>
                </a:xfrm>
                <a:prstGeom prst="line">
                  <a:avLst/>
                </a:prstGeom>
                <a:solidFill>
                  <a:schemeClr val="accent1"/>
                </a:solidFill>
                <a:ln w="12700" cap="sq" cmpd="sng" algn="ctr">
                  <a:solidFill>
                    <a:schemeClr val="bg1">
                      <a:lumMod val="50000"/>
                    </a:schemeClr>
                  </a:solidFill>
                  <a:prstDash val="solid"/>
                  <a:miter lim="800000"/>
                  <a:headEnd type="none" w="sm" len="sm"/>
                  <a:tailEnd type="none" w="sm" len="sm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65" name="Straight Connector 64"/>
                <p:cNvCxnSpPr/>
                <p:nvPr/>
              </p:nvCxnSpPr>
              <p:spPr bwMode="auto">
                <a:xfrm>
                  <a:off x="4464755" y="4608544"/>
                  <a:ext cx="657118" cy="0"/>
                </a:xfrm>
                <a:prstGeom prst="line">
                  <a:avLst/>
                </a:prstGeom>
                <a:solidFill>
                  <a:schemeClr val="accent1"/>
                </a:solidFill>
                <a:ln w="12700" cap="sq" cmpd="sng" algn="ctr">
                  <a:solidFill>
                    <a:srgbClr val="009900"/>
                  </a:solidFill>
                  <a:prstDash val="solid"/>
                  <a:miter lim="800000"/>
                  <a:headEnd type="none" w="sm" len="sm"/>
                  <a:tailEnd type="none" w="sm" len="sm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66" name="Straight Connector 65"/>
                <p:cNvCxnSpPr/>
                <p:nvPr/>
              </p:nvCxnSpPr>
              <p:spPr bwMode="auto">
                <a:xfrm>
                  <a:off x="4464755" y="4621429"/>
                  <a:ext cx="657118" cy="0"/>
                </a:xfrm>
                <a:prstGeom prst="line">
                  <a:avLst/>
                </a:prstGeom>
                <a:solidFill>
                  <a:schemeClr val="accent1"/>
                </a:solidFill>
                <a:ln w="12700" cap="sq" cmpd="sng" algn="ctr">
                  <a:solidFill>
                    <a:schemeClr val="bg1">
                      <a:lumMod val="50000"/>
                    </a:schemeClr>
                  </a:solidFill>
                  <a:prstDash val="solid"/>
                  <a:miter lim="800000"/>
                  <a:headEnd type="none" w="sm" len="sm"/>
                  <a:tailEnd type="none" w="sm" len="sm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67" name="Straight Connector 66"/>
                <p:cNvCxnSpPr/>
                <p:nvPr/>
              </p:nvCxnSpPr>
              <p:spPr bwMode="auto">
                <a:xfrm>
                  <a:off x="4464200" y="4630551"/>
                  <a:ext cx="657118" cy="0"/>
                </a:xfrm>
                <a:prstGeom prst="line">
                  <a:avLst/>
                </a:prstGeom>
                <a:solidFill>
                  <a:schemeClr val="accent1"/>
                </a:solidFill>
                <a:ln w="12700" cap="sq" cmpd="sng" algn="ctr">
                  <a:solidFill>
                    <a:srgbClr val="009900"/>
                  </a:solidFill>
                  <a:prstDash val="solid"/>
                  <a:miter lim="800000"/>
                  <a:headEnd type="none" w="sm" len="sm"/>
                  <a:tailEnd type="none" w="sm" len="sm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68" name="Straight Connector 67"/>
                <p:cNvCxnSpPr/>
                <p:nvPr/>
              </p:nvCxnSpPr>
              <p:spPr bwMode="auto">
                <a:xfrm>
                  <a:off x="4464200" y="4643436"/>
                  <a:ext cx="657118" cy="0"/>
                </a:xfrm>
                <a:prstGeom prst="line">
                  <a:avLst/>
                </a:prstGeom>
                <a:solidFill>
                  <a:schemeClr val="accent1"/>
                </a:solidFill>
                <a:ln w="12700" cap="sq" cmpd="sng" algn="ctr">
                  <a:solidFill>
                    <a:schemeClr val="bg1">
                      <a:lumMod val="50000"/>
                    </a:schemeClr>
                  </a:solidFill>
                  <a:prstDash val="solid"/>
                  <a:miter lim="800000"/>
                  <a:headEnd type="none" w="sm" len="sm"/>
                  <a:tailEnd type="none" w="sm" len="sm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69" name="Straight Connector 68"/>
                <p:cNvCxnSpPr/>
                <p:nvPr/>
              </p:nvCxnSpPr>
              <p:spPr bwMode="auto">
                <a:xfrm>
                  <a:off x="4464200" y="4656918"/>
                  <a:ext cx="657118" cy="0"/>
                </a:xfrm>
                <a:prstGeom prst="line">
                  <a:avLst/>
                </a:prstGeom>
                <a:solidFill>
                  <a:schemeClr val="accent1"/>
                </a:solidFill>
                <a:ln w="12700" cap="sq" cmpd="sng" algn="ctr">
                  <a:solidFill>
                    <a:srgbClr val="009900"/>
                  </a:solidFill>
                  <a:prstDash val="solid"/>
                  <a:miter lim="800000"/>
                  <a:headEnd type="none" w="sm" len="sm"/>
                  <a:tailEnd type="none" w="sm" len="sm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70" name="Straight Connector 69"/>
                <p:cNvCxnSpPr/>
                <p:nvPr/>
              </p:nvCxnSpPr>
              <p:spPr bwMode="auto">
                <a:xfrm>
                  <a:off x="4464200" y="4669803"/>
                  <a:ext cx="657118" cy="0"/>
                </a:xfrm>
                <a:prstGeom prst="line">
                  <a:avLst/>
                </a:prstGeom>
                <a:solidFill>
                  <a:schemeClr val="accent1"/>
                </a:solidFill>
                <a:ln w="12700" cap="sq" cmpd="sng" algn="ctr">
                  <a:solidFill>
                    <a:schemeClr val="bg1">
                      <a:lumMod val="50000"/>
                    </a:schemeClr>
                  </a:solidFill>
                  <a:prstDash val="solid"/>
                  <a:miter lim="800000"/>
                  <a:headEnd type="none" w="sm" len="sm"/>
                  <a:tailEnd type="none" w="sm" len="sm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</p:grpSp>
        </p:grpSp>
      </p:grpSp>
      <p:sp>
        <p:nvSpPr>
          <p:cNvPr id="10" name="Right Brace 9"/>
          <p:cNvSpPr/>
          <p:nvPr/>
        </p:nvSpPr>
        <p:spPr bwMode="auto">
          <a:xfrm>
            <a:off x="7808407" y="4320786"/>
            <a:ext cx="683295" cy="2302265"/>
          </a:xfrm>
          <a:prstGeom prst="rightBrace">
            <a:avLst/>
          </a:prstGeom>
          <a:noFill/>
          <a:ln w="127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/>
            <a:endParaRPr lang="en-GB" sz="2400">
              <a:latin typeface="Times New Roman" pitchFamily="18" charset="0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B4BCA07B-4169-E75B-1828-A96D36940A8F}"/>
              </a:ext>
            </a:extLst>
          </p:cNvPr>
          <p:cNvSpPr txBox="1"/>
          <p:nvPr/>
        </p:nvSpPr>
        <p:spPr>
          <a:xfrm>
            <a:off x="9786910" y="1008587"/>
            <a:ext cx="18726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IE" dirty="0">
                <a:latin typeface="+mj-lt"/>
              </a:rPr>
              <a:t>H</a:t>
            </a:r>
            <a:r>
              <a:rPr lang="en-IE" dirty="0">
                <a:latin typeface="+mj-lt"/>
                <a:sym typeface="Wingdings" panose="05000000000000000000" pitchFamily="2" charset="2"/>
              </a:rPr>
              <a:t>U in D-Mode</a:t>
            </a:r>
          </a:p>
          <a:p>
            <a:pPr algn="l"/>
            <a:endParaRPr lang="en-IE" dirty="0">
              <a:latin typeface="+mj-lt"/>
              <a:sym typeface="Wingdings" panose="05000000000000000000" pitchFamily="2" charset="2"/>
            </a:endParaRPr>
          </a:p>
          <a:p>
            <a:pPr algn="l"/>
            <a:r>
              <a:rPr lang="en-IE" dirty="0">
                <a:latin typeface="+mj-lt"/>
                <a:sym typeface="Wingdings" panose="05000000000000000000" pitchFamily="2" charset="2"/>
              </a:rPr>
              <a:t>Organic S-Mode</a:t>
            </a:r>
            <a:endParaRPr lang="en-IE" dirty="0">
              <a:latin typeface="+mj-lt"/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6AEF3797-DA5C-FDE3-5DE9-C7A22ABB1BFC}"/>
              </a:ext>
            </a:extLst>
          </p:cNvPr>
          <p:cNvSpPr txBox="1"/>
          <p:nvPr/>
        </p:nvSpPr>
        <p:spPr>
          <a:xfrm>
            <a:off x="9776750" y="1959153"/>
            <a:ext cx="10567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IE" dirty="0">
                <a:latin typeface="+mj-lt"/>
              </a:rPr>
              <a:t>Isotopes</a:t>
            </a:r>
          </a:p>
          <a:p>
            <a:pPr algn="l"/>
            <a:r>
              <a:rPr lang="en-IE" baseline="30000" dirty="0">
                <a:latin typeface="+mj-lt"/>
              </a:rPr>
              <a:t>6</a:t>
            </a:r>
            <a:r>
              <a:rPr lang="en-IE" dirty="0">
                <a:latin typeface="+mj-lt"/>
              </a:rPr>
              <a:t>Li, </a:t>
            </a:r>
            <a:r>
              <a:rPr lang="en-IE" baseline="30000" dirty="0">
                <a:latin typeface="+mj-lt"/>
              </a:rPr>
              <a:t>7</a:t>
            </a:r>
            <a:r>
              <a:rPr lang="en-IE" dirty="0">
                <a:latin typeface="+mj-lt"/>
              </a:rPr>
              <a:t>Li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374C2350-22B5-EA21-34ED-A9392DA5391A}"/>
              </a:ext>
            </a:extLst>
          </p:cNvPr>
          <p:cNvSpPr txBox="1"/>
          <p:nvPr/>
        </p:nvSpPr>
        <p:spPr>
          <a:xfrm>
            <a:off x="9411384" y="2776228"/>
            <a:ext cx="2236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IE" dirty="0">
                <a:latin typeface="+mj-lt"/>
              </a:rPr>
              <a:t>High dynamic range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EA8D97-5BA8-1DDB-ABB4-85828DFEEDC4}"/>
              </a:ext>
            </a:extLst>
          </p:cNvPr>
          <p:cNvSpPr txBox="1"/>
          <p:nvPr/>
        </p:nvSpPr>
        <p:spPr>
          <a:xfrm>
            <a:off x="336128" y="876096"/>
            <a:ext cx="79143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E" dirty="0">
                <a:latin typeface="+mj-lt"/>
                <a:sym typeface="Wingdings" panose="05000000000000000000" pitchFamily="2" charset="2"/>
              </a:rPr>
              <a:t>Surface analysis hight sensitivity, hight dynamic range, all elements</a:t>
            </a:r>
            <a:endParaRPr lang="en-I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repeatCount="indefinite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9" presetID="22" presetClass="entr" presetSubtype="4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10" grpId="0" animBg="1"/>
      <p:bldP spid="58" grpId="0"/>
      <p:bldP spid="63" grpId="0"/>
      <p:bldP spid="6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757F96-79D3-07D1-FE11-3F9453C42DA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7CF9432-440B-5596-2724-A7423A482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E" dirty="0"/>
              <a:t>signal intensity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CD4AA0-C97C-8992-1803-D552063D4B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/>
              <a:pPr>
                <a:defRPr/>
              </a:pPr>
              <a:t>7</a:t>
            </a:fld>
            <a:endParaRPr lang="fr-FR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333E148-6D55-6F4B-D6DB-5F9B99200B45}"/>
              </a:ext>
            </a:extLst>
          </p:cNvPr>
          <p:cNvSpPr>
            <a:spLocks noGrp="1"/>
          </p:cNvSpPr>
          <p:nvPr>
            <p:ph idx="1"/>
          </p:nvPr>
        </p:nvSpPr>
        <p:spPr bwMode="auto">
          <a:xfrm>
            <a:off x="8255972" y="4194507"/>
            <a:ext cx="2341562" cy="22939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>
              <a:buFontTx/>
              <a:buNone/>
            </a:pPr>
            <a:r>
              <a:rPr lang="en-GB" altLang="en-US" sz="2000" b="1" dirty="0">
                <a:latin typeface="+mn-lt"/>
              </a:rPr>
              <a:t>Si Sputter yield:</a:t>
            </a:r>
          </a:p>
          <a:p>
            <a:pPr marL="457200" lvl="1" indent="0">
              <a:buFontTx/>
              <a:buNone/>
            </a:pPr>
            <a:r>
              <a:rPr lang="en-GB" altLang="en-US" sz="2000" dirty="0">
                <a:latin typeface="+mn-lt"/>
              </a:rPr>
              <a:t>He: 0.04</a:t>
            </a:r>
          </a:p>
          <a:p>
            <a:pPr marL="457200" lvl="1" indent="0">
              <a:buFontTx/>
              <a:buNone/>
            </a:pPr>
            <a:r>
              <a:rPr lang="en-GB" altLang="en-US" sz="2000" dirty="0">
                <a:latin typeface="+mn-lt"/>
              </a:rPr>
              <a:t>Ne: 1.3</a:t>
            </a:r>
          </a:p>
          <a:p>
            <a:pPr marL="457200" lvl="1" indent="0">
              <a:buFontTx/>
              <a:buNone/>
            </a:pPr>
            <a:r>
              <a:rPr lang="en-GB" altLang="en-US" sz="2000" dirty="0">
                <a:latin typeface="+mn-lt"/>
              </a:rPr>
              <a:t>O: 1.5</a:t>
            </a:r>
          </a:p>
          <a:p>
            <a:pPr marL="457200" lvl="1" indent="0">
              <a:buFontTx/>
              <a:buNone/>
            </a:pPr>
            <a:r>
              <a:rPr lang="en-GB" altLang="en-US" sz="2000" dirty="0">
                <a:latin typeface="+mn-lt"/>
              </a:rPr>
              <a:t>Cs: 3.3</a:t>
            </a:r>
          </a:p>
        </p:txBody>
      </p:sp>
      <p:sp>
        <p:nvSpPr>
          <p:cNvPr id="8" name="TextBox 4">
            <a:extLst>
              <a:ext uri="{FF2B5EF4-FFF2-40B4-BE49-F238E27FC236}">
                <a16:creationId xmlns:a16="http://schemas.microsoft.com/office/drawing/2014/main" id="{809AF3DB-A489-C6B4-8649-C74D3AD662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18908" y="2762672"/>
            <a:ext cx="372402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defRPr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defRPr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defRPr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defRPr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000" b="1" dirty="0">
                <a:solidFill>
                  <a:srgbClr val="001932"/>
                </a:solidFill>
                <a:latin typeface="+mn-lt"/>
              </a:rPr>
              <a:t>Sputtering yield typically 20 times lower with He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5CB2F725-4F7D-7D76-DBFD-BCC809359A94}"/>
              </a:ext>
            </a:extLst>
          </p:cNvPr>
          <p:cNvGrpSpPr/>
          <p:nvPr/>
        </p:nvGrpSpPr>
        <p:grpSpPr>
          <a:xfrm>
            <a:off x="100073" y="1289823"/>
            <a:ext cx="7826829" cy="3102428"/>
            <a:chOff x="1784343" y="2088008"/>
            <a:chExt cx="7826829" cy="3102428"/>
          </a:xfrm>
          <a:noFill/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05EF907-DA60-E246-92D7-82757D81B043}"/>
                </a:ext>
              </a:extLst>
            </p:cNvPr>
            <p:cNvSpPr/>
            <p:nvPr/>
          </p:nvSpPr>
          <p:spPr>
            <a:xfrm>
              <a:off x="1784343" y="2088008"/>
              <a:ext cx="7826829" cy="3102428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965F6BC-EC6B-A26C-BBEC-CE33423AD863}"/>
                </a:ext>
              </a:extLst>
            </p:cNvPr>
            <p:cNvSpPr/>
            <p:nvPr/>
          </p:nvSpPr>
          <p:spPr>
            <a:xfrm>
              <a:off x="2409228" y="2495053"/>
              <a:ext cx="6840537" cy="647700"/>
            </a:xfrm>
            <a:prstGeom prst="rect">
              <a:avLst/>
            </a:prstGeom>
            <a:grpFill/>
          </p:spPr>
          <p:txBody>
            <a:bodyPr>
              <a:spAutoFit/>
            </a:bodyPr>
            <a:lstStyle/>
            <a:p>
              <a:pPr>
                <a:buFont typeface="Arial" pitchFamily="34" charset="0"/>
                <a:buNone/>
                <a:defRPr/>
              </a:pPr>
              <a:r>
                <a:rPr lang="en-GB" sz="3600" dirty="0" err="1"/>
                <a:t>I</a:t>
              </a:r>
              <a:r>
                <a:rPr lang="en-GB" sz="3600" baseline="-25000" dirty="0" err="1"/>
                <a:t>ionM</a:t>
              </a:r>
              <a:r>
                <a:rPr lang="en-GB" sz="3600" dirty="0"/>
                <a:t>   =    T .  Y</a:t>
              </a:r>
              <a:r>
                <a:rPr lang="en-GB" sz="3600" baseline="-25000" dirty="0"/>
                <a:t>i</a:t>
              </a:r>
              <a:r>
                <a:rPr lang="en-GB" sz="3600" dirty="0"/>
                <a:t> .  </a:t>
              </a:r>
              <a:r>
                <a:rPr lang="en-GB" sz="3600" dirty="0" err="1"/>
                <a:t>d</a:t>
              </a:r>
              <a:r>
                <a:rPr lang="en-GB" sz="3600" baseline="-25000" dirty="0" err="1"/>
                <a:t>b</a:t>
              </a:r>
              <a:r>
                <a:rPr lang="en-GB" sz="3600" dirty="0"/>
                <a:t> .   S  .   S</a:t>
              </a:r>
              <a:r>
                <a:rPr lang="en-GB" sz="3600" baseline="-25000" dirty="0"/>
                <a:t>Y</a:t>
              </a:r>
              <a:r>
                <a:rPr lang="en-GB" sz="3600" dirty="0"/>
                <a:t>  .  [M]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53766155-7DE7-5A41-BA7B-2DD566C8C574}"/>
                </a:ext>
              </a:extLst>
            </p:cNvPr>
            <p:cNvSpPr txBox="1"/>
            <p:nvPr/>
          </p:nvSpPr>
          <p:spPr>
            <a:xfrm>
              <a:off x="1913171" y="3717427"/>
              <a:ext cx="4325543" cy="1015663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Wingdings"/>
                <a:buChar char="à"/>
              </a:pPr>
              <a:r>
                <a:rPr lang="en-GB" sz="2000" dirty="0">
                  <a:latin typeface="+mn-lt"/>
                  <a:sym typeface="Wingdings" panose="05000000000000000000" pitchFamily="2" charset="2"/>
                </a:rPr>
                <a:t> Cascade of collision</a:t>
              </a:r>
            </a:p>
            <a:p>
              <a:pPr marL="285750" indent="-285750">
                <a:buFont typeface="Wingdings"/>
                <a:buChar char="à"/>
              </a:pPr>
              <a:r>
                <a:rPr lang="en-GB" sz="2000" dirty="0">
                  <a:latin typeface="+mn-lt"/>
                  <a:sym typeface="Wingdings" panose="05000000000000000000" pitchFamily="2" charset="2"/>
                </a:rPr>
                <a:t> Sputtering rate S</a:t>
              </a:r>
              <a:r>
                <a:rPr lang="en-GB" sz="2000" baseline="-25000" dirty="0">
                  <a:latin typeface="+mn-lt"/>
                  <a:sym typeface="Wingdings" panose="05000000000000000000" pitchFamily="2" charset="2"/>
                </a:rPr>
                <a:t>Y</a:t>
              </a:r>
            </a:p>
            <a:p>
              <a:pPr marL="285750" indent="-285750">
                <a:buFont typeface="Wingdings"/>
                <a:buChar char="à"/>
              </a:pPr>
              <a:r>
                <a:rPr lang="en-GB" sz="2000" dirty="0">
                  <a:latin typeface="+mn-lt"/>
                  <a:sym typeface="Wingdings" panose="05000000000000000000" pitchFamily="2" charset="2"/>
                </a:rPr>
                <a:t> Ionisation yield </a:t>
              </a:r>
              <a:r>
                <a:rPr lang="en-GB" sz="2000" dirty="0">
                  <a:latin typeface="+mn-lt"/>
                  <a:sym typeface="Symbol"/>
                </a:rPr>
                <a:t> </a:t>
              </a:r>
              <a:r>
                <a:rPr lang="en-GB" sz="2000" dirty="0">
                  <a:latin typeface="+mn-lt"/>
                  <a:sym typeface="Wingdings" panose="05000000000000000000" pitchFamily="2" charset="2"/>
                </a:rPr>
                <a:t>Useful Yield UY</a:t>
              </a:r>
              <a:endParaRPr lang="en-GB" sz="2000" dirty="0">
                <a:latin typeface="+mn-lt"/>
              </a:endParaRPr>
            </a:p>
          </p:txBody>
        </p:sp>
        <p:sp>
          <p:nvSpPr>
            <p:cNvPr id="13" name="Right Brace 12">
              <a:extLst>
                <a:ext uri="{FF2B5EF4-FFF2-40B4-BE49-F238E27FC236}">
                  <a16:creationId xmlns:a16="http://schemas.microsoft.com/office/drawing/2014/main" id="{EEE43387-5DCB-2BC8-29F9-10EB670E7D5C}"/>
                </a:ext>
              </a:extLst>
            </p:cNvPr>
            <p:cNvSpPr/>
            <p:nvPr/>
          </p:nvSpPr>
          <p:spPr>
            <a:xfrm rot="5400000">
              <a:off x="4608465" y="2782013"/>
              <a:ext cx="259079" cy="912616"/>
            </a:xfrm>
            <a:prstGeom prst="rightBrace">
              <a:avLst/>
            </a:prstGeom>
            <a:grpFill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471CA072-4B0D-B59A-D978-FECB4355599B}"/>
                </a:ext>
              </a:extLst>
            </p:cNvPr>
            <p:cNvSpPr txBox="1"/>
            <p:nvPr/>
          </p:nvSpPr>
          <p:spPr>
            <a:xfrm>
              <a:off x="4479649" y="3377822"/>
              <a:ext cx="505267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fr-LU" dirty="0">
                  <a:latin typeface="+mn-lt"/>
                </a:rPr>
                <a:t>UY</a:t>
              </a:r>
              <a:endParaRPr lang="fr-FR" dirty="0">
                <a:latin typeface="+mn-lt"/>
              </a:endParaRPr>
            </a:p>
          </p:txBody>
        </p:sp>
        <p:sp>
          <p:nvSpPr>
            <p:cNvPr id="15" name="Right Brace 14">
              <a:extLst>
                <a:ext uri="{FF2B5EF4-FFF2-40B4-BE49-F238E27FC236}">
                  <a16:creationId xmlns:a16="http://schemas.microsoft.com/office/drawing/2014/main" id="{CD175352-70C9-81BA-B410-3E817B7F926A}"/>
                </a:ext>
              </a:extLst>
            </p:cNvPr>
            <p:cNvSpPr/>
            <p:nvPr/>
          </p:nvSpPr>
          <p:spPr>
            <a:xfrm rot="5400000">
              <a:off x="7442976" y="2782013"/>
              <a:ext cx="259079" cy="912616"/>
            </a:xfrm>
            <a:prstGeom prst="rightBrace">
              <a:avLst/>
            </a:prstGeom>
            <a:grpFill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042F9ECF-1373-1E6E-1F80-8DDCF12B8F01}"/>
                </a:ext>
              </a:extLst>
            </p:cNvPr>
            <p:cNvSpPr txBox="1"/>
            <p:nvPr/>
          </p:nvSpPr>
          <p:spPr>
            <a:xfrm>
              <a:off x="7308213" y="3367861"/>
              <a:ext cx="502510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fr-LU" dirty="0">
                  <a:latin typeface="+mn-lt"/>
                </a:rPr>
                <a:t>S</a:t>
              </a:r>
              <a:r>
                <a:rPr lang="fr-LU" baseline="-25000" dirty="0">
                  <a:latin typeface="+mn-lt"/>
                </a:rPr>
                <a:t>Y</a:t>
              </a:r>
              <a:r>
                <a:rPr lang="fr-LU" dirty="0">
                  <a:latin typeface="+mn-lt"/>
                </a:rPr>
                <a:t> </a:t>
              </a:r>
              <a:endParaRPr lang="fr-FR" dirty="0">
                <a:latin typeface="+mn-lt"/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0BCA1079-9742-A90C-FB19-5B3872C26E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0262"/>
          <a:stretch/>
        </p:blipFill>
        <p:spPr>
          <a:xfrm>
            <a:off x="1837583" y="4206912"/>
            <a:ext cx="7188708" cy="2490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753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730419-514F-470F-A34F-8341884C8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3846" y="134894"/>
            <a:ext cx="8398932" cy="542025"/>
          </a:xfrm>
        </p:spPr>
        <p:txBody>
          <a:bodyPr/>
          <a:lstStyle/>
          <a:p>
            <a:r>
              <a:rPr lang="en-IE" dirty="0">
                <a:latin typeface="+mj-lt"/>
              </a:rPr>
              <a:t>Ionic Source : State of 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4D5FCC-742D-462E-94F6-4CEC47874C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>
                <a:latin typeface="+mj-lt"/>
              </a:rPr>
              <a:pPr>
                <a:defRPr/>
              </a:pPr>
              <a:t>8</a:t>
            </a:fld>
            <a:endParaRPr lang="fr-FR" dirty="0">
              <a:latin typeface="+mj-lt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F54B0C7-34DF-4105-A712-1BA29869788A}"/>
              </a:ext>
            </a:extLst>
          </p:cNvPr>
          <p:cNvGraphicFramePr>
            <a:graphicFrameLocks noGrp="1"/>
          </p:cNvGraphicFramePr>
          <p:nvPr/>
        </p:nvGraphicFramePr>
        <p:xfrm>
          <a:off x="87084" y="1270320"/>
          <a:ext cx="12039966" cy="355219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25700">
                  <a:extLst>
                    <a:ext uri="{9D8B030D-6E8A-4147-A177-3AD203B41FA5}">
                      <a16:colId xmlns:a16="http://schemas.microsoft.com/office/drawing/2014/main" val="4018468226"/>
                    </a:ext>
                  </a:extLst>
                </a:gridCol>
                <a:gridCol w="1348858">
                  <a:extLst>
                    <a:ext uri="{9D8B030D-6E8A-4147-A177-3AD203B41FA5}">
                      <a16:colId xmlns:a16="http://schemas.microsoft.com/office/drawing/2014/main" val="4130833936"/>
                    </a:ext>
                  </a:extLst>
                </a:gridCol>
                <a:gridCol w="1697329">
                  <a:extLst>
                    <a:ext uri="{9D8B030D-6E8A-4147-A177-3AD203B41FA5}">
                      <a16:colId xmlns:a16="http://schemas.microsoft.com/office/drawing/2014/main" val="983711741"/>
                    </a:ext>
                  </a:extLst>
                </a:gridCol>
                <a:gridCol w="1311685">
                  <a:extLst>
                    <a:ext uri="{9D8B030D-6E8A-4147-A177-3AD203B41FA5}">
                      <a16:colId xmlns:a16="http://schemas.microsoft.com/office/drawing/2014/main" val="406303685"/>
                    </a:ext>
                  </a:extLst>
                </a:gridCol>
                <a:gridCol w="1329070">
                  <a:extLst>
                    <a:ext uri="{9D8B030D-6E8A-4147-A177-3AD203B41FA5}">
                      <a16:colId xmlns:a16="http://schemas.microsoft.com/office/drawing/2014/main" val="1287309861"/>
                    </a:ext>
                  </a:extLst>
                </a:gridCol>
                <a:gridCol w="1286539">
                  <a:extLst>
                    <a:ext uri="{9D8B030D-6E8A-4147-A177-3AD203B41FA5}">
                      <a16:colId xmlns:a16="http://schemas.microsoft.com/office/drawing/2014/main" val="1859954936"/>
                    </a:ext>
                  </a:extLst>
                </a:gridCol>
                <a:gridCol w="1350335">
                  <a:extLst>
                    <a:ext uri="{9D8B030D-6E8A-4147-A177-3AD203B41FA5}">
                      <a16:colId xmlns:a16="http://schemas.microsoft.com/office/drawing/2014/main" val="443808093"/>
                    </a:ext>
                  </a:extLst>
                </a:gridCol>
                <a:gridCol w="1290450">
                  <a:extLst>
                    <a:ext uri="{9D8B030D-6E8A-4147-A177-3AD203B41FA5}">
                      <a16:colId xmlns:a16="http://schemas.microsoft.com/office/drawing/2014/main" val="421253414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Electron impact ion source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 err="1">
                          <a:effectLst/>
                        </a:rPr>
                        <a:t>Duoplasmatron</a:t>
                      </a:r>
                      <a:r>
                        <a:rPr lang="en-GB" sz="1600" dirty="0">
                          <a:effectLst/>
                        </a:rPr>
                        <a:t> ion source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Surface ionisation ion source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Hyperion plasma source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Liquid metal ion source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Gas field ionisation ion source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Cold atom ion source 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230670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Species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Ar, Xe, O</a:t>
                      </a:r>
                      <a:r>
                        <a:rPr lang="en-GB" sz="1800" baseline="-25000">
                          <a:effectLst/>
                        </a:rPr>
                        <a:t>2</a:t>
                      </a:r>
                      <a:r>
                        <a:rPr lang="en-GB" sz="1800">
                          <a:effectLst/>
                        </a:rPr>
                        <a:t>, SF</a:t>
                      </a:r>
                      <a:r>
                        <a:rPr lang="en-GB" sz="1800" baseline="-25000">
                          <a:effectLst/>
                        </a:rPr>
                        <a:t>6</a:t>
                      </a:r>
                      <a:r>
                        <a:rPr lang="en-GB" sz="1800">
                          <a:effectLst/>
                        </a:rPr>
                        <a:t>, C</a:t>
                      </a:r>
                      <a:r>
                        <a:rPr lang="en-GB" sz="1800" baseline="-25000">
                          <a:effectLst/>
                        </a:rPr>
                        <a:t>60</a:t>
                      </a:r>
                      <a:r>
                        <a:rPr lang="en-GB" sz="1800">
                          <a:effectLst/>
                        </a:rPr>
                        <a:t>, …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 err="1">
                          <a:effectLst/>
                        </a:rPr>
                        <a:t>Ar</a:t>
                      </a:r>
                      <a:r>
                        <a:rPr lang="en-GB" sz="1800" dirty="0">
                          <a:effectLst/>
                        </a:rPr>
                        <a:t>, Xe, O</a:t>
                      </a:r>
                      <a:r>
                        <a:rPr lang="en-GB" sz="1800" baseline="-25000" dirty="0">
                          <a:effectLst/>
                        </a:rPr>
                        <a:t>2</a:t>
                      </a:r>
                      <a:r>
                        <a:rPr lang="en-GB" sz="1800" dirty="0">
                          <a:effectLst/>
                        </a:rPr>
                        <a:t>, …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Cs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H, He, O</a:t>
                      </a:r>
                      <a:r>
                        <a:rPr lang="en-GB" sz="1800" baseline="-25000">
                          <a:effectLst/>
                        </a:rPr>
                        <a:t>2</a:t>
                      </a:r>
                      <a:r>
                        <a:rPr lang="en-GB" sz="1800">
                          <a:effectLst/>
                        </a:rPr>
                        <a:t>, Ar, Ne, Kr, Xe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Ga, In, </a:t>
                      </a:r>
                      <a:r>
                        <a:rPr lang="en-GB" sz="1800" dirty="0" err="1">
                          <a:effectLst/>
                        </a:rPr>
                        <a:t>Au</a:t>
                      </a:r>
                      <a:r>
                        <a:rPr lang="en-GB" sz="1800" baseline="-25000" dirty="0" err="1">
                          <a:effectLst/>
                        </a:rPr>
                        <a:t>n</a:t>
                      </a:r>
                      <a:r>
                        <a:rPr lang="en-GB" sz="1800" dirty="0">
                          <a:effectLst/>
                        </a:rPr>
                        <a:t>, Bi</a:t>
                      </a:r>
                      <a:r>
                        <a:rPr lang="en-GB" sz="1800" baseline="-25000" dirty="0">
                          <a:effectLst/>
                        </a:rPr>
                        <a:t>n</a:t>
                      </a:r>
                      <a:r>
                        <a:rPr lang="en-GB" sz="1800" dirty="0">
                          <a:effectLst/>
                        </a:rPr>
                        <a:t>, …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He, Ne, N</a:t>
                      </a:r>
                      <a:r>
                        <a:rPr lang="en-GB" sz="1800" baseline="-25000" dirty="0">
                          <a:effectLst/>
                        </a:rPr>
                        <a:t>2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LU" sz="1800" dirty="0">
                          <a:effectLst/>
                        </a:rPr>
                        <a:t>Li, Na, Rb, Cs, Ga, …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54525133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Virtual source size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 mm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200 µm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50 µm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15 µm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3 nm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~3 Å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10 µm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69993129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Ion energy for singly charged ions (keV)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0.1–20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0.1–20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0.3–20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5–30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2–30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5–45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2 – 30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3205595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Beam current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1–1000 µA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1–1000 mA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10 µA–100 mA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1 </a:t>
                      </a:r>
                      <a:r>
                        <a:rPr lang="en-GB" sz="1800" dirty="0" err="1">
                          <a:effectLst/>
                        </a:rPr>
                        <a:t>pA</a:t>
                      </a:r>
                      <a:r>
                        <a:rPr lang="en-GB" sz="1800" dirty="0">
                          <a:effectLst/>
                        </a:rPr>
                        <a:t> - 1 µA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1–1000 µA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1 </a:t>
                      </a:r>
                      <a:r>
                        <a:rPr lang="en-GB" sz="1800" dirty="0" err="1">
                          <a:effectLst/>
                        </a:rPr>
                        <a:t>fA</a:t>
                      </a:r>
                      <a:r>
                        <a:rPr lang="en-GB" sz="1800" dirty="0">
                          <a:effectLst/>
                        </a:rPr>
                        <a:t>–100 </a:t>
                      </a:r>
                      <a:r>
                        <a:rPr lang="en-GB" sz="1800" dirty="0" err="1">
                          <a:effectLst/>
                        </a:rPr>
                        <a:t>pA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1 </a:t>
                      </a:r>
                      <a:r>
                        <a:rPr lang="en-GB" sz="1800" dirty="0" err="1">
                          <a:effectLst/>
                        </a:rPr>
                        <a:t>pA</a:t>
                      </a:r>
                      <a:r>
                        <a:rPr lang="en-GB" sz="1800" dirty="0">
                          <a:effectLst/>
                        </a:rPr>
                        <a:t> – 10 </a:t>
                      </a:r>
                      <a:r>
                        <a:rPr lang="en-GB" sz="1800" dirty="0" err="1">
                          <a:effectLst/>
                        </a:rPr>
                        <a:t>nA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81021745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Brightness (A cm</a:t>
                      </a:r>
                      <a:r>
                        <a:rPr lang="en-GB" sz="1600" baseline="30000" dirty="0">
                          <a:effectLst/>
                        </a:rPr>
                        <a:t>-2</a:t>
                      </a:r>
                      <a:r>
                        <a:rPr lang="en-GB" sz="1600" dirty="0">
                          <a:effectLst/>
                        </a:rPr>
                        <a:t> sr</a:t>
                      </a:r>
                      <a:r>
                        <a:rPr lang="en-GB" sz="1600" baseline="30000" dirty="0">
                          <a:effectLst/>
                        </a:rPr>
                        <a:t>-1</a:t>
                      </a:r>
                      <a:r>
                        <a:rPr lang="en-GB" sz="1600" dirty="0">
                          <a:effectLst/>
                        </a:rPr>
                        <a:t>)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10</a:t>
                      </a:r>
                      <a:r>
                        <a:rPr lang="en-GB" sz="1800" baseline="30000">
                          <a:effectLst/>
                        </a:rPr>
                        <a:t>2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10</a:t>
                      </a:r>
                      <a:r>
                        <a:rPr lang="en-GB" sz="1800" baseline="30000">
                          <a:effectLst/>
                        </a:rPr>
                        <a:t>2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10</a:t>
                      </a:r>
                      <a:r>
                        <a:rPr lang="en-GB" sz="1800" baseline="30000">
                          <a:effectLst/>
                        </a:rPr>
                        <a:t>3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10</a:t>
                      </a:r>
                      <a:r>
                        <a:rPr lang="en-GB" sz="1800" baseline="30000">
                          <a:effectLst/>
                        </a:rPr>
                        <a:t>7</a:t>
                      </a:r>
                      <a:endParaRPr lang="en-IE" sz="18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10</a:t>
                      </a:r>
                      <a:r>
                        <a:rPr lang="en-GB" sz="1800" baseline="30000" dirty="0">
                          <a:effectLst/>
                        </a:rPr>
                        <a:t>9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&gt;10</a:t>
                      </a:r>
                      <a:r>
                        <a:rPr lang="en-GB" sz="1800" baseline="30000" dirty="0">
                          <a:effectLst/>
                        </a:rPr>
                        <a:t>7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7291662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Energy dispersion (eV)</a:t>
                      </a:r>
                      <a:endParaRPr lang="en-IE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1–10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5–20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0.2–0.5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5–6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5–50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&lt;1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0.01 - 10</a:t>
                      </a:r>
                      <a:endParaRPr lang="en-IE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795765616"/>
                  </a:ext>
                </a:extLst>
              </a:tr>
            </a:tbl>
          </a:graphicData>
        </a:graphic>
      </p:graphicFrame>
      <p:sp>
        <p:nvSpPr>
          <p:cNvPr id="2" name="Oval 1">
            <a:extLst>
              <a:ext uri="{FF2B5EF4-FFF2-40B4-BE49-F238E27FC236}">
                <a16:creationId xmlns:a16="http://schemas.microsoft.com/office/drawing/2014/main" id="{121359FF-78F8-49C6-A87D-527BF0C95324}"/>
              </a:ext>
            </a:extLst>
          </p:cNvPr>
          <p:cNvSpPr/>
          <p:nvPr/>
        </p:nvSpPr>
        <p:spPr>
          <a:xfrm>
            <a:off x="8445923" y="2078232"/>
            <a:ext cx="446568" cy="407601"/>
          </a:xfrm>
          <a:prstGeom prst="ellipse">
            <a:avLst/>
          </a:prstGeom>
          <a:noFill/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>
              <a:latin typeface="+mj-lt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3C67C2A-DB89-4EFC-9610-67FC2B854A44}"/>
              </a:ext>
            </a:extLst>
          </p:cNvPr>
          <p:cNvSpPr/>
          <p:nvPr/>
        </p:nvSpPr>
        <p:spPr>
          <a:xfrm>
            <a:off x="9556627" y="2311081"/>
            <a:ext cx="446568" cy="407601"/>
          </a:xfrm>
          <a:prstGeom prst="ellipse">
            <a:avLst/>
          </a:prstGeom>
          <a:noFill/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>
              <a:latin typeface="+mj-lt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7E98EAE-373F-4447-AE64-5A7057E55838}"/>
              </a:ext>
            </a:extLst>
          </p:cNvPr>
          <p:cNvSpPr/>
          <p:nvPr/>
        </p:nvSpPr>
        <p:spPr>
          <a:xfrm>
            <a:off x="10001547" y="2299409"/>
            <a:ext cx="446568" cy="407601"/>
          </a:xfrm>
          <a:prstGeom prst="ellipse">
            <a:avLst/>
          </a:prstGeom>
          <a:noFill/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>
              <a:latin typeface="+mj-lt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2ADBD30-DA0E-477A-B880-A7051D882F61}"/>
              </a:ext>
            </a:extLst>
          </p:cNvPr>
          <p:cNvSpPr/>
          <p:nvPr/>
        </p:nvSpPr>
        <p:spPr>
          <a:xfrm>
            <a:off x="10832261" y="2436257"/>
            <a:ext cx="446568" cy="407601"/>
          </a:xfrm>
          <a:prstGeom prst="ellipse">
            <a:avLst/>
          </a:prstGeom>
          <a:noFill/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>
              <a:latin typeface="+mj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D0A3EE9-68B2-49F0-9DA3-5E15ED4778F7}"/>
              </a:ext>
            </a:extLst>
          </p:cNvPr>
          <p:cNvSpPr txBox="1"/>
          <p:nvPr/>
        </p:nvSpPr>
        <p:spPr>
          <a:xfrm>
            <a:off x="7455514" y="6046096"/>
            <a:ext cx="38233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C00000"/>
                </a:solidFill>
                <a:effectLst/>
                <a:latin typeface="+mj-lt"/>
                <a:ea typeface="Calibri" panose="020F0502020204030204" pitchFamily="34" charset="0"/>
              </a:rPr>
              <a:t>New FIB platforms</a:t>
            </a:r>
            <a:endParaRPr lang="en-IE" dirty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FBE285-1E01-45B2-856E-8976E68C3BB0}"/>
              </a:ext>
            </a:extLst>
          </p:cNvPr>
          <p:cNvSpPr txBox="1"/>
          <p:nvPr/>
        </p:nvSpPr>
        <p:spPr>
          <a:xfrm>
            <a:off x="152034" y="5949306"/>
            <a:ext cx="43444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sz="1400" dirty="0">
                <a:latin typeface="+mn-lt"/>
              </a:rPr>
              <a:t>Audinot et al. </a:t>
            </a:r>
            <a:r>
              <a:rPr lang="en-IE" sz="1400" i="1" dirty="0">
                <a:latin typeface="+mn-lt"/>
              </a:rPr>
              <a:t>Reports on Progress in Physics </a:t>
            </a:r>
            <a:r>
              <a:rPr lang="en-IE" sz="1400" dirty="0">
                <a:latin typeface="+mn-lt"/>
              </a:rPr>
              <a:t>(2021)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1C78E5C1-9A02-4CAC-B3FB-79681038C967}"/>
              </a:ext>
            </a:extLst>
          </p:cNvPr>
          <p:cNvSpPr/>
          <p:nvPr/>
        </p:nvSpPr>
        <p:spPr>
          <a:xfrm>
            <a:off x="5966691" y="2230524"/>
            <a:ext cx="446568" cy="407601"/>
          </a:xfrm>
          <a:prstGeom prst="ellipse">
            <a:avLst/>
          </a:prstGeom>
          <a:noFill/>
          <a:ln w="28575">
            <a:solidFill>
              <a:srgbClr val="00CC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>
              <a:latin typeface="+mj-lt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B17E67D-27AA-4C5F-B1C3-FAE292C9559A}"/>
              </a:ext>
            </a:extLst>
          </p:cNvPr>
          <p:cNvSpPr/>
          <p:nvPr/>
        </p:nvSpPr>
        <p:spPr>
          <a:xfrm>
            <a:off x="3921220" y="2311083"/>
            <a:ext cx="446568" cy="407601"/>
          </a:xfrm>
          <a:prstGeom prst="ellipse">
            <a:avLst/>
          </a:prstGeom>
          <a:noFill/>
          <a:ln w="28575">
            <a:solidFill>
              <a:srgbClr val="00CC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>
              <a:latin typeface="+mj-lt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92868602-7F08-4F53-98FD-5AB578A7D7D5}"/>
              </a:ext>
            </a:extLst>
          </p:cNvPr>
          <p:cNvSpPr/>
          <p:nvPr/>
        </p:nvSpPr>
        <p:spPr>
          <a:xfrm>
            <a:off x="4739133" y="2311082"/>
            <a:ext cx="446568" cy="407601"/>
          </a:xfrm>
          <a:prstGeom prst="ellipse">
            <a:avLst/>
          </a:prstGeom>
          <a:noFill/>
          <a:ln w="28575">
            <a:solidFill>
              <a:srgbClr val="00CC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>
              <a:latin typeface="+mj-lt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E96AE44-E847-4930-B367-49EC915EA026}"/>
              </a:ext>
            </a:extLst>
          </p:cNvPr>
          <p:cNvSpPr/>
          <p:nvPr/>
        </p:nvSpPr>
        <p:spPr>
          <a:xfrm>
            <a:off x="8728650" y="2434324"/>
            <a:ext cx="446568" cy="407601"/>
          </a:xfrm>
          <a:prstGeom prst="ellipse">
            <a:avLst/>
          </a:prstGeom>
          <a:noFill/>
          <a:ln w="28575">
            <a:solidFill>
              <a:srgbClr val="00CC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E305BB-03C8-4DFD-9920-B9F292F71B19}"/>
              </a:ext>
            </a:extLst>
          </p:cNvPr>
          <p:cNvSpPr txBox="1"/>
          <p:nvPr/>
        </p:nvSpPr>
        <p:spPr>
          <a:xfrm>
            <a:off x="7455514" y="5671584"/>
            <a:ext cx="2044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dirty="0">
                <a:solidFill>
                  <a:srgbClr val="00CC00"/>
                </a:solidFill>
                <a:latin typeface="+mj-lt"/>
                <a:cs typeface="Times New Roman" panose="02020603050405020304" pitchFamily="18" charset="0"/>
              </a:rPr>
              <a:t>SIMS Commercial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BD5DEAD-D8B5-4D66-A7F3-C60F54B5DC2C}"/>
              </a:ext>
            </a:extLst>
          </p:cNvPr>
          <p:cNvSpPr/>
          <p:nvPr/>
        </p:nvSpPr>
        <p:spPr>
          <a:xfrm>
            <a:off x="8404281" y="2148838"/>
            <a:ext cx="446568" cy="407601"/>
          </a:xfrm>
          <a:prstGeom prst="ellipse">
            <a:avLst/>
          </a:prstGeom>
          <a:noFill/>
          <a:ln w="28575">
            <a:solidFill>
              <a:srgbClr val="00CC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10248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6" grpId="0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3"/>
          <p:cNvSpPr>
            <a:spLocks noGrp="1"/>
          </p:cNvSpPr>
          <p:nvPr>
            <p:ph type="title"/>
          </p:nvPr>
        </p:nvSpPr>
        <p:spPr>
          <a:xfrm>
            <a:off x="1726574" y="153512"/>
            <a:ext cx="9397453" cy="542025"/>
          </a:xfrm>
        </p:spPr>
        <p:txBody>
          <a:bodyPr/>
          <a:lstStyle/>
          <a:p>
            <a:r>
              <a:rPr lang="fr-CH" b="1" dirty="0">
                <a:latin typeface="+mj-lt"/>
                <a:cs typeface="Arial" panose="020B0604020202020204" pitchFamily="34" charset="0"/>
              </a:rPr>
              <a:t>mass </a:t>
            </a:r>
            <a:r>
              <a:rPr lang="fr-CH" b="1" dirty="0" err="1">
                <a:latin typeface="+mj-lt"/>
                <a:cs typeface="Arial" panose="020B0604020202020204" pitchFamily="34" charset="0"/>
              </a:rPr>
              <a:t>spectrometer</a:t>
            </a:r>
            <a:r>
              <a:rPr lang="fr-CH" b="1" dirty="0">
                <a:latin typeface="+mj-lt"/>
                <a:cs typeface="Arial" panose="020B0604020202020204" pitchFamily="34" charset="0"/>
              </a:rPr>
              <a:t> for FIB platform</a:t>
            </a:r>
            <a:endParaRPr lang="en-GB" b="1" dirty="0">
              <a:latin typeface="+mj-lt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28029" y="6054002"/>
            <a:ext cx="39276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+mn-lt"/>
                <a:cs typeface="Calibri" panose="020F0502020204030204" pitchFamily="34" charset="0"/>
              </a:rPr>
              <a:t>Dowsett and Wirtz, </a:t>
            </a:r>
            <a:r>
              <a:rPr lang="en-GB" sz="1400" i="1" dirty="0">
                <a:latin typeface="+mn-lt"/>
                <a:cs typeface="Calibri" panose="020F0502020204030204" pitchFamily="34" charset="0"/>
              </a:rPr>
              <a:t>Analytical Chemistry (</a:t>
            </a:r>
            <a:r>
              <a:rPr lang="en-GB" sz="1400" dirty="0">
                <a:latin typeface="+mn-lt"/>
                <a:cs typeface="Calibri" panose="020F0502020204030204" pitchFamily="34" charset="0"/>
              </a:rPr>
              <a:t>2017)</a:t>
            </a:r>
          </a:p>
          <a:p>
            <a:r>
              <a:rPr lang="en-GB" sz="1400" dirty="0" err="1">
                <a:latin typeface="+mn-lt"/>
                <a:cs typeface="Calibri" panose="020F0502020204030204" pitchFamily="34" charset="0"/>
              </a:rPr>
              <a:t>Usiobo</a:t>
            </a:r>
            <a:r>
              <a:rPr lang="en-GB" sz="1400" dirty="0">
                <a:latin typeface="+mn-lt"/>
                <a:cs typeface="Calibri" panose="020F0502020204030204" pitchFamily="34" charset="0"/>
              </a:rPr>
              <a:t> et al. </a:t>
            </a:r>
            <a:r>
              <a:rPr lang="en-IE" sz="1400" i="1" dirty="0">
                <a:latin typeface="+mn-lt"/>
                <a:cs typeface="Calibri" panose="020F0502020204030204" pitchFamily="34" charset="0"/>
              </a:rPr>
              <a:t>J. of Physical Chemistry (2020)</a:t>
            </a:r>
            <a:endParaRPr lang="en-GB" sz="1400" i="1" dirty="0"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229097" y="1009550"/>
            <a:ext cx="47154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600" b="1" dirty="0">
                <a:latin typeface="+mj-lt"/>
                <a:cs typeface="Arial" panose="020B0604020202020204" pitchFamily="34" charset="0"/>
              </a:rPr>
              <a:t>Quadrupole</a:t>
            </a:r>
            <a:r>
              <a:rPr lang="en-GB" sz="1600" dirty="0">
                <a:latin typeface="+mj-lt"/>
                <a:cs typeface="Arial" panose="020B0604020202020204" pitchFamily="34" charset="0"/>
              </a:rPr>
              <a:t>: no parallel detection capability </a:t>
            </a:r>
            <a:endParaRPr lang="en-GB" sz="1600" dirty="0">
              <a:solidFill>
                <a:srgbClr val="FF0000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7247416" y="849423"/>
            <a:ext cx="5966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+mj-lt"/>
                <a:cs typeface="Arial" panose="020B0604020202020204" pitchFamily="34" charset="0"/>
              </a:rPr>
              <a:t>×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7247416" y="1474778"/>
            <a:ext cx="5966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+mj-lt"/>
                <a:cs typeface="Arial" panose="020B0604020202020204" pitchFamily="34" charset="0"/>
              </a:rPr>
              <a:t>×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67248" y="1378593"/>
            <a:ext cx="8404255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600" b="1" dirty="0" err="1">
                <a:latin typeface="+mj-lt"/>
                <a:cs typeface="Arial" panose="020B0604020202020204" pitchFamily="34" charset="0"/>
              </a:rPr>
              <a:t>ToF</a:t>
            </a:r>
            <a:r>
              <a:rPr lang="en-US" sz="1600" b="1" dirty="0">
                <a:latin typeface="+mj-lt"/>
                <a:cs typeface="Arial" panose="020B0604020202020204" pitchFamily="34" charset="0"/>
              </a:rPr>
              <a:t> :</a:t>
            </a:r>
          </a:p>
          <a:p>
            <a:pPr marL="742950" lvl="1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600" dirty="0">
                <a:latin typeface="+mj-lt"/>
                <a:cs typeface="Arial" panose="020B0604020202020204" pitchFamily="34" charset="0"/>
              </a:rPr>
              <a:t>Pulsing required</a:t>
            </a: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600" dirty="0">
                <a:latin typeface="+mj-lt"/>
                <a:cs typeface="Arial" panose="020B0604020202020204" pitchFamily="34" charset="0"/>
              </a:rPr>
              <a:t>Introduction of duty cycle not appropriate for high-resolution high-sensitivity imaging (moreover with </a:t>
            </a:r>
            <a:r>
              <a:rPr lang="en-US" sz="1600" u="sng" dirty="0">
                <a:latin typeface="+mj-lt"/>
                <a:cs typeface="Arial" panose="020B0604020202020204" pitchFamily="34" charset="0"/>
              </a:rPr>
              <a:t>low-reactive sources </a:t>
            </a:r>
            <a:r>
              <a:rPr lang="en-US" sz="1600" dirty="0">
                <a:latin typeface="+mj-lt"/>
                <a:cs typeface="Arial" panose="020B0604020202020204" pitchFamily="34" charset="0"/>
              </a:rPr>
              <a:t>He</a:t>
            </a:r>
            <a:r>
              <a:rPr lang="en-US" sz="1600" baseline="30000" dirty="0">
                <a:latin typeface="+mj-lt"/>
                <a:cs typeface="Arial" panose="020B0604020202020204" pitchFamily="34" charset="0"/>
              </a:rPr>
              <a:t>+</a:t>
            </a:r>
            <a:r>
              <a:rPr lang="en-US" sz="1600" dirty="0">
                <a:latin typeface="+mj-lt"/>
                <a:cs typeface="Arial" panose="020B0604020202020204" pitchFamily="34" charset="0"/>
              </a:rPr>
              <a:t>, Ne</a:t>
            </a:r>
            <a:r>
              <a:rPr lang="en-US" sz="1600" baseline="30000" dirty="0">
                <a:latin typeface="+mj-lt"/>
                <a:cs typeface="Arial" panose="020B0604020202020204" pitchFamily="34" charset="0"/>
              </a:rPr>
              <a:t>+</a:t>
            </a:r>
            <a:r>
              <a:rPr lang="en-US" sz="1600" dirty="0">
                <a:latin typeface="+mj-lt"/>
                <a:cs typeface="Arial" panose="020B0604020202020204" pitchFamily="34" charset="0"/>
              </a:rPr>
              <a:t>, ..)</a:t>
            </a: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600" dirty="0">
                <a:latin typeface="+mj-lt"/>
                <a:cs typeface="Arial" panose="020B0604020202020204" pitchFamily="34" charset="0"/>
              </a:rPr>
              <a:t>10</a:t>
            </a:r>
            <a:r>
              <a:rPr lang="en-US" sz="1600" baseline="30000" dirty="0">
                <a:latin typeface="+mj-lt"/>
                <a:cs typeface="Arial" panose="020B0604020202020204" pitchFamily="34" charset="0"/>
              </a:rPr>
              <a:t>3</a:t>
            </a:r>
            <a:r>
              <a:rPr lang="en-US" sz="1600" dirty="0">
                <a:latin typeface="+mj-lt"/>
                <a:cs typeface="Arial" panose="020B0604020202020204" pitchFamily="34" charset="0"/>
              </a:rPr>
              <a:t>-10</a:t>
            </a:r>
            <a:r>
              <a:rPr lang="en-US" sz="1600" baseline="30000" dirty="0">
                <a:latin typeface="+mj-lt"/>
                <a:cs typeface="Arial" panose="020B0604020202020204" pitchFamily="34" charset="0"/>
              </a:rPr>
              <a:t>4</a:t>
            </a:r>
            <a:r>
              <a:rPr lang="en-US" sz="1600" dirty="0">
                <a:latin typeface="+mj-lt"/>
                <a:cs typeface="Arial" panose="020B0604020202020204" pitchFamily="34" charset="0"/>
              </a:rPr>
              <a:t> times lower sensitivity than DC mode </a:t>
            </a:r>
          </a:p>
          <a:p>
            <a:pPr marL="2114550" lvl="4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600" dirty="0">
                <a:latin typeface="+mj-lt"/>
                <a:cs typeface="Arial" panose="020B0604020202020204" pitchFamily="34" charset="0"/>
              </a:rPr>
              <a:t>analysis time </a:t>
            </a:r>
          </a:p>
          <a:p>
            <a:pPr marL="2114550" lvl="4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600" dirty="0">
                <a:latin typeface="+mj-lt"/>
                <a:cs typeface="Arial" panose="020B0604020202020204" pitchFamily="34" charset="0"/>
              </a:rPr>
              <a:t>sensitivity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>
                <a:latin typeface="+mj-lt"/>
              </a:rPr>
              <a:pPr>
                <a:defRPr/>
              </a:pPr>
              <a:t>9</a:t>
            </a:fld>
            <a:endParaRPr lang="fr-FR" dirty="0">
              <a:latin typeface="+mj-lt"/>
            </a:endParaRPr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C1991FBC-A358-B6C4-B0C1-7F430ADF9A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1943" y="2860220"/>
            <a:ext cx="4452257" cy="333919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E592BA4-ABF2-2384-AD67-37D68FDB1C82}"/>
              </a:ext>
            </a:extLst>
          </p:cNvPr>
          <p:cNvSpPr/>
          <p:nvPr/>
        </p:nvSpPr>
        <p:spPr>
          <a:xfrm>
            <a:off x="6059488" y="2667000"/>
            <a:ext cx="5533798" cy="366848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26B042C-5EB8-BA34-B3DC-78EDA59AC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888" y="3405661"/>
            <a:ext cx="7991046" cy="2102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789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6" grpId="0"/>
      <p:bldP spid="28" grpId="0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8023CC0D-B041-4F76-BAD7-1F9737518D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968"/>
          <a:stretch/>
        </p:blipFill>
        <p:spPr>
          <a:xfrm>
            <a:off x="2959443" y="1884670"/>
            <a:ext cx="9172583" cy="4864339"/>
          </a:xfrm>
          <a:prstGeom prst="rect">
            <a:avLst/>
          </a:prstGeom>
        </p:spPr>
      </p:pic>
      <p:sp>
        <p:nvSpPr>
          <p:cNvPr id="6" name="Title 3"/>
          <p:cNvSpPr>
            <a:spLocks noGrp="1"/>
          </p:cNvSpPr>
          <p:nvPr>
            <p:ph type="title"/>
          </p:nvPr>
        </p:nvSpPr>
        <p:spPr>
          <a:xfrm>
            <a:off x="1726574" y="153512"/>
            <a:ext cx="9397453" cy="542025"/>
          </a:xfrm>
        </p:spPr>
        <p:txBody>
          <a:bodyPr/>
          <a:lstStyle/>
          <a:p>
            <a:r>
              <a:rPr lang="fr-CH" b="1" dirty="0">
                <a:latin typeface="+mj-lt"/>
                <a:cs typeface="Arial" panose="020B0604020202020204" pitchFamily="34" charset="0"/>
              </a:rPr>
              <a:t>mass </a:t>
            </a:r>
            <a:r>
              <a:rPr lang="fr-CH" b="1" dirty="0" err="1">
                <a:latin typeface="+mj-lt"/>
                <a:cs typeface="Arial" panose="020B0604020202020204" pitchFamily="34" charset="0"/>
              </a:rPr>
              <a:t>spectrometer</a:t>
            </a:r>
            <a:r>
              <a:rPr lang="fr-CH" b="1" dirty="0">
                <a:latin typeface="+mj-lt"/>
                <a:cs typeface="Arial" panose="020B0604020202020204" pitchFamily="34" charset="0"/>
              </a:rPr>
              <a:t> for FIB platform</a:t>
            </a:r>
            <a:endParaRPr lang="en-GB" b="1" dirty="0">
              <a:latin typeface="+mj-lt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28029" y="6054002"/>
            <a:ext cx="39276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+mn-lt"/>
                <a:cs typeface="Calibri" panose="020F0502020204030204" pitchFamily="34" charset="0"/>
              </a:rPr>
              <a:t>Dowsett and Wirtz, </a:t>
            </a:r>
            <a:r>
              <a:rPr lang="en-GB" sz="1400" i="1" dirty="0">
                <a:latin typeface="+mn-lt"/>
                <a:cs typeface="Calibri" panose="020F0502020204030204" pitchFamily="34" charset="0"/>
              </a:rPr>
              <a:t>Analytical Chemistry (</a:t>
            </a:r>
            <a:r>
              <a:rPr lang="en-GB" sz="1400" dirty="0">
                <a:latin typeface="+mn-lt"/>
                <a:cs typeface="Calibri" panose="020F0502020204030204" pitchFamily="34" charset="0"/>
              </a:rPr>
              <a:t>2017)</a:t>
            </a:r>
          </a:p>
          <a:p>
            <a:r>
              <a:rPr lang="en-GB" sz="1400" dirty="0" err="1">
                <a:latin typeface="+mn-lt"/>
                <a:cs typeface="Calibri" panose="020F0502020204030204" pitchFamily="34" charset="0"/>
              </a:rPr>
              <a:t>Usiobo</a:t>
            </a:r>
            <a:r>
              <a:rPr lang="en-GB" sz="1400" dirty="0">
                <a:latin typeface="+mn-lt"/>
                <a:cs typeface="Calibri" panose="020F0502020204030204" pitchFamily="34" charset="0"/>
              </a:rPr>
              <a:t> et al. </a:t>
            </a:r>
            <a:r>
              <a:rPr lang="en-IE" sz="1400" i="1" dirty="0">
                <a:latin typeface="+mn-lt"/>
                <a:cs typeface="Calibri" panose="020F0502020204030204" pitchFamily="34" charset="0"/>
              </a:rPr>
              <a:t>J. of Physical Chemistry (2020)</a:t>
            </a:r>
            <a:endParaRPr lang="en-GB" sz="1400" i="1" dirty="0">
              <a:latin typeface="+mn-lt"/>
              <a:cs typeface="Calibri" panose="020F050202020403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029" y="3773586"/>
            <a:ext cx="2763359" cy="2132134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229097" y="1009550"/>
            <a:ext cx="47154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600" b="1" dirty="0">
                <a:latin typeface="+mj-lt"/>
                <a:cs typeface="Arial" panose="020B0604020202020204" pitchFamily="34" charset="0"/>
              </a:rPr>
              <a:t>Quadrupole</a:t>
            </a:r>
            <a:r>
              <a:rPr lang="en-GB" sz="1600" dirty="0">
                <a:latin typeface="+mj-lt"/>
                <a:cs typeface="Arial" panose="020B0604020202020204" pitchFamily="34" charset="0"/>
              </a:rPr>
              <a:t>: no parallel detection capability </a:t>
            </a:r>
            <a:endParaRPr lang="en-GB" sz="1600" dirty="0">
              <a:solidFill>
                <a:srgbClr val="FF0000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7247416" y="849423"/>
            <a:ext cx="5966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+mj-lt"/>
                <a:cs typeface="Arial" panose="020B0604020202020204" pitchFamily="34" charset="0"/>
              </a:rPr>
              <a:t>×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29792" y="3214777"/>
            <a:ext cx="74768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600" b="1" dirty="0">
                <a:latin typeface="+mj-lt"/>
                <a:cs typeface="Arial" panose="020B0604020202020204" pitchFamily="34" charset="0"/>
                <a:sym typeface="Wingdings" panose="05000000000000000000" pitchFamily="2" charset="2"/>
              </a:rPr>
              <a:t>Magnetic sector</a:t>
            </a:r>
            <a:r>
              <a:rPr lang="en-GB" sz="1600" dirty="0">
                <a:latin typeface="+mj-lt"/>
                <a:cs typeface="Arial" panose="020B0604020202020204" pitchFamily="34" charset="0"/>
                <a:sym typeface="Wingdings" panose="05000000000000000000" pitchFamily="2" charset="2"/>
              </a:rPr>
              <a:t>: DC mode operation, high transmission, parallel detection </a:t>
            </a:r>
            <a:endParaRPr lang="en-GB" sz="1600" dirty="0">
              <a:solidFill>
                <a:srgbClr val="00B050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7247416" y="1474778"/>
            <a:ext cx="5966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+mj-lt"/>
                <a:cs typeface="Arial" panose="020B0604020202020204" pitchFamily="34" charset="0"/>
              </a:rPr>
              <a:t>×</a:t>
            </a: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8127" y="3161021"/>
            <a:ext cx="451970" cy="392310"/>
          </a:xfrm>
          <a:prstGeom prst="rect">
            <a:avLst/>
          </a:prstGeom>
        </p:spPr>
      </p:pic>
      <p:sp>
        <p:nvSpPr>
          <p:cNvPr id="28" name="Rectangle 27"/>
          <p:cNvSpPr/>
          <p:nvPr/>
        </p:nvSpPr>
        <p:spPr>
          <a:xfrm>
            <a:off x="267248" y="1378593"/>
            <a:ext cx="8404255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600" b="1" dirty="0">
                <a:latin typeface="+mj-lt"/>
                <a:cs typeface="Arial" panose="020B0604020202020204" pitchFamily="34" charset="0"/>
              </a:rPr>
              <a:t>Tof :</a:t>
            </a:r>
          </a:p>
          <a:p>
            <a:pPr marL="742950" lvl="1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600" dirty="0">
                <a:latin typeface="+mj-lt"/>
                <a:cs typeface="Arial" panose="020B0604020202020204" pitchFamily="34" charset="0"/>
              </a:rPr>
              <a:t>Pulsing required</a:t>
            </a: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600" dirty="0">
                <a:latin typeface="+mj-lt"/>
                <a:cs typeface="Arial" panose="020B0604020202020204" pitchFamily="34" charset="0"/>
              </a:rPr>
              <a:t>Introduction of duty cycle not appropriate for high-resolution high-sensitivity imaging (moreover with </a:t>
            </a:r>
            <a:r>
              <a:rPr lang="en-US" sz="1600" u="sng" dirty="0">
                <a:latin typeface="+mj-lt"/>
                <a:cs typeface="Arial" panose="020B0604020202020204" pitchFamily="34" charset="0"/>
              </a:rPr>
              <a:t>low-reactive sources </a:t>
            </a:r>
            <a:r>
              <a:rPr lang="en-US" sz="1600" dirty="0">
                <a:latin typeface="+mj-lt"/>
                <a:cs typeface="Arial" panose="020B0604020202020204" pitchFamily="34" charset="0"/>
              </a:rPr>
              <a:t>He</a:t>
            </a:r>
            <a:r>
              <a:rPr lang="en-US" sz="1600" baseline="30000" dirty="0">
                <a:latin typeface="+mj-lt"/>
                <a:cs typeface="Arial" panose="020B0604020202020204" pitchFamily="34" charset="0"/>
              </a:rPr>
              <a:t>+</a:t>
            </a:r>
            <a:r>
              <a:rPr lang="en-US" sz="1600" dirty="0">
                <a:latin typeface="+mj-lt"/>
                <a:cs typeface="Arial" panose="020B0604020202020204" pitchFamily="34" charset="0"/>
              </a:rPr>
              <a:t>, Ne</a:t>
            </a:r>
            <a:r>
              <a:rPr lang="en-US" sz="1600" baseline="30000" dirty="0">
                <a:latin typeface="+mj-lt"/>
                <a:cs typeface="Arial" panose="020B0604020202020204" pitchFamily="34" charset="0"/>
              </a:rPr>
              <a:t>+</a:t>
            </a:r>
            <a:r>
              <a:rPr lang="en-US" sz="1600" dirty="0">
                <a:latin typeface="+mj-lt"/>
                <a:cs typeface="Arial" panose="020B0604020202020204" pitchFamily="34" charset="0"/>
              </a:rPr>
              <a:t>, ..)</a:t>
            </a: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600" dirty="0">
                <a:latin typeface="+mj-lt"/>
                <a:cs typeface="Arial" panose="020B0604020202020204" pitchFamily="34" charset="0"/>
              </a:rPr>
              <a:t>10</a:t>
            </a:r>
            <a:r>
              <a:rPr lang="en-US" sz="1600" baseline="30000" dirty="0">
                <a:latin typeface="+mj-lt"/>
                <a:cs typeface="Arial" panose="020B0604020202020204" pitchFamily="34" charset="0"/>
              </a:rPr>
              <a:t>3</a:t>
            </a:r>
            <a:r>
              <a:rPr lang="en-US" sz="1600" dirty="0">
                <a:latin typeface="+mj-lt"/>
                <a:cs typeface="Arial" panose="020B0604020202020204" pitchFamily="34" charset="0"/>
              </a:rPr>
              <a:t>-10</a:t>
            </a:r>
            <a:r>
              <a:rPr lang="en-US" sz="1600" baseline="30000" dirty="0">
                <a:latin typeface="+mj-lt"/>
                <a:cs typeface="Arial" panose="020B0604020202020204" pitchFamily="34" charset="0"/>
              </a:rPr>
              <a:t>4</a:t>
            </a:r>
            <a:r>
              <a:rPr lang="en-US" sz="1600" dirty="0">
                <a:latin typeface="+mj-lt"/>
                <a:cs typeface="Arial" panose="020B0604020202020204" pitchFamily="34" charset="0"/>
              </a:rPr>
              <a:t> times lower sensitivity than DC mode </a:t>
            </a:r>
          </a:p>
          <a:p>
            <a:pPr marL="2114550" lvl="4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600" dirty="0">
                <a:latin typeface="+mj-lt"/>
                <a:cs typeface="Arial" panose="020B0604020202020204" pitchFamily="34" charset="0"/>
              </a:rPr>
              <a:t>analysis time </a:t>
            </a:r>
          </a:p>
          <a:p>
            <a:pPr marL="2114550" lvl="4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600" dirty="0">
                <a:latin typeface="+mj-lt"/>
                <a:cs typeface="Arial" panose="020B0604020202020204" pitchFamily="34" charset="0"/>
              </a:rPr>
              <a:t>sensitivity</a:t>
            </a:r>
          </a:p>
          <a:p>
            <a:pPr marL="742950" lvl="1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endParaRPr lang="en-US" sz="1600" dirty="0">
              <a:latin typeface="+mj-lt"/>
              <a:cs typeface="Arial" panose="020B0604020202020204" pitchFamily="34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>
                <a:latin typeface="+mj-lt"/>
              </a:rPr>
              <a:pPr>
                <a:defRPr/>
              </a:pPr>
              <a:t>10</a:t>
            </a:fld>
            <a:endParaRPr lang="fr-FR" dirty="0"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91F8B1-3B56-4089-9FDA-75CC168D3234}"/>
              </a:ext>
            </a:extLst>
          </p:cNvPr>
          <p:cNvSpPr txBox="1"/>
          <p:nvPr/>
        </p:nvSpPr>
        <p:spPr>
          <a:xfrm>
            <a:off x="8944873" y="1444073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b="1" dirty="0">
                <a:solidFill>
                  <a:srgbClr val="FF0000"/>
                </a:solidFill>
                <a:latin typeface="+mj-lt"/>
              </a:rPr>
              <a:t>SOURCE</a:t>
            </a:r>
          </a:p>
        </p:txBody>
      </p:sp>
    </p:spTree>
    <p:extLst>
      <p:ext uri="{BB962C8B-B14F-4D97-AF65-F5344CB8AC3E}">
        <p14:creationId xmlns:p14="http://schemas.microsoft.com/office/powerpoint/2010/main" val="58712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1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fr-CH" dirty="0"/>
              <a:t>Magnetic </a:t>
            </a:r>
            <a:r>
              <a:rPr lang="fr-CH" dirty="0" err="1"/>
              <a:t>sector</a:t>
            </a:r>
            <a:r>
              <a:rPr lang="fr-CH" dirty="0"/>
              <a:t> </a:t>
            </a:r>
            <a:r>
              <a:rPr lang="fr-CH" dirty="0" err="1"/>
              <a:t>with</a:t>
            </a:r>
            <a:r>
              <a:rPr lang="fr-CH" dirty="0"/>
              <a:t> Focal plane detector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555343" y="202878"/>
            <a:ext cx="8841316" cy="542025"/>
          </a:xfrm>
        </p:spPr>
        <p:txBody>
          <a:bodyPr/>
          <a:lstStyle/>
          <a:p>
            <a:r>
              <a:rPr lang="en-US" dirty="0"/>
              <a:t>focal plane detector for compact SIMS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001" y="2870326"/>
            <a:ext cx="5832000" cy="292100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096000" y="2333608"/>
            <a:ext cx="2123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Focal plane detector</a:t>
            </a:r>
          </a:p>
          <a:p>
            <a:pPr algn="ctr"/>
            <a:r>
              <a:rPr lang="en-GB" b="1" dirty="0"/>
              <a:t>(FPD</a:t>
            </a:r>
            <a:r>
              <a:rPr lang="en-GB" sz="1200" dirty="0"/>
              <a:t>)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5147145" y="1377312"/>
            <a:ext cx="6126546" cy="3205254"/>
            <a:chOff x="5203138" y="-1542889"/>
            <a:chExt cx="6126546" cy="3205254"/>
          </a:xfrm>
        </p:grpSpPr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9366453" y="-1865365"/>
              <a:ext cx="1640756" cy="2285707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3732956">
              <a:off x="6148011" y="-179774"/>
              <a:ext cx="897266" cy="2787011"/>
            </a:xfrm>
            <a:prstGeom prst="rect">
              <a:avLst/>
            </a:prstGeom>
          </p:spPr>
        </p:pic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id="{5DEBAE34-3E55-EB3A-700B-BF8496C18ACC}"/>
              </a:ext>
            </a:extLst>
          </p:cNvPr>
          <p:cNvSpPr/>
          <p:nvPr/>
        </p:nvSpPr>
        <p:spPr>
          <a:xfrm rot="19022519">
            <a:off x="4647183" y="4218689"/>
            <a:ext cx="121597" cy="115772"/>
          </a:xfrm>
          <a:prstGeom prst="rect">
            <a:avLst/>
          </a:prstGeom>
          <a:solidFill>
            <a:srgbClr val="FF9966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6185147-0E6E-7E08-6D86-C6AE0BD24957}"/>
              </a:ext>
            </a:extLst>
          </p:cNvPr>
          <p:cNvSpPr/>
          <p:nvPr/>
        </p:nvSpPr>
        <p:spPr>
          <a:xfrm rot="19022519">
            <a:off x="4869361" y="4051096"/>
            <a:ext cx="121597" cy="115772"/>
          </a:xfrm>
          <a:prstGeom prst="rect">
            <a:avLst/>
          </a:prstGeom>
          <a:solidFill>
            <a:srgbClr val="FF9966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09EBD70-0978-66F0-A7C5-B704ED6FE589}"/>
              </a:ext>
            </a:extLst>
          </p:cNvPr>
          <p:cNvSpPr/>
          <p:nvPr/>
        </p:nvSpPr>
        <p:spPr>
          <a:xfrm rot="19022519">
            <a:off x="5111593" y="3804515"/>
            <a:ext cx="121597" cy="115772"/>
          </a:xfrm>
          <a:prstGeom prst="rect">
            <a:avLst/>
          </a:prstGeom>
          <a:solidFill>
            <a:srgbClr val="FF9966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F3011C1-9D35-9093-EF93-FBAF6F263B17}"/>
              </a:ext>
            </a:extLst>
          </p:cNvPr>
          <p:cNvSpPr/>
          <p:nvPr/>
        </p:nvSpPr>
        <p:spPr>
          <a:xfrm rot="19022519">
            <a:off x="5409471" y="3577034"/>
            <a:ext cx="121597" cy="115772"/>
          </a:xfrm>
          <a:prstGeom prst="rect">
            <a:avLst/>
          </a:prstGeom>
          <a:solidFill>
            <a:srgbClr val="FF9966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08F281E-0C24-8BA2-4DDF-FDF65CB9DE49}"/>
              </a:ext>
            </a:extLst>
          </p:cNvPr>
          <p:cNvSpPr/>
          <p:nvPr/>
        </p:nvSpPr>
        <p:spPr>
          <a:xfrm rot="19048267">
            <a:off x="4361722" y="3857343"/>
            <a:ext cx="1520974" cy="145302"/>
          </a:xfrm>
          <a:prstGeom prst="rect">
            <a:avLst/>
          </a:prstGeom>
          <a:solidFill>
            <a:srgbClr val="FF9966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Grafik 12" descr="IMG_20190625_150406-b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67075" y="3400084"/>
            <a:ext cx="3956883" cy="3176038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/>
              <a:pPr>
                <a:defRPr/>
              </a:pPr>
              <a:t>11</a:t>
            </a:fld>
            <a:endParaRPr lang="fr-FR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21A82E0-1294-4E51-9151-0053B43FB2B2}"/>
              </a:ext>
            </a:extLst>
          </p:cNvPr>
          <p:cNvSpPr txBox="1"/>
          <p:nvPr/>
        </p:nvSpPr>
        <p:spPr>
          <a:xfrm>
            <a:off x="3576230" y="5945367"/>
            <a:ext cx="3307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dirty="0"/>
              <a:t>De Castro et al. </a:t>
            </a:r>
            <a:r>
              <a:rPr lang="en-IE" i="1" dirty="0"/>
              <a:t>Anal. Chem</a:t>
            </a:r>
            <a:r>
              <a:rPr lang="en-IE" dirty="0"/>
              <a:t>. 2021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30F9B47-0466-428F-A21F-685685C35CFD}"/>
              </a:ext>
            </a:extLst>
          </p:cNvPr>
          <p:cNvSpPr txBox="1"/>
          <p:nvPr/>
        </p:nvSpPr>
        <p:spPr>
          <a:xfrm>
            <a:off x="3576230" y="6230868"/>
            <a:ext cx="3703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dirty="0"/>
              <a:t>Audinot et al. </a:t>
            </a:r>
            <a:r>
              <a:rPr lang="en-IE" i="1" dirty="0"/>
              <a:t>Rep. Prog. Phys. </a:t>
            </a:r>
            <a:r>
              <a:rPr lang="en-IE" dirty="0"/>
              <a:t>(2021</a:t>
            </a:r>
          </a:p>
        </p:txBody>
      </p:sp>
    </p:spTree>
    <p:extLst>
      <p:ext uri="{BB962C8B-B14F-4D97-AF65-F5344CB8AC3E}">
        <p14:creationId xmlns:p14="http://schemas.microsoft.com/office/powerpoint/2010/main" val="2022533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extBox 41"/>
          <p:cNvSpPr txBox="1"/>
          <p:nvPr/>
        </p:nvSpPr>
        <p:spPr>
          <a:xfrm>
            <a:off x="7711370" y="5583046"/>
            <a:ext cx="2219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dirty="0"/>
              <a:t>TIC : Total Ion </a:t>
            </a:r>
            <a:r>
              <a:rPr lang="fr-CH" dirty="0" err="1"/>
              <a:t>Current</a:t>
            </a:r>
            <a:endParaRPr lang="en-GB" dirty="0"/>
          </a:p>
        </p:txBody>
      </p:sp>
      <p:sp>
        <p:nvSpPr>
          <p:cNvPr id="45" name="Text Placeholder 44"/>
          <p:cNvSpPr>
            <a:spLocks noGrp="1"/>
          </p:cNvSpPr>
          <p:nvPr>
            <p:ph type="body" sz="quarter" idx="13"/>
          </p:nvPr>
        </p:nvSpPr>
        <p:spPr>
          <a:xfrm>
            <a:off x="1531479" y="670657"/>
            <a:ext cx="8399153" cy="439346"/>
          </a:xfrm>
        </p:spPr>
        <p:txBody>
          <a:bodyPr/>
          <a:lstStyle/>
          <a:p>
            <a:r>
              <a:rPr lang="en-GB" dirty="0"/>
              <a:t>Integration of the compact mass spectrometer detector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910181" y="115027"/>
            <a:ext cx="8398932" cy="542025"/>
          </a:xfrm>
        </p:spPr>
        <p:txBody>
          <a:bodyPr/>
          <a:lstStyle/>
          <a:p>
            <a:r>
              <a:rPr lang="fr-CH" dirty="0" err="1"/>
              <a:t>Him-sims</a:t>
            </a:r>
            <a:r>
              <a:rPr lang="fr-CH" dirty="0"/>
              <a:t> </a:t>
            </a:r>
            <a:r>
              <a:rPr lang="fr-CH" dirty="0" err="1"/>
              <a:t>iNSTRUMENT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6" r="1133" b="10406"/>
          <a:stretch/>
        </p:blipFill>
        <p:spPr>
          <a:xfrm>
            <a:off x="5004805" y="3121871"/>
            <a:ext cx="4765961" cy="2449945"/>
          </a:xfrm>
          <a:prstGeom prst="rect">
            <a:avLst/>
          </a:prstGeom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32" r="10066"/>
          <a:stretch/>
        </p:blipFill>
        <p:spPr bwMode="auto">
          <a:xfrm>
            <a:off x="1612901" y="1851987"/>
            <a:ext cx="3365897" cy="428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3834973" y="5123120"/>
            <a:ext cx="229270" cy="13736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440" y="4889842"/>
            <a:ext cx="1081971" cy="516208"/>
          </a:xfrm>
          <a:prstGeom prst="rect">
            <a:avLst/>
          </a:prstGeom>
        </p:spPr>
      </p:pic>
      <p:cxnSp>
        <p:nvCxnSpPr>
          <p:cNvPr id="10" name="Straight Connector 9"/>
          <p:cNvCxnSpPr>
            <a:cxnSpLocks/>
            <a:endCxn id="13" idx="2"/>
          </p:cNvCxnSpPr>
          <p:nvPr/>
        </p:nvCxnSpPr>
        <p:spPr>
          <a:xfrm>
            <a:off x="3557554" y="5155866"/>
            <a:ext cx="3295381" cy="1859"/>
          </a:xfrm>
          <a:prstGeom prst="line">
            <a:avLst/>
          </a:prstGeom>
          <a:ln w="22225">
            <a:solidFill>
              <a:srgbClr val="0070C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Arc 10"/>
          <p:cNvSpPr/>
          <p:nvPr/>
        </p:nvSpPr>
        <p:spPr>
          <a:xfrm rot="11100660" flipV="1">
            <a:off x="3368825" y="5156975"/>
            <a:ext cx="356353" cy="309535"/>
          </a:xfrm>
          <a:prstGeom prst="arc">
            <a:avLst>
              <a:gd name="adj1" fmla="val 16200000"/>
              <a:gd name="adj2" fmla="val 452336"/>
            </a:avLst>
          </a:prstGeom>
          <a:ln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Connector 11"/>
          <p:cNvCxnSpPr/>
          <p:nvPr/>
        </p:nvCxnSpPr>
        <p:spPr>
          <a:xfrm flipH="1">
            <a:off x="3367870" y="5311742"/>
            <a:ext cx="51" cy="106267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Arc 12"/>
          <p:cNvSpPr/>
          <p:nvPr/>
        </p:nvSpPr>
        <p:spPr>
          <a:xfrm rot="6217497">
            <a:off x="6447137" y="4343564"/>
            <a:ext cx="790507" cy="835264"/>
          </a:xfrm>
          <a:prstGeom prst="arc">
            <a:avLst>
              <a:gd name="adj1" fmla="val 16200000"/>
              <a:gd name="adj2" fmla="val 20691102"/>
            </a:avLst>
          </a:prstGeom>
          <a:ln>
            <a:solidFill>
              <a:srgbClr val="0070C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c 13"/>
          <p:cNvSpPr/>
          <p:nvPr/>
        </p:nvSpPr>
        <p:spPr>
          <a:xfrm rot="16738662">
            <a:off x="6974470" y="4171088"/>
            <a:ext cx="1588541" cy="879149"/>
          </a:xfrm>
          <a:prstGeom prst="arc">
            <a:avLst>
              <a:gd name="adj1" fmla="val 16372606"/>
              <a:gd name="adj2" fmla="val 21129764"/>
            </a:avLst>
          </a:prstGeom>
          <a:ln>
            <a:solidFill>
              <a:srgbClr val="0070C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c 14"/>
          <p:cNvSpPr/>
          <p:nvPr/>
        </p:nvSpPr>
        <p:spPr>
          <a:xfrm rot="19254100">
            <a:off x="7325489" y="4070914"/>
            <a:ext cx="723830" cy="348758"/>
          </a:xfrm>
          <a:prstGeom prst="arc">
            <a:avLst>
              <a:gd name="adj1" fmla="val 11705788"/>
              <a:gd name="adj2" fmla="val 20339134"/>
            </a:avLst>
          </a:prstGeom>
          <a:ln>
            <a:solidFill>
              <a:srgbClr val="0070C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c 15"/>
          <p:cNvSpPr/>
          <p:nvPr/>
        </p:nvSpPr>
        <p:spPr>
          <a:xfrm rot="18176540">
            <a:off x="7095441" y="4388125"/>
            <a:ext cx="719962" cy="249596"/>
          </a:xfrm>
          <a:prstGeom prst="arc">
            <a:avLst>
              <a:gd name="adj1" fmla="val 16200000"/>
              <a:gd name="adj2" fmla="val 2815"/>
            </a:avLst>
          </a:prstGeom>
          <a:ln>
            <a:solidFill>
              <a:srgbClr val="0070C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 flipH="1">
            <a:off x="7245018" y="4301610"/>
            <a:ext cx="149012" cy="561217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Arc 17"/>
          <p:cNvSpPr/>
          <p:nvPr/>
        </p:nvSpPr>
        <p:spPr>
          <a:xfrm rot="17321483">
            <a:off x="7252575" y="4457373"/>
            <a:ext cx="312068" cy="136379"/>
          </a:xfrm>
          <a:prstGeom prst="arc">
            <a:avLst>
              <a:gd name="adj1" fmla="val 16200000"/>
              <a:gd name="adj2" fmla="val 21505179"/>
            </a:avLst>
          </a:prstGeom>
          <a:ln>
            <a:solidFill>
              <a:srgbClr val="0070C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c 18"/>
          <p:cNvSpPr/>
          <p:nvPr/>
        </p:nvSpPr>
        <p:spPr>
          <a:xfrm rot="19124599">
            <a:off x="7549970" y="3807940"/>
            <a:ext cx="726562" cy="589626"/>
          </a:xfrm>
          <a:prstGeom prst="arc">
            <a:avLst>
              <a:gd name="adj1" fmla="val 17185236"/>
              <a:gd name="adj2" fmla="val 19727257"/>
            </a:avLst>
          </a:prstGeom>
          <a:ln>
            <a:solidFill>
              <a:srgbClr val="0070C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0" name="Straight Connector 19"/>
          <p:cNvCxnSpPr/>
          <p:nvPr/>
        </p:nvCxnSpPr>
        <p:spPr>
          <a:xfrm>
            <a:off x="8006336" y="3777028"/>
            <a:ext cx="552434" cy="31736"/>
          </a:xfrm>
          <a:prstGeom prst="line">
            <a:avLst/>
          </a:prstGeom>
          <a:ln>
            <a:solidFill>
              <a:srgbClr val="0070C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7641526" y="4203212"/>
            <a:ext cx="383611" cy="23004"/>
          </a:xfrm>
          <a:prstGeom prst="line">
            <a:avLst/>
          </a:prstGeom>
          <a:ln>
            <a:solidFill>
              <a:srgbClr val="0070C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7844270" y="3971688"/>
            <a:ext cx="458312" cy="31736"/>
          </a:xfrm>
          <a:prstGeom prst="line">
            <a:avLst/>
          </a:prstGeom>
          <a:ln>
            <a:solidFill>
              <a:srgbClr val="0070C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448770" y="4368716"/>
            <a:ext cx="361102" cy="44337"/>
          </a:xfrm>
          <a:prstGeom prst="line">
            <a:avLst/>
          </a:prstGeom>
          <a:ln>
            <a:solidFill>
              <a:srgbClr val="0070C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7159359" y="1304917"/>
            <a:ext cx="21745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CH" sz="2000" b="1" dirty="0">
                <a:latin typeface="+mn-lt"/>
              </a:rPr>
              <a:t>SIMS detector</a:t>
            </a:r>
            <a:endParaRPr lang="en-GB" sz="2000" b="1" dirty="0">
              <a:latin typeface="+mn-lt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529152" y="4413053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dirty="0">
                <a:solidFill>
                  <a:schemeClr val="accent2"/>
                </a:solidFill>
              </a:rPr>
              <a:t>SE</a:t>
            </a:r>
            <a:endParaRPr lang="en-GB" dirty="0">
              <a:solidFill>
                <a:schemeClr val="accent2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811339" y="1439293"/>
            <a:ext cx="31674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CH" sz="2000" b="1" dirty="0">
                <a:latin typeface="+mn-lt"/>
              </a:rPr>
              <a:t>He/Ne ion </a:t>
            </a:r>
            <a:r>
              <a:rPr lang="fr-CH" sz="2000" b="1" dirty="0" err="1">
                <a:latin typeface="+mn-lt"/>
              </a:rPr>
              <a:t>beam</a:t>
            </a:r>
            <a:r>
              <a:rPr lang="fr-CH" sz="2000" b="1" dirty="0">
                <a:latin typeface="+mn-lt"/>
              </a:rPr>
              <a:t> </a:t>
            </a:r>
            <a:r>
              <a:rPr lang="fr-CH" sz="2000" b="1" dirty="0" err="1">
                <a:latin typeface="+mn-lt"/>
              </a:rPr>
              <a:t>column</a:t>
            </a:r>
            <a:endParaRPr lang="en-GB" sz="2000" b="1" dirty="0">
              <a:latin typeface="+mn-lt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5038375" y="3928356"/>
            <a:ext cx="1477775" cy="19090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/>
          <p:cNvSpPr/>
          <p:nvPr/>
        </p:nvSpPr>
        <p:spPr>
          <a:xfrm>
            <a:off x="5397814" y="5172753"/>
            <a:ext cx="711833" cy="38001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Text Placeholder 2"/>
          <p:cNvSpPr txBox="1">
            <a:spLocks/>
          </p:cNvSpPr>
          <p:nvPr/>
        </p:nvSpPr>
        <p:spPr>
          <a:xfrm>
            <a:off x="2107989" y="725702"/>
            <a:ext cx="6299365" cy="439346"/>
          </a:xfrm>
          <a:prstGeom prst="rect">
            <a:avLst/>
          </a:prstGeom>
        </p:spPr>
        <p:txBody>
          <a:bodyPr/>
          <a:lstStyle>
            <a:lvl1pPr marL="184150" indent="-184150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Arial"/>
                <a:ea typeface="ＭＳ Ｐゴシック" charset="0"/>
                <a:cs typeface="Arial"/>
              </a:defRPr>
            </a:lvl1pPr>
            <a:lvl2pPr marL="360363" indent="-176213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Arial"/>
                <a:ea typeface="ＭＳ Ｐゴシック" charset="0"/>
                <a:cs typeface="Arial"/>
              </a:defRPr>
            </a:lvl2pPr>
            <a:lvl3pPr marL="541338" indent="-184150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Arial"/>
                <a:ea typeface="BentonSans Condensed Book" charset="0"/>
                <a:cs typeface="Arial"/>
              </a:defRPr>
            </a:lvl3pPr>
            <a:lvl4pPr marL="901700" indent="-271463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Char char="•"/>
              <a:defRPr sz="2800" kern="1200">
                <a:solidFill>
                  <a:schemeClr val="tx1"/>
                </a:solidFill>
                <a:latin typeface="Arial"/>
                <a:ea typeface="BentonSans Condensed Book" charset="0"/>
                <a:cs typeface="Arial"/>
              </a:defRPr>
            </a:lvl4pPr>
            <a:lvl5pPr marL="1076325" indent="-174625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Char char="•"/>
              <a:defRPr sz="2800" kern="1200">
                <a:solidFill>
                  <a:schemeClr val="tx1"/>
                </a:solidFill>
                <a:latin typeface="Arial"/>
                <a:ea typeface="BentonSans Condensed Book" charset="0"/>
                <a:cs typeface="Arial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7686379" y="5110147"/>
            <a:ext cx="218005" cy="4571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7927895" y="4992314"/>
            <a:ext cx="95891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sz="1050" dirty="0">
                <a:latin typeface="Constantia" panose="02030602050306030303" pitchFamily="18" charset="0"/>
              </a:rPr>
              <a:t>TIC detector</a:t>
            </a:r>
            <a:endParaRPr lang="en-GB" sz="1050" dirty="0">
              <a:latin typeface="Constantia" panose="02030602050306030303" pitchFamily="18" charset="0"/>
            </a:endParaRPr>
          </a:p>
        </p:txBody>
      </p:sp>
      <p:cxnSp>
        <p:nvCxnSpPr>
          <p:cNvPr id="33" name="Straight Connector 32"/>
          <p:cNvCxnSpPr>
            <a:cxnSpLocks/>
            <a:endCxn id="3" idx="1"/>
          </p:cNvCxnSpPr>
          <p:nvPr/>
        </p:nvCxnSpPr>
        <p:spPr>
          <a:xfrm flipV="1">
            <a:off x="7364888" y="5133006"/>
            <a:ext cx="321490" cy="8996"/>
          </a:xfrm>
          <a:prstGeom prst="line">
            <a:avLst/>
          </a:prstGeom>
          <a:ln>
            <a:solidFill>
              <a:schemeClr val="accent1"/>
            </a:solidFill>
            <a:prstDash val="sys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 flipV="1">
            <a:off x="6824702" y="5146869"/>
            <a:ext cx="321490" cy="8996"/>
          </a:xfrm>
          <a:prstGeom prst="line">
            <a:avLst/>
          </a:prstGeom>
          <a:ln>
            <a:solidFill>
              <a:schemeClr val="accent1"/>
            </a:solidFill>
            <a:prstDash val="sys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Rectangle 27"/>
          <p:cNvSpPr/>
          <p:nvPr/>
        </p:nvSpPr>
        <p:spPr>
          <a:xfrm>
            <a:off x="6127046" y="2821527"/>
            <a:ext cx="3771900" cy="301589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4" name="Group 33"/>
          <p:cNvGrpSpPr/>
          <p:nvPr/>
        </p:nvGrpSpPr>
        <p:grpSpPr>
          <a:xfrm>
            <a:off x="7912016" y="3076403"/>
            <a:ext cx="3571253" cy="2595306"/>
            <a:chOff x="4829175" y="1997838"/>
            <a:chExt cx="4210808" cy="3170944"/>
          </a:xfrm>
        </p:grpSpPr>
        <p:pic>
          <p:nvPicPr>
            <p:cNvPr id="36" name="Picture 2" descr="\\crpgl.lu\Storage\UIS\PUBLICATIONS AND CONFERENCES\ORION Workshop USA 2016\Sample-FIB.tif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29175" y="1997838"/>
              <a:ext cx="4210808" cy="31709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7" name="Straight Arrow Connector 36"/>
            <p:cNvCxnSpPr/>
            <p:nvPr/>
          </p:nvCxnSpPr>
          <p:spPr>
            <a:xfrm>
              <a:off x="7403202" y="3780594"/>
              <a:ext cx="1011426" cy="0"/>
            </a:xfrm>
            <a:prstGeom prst="straightConnector1">
              <a:avLst/>
            </a:prstGeom>
            <a:ln w="63500">
              <a:solidFill>
                <a:srgbClr val="0033CC"/>
              </a:solidFill>
              <a:prstDash val="sysDot"/>
              <a:tailEnd type="triangle" w="med" len="med"/>
            </a:ln>
            <a:effectLst>
              <a:glow rad="63500">
                <a:schemeClr val="bg1">
                  <a:alpha val="40000"/>
                </a:schemeClr>
              </a:glo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Arrow Connector 37"/>
            <p:cNvCxnSpPr/>
            <p:nvPr/>
          </p:nvCxnSpPr>
          <p:spPr>
            <a:xfrm>
              <a:off x="6938995" y="4334494"/>
              <a:ext cx="0" cy="280586"/>
            </a:xfrm>
            <a:prstGeom prst="straightConnector1">
              <a:avLst/>
            </a:prstGeom>
            <a:ln w="38100">
              <a:solidFill>
                <a:srgbClr val="008000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Arc 38"/>
            <p:cNvSpPr/>
            <p:nvPr/>
          </p:nvSpPr>
          <p:spPr>
            <a:xfrm flipH="1">
              <a:off x="6966407" y="3780594"/>
              <a:ext cx="835490" cy="715516"/>
            </a:xfrm>
            <a:prstGeom prst="arc">
              <a:avLst/>
            </a:prstGeom>
            <a:ln w="63500">
              <a:solidFill>
                <a:srgbClr val="0033CC"/>
              </a:solidFill>
              <a:prstDash val="sysDot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fr-FR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cxnSp>
          <p:nvCxnSpPr>
            <p:cNvPr id="40" name="Straight Arrow Connector 39"/>
            <p:cNvCxnSpPr/>
            <p:nvPr/>
          </p:nvCxnSpPr>
          <p:spPr>
            <a:xfrm>
              <a:off x="6934153" y="1997838"/>
              <a:ext cx="0" cy="1196212"/>
            </a:xfrm>
            <a:prstGeom prst="straightConnector1">
              <a:avLst/>
            </a:prstGeom>
            <a:ln w="38100">
              <a:solidFill>
                <a:srgbClr val="008000"/>
              </a:solidFill>
              <a:tailEnd type="non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Arrow Connector 40"/>
            <p:cNvCxnSpPr/>
            <p:nvPr/>
          </p:nvCxnSpPr>
          <p:spPr>
            <a:xfrm flipH="1">
              <a:off x="6934153" y="3280373"/>
              <a:ext cx="7586" cy="1054121"/>
            </a:xfrm>
            <a:prstGeom prst="straightConnector1">
              <a:avLst/>
            </a:prstGeom>
            <a:ln w="38100">
              <a:solidFill>
                <a:srgbClr val="008000"/>
              </a:solidFill>
              <a:prstDash val="sysDot"/>
              <a:tailEnd type="non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Rectangle 26"/>
          <p:cNvSpPr/>
          <p:nvPr/>
        </p:nvSpPr>
        <p:spPr>
          <a:xfrm>
            <a:off x="7533220" y="2795741"/>
            <a:ext cx="4506746" cy="332756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3" name="Picture 4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23196" y="1277402"/>
            <a:ext cx="611736" cy="611736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/>
              <a:pPr>
                <a:defRPr/>
              </a:pPr>
              <a:t>12</a:t>
            </a:fld>
            <a:endParaRPr lang="fr-FR" dirty="0"/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47322CD2-194A-48A6-A0C1-46ED21A7959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6506" y="1244949"/>
            <a:ext cx="4034081" cy="5025154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AE816090-5483-47CB-BC51-D08423DC3346}"/>
              </a:ext>
            </a:extLst>
          </p:cNvPr>
          <p:cNvSpPr txBox="1"/>
          <p:nvPr/>
        </p:nvSpPr>
        <p:spPr>
          <a:xfrm>
            <a:off x="5095457" y="637498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E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Wirtz et al. </a:t>
            </a:r>
            <a:r>
              <a:rPr lang="en-IE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Annu</a:t>
            </a:r>
            <a:r>
              <a:rPr lang="en-IE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Rev. Anal. Chem</a:t>
            </a:r>
            <a:r>
              <a:rPr lang="en-IE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IE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(2019)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1707429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4" grpId="0"/>
      <p:bldP spid="29" grpId="0" animBg="1"/>
      <p:bldP spid="28" grpId="0" animBg="1"/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1579034" y="113605"/>
            <a:ext cx="8398932" cy="542025"/>
          </a:xfrm>
        </p:spPr>
        <p:txBody>
          <a:bodyPr/>
          <a:lstStyle/>
          <a:p>
            <a:r>
              <a:rPr lang="en-GB" dirty="0"/>
              <a:t>DUALBEAM-SIMS</a:t>
            </a:r>
          </a:p>
        </p:txBody>
      </p:sp>
      <p:pic>
        <p:nvPicPr>
          <p:cNvPr id="7" name="Picture 3" descr="ThermoFisher_PPT-Logo_032-Bk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72343" y="835276"/>
            <a:ext cx="1510880" cy="3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259" y="1440587"/>
            <a:ext cx="6384095" cy="4353346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/>
              <a:pPr>
                <a:defRPr/>
              </a:pPr>
              <a:t>13</a:t>
            </a:fld>
            <a:endParaRPr lang="fr-FR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6F4FDFF-A727-46FC-8CC0-CBD0B8C3E9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6597" y="1309072"/>
            <a:ext cx="4115214" cy="4871070"/>
          </a:xfrm>
          <a:prstGeom prst="rect">
            <a:avLst/>
          </a:prstGeom>
        </p:spPr>
      </p:pic>
      <p:sp>
        <p:nvSpPr>
          <p:cNvPr id="16" name="Text Placeholder 44">
            <a:extLst>
              <a:ext uri="{FF2B5EF4-FFF2-40B4-BE49-F238E27FC236}">
                <a16:creationId xmlns:a16="http://schemas.microsoft.com/office/drawing/2014/main" id="{63D2E837-AAFF-4015-AE87-FE043D7AC8A8}"/>
              </a:ext>
            </a:extLst>
          </p:cNvPr>
          <p:cNvSpPr txBox="1">
            <a:spLocks/>
          </p:cNvSpPr>
          <p:nvPr/>
        </p:nvSpPr>
        <p:spPr bwMode="auto">
          <a:xfrm>
            <a:off x="516927" y="869726"/>
            <a:ext cx="8399153" cy="4393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Autofit/>
          </a:bodyPr>
          <a:lstStyle>
            <a:lvl1pPr marL="0" indent="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None/>
              <a:defRPr lang="fr-CH" sz="1900" b="1" i="0" kern="1200" cap="none" dirty="0" smtClean="0">
                <a:solidFill>
                  <a:srgbClr val="000000"/>
                </a:solidFill>
                <a:latin typeface="Arial"/>
                <a:ea typeface="+mj-ea"/>
                <a:cs typeface="Arial"/>
              </a:defRPr>
            </a:lvl1pPr>
            <a:lvl2pPr marL="0" indent="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None/>
              <a:defRPr lang="fr-CH" sz="2800" kern="1200" cap="none" dirty="0" smtClean="0">
                <a:solidFill>
                  <a:schemeClr val="bg1"/>
                </a:solidFill>
                <a:latin typeface="Open Sans Light"/>
                <a:ea typeface="+mj-ea"/>
                <a:cs typeface="Open Sans Light"/>
              </a:defRPr>
            </a:lvl2pPr>
            <a:lvl3pPr marL="0" indent="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None/>
              <a:defRPr lang="fr-CH" sz="2800" kern="1200" cap="none" dirty="0" smtClean="0">
                <a:solidFill>
                  <a:schemeClr val="bg1"/>
                </a:solidFill>
                <a:latin typeface="Open Sans Light"/>
                <a:ea typeface="+mj-ea"/>
                <a:cs typeface="Open Sans Light"/>
              </a:defRPr>
            </a:lvl3pPr>
            <a:lvl4pPr marL="0" indent="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None/>
              <a:defRPr lang="fr-CH" sz="2800" kern="1200" cap="none" dirty="0" smtClean="0">
                <a:solidFill>
                  <a:schemeClr val="bg1"/>
                </a:solidFill>
                <a:latin typeface="Open Sans Light"/>
                <a:ea typeface="+mj-ea"/>
                <a:cs typeface="Open Sans Light"/>
              </a:defRPr>
            </a:lvl4pPr>
            <a:lvl5pPr marL="0" indent="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None/>
              <a:defRPr lang="fr-FR" sz="2800" kern="1200" cap="none" dirty="0">
                <a:solidFill>
                  <a:schemeClr val="bg1"/>
                </a:solidFill>
                <a:latin typeface="Open Sans Light"/>
                <a:ea typeface="+mj-ea"/>
                <a:cs typeface="Open Sans Light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Integration of the compact mass spectrometer detector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762349-C4B6-4D99-A639-EBAADBF98B63}"/>
              </a:ext>
            </a:extLst>
          </p:cNvPr>
          <p:cNvSpPr txBox="1"/>
          <p:nvPr/>
        </p:nvSpPr>
        <p:spPr>
          <a:xfrm>
            <a:off x="5442702" y="6420608"/>
            <a:ext cx="41647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sz="1600" dirty="0">
                <a:latin typeface="+mj-lt"/>
              </a:rPr>
              <a:t>De Castro et al. </a:t>
            </a:r>
            <a:r>
              <a:rPr lang="en-IE" sz="1600" i="1" dirty="0">
                <a:latin typeface="+mj-lt"/>
              </a:rPr>
              <a:t>Analytical Chemistry </a:t>
            </a:r>
            <a:r>
              <a:rPr lang="en-IE" sz="1600" dirty="0">
                <a:latin typeface="+mj-lt"/>
              </a:rPr>
              <a:t>(2022)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55C674B-375A-4C6A-A64E-CC0434B8D998}"/>
              </a:ext>
            </a:extLst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09410"/>
            <a:ext cx="3826865" cy="2725093"/>
          </a:xfrm>
          <a:prstGeom prst="rect">
            <a:avLst/>
          </a:prstGeom>
          <a:noFill/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DE7633C-E23F-4E39-A027-5B8B794F7022}"/>
              </a:ext>
            </a:extLst>
          </p:cNvPr>
          <p:cNvSpPr/>
          <p:nvPr/>
        </p:nvSpPr>
        <p:spPr>
          <a:xfrm>
            <a:off x="0" y="2162629"/>
            <a:ext cx="1378857" cy="382564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grpSp>
        <p:nvGrpSpPr>
          <p:cNvPr id="9" name="Group 8"/>
          <p:cNvGrpSpPr/>
          <p:nvPr/>
        </p:nvGrpSpPr>
        <p:grpSpPr>
          <a:xfrm>
            <a:off x="919067" y="1440587"/>
            <a:ext cx="6456287" cy="4357843"/>
            <a:chOff x="352038" y="784800"/>
            <a:chExt cx="5279328" cy="3599999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2038" y="784800"/>
              <a:ext cx="5279328" cy="3599999"/>
            </a:xfrm>
            <a:prstGeom prst="rect">
              <a:avLst/>
            </a:prstGeom>
          </p:spPr>
        </p:pic>
        <p:sp>
          <p:nvSpPr>
            <p:cNvPr id="14" name="TextBox 13"/>
            <p:cNvSpPr txBox="1"/>
            <p:nvPr/>
          </p:nvSpPr>
          <p:spPr>
            <a:xfrm>
              <a:off x="511310" y="1218926"/>
              <a:ext cx="1413738" cy="3847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Clr>
                  <a:srgbClr val="00A0AF"/>
                </a:buClr>
              </a:pPr>
              <a:r>
                <a:rPr lang="en-GB" sz="1900" b="1" dirty="0">
                  <a:solidFill>
                    <a:srgbClr val="000000"/>
                  </a:solidFill>
                  <a:latin typeface="Arial"/>
                  <a:ea typeface="+mj-ea"/>
                  <a:cs typeface="Arial"/>
                </a:rPr>
                <a:t>SIMS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1999657" y="1193043"/>
              <a:ext cx="1413738" cy="3217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Clr>
                  <a:srgbClr val="00A0AF"/>
                </a:buClr>
              </a:pPr>
              <a:r>
                <a:rPr lang="en-GB" sz="1900" b="1" dirty="0">
                  <a:solidFill>
                    <a:srgbClr val="000000"/>
                  </a:solidFill>
                  <a:latin typeface="Arial"/>
                  <a:ea typeface="+mj-ea"/>
                  <a:cs typeface="Arial"/>
                </a:rPr>
                <a:t>FIB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03983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H="1">
            <a:off x="3383377" y="3435723"/>
            <a:ext cx="2915447" cy="1385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7000"/>
                    </a14:imgEffect>
                    <a14:imgEffect>
                      <a14:brightnessContrast bright="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6992" y="2092845"/>
            <a:ext cx="3385294" cy="3586647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792620" y="5616637"/>
            <a:ext cx="59318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10 keV Ne, 9.5 pA, FOV 2 um, 1024 </a:t>
            </a:r>
            <a:r>
              <a:rPr lang="en-US" b="1" dirty="0" err="1"/>
              <a:t>px</a:t>
            </a:r>
            <a:r>
              <a:rPr lang="en-US" b="1" dirty="0"/>
              <a:t>, 300 us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335444" y="2270641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Al</a:t>
            </a:r>
            <a:r>
              <a:rPr lang="en-US" b="1" baseline="30000" dirty="0">
                <a:solidFill>
                  <a:schemeClr val="bg1"/>
                </a:solidFill>
              </a:rPr>
              <a:t>+</a:t>
            </a:r>
          </a:p>
        </p:txBody>
      </p:sp>
      <p:pic>
        <p:nvPicPr>
          <p:cNvPr id="26" name="Picture 3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866"/>
          <a:stretch/>
        </p:blipFill>
        <p:spPr bwMode="auto">
          <a:xfrm>
            <a:off x="8652608" y="725702"/>
            <a:ext cx="1745005" cy="5877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TextBox 15"/>
          <p:cNvSpPr txBox="1"/>
          <p:nvPr/>
        </p:nvSpPr>
        <p:spPr>
          <a:xfrm>
            <a:off x="946776" y="815299"/>
            <a:ext cx="77886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/>
              <a:t>BAM L200 standard sample</a:t>
            </a:r>
          </a:p>
          <a:p>
            <a:pPr algn="ctr"/>
            <a:r>
              <a:rPr lang="de-DE" dirty="0"/>
              <a:t> (</a:t>
            </a:r>
            <a:r>
              <a:rPr lang="en-GB" dirty="0"/>
              <a:t>Certified reference for testing of lateral resolution &amp; length scale calibration</a:t>
            </a:r>
            <a:r>
              <a:rPr lang="en-US" dirty="0"/>
              <a:t>)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7113069" y="4143893"/>
            <a:ext cx="2414389" cy="101901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ectangle 33"/>
          <p:cNvSpPr/>
          <p:nvPr/>
        </p:nvSpPr>
        <p:spPr>
          <a:xfrm>
            <a:off x="9724483" y="5162904"/>
            <a:ext cx="446887" cy="136556"/>
          </a:xfrm>
          <a:prstGeom prst="rect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extBox 36"/>
          <p:cNvSpPr txBox="1"/>
          <p:nvPr/>
        </p:nvSpPr>
        <p:spPr>
          <a:xfrm>
            <a:off x="2869236" y="6181081"/>
            <a:ext cx="4655513" cy="46166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sym typeface="Wingdings" panose="05000000000000000000" pitchFamily="2" charset="2"/>
              </a:rPr>
              <a:t> </a:t>
            </a:r>
            <a:r>
              <a:rPr lang="en-US" sz="2400" b="1" dirty="0"/>
              <a:t>Line pair resolution:  &lt; 18 nm</a:t>
            </a:r>
          </a:p>
        </p:txBody>
      </p:sp>
      <p:sp>
        <p:nvSpPr>
          <p:cNvPr id="18" name="Text Placeholder 1"/>
          <p:cNvSpPr>
            <a:spLocks noGrp="1"/>
          </p:cNvSpPr>
          <p:nvPr>
            <p:ph type="body" sz="quarter" idx="13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en-US" sz="1900" b="1" dirty="0">
                <a:solidFill>
                  <a:srgbClr val="000000"/>
                </a:solidFill>
                <a:ea typeface="+mj-ea"/>
              </a:rPr>
              <a:t>Performance</a:t>
            </a:r>
            <a:endParaRPr lang="en-GB" sz="1900" b="1" dirty="0">
              <a:solidFill>
                <a:srgbClr val="000000"/>
              </a:solidFill>
              <a:ea typeface="+mj-ea"/>
            </a:endParaRPr>
          </a:p>
        </p:txBody>
      </p:sp>
      <p:sp>
        <p:nvSpPr>
          <p:cNvPr id="21" name="Title 3"/>
          <p:cNvSpPr>
            <a:spLocks noGrp="1"/>
          </p:cNvSpPr>
          <p:nvPr>
            <p:ph type="title"/>
          </p:nvPr>
        </p:nvSpPr>
        <p:spPr>
          <a:xfrm>
            <a:off x="1772438" y="134541"/>
            <a:ext cx="8398932" cy="542025"/>
          </a:xfrm>
        </p:spPr>
        <p:txBody>
          <a:bodyPr/>
          <a:lstStyle/>
          <a:p>
            <a:r>
              <a:rPr lang="fr-CH" dirty="0"/>
              <a:t>Spatial </a:t>
            </a:r>
            <a:r>
              <a:rPr lang="fr-CH" dirty="0" err="1"/>
              <a:t>resolution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509015" y="3220563"/>
            <a:ext cx="16829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latin typeface="+mj-lt"/>
              </a:rPr>
              <a:t>Sijbrandij</a:t>
            </a:r>
            <a:r>
              <a:rPr lang="en-GB" sz="1400" dirty="0">
                <a:latin typeface="+mj-lt"/>
              </a:rPr>
              <a:t> et al., Microscopy today, 2019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/>
              <a:pPr>
                <a:defRPr/>
              </a:pPr>
              <a:t>14</a:t>
            </a:fld>
            <a:endParaRPr lang="fr-FR" dirty="0"/>
          </a:p>
        </p:txBody>
      </p:sp>
      <p:sp>
        <p:nvSpPr>
          <p:cNvPr id="3" name="Text Box 5">
            <a:extLst>
              <a:ext uri="{FF2B5EF4-FFF2-40B4-BE49-F238E27FC236}">
                <a16:creationId xmlns:a16="http://schemas.microsoft.com/office/drawing/2014/main" id="{2F6BD3B4-9A19-8347-43BA-0C966FF9B0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44875" y="2779109"/>
            <a:ext cx="4105275" cy="236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defRPr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defRPr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defRPr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defRPr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buFontTx/>
              <a:buChar char="•"/>
            </a:pPr>
            <a:r>
              <a:rPr lang="en-GB" altLang="en-US" dirty="0">
                <a:latin typeface="Eurostile" pitchFamily="34" charset="0"/>
              </a:rPr>
              <a:t>Simulation of 10</a:t>
            </a:r>
            <a:r>
              <a:rPr lang="en-GB" altLang="en-US" baseline="30000" dirty="0">
                <a:latin typeface="Eurostile" pitchFamily="34" charset="0"/>
              </a:rPr>
              <a:t>5</a:t>
            </a:r>
            <a:r>
              <a:rPr lang="en-GB" altLang="en-US" dirty="0">
                <a:latin typeface="Eurostile" pitchFamily="34" charset="0"/>
              </a:rPr>
              <a:t> impacts</a:t>
            </a:r>
          </a:p>
          <a:p>
            <a:pPr>
              <a:buFontTx/>
              <a:buChar char="•"/>
            </a:pPr>
            <a:endParaRPr lang="en-GB" altLang="en-US" dirty="0">
              <a:latin typeface="Eurostile" pitchFamily="34" charset="0"/>
            </a:endParaRPr>
          </a:p>
          <a:p>
            <a:pPr>
              <a:buFontTx/>
              <a:buChar char="•"/>
            </a:pPr>
            <a:r>
              <a:rPr lang="en-GB" altLang="en-US" dirty="0">
                <a:latin typeface="Eurostile" pitchFamily="34" charset="0"/>
              </a:rPr>
              <a:t>Calculating the distance of sputtered atoms from impact point</a:t>
            </a:r>
          </a:p>
          <a:p>
            <a:pPr>
              <a:buFontTx/>
              <a:buChar char="•"/>
            </a:pPr>
            <a:endParaRPr lang="en-GB" altLang="en-US" dirty="0">
              <a:latin typeface="Eurostile" pitchFamily="34" charset="0"/>
              <a:cs typeface="Arial" panose="020B0604020202020204" pitchFamily="34" charset="0"/>
            </a:endParaRPr>
          </a:p>
          <a:p>
            <a:pPr>
              <a:buFontTx/>
              <a:buChar char="•"/>
            </a:pPr>
            <a:r>
              <a:rPr lang="en-GB" altLang="en-US" dirty="0">
                <a:latin typeface="Eurostile" pitchFamily="34" charset="0"/>
                <a:cs typeface="Arial" panose="020B0604020202020204" pitchFamily="34" charset="0"/>
              </a:rPr>
              <a:t>Determining FW</a:t>
            </a:r>
            <a:r>
              <a:rPr lang="en-GB" altLang="en-US" baseline="-25000" dirty="0">
                <a:latin typeface="Eurostile" pitchFamily="34" charset="0"/>
                <a:cs typeface="Arial" panose="020B0604020202020204" pitchFamily="34" charset="0"/>
              </a:rPr>
              <a:t>50</a:t>
            </a:r>
            <a:endParaRPr lang="en-GB" altLang="en-US" baseline="-25000" dirty="0">
              <a:latin typeface="Eurostile" pitchFamily="34" charset="0"/>
            </a:endParaRPr>
          </a:p>
        </p:txBody>
      </p:sp>
      <p:graphicFrame>
        <p:nvGraphicFramePr>
          <p:cNvPr id="7" name="Object 12">
            <a:extLst>
              <a:ext uri="{FF2B5EF4-FFF2-40B4-BE49-F238E27FC236}">
                <a16:creationId xmlns:a16="http://schemas.microsoft.com/office/drawing/2014/main" id="{CBE640B3-F761-EC3E-63D3-13B4A50089C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05808258"/>
              </p:ext>
            </p:extLst>
          </p:nvPr>
        </p:nvGraphicFramePr>
        <p:xfrm>
          <a:off x="-248463" y="2243153"/>
          <a:ext cx="4425950" cy="3586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7" imgW="3241853" imgH="2624938" progId="Origin50.Graph">
                  <p:embed/>
                </p:oleObj>
              </mc:Choice>
              <mc:Fallback>
                <p:oleObj name="Graph" r:id="rId7" imgW="3241853" imgH="2624938" progId="Origin50.Graph">
                  <p:embed/>
                  <p:pic>
                    <p:nvPicPr>
                      <p:cNvPr id="20485" name="Object 12">
                        <a:extLst>
                          <a:ext uri="{FF2B5EF4-FFF2-40B4-BE49-F238E27FC236}">
                            <a16:creationId xmlns:a16="http://schemas.microsoft.com/office/drawing/2014/main" id="{16738F54-F058-E577-6CDF-38F1A6C8FD4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248463" y="2243153"/>
                        <a:ext cx="4425950" cy="3586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E54D96B5-C6FF-3E61-7BD6-BC2B9C400B2A}"/>
              </a:ext>
            </a:extLst>
          </p:cNvPr>
          <p:cNvSpPr txBox="1"/>
          <p:nvPr/>
        </p:nvSpPr>
        <p:spPr>
          <a:xfrm>
            <a:off x="198244" y="1653132"/>
            <a:ext cx="62168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E" dirty="0"/>
              <a:t>Lateral resolution only dependent on ion-matter</a:t>
            </a:r>
          </a:p>
          <a:p>
            <a:r>
              <a:rPr lang="en-IE" dirty="0"/>
              <a:t>    interactions i.e. the collision cascades</a:t>
            </a:r>
          </a:p>
        </p:txBody>
      </p:sp>
    </p:spTree>
    <p:extLst>
      <p:ext uri="{BB962C8B-B14F-4D97-AF65-F5344CB8AC3E}">
        <p14:creationId xmlns:p14="http://schemas.microsoft.com/office/powerpoint/2010/main" val="3831291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BB6F2C42-6871-742F-07E4-C9619ACB33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736" y="1091811"/>
            <a:ext cx="1589085" cy="1121894"/>
          </a:xfrm>
          <a:prstGeom prst="rect">
            <a:avLst/>
          </a:prstGeom>
          <a:noFill/>
        </p:spPr>
      </p:pic>
      <p:pic>
        <p:nvPicPr>
          <p:cNvPr id="2" name="Video_microelectronics_3D">
            <a:hlinkClick r:id="" action="ppaction://media"/>
            <a:extLst>
              <a:ext uri="{FF2B5EF4-FFF2-40B4-BE49-F238E27FC236}">
                <a16:creationId xmlns:a16="http://schemas.microsoft.com/office/drawing/2014/main" id="{1E4CB8CD-DBB0-994A-72AC-376F26E224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16621" t="15838" r="15587" b="9666"/>
          <a:stretch/>
        </p:blipFill>
        <p:spPr>
          <a:xfrm>
            <a:off x="6228371" y="4513884"/>
            <a:ext cx="2694910" cy="2221759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D51E34D7-FF82-1910-0E44-9CF6A2EB1E1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6169" y="2289268"/>
            <a:ext cx="2036691" cy="2537056"/>
          </a:xfrm>
          <a:prstGeom prst="rect">
            <a:avLst/>
          </a:prstGeom>
        </p:spPr>
      </p:pic>
      <p:sp>
        <p:nvSpPr>
          <p:cNvPr id="18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>
                <a:solidFill>
                  <a:schemeClr val="tx1"/>
                </a:solidFill>
              </a:rPr>
              <a:pPr>
                <a:defRPr/>
              </a:pPr>
              <a:t>15</a:t>
            </a:fld>
            <a:endParaRPr lang="fr-FR" dirty="0">
              <a:solidFill>
                <a:schemeClr val="tx1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 err="1"/>
              <a:t>sims</a:t>
            </a:r>
            <a:r>
              <a:rPr lang="fr-CH" dirty="0"/>
              <a:t> system on FIB plateformes</a:t>
            </a:r>
            <a:endParaRPr lang="en-GB" dirty="0"/>
          </a:p>
        </p:txBody>
      </p:sp>
      <p:grpSp>
        <p:nvGrpSpPr>
          <p:cNvPr id="5" name="Group 4"/>
          <p:cNvGrpSpPr/>
          <p:nvPr/>
        </p:nvGrpSpPr>
        <p:grpSpPr>
          <a:xfrm>
            <a:off x="6295046" y="775996"/>
            <a:ext cx="4556233" cy="1838019"/>
            <a:chOff x="48666" y="2154378"/>
            <a:chExt cx="8981307" cy="3185786"/>
          </a:xfrm>
        </p:grpSpPr>
        <p:pic>
          <p:nvPicPr>
            <p:cNvPr id="6" name="Picture 3" descr="Z:\PROJECTS\He-SIMS\SIMS4NANOFAB (Zeiss)\Data\Peabody Feb 2015\23 Feb\LiTiO 6pA Ne 45x45um WD 17 2.tif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8227"/>
            <a:stretch/>
          </p:blipFill>
          <p:spPr bwMode="auto">
            <a:xfrm>
              <a:off x="48666" y="2154378"/>
              <a:ext cx="8981307" cy="31857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436508" y="3293806"/>
              <a:ext cx="334296" cy="453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dirty="0"/>
                <a:t>H</a:t>
              </a:r>
              <a:endParaRPr lang="en-GB" sz="11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538717" y="4075470"/>
              <a:ext cx="748260" cy="453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dirty="0"/>
                <a:t>H</a:t>
              </a:r>
              <a:r>
                <a:rPr lang="en-US" sz="1100" baseline="-25000" dirty="0"/>
                <a:t>2</a:t>
              </a:r>
              <a:endParaRPr lang="en-GB" sz="1100" baseline="-25000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913364" y="3397045"/>
              <a:ext cx="642449" cy="453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aseline="30000" dirty="0"/>
                <a:t>6</a:t>
              </a:r>
              <a:r>
                <a:rPr lang="en-US" sz="1100" dirty="0"/>
                <a:t>Li</a:t>
              </a:r>
              <a:endParaRPr lang="en-GB" sz="1100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1065764" y="2674398"/>
              <a:ext cx="711817" cy="453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aseline="30000" dirty="0"/>
                <a:t>7</a:t>
              </a:r>
              <a:r>
                <a:rPr lang="en-US" sz="1100" dirty="0"/>
                <a:t>Li</a:t>
              </a:r>
              <a:endParaRPr lang="en-GB" sz="1100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439379" y="4137716"/>
              <a:ext cx="998506" cy="453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aseline="30000" dirty="0"/>
                <a:t>10</a:t>
              </a:r>
              <a:r>
                <a:rPr lang="en-US" sz="1100" dirty="0"/>
                <a:t>B</a:t>
              </a:r>
              <a:endParaRPr lang="en-GB" sz="1100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591781" y="3839494"/>
              <a:ext cx="846104" cy="453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aseline="30000" dirty="0"/>
                <a:t>11</a:t>
              </a:r>
              <a:r>
                <a:rPr lang="en-US" sz="1100" dirty="0"/>
                <a:t>B</a:t>
              </a:r>
              <a:endParaRPr lang="en-GB" sz="11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3063254" y="3022468"/>
              <a:ext cx="944450" cy="453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dirty="0"/>
                <a:t>Na</a:t>
              </a:r>
              <a:endParaRPr lang="en-GB" sz="1100" dirty="0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3848267" y="3298708"/>
              <a:ext cx="654815" cy="453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dirty="0"/>
                <a:t>Si</a:t>
              </a:r>
              <a:endParaRPr lang="en-GB" sz="1100" dirty="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5303456" y="3298706"/>
              <a:ext cx="448413" cy="453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dirty="0"/>
                <a:t>K</a:t>
              </a:r>
              <a:endParaRPr lang="en-GB" sz="1100" dirty="0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6542321" y="3674045"/>
              <a:ext cx="722279" cy="453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dirty="0" err="1"/>
                <a:t>Ti</a:t>
              </a:r>
              <a:endParaRPr lang="en-GB" sz="1100" dirty="0"/>
            </a:p>
          </p:txBody>
        </p:sp>
      </p:grpSp>
      <p:grpSp>
        <p:nvGrpSpPr>
          <p:cNvPr id="19" name="Group 18"/>
          <p:cNvGrpSpPr>
            <a:grpSpLocks/>
          </p:cNvGrpSpPr>
          <p:nvPr/>
        </p:nvGrpSpPr>
        <p:grpSpPr bwMode="auto">
          <a:xfrm>
            <a:off x="3749859" y="1452920"/>
            <a:ext cx="2497230" cy="4794250"/>
            <a:chOff x="2153813" y="1690688"/>
            <a:chExt cx="2497230" cy="4794250"/>
          </a:xfrm>
        </p:grpSpPr>
        <p:sp>
          <p:nvSpPr>
            <p:cNvPr id="20" name="Line 32"/>
            <p:cNvSpPr>
              <a:spLocks noChangeShapeType="1"/>
            </p:cNvSpPr>
            <p:nvPr/>
          </p:nvSpPr>
          <p:spPr bwMode="auto">
            <a:xfrm>
              <a:off x="3390900" y="1985963"/>
              <a:ext cx="1003300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miter lim="800000"/>
              <a:headEnd type="none" w="sm" len="sm"/>
              <a:tailEnd type="triangl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kern="0">
                <a:solidFill>
                  <a:sysClr val="windowText" lastClr="000000"/>
                </a:solidFill>
                <a:latin typeface="Arial" pitchFamily="34" charset="0"/>
              </a:endParaRPr>
            </a:p>
          </p:txBody>
        </p:sp>
        <p:sp>
          <p:nvSpPr>
            <p:cNvPr id="21" name="Text Box 33"/>
            <p:cNvSpPr txBox="1">
              <a:spLocks noChangeArrowheads="1"/>
            </p:cNvSpPr>
            <p:nvPr/>
          </p:nvSpPr>
          <p:spPr bwMode="auto">
            <a:xfrm>
              <a:off x="3594100" y="6146800"/>
              <a:ext cx="914400" cy="3381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600" kern="0" dirty="0">
                  <a:latin typeface="Arial" pitchFamily="34" charset="0"/>
                </a:rPr>
                <a:t>Imaging</a:t>
              </a:r>
            </a:p>
          </p:txBody>
        </p:sp>
        <p:sp>
          <p:nvSpPr>
            <p:cNvPr id="22" name="Text Box 34"/>
            <p:cNvSpPr txBox="1">
              <a:spLocks noChangeArrowheads="1"/>
            </p:cNvSpPr>
            <p:nvPr/>
          </p:nvSpPr>
          <p:spPr bwMode="auto">
            <a:xfrm>
              <a:off x="3702050" y="3918744"/>
              <a:ext cx="930275" cy="584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600" kern="0" dirty="0">
                  <a:latin typeface="Arial" pitchFamily="34" charset="0"/>
                </a:rPr>
                <a:t>Depth</a:t>
              </a:r>
            </a:p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600" kern="0" dirty="0">
                  <a:latin typeface="Arial" pitchFamily="34" charset="0"/>
                </a:rPr>
                <a:t>profiling</a:t>
              </a:r>
            </a:p>
          </p:txBody>
        </p:sp>
        <p:sp>
          <p:nvSpPr>
            <p:cNvPr id="23" name="Line 35"/>
            <p:cNvSpPr>
              <a:spLocks noChangeShapeType="1"/>
            </p:cNvSpPr>
            <p:nvPr/>
          </p:nvSpPr>
          <p:spPr bwMode="auto">
            <a:xfrm>
              <a:off x="3632200" y="1982788"/>
              <a:ext cx="0" cy="4478337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kern="0">
                <a:solidFill>
                  <a:sysClr val="windowText" lastClr="000000"/>
                </a:solidFill>
                <a:latin typeface="Arial" pitchFamily="34" charset="0"/>
              </a:endParaRPr>
            </a:p>
          </p:txBody>
        </p:sp>
        <p:sp>
          <p:nvSpPr>
            <p:cNvPr id="25" name="Line 37"/>
            <p:cNvSpPr>
              <a:spLocks noChangeShapeType="1"/>
            </p:cNvSpPr>
            <p:nvPr/>
          </p:nvSpPr>
          <p:spPr bwMode="auto">
            <a:xfrm>
              <a:off x="3641725" y="6456363"/>
              <a:ext cx="838200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miter lim="800000"/>
              <a:headEnd type="none" w="sm" len="sm"/>
              <a:tailEnd type="triangl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kern="0">
                <a:solidFill>
                  <a:sysClr val="windowText" lastClr="000000"/>
                </a:solidFill>
                <a:latin typeface="Arial" pitchFamily="34" charset="0"/>
              </a:endParaRPr>
            </a:p>
          </p:txBody>
        </p:sp>
        <p:sp>
          <p:nvSpPr>
            <p:cNvPr id="26" name="Text Box 38"/>
            <p:cNvSpPr txBox="1">
              <a:spLocks noChangeArrowheads="1"/>
            </p:cNvSpPr>
            <p:nvPr/>
          </p:nvSpPr>
          <p:spPr bwMode="auto">
            <a:xfrm>
              <a:off x="3584243" y="1690688"/>
              <a:ext cx="1066800" cy="584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600" kern="0" dirty="0">
                  <a:solidFill>
                    <a:sysClr val="windowText" lastClr="000000"/>
                  </a:solidFill>
                  <a:latin typeface="Arial" pitchFamily="34" charset="0"/>
                </a:rPr>
                <a:t>Mass</a:t>
              </a:r>
            </a:p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600" kern="0" dirty="0">
                  <a:solidFill>
                    <a:sysClr val="windowText" lastClr="000000"/>
                  </a:solidFill>
                  <a:latin typeface="Arial" pitchFamily="34" charset="0"/>
                </a:rPr>
                <a:t>spectrum</a:t>
              </a:r>
            </a:p>
          </p:txBody>
        </p:sp>
        <p:sp>
          <p:nvSpPr>
            <p:cNvPr id="28" name="Line 37"/>
            <p:cNvSpPr>
              <a:spLocks noChangeShapeType="1"/>
            </p:cNvSpPr>
            <p:nvPr/>
          </p:nvSpPr>
          <p:spPr bwMode="auto">
            <a:xfrm>
              <a:off x="3636963" y="4228870"/>
              <a:ext cx="838200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miter lim="800000"/>
              <a:headEnd type="none" w="sm" len="sm"/>
              <a:tailEnd type="triangl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kern="0">
                <a:solidFill>
                  <a:sysClr val="windowText" lastClr="000000"/>
                </a:solidFill>
                <a:latin typeface="Arial" pitchFamily="34" charset="0"/>
              </a:endParaRPr>
            </a:p>
          </p:txBody>
        </p:sp>
        <p:sp>
          <p:nvSpPr>
            <p:cNvPr id="34" name="Line 37"/>
            <p:cNvSpPr>
              <a:spLocks noChangeShapeType="1"/>
            </p:cNvSpPr>
            <p:nvPr/>
          </p:nvSpPr>
          <p:spPr bwMode="auto">
            <a:xfrm>
              <a:off x="2153813" y="1986447"/>
              <a:ext cx="1259272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kern="0" dirty="0">
                  <a:solidFill>
                    <a:sysClr val="windowText" lastClr="000000"/>
                  </a:solidFill>
                  <a:latin typeface="Arial" pitchFamily="34" charset="0"/>
                </a:rPr>
                <a:t>     SIMS</a:t>
              </a:r>
            </a:p>
          </p:txBody>
        </p:sp>
        <p:sp>
          <p:nvSpPr>
            <p:cNvPr id="35" name="Line 37"/>
            <p:cNvSpPr>
              <a:spLocks noChangeShapeType="1"/>
            </p:cNvSpPr>
            <p:nvPr/>
          </p:nvSpPr>
          <p:spPr bwMode="auto">
            <a:xfrm flipV="1">
              <a:off x="2153813" y="1986087"/>
              <a:ext cx="0" cy="533953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kern="0">
                <a:solidFill>
                  <a:sysClr val="windowText" lastClr="000000"/>
                </a:solidFill>
                <a:latin typeface="Arial" pitchFamily="34" charset="0"/>
              </a:endParaRPr>
            </a:p>
          </p:txBody>
        </p:sp>
      </p:grpSp>
      <p:sp>
        <p:nvSpPr>
          <p:cNvPr id="36" name="TextBox 35"/>
          <p:cNvSpPr txBox="1"/>
          <p:nvPr/>
        </p:nvSpPr>
        <p:spPr>
          <a:xfrm>
            <a:off x="8893296" y="3244334"/>
            <a:ext cx="10871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dirty="0"/>
              <a:t>Ga</a:t>
            </a:r>
            <a:r>
              <a:rPr lang="fr-CH" baseline="30000" dirty="0"/>
              <a:t>+</a:t>
            </a:r>
            <a:r>
              <a:rPr lang="fr-CH" dirty="0"/>
              <a:t> , 3 kV</a:t>
            </a:r>
            <a:endParaRPr lang="en-GB" dirty="0"/>
          </a:p>
        </p:txBody>
      </p:sp>
      <p:sp>
        <p:nvSpPr>
          <p:cNvPr id="29" name="Text Box 2"/>
          <p:cNvSpPr txBox="1">
            <a:spLocks noChangeArrowheads="1"/>
          </p:cNvSpPr>
          <p:nvPr/>
        </p:nvSpPr>
        <p:spPr bwMode="auto">
          <a:xfrm>
            <a:off x="8586524" y="6502884"/>
            <a:ext cx="1241183" cy="371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3200">
                <a:solidFill>
                  <a:srgbClr val="000000"/>
                </a:solidFill>
                <a:latin typeface="Calibri" pitchFamily="34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800">
                <a:solidFill>
                  <a:srgbClr val="000000"/>
                </a:solidFill>
                <a:latin typeface="Calibri" pitchFamily="34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Calibri" pitchFamily="34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Calibri" pitchFamily="34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Calibri" pitchFamily="34" charset="0"/>
                <a:ea typeface="Microsoft YaHei" charset="0"/>
                <a:cs typeface="Microsoft YaHei" charset="0"/>
              </a:defRPr>
            </a:lvl5pPr>
            <a:lvl6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Calibri" pitchFamily="34" charset="0"/>
                <a:ea typeface="Microsoft YaHei" charset="0"/>
                <a:cs typeface="Microsoft YaHei" charset="0"/>
              </a:defRPr>
            </a:lvl6pPr>
            <a:lvl7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Calibri" pitchFamily="34" charset="0"/>
                <a:ea typeface="Microsoft YaHei" charset="0"/>
                <a:cs typeface="Microsoft YaHei" charset="0"/>
              </a:defRPr>
            </a:lvl7pPr>
            <a:lvl8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Calibri" pitchFamily="34" charset="0"/>
                <a:ea typeface="Microsoft YaHei" charset="0"/>
                <a:cs typeface="Microsoft YaHei" charset="0"/>
              </a:defRPr>
            </a:lvl8pPr>
            <a:lvl9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Calibri" pitchFamily="34" charset="0"/>
                <a:ea typeface="Microsoft YaHei" charset="0"/>
                <a:cs typeface="Microsoft YaHei" charset="0"/>
              </a:defRPr>
            </a:lvl9pPr>
          </a:lstStyle>
          <a:p>
            <a:pPr>
              <a:buClrTx/>
              <a:buFontTx/>
              <a:buNone/>
            </a:pPr>
            <a:r>
              <a:rPr lang="fr-LU" altLang="fr-FR" sz="1800" dirty="0"/>
              <a:t>FOV 3 </a:t>
            </a:r>
            <a:r>
              <a:rPr lang="fr-LU" altLang="fr-FR" sz="1800" dirty="0">
                <a:latin typeface="Calibri"/>
                <a:cs typeface="Calibri"/>
              </a:rPr>
              <a:t>µ</a:t>
            </a:r>
            <a:r>
              <a:rPr lang="fr-LU" altLang="fr-FR" sz="1800" dirty="0"/>
              <a:t>m</a:t>
            </a:r>
          </a:p>
        </p:txBody>
      </p:sp>
      <p:cxnSp>
        <p:nvCxnSpPr>
          <p:cNvPr id="47" name="Straight Connector 46"/>
          <p:cNvCxnSpPr/>
          <p:nvPr/>
        </p:nvCxnSpPr>
        <p:spPr>
          <a:xfrm flipV="1">
            <a:off x="3746901" y="1757822"/>
            <a:ext cx="10848" cy="47873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cxnSpLocks/>
          </p:cNvCxnSpPr>
          <p:nvPr/>
        </p:nvCxnSpPr>
        <p:spPr>
          <a:xfrm flipH="1" flipV="1">
            <a:off x="2121142" y="1742667"/>
            <a:ext cx="1636607" cy="6936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0" name="TextBox 49"/>
          <p:cNvSpPr txBox="1"/>
          <p:nvPr/>
        </p:nvSpPr>
        <p:spPr>
          <a:xfrm>
            <a:off x="3186263" y="1797486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dirty="0">
                <a:latin typeface="+mj-lt"/>
              </a:rPr>
              <a:t>SE</a:t>
            </a:r>
            <a:endParaRPr lang="en-GB" dirty="0">
              <a:latin typeface="+mj-lt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8715836" y="4669735"/>
            <a:ext cx="6596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B0F0"/>
                </a:solidFill>
              </a:rPr>
              <a:t>Si</a:t>
            </a: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5B80DA2E-14EF-0938-E7EB-DBF40035D42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97781" y="4116533"/>
            <a:ext cx="1877210" cy="2222004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B4B1219B-7CFC-6392-88F8-A7EA1CCB4E7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5400000">
            <a:off x="3096562" y="4374122"/>
            <a:ext cx="2486694" cy="1706826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A34FC456-54DF-370F-793D-3378698A4E4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54708" y="2897013"/>
            <a:ext cx="2200071" cy="1519474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63108665-F4FF-3E1D-6E3B-58DEC5BA165B}"/>
              </a:ext>
            </a:extLst>
          </p:cNvPr>
          <p:cNvSpPr txBox="1"/>
          <p:nvPr/>
        </p:nvSpPr>
        <p:spPr>
          <a:xfrm>
            <a:off x="9074550" y="5503233"/>
            <a:ext cx="1212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dirty="0"/>
              <a:t>Ne</a:t>
            </a:r>
            <a:r>
              <a:rPr lang="fr-CH" baseline="30000" dirty="0"/>
              <a:t>+</a:t>
            </a:r>
            <a:r>
              <a:rPr lang="fr-CH" dirty="0"/>
              <a:t> , 25 kV</a:t>
            </a:r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DFCED0E3-1CAD-7304-73C4-2A7830360142}"/>
              </a:ext>
            </a:extLst>
          </p:cNvPr>
          <p:cNvSpPr txBox="1"/>
          <p:nvPr/>
        </p:nvSpPr>
        <p:spPr>
          <a:xfrm>
            <a:off x="10356660" y="996240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dirty="0"/>
              <a:t>Ne</a:t>
            </a:r>
            <a:r>
              <a:rPr lang="fr-CH" baseline="30000" dirty="0"/>
              <a:t>+</a:t>
            </a:r>
            <a:r>
              <a:rPr lang="fr-CH" dirty="0"/>
              <a:t>, 30 kV</a:t>
            </a:r>
            <a:endParaRPr lang="en-GB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390FE3C-69B5-410B-7B0A-53829CC1D22D}"/>
              </a:ext>
            </a:extLst>
          </p:cNvPr>
          <p:cNvSpPr/>
          <p:nvPr/>
        </p:nvSpPr>
        <p:spPr>
          <a:xfrm>
            <a:off x="6737604" y="4665194"/>
            <a:ext cx="4189891" cy="216784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09127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12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3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44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36" grpId="0"/>
      <p:bldP spid="29" grpId="0"/>
      <p:bldP spid="39" grpId="0"/>
      <p:bldP spid="44" grpId="0"/>
      <p:bldP spid="45" grpId="0"/>
      <p:bldP spid="2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E5EB420-EBBD-4029-A473-A409998AE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8131" y="132001"/>
            <a:ext cx="8398932" cy="542025"/>
          </a:xfrm>
        </p:spPr>
        <p:txBody>
          <a:bodyPr/>
          <a:lstStyle/>
          <a:p>
            <a:r>
              <a:rPr lang="en-GB" sz="2800" b="1" dirty="0"/>
              <a:t>Photovoltaic solar cells </a:t>
            </a:r>
            <a:endParaRPr lang="en-I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D851C0-805A-4490-8E53-CC2FA9B3B2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/>
              <a:pPr>
                <a:defRPr/>
              </a:pPr>
              <a:t>16</a:t>
            </a:fld>
            <a:endParaRPr lang="fr-FR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58F20D18-14B4-4D24-A9C2-54DA2983F0F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356"/>
          <a:stretch/>
        </p:blipFill>
        <p:spPr>
          <a:xfrm>
            <a:off x="7508817" y="1890479"/>
            <a:ext cx="4683184" cy="435422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9F8E3F8B-F5A3-4C66-93D1-2222858303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4713" y="3146447"/>
            <a:ext cx="2974103" cy="2840997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DF39902C-4564-4CA3-9487-D817EBE441E7}"/>
              </a:ext>
            </a:extLst>
          </p:cNvPr>
          <p:cNvSpPr txBox="1"/>
          <p:nvPr/>
        </p:nvSpPr>
        <p:spPr>
          <a:xfrm>
            <a:off x="6270115" y="6163417"/>
            <a:ext cx="592188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Clr>
                <a:srgbClr val="0070C0"/>
              </a:buClr>
              <a:buFont typeface="Wingdings" panose="05000000000000000000" pitchFamily="2" charset="2"/>
              <a:buChar char="Ø"/>
            </a:pPr>
            <a:r>
              <a:rPr lang="en-GB" dirty="0"/>
              <a:t>Localization of Rb Grain, grain boundary (200 ppm)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CCFB951-80D6-4458-A435-F6B7B9F63F08}"/>
              </a:ext>
            </a:extLst>
          </p:cNvPr>
          <p:cNvSpPr txBox="1"/>
          <p:nvPr/>
        </p:nvSpPr>
        <p:spPr>
          <a:xfrm>
            <a:off x="406352" y="906533"/>
            <a:ext cx="356874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Photovoltaic solar cells </a:t>
            </a:r>
          </a:p>
          <a:p>
            <a:r>
              <a:rPr lang="en-GB" dirty="0"/>
              <a:t>		- CIGS : Rb</a:t>
            </a:r>
            <a:endParaRPr lang="en-GB" baseline="-25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D56C4E-8BB7-6CBE-4B4E-CB58926CBE57}"/>
              </a:ext>
            </a:extLst>
          </p:cNvPr>
          <p:cNvSpPr txBox="1"/>
          <p:nvPr/>
        </p:nvSpPr>
        <p:spPr>
          <a:xfrm>
            <a:off x="4209462" y="2288681"/>
            <a:ext cx="3137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CH" dirty="0"/>
              <a:t>Rb concentration </a:t>
            </a:r>
            <a:r>
              <a:rPr lang="fr-CH" dirty="0" err="1"/>
              <a:t>map</a:t>
            </a:r>
            <a:r>
              <a:rPr lang="fr-CH" dirty="0"/>
              <a:t> </a:t>
            </a:r>
            <a:r>
              <a:rPr lang="fr-CH" dirty="0" err="1"/>
              <a:t>obtained</a:t>
            </a:r>
            <a:r>
              <a:rPr lang="fr-CH" dirty="0"/>
              <a:t> </a:t>
            </a:r>
            <a:r>
              <a:rPr lang="fr-CH" dirty="0" err="1"/>
              <a:t>from</a:t>
            </a:r>
            <a:r>
              <a:rPr lang="fr-CH" dirty="0"/>
              <a:t> nano-XRF </a:t>
            </a:r>
            <a:r>
              <a:rPr lang="fr-CH" dirty="0" err="1"/>
              <a:t>measurements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822425-FAC3-8391-B91E-A988014EDC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41521" y="1267891"/>
            <a:ext cx="2967295" cy="10207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D817FE22-340D-2A15-296C-409214A73DF7}"/>
              </a:ext>
            </a:extLst>
          </p:cNvPr>
          <p:cNvGrpSpPr/>
          <p:nvPr/>
        </p:nvGrpSpPr>
        <p:grpSpPr>
          <a:xfrm>
            <a:off x="80455" y="1778286"/>
            <a:ext cx="4048125" cy="3405311"/>
            <a:chOff x="229018" y="1443792"/>
            <a:chExt cx="4048125" cy="3405311"/>
          </a:xfrm>
        </p:grpSpPr>
        <p:pic>
          <p:nvPicPr>
            <p:cNvPr id="3" name="Picture 2" descr="Diagram&#10;&#10;Description automatically generated">
              <a:extLst>
                <a:ext uri="{FF2B5EF4-FFF2-40B4-BE49-F238E27FC236}">
                  <a16:creationId xmlns:a16="http://schemas.microsoft.com/office/drawing/2014/main" id="{A27E2821-3CE4-3A08-B137-98EA19E7B4D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r="50000" b="50068"/>
            <a:stretch/>
          </p:blipFill>
          <p:spPr>
            <a:xfrm>
              <a:off x="229018" y="1443792"/>
              <a:ext cx="4048125" cy="3405311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79ED013-F1EB-5E84-B653-5445320B21DA}"/>
                </a:ext>
              </a:extLst>
            </p:cNvPr>
            <p:cNvSpPr/>
            <p:nvPr/>
          </p:nvSpPr>
          <p:spPr>
            <a:xfrm>
              <a:off x="642451" y="1443792"/>
              <a:ext cx="569297" cy="46511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A11B8CC5-180E-CADA-7855-E3F7E15664E8}"/>
              </a:ext>
            </a:extLst>
          </p:cNvPr>
          <p:cNvSpPr txBox="1"/>
          <p:nvPr/>
        </p:nvSpPr>
        <p:spPr>
          <a:xfrm>
            <a:off x="406352" y="5963975"/>
            <a:ext cx="33008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P. </a:t>
            </a:r>
            <a:r>
              <a:rPr lang="en-GB" sz="1400" dirty="0" err="1"/>
              <a:t>Schöppe</a:t>
            </a:r>
            <a:r>
              <a:rPr lang="en-GB" sz="1400" dirty="0"/>
              <a:t> et al., Nano Energy (2017)</a:t>
            </a:r>
          </a:p>
        </p:txBody>
      </p:sp>
      <p:sp>
        <p:nvSpPr>
          <p:cNvPr id="11" name="Text Placeholder 11">
            <a:extLst>
              <a:ext uri="{FF2B5EF4-FFF2-40B4-BE49-F238E27FC236}">
                <a16:creationId xmlns:a16="http://schemas.microsoft.com/office/drawing/2014/main" id="{28403548-58E7-43AA-A243-B52F66749E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78713" y="620129"/>
            <a:ext cx="8399153" cy="439346"/>
          </a:xfrm>
        </p:spPr>
        <p:txBody>
          <a:bodyPr/>
          <a:lstStyle/>
          <a:p>
            <a:r>
              <a:rPr lang="en-GB" dirty="0"/>
              <a:t>CIGS , Cu(</a:t>
            </a:r>
            <a:r>
              <a:rPr lang="en-GB" dirty="0" err="1"/>
              <a:t>In,Ga</a:t>
            </a:r>
            <a:r>
              <a:rPr lang="en-GB" dirty="0"/>
              <a:t>)Se</a:t>
            </a:r>
            <a:r>
              <a:rPr lang="en-GB" baseline="-25000" dirty="0"/>
              <a:t>2</a:t>
            </a:r>
            <a:r>
              <a:rPr lang="en-GB" dirty="0"/>
              <a:t>, </a:t>
            </a:r>
            <a:r>
              <a:rPr lang="en-GB" dirty="0" err="1"/>
              <a:t>Rb</a:t>
            </a:r>
            <a:r>
              <a:rPr lang="en-GB" dirty="0"/>
              <a:t> doping</a:t>
            </a:r>
          </a:p>
        </p:txBody>
      </p:sp>
    </p:spTree>
    <p:extLst>
      <p:ext uri="{BB962C8B-B14F-4D97-AF65-F5344CB8AC3E}">
        <p14:creationId xmlns:p14="http://schemas.microsoft.com/office/powerpoint/2010/main" val="1818144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C0034D-94E2-3ECC-DEFC-F8B761197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photovoltaic cell</a:t>
            </a:r>
            <a:endParaRPr lang="en-I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EF4163-FE63-3173-F609-64F6DE3B1B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/>
              <a:pPr>
                <a:defRPr/>
              </a:pPr>
              <a:t>17</a:t>
            </a:fld>
            <a:endParaRPr lang="fr-FR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FB96A3-0F3F-D699-6E42-4FFA7CF525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160" y="1300631"/>
            <a:ext cx="5119977" cy="511997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57D2173-A39D-146B-5E11-07A5F5D9759A}"/>
              </a:ext>
            </a:extLst>
          </p:cNvPr>
          <p:cNvSpPr/>
          <p:nvPr/>
        </p:nvSpPr>
        <p:spPr>
          <a:xfrm>
            <a:off x="30316" y="1201022"/>
            <a:ext cx="5959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CH" sz="2400" b="1" dirty="0"/>
              <a:t>SE</a:t>
            </a:r>
            <a:endParaRPr lang="en-GB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4BD80F0-6619-3FDB-C982-87324D74A9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2666" y="713836"/>
            <a:ext cx="2880000" cy="2880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8BFFCA4-637F-FA90-88C3-52CA6B3483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3840" y="713836"/>
            <a:ext cx="2880000" cy="2880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3D9A5E7-29E2-C6C4-5E1D-5BA1C88D58C4}"/>
              </a:ext>
            </a:extLst>
          </p:cNvPr>
          <p:cNvSpPr txBox="1"/>
          <p:nvPr/>
        </p:nvSpPr>
        <p:spPr>
          <a:xfrm>
            <a:off x="5932204" y="788798"/>
            <a:ext cx="44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dirty="0">
                <a:solidFill>
                  <a:schemeClr val="bg1"/>
                </a:solidFill>
              </a:rPr>
              <a:t>Na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3E57EB-4C94-C923-BF3A-C6751A2AF066}"/>
              </a:ext>
            </a:extLst>
          </p:cNvPr>
          <p:cNvSpPr txBox="1"/>
          <p:nvPr/>
        </p:nvSpPr>
        <p:spPr>
          <a:xfrm>
            <a:off x="8872196" y="788798"/>
            <a:ext cx="431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dirty="0">
                <a:solidFill>
                  <a:schemeClr val="bg1"/>
                </a:solidFill>
              </a:rPr>
              <a:t>Rb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F1EE5E-4245-C7BC-AFD4-B7C5CCC2B3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64570" y="3734158"/>
            <a:ext cx="2880000" cy="2880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E195BF2-482D-48ED-338C-09CF38310EB9}"/>
              </a:ext>
            </a:extLst>
          </p:cNvPr>
          <p:cNvSpPr txBox="1"/>
          <p:nvPr/>
        </p:nvSpPr>
        <p:spPr>
          <a:xfrm>
            <a:off x="8309658" y="3770285"/>
            <a:ext cx="599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baseline="30000" dirty="0">
                <a:solidFill>
                  <a:schemeClr val="bg1"/>
                </a:solidFill>
              </a:rPr>
              <a:t>113</a:t>
            </a:r>
            <a:r>
              <a:rPr lang="fr-CH" dirty="0">
                <a:solidFill>
                  <a:schemeClr val="bg1"/>
                </a:solidFill>
              </a:rPr>
              <a:t>In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E084845-B2AB-9AE4-9CD4-FAD38FC5C645}"/>
              </a:ext>
            </a:extLst>
          </p:cNvPr>
          <p:cNvSpPr txBox="1"/>
          <p:nvPr/>
        </p:nvSpPr>
        <p:spPr>
          <a:xfrm>
            <a:off x="8997694" y="3656932"/>
            <a:ext cx="14205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baseline="30000" dirty="0"/>
              <a:t>113</a:t>
            </a:r>
            <a:r>
              <a:rPr lang="fr-CH" dirty="0"/>
              <a:t>In (4.3 %)</a:t>
            </a:r>
          </a:p>
          <a:p>
            <a:r>
              <a:rPr lang="fr-CH" baseline="30000" dirty="0"/>
              <a:t>115</a:t>
            </a:r>
            <a:r>
              <a:rPr lang="fr-CH" dirty="0"/>
              <a:t>In (96.3 %)</a:t>
            </a:r>
            <a:endParaRPr lang="en-GB" dirty="0"/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DAED946A-6AFA-EF7B-308D-4E6D2998BB4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77875" y="725488"/>
            <a:ext cx="8399463" cy="439737"/>
          </a:xfrm>
        </p:spPr>
        <p:txBody>
          <a:bodyPr/>
          <a:lstStyle/>
          <a:p>
            <a:r>
              <a:rPr lang="en-GB" dirty="0"/>
              <a:t>CIGS , Cu(</a:t>
            </a:r>
            <a:r>
              <a:rPr lang="en-GB" dirty="0" err="1"/>
              <a:t>In,Ga</a:t>
            </a:r>
            <a:r>
              <a:rPr lang="en-GB" dirty="0"/>
              <a:t>)Se</a:t>
            </a:r>
            <a:r>
              <a:rPr lang="en-GB" baseline="-25000" dirty="0"/>
              <a:t>2</a:t>
            </a:r>
            <a:r>
              <a:rPr lang="en-GB" dirty="0"/>
              <a:t>, </a:t>
            </a:r>
            <a:r>
              <a:rPr lang="en-GB" dirty="0" err="1"/>
              <a:t>Rb</a:t>
            </a:r>
            <a:r>
              <a:rPr lang="en-GB" dirty="0"/>
              <a:t> doping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58BE892-1A06-E94E-150F-7032B040D5C2}"/>
              </a:ext>
            </a:extLst>
          </p:cNvPr>
          <p:cNvSpPr txBox="1"/>
          <p:nvPr/>
        </p:nvSpPr>
        <p:spPr>
          <a:xfrm>
            <a:off x="9357729" y="4877652"/>
            <a:ext cx="19498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sz="2000" b="1" dirty="0"/>
              <a:t>FOV 20 µm</a:t>
            </a:r>
            <a:endParaRPr lang="en-GB" sz="2000" b="1" dirty="0"/>
          </a:p>
          <a:p>
            <a:r>
              <a:rPr lang="fr-CH" sz="2000" b="1" dirty="0"/>
              <a:t>512 x 512 pixels²</a:t>
            </a:r>
          </a:p>
          <a:p>
            <a:r>
              <a:rPr lang="fr-CH" sz="2000" b="1" dirty="0"/>
              <a:t>2 ms / pixels</a:t>
            </a:r>
          </a:p>
          <a:p>
            <a:r>
              <a:rPr lang="fr-CH" sz="2000" b="1" dirty="0"/>
              <a:t>~ 8 min /</a:t>
            </a:r>
            <a:r>
              <a:rPr lang="fr-CH" sz="2000" b="1" dirty="0" err="1"/>
              <a:t>acq</a:t>
            </a:r>
            <a:endParaRPr lang="en-GB" sz="2000" b="1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108C667-97A4-4CB6-45D9-F2E2440D0A09}"/>
              </a:ext>
            </a:extLst>
          </p:cNvPr>
          <p:cNvGrpSpPr/>
          <p:nvPr/>
        </p:nvGrpSpPr>
        <p:grpSpPr>
          <a:xfrm>
            <a:off x="2971304" y="1585479"/>
            <a:ext cx="5200254" cy="5200254"/>
            <a:chOff x="3013510" y="1617700"/>
            <a:chExt cx="4611971" cy="4611971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10FA581A-F053-10F6-6CE5-A7E70D52C94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013510" y="1617700"/>
              <a:ext cx="4611971" cy="4611971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144F43B0-9F85-F667-066F-FA7573AC7512}"/>
                </a:ext>
              </a:extLst>
            </p:cNvPr>
            <p:cNvSpPr txBox="1"/>
            <p:nvPr/>
          </p:nvSpPr>
          <p:spPr>
            <a:xfrm>
              <a:off x="3250340" y="1917865"/>
              <a:ext cx="1271287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fr-CH" sz="2400" b="1" dirty="0" err="1"/>
                <a:t>SE_Rb</a:t>
              </a:r>
              <a:endParaRPr lang="en-GB" sz="2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560901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0829" y="509881"/>
            <a:ext cx="2299547" cy="2299547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>
          <a:xfrm>
            <a:off x="11041063" y="6419850"/>
            <a:ext cx="1150937" cy="365125"/>
          </a:xfrm>
        </p:spPr>
        <p:txBody>
          <a:bodyPr/>
          <a:lstStyle/>
          <a:p>
            <a:pPr>
              <a:defRPr/>
            </a:pPr>
            <a:fld id="{6DC00E11-1B0A-A541-ACEC-A8CD1341FED3}" type="slidenum">
              <a:rPr lang="fr-FR" smtClean="0"/>
              <a:pPr>
                <a:defRPr/>
              </a:pPr>
              <a:t>18</a:t>
            </a:fld>
            <a:endParaRPr lang="fr-FR"/>
          </a:p>
        </p:txBody>
      </p:sp>
      <p:graphicFrame>
        <p:nvGraphicFramePr>
          <p:cNvPr id="7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9512653"/>
              </p:ext>
            </p:extLst>
          </p:nvPr>
        </p:nvGraphicFramePr>
        <p:xfrm>
          <a:off x="6525471" y="2377534"/>
          <a:ext cx="6253802" cy="4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4" imgW="4153680" imgH="2901600" progId="Origin50.Graph">
                  <p:embed/>
                </p:oleObj>
              </mc:Choice>
              <mc:Fallback>
                <p:oleObj name="Graph" r:id="rId4" imgW="4153680" imgH="2901600" progId="Origin50.Graph">
                  <p:embed/>
                  <p:pic>
                    <p:nvPicPr>
                      <p:cNvPr id="7" name="Object 6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525471" y="2377534"/>
                        <a:ext cx="6253802" cy="43700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8" name="Straight Arrow Connector 7"/>
          <p:cNvCxnSpPr>
            <a:cxnSpLocks/>
          </p:cNvCxnSpPr>
          <p:nvPr/>
        </p:nvCxnSpPr>
        <p:spPr>
          <a:xfrm>
            <a:off x="7756187" y="965768"/>
            <a:ext cx="321013" cy="250591"/>
          </a:xfrm>
          <a:prstGeom prst="straightConnector1">
            <a:avLst/>
          </a:prstGeom>
          <a:ln w="47625" cmpd="sng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cxnSpLocks/>
          </p:cNvCxnSpPr>
          <p:nvPr/>
        </p:nvCxnSpPr>
        <p:spPr>
          <a:xfrm flipV="1">
            <a:off x="8274290" y="2035566"/>
            <a:ext cx="469660" cy="108780"/>
          </a:xfrm>
          <a:prstGeom prst="straightConnector1">
            <a:avLst/>
          </a:prstGeom>
          <a:ln w="53975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2"/>
          <p:cNvSpPr txBox="1">
            <a:spLocks/>
          </p:cNvSpPr>
          <p:nvPr/>
        </p:nvSpPr>
        <p:spPr>
          <a:xfrm>
            <a:off x="1841801" y="694786"/>
            <a:ext cx="5299028" cy="439347"/>
          </a:xfrm>
          <a:prstGeom prst="rect">
            <a:avLst/>
          </a:prstGeom>
        </p:spPr>
        <p:txBody>
          <a:bodyPr/>
          <a:lstStyle>
            <a:lvl1pPr marL="184150" indent="-184150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Arial"/>
                <a:ea typeface="ＭＳ Ｐゴシック" charset="0"/>
                <a:cs typeface="Arial"/>
              </a:defRPr>
            </a:lvl1pPr>
            <a:lvl2pPr marL="360363" indent="-176213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Arial"/>
                <a:ea typeface="ＭＳ Ｐゴシック" charset="0"/>
                <a:cs typeface="Arial"/>
              </a:defRPr>
            </a:lvl2pPr>
            <a:lvl3pPr marL="541338" indent="-184150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Arial"/>
                <a:ea typeface="BentonSans Condensed Book" charset="0"/>
                <a:cs typeface="Arial"/>
              </a:defRPr>
            </a:lvl3pPr>
            <a:lvl4pPr marL="901700" indent="-271463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Char char="•"/>
              <a:defRPr sz="2800" kern="1200">
                <a:solidFill>
                  <a:schemeClr val="tx1"/>
                </a:solidFill>
                <a:latin typeface="Arial"/>
                <a:ea typeface="BentonSans Condensed Book" charset="0"/>
                <a:cs typeface="Arial"/>
              </a:defRPr>
            </a:lvl4pPr>
            <a:lvl5pPr marL="1076325" indent="-174625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Char char="•"/>
              <a:defRPr sz="2800" kern="1200">
                <a:solidFill>
                  <a:schemeClr val="tx1"/>
                </a:solidFill>
                <a:latin typeface="Arial"/>
                <a:ea typeface="BentonSans Condensed Book" charset="0"/>
                <a:cs typeface="Arial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photovoltaic cell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778713" y="620129"/>
            <a:ext cx="8399153" cy="439346"/>
          </a:xfrm>
        </p:spPr>
        <p:txBody>
          <a:bodyPr/>
          <a:lstStyle/>
          <a:p>
            <a:r>
              <a:rPr lang="en-GB" dirty="0"/>
              <a:t>CIGS , Cu(</a:t>
            </a:r>
            <a:r>
              <a:rPr lang="en-GB" dirty="0" err="1"/>
              <a:t>In,Ga</a:t>
            </a:r>
            <a:r>
              <a:rPr lang="en-GB" dirty="0"/>
              <a:t>)Se</a:t>
            </a:r>
            <a:r>
              <a:rPr lang="en-GB" baseline="-25000" dirty="0"/>
              <a:t>2</a:t>
            </a:r>
            <a:r>
              <a:rPr lang="en-GB" dirty="0"/>
              <a:t>, </a:t>
            </a:r>
            <a:r>
              <a:rPr lang="en-GB" dirty="0" err="1"/>
              <a:t>Rb</a:t>
            </a:r>
            <a:r>
              <a:rPr lang="en-GB" dirty="0"/>
              <a:t> doping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442739" y="2858046"/>
            <a:ext cx="264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b="1" dirty="0" err="1">
                <a:solidFill>
                  <a:srgbClr val="FF0000"/>
                </a:solidFill>
              </a:rPr>
              <a:t>Detection</a:t>
            </a:r>
            <a:r>
              <a:rPr lang="fr-CH" b="1" dirty="0">
                <a:solidFill>
                  <a:srgbClr val="FF0000"/>
                </a:solidFill>
              </a:rPr>
              <a:t> </a:t>
            </a:r>
            <a:r>
              <a:rPr lang="fr-CH" b="1" dirty="0" err="1">
                <a:solidFill>
                  <a:srgbClr val="FF0000"/>
                </a:solidFill>
              </a:rPr>
              <a:t>limit</a:t>
            </a:r>
            <a:r>
              <a:rPr lang="fr-CH" b="1" dirty="0">
                <a:solidFill>
                  <a:srgbClr val="FF0000"/>
                </a:solidFill>
              </a:rPr>
              <a:t> 20 ppm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9701208" y="1310243"/>
            <a:ext cx="19498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sz="2000" b="1" dirty="0"/>
              <a:t>FOV 5 µm</a:t>
            </a:r>
            <a:endParaRPr lang="en-GB" sz="2000" b="1" dirty="0"/>
          </a:p>
          <a:p>
            <a:r>
              <a:rPr lang="fr-CH" sz="2000" b="1" dirty="0"/>
              <a:t>512 x 512 pixels²</a:t>
            </a:r>
          </a:p>
          <a:p>
            <a:r>
              <a:rPr lang="fr-CH" sz="2000" b="1" dirty="0"/>
              <a:t>2 ms / pixels</a:t>
            </a:r>
            <a:endParaRPr lang="en-GB" sz="20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67BB233-07C4-67DC-8D7C-4050CBB271A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2022" y="1013313"/>
            <a:ext cx="2880000" cy="28800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E816C64-7C44-3F64-6250-A7F0913EF7E6}"/>
              </a:ext>
            </a:extLst>
          </p:cNvPr>
          <p:cNvSpPr txBox="1"/>
          <p:nvPr/>
        </p:nvSpPr>
        <p:spPr>
          <a:xfrm>
            <a:off x="3352022" y="1011910"/>
            <a:ext cx="6319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sz="2000" baseline="30000" dirty="0">
                <a:solidFill>
                  <a:schemeClr val="bg1"/>
                </a:solidFill>
              </a:rPr>
              <a:t>85</a:t>
            </a:r>
            <a:r>
              <a:rPr lang="fr-CH" sz="2000" dirty="0">
                <a:solidFill>
                  <a:schemeClr val="bg1"/>
                </a:solidFill>
              </a:rPr>
              <a:t>Rb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67C6E3D-59B0-1AD1-E1E7-EA9EB4905BE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3076" y="1013311"/>
            <a:ext cx="2880000" cy="288686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2BE9D50-F924-2A10-5EFA-50F3F8D2B01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8846" y="3921888"/>
            <a:ext cx="2901948" cy="292023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FCE2455-997E-5FF6-BFB1-C6A6E83B4250}"/>
              </a:ext>
            </a:extLst>
          </p:cNvPr>
          <p:cNvSpPr txBox="1"/>
          <p:nvPr/>
        </p:nvSpPr>
        <p:spPr>
          <a:xfrm>
            <a:off x="3170794" y="5970123"/>
            <a:ext cx="14205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baseline="30000" dirty="0"/>
              <a:t>113</a:t>
            </a:r>
            <a:r>
              <a:rPr lang="fr-CH" dirty="0"/>
              <a:t>In (4.3 %)</a:t>
            </a:r>
          </a:p>
          <a:p>
            <a:r>
              <a:rPr lang="fr-CH" baseline="30000" dirty="0"/>
              <a:t>115</a:t>
            </a:r>
            <a:r>
              <a:rPr lang="fr-CH" dirty="0"/>
              <a:t>In (96.3 %)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34BA30-4C01-91F7-4313-603E5D51F25D}"/>
              </a:ext>
            </a:extLst>
          </p:cNvPr>
          <p:cNvSpPr txBox="1"/>
          <p:nvPr/>
        </p:nvSpPr>
        <p:spPr>
          <a:xfrm>
            <a:off x="3273635" y="3893313"/>
            <a:ext cx="19498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sz="2000" b="1" dirty="0"/>
              <a:t>FOV 20 µm</a:t>
            </a:r>
            <a:endParaRPr lang="en-GB" sz="2000" b="1" dirty="0"/>
          </a:p>
          <a:p>
            <a:r>
              <a:rPr lang="fr-CH" sz="2000" b="1" dirty="0"/>
              <a:t>512 x 512 pixels²</a:t>
            </a:r>
          </a:p>
          <a:p>
            <a:r>
              <a:rPr lang="fr-CH" sz="2000" b="1" dirty="0"/>
              <a:t>2 ms / pixels</a:t>
            </a:r>
            <a:endParaRPr lang="en-GB" sz="2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3A9628-1CA4-B9E0-B3A3-E5E84E648FC8}"/>
              </a:ext>
            </a:extLst>
          </p:cNvPr>
          <p:cNvSpPr txBox="1"/>
          <p:nvPr/>
        </p:nvSpPr>
        <p:spPr>
          <a:xfrm>
            <a:off x="7124283" y="517280"/>
            <a:ext cx="6319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sz="2000" baseline="30000" dirty="0">
                <a:solidFill>
                  <a:schemeClr val="bg1"/>
                </a:solidFill>
              </a:rPr>
              <a:t>85</a:t>
            </a:r>
            <a:r>
              <a:rPr lang="fr-CH" sz="2000" dirty="0">
                <a:solidFill>
                  <a:schemeClr val="bg1"/>
                </a:solidFill>
              </a:rPr>
              <a:t>Rb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83919F-DF45-4ED1-5AC2-F19258C2B390}"/>
              </a:ext>
            </a:extLst>
          </p:cNvPr>
          <p:cNvSpPr txBox="1"/>
          <p:nvPr/>
        </p:nvSpPr>
        <p:spPr>
          <a:xfrm>
            <a:off x="5002048" y="647279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E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Wirtz et al. </a:t>
            </a:r>
            <a:r>
              <a:rPr lang="en-IE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Annu</a:t>
            </a:r>
            <a:r>
              <a:rPr lang="en-IE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Rev. Anal. Chem</a:t>
            </a:r>
            <a:r>
              <a:rPr lang="en-IE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IE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(2019)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531911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8DBB98-3313-402D-9277-96E5514045E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IE" dirty="0"/>
              <a:t>Section view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307208E-CFED-4607-8429-67C1C6F3D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095" y="171811"/>
            <a:ext cx="8398932" cy="542025"/>
          </a:xfrm>
        </p:spPr>
        <p:txBody>
          <a:bodyPr/>
          <a:lstStyle/>
          <a:p>
            <a:r>
              <a:rPr lang="en-IE" dirty="0"/>
              <a:t>FIB section </a:t>
            </a:r>
            <a:r>
              <a:rPr lang="en-IE"/>
              <a:t>– SIMS analysis</a:t>
            </a:r>
            <a:endParaRPr lang="en-I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9ABE48-4E75-4C06-8038-DD5FDFDD96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/>
              <a:pPr>
                <a:defRPr/>
              </a:pPr>
              <a:t>19</a:t>
            </a:fld>
            <a:endParaRPr lang="fr-FR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934B503-53A6-4282-8A8E-CF6665230A0C}"/>
              </a:ext>
            </a:extLst>
          </p:cNvPr>
          <p:cNvSpPr/>
          <p:nvPr/>
        </p:nvSpPr>
        <p:spPr>
          <a:xfrm>
            <a:off x="9883027" y="978718"/>
            <a:ext cx="182880" cy="1188720"/>
          </a:xfrm>
          <a:prstGeom prst="rect">
            <a:avLst/>
          </a:prstGeom>
          <a:solidFill>
            <a:srgbClr val="44546A">
              <a:lumMod val="60000"/>
              <a:lumOff val="4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ot="0" spcFirstLastPara="0" vertOverflow="overflow" horzOverflow="overflow" vert="horz" wrap="square" lIns="51435" tIns="25718" rIns="51435" bIns="25718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13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5007DE0-566C-4137-AA58-C814B71D9D0E}"/>
              </a:ext>
            </a:extLst>
          </p:cNvPr>
          <p:cNvSpPr/>
          <p:nvPr/>
        </p:nvSpPr>
        <p:spPr>
          <a:xfrm flipV="1">
            <a:off x="10065907" y="978718"/>
            <a:ext cx="45720" cy="1188720"/>
          </a:xfrm>
          <a:prstGeom prst="rect">
            <a:avLst/>
          </a:prstGeom>
          <a:solidFill>
            <a:srgbClr val="5B9BD5">
              <a:lumMod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ot="0" spcFirstLastPara="0" vertOverflow="overflow" horzOverflow="overflow" vert="horz" wrap="square" lIns="51435" tIns="25718" rIns="51435" bIns="25718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13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47BFB70-FB3A-4DE0-9720-9057E1EA126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1380" y="1080319"/>
            <a:ext cx="1636776" cy="101190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70E1598-95ED-4DAB-B891-5B775E3915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714" y="2092222"/>
            <a:ext cx="11470572" cy="3127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1321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F2FF6A-065F-12A3-70D2-F6E009A994E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IE" dirty="0"/>
              <a:t>Methylammonium lead halides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4368946-09F3-99B6-97EF-DA1395054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photovoltaic cell</a:t>
            </a:r>
            <a:endParaRPr lang="en-I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C89406-C4E4-08E6-31DA-0E6742E68B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/>
              <a:pPr>
                <a:defRPr/>
              </a:pPr>
              <a:t>20</a:t>
            </a:fld>
            <a:endParaRPr lang="fr-FR" dirty="0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15CD8FB3-FD79-85E8-89DC-AF8F68E22321}"/>
              </a:ext>
            </a:extLst>
          </p:cNvPr>
          <p:cNvSpPr txBox="1">
            <a:spLocks/>
          </p:cNvSpPr>
          <p:nvPr/>
        </p:nvSpPr>
        <p:spPr>
          <a:xfrm>
            <a:off x="769579" y="787158"/>
            <a:ext cx="6299365" cy="439346"/>
          </a:xfrm>
          <a:prstGeom prst="rect">
            <a:avLst/>
          </a:prstGeom>
        </p:spPr>
        <p:txBody>
          <a:bodyPr/>
          <a:lstStyle>
            <a:lvl1pPr marL="184150" indent="-184150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Arial"/>
                <a:ea typeface="ＭＳ Ｐゴシック" charset="0"/>
                <a:cs typeface="Arial"/>
              </a:defRPr>
            </a:lvl1pPr>
            <a:lvl2pPr marL="360363" indent="-176213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Arial"/>
                <a:ea typeface="ＭＳ Ｐゴシック" charset="0"/>
                <a:cs typeface="Arial"/>
              </a:defRPr>
            </a:lvl2pPr>
            <a:lvl3pPr marL="541338" indent="-184150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Arial"/>
                <a:ea typeface="BentonSans Condensed Book" charset="0"/>
                <a:cs typeface="Arial"/>
              </a:defRPr>
            </a:lvl3pPr>
            <a:lvl4pPr marL="901700" indent="-271463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Char char="•"/>
              <a:defRPr sz="2800" kern="1200">
                <a:solidFill>
                  <a:schemeClr val="tx1"/>
                </a:solidFill>
                <a:latin typeface="Arial"/>
                <a:ea typeface="BentonSans Condensed Book" charset="0"/>
                <a:cs typeface="Arial"/>
              </a:defRPr>
            </a:lvl4pPr>
            <a:lvl5pPr marL="1076325" indent="-174625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0A0AF"/>
              </a:buClr>
              <a:buFont typeface="Arial" charset="0"/>
              <a:buChar char="•"/>
              <a:defRPr sz="2800" kern="1200">
                <a:solidFill>
                  <a:schemeClr val="tx1"/>
                </a:solidFill>
                <a:latin typeface="Arial"/>
                <a:ea typeface="BentonSans Condensed Book" charset="0"/>
                <a:cs typeface="Arial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415D27C1-C290-9F94-A78D-175B8923B1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06949" y="116504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IE"/>
          </a:p>
        </p:txBody>
      </p:sp>
      <p:pic>
        <p:nvPicPr>
          <p:cNvPr id="1025" name="Picture 1">
            <a:extLst>
              <a:ext uri="{FF2B5EF4-FFF2-40B4-BE49-F238E27FC236}">
                <a16:creationId xmlns:a16="http://schemas.microsoft.com/office/drawing/2014/main" id="{BAE87C36-F647-7099-2D29-FFABD041A6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0530" y="442823"/>
            <a:ext cx="5691188" cy="234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>
            <a:extLst>
              <a:ext uri="{FF2B5EF4-FFF2-40B4-BE49-F238E27FC236}">
                <a16:creationId xmlns:a16="http://schemas.microsoft.com/office/drawing/2014/main" id="{B3B2EAE2-B363-F0A2-07F3-3FA971A28E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860366"/>
            <a:ext cx="5326063" cy="170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23B0747-7419-B276-E36D-5F6A754400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047" y="355485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IE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F2A873E5-29C8-2C41-0A73-55186BB858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4637090"/>
            <a:ext cx="4098943" cy="2111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7">
            <a:extLst>
              <a:ext uri="{FF2B5EF4-FFF2-40B4-BE49-F238E27FC236}">
                <a16:creationId xmlns:a16="http://schemas.microsoft.com/office/drawing/2014/main" id="{A7812A80-F68F-82E4-0237-C261BF3622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IE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C6FD8809-2280-0207-A344-6EE1A1ACD5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379" y="3305670"/>
            <a:ext cx="57054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B9A9930-2573-B40C-B759-A54DCD2124C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826" y="1790522"/>
            <a:ext cx="1450286" cy="1407143"/>
          </a:xfrm>
          <a:prstGeom prst="rect">
            <a:avLst/>
          </a:prstGeom>
        </p:spPr>
      </p:pic>
      <p:sp>
        <p:nvSpPr>
          <p:cNvPr id="11" name="TextBox 4">
            <a:extLst>
              <a:ext uri="{FF2B5EF4-FFF2-40B4-BE49-F238E27FC236}">
                <a16:creationId xmlns:a16="http://schemas.microsoft.com/office/drawing/2014/main" id="{BD42D160-0377-490C-D2C6-4830D0D64C0D}"/>
              </a:ext>
            </a:extLst>
          </p:cNvPr>
          <p:cNvSpPr txBox="1"/>
          <p:nvPr/>
        </p:nvSpPr>
        <p:spPr>
          <a:xfrm>
            <a:off x="4574162" y="2764824"/>
            <a:ext cx="109149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fr-F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s-IS" sz="1500" dirty="0">
                <a:latin typeface="Calibri" charset="0"/>
                <a:ea typeface="Calibri" charset="0"/>
                <a:cs typeface="Calibri" charset="0"/>
              </a:rPr>
              <a:t>FA</a:t>
            </a:r>
            <a:r>
              <a:rPr lang="is-IS" sz="1500" baseline="-25000" dirty="0">
                <a:latin typeface="Calibri" charset="0"/>
                <a:ea typeface="Calibri" charset="0"/>
                <a:cs typeface="Calibri" charset="0"/>
              </a:rPr>
              <a:t>x</a:t>
            </a:r>
            <a:r>
              <a:rPr lang="is-IS" sz="1500" dirty="0">
                <a:latin typeface="Calibri" charset="0"/>
                <a:ea typeface="Calibri" charset="0"/>
                <a:cs typeface="Calibri" charset="0"/>
              </a:rPr>
              <a:t>MA</a:t>
            </a:r>
            <a:r>
              <a:rPr lang="is-IS" sz="1500" baseline="-25000" dirty="0">
                <a:latin typeface="Calibri" charset="0"/>
                <a:ea typeface="Calibri" charset="0"/>
                <a:cs typeface="Calibri" charset="0"/>
              </a:rPr>
              <a:t>y</a:t>
            </a:r>
            <a:r>
              <a:rPr lang="is-IS" sz="1500" dirty="0">
                <a:latin typeface="Calibri" charset="0"/>
                <a:ea typeface="Calibri" charset="0"/>
                <a:cs typeface="Calibri" charset="0"/>
              </a:rPr>
              <a:t>Pb</a:t>
            </a:r>
            <a:r>
              <a:rPr lang="is-IS" sz="1500" b="1" dirty="0">
                <a:solidFill>
                  <a:srgbClr val="2132D3"/>
                </a:solidFill>
                <a:latin typeface="Calibri" charset="0"/>
                <a:ea typeface="Calibri" charset="0"/>
                <a:cs typeface="Calibri" charset="0"/>
              </a:rPr>
              <a:t>I</a:t>
            </a:r>
            <a:r>
              <a:rPr lang="is-IS" sz="1500" b="1" baseline="-25000" dirty="0">
                <a:solidFill>
                  <a:srgbClr val="2132D3"/>
                </a:solidFill>
                <a:latin typeface="Calibri" charset="0"/>
                <a:ea typeface="Calibri" charset="0"/>
                <a:cs typeface="Calibri" charset="0"/>
              </a:rPr>
              <a:t>3</a:t>
            </a:r>
            <a:endParaRPr lang="en-US" sz="1500" b="1" dirty="0">
              <a:solidFill>
                <a:srgbClr val="2132D3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B940383-8849-CF71-1067-6AE0CD42C8CB}"/>
              </a:ext>
            </a:extLst>
          </p:cNvPr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8378" y="1695961"/>
            <a:ext cx="1584198" cy="1556290"/>
          </a:xfrm>
          <a:prstGeom prst="rect">
            <a:avLst/>
          </a:prstGeom>
        </p:spPr>
      </p:pic>
      <p:sp>
        <p:nvSpPr>
          <p:cNvPr id="13" name="TextBox 11">
            <a:extLst>
              <a:ext uri="{FF2B5EF4-FFF2-40B4-BE49-F238E27FC236}">
                <a16:creationId xmlns:a16="http://schemas.microsoft.com/office/drawing/2014/main" id="{D132FE9B-F138-A38B-1641-83DE55F16453}"/>
              </a:ext>
            </a:extLst>
          </p:cNvPr>
          <p:cNvSpPr txBox="1"/>
          <p:nvPr/>
        </p:nvSpPr>
        <p:spPr>
          <a:xfrm>
            <a:off x="4486241" y="1826289"/>
            <a:ext cx="131813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fr-F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dirty="0"/>
              <a:t>PARTIAL </a:t>
            </a:r>
            <a:r>
              <a:rPr lang="en-GB" sz="1400" b="1" dirty="0">
                <a:solidFill>
                  <a:srgbClr val="FF0000"/>
                </a:solidFill>
              </a:rPr>
              <a:t>Bromide</a:t>
            </a:r>
            <a:r>
              <a:rPr lang="en-GB" sz="1400" dirty="0"/>
              <a:t>-</a:t>
            </a:r>
            <a:r>
              <a:rPr lang="en-GB" sz="1400" b="1" dirty="0">
                <a:solidFill>
                  <a:srgbClr val="2132D3"/>
                </a:solidFill>
                <a:latin typeface="Times New Roman" charset="0"/>
                <a:ea typeface="Calibri" charset="0"/>
              </a:rPr>
              <a:t>Iodide</a:t>
            </a:r>
            <a:r>
              <a:rPr lang="en-GB" sz="1400" dirty="0"/>
              <a:t> segregation</a:t>
            </a:r>
            <a:endParaRPr lang="en-US" sz="1400" dirty="0"/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2E1F531-5ACD-5141-E511-B04AF391FF0F}"/>
              </a:ext>
            </a:extLst>
          </p:cNvPr>
          <p:cNvCxnSpPr/>
          <p:nvPr/>
        </p:nvCxnSpPr>
        <p:spPr>
          <a:xfrm flipH="1" flipV="1">
            <a:off x="3985484" y="2594007"/>
            <a:ext cx="588678" cy="390281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8FA7DB74-3C9A-E0D6-22B9-F8442193FE51}"/>
              </a:ext>
            </a:extLst>
          </p:cNvPr>
          <p:cNvCxnSpPr/>
          <p:nvPr/>
        </p:nvCxnSpPr>
        <p:spPr>
          <a:xfrm flipH="1" flipV="1">
            <a:off x="3893749" y="1806882"/>
            <a:ext cx="810234" cy="997061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D1E639A5-2001-22A5-1A78-07C15854A6E8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411" t="22222" r="10712" b="18519"/>
          <a:stretch/>
        </p:blipFill>
        <p:spPr>
          <a:xfrm>
            <a:off x="630648" y="1737102"/>
            <a:ext cx="891359" cy="1474007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B87B5D28-884B-089D-791C-2215F783FB83}"/>
              </a:ext>
            </a:extLst>
          </p:cNvPr>
          <p:cNvSpPr/>
          <p:nvPr/>
        </p:nvSpPr>
        <p:spPr>
          <a:xfrm>
            <a:off x="857868" y="2470716"/>
            <a:ext cx="104333" cy="8751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4CD53FA-2D1A-E5FF-352F-007D1CBF9778}"/>
              </a:ext>
            </a:extLst>
          </p:cNvPr>
          <p:cNvCxnSpPr/>
          <p:nvPr/>
        </p:nvCxnSpPr>
        <p:spPr>
          <a:xfrm flipV="1">
            <a:off x="959781" y="1782259"/>
            <a:ext cx="559806" cy="6801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68C7653-69CD-1FCD-74B3-3DC009DE8E69}"/>
              </a:ext>
            </a:extLst>
          </p:cNvPr>
          <p:cNvCxnSpPr/>
          <p:nvPr/>
        </p:nvCxnSpPr>
        <p:spPr>
          <a:xfrm>
            <a:off x="952728" y="2540409"/>
            <a:ext cx="580965" cy="67496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FAAC2A82-E3DD-AB73-AADA-F55EEEFAA915}"/>
              </a:ext>
            </a:extLst>
          </p:cNvPr>
          <p:cNvSpPr txBox="1"/>
          <p:nvPr/>
        </p:nvSpPr>
        <p:spPr>
          <a:xfrm>
            <a:off x="262994" y="5394880"/>
            <a:ext cx="4098943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+mj-lt"/>
                <a:ea typeface="Calibri" panose="020F0502020204030204" pitchFamily="34" charset="0"/>
              </a:rPr>
              <a:t>I. Zimmermann, I et al., J. Mater. Chem. A 2019</a:t>
            </a:r>
          </a:p>
          <a:p>
            <a:r>
              <a:rPr lang="en-IE" sz="1400" dirty="0">
                <a:latin typeface="+mj-lt"/>
              </a:rPr>
              <a:t>J. Usiobo et al., 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</a:rPr>
              <a:t>J. Phys. Chem. C 2020</a:t>
            </a:r>
          </a:p>
          <a:p>
            <a:r>
              <a:rPr lang="en-GB" sz="1400" dirty="0">
                <a:latin typeface="+mj-lt"/>
              </a:rPr>
              <a:t>H. Kanda et al., 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</a:rPr>
              <a:t>Solar RRL. 2020</a:t>
            </a:r>
          </a:p>
          <a:p>
            <a:r>
              <a:rPr lang="en-GB" sz="1400" dirty="0">
                <a:latin typeface="+mj-lt"/>
              </a:rPr>
              <a:t>P. Gratia et al., J. Am. Chem. Soc., 2016</a:t>
            </a:r>
          </a:p>
          <a:p>
            <a:r>
              <a:rPr lang="en-GB" sz="1400" dirty="0">
                <a:latin typeface="+mj-lt"/>
              </a:rPr>
              <a:t>P. Gratia et al., </a:t>
            </a:r>
            <a:r>
              <a:rPr lang="en-GB" sz="1400" dirty="0" err="1">
                <a:latin typeface="+mj-lt"/>
              </a:rPr>
              <a:t>Acs</a:t>
            </a:r>
            <a:r>
              <a:rPr lang="en-GB" sz="1400" dirty="0">
                <a:latin typeface="+mj-lt"/>
              </a:rPr>
              <a:t> Energy J. , 2017</a:t>
            </a:r>
            <a:endParaRPr lang="en-IE" sz="1400" dirty="0">
              <a:latin typeface="+mj-lt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FD91A70-E598-D7D0-AFCE-8167A727FA8E}"/>
              </a:ext>
            </a:extLst>
          </p:cNvPr>
          <p:cNvSpPr/>
          <p:nvPr/>
        </p:nvSpPr>
        <p:spPr>
          <a:xfrm>
            <a:off x="100612" y="1134075"/>
            <a:ext cx="2968505" cy="43858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fr-F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50" dirty="0">
                <a:solidFill>
                  <a:srgbClr val="000000"/>
                </a:solidFill>
                <a:latin typeface="Times New Roman" charset="0"/>
                <a:ea typeface="Calibri" charset="0"/>
              </a:rPr>
              <a:t>(</a:t>
            </a:r>
            <a:r>
              <a:rPr lang="en-US" sz="2250" dirty="0">
                <a:latin typeface="Times New Roman" charset="0"/>
                <a:ea typeface="Calibri" charset="0"/>
              </a:rPr>
              <a:t>FA</a:t>
            </a:r>
            <a:r>
              <a:rPr lang="en-US" sz="2250" dirty="0">
                <a:solidFill>
                  <a:srgbClr val="000000"/>
                </a:solidFill>
                <a:latin typeface="Times New Roman" charset="0"/>
                <a:ea typeface="Calibri" charset="0"/>
              </a:rPr>
              <a:t>Pb</a:t>
            </a:r>
            <a:r>
              <a:rPr lang="en-US" sz="2250" b="1" dirty="0">
                <a:solidFill>
                  <a:srgbClr val="2132D3"/>
                </a:solidFill>
                <a:latin typeface="Times New Roman" charset="0"/>
                <a:ea typeface="Calibri" charset="0"/>
              </a:rPr>
              <a:t>I</a:t>
            </a:r>
            <a:r>
              <a:rPr lang="en-US" sz="2250" b="1" baseline="-25000" dirty="0">
                <a:solidFill>
                  <a:srgbClr val="2132D3"/>
                </a:solidFill>
                <a:latin typeface="Times New Roman" charset="0"/>
                <a:ea typeface="Calibri" charset="0"/>
              </a:rPr>
              <a:t>3</a:t>
            </a:r>
            <a:r>
              <a:rPr lang="en-US" sz="2250" dirty="0">
                <a:solidFill>
                  <a:srgbClr val="000000"/>
                </a:solidFill>
                <a:latin typeface="Times New Roman" charset="0"/>
                <a:ea typeface="Calibri" charset="0"/>
              </a:rPr>
              <a:t>)</a:t>
            </a:r>
            <a:r>
              <a:rPr lang="en-US" sz="2250" baseline="-25000" dirty="0">
                <a:solidFill>
                  <a:srgbClr val="000000"/>
                </a:solidFill>
                <a:latin typeface="Times New Roman" charset="0"/>
                <a:ea typeface="Calibri" charset="0"/>
              </a:rPr>
              <a:t>1-x</a:t>
            </a:r>
            <a:r>
              <a:rPr lang="en-US" sz="2250" dirty="0">
                <a:solidFill>
                  <a:srgbClr val="000000"/>
                </a:solidFill>
                <a:latin typeface="Times New Roman" charset="0"/>
                <a:ea typeface="Calibri" charset="0"/>
              </a:rPr>
              <a:t>(</a:t>
            </a:r>
            <a:r>
              <a:rPr lang="en-US" sz="2250" dirty="0">
                <a:latin typeface="Times New Roman" charset="0"/>
                <a:ea typeface="Calibri" charset="0"/>
              </a:rPr>
              <a:t>MA</a:t>
            </a:r>
            <a:r>
              <a:rPr lang="en-US" sz="2250" dirty="0">
                <a:solidFill>
                  <a:srgbClr val="000000"/>
                </a:solidFill>
                <a:latin typeface="Times New Roman" charset="0"/>
                <a:ea typeface="Calibri" charset="0"/>
              </a:rPr>
              <a:t>Pb</a:t>
            </a:r>
            <a:r>
              <a:rPr lang="en-US" sz="2250" b="1" dirty="0">
                <a:solidFill>
                  <a:srgbClr val="FF0000"/>
                </a:solidFill>
                <a:latin typeface="Times New Roman" charset="0"/>
                <a:ea typeface="Calibri" charset="0"/>
              </a:rPr>
              <a:t>Br</a:t>
            </a:r>
            <a:r>
              <a:rPr lang="en-US" sz="2250" b="1" baseline="-25000" dirty="0">
                <a:solidFill>
                  <a:srgbClr val="FF0000"/>
                </a:solidFill>
                <a:latin typeface="Times New Roman" charset="0"/>
                <a:ea typeface="Calibri" charset="0"/>
              </a:rPr>
              <a:t>3</a:t>
            </a:r>
            <a:r>
              <a:rPr lang="en-US" sz="2250" dirty="0">
                <a:solidFill>
                  <a:srgbClr val="000000"/>
                </a:solidFill>
                <a:latin typeface="Times New Roman" charset="0"/>
                <a:ea typeface="Calibri" charset="0"/>
              </a:rPr>
              <a:t>)</a:t>
            </a:r>
            <a:r>
              <a:rPr lang="en-US" sz="2250" baseline="-25000" dirty="0">
                <a:solidFill>
                  <a:srgbClr val="000000"/>
                </a:solidFill>
                <a:latin typeface="Times New Roman" charset="0"/>
                <a:ea typeface="Calibri" charset="0"/>
              </a:rPr>
              <a:t>x</a:t>
            </a:r>
            <a:endParaRPr lang="en-US" sz="2250" dirty="0"/>
          </a:p>
        </p:txBody>
      </p:sp>
    </p:spTree>
    <p:extLst>
      <p:ext uri="{BB962C8B-B14F-4D97-AF65-F5344CB8AC3E}">
        <p14:creationId xmlns:p14="http://schemas.microsoft.com/office/powerpoint/2010/main" val="33668809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Perovskite sample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616567" y="127612"/>
            <a:ext cx="8398932" cy="542025"/>
          </a:xfrm>
        </p:spPr>
        <p:txBody>
          <a:bodyPr/>
          <a:lstStyle/>
          <a:p>
            <a:r>
              <a:rPr lang="en-GB" dirty="0"/>
              <a:t>Imaging with a </a:t>
            </a:r>
            <a:r>
              <a:rPr lang="fr-CH" dirty="0"/>
              <a:t>FPD, HIM-SIMS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11041063" y="6419850"/>
            <a:ext cx="1150937" cy="365125"/>
          </a:xfrm>
        </p:spPr>
        <p:txBody>
          <a:bodyPr/>
          <a:lstStyle/>
          <a:p>
            <a:pPr>
              <a:defRPr/>
            </a:pPr>
            <a:fld id="{6DC00E11-1B0A-A541-ACEC-A8CD1341FED3}" type="slidenum">
              <a:rPr lang="fr-FR" smtClean="0"/>
              <a:pPr>
                <a:defRPr/>
              </a:pPr>
              <a:t>21</a:t>
            </a:fld>
            <a:endParaRPr lang="fr-FR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278" y="1230597"/>
            <a:ext cx="9214463" cy="5627404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9143179" y="1341191"/>
            <a:ext cx="9176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Cs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697498" y="2503933"/>
            <a:ext cx="9176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Pb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70411" y="1520695"/>
            <a:ext cx="3677701" cy="1528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67" dirty="0"/>
              <a:t>FOV 10 µm</a:t>
            </a:r>
          </a:p>
          <a:p>
            <a:r>
              <a:rPr lang="en-GB" sz="1867" dirty="0"/>
              <a:t>512 x 512 pixels</a:t>
            </a:r>
          </a:p>
          <a:p>
            <a:r>
              <a:rPr lang="en-GB" sz="1867" dirty="0"/>
              <a:t>Ne</a:t>
            </a:r>
            <a:r>
              <a:rPr lang="en-GB" sz="1867" baseline="30000" dirty="0"/>
              <a:t>+</a:t>
            </a:r>
            <a:r>
              <a:rPr lang="en-GB" sz="1867" dirty="0"/>
              <a:t> @ 25kV, 3 </a:t>
            </a:r>
            <a:r>
              <a:rPr lang="en-GB" sz="1867" dirty="0" err="1"/>
              <a:t>pA</a:t>
            </a:r>
            <a:endParaRPr lang="en-GB" sz="1867" dirty="0"/>
          </a:p>
          <a:p>
            <a:r>
              <a:rPr lang="en-GB" sz="1867" dirty="0"/>
              <a:t>Dwell time: 250 µs </a:t>
            </a:r>
          </a:p>
          <a:p>
            <a:r>
              <a:rPr lang="fr-CH" sz="1867" b="1" dirty="0"/>
              <a:t>1 minute </a:t>
            </a:r>
            <a:endParaRPr lang="en-GB" sz="1867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3261768" y="4272389"/>
            <a:ext cx="69025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aseline="30000" dirty="0"/>
              <a:t>133</a:t>
            </a:r>
            <a:r>
              <a:rPr lang="en-GB" dirty="0"/>
              <a:t>Cs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45" y="3530743"/>
            <a:ext cx="2975298" cy="3254232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226561" y="3596640"/>
            <a:ext cx="7461673" cy="5283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8958738" y="4227387"/>
            <a:ext cx="136245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aseline="30000" dirty="0"/>
              <a:t>206, 207, 208</a:t>
            </a:r>
            <a:r>
              <a:rPr lang="en-GB" dirty="0"/>
              <a:t>Pb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096000" y="4235759"/>
            <a:ext cx="67058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aseline="30000" dirty="0"/>
              <a:t>208</a:t>
            </a:r>
            <a:r>
              <a:rPr lang="en-GB" dirty="0"/>
              <a:t>Pb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42244" y="3713146"/>
            <a:ext cx="23419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sz="2000" b="1" dirty="0"/>
              <a:t>Mass range 7 </a:t>
            </a:r>
            <a:r>
              <a:rPr lang="fr-CH" sz="2000" b="1" dirty="0">
                <a:sym typeface="Wingdings" panose="05000000000000000000" pitchFamily="2" charset="2"/>
              </a:rPr>
              <a:t> 220</a:t>
            </a:r>
            <a:endParaRPr lang="en-GB" sz="20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2547581" y="1330867"/>
            <a:ext cx="872912" cy="3796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/>
        </p:spPr>
        <p:txBody>
          <a:bodyPr wrap="square" rtlCol="0">
            <a:spAutoFit/>
          </a:bodyPr>
          <a:lstStyle/>
          <a:p>
            <a:r>
              <a:rPr lang="en-GB" sz="1867" baseline="30000" dirty="0"/>
              <a:t>TIC</a:t>
            </a:r>
            <a:r>
              <a:rPr lang="en-GB" sz="1867" dirty="0"/>
              <a:t> FDP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3195B35-9A6E-4C35-A255-989EABEB30A0}"/>
              </a:ext>
            </a:extLst>
          </p:cNvPr>
          <p:cNvGrpSpPr/>
          <p:nvPr/>
        </p:nvGrpSpPr>
        <p:grpSpPr>
          <a:xfrm>
            <a:off x="6096000" y="319624"/>
            <a:ext cx="4152900" cy="2901950"/>
            <a:chOff x="4260304" y="527050"/>
            <a:chExt cx="4152900" cy="2901950"/>
          </a:xfrm>
        </p:grpSpPr>
        <p:graphicFrame>
          <p:nvGraphicFramePr>
            <p:cNvPr id="31" name="Object 30">
              <a:extLst>
                <a:ext uri="{FF2B5EF4-FFF2-40B4-BE49-F238E27FC236}">
                  <a16:creationId xmlns:a16="http://schemas.microsoft.com/office/drawing/2014/main" id="{3A2CC930-63C5-4B1A-AC55-509DE5FA82EA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4260304" y="527050"/>
            <a:ext cx="4152900" cy="290195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5" imgW="4153680" imgH="2901600" progId="Origin50.Graph">
                    <p:embed/>
                  </p:oleObj>
                </mc:Choice>
                <mc:Fallback>
                  <p:oleObj name="Graph" r:id="rId5" imgW="4153680" imgH="2901600" progId="Origin50.Graph">
                    <p:embed/>
                    <p:pic>
                      <p:nvPicPr>
                        <p:cNvPr id="31" name="Object 30">
                          <a:extLst>
                            <a:ext uri="{FF2B5EF4-FFF2-40B4-BE49-F238E27FC236}">
                              <a16:creationId xmlns:a16="http://schemas.microsoft.com/office/drawing/2014/main" id="{3A2CC930-63C5-4B1A-AC55-509DE5FA82EA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4260304" y="527050"/>
                          <a:ext cx="4152900" cy="290195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5133F256-86A9-481E-8D45-8427AF2BC2EF}"/>
                </a:ext>
              </a:extLst>
            </p:cNvPr>
            <p:cNvSpPr txBox="1"/>
            <p:nvPr/>
          </p:nvSpPr>
          <p:spPr>
            <a:xfrm>
              <a:off x="5058366" y="2168786"/>
              <a:ext cx="6607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CH" baseline="30000" dirty="0"/>
                <a:t>204</a:t>
              </a:r>
              <a:r>
                <a:rPr lang="fr-CH" dirty="0"/>
                <a:t>Pb</a:t>
              </a:r>
              <a:endParaRPr lang="en-GB" dirty="0"/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2736ED0F-F9E9-48A4-B1EB-44BFC955BB17}"/>
                </a:ext>
              </a:extLst>
            </p:cNvPr>
            <p:cNvSpPr txBox="1"/>
            <p:nvPr/>
          </p:nvSpPr>
          <p:spPr>
            <a:xfrm>
              <a:off x="5148342" y="1144432"/>
              <a:ext cx="6607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CH" baseline="30000" dirty="0"/>
                <a:t>206</a:t>
              </a:r>
              <a:r>
                <a:rPr lang="fr-CH" dirty="0"/>
                <a:t>Pb</a:t>
              </a:r>
              <a:endParaRPr lang="en-GB" dirty="0"/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CE32C295-F9E6-408A-B6C3-7287E8BF634B}"/>
                </a:ext>
              </a:extLst>
            </p:cNvPr>
            <p:cNvSpPr txBox="1"/>
            <p:nvPr/>
          </p:nvSpPr>
          <p:spPr>
            <a:xfrm>
              <a:off x="5452973" y="538392"/>
              <a:ext cx="6607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CH" baseline="30000" dirty="0"/>
                <a:t>207</a:t>
              </a:r>
              <a:r>
                <a:rPr lang="fr-CH" dirty="0"/>
                <a:t>Pb</a:t>
              </a:r>
              <a:endParaRPr lang="en-GB" dirty="0"/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A6539F9A-2D55-4E7D-9FFE-9500ABD222B8}"/>
                </a:ext>
              </a:extLst>
            </p:cNvPr>
            <p:cNvSpPr txBox="1"/>
            <p:nvPr/>
          </p:nvSpPr>
          <p:spPr>
            <a:xfrm>
              <a:off x="6355467" y="592288"/>
              <a:ext cx="6607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CH" baseline="30000" dirty="0"/>
                <a:t>208</a:t>
              </a:r>
              <a:r>
                <a:rPr lang="fr-CH" dirty="0"/>
                <a:t>Pb</a:t>
              </a:r>
              <a:endParaRPr lang="en-GB" dirty="0"/>
            </a:p>
          </p:txBody>
        </p: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A9F75D47-C4B1-40E8-9DB4-FF9A3FD29A22}"/>
                </a:ext>
              </a:extLst>
            </p:cNvPr>
            <p:cNvCxnSpPr>
              <a:stCxn id="32" idx="2"/>
            </p:cNvCxnSpPr>
            <p:nvPr/>
          </p:nvCxnSpPr>
          <p:spPr>
            <a:xfrm>
              <a:off x="5388745" y="2538118"/>
              <a:ext cx="330379" cy="23586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62350955-4CEB-48A1-98CD-EB85F978C846}"/>
                </a:ext>
              </a:extLst>
            </p:cNvPr>
            <p:cNvCxnSpPr/>
            <p:nvPr/>
          </p:nvCxnSpPr>
          <p:spPr>
            <a:xfrm>
              <a:off x="5639722" y="1499371"/>
              <a:ext cx="338757" cy="10318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D7FABAA5-537E-42DF-B5BE-AD69179A36E0}"/>
                </a:ext>
              </a:extLst>
            </p:cNvPr>
            <p:cNvCxnSpPr/>
            <p:nvPr/>
          </p:nvCxnSpPr>
          <p:spPr>
            <a:xfrm>
              <a:off x="6025088" y="776954"/>
              <a:ext cx="0" cy="73681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Arrow Connector 38">
              <a:extLst>
                <a:ext uri="{FF2B5EF4-FFF2-40B4-BE49-F238E27FC236}">
                  <a16:creationId xmlns:a16="http://schemas.microsoft.com/office/drawing/2014/main" id="{CCC6C1CC-2C23-4995-B948-FC99CCE4BE49}"/>
                </a:ext>
              </a:extLst>
            </p:cNvPr>
            <p:cNvCxnSpPr>
              <a:stCxn id="35" idx="1"/>
            </p:cNvCxnSpPr>
            <p:nvPr/>
          </p:nvCxnSpPr>
          <p:spPr>
            <a:xfrm flipH="1">
              <a:off x="6239797" y="776954"/>
              <a:ext cx="115670" cy="22260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FF9AC970-E120-4DB3-9230-F99824C1E716}"/>
              </a:ext>
            </a:extLst>
          </p:cNvPr>
          <p:cNvSpPr/>
          <p:nvPr/>
        </p:nvSpPr>
        <p:spPr>
          <a:xfrm>
            <a:off x="8939307" y="4113256"/>
            <a:ext cx="2763254" cy="267171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grpSp>
        <p:nvGrpSpPr>
          <p:cNvPr id="9" name="Group 8"/>
          <p:cNvGrpSpPr/>
          <p:nvPr/>
        </p:nvGrpSpPr>
        <p:grpSpPr>
          <a:xfrm>
            <a:off x="4066571" y="535862"/>
            <a:ext cx="7621663" cy="4305474"/>
            <a:chOff x="4473669" y="676470"/>
            <a:chExt cx="7621663" cy="4305474"/>
          </a:xfrm>
        </p:grpSpPr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8437733" y="676470"/>
              <a:ext cx="3657599" cy="3565583"/>
            </a:xfrm>
            <a:prstGeom prst="rect">
              <a:avLst/>
            </a:prstGeom>
            <a:ln w="19050">
              <a:solidFill>
                <a:schemeClr val="tx1"/>
              </a:solidFill>
            </a:ln>
          </p:spPr>
        </p:pic>
        <p:grpSp>
          <p:nvGrpSpPr>
            <p:cNvPr id="8" name="Group 7"/>
            <p:cNvGrpSpPr/>
            <p:nvPr/>
          </p:nvGrpSpPr>
          <p:grpSpPr>
            <a:xfrm>
              <a:off x="4473669" y="802429"/>
              <a:ext cx="7461872" cy="4179515"/>
              <a:chOff x="4473669" y="802429"/>
              <a:chExt cx="7461872" cy="4179515"/>
            </a:xfrm>
          </p:grpSpPr>
          <p:pic>
            <p:nvPicPr>
              <p:cNvPr id="23" name="Picture 22"/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665297" y="802429"/>
                <a:ext cx="3592052" cy="3400627"/>
              </a:xfrm>
              <a:prstGeom prst="rect">
                <a:avLst/>
              </a:prstGeom>
              <a:ln w="19050">
                <a:solidFill>
                  <a:schemeClr val="tx1"/>
                </a:solidFill>
              </a:ln>
            </p:spPr>
          </p:pic>
          <p:cxnSp>
            <p:nvCxnSpPr>
              <p:cNvPr id="25" name="Straight Arrow Connector 24"/>
              <p:cNvCxnSpPr/>
              <p:nvPr/>
            </p:nvCxnSpPr>
            <p:spPr>
              <a:xfrm flipV="1">
                <a:off x="4473669" y="3578941"/>
                <a:ext cx="550607" cy="1389627"/>
              </a:xfrm>
              <a:prstGeom prst="straightConnector1">
                <a:avLst/>
              </a:prstGeom>
              <a:ln w="57150">
                <a:tailEnd type="triangle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26" name="Straight Arrow Connector 25"/>
              <p:cNvCxnSpPr/>
              <p:nvPr/>
            </p:nvCxnSpPr>
            <p:spPr>
              <a:xfrm flipV="1">
                <a:off x="10034355" y="3684084"/>
                <a:ext cx="487132" cy="1297860"/>
              </a:xfrm>
              <a:prstGeom prst="straightConnector1">
                <a:avLst/>
              </a:prstGeom>
              <a:ln w="57150">
                <a:tailEnd type="triangle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sp>
            <p:nvSpPr>
              <p:cNvPr id="27" name="TextBox 26"/>
              <p:cNvSpPr txBox="1"/>
              <p:nvPr/>
            </p:nvSpPr>
            <p:spPr>
              <a:xfrm>
                <a:off x="6985000" y="3823400"/>
                <a:ext cx="1267549" cy="3796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867" b="1" dirty="0"/>
                  <a:t>FOV 5 µm</a:t>
                </a:r>
              </a:p>
            </p:txBody>
          </p:sp>
          <p:sp>
            <p:nvSpPr>
              <p:cNvPr id="28" name="TextBox 27"/>
              <p:cNvSpPr txBox="1"/>
              <p:nvPr/>
            </p:nvSpPr>
            <p:spPr>
              <a:xfrm>
                <a:off x="10667992" y="3861631"/>
                <a:ext cx="1267549" cy="3796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867" b="1" dirty="0"/>
                  <a:t>FOV 5 µm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31953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alendar&#10;&#10;Description automatically generated">
            <a:extLst>
              <a:ext uri="{FF2B5EF4-FFF2-40B4-BE49-F238E27FC236}">
                <a16:creationId xmlns:a16="http://schemas.microsoft.com/office/drawing/2014/main" id="{2E33A879-1242-4AD2-AAFB-9B29B698DF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716" y="3940757"/>
            <a:ext cx="1592699" cy="227313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4F10328-31C7-4ADC-9E79-408F714E46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14" t="1" r="28474" b="74131"/>
          <a:stretch/>
        </p:blipFill>
        <p:spPr>
          <a:xfrm>
            <a:off x="4885528" y="3669712"/>
            <a:ext cx="7289803" cy="3139199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CF14888B-C839-46AB-B188-405947E95723}"/>
              </a:ext>
            </a:extLst>
          </p:cNvPr>
          <p:cNvGrpSpPr/>
          <p:nvPr/>
        </p:nvGrpSpPr>
        <p:grpSpPr>
          <a:xfrm>
            <a:off x="54221" y="1224372"/>
            <a:ext cx="8608560" cy="2389496"/>
            <a:chOff x="330906" y="4394076"/>
            <a:chExt cx="8608560" cy="2389496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5B00DEC-C7B9-416A-BAE1-F0321E4DADC6}"/>
                </a:ext>
              </a:extLst>
            </p:cNvPr>
            <p:cNvGrpSpPr/>
            <p:nvPr/>
          </p:nvGrpSpPr>
          <p:grpSpPr>
            <a:xfrm>
              <a:off x="381182" y="4893591"/>
              <a:ext cx="8558284" cy="1889981"/>
              <a:chOff x="381182" y="4893591"/>
              <a:chExt cx="8558284" cy="1889981"/>
            </a:xfrm>
          </p:grpSpPr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C2391A28-EE8B-4DCD-9773-487140F7CB7C}"/>
                  </a:ext>
                </a:extLst>
              </p:cNvPr>
              <p:cNvGrpSpPr/>
              <p:nvPr/>
            </p:nvGrpSpPr>
            <p:grpSpPr>
              <a:xfrm>
                <a:off x="381182" y="4893591"/>
                <a:ext cx="8558284" cy="1889981"/>
                <a:chOff x="381182" y="5074352"/>
                <a:chExt cx="8558284" cy="1889981"/>
              </a:xfrm>
            </p:grpSpPr>
            <p:sp>
              <p:nvSpPr>
                <p:cNvPr id="15" name="Rectangle 14">
                  <a:extLst>
                    <a:ext uri="{FF2B5EF4-FFF2-40B4-BE49-F238E27FC236}">
                      <a16:creationId xmlns:a16="http://schemas.microsoft.com/office/drawing/2014/main" id="{C0F586F7-8911-462E-8142-CB840D3A96A3}"/>
                    </a:ext>
                  </a:extLst>
                </p:cNvPr>
                <p:cNvSpPr/>
                <p:nvPr/>
              </p:nvSpPr>
              <p:spPr>
                <a:xfrm>
                  <a:off x="381182" y="5074352"/>
                  <a:ext cx="8425933" cy="1889981"/>
                </a:xfrm>
                <a:prstGeom prst="rect">
                  <a:avLst/>
                </a:prstGeom>
                <a:noFill/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rgbClr val="FF0000"/>
                    </a:solidFill>
                  </a:endParaRPr>
                </a:p>
              </p:txBody>
            </p:sp>
            <p:grpSp>
              <p:nvGrpSpPr>
                <p:cNvPr id="17" name="Group 16">
                  <a:extLst>
                    <a:ext uri="{FF2B5EF4-FFF2-40B4-BE49-F238E27FC236}">
                      <a16:creationId xmlns:a16="http://schemas.microsoft.com/office/drawing/2014/main" id="{D73C25B8-48ED-491B-BA82-F11F62979C3B}"/>
                    </a:ext>
                  </a:extLst>
                </p:cNvPr>
                <p:cNvGrpSpPr/>
                <p:nvPr/>
              </p:nvGrpSpPr>
              <p:grpSpPr>
                <a:xfrm>
                  <a:off x="5693621" y="5415181"/>
                  <a:ext cx="3245845" cy="1170294"/>
                  <a:chOff x="4307246" y="649700"/>
                  <a:chExt cx="1575667" cy="1656756"/>
                </a:xfrm>
              </p:grpSpPr>
              <p:sp>
                <p:nvSpPr>
                  <p:cNvPr id="30" name="TextBox 29">
                    <a:extLst>
                      <a:ext uri="{FF2B5EF4-FFF2-40B4-BE49-F238E27FC236}">
                        <a16:creationId xmlns:a16="http://schemas.microsoft.com/office/drawing/2014/main" id="{13195755-B007-41A5-A19B-6DF2C9E2FA87}"/>
                      </a:ext>
                    </a:extLst>
                  </p:cNvPr>
                  <p:cNvSpPr txBox="1"/>
                  <p:nvPr/>
                </p:nvSpPr>
                <p:spPr>
                  <a:xfrm>
                    <a:off x="4307246" y="649700"/>
                    <a:ext cx="1575667" cy="740708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GB" sz="1400" dirty="0"/>
                      <a:t>Classified as </a:t>
                    </a:r>
                    <a:r>
                      <a:rPr lang="en-GB" sz="1400" dirty="0">
                        <a:solidFill>
                          <a:srgbClr val="FF0000"/>
                        </a:solidFill>
                      </a:rPr>
                      <a:t>P</a:t>
                    </a:r>
                    <a:r>
                      <a:rPr lang="en-GB" sz="1400" dirty="0"/>
                      <a:t>ersistent </a:t>
                    </a:r>
                    <a:r>
                      <a:rPr lang="en-GB" sz="1400" dirty="0">
                        <a:solidFill>
                          <a:srgbClr val="FF0000"/>
                        </a:solidFill>
                      </a:rPr>
                      <a:t>O</a:t>
                    </a:r>
                    <a:r>
                      <a:rPr lang="en-GB" sz="1400" dirty="0"/>
                      <a:t>rganic </a:t>
                    </a:r>
                    <a:r>
                      <a:rPr lang="en-GB" sz="1400" dirty="0">
                        <a:solidFill>
                          <a:srgbClr val="FF0000"/>
                        </a:solidFill>
                      </a:rPr>
                      <a:t>P</a:t>
                    </a:r>
                    <a:r>
                      <a:rPr lang="en-GB" sz="1400" dirty="0"/>
                      <a:t>ollutants </a:t>
                    </a:r>
                    <a:r>
                      <a:rPr lang="en-GB" sz="1400" u="sng" dirty="0">
                        <a:solidFill>
                          <a:srgbClr val="FF0000"/>
                        </a:solidFill>
                      </a:rPr>
                      <a:t>POPs</a:t>
                    </a:r>
                  </a:p>
                </p:txBody>
              </p:sp>
              <mc:AlternateContent xmlns:mc="http://schemas.openxmlformats.org/markup-compatibility/2006" xmlns:a14="http://schemas.microsoft.com/office/drawing/2010/main">
                <mc:Choice Requires="a14">
                  <p:sp>
                    <p:nvSpPr>
                      <p:cNvPr id="31" name="TextBox 30">
                        <a:extLst>
                          <a:ext uri="{FF2B5EF4-FFF2-40B4-BE49-F238E27FC236}">
                            <a16:creationId xmlns:a16="http://schemas.microsoft.com/office/drawing/2014/main" id="{B7BD7B08-5D3A-46CA-9615-04577E10E275}"/>
                          </a:ext>
                        </a:extLst>
                      </p:cNvPr>
                      <p:cNvSpPr txBox="1"/>
                      <p:nvPr/>
                    </p:nvSpPr>
                    <p:spPr>
                      <a:xfrm>
                        <a:off x="4453107" y="1260752"/>
                        <a:ext cx="1307140" cy="1045704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r>
                          <a:rPr lang="en-GB" sz="1400" dirty="0">
                            <a:solidFill>
                              <a:schemeClr val="tx1"/>
                            </a:solidFill>
                          </a:rPr>
                          <a:t>resistant to environmental degradation </a:t>
                        </a:r>
                        <a14:m>
                          <m:oMath xmlns:m="http://schemas.openxmlformats.org/officeDocument/2006/math">
                            <m:r>
                              <a:rPr lang="en-GB" sz="140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→</m:t>
                            </m:r>
                          </m:oMath>
                        </a14:m>
                        <a:r>
                          <a:rPr lang="en-GB" sz="1400" dirty="0">
                            <a:solidFill>
                              <a:schemeClr val="tx1"/>
                            </a:solidFill>
                          </a:rPr>
                          <a:t> typically halogenated organic compounds  </a:t>
                        </a:r>
                      </a:p>
                    </p:txBody>
                  </p:sp>
                </mc:Choice>
                <mc:Fallback xmlns="">
                  <p:sp>
                    <p:nvSpPr>
                      <p:cNvPr id="37" name="TextBox 36"/>
                      <p:cNvSpPr txBox="1">
                        <a:spLocks noRot="1" noChangeAspect="1" noMove="1" noResize="1" noEditPoints="1" noAdjustHandles="1" noChangeArrowheads="1" noChangeShapeType="1" noTextEdit="1"/>
                      </p:cNvSpPr>
                      <p:nvPr/>
                    </p:nvSpPr>
                    <p:spPr>
                      <a:xfrm>
                        <a:off x="4453107" y="1260752"/>
                        <a:ext cx="1307140" cy="1045704"/>
                      </a:xfrm>
                      <a:prstGeom prst="rect">
                        <a:avLst/>
                      </a:prstGeom>
                      <a:blipFill>
                        <a:blip r:embed="rId23"/>
                        <a:stretch>
                          <a:fillRect l="-679" t="-820" b="-7377"/>
                        </a:stretch>
                      </a:blipFill>
                    </p:spPr>
                    <p:txBody>
                      <a:bodyPr/>
                      <a:lstStyle/>
                      <a:p>
                        <a:r>
                          <a:rPr lang="en-GB">
                            <a:noFill/>
                          </a:rPr>
                          <a:t> </a:t>
                        </a:r>
                      </a:p>
                    </p:txBody>
                  </p:sp>
                </mc:Fallback>
              </mc:AlternateContent>
            </p:grpSp>
            <p:sp>
              <p:nvSpPr>
                <p:cNvPr id="18" name="Bent-Up Arrow 37">
                  <a:extLst>
                    <a:ext uri="{FF2B5EF4-FFF2-40B4-BE49-F238E27FC236}">
                      <a16:creationId xmlns:a16="http://schemas.microsoft.com/office/drawing/2014/main" id="{70F80E29-6BFB-49C1-A26B-CC88DCB64555}"/>
                    </a:ext>
                  </a:extLst>
                </p:cNvPr>
                <p:cNvSpPr/>
                <p:nvPr/>
              </p:nvSpPr>
              <p:spPr>
                <a:xfrm rot="5400000">
                  <a:off x="5793393" y="5891521"/>
                  <a:ext cx="159446" cy="180370"/>
                </a:xfrm>
                <a:prstGeom prst="bentUpArrow">
                  <a:avLst>
                    <a:gd name="adj1" fmla="val 0"/>
                    <a:gd name="adj2" fmla="val 25000"/>
                    <a:gd name="adj3" fmla="val 25000"/>
                  </a:avLst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grpSp>
              <p:nvGrpSpPr>
                <p:cNvPr id="19" name="Group 18">
                  <a:extLst>
                    <a:ext uri="{FF2B5EF4-FFF2-40B4-BE49-F238E27FC236}">
                      <a16:creationId xmlns:a16="http://schemas.microsoft.com/office/drawing/2014/main" id="{5691B0DD-D678-4E71-8164-0F5DA2278F80}"/>
                    </a:ext>
                  </a:extLst>
                </p:cNvPr>
                <p:cNvGrpSpPr/>
                <p:nvPr/>
              </p:nvGrpSpPr>
              <p:grpSpPr>
                <a:xfrm>
                  <a:off x="1607390" y="5654547"/>
                  <a:ext cx="2328477" cy="707421"/>
                  <a:chOff x="4036818" y="5374657"/>
                  <a:chExt cx="2422991" cy="1127113"/>
                </a:xfrm>
              </p:grpSpPr>
              <p:sp>
                <p:nvSpPr>
                  <p:cNvPr id="20" name="Rounded Rectangle 49">
                    <a:extLst>
                      <a:ext uri="{FF2B5EF4-FFF2-40B4-BE49-F238E27FC236}">
                        <a16:creationId xmlns:a16="http://schemas.microsoft.com/office/drawing/2014/main" id="{4A29386A-8796-4267-BE51-B442E2067875}"/>
                      </a:ext>
                    </a:extLst>
                  </p:cNvPr>
                  <p:cNvSpPr/>
                  <p:nvPr/>
                </p:nvSpPr>
                <p:spPr>
                  <a:xfrm>
                    <a:off x="4036818" y="5382357"/>
                    <a:ext cx="957219" cy="295719"/>
                  </a:xfrm>
                  <a:prstGeom prst="roundRect">
                    <a:avLst/>
                  </a:pr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GB" sz="1600" dirty="0">
                        <a:solidFill>
                          <a:schemeClr val="tx1"/>
                        </a:solidFill>
                      </a:rPr>
                      <a:t>Humas</a:t>
                    </a:r>
                  </a:p>
                </p:txBody>
              </p:sp>
              <p:sp>
                <p:nvSpPr>
                  <p:cNvPr id="21" name="Rounded Rectangle 51">
                    <a:extLst>
                      <a:ext uri="{FF2B5EF4-FFF2-40B4-BE49-F238E27FC236}">
                        <a16:creationId xmlns:a16="http://schemas.microsoft.com/office/drawing/2014/main" id="{8B046ABB-1F13-4EDE-BF15-4A99ADE807A1}"/>
                      </a:ext>
                    </a:extLst>
                  </p:cNvPr>
                  <p:cNvSpPr/>
                  <p:nvPr/>
                </p:nvSpPr>
                <p:spPr>
                  <a:xfrm>
                    <a:off x="5485935" y="5374657"/>
                    <a:ext cx="957218" cy="295719"/>
                  </a:xfrm>
                  <a:prstGeom prst="roundRect">
                    <a:avLst/>
                  </a:pr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GB" sz="1600" dirty="0">
                        <a:solidFill>
                          <a:schemeClr val="tx1"/>
                        </a:solidFill>
                      </a:rPr>
                      <a:t>Animas</a:t>
                    </a:r>
                  </a:p>
                </p:txBody>
              </p:sp>
              <p:sp>
                <p:nvSpPr>
                  <p:cNvPr id="22" name="Rounded Rectangle 52">
                    <a:extLst>
                      <a:ext uri="{FF2B5EF4-FFF2-40B4-BE49-F238E27FC236}">
                        <a16:creationId xmlns:a16="http://schemas.microsoft.com/office/drawing/2014/main" id="{7BD5B7CB-228C-499D-ABBF-D002516ECA4A}"/>
                      </a:ext>
                    </a:extLst>
                  </p:cNvPr>
                  <p:cNvSpPr/>
                  <p:nvPr/>
                </p:nvSpPr>
                <p:spPr>
                  <a:xfrm>
                    <a:off x="5502591" y="6206051"/>
                    <a:ext cx="957218" cy="295719"/>
                  </a:xfrm>
                  <a:prstGeom prst="roundRect">
                    <a:avLst/>
                  </a:pr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GB" sz="1600" dirty="0">
                        <a:solidFill>
                          <a:schemeClr val="tx1"/>
                        </a:solidFill>
                      </a:rPr>
                      <a:t>Air</a:t>
                    </a:r>
                  </a:p>
                </p:txBody>
              </p:sp>
              <p:sp>
                <p:nvSpPr>
                  <p:cNvPr id="23" name="Rounded Rectangle 53">
                    <a:extLst>
                      <a:ext uri="{FF2B5EF4-FFF2-40B4-BE49-F238E27FC236}">
                        <a16:creationId xmlns:a16="http://schemas.microsoft.com/office/drawing/2014/main" id="{37EC8D16-F393-4E2A-BE36-9C616B8982D5}"/>
                      </a:ext>
                    </a:extLst>
                  </p:cNvPr>
                  <p:cNvSpPr/>
                  <p:nvPr/>
                </p:nvSpPr>
                <p:spPr>
                  <a:xfrm>
                    <a:off x="4057390" y="6198899"/>
                    <a:ext cx="957219" cy="295719"/>
                  </a:xfrm>
                  <a:prstGeom prst="roundRect">
                    <a:avLst/>
                  </a:pr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GB" sz="1600" dirty="0">
                        <a:solidFill>
                          <a:schemeClr val="tx1"/>
                        </a:solidFill>
                      </a:rPr>
                      <a:t>Water</a:t>
                    </a:r>
                  </a:p>
                </p:txBody>
              </p:sp>
              <p:cxnSp>
                <p:nvCxnSpPr>
                  <p:cNvPr id="24" name="Straight Arrow Connector 23">
                    <a:extLst>
                      <a:ext uri="{FF2B5EF4-FFF2-40B4-BE49-F238E27FC236}">
                        <a16:creationId xmlns:a16="http://schemas.microsoft.com/office/drawing/2014/main" id="{8FCDF792-F7B2-4099-82E8-12ED59AC3930}"/>
                      </a:ext>
                    </a:extLst>
                  </p:cNvPr>
                  <p:cNvCxnSpPr>
                    <a:stCxn id="23" idx="0"/>
                    <a:endCxn id="20" idx="2"/>
                  </p:cNvCxnSpPr>
                  <p:nvPr/>
                </p:nvCxnSpPr>
                <p:spPr>
                  <a:xfrm flipH="1" flipV="1">
                    <a:off x="4515428" y="5678076"/>
                    <a:ext cx="20572" cy="520823"/>
                  </a:xfrm>
                  <a:prstGeom prst="straightConnector1">
                    <a:avLst/>
                  </a:prstGeom>
                  <a:ln w="12700">
                    <a:solidFill>
                      <a:schemeClr val="tx1"/>
                    </a:solidFill>
                    <a:tailEnd type="triangle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5" name="Straight Arrow Connector 24">
                    <a:extLst>
                      <a:ext uri="{FF2B5EF4-FFF2-40B4-BE49-F238E27FC236}">
                        <a16:creationId xmlns:a16="http://schemas.microsoft.com/office/drawing/2014/main" id="{36E518DC-3584-4F1B-AF09-88E6992651FF}"/>
                      </a:ext>
                    </a:extLst>
                  </p:cNvPr>
                  <p:cNvCxnSpPr>
                    <a:stCxn id="21" idx="1"/>
                    <a:endCxn id="20" idx="3"/>
                  </p:cNvCxnSpPr>
                  <p:nvPr/>
                </p:nvCxnSpPr>
                <p:spPr>
                  <a:xfrm flipH="1">
                    <a:off x="4994037" y="5522517"/>
                    <a:ext cx="491898" cy="7700"/>
                  </a:xfrm>
                  <a:prstGeom prst="straightConnector1">
                    <a:avLst/>
                  </a:prstGeom>
                  <a:ln w="12700">
                    <a:solidFill>
                      <a:schemeClr val="tx1"/>
                    </a:solidFill>
                    <a:tailEnd type="triangle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6" name="Straight Arrow Connector 25">
                    <a:extLst>
                      <a:ext uri="{FF2B5EF4-FFF2-40B4-BE49-F238E27FC236}">
                        <a16:creationId xmlns:a16="http://schemas.microsoft.com/office/drawing/2014/main" id="{D481D319-34CA-403A-97F3-DB48268CB013}"/>
                      </a:ext>
                    </a:extLst>
                  </p:cNvPr>
                  <p:cNvCxnSpPr>
                    <a:cxnSpLocks/>
                    <a:endCxn id="20" idx="3"/>
                  </p:cNvCxnSpPr>
                  <p:nvPr/>
                </p:nvCxnSpPr>
                <p:spPr>
                  <a:xfrm flipH="1" flipV="1">
                    <a:off x="4994037" y="5530217"/>
                    <a:ext cx="1100959" cy="653576"/>
                  </a:xfrm>
                  <a:prstGeom prst="straightConnector1">
                    <a:avLst/>
                  </a:prstGeom>
                  <a:ln w="12700">
                    <a:solidFill>
                      <a:schemeClr val="tx1"/>
                    </a:solidFill>
                    <a:tailEnd type="triangle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7" name="Straight Arrow Connector 26">
                    <a:extLst>
                      <a:ext uri="{FF2B5EF4-FFF2-40B4-BE49-F238E27FC236}">
                        <a16:creationId xmlns:a16="http://schemas.microsoft.com/office/drawing/2014/main" id="{1FEE9E60-ABED-4123-80D7-F38229F34A93}"/>
                      </a:ext>
                    </a:extLst>
                  </p:cNvPr>
                  <p:cNvCxnSpPr>
                    <a:stCxn id="23" idx="0"/>
                    <a:endCxn id="21" idx="2"/>
                  </p:cNvCxnSpPr>
                  <p:nvPr/>
                </p:nvCxnSpPr>
                <p:spPr>
                  <a:xfrm flipV="1">
                    <a:off x="4536001" y="5670376"/>
                    <a:ext cx="1428543" cy="528523"/>
                  </a:xfrm>
                  <a:prstGeom prst="straightConnector1">
                    <a:avLst/>
                  </a:prstGeom>
                  <a:ln w="12700">
                    <a:solidFill>
                      <a:schemeClr val="tx1"/>
                    </a:solidFill>
                    <a:tailEnd type="triangle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8" name="Straight Arrow Connector 27">
                    <a:extLst>
                      <a:ext uri="{FF2B5EF4-FFF2-40B4-BE49-F238E27FC236}">
                        <a16:creationId xmlns:a16="http://schemas.microsoft.com/office/drawing/2014/main" id="{36D08DEB-3B1E-470F-B046-EFC74FCCC297}"/>
                      </a:ext>
                    </a:extLst>
                  </p:cNvPr>
                  <p:cNvCxnSpPr>
                    <a:stCxn id="22" idx="0"/>
                    <a:endCxn id="21" idx="2"/>
                  </p:cNvCxnSpPr>
                  <p:nvPr/>
                </p:nvCxnSpPr>
                <p:spPr>
                  <a:xfrm flipH="1" flipV="1">
                    <a:off x="5964544" y="5670376"/>
                    <a:ext cx="16656" cy="535675"/>
                  </a:xfrm>
                  <a:prstGeom prst="straightConnector1">
                    <a:avLst/>
                  </a:prstGeom>
                  <a:ln w="12700">
                    <a:solidFill>
                      <a:schemeClr val="tx1"/>
                    </a:solidFill>
                    <a:tailEnd type="triangle"/>
                  </a:ln>
                </p:spPr>
                <p:style>
                  <a:lnRef idx="2">
                    <a:schemeClr val="dk1"/>
                  </a:lnRef>
                  <a:fillRef idx="0">
                    <a:schemeClr val="dk1"/>
                  </a:fillRef>
                  <a:effectRef idx="1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9" name="Straight Arrow Connector 28">
                    <a:extLst>
                      <a:ext uri="{FF2B5EF4-FFF2-40B4-BE49-F238E27FC236}">
                        <a16:creationId xmlns:a16="http://schemas.microsoft.com/office/drawing/2014/main" id="{DCBB452D-0891-457C-9A79-4043B862D4F9}"/>
                      </a:ext>
                    </a:extLst>
                  </p:cNvPr>
                  <p:cNvCxnSpPr>
                    <a:stCxn id="22" idx="1"/>
                    <a:endCxn id="23" idx="3"/>
                  </p:cNvCxnSpPr>
                  <p:nvPr/>
                </p:nvCxnSpPr>
                <p:spPr>
                  <a:xfrm flipH="1" flipV="1">
                    <a:off x="5014609" y="6346759"/>
                    <a:ext cx="487983" cy="7152"/>
                  </a:xfrm>
                  <a:prstGeom prst="straightConnector1">
                    <a:avLst/>
                  </a:prstGeom>
                  <a:ln w="12700">
                    <a:solidFill>
                      <a:schemeClr val="tx1"/>
                    </a:solidFill>
                    <a:headEnd type="triangle"/>
                    <a:tailEnd type="triangle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FE31219B-9344-4088-A9FD-A32F1DEDF83E}"/>
                  </a:ext>
                </a:extLst>
              </p:cNvPr>
              <p:cNvSpPr txBox="1"/>
              <p:nvPr/>
            </p:nvSpPr>
            <p:spPr>
              <a:xfrm>
                <a:off x="1277844" y="4971657"/>
                <a:ext cx="292272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1.  </a:t>
                </a:r>
                <a:r>
                  <a:rPr lang="en-GB" sz="1600" dirty="0">
                    <a:solidFill>
                      <a:srgbClr val="FF0000"/>
                    </a:solidFill>
                  </a:rPr>
                  <a:t>Environmental</a:t>
                </a:r>
                <a:r>
                  <a:rPr lang="en-GB" sz="1600" dirty="0"/>
                  <a:t> exposure</a:t>
                </a:r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C026FFC8-2670-459E-8481-1048124434B0}"/>
                  </a:ext>
                </a:extLst>
              </p:cNvPr>
              <p:cNvSpPr txBox="1"/>
              <p:nvPr/>
            </p:nvSpPr>
            <p:spPr>
              <a:xfrm>
                <a:off x="5399864" y="4982727"/>
                <a:ext cx="22079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2.  </a:t>
                </a:r>
                <a:r>
                  <a:rPr lang="en-GB" sz="1600" dirty="0">
                    <a:solidFill>
                      <a:srgbClr val="FF0000"/>
                    </a:solidFill>
                  </a:rPr>
                  <a:t>Bioaccumulation</a:t>
                </a:r>
              </a:p>
            </p:txBody>
          </p:sp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9A5B2990-30C1-4680-A70D-9CCAE6D0E517}"/>
                  </a:ext>
                </a:extLst>
              </p:cNvPr>
              <p:cNvSpPr txBox="1"/>
              <p:nvPr/>
            </p:nvSpPr>
            <p:spPr>
              <a:xfrm>
                <a:off x="1277844" y="6239207"/>
                <a:ext cx="543286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3.  </a:t>
                </a:r>
                <a:r>
                  <a:rPr lang="en-GB" sz="1600" dirty="0">
                    <a:solidFill>
                      <a:srgbClr val="FF0000"/>
                    </a:solidFill>
                  </a:rPr>
                  <a:t>Diversity</a:t>
                </a:r>
                <a:r>
                  <a:rPr lang="en-GB" b="1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</p:txBody>
          </p:sp>
        </p:grpSp>
        <p:pic>
          <p:nvPicPr>
            <p:cNvPr id="10" name="Picture 4" descr="Image result for petite ampoule dessin">
              <a:extLst>
                <a:ext uri="{FF2B5EF4-FFF2-40B4-BE49-F238E27FC236}">
                  <a16:creationId xmlns:a16="http://schemas.microsoft.com/office/drawing/2014/main" id="{0B5C6AD9-D7AF-44D6-8A8A-E2770E56C32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4"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BEBA8EAE-BF5A-486C-A8C5-ECC9F3942E4B}">
                  <a14:imgProps xmlns:a14="http://schemas.microsoft.com/office/drawing/2010/main">
                    <a14:imgLayer r:embed="rId25">
                      <a14:imgEffect>
                        <a14:backgroundRemoval t="5923" b="90000" l="5692" r="95154">
                          <a14:foregroundMark x1="47692" y1="24462" x2="47692" y2="24462"/>
                          <a14:foregroundMark x1="38385" y1="22000" x2="38385" y2="22000"/>
                          <a14:foregroundMark x1="27692" y1="23923" x2="27692" y2="23923"/>
                          <a14:foregroundMark x1="19231" y1="29692" x2="19231" y2="29692"/>
                          <a14:foregroundMark x1="14308" y1="37000" x2="14308" y2="37000"/>
                          <a14:foregroundMark x1="25231" y1="58077" x2="25231" y2="58077"/>
                          <a14:foregroundMark x1="24462" y1="61308" x2="24462" y2="61308"/>
                          <a14:foregroundMark x1="24154" y1="57231" x2="24154" y2="57231"/>
                          <a14:foregroundMark x1="22231" y1="60231" x2="22231" y2="60231"/>
                          <a14:foregroundMark x1="26923" y1="56154" x2="26923" y2="56154"/>
                          <a14:foregroundMark x1="28308" y1="63538" x2="28308" y2="63538"/>
                          <a14:foregroundMark x1="50923" y1="60538" x2="50923" y2="60538"/>
                          <a14:foregroundMark x1="53154" y1="54769" x2="53154" y2="54769"/>
                          <a14:foregroundMark x1="50154" y1="57000" x2="50154" y2="57000"/>
                          <a14:foregroundMark x1="53692" y1="59462" x2="53692" y2="59462"/>
                          <a14:foregroundMark x1="53154" y1="63000" x2="53154" y2="63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0906" y="4394076"/>
              <a:ext cx="1024709" cy="10247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8" name="Rectangle 7">
            <a:extLst>
              <a:ext uri="{FF2B5EF4-FFF2-40B4-BE49-F238E27FC236}">
                <a16:creationId xmlns:a16="http://schemas.microsoft.com/office/drawing/2014/main" id="{02C417FB-EB2F-4935-A4B4-D9A27E3D2025}"/>
              </a:ext>
            </a:extLst>
          </p:cNvPr>
          <p:cNvSpPr/>
          <p:nvPr/>
        </p:nvSpPr>
        <p:spPr>
          <a:xfrm>
            <a:off x="1001159" y="3343225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dirty="0"/>
              <a:t>Over 3000 PFASs currently on the global market </a:t>
            </a:r>
            <a:r>
              <a:rPr lang="en-GB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D504A3A-776F-4F2B-AFED-A7230FA06276}"/>
              </a:ext>
            </a:extLst>
          </p:cNvPr>
          <p:cNvSpPr txBox="1"/>
          <p:nvPr/>
        </p:nvSpPr>
        <p:spPr>
          <a:xfrm>
            <a:off x="2486941" y="946262"/>
            <a:ext cx="37833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Perfluoroalkyl Substances (PFASs)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67E30F04-B6A3-413A-8C26-F2CF783FF992}"/>
              </a:ext>
            </a:extLst>
          </p:cNvPr>
          <p:cNvGrpSpPr/>
          <p:nvPr/>
        </p:nvGrpSpPr>
        <p:grpSpPr>
          <a:xfrm>
            <a:off x="2117095" y="4180855"/>
            <a:ext cx="2768433" cy="2064777"/>
            <a:chOff x="6211408" y="443705"/>
            <a:chExt cx="2056241" cy="1630072"/>
          </a:xfrm>
        </p:grpSpPr>
        <p:pic>
          <p:nvPicPr>
            <p:cNvPr id="34" name="Picture 6" descr="Image result for PFOA structure">
              <a:extLst>
                <a:ext uri="{FF2B5EF4-FFF2-40B4-BE49-F238E27FC236}">
                  <a16:creationId xmlns:a16="http://schemas.microsoft.com/office/drawing/2014/main" id="{DCD8BB98-55E2-48D9-B9A7-EF5DDEB4663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6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256" b="8688"/>
            <a:stretch/>
          </p:blipFill>
          <p:spPr bwMode="auto">
            <a:xfrm>
              <a:off x="6264778" y="443705"/>
              <a:ext cx="2002871" cy="16300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B498D066-3BEB-4526-B88E-A70763144A3F}"/>
                </a:ext>
              </a:extLst>
            </p:cNvPr>
            <p:cNvSpPr/>
            <p:nvPr/>
          </p:nvSpPr>
          <p:spPr>
            <a:xfrm>
              <a:off x="6211408" y="871751"/>
              <a:ext cx="112880" cy="18271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3C5F88-7EC9-4EF2-B9AF-ABDEC8A6F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537" y="111328"/>
            <a:ext cx="8398932" cy="542025"/>
          </a:xfrm>
        </p:spPr>
        <p:txBody>
          <a:bodyPr/>
          <a:lstStyle/>
          <a:p>
            <a:r>
              <a:rPr lang="en-IE" dirty="0"/>
              <a:t>Life science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8719531-B103-4AB5-B0F3-F8E5B1177B27}"/>
              </a:ext>
            </a:extLst>
          </p:cNvPr>
          <p:cNvGrpSpPr/>
          <p:nvPr/>
        </p:nvGrpSpPr>
        <p:grpSpPr>
          <a:xfrm>
            <a:off x="2646933" y="3835303"/>
            <a:ext cx="2596419" cy="2666390"/>
            <a:chOff x="9130440" y="3694868"/>
            <a:chExt cx="2930915" cy="3009900"/>
          </a:xfrm>
        </p:grpSpPr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7D186B52-2482-47A0-82C4-DD77A72D98DE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9130440" y="3773853"/>
              <a:ext cx="2930915" cy="2930915"/>
            </a:xfrm>
            <a:prstGeom prst="rect">
              <a:avLst/>
            </a:prstGeom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8" name="TextBox 37">
                  <a:extLst>
                    <a:ext uri="{FF2B5EF4-FFF2-40B4-BE49-F238E27FC236}">
                      <a16:creationId xmlns:a16="http://schemas.microsoft.com/office/drawing/2014/main" id="{0B14B420-E139-4279-A370-92EC64C7FBC3}"/>
                    </a:ext>
                  </a:extLst>
                </p:cNvPr>
                <p:cNvSpPr txBox="1"/>
                <p:nvPr/>
              </p:nvSpPr>
              <p:spPr>
                <a:xfrm>
                  <a:off x="9228476" y="3694868"/>
                  <a:ext cx="540142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3600" b="0" i="1" baseline="3000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19</m:t>
                        </m:r>
                        <m:r>
                          <a:rPr lang="en-GB" sz="36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𝐹</m:t>
                        </m:r>
                      </m:oMath>
                    </m:oMathPara>
                  </a14:m>
                  <a:endParaRPr lang="en-GB" sz="3600" dirty="0">
                    <a:solidFill>
                      <a:srgbClr val="FF0000"/>
                    </a:solidFill>
                  </a:endParaRPr>
                </a:p>
              </p:txBody>
            </p:sp>
          </mc:Choice>
          <mc:Fallback xmlns="">
            <p:sp>
              <p:nvSpPr>
                <p:cNvPr id="38" name="TextBox 37">
                  <a:extLst>
                    <a:ext uri="{FF2B5EF4-FFF2-40B4-BE49-F238E27FC236}">
                      <a16:creationId xmlns:a16="http://schemas.microsoft.com/office/drawing/2014/main" id="{0B14B420-E139-4279-A370-92EC64C7FBC3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228476" y="3694868"/>
                  <a:ext cx="540142" cy="646331"/>
                </a:xfrm>
                <a:prstGeom prst="rect">
                  <a:avLst/>
                </a:prstGeom>
                <a:blipFill>
                  <a:blip r:embed="rId28"/>
                  <a:stretch>
                    <a:fillRect r="-48101"/>
                  </a:stretch>
                </a:blipFill>
              </p:spPr>
              <p:txBody>
                <a:bodyPr/>
                <a:lstStyle/>
                <a:p>
                  <a:r>
                    <a:rPr lang="en-IE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A1AF3062-9338-4596-9710-7DB4BF5B73FB}"/>
              </a:ext>
            </a:extLst>
          </p:cNvPr>
          <p:cNvGrpSpPr/>
          <p:nvPr/>
        </p:nvGrpSpPr>
        <p:grpSpPr>
          <a:xfrm>
            <a:off x="54221" y="3826780"/>
            <a:ext cx="2566717" cy="2638621"/>
            <a:chOff x="5140185" y="3692517"/>
            <a:chExt cx="2903377" cy="2984712"/>
          </a:xfrm>
        </p:grpSpPr>
        <p:pic>
          <p:nvPicPr>
            <p:cNvPr id="37" name="Picture 36" descr="A picture containing light, screen, dark, lit&#10;&#10;Description automatically generated">
              <a:extLst>
                <a:ext uri="{FF2B5EF4-FFF2-40B4-BE49-F238E27FC236}">
                  <a16:creationId xmlns:a16="http://schemas.microsoft.com/office/drawing/2014/main" id="{7387273A-FE0C-4E33-96E6-1B5F405A5A11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5140186" y="3773853"/>
              <a:ext cx="2903376" cy="2903376"/>
            </a:xfrm>
            <a:prstGeom prst="rect">
              <a:avLst/>
            </a:prstGeom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9" name="TextBox 38">
                  <a:extLst>
                    <a:ext uri="{FF2B5EF4-FFF2-40B4-BE49-F238E27FC236}">
                      <a16:creationId xmlns:a16="http://schemas.microsoft.com/office/drawing/2014/main" id="{8E2EE960-9129-487B-AC40-52B6185D48DE}"/>
                    </a:ext>
                  </a:extLst>
                </p:cNvPr>
                <p:cNvSpPr txBox="1"/>
                <p:nvPr/>
              </p:nvSpPr>
              <p:spPr>
                <a:xfrm>
                  <a:off x="5140185" y="3692517"/>
                  <a:ext cx="540142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3600" b="0" i="1" baseline="3000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12</m:t>
                        </m:r>
                        <m:r>
                          <a:rPr lang="en-GB" sz="3600" b="0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𝐶</m:t>
                        </m:r>
                        <m:r>
                          <a:rPr lang="en-GB" sz="3600" b="0" i="1" baseline="3000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14</m:t>
                        </m:r>
                        <m:r>
                          <a:rPr lang="en-GB" sz="3600" b="0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𝑁</m:t>
                        </m:r>
                      </m:oMath>
                    </m:oMathPara>
                  </a14:m>
                  <a:endParaRPr lang="en-GB" sz="3600" dirty="0">
                    <a:solidFill>
                      <a:srgbClr val="00B050"/>
                    </a:solidFill>
                  </a:endParaRPr>
                </a:p>
              </p:txBody>
            </p:sp>
          </mc:Choice>
          <mc:Fallback xmlns="">
            <p:sp>
              <p:nvSpPr>
                <p:cNvPr id="39" name="TextBox 38">
                  <a:extLst>
                    <a:ext uri="{FF2B5EF4-FFF2-40B4-BE49-F238E27FC236}">
                      <a16:creationId xmlns:a16="http://schemas.microsoft.com/office/drawing/2014/main" id="{8E2EE960-9129-487B-AC40-52B6185D48D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140185" y="3692517"/>
                  <a:ext cx="540142" cy="646331"/>
                </a:xfrm>
                <a:prstGeom prst="rect">
                  <a:avLst/>
                </a:prstGeom>
                <a:blipFill>
                  <a:blip r:embed="rId30"/>
                  <a:stretch>
                    <a:fillRect r="-187179"/>
                  </a:stretch>
                </a:blipFill>
              </p:spPr>
              <p:txBody>
                <a:bodyPr/>
                <a:lstStyle/>
                <a:p>
                  <a:r>
                    <a:rPr lang="en-IE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B989B449-FAF7-48AB-AF21-5DEAD65952A5}"/>
              </a:ext>
            </a:extLst>
          </p:cNvPr>
          <p:cNvGrpSpPr/>
          <p:nvPr/>
        </p:nvGrpSpPr>
        <p:grpSpPr>
          <a:xfrm>
            <a:off x="10354181" y="3024840"/>
            <a:ext cx="1252401" cy="801940"/>
            <a:chOff x="6211408" y="443705"/>
            <a:chExt cx="2056241" cy="1630072"/>
          </a:xfrm>
        </p:grpSpPr>
        <p:pic>
          <p:nvPicPr>
            <p:cNvPr id="43" name="Picture 6" descr="Image result for PFOA structure">
              <a:extLst>
                <a:ext uri="{FF2B5EF4-FFF2-40B4-BE49-F238E27FC236}">
                  <a16:creationId xmlns:a16="http://schemas.microsoft.com/office/drawing/2014/main" id="{86F0D2B8-C1BB-4F99-BB88-81255DF4E4A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6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256" b="8688"/>
            <a:stretch/>
          </p:blipFill>
          <p:spPr bwMode="auto">
            <a:xfrm>
              <a:off x="6264778" y="443705"/>
              <a:ext cx="2002871" cy="16300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2690F6D9-B6F6-4908-92C2-F0BB8ABC9258}"/>
                </a:ext>
              </a:extLst>
            </p:cNvPr>
            <p:cNvSpPr/>
            <p:nvPr/>
          </p:nvSpPr>
          <p:spPr>
            <a:xfrm>
              <a:off x="6211408" y="871751"/>
              <a:ext cx="112880" cy="18271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46" name="Arrow: Down 45">
            <a:extLst>
              <a:ext uri="{FF2B5EF4-FFF2-40B4-BE49-F238E27FC236}">
                <a16:creationId xmlns:a16="http://schemas.microsoft.com/office/drawing/2014/main" id="{36984E50-718C-49CB-95F0-4A961C4CC860}"/>
              </a:ext>
            </a:extLst>
          </p:cNvPr>
          <p:cNvSpPr/>
          <p:nvPr/>
        </p:nvSpPr>
        <p:spPr>
          <a:xfrm>
            <a:off x="10744511" y="3688796"/>
            <a:ext cx="161626" cy="639054"/>
          </a:xfrm>
          <a:prstGeom prst="downArrow">
            <a:avLst/>
          </a:prstGeom>
          <a:solidFill>
            <a:schemeClr val="accent2"/>
          </a:solidFill>
          <a:ln>
            <a:solidFill>
              <a:schemeClr val="accent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631613B0-7943-4B2D-AE40-279B7DBAA05C}"/>
              </a:ext>
            </a:extLst>
          </p:cNvPr>
          <p:cNvSpPr txBox="1"/>
          <p:nvPr/>
        </p:nvSpPr>
        <p:spPr>
          <a:xfrm>
            <a:off x="10100683" y="1224372"/>
            <a:ext cx="179190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sz="1600" dirty="0"/>
              <a:t>Courtesy C. Stoffels</a:t>
            </a:r>
          </a:p>
        </p:txBody>
      </p:sp>
    </p:spTree>
    <p:extLst>
      <p:ext uri="{BB962C8B-B14F-4D97-AF65-F5344CB8AC3E}">
        <p14:creationId xmlns:p14="http://schemas.microsoft.com/office/powerpoint/2010/main" val="3992979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26B54AE-1182-4DDE-9288-0672BC5BA0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546" y="327990"/>
            <a:ext cx="6347791" cy="634779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5043A0B-B753-4E94-8167-BB77F627D43C}"/>
              </a:ext>
            </a:extLst>
          </p:cNvPr>
          <p:cNvSpPr txBox="1"/>
          <p:nvPr/>
        </p:nvSpPr>
        <p:spPr>
          <a:xfrm>
            <a:off x="291547" y="6029450"/>
            <a:ext cx="356153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IE" sz="3600" b="1" dirty="0">
                <a:solidFill>
                  <a:schemeClr val="bg1"/>
                </a:solidFill>
              </a:rPr>
              <a:t>F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8D1B7B5-A0AC-4FB4-95CD-BD0C5BE410AA}"/>
              </a:ext>
            </a:extLst>
          </p:cNvPr>
          <p:cNvSpPr txBox="1"/>
          <p:nvPr/>
        </p:nvSpPr>
        <p:spPr>
          <a:xfrm>
            <a:off x="647700" y="6029450"/>
            <a:ext cx="774699" cy="646331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E" sz="3600" b="1" dirty="0">
                <a:solidFill>
                  <a:schemeClr val="bg1"/>
                </a:solidFill>
              </a:rPr>
              <a:t>CN 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47D2B83-E770-44DE-A5FA-6520C0AE08C2}"/>
              </a:ext>
            </a:extLst>
          </p:cNvPr>
          <p:cNvSpPr/>
          <p:nvPr/>
        </p:nvSpPr>
        <p:spPr>
          <a:xfrm>
            <a:off x="2367168" y="1168400"/>
            <a:ext cx="1917700" cy="191770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C8B5D77-D576-40F5-9BEE-E962E6A17F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156" t="3081" r="1834" b="1562"/>
          <a:stretch/>
        </p:blipFill>
        <p:spPr>
          <a:xfrm>
            <a:off x="6961982" y="182219"/>
            <a:ext cx="2862850" cy="2903881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578C7A9-85E7-4E11-8088-91321D401F1E}"/>
              </a:ext>
            </a:extLst>
          </p:cNvPr>
          <p:cNvSpPr/>
          <p:nvPr/>
        </p:nvSpPr>
        <p:spPr>
          <a:xfrm>
            <a:off x="3299157" y="3868454"/>
            <a:ext cx="2603500" cy="260350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10A305D-A229-4B1E-A3BD-6B369E4767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16095" y="3160642"/>
            <a:ext cx="3515139" cy="351513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EA81FCC-8C32-495F-ADB4-E4DCFDFD2737}"/>
              </a:ext>
            </a:extLst>
          </p:cNvPr>
          <p:cNvSpPr txBox="1"/>
          <p:nvPr/>
        </p:nvSpPr>
        <p:spPr>
          <a:xfrm>
            <a:off x="10029372" y="327990"/>
            <a:ext cx="1189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dirty="0" err="1"/>
              <a:t>FoV</a:t>
            </a:r>
            <a:r>
              <a:rPr lang="en-IE" dirty="0"/>
              <a:t> : 9 µm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D9A65AD-FF3F-4A42-B3C6-5B8F1CB1FE70}"/>
              </a:ext>
            </a:extLst>
          </p:cNvPr>
          <p:cNvSpPr txBox="1"/>
          <p:nvPr/>
        </p:nvSpPr>
        <p:spPr>
          <a:xfrm>
            <a:off x="6639337" y="3877130"/>
            <a:ext cx="1306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dirty="0" err="1"/>
              <a:t>FoV</a:t>
            </a:r>
            <a:r>
              <a:rPr lang="en-IE" dirty="0"/>
              <a:t> : 30 µm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B5CCEE3-B883-4D78-A9C8-FEDD34236E81}"/>
              </a:ext>
            </a:extLst>
          </p:cNvPr>
          <p:cNvSpPr txBox="1"/>
          <p:nvPr/>
        </p:nvSpPr>
        <p:spPr>
          <a:xfrm>
            <a:off x="7184508" y="6471954"/>
            <a:ext cx="1306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dirty="0" err="1"/>
              <a:t>FoV</a:t>
            </a:r>
            <a:r>
              <a:rPr lang="en-IE" dirty="0"/>
              <a:t> : 12 µm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5EC045-A0F7-4800-B5D7-B6BA9A001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E" dirty="0"/>
              <a:t>Life </a:t>
            </a:r>
            <a:r>
              <a:rPr lang="en-IE" dirty="0" err="1"/>
              <a:t>sciecnesc</a:t>
            </a:r>
            <a:endParaRPr lang="en-IE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DFF2E21-DDFE-4805-86DE-7F058BA6FC33}"/>
              </a:ext>
            </a:extLst>
          </p:cNvPr>
          <p:cNvSpPr txBox="1"/>
          <p:nvPr/>
        </p:nvSpPr>
        <p:spPr>
          <a:xfrm>
            <a:off x="10273664" y="1168400"/>
            <a:ext cx="179190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sz="1600" dirty="0"/>
              <a:t>Courtesy C. Stoffels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DEB1291-52BA-D525-8E87-B7FA6A5F8B43}"/>
              </a:ext>
            </a:extLst>
          </p:cNvPr>
          <p:cNvSpPr txBox="1"/>
          <p:nvPr/>
        </p:nvSpPr>
        <p:spPr>
          <a:xfrm>
            <a:off x="10607479" y="229529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IE" dirty="0">
                <a:latin typeface="+mj-lt"/>
              </a:rPr>
              <a:t>Cs source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11EC84F-B621-D226-23FA-3DEE3FC2F707}"/>
              </a:ext>
            </a:extLst>
          </p:cNvPr>
          <p:cNvSpPr txBox="1"/>
          <p:nvPr/>
        </p:nvSpPr>
        <p:spPr>
          <a:xfrm>
            <a:off x="10147477" y="1880546"/>
            <a:ext cx="18774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IE" sz="2400" dirty="0" err="1">
                <a:solidFill>
                  <a:srgbClr val="002060"/>
                </a:solidFill>
                <a:latin typeface="+mj-lt"/>
              </a:rPr>
              <a:t>ZeroK</a:t>
            </a:r>
            <a:r>
              <a:rPr lang="en-IE" sz="2400" dirty="0">
                <a:solidFill>
                  <a:srgbClr val="002060"/>
                </a:solidFill>
                <a:latin typeface="+mj-lt"/>
              </a:rPr>
              <a:t>-SIMS</a:t>
            </a:r>
          </a:p>
        </p:txBody>
      </p:sp>
    </p:spTree>
    <p:extLst>
      <p:ext uri="{BB962C8B-B14F-4D97-AF65-F5344CB8AC3E}">
        <p14:creationId xmlns:p14="http://schemas.microsoft.com/office/powerpoint/2010/main" val="4086320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  <p:bldP spid="17" grpId="0"/>
      <p:bldP spid="19" grpId="0"/>
      <p:bldP spid="1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CF2FCE-C1FF-5049-0984-F7F3A4143E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IE" dirty="0"/>
              <a:t>Combine SIMS with others techniques (EBSD, EDX, BSE, ….)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E56E33A-47C6-EDFE-B169-AA47D015B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correlative microscopy</a:t>
            </a:r>
            <a:endParaRPr lang="en-I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B96B8E-DCEB-711B-DFFD-869ED1DAF8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/>
              <a:pPr>
                <a:defRPr/>
              </a:pPr>
              <a:t>24</a:t>
            </a:fld>
            <a:endParaRPr lang="fr-FR" dirty="0"/>
          </a:p>
        </p:txBody>
      </p:sp>
      <p:sp>
        <p:nvSpPr>
          <p:cNvPr id="6" name="Bent-Up Arrow 16">
            <a:extLst>
              <a:ext uri="{FF2B5EF4-FFF2-40B4-BE49-F238E27FC236}">
                <a16:creationId xmlns:a16="http://schemas.microsoft.com/office/drawing/2014/main" id="{43E464A1-9D54-DA5A-F5DC-7AB35C1CB241}"/>
              </a:ext>
            </a:extLst>
          </p:cNvPr>
          <p:cNvSpPr/>
          <p:nvPr/>
        </p:nvSpPr>
        <p:spPr>
          <a:xfrm rot="5400000">
            <a:off x="3311295" y="787797"/>
            <a:ext cx="1140272" cy="4535123"/>
          </a:xfrm>
          <a:custGeom>
            <a:avLst/>
            <a:gdLst>
              <a:gd name="connsiteX0" fmla="*/ 0 w 1170750"/>
              <a:gd name="connsiteY0" fmla="*/ 4336883 h 4629570"/>
              <a:gd name="connsiteX1" fmla="*/ 731719 w 1170750"/>
              <a:gd name="connsiteY1" fmla="*/ 4336883 h 4629570"/>
              <a:gd name="connsiteX2" fmla="*/ 731719 w 1170750"/>
              <a:gd name="connsiteY2" fmla="*/ 292688 h 4629570"/>
              <a:gd name="connsiteX3" fmla="*/ 585375 w 1170750"/>
              <a:gd name="connsiteY3" fmla="*/ 292688 h 4629570"/>
              <a:gd name="connsiteX4" fmla="*/ 878063 w 1170750"/>
              <a:gd name="connsiteY4" fmla="*/ 0 h 4629570"/>
              <a:gd name="connsiteX5" fmla="*/ 1170750 w 1170750"/>
              <a:gd name="connsiteY5" fmla="*/ 292688 h 4629570"/>
              <a:gd name="connsiteX6" fmla="*/ 1024406 w 1170750"/>
              <a:gd name="connsiteY6" fmla="*/ 292688 h 4629570"/>
              <a:gd name="connsiteX7" fmla="*/ 1024406 w 1170750"/>
              <a:gd name="connsiteY7" fmla="*/ 4629570 h 4629570"/>
              <a:gd name="connsiteX8" fmla="*/ 0 w 1170750"/>
              <a:gd name="connsiteY8" fmla="*/ 4629570 h 4629570"/>
              <a:gd name="connsiteX9" fmla="*/ 0 w 1170750"/>
              <a:gd name="connsiteY9" fmla="*/ 4336883 h 4629570"/>
              <a:gd name="connsiteX0" fmla="*/ 590550 w 1170750"/>
              <a:gd name="connsiteY0" fmla="*/ 4336883 h 4629570"/>
              <a:gd name="connsiteX1" fmla="*/ 731719 w 1170750"/>
              <a:gd name="connsiteY1" fmla="*/ 4336883 h 4629570"/>
              <a:gd name="connsiteX2" fmla="*/ 731719 w 1170750"/>
              <a:gd name="connsiteY2" fmla="*/ 292688 h 4629570"/>
              <a:gd name="connsiteX3" fmla="*/ 585375 w 1170750"/>
              <a:gd name="connsiteY3" fmla="*/ 292688 h 4629570"/>
              <a:gd name="connsiteX4" fmla="*/ 878063 w 1170750"/>
              <a:gd name="connsiteY4" fmla="*/ 0 h 4629570"/>
              <a:gd name="connsiteX5" fmla="*/ 1170750 w 1170750"/>
              <a:gd name="connsiteY5" fmla="*/ 292688 h 4629570"/>
              <a:gd name="connsiteX6" fmla="*/ 1024406 w 1170750"/>
              <a:gd name="connsiteY6" fmla="*/ 292688 h 4629570"/>
              <a:gd name="connsiteX7" fmla="*/ 1024406 w 1170750"/>
              <a:gd name="connsiteY7" fmla="*/ 4629570 h 4629570"/>
              <a:gd name="connsiteX8" fmla="*/ 0 w 1170750"/>
              <a:gd name="connsiteY8" fmla="*/ 4629570 h 4629570"/>
              <a:gd name="connsiteX9" fmla="*/ 590550 w 1170750"/>
              <a:gd name="connsiteY9" fmla="*/ 4336883 h 4629570"/>
              <a:gd name="connsiteX0" fmla="*/ 9525 w 589725"/>
              <a:gd name="connsiteY0" fmla="*/ 4336883 h 4629570"/>
              <a:gd name="connsiteX1" fmla="*/ 150694 w 589725"/>
              <a:gd name="connsiteY1" fmla="*/ 4336883 h 4629570"/>
              <a:gd name="connsiteX2" fmla="*/ 150694 w 589725"/>
              <a:gd name="connsiteY2" fmla="*/ 292688 h 4629570"/>
              <a:gd name="connsiteX3" fmla="*/ 4350 w 589725"/>
              <a:gd name="connsiteY3" fmla="*/ 292688 h 4629570"/>
              <a:gd name="connsiteX4" fmla="*/ 297038 w 589725"/>
              <a:gd name="connsiteY4" fmla="*/ 0 h 4629570"/>
              <a:gd name="connsiteX5" fmla="*/ 589725 w 589725"/>
              <a:gd name="connsiteY5" fmla="*/ 292688 h 4629570"/>
              <a:gd name="connsiteX6" fmla="*/ 443381 w 589725"/>
              <a:gd name="connsiteY6" fmla="*/ 292688 h 4629570"/>
              <a:gd name="connsiteX7" fmla="*/ 443381 w 589725"/>
              <a:gd name="connsiteY7" fmla="*/ 4629570 h 4629570"/>
              <a:gd name="connsiteX8" fmla="*/ 0 w 589725"/>
              <a:gd name="connsiteY8" fmla="*/ 4610520 h 4629570"/>
              <a:gd name="connsiteX9" fmla="*/ 9525 w 589725"/>
              <a:gd name="connsiteY9" fmla="*/ 4336883 h 4629570"/>
              <a:gd name="connsiteX0" fmla="*/ 0 w 1147758"/>
              <a:gd name="connsiteY0" fmla="*/ 4357903 h 4629570"/>
              <a:gd name="connsiteX1" fmla="*/ 708727 w 1147758"/>
              <a:gd name="connsiteY1" fmla="*/ 4336883 h 4629570"/>
              <a:gd name="connsiteX2" fmla="*/ 708727 w 1147758"/>
              <a:gd name="connsiteY2" fmla="*/ 292688 h 4629570"/>
              <a:gd name="connsiteX3" fmla="*/ 562383 w 1147758"/>
              <a:gd name="connsiteY3" fmla="*/ 292688 h 4629570"/>
              <a:gd name="connsiteX4" fmla="*/ 855071 w 1147758"/>
              <a:gd name="connsiteY4" fmla="*/ 0 h 4629570"/>
              <a:gd name="connsiteX5" fmla="*/ 1147758 w 1147758"/>
              <a:gd name="connsiteY5" fmla="*/ 292688 h 4629570"/>
              <a:gd name="connsiteX6" fmla="*/ 1001414 w 1147758"/>
              <a:gd name="connsiteY6" fmla="*/ 292688 h 4629570"/>
              <a:gd name="connsiteX7" fmla="*/ 1001414 w 1147758"/>
              <a:gd name="connsiteY7" fmla="*/ 4629570 h 4629570"/>
              <a:gd name="connsiteX8" fmla="*/ 558033 w 1147758"/>
              <a:gd name="connsiteY8" fmla="*/ 4610520 h 4629570"/>
              <a:gd name="connsiteX9" fmla="*/ 0 w 1147758"/>
              <a:gd name="connsiteY9" fmla="*/ 4357903 h 4629570"/>
              <a:gd name="connsiteX0" fmla="*/ 0 w 1147758"/>
              <a:gd name="connsiteY0" fmla="*/ 4357903 h 4629570"/>
              <a:gd name="connsiteX1" fmla="*/ 708727 w 1147758"/>
              <a:gd name="connsiteY1" fmla="*/ 4336883 h 4629570"/>
              <a:gd name="connsiteX2" fmla="*/ 708727 w 1147758"/>
              <a:gd name="connsiteY2" fmla="*/ 292688 h 4629570"/>
              <a:gd name="connsiteX3" fmla="*/ 562383 w 1147758"/>
              <a:gd name="connsiteY3" fmla="*/ 292688 h 4629570"/>
              <a:gd name="connsiteX4" fmla="*/ 855071 w 1147758"/>
              <a:gd name="connsiteY4" fmla="*/ 0 h 4629570"/>
              <a:gd name="connsiteX5" fmla="*/ 1147758 w 1147758"/>
              <a:gd name="connsiteY5" fmla="*/ 292688 h 4629570"/>
              <a:gd name="connsiteX6" fmla="*/ 1001414 w 1147758"/>
              <a:gd name="connsiteY6" fmla="*/ 292688 h 4629570"/>
              <a:gd name="connsiteX7" fmla="*/ 1001414 w 1147758"/>
              <a:gd name="connsiteY7" fmla="*/ 4629570 h 4629570"/>
              <a:gd name="connsiteX8" fmla="*/ 11495 w 1147758"/>
              <a:gd name="connsiteY8" fmla="*/ 4610520 h 4629570"/>
              <a:gd name="connsiteX9" fmla="*/ 0 w 1147758"/>
              <a:gd name="connsiteY9" fmla="*/ 4357903 h 4629570"/>
              <a:gd name="connsiteX0" fmla="*/ 0 w 1158268"/>
              <a:gd name="connsiteY0" fmla="*/ 4315862 h 4629570"/>
              <a:gd name="connsiteX1" fmla="*/ 719237 w 1158268"/>
              <a:gd name="connsiteY1" fmla="*/ 4336883 h 4629570"/>
              <a:gd name="connsiteX2" fmla="*/ 719237 w 1158268"/>
              <a:gd name="connsiteY2" fmla="*/ 292688 h 4629570"/>
              <a:gd name="connsiteX3" fmla="*/ 572893 w 1158268"/>
              <a:gd name="connsiteY3" fmla="*/ 292688 h 4629570"/>
              <a:gd name="connsiteX4" fmla="*/ 865581 w 1158268"/>
              <a:gd name="connsiteY4" fmla="*/ 0 h 4629570"/>
              <a:gd name="connsiteX5" fmla="*/ 1158268 w 1158268"/>
              <a:gd name="connsiteY5" fmla="*/ 292688 h 4629570"/>
              <a:gd name="connsiteX6" fmla="*/ 1011924 w 1158268"/>
              <a:gd name="connsiteY6" fmla="*/ 292688 h 4629570"/>
              <a:gd name="connsiteX7" fmla="*/ 1011924 w 1158268"/>
              <a:gd name="connsiteY7" fmla="*/ 4629570 h 4629570"/>
              <a:gd name="connsiteX8" fmla="*/ 22005 w 1158268"/>
              <a:gd name="connsiteY8" fmla="*/ 4610520 h 4629570"/>
              <a:gd name="connsiteX9" fmla="*/ 0 w 1158268"/>
              <a:gd name="connsiteY9" fmla="*/ 4315862 h 4629570"/>
              <a:gd name="connsiteX0" fmla="*/ 0 w 1158268"/>
              <a:gd name="connsiteY0" fmla="*/ 4315862 h 4642051"/>
              <a:gd name="connsiteX1" fmla="*/ 719237 w 1158268"/>
              <a:gd name="connsiteY1" fmla="*/ 4336883 h 4642051"/>
              <a:gd name="connsiteX2" fmla="*/ 719237 w 1158268"/>
              <a:gd name="connsiteY2" fmla="*/ 292688 h 4642051"/>
              <a:gd name="connsiteX3" fmla="*/ 572893 w 1158268"/>
              <a:gd name="connsiteY3" fmla="*/ 292688 h 4642051"/>
              <a:gd name="connsiteX4" fmla="*/ 865581 w 1158268"/>
              <a:gd name="connsiteY4" fmla="*/ 0 h 4642051"/>
              <a:gd name="connsiteX5" fmla="*/ 1158268 w 1158268"/>
              <a:gd name="connsiteY5" fmla="*/ 292688 h 4642051"/>
              <a:gd name="connsiteX6" fmla="*/ 1011924 w 1158268"/>
              <a:gd name="connsiteY6" fmla="*/ 292688 h 4642051"/>
              <a:gd name="connsiteX7" fmla="*/ 1011924 w 1158268"/>
              <a:gd name="connsiteY7" fmla="*/ 4629570 h 4642051"/>
              <a:gd name="connsiteX8" fmla="*/ 22005 w 1158268"/>
              <a:gd name="connsiteY8" fmla="*/ 4642051 h 4642051"/>
              <a:gd name="connsiteX9" fmla="*/ 0 w 1158268"/>
              <a:gd name="connsiteY9" fmla="*/ 4315862 h 4642051"/>
              <a:gd name="connsiteX0" fmla="*/ 0 w 1147757"/>
              <a:gd name="connsiteY0" fmla="*/ 2508082 h 4642051"/>
              <a:gd name="connsiteX1" fmla="*/ 708726 w 1147757"/>
              <a:gd name="connsiteY1" fmla="*/ 4336883 h 4642051"/>
              <a:gd name="connsiteX2" fmla="*/ 708726 w 1147757"/>
              <a:gd name="connsiteY2" fmla="*/ 292688 h 4642051"/>
              <a:gd name="connsiteX3" fmla="*/ 562382 w 1147757"/>
              <a:gd name="connsiteY3" fmla="*/ 292688 h 4642051"/>
              <a:gd name="connsiteX4" fmla="*/ 855070 w 1147757"/>
              <a:gd name="connsiteY4" fmla="*/ 0 h 4642051"/>
              <a:gd name="connsiteX5" fmla="*/ 1147757 w 1147757"/>
              <a:gd name="connsiteY5" fmla="*/ 292688 h 4642051"/>
              <a:gd name="connsiteX6" fmla="*/ 1001413 w 1147757"/>
              <a:gd name="connsiteY6" fmla="*/ 292688 h 4642051"/>
              <a:gd name="connsiteX7" fmla="*/ 1001413 w 1147757"/>
              <a:gd name="connsiteY7" fmla="*/ 4629570 h 4642051"/>
              <a:gd name="connsiteX8" fmla="*/ 11494 w 1147757"/>
              <a:gd name="connsiteY8" fmla="*/ 4642051 h 4642051"/>
              <a:gd name="connsiteX9" fmla="*/ 0 w 1147757"/>
              <a:gd name="connsiteY9" fmla="*/ 2508082 h 4642051"/>
              <a:gd name="connsiteX0" fmla="*/ 10088 w 1136824"/>
              <a:gd name="connsiteY0" fmla="*/ 4326372 h 4642051"/>
              <a:gd name="connsiteX1" fmla="*/ 697793 w 1136824"/>
              <a:gd name="connsiteY1" fmla="*/ 4336883 h 4642051"/>
              <a:gd name="connsiteX2" fmla="*/ 697793 w 1136824"/>
              <a:gd name="connsiteY2" fmla="*/ 292688 h 4642051"/>
              <a:gd name="connsiteX3" fmla="*/ 551449 w 1136824"/>
              <a:gd name="connsiteY3" fmla="*/ 292688 h 4642051"/>
              <a:gd name="connsiteX4" fmla="*/ 844137 w 1136824"/>
              <a:gd name="connsiteY4" fmla="*/ 0 h 4642051"/>
              <a:gd name="connsiteX5" fmla="*/ 1136824 w 1136824"/>
              <a:gd name="connsiteY5" fmla="*/ 292688 h 4642051"/>
              <a:gd name="connsiteX6" fmla="*/ 990480 w 1136824"/>
              <a:gd name="connsiteY6" fmla="*/ 292688 h 4642051"/>
              <a:gd name="connsiteX7" fmla="*/ 990480 w 1136824"/>
              <a:gd name="connsiteY7" fmla="*/ 4629570 h 4642051"/>
              <a:gd name="connsiteX8" fmla="*/ 561 w 1136824"/>
              <a:gd name="connsiteY8" fmla="*/ 4642051 h 4642051"/>
              <a:gd name="connsiteX9" fmla="*/ 10088 w 1136824"/>
              <a:gd name="connsiteY9" fmla="*/ 4326372 h 4642051"/>
              <a:gd name="connsiteX0" fmla="*/ 10648 w 1137384"/>
              <a:gd name="connsiteY0" fmla="*/ 4326372 h 4642051"/>
              <a:gd name="connsiteX1" fmla="*/ 698353 w 1137384"/>
              <a:gd name="connsiteY1" fmla="*/ 4336883 h 4642051"/>
              <a:gd name="connsiteX2" fmla="*/ 698353 w 1137384"/>
              <a:gd name="connsiteY2" fmla="*/ 292688 h 4642051"/>
              <a:gd name="connsiteX3" fmla="*/ 552009 w 1137384"/>
              <a:gd name="connsiteY3" fmla="*/ 292688 h 4642051"/>
              <a:gd name="connsiteX4" fmla="*/ 844697 w 1137384"/>
              <a:gd name="connsiteY4" fmla="*/ 0 h 4642051"/>
              <a:gd name="connsiteX5" fmla="*/ 1137384 w 1137384"/>
              <a:gd name="connsiteY5" fmla="*/ 292688 h 4642051"/>
              <a:gd name="connsiteX6" fmla="*/ 991040 w 1137384"/>
              <a:gd name="connsiteY6" fmla="*/ 292688 h 4642051"/>
              <a:gd name="connsiteX7" fmla="*/ 991040 w 1137384"/>
              <a:gd name="connsiteY7" fmla="*/ 4629570 h 4642051"/>
              <a:gd name="connsiteX8" fmla="*/ 1121 w 1137384"/>
              <a:gd name="connsiteY8" fmla="*/ 4642051 h 4642051"/>
              <a:gd name="connsiteX9" fmla="*/ 10648 w 1137384"/>
              <a:gd name="connsiteY9" fmla="*/ 4326372 h 4642051"/>
              <a:gd name="connsiteX0" fmla="*/ 66843 w 1136429"/>
              <a:gd name="connsiteY0" fmla="*/ 4331135 h 4642051"/>
              <a:gd name="connsiteX1" fmla="*/ 697398 w 1136429"/>
              <a:gd name="connsiteY1" fmla="*/ 4336883 h 4642051"/>
              <a:gd name="connsiteX2" fmla="*/ 697398 w 1136429"/>
              <a:gd name="connsiteY2" fmla="*/ 292688 h 4642051"/>
              <a:gd name="connsiteX3" fmla="*/ 551054 w 1136429"/>
              <a:gd name="connsiteY3" fmla="*/ 292688 h 4642051"/>
              <a:gd name="connsiteX4" fmla="*/ 843742 w 1136429"/>
              <a:gd name="connsiteY4" fmla="*/ 0 h 4642051"/>
              <a:gd name="connsiteX5" fmla="*/ 1136429 w 1136429"/>
              <a:gd name="connsiteY5" fmla="*/ 292688 h 4642051"/>
              <a:gd name="connsiteX6" fmla="*/ 990085 w 1136429"/>
              <a:gd name="connsiteY6" fmla="*/ 292688 h 4642051"/>
              <a:gd name="connsiteX7" fmla="*/ 990085 w 1136429"/>
              <a:gd name="connsiteY7" fmla="*/ 4629570 h 4642051"/>
              <a:gd name="connsiteX8" fmla="*/ 166 w 1136429"/>
              <a:gd name="connsiteY8" fmla="*/ 4642051 h 4642051"/>
              <a:gd name="connsiteX9" fmla="*/ 66843 w 1136429"/>
              <a:gd name="connsiteY9" fmla="*/ 4331135 h 4642051"/>
              <a:gd name="connsiteX0" fmla="*/ 4011 w 1140272"/>
              <a:gd name="connsiteY0" fmla="*/ 4323991 h 4642051"/>
              <a:gd name="connsiteX1" fmla="*/ 701241 w 1140272"/>
              <a:gd name="connsiteY1" fmla="*/ 4336883 h 4642051"/>
              <a:gd name="connsiteX2" fmla="*/ 701241 w 1140272"/>
              <a:gd name="connsiteY2" fmla="*/ 292688 h 4642051"/>
              <a:gd name="connsiteX3" fmla="*/ 554897 w 1140272"/>
              <a:gd name="connsiteY3" fmla="*/ 292688 h 4642051"/>
              <a:gd name="connsiteX4" fmla="*/ 847585 w 1140272"/>
              <a:gd name="connsiteY4" fmla="*/ 0 h 4642051"/>
              <a:gd name="connsiteX5" fmla="*/ 1140272 w 1140272"/>
              <a:gd name="connsiteY5" fmla="*/ 292688 h 4642051"/>
              <a:gd name="connsiteX6" fmla="*/ 993928 w 1140272"/>
              <a:gd name="connsiteY6" fmla="*/ 292688 h 4642051"/>
              <a:gd name="connsiteX7" fmla="*/ 993928 w 1140272"/>
              <a:gd name="connsiteY7" fmla="*/ 4629570 h 4642051"/>
              <a:gd name="connsiteX8" fmla="*/ 4009 w 1140272"/>
              <a:gd name="connsiteY8" fmla="*/ 4642051 h 4642051"/>
              <a:gd name="connsiteX9" fmla="*/ 4011 w 1140272"/>
              <a:gd name="connsiteY9" fmla="*/ 4323991 h 4642051"/>
              <a:gd name="connsiteX0" fmla="*/ 4011 w 1140272"/>
              <a:gd name="connsiteY0" fmla="*/ 4338278 h 4642051"/>
              <a:gd name="connsiteX1" fmla="*/ 701241 w 1140272"/>
              <a:gd name="connsiteY1" fmla="*/ 4336883 h 4642051"/>
              <a:gd name="connsiteX2" fmla="*/ 701241 w 1140272"/>
              <a:gd name="connsiteY2" fmla="*/ 292688 h 4642051"/>
              <a:gd name="connsiteX3" fmla="*/ 554897 w 1140272"/>
              <a:gd name="connsiteY3" fmla="*/ 292688 h 4642051"/>
              <a:gd name="connsiteX4" fmla="*/ 847585 w 1140272"/>
              <a:gd name="connsiteY4" fmla="*/ 0 h 4642051"/>
              <a:gd name="connsiteX5" fmla="*/ 1140272 w 1140272"/>
              <a:gd name="connsiteY5" fmla="*/ 292688 h 4642051"/>
              <a:gd name="connsiteX6" fmla="*/ 993928 w 1140272"/>
              <a:gd name="connsiteY6" fmla="*/ 292688 h 4642051"/>
              <a:gd name="connsiteX7" fmla="*/ 993928 w 1140272"/>
              <a:gd name="connsiteY7" fmla="*/ 4629570 h 4642051"/>
              <a:gd name="connsiteX8" fmla="*/ 4009 w 1140272"/>
              <a:gd name="connsiteY8" fmla="*/ 4642051 h 4642051"/>
              <a:gd name="connsiteX9" fmla="*/ 4011 w 1140272"/>
              <a:gd name="connsiteY9" fmla="*/ 4338278 h 46420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0272" h="4642051">
                <a:moveTo>
                  <a:pt x="4011" y="4338278"/>
                </a:moveTo>
                <a:lnTo>
                  <a:pt x="701241" y="4336883"/>
                </a:lnTo>
                <a:lnTo>
                  <a:pt x="701241" y="292688"/>
                </a:lnTo>
                <a:lnTo>
                  <a:pt x="554897" y="292688"/>
                </a:lnTo>
                <a:lnTo>
                  <a:pt x="847585" y="0"/>
                </a:lnTo>
                <a:lnTo>
                  <a:pt x="1140272" y="292688"/>
                </a:lnTo>
                <a:lnTo>
                  <a:pt x="993928" y="292688"/>
                </a:lnTo>
                <a:lnTo>
                  <a:pt x="993928" y="4629570"/>
                </a:lnTo>
                <a:lnTo>
                  <a:pt x="4009" y="4642051"/>
                </a:lnTo>
                <a:cubicBezTo>
                  <a:pt x="178" y="3930728"/>
                  <a:pt x="-2668" y="4503063"/>
                  <a:pt x="4011" y="4338278"/>
                </a:cubicBezTo>
                <a:close/>
              </a:path>
            </a:pathLst>
          </a:cu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094D616-95BE-05FD-2AF2-D6E49EE11863}"/>
              </a:ext>
            </a:extLst>
          </p:cNvPr>
          <p:cNvSpPr txBox="1">
            <a:spLocks/>
          </p:cNvSpPr>
          <p:nvPr/>
        </p:nvSpPr>
        <p:spPr>
          <a:xfrm>
            <a:off x="1544371" y="150952"/>
            <a:ext cx="8398932" cy="542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fontAlgn="base" hangingPunct="1">
              <a:spcBef>
                <a:spcPct val="0"/>
              </a:spcBef>
              <a:spcAft>
                <a:spcPct val="0"/>
              </a:spcAft>
              <a:defRPr sz="2800" b="1" kern="1200" cap="all">
                <a:solidFill>
                  <a:schemeClr val="tx1"/>
                </a:solidFill>
                <a:latin typeface="Arial"/>
                <a:ea typeface="ＭＳ Ｐゴシック" charset="0"/>
                <a:cs typeface="Arial"/>
              </a:defRPr>
            </a:lvl1pPr>
            <a:lvl2pPr algn="l" defTabSz="457200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algn="l" defTabSz="457200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algn="l" defTabSz="457200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algn="l" defTabSz="457200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algn="l" defTabSz="457200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Bebas Neue" charset="0"/>
                <a:ea typeface="ＭＳ Ｐゴシック" charset="0"/>
              </a:defRPr>
            </a:lvl6pPr>
            <a:lvl7pPr marL="914400" algn="l" defTabSz="457200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Bebas Neue" charset="0"/>
                <a:ea typeface="ＭＳ Ｐゴシック" charset="0"/>
              </a:defRPr>
            </a:lvl7pPr>
            <a:lvl8pPr marL="1371600" algn="l" defTabSz="457200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Bebas Neue" charset="0"/>
                <a:ea typeface="ＭＳ Ｐゴシック" charset="0"/>
              </a:defRPr>
            </a:lvl8pPr>
            <a:lvl9pPr marL="1828800" algn="l" defTabSz="457200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Bebas Neue" charset="0"/>
                <a:ea typeface="ＭＳ Ｐゴシック" charset="0"/>
              </a:defRPr>
            </a:lvl9pPr>
          </a:lstStyle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5877D3-2BA9-4212-82C3-EBF54CF7121E}"/>
              </a:ext>
            </a:extLst>
          </p:cNvPr>
          <p:cNvSpPr txBox="1"/>
          <p:nvPr/>
        </p:nvSpPr>
        <p:spPr>
          <a:xfrm>
            <a:off x="4139773" y="4842602"/>
            <a:ext cx="18587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E" sz="2000" b="1" dirty="0"/>
              <a:t>SIMS + SE / BSE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EC5DE16-9E59-2261-F980-79DDE92A06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34371" y="1657895"/>
            <a:ext cx="1620000" cy="1620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0A3DEAF-E5AA-5FCE-E397-9BDC0250EA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34371" y="3305717"/>
            <a:ext cx="1620000" cy="1620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EDD4F0A-EA72-E141-0956-99F135F5028D}"/>
              </a:ext>
            </a:extLst>
          </p:cNvPr>
          <p:cNvSpPr/>
          <p:nvPr/>
        </p:nvSpPr>
        <p:spPr>
          <a:xfrm>
            <a:off x="737307" y="1661365"/>
            <a:ext cx="360000" cy="36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194D43EC-F790-829F-40B2-8A7B6876A3AD}"/>
                  </a:ext>
                </a:extLst>
              </p:cNvPr>
              <p:cNvSpPr txBox="1"/>
              <p:nvPr/>
            </p:nvSpPr>
            <p:spPr>
              <a:xfrm>
                <a:off x="670131" y="1684873"/>
                <a:ext cx="527477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14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1400" b="0" i="1" smtClean="0">
                              <a:latin typeface="Cambria Math" panose="02040503050406030204" pitchFamily="18" charset="0"/>
                            </a:rPr>
                            <m:t>𝐹</m:t>
                          </m:r>
                        </m:e>
                        <m:sup>
                          <m:r>
                            <a:rPr lang="en-GB" sz="14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</m:sup>
                      </m:sSup>
                    </m:oMath>
                  </m:oMathPara>
                </a14:m>
                <a:endParaRPr lang="en-GB" sz="1400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194D43EC-F790-829F-40B2-8A7B6876A3A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131" y="1684873"/>
                <a:ext cx="527477" cy="307777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Rectangle 12">
            <a:extLst>
              <a:ext uri="{FF2B5EF4-FFF2-40B4-BE49-F238E27FC236}">
                <a16:creationId xmlns:a16="http://schemas.microsoft.com/office/drawing/2014/main" id="{1FFBE6F9-BF42-0F20-6D26-BB1B41F11BAF}"/>
              </a:ext>
            </a:extLst>
          </p:cNvPr>
          <p:cNvSpPr/>
          <p:nvPr/>
        </p:nvSpPr>
        <p:spPr>
          <a:xfrm>
            <a:off x="739420" y="3306174"/>
            <a:ext cx="360000" cy="36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82602EB9-463A-3ADE-EEB1-59A37D76E5EA}"/>
                  </a:ext>
                </a:extLst>
              </p:cNvPr>
              <p:cNvSpPr txBox="1"/>
              <p:nvPr/>
            </p:nvSpPr>
            <p:spPr>
              <a:xfrm>
                <a:off x="672244" y="3329682"/>
                <a:ext cx="527477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14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1400" b="0" i="1" smtClean="0">
                              <a:latin typeface="Cambria Math" panose="02040503050406030204" pitchFamily="18" charset="0"/>
                            </a:rPr>
                            <m:t>𝐶𝑁</m:t>
                          </m:r>
                        </m:e>
                        <m:sup>
                          <m:r>
                            <a:rPr lang="en-GB" sz="14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</m:sup>
                      </m:sSup>
                    </m:oMath>
                  </m:oMathPara>
                </a14:m>
                <a:endParaRPr lang="en-GB" sz="1400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82602EB9-463A-3ADE-EEB1-59A37D76E5E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2244" y="3329682"/>
                <a:ext cx="527477" cy="307777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5" name="Group 14">
            <a:extLst>
              <a:ext uri="{FF2B5EF4-FFF2-40B4-BE49-F238E27FC236}">
                <a16:creationId xmlns:a16="http://schemas.microsoft.com/office/drawing/2014/main" id="{B24FD0FE-040C-880C-4BF4-009E94AE10C0}"/>
              </a:ext>
            </a:extLst>
          </p:cNvPr>
          <p:cNvGrpSpPr/>
          <p:nvPr/>
        </p:nvGrpSpPr>
        <p:grpSpPr>
          <a:xfrm>
            <a:off x="1788587" y="2939999"/>
            <a:ext cx="630023" cy="276999"/>
            <a:chOff x="3696361" y="4981910"/>
            <a:chExt cx="630023" cy="276999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E90A7B9F-46E6-9842-0745-31D16176E9E3}"/>
                </a:ext>
              </a:extLst>
            </p:cNvPr>
            <p:cNvCxnSpPr/>
            <p:nvPr/>
          </p:nvCxnSpPr>
          <p:spPr>
            <a:xfrm flipV="1">
              <a:off x="3788108" y="5249343"/>
              <a:ext cx="4068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7BA77CD6-1F38-9DF2-2DAE-7787C5FDC1C3}"/>
                </a:ext>
              </a:extLst>
            </p:cNvPr>
            <p:cNvSpPr txBox="1"/>
            <p:nvPr/>
          </p:nvSpPr>
          <p:spPr>
            <a:xfrm>
              <a:off x="3696361" y="4981910"/>
              <a:ext cx="630023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chemeClr val="bg1"/>
                  </a:solidFill>
                </a:rPr>
                <a:t>10 µm</a:t>
              </a:r>
            </a:p>
          </p:txBody>
        </p:sp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id="{D92393CF-B2E9-7412-C84D-6243A808E07C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252" t="-6439" r="87" b="6439"/>
          <a:stretch/>
        </p:blipFill>
        <p:spPr>
          <a:xfrm rot="16200000">
            <a:off x="2503019" y="1812739"/>
            <a:ext cx="3219030" cy="2909343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895A3AFC-11FA-B8B1-0ABC-4A747D25C0D4}"/>
              </a:ext>
            </a:extLst>
          </p:cNvPr>
          <p:cNvSpPr/>
          <p:nvPr/>
        </p:nvSpPr>
        <p:spPr>
          <a:xfrm>
            <a:off x="2944982" y="1744844"/>
            <a:ext cx="360000" cy="36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FFB963EA-BE23-528E-D62A-CCDFB2DB597E}"/>
                  </a:ext>
                </a:extLst>
              </p:cNvPr>
              <p:cNvSpPr txBox="1"/>
              <p:nvPr/>
            </p:nvSpPr>
            <p:spPr>
              <a:xfrm>
                <a:off x="2872786" y="1797067"/>
                <a:ext cx="527477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400" b="1" i="0" smtClean="0">
                          <a:latin typeface="Cambria Math" panose="02040503050406030204" pitchFamily="18" charset="0"/>
                        </a:rPr>
                        <m:t>𝐁𝐒𝐄</m:t>
                      </m:r>
                    </m:oMath>
                  </m:oMathPara>
                </a14:m>
                <a:endParaRPr lang="en-GB" sz="1400" b="1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FFB963EA-BE23-528E-D62A-CCDFB2DB597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2786" y="1797067"/>
                <a:ext cx="527477" cy="307777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1" name="Picture 20">
            <a:extLst>
              <a:ext uri="{FF2B5EF4-FFF2-40B4-BE49-F238E27FC236}">
                <a16:creationId xmlns:a16="http://schemas.microsoft.com/office/drawing/2014/main" id="{C2155C41-8092-A15A-B1C0-7239C8F41F2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41258" y="2104844"/>
            <a:ext cx="2710020" cy="271002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BC85D16-838B-E1DA-3FA6-26EBA38FCBCF}"/>
              </a:ext>
            </a:extLst>
          </p:cNvPr>
          <p:cNvSpPr/>
          <p:nvPr/>
        </p:nvSpPr>
        <p:spPr>
          <a:xfrm>
            <a:off x="7615051" y="2137245"/>
            <a:ext cx="591379" cy="3955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E5D2034A-8502-9450-F343-7B51FD30F4A9}"/>
                  </a:ext>
                </a:extLst>
              </p:cNvPr>
              <p:cNvSpPr txBox="1"/>
              <p:nvPr/>
            </p:nvSpPr>
            <p:spPr>
              <a:xfrm>
                <a:off x="7278804" y="2137245"/>
                <a:ext cx="1188563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0" smtClean="0">
                          <a:latin typeface="Cambria Math" panose="02040503050406030204" pitchFamily="18" charset="0"/>
                        </a:rPr>
                        <m:t>𝐁𝐒𝐄</m:t>
                      </m:r>
                    </m:oMath>
                  </m:oMathPara>
                </a14:m>
                <a:endParaRPr lang="en-GB" b="1" dirty="0">
                  <a:latin typeface="+mn-lt"/>
                </a:endParaRP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E5D2034A-8502-9450-F343-7B51FD30F4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78804" y="2137245"/>
                <a:ext cx="1188563" cy="369332"/>
              </a:xfrm>
              <a:prstGeom prst="rect">
                <a:avLst/>
              </a:prstGeom>
              <a:blipFill>
                <a:blip r:embed="rId12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Rectangle 23">
            <a:extLst>
              <a:ext uri="{FF2B5EF4-FFF2-40B4-BE49-F238E27FC236}">
                <a16:creationId xmlns:a16="http://schemas.microsoft.com/office/drawing/2014/main" id="{5D316475-B050-4B4A-3DD3-5DA6C2497752}"/>
              </a:ext>
            </a:extLst>
          </p:cNvPr>
          <p:cNvSpPr/>
          <p:nvPr/>
        </p:nvSpPr>
        <p:spPr>
          <a:xfrm>
            <a:off x="6380408" y="2137245"/>
            <a:ext cx="378976" cy="392843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0BED7D07-F3BA-3284-A68D-7CFE3C3766FD}"/>
                  </a:ext>
                </a:extLst>
              </p:cNvPr>
              <p:cNvSpPr txBox="1"/>
              <p:nvPr/>
            </p:nvSpPr>
            <p:spPr>
              <a:xfrm>
                <a:off x="6201388" y="2137245"/>
                <a:ext cx="879731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𝑭</m:t>
                          </m:r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</m:sup>
                      </m:sSup>
                    </m:oMath>
                  </m:oMathPara>
                </a14:m>
                <a:endParaRPr lang="en-GB" b="1" dirty="0">
                  <a:latin typeface="+mn-lt"/>
                </a:endParaRPr>
              </a:p>
            </p:txBody>
          </p:sp>
        </mc:Choice>
        <mc:Fallback xmlns="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0BED7D07-F3BA-3284-A68D-7CFE3C3766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1388" y="2137245"/>
                <a:ext cx="879731" cy="369332"/>
              </a:xfrm>
              <a:prstGeom prst="rect">
                <a:avLst/>
              </a:prstGeom>
              <a:blipFill>
                <a:blip r:embed="rId1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Rectangle 25">
            <a:extLst>
              <a:ext uri="{FF2B5EF4-FFF2-40B4-BE49-F238E27FC236}">
                <a16:creationId xmlns:a16="http://schemas.microsoft.com/office/drawing/2014/main" id="{5BD4DD4E-F81C-828A-D883-806ADD55ED6E}"/>
              </a:ext>
            </a:extLst>
          </p:cNvPr>
          <p:cNvSpPr/>
          <p:nvPr/>
        </p:nvSpPr>
        <p:spPr>
          <a:xfrm>
            <a:off x="6744383" y="2137245"/>
            <a:ext cx="457351" cy="393125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9D0F41B9-2F01-697A-009F-62D84E02D427}"/>
                  </a:ext>
                </a:extLst>
              </p:cNvPr>
              <p:cNvSpPr txBox="1"/>
              <p:nvPr/>
            </p:nvSpPr>
            <p:spPr>
              <a:xfrm>
                <a:off x="6565364" y="2137245"/>
                <a:ext cx="879731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𝑪𝑵</m:t>
                          </m:r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</m:sup>
                      </m:sSup>
                    </m:oMath>
                  </m:oMathPara>
                </a14:m>
                <a:endParaRPr lang="en-GB" b="1" dirty="0">
                  <a:latin typeface="+mn-lt"/>
                </a:endParaRPr>
              </a:p>
            </p:txBody>
          </p:sp>
        </mc:Choice>
        <mc:Fallback xmlns="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9D0F41B9-2F01-697A-009F-62D84E02D42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5364" y="2137245"/>
                <a:ext cx="879731" cy="369332"/>
              </a:xfrm>
              <a:prstGeom prst="rect">
                <a:avLst/>
              </a:prstGeom>
              <a:blipFill>
                <a:blip r:embed="rId1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Rectangle 27">
            <a:extLst>
              <a:ext uri="{FF2B5EF4-FFF2-40B4-BE49-F238E27FC236}">
                <a16:creationId xmlns:a16="http://schemas.microsoft.com/office/drawing/2014/main" id="{0CBD5661-03D8-1162-6F74-8C723A8F2E57}"/>
              </a:ext>
            </a:extLst>
          </p:cNvPr>
          <p:cNvSpPr/>
          <p:nvPr/>
        </p:nvSpPr>
        <p:spPr>
          <a:xfrm>
            <a:off x="7108359" y="2137245"/>
            <a:ext cx="530755" cy="392842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22BA19FF-1DE3-AB8D-9AA9-7275069797AA}"/>
                  </a:ext>
                </a:extLst>
              </p:cNvPr>
              <p:cNvSpPr txBox="1"/>
              <p:nvPr/>
            </p:nvSpPr>
            <p:spPr>
              <a:xfrm>
                <a:off x="6929340" y="2137245"/>
                <a:ext cx="879731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𝑪𝒍</m:t>
                          </m:r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</m:sup>
                      </m:sSup>
                    </m:oMath>
                  </m:oMathPara>
                </a14:m>
                <a:endParaRPr lang="en-GB" b="1" dirty="0">
                  <a:latin typeface="+mn-lt"/>
                </a:endParaRPr>
              </a:p>
            </p:txBody>
          </p:sp>
        </mc:Choice>
        <mc:Fallback xmlns="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22BA19FF-1DE3-AB8D-9AA9-7275069797A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29340" y="2137245"/>
                <a:ext cx="879731" cy="369332"/>
              </a:xfrm>
              <a:prstGeom prst="rect">
                <a:avLst/>
              </a:prstGeom>
              <a:blipFill>
                <a:blip r:embed="rId1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0" name="Group 29">
            <a:extLst>
              <a:ext uri="{FF2B5EF4-FFF2-40B4-BE49-F238E27FC236}">
                <a16:creationId xmlns:a16="http://schemas.microsoft.com/office/drawing/2014/main" id="{3913F2BE-8647-C147-76AF-44F48DE208A6}"/>
              </a:ext>
            </a:extLst>
          </p:cNvPr>
          <p:cNvGrpSpPr/>
          <p:nvPr/>
        </p:nvGrpSpPr>
        <p:grpSpPr>
          <a:xfrm>
            <a:off x="8130709" y="4315325"/>
            <a:ext cx="1050758" cy="400110"/>
            <a:chOff x="3788108" y="5052305"/>
            <a:chExt cx="630023" cy="244548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DC17B0-AD49-0820-8760-9F7EC7A96764}"/>
                </a:ext>
              </a:extLst>
            </p:cNvPr>
            <p:cNvCxnSpPr/>
            <p:nvPr/>
          </p:nvCxnSpPr>
          <p:spPr>
            <a:xfrm flipV="1">
              <a:off x="3788108" y="5249343"/>
              <a:ext cx="4068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A06FD7DD-7233-66DB-132A-ACA01D441528}"/>
                </a:ext>
              </a:extLst>
            </p:cNvPr>
            <p:cNvSpPr txBox="1"/>
            <p:nvPr/>
          </p:nvSpPr>
          <p:spPr>
            <a:xfrm>
              <a:off x="3788108" y="5052305"/>
              <a:ext cx="630023" cy="2445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solidFill>
                    <a:schemeClr val="bg1"/>
                  </a:solidFill>
                </a:rPr>
                <a:t>10 µm</a:t>
              </a: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D919F398-3952-58C9-47FD-86020F4ECC8A}"/>
              </a:ext>
            </a:extLst>
          </p:cNvPr>
          <p:cNvSpPr txBox="1"/>
          <p:nvPr/>
        </p:nvSpPr>
        <p:spPr>
          <a:xfrm>
            <a:off x="6949057" y="4862827"/>
            <a:ext cx="179190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sz="1600" dirty="0"/>
              <a:t>Courtesy C. Stoffels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9E5A121A-E65B-34BE-E2BD-2872680E5937}"/>
                  </a:ext>
                </a:extLst>
              </p:cNvPr>
              <p:cNvSpPr txBox="1"/>
              <p:nvPr/>
            </p:nvSpPr>
            <p:spPr>
              <a:xfrm>
                <a:off x="9378563" y="3378211"/>
                <a:ext cx="174008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b="1" i="1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</a:rPr>
                      <m:t>𝑪</m:t>
                    </m:r>
                    <m:sSup>
                      <m:sSupPr>
                        <m:ctrlPr>
                          <a:rPr lang="en-GB" b="1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𝒍</m:t>
                        </m:r>
                      </m:e>
                      <m:sup>
                        <m:r>
                          <a:rPr lang="en-GB" b="1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</m:sup>
                    </m:sSup>
                    <m:r>
                      <a:rPr lang="en-GB" b="1" i="1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→</m:t>
                    </m:r>
                    <m:r>
                      <a:rPr lang="en-GB" b="1" i="1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𝑹𝒆𝒔𝒊𝒏</m:t>
                    </m:r>
                    <m:r>
                      <a:rPr lang="en-GB" b="1" i="1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>
                    <a:solidFill>
                      <a:schemeClr val="accent1"/>
                    </a:solidFill>
                    <a:latin typeface="+mj-lt"/>
                  </a:rPr>
                  <a:t> </a:t>
                </a:r>
              </a:p>
            </p:txBody>
          </p:sp>
        </mc:Choice>
        <mc:Fallback xmlns="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9E5A121A-E65B-34BE-E2BD-2872680E593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8563" y="3378211"/>
                <a:ext cx="1740082" cy="369332"/>
              </a:xfrm>
              <a:prstGeom prst="rect">
                <a:avLst/>
              </a:prstGeom>
              <a:blipFill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F8D22CA0-67F7-8A44-AFDB-6B27A34FBAD1}"/>
                  </a:ext>
                </a:extLst>
              </p:cNvPr>
              <p:cNvSpPr txBox="1"/>
              <p:nvPr/>
            </p:nvSpPr>
            <p:spPr>
              <a:xfrm>
                <a:off x="9391736" y="3743333"/>
                <a:ext cx="1970553" cy="6399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𝑶𝒔</m:t>
                      </m:r>
                      <m:sSub>
                        <m:sSubPr>
                          <m:ctrlPr>
                            <a:rPr lang="en-GB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𝑶</m:t>
                          </m:r>
                        </m:e>
                        <m:sub>
                          <m:r>
                            <a:rPr lang="en-GB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𝟒</m:t>
                          </m:r>
                        </m:sub>
                      </m:sSub>
                      <m:r>
                        <a:rPr lang="en-GB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 (</m:t>
                      </m:r>
                      <m:r>
                        <a:rPr lang="en-GB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𝑩𝑺𝑬</m:t>
                      </m:r>
                      <m:r>
                        <a:rPr lang="en-GB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) → </m:t>
                      </m:r>
                      <m:r>
                        <a:rPr lang="en-GB" b="1" i="1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𝑳𝒊𝒑𝒊𝒅𝒔</m:t>
                      </m:r>
                      <m:r>
                        <a:rPr lang="en-GB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 </m:t>
                      </m:r>
                    </m:oMath>
                  </m:oMathPara>
                </a14:m>
                <a:endParaRPr lang="en-GB" b="1" dirty="0">
                  <a:solidFill>
                    <a:schemeClr val="tx1"/>
                  </a:solidFill>
                  <a:latin typeface="+mj-lt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F8D22CA0-67F7-8A44-AFDB-6B27A34FBA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91736" y="3743333"/>
                <a:ext cx="1970553" cy="639983"/>
              </a:xfrm>
              <a:prstGeom prst="rect">
                <a:avLst/>
              </a:prstGeom>
              <a:blipFill>
                <a:blip r:embed="rId17"/>
                <a:stretch>
                  <a:fillRect b="-8571"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48A71742-B341-9749-2ADB-11B02247D2D6}"/>
                  </a:ext>
                </a:extLst>
              </p:cNvPr>
              <p:cNvSpPr txBox="1"/>
              <p:nvPr/>
            </p:nvSpPr>
            <p:spPr>
              <a:xfrm>
                <a:off x="9391736" y="2360866"/>
                <a:ext cx="2135165" cy="6399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1" i="1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𝑪</m:t>
                      </m:r>
                      <m:sSup>
                        <m:sSupPr>
                          <m:ctrlPr>
                            <a:rPr lang="en-GB" b="1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1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𝑵</m:t>
                          </m:r>
                        </m:e>
                        <m:sup>
                          <m:r>
                            <a:rPr lang="en-GB" b="1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</m:sup>
                      </m:sSup>
                      <m:r>
                        <a:rPr lang="en-GB" b="1" i="1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→</m:t>
                      </m:r>
                      <m:r>
                        <a:rPr lang="en-GB" b="1" i="1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𝑪𝒆𝒍𝒍</m:t>
                      </m:r>
                      <m:r>
                        <a:rPr lang="en-GB" b="1" i="1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𝒔𝒕𝒓𝒖𝒄𝒕𝒖𝒓𝒆</m:t>
                      </m:r>
                    </m:oMath>
                  </m:oMathPara>
                </a14:m>
                <a:endParaRPr lang="en-GB" b="1" dirty="0">
                  <a:solidFill>
                    <a:srgbClr val="00B050"/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48A71742-B341-9749-2ADB-11B02247D2D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91736" y="2360866"/>
                <a:ext cx="2135165" cy="639983"/>
              </a:xfrm>
              <a:prstGeom prst="rect">
                <a:avLst/>
              </a:prstGeom>
              <a:blipFill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093396E9-B6D2-4C67-5B32-9B1BCF29FB90}"/>
                  </a:ext>
                </a:extLst>
              </p:cNvPr>
              <p:cNvSpPr txBox="1"/>
              <p:nvPr/>
            </p:nvSpPr>
            <p:spPr>
              <a:xfrm>
                <a:off x="9391737" y="3035647"/>
                <a:ext cx="174008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𝑭</m:t>
                          </m:r>
                        </m:e>
                        <m:sup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</m:sup>
                      </m:sSup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→</m:t>
                      </m:r>
                      <m:r>
                        <a:rPr lang="en-GB" b="1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𝑷𝑭𝑶𝑨</m:t>
                      </m:r>
                    </m:oMath>
                  </m:oMathPara>
                </a14:m>
                <a:endParaRPr lang="en-GB" b="1" dirty="0">
                  <a:solidFill>
                    <a:srgbClr val="FF0000"/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093396E9-B6D2-4C67-5B32-9B1BCF29FB9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91737" y="3035647"/>
                <a:ext cx="1740082" cy="369332"/>
              </a:xfrm>
              <a:prstGeom prst="rect">
                <a:avLst/>
              </a:prstGeom>
              <a:blipFill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23855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5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75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75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75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2" grpId="0" animBg="1"/>
      <p:bldP spid="23" grpId="0"/>
      <p:bldP spid="24" grpId="0" animBg="1"/>
      <p:bldP spid="25" grpId="0"/>
      <p:bldP spid="26" grpId="0" animBg="1"/>
      <p:bldP spid="27" grpId="0"/>
      <p:bldP spid="28" grpId="0" animBg="1"/>
      <p:bldP spid="29" grpId="0"/>
      <p:bldP spid="33" grpId="0"/>
      <p:bldP spid="34" grpId="0"/>
      <p:bldP spid="35" grpId="0"/>
      <p:bldP spid="36" grpId="0"/>
      <p:bldP spid="3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oil_particle_16-04_40_transparency_exported-reduced">
            <a:hlinkClick r:id="" action="ppaction://media"/>
            <a:extLst>
              <a:ext uri="{FF2B5EF4-FFF2-40B4-BE49-F238E27FC236}">
                <a16:creationId xmlns:a16="http://schemas.microsoft.com/office/drawing/2014/main" id="{9F549014-F404-4110-8B8B-68A108B8F45F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 rotWithShape="1">
          <a:blip r:embed="rId6"/>
          <a:srcRect l="10897" r="8931"/>
          <a:stretch/>
        </p:blipFill>
        <p:spPr>
          <a:xfrm>
            <a:off x="5087435" y="1304852"/>
            <a:ext cx="6952531" cy="4877783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336F30-3585-48A3-834A-3536FE7AA1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IE" dirty="0"/>
              <a:t>3D + 1 : Photogrammetry &amp; SIMS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78933" y="171811"/>
            <a:ext cx="9896411" cy="542025"/>
          </a:xfrm>
        </p:spPr>
        <p:txBody>
          <a:bodyPr/>
          <a:lstStyle>
            <a:defPPr>
              <a:defRPr lang="fr-FR"/>
            </a:defPPr>
            <a:lvl1pPr algn="l" defTabSz="609585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1pPr>
            <a:lvl2pPr marL="609585" algn="l" defTabSz="609585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2pPr>
            <a:lvl3pPr marL="1219170" algn="l" defTabSz="609585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3pPr>
            <a:lvl4pPr marL="1828754" algn="l" defTabSz="609585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4pPr>
            <a:lvl5pPr marL="2438339" algn="l" defTabSz="609585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5pPr>
            <a:lvl6pPr marL="3047924" algn="l" defTabSz="609585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6pPr>
            <a:lvl7pPr marL="3657509" algn="l" defTabSz="609585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7pPr>
            <a:lvl8pPr marL="4267093" algn="l" defTabSz="609585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8pPr>
            <a:lvl9pPr marL="4876678" algn="l" defTabSz="609585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9pPr>
          </a:lstStyle>
          <a:p>
            <a:pPr defTabSz="457200"/>
            <a:r>
              <a:rPr lang="en-US" dirty="0">
                <a:latin typeface="Arial"/>
                <a:cs typeface="Arial"/>
              </a:rPr>
              <a:t>correlative microscopy</a:t>
            </a:r>
            <a:endParaRPr lang="en-GB" dirty="0">
              <a:latin typeface="Arial"/>
              <a:cs typeface="Arial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CE6786E-EFC3-4689-8D51-03DFA8F226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>
            <a:defPPr>
              <a:defRPr lang="fr-FR"/>
            </a:defPPr>
            <a:lvl1pPr algn="l" defTabSz="81276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1pPr>
            <a:lvl2pPr marL="812760" algn="l" defTabSz="81276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2pPr>
            <a:lvl3pPr marL="1625519" algn="l" defTabSz="81276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3pPr>
            <a:lvl4pPr marL="2438278" algn="l" defTabSz="81276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4pPr>
            <a:lvl5pPr marL="3251037" algn="l" defTabSz="81276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5pPr>
            <a:lvl6pPr marL="4063797" algn="l" defTabSz="812760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6pPr>
            <a:lvl7pPr marL="4876557" algn="l" defTabSz="812760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7pPr>
            <a:lvl8pPr marL="5689315" algn="l" defTabSz="812760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8pPr>
            <a:lvl9pPr marL="6502075" algn="l" defTabSz="812760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9pPr>
          </a:lstStyle>
          <a:p>
            <a:pPr marL="0" marR="0" lvl="0" indent="0" algn="l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A4C1D31-8393-DE43-ADE8-0043805816BE}" type="slidenum">
              <a:rPr kumimoji="0" lang="en-US" sz="1333" b="0" i="0" u="none" strike="noStrike" kern="1200" cap="none" spc="0" normalizeH="0" baseline="0" noProof="0" smtClean="0">
                <a:ln>
                  <a:noFill/>
                </a:ln>
                <a:solidFill>
                  <a:srgbClr val="537992"/>
                </a:solidFill>
                <a:effectLst/>
                <a:uLnTx/>
                <a:uFillTx/>
                <a:latin typeface="Arial" panose="020B0604020202020204"/>
                <a:ea typeface="ＭＳ Ｐゴシック" charset="0"/>
              </a:rPr>
              <a:pPr marL="0" marR="0" lvl="0" indent="0" algn="l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333" b="0" i="0" u="none" strike="noStrike" kern="1200" cap="none" spc="0" normalizeH="0" baseline="0" noProof="0" dirty="0">
              <a:ln>
                <a:noFill/>
              </a:ln>
              <a:solidFill>
                <a:srgbClr val="537992"/>
              </a:solidFill>
              <a:effectLst/>
              <a:uLnTx/>
              <a:uFillTx/>
              <a:latin typeface="Arial" panose="020B0604020202020204"/>
              <a:ea typeface="ＭＳ Ｐゴシック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4542" y="1365220"/>
            <a:ext cx="3641327" cy="2467621"/>
          </a:xfrm>
          <a:prstGeom prst="rect">
            <a:avLst/>
          </a:prstGeom>
        </p:spPr>
      </p:pic>
      <p:sp>
        <p:nvSpPr>
          <p:cNvPr id="30" name="TextBox 29"/>
          <p:cNvSpPr txBox="1"/>
          <p:nvPr/>
        </p:nvSpPr>
        <p:spPr>
          <a:xfrm>
            <a:off x="4978228" y="6528283"/>
            <a:ext cx="47255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fr-FR"/>
            </a:defPPr>
            <a:lvl1pPr algn="l" defTabSz="609585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1pPr>
            <a:lvl2pPr marL="609585" algn="l" defTabSz="609585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2pPr>
            <a:lvl3pPr marL="1219170" algn="l" defTabSz="609585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3pPr>
            <a:lvl4pPr marL="1828754" algn="l" defTabSz="609585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4pPr>
            <a:lvl5pPr marL="2438339" algn="l" defTabSz="609585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5pPr>
            <a:lvl6pPr marL="3047924" algn="l" defTabSz="609585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6pPr>
            <a:lvl7pPr marL="3657509" algn="l" defTabSz="609585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7pPr>
            <a:lvl8pPr marL="4267093" algn="l" defTabSz="609585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8pPr>
            <a:lvl9pPr marL="4876678" algn="l" defTabSz="609585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9pPr>
          </a:lstStyle>
          <a:p>
            <a:pPr marL="0" marR="0" lvl="0" indent="0" algn="l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141313"/>
                </a:solidFill>
                <a:effectLst/>
                <a:uLnTx/>
                <a:uFillTx/>
              </a:rPr>
              <a:t>Ost et al.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141313"/>
                </a:solidFill>
                <a:effectLst/>
                <a:uLnTx/>
                <a:uFillTx/>
              </a:rPr>
              <a:t>Env. Sci. &amp; Tech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141313"/>
                </a:solidFill>
                <a:effectLst/>
                <a:uLnTx/>
                <a:uFillTx/>
              </a:rPr>
              <a:t>. </a:t>
            </a:r>
            <a:r>
              <a:rPr lang="en-IE" sz="1600" dirty="0"/>
              <a:t>55 (13),  (2021)</a:t>
            </a:r>
            <a:endParaRPr kumimoji="0" lang="en-GB" sz="1600" b="0" i="1" u="none" strike="noStrike" kern="1200" cap="none" spc="0" normalizeH="0" baseline="0" noProof="0" dirty="0">
              <a:ln>
                <a:noFill/>
              </a:ln>
              <a:solidFill>
                <a:srgbClr val="141313"/>
              </a:solidFill>
              <a:effectLst/>
              <a:uLnTx/>
              <a:uFillTx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4B33E5B-9E67-4E26-A5CB-F6F9F37ED58E}"/>
              </a:ext>
            </a:extLst>
          </p:cNvPr>
          <p:cNvGrpSpPr/>
          <p:nvPr/>
        </p:nvGrpSpPr>
        <p:grpSpPr>
          <a:xfrm>
            <a:off x="131011" y="2193773"/>
            <a:ext cx="3379711" cy="3333923"/>
            <a:chOff x="2120141" y="665226"/>
            <a:chExt cx="2534783" cy="2500442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7C2F5039-60E1-474C-A0D0-6EF3E4310BC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/>
            <a:stretch/>
          </p:blipFill>
          <p:spPr>
            <a:xfrm>
              <a:off x="2120141" y="665226"/>
              <a:ext cx="2534783" cy="2500442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6A477F6-29BC-4AC7-8035-AD7EBDA4E290}"/>
                </a:ext>
              </a:extLst>
            </p:cNvPr>
            <p:cNvSpPr/>
            <p:nvPr/>
          </p:nvSpPr>
          <p:spPr>
            <a:xfrm>
              <a:off x="2120141" y="755374"/>
              <a:ext cx="623059" cy="23083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fr-FR"/>
              </a:defPPr>
              <a:lvl1pPr algn="l" defTabSz="609585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charset="0"/>
                  <a:ea typeface="ＭＳ Ｐゴシック" charset="0"/>
                  <a:cs typeface="ＭＳ Ｐゴシック" charset="0"/>
                </a:defRPr>
              </a:lvl1pPr>
              <a:lvl2pPr marL="609585" algn="l" defTabSz="609585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charset="0"/>
                  <a:ea typeface="ＭＳ Ｐゴシック" charset="0"/>
                  <a:cs typeface="ＭＳ Ｐゴシック" charset="0"/>
                </a:defRPr>
              </a:lvl2pPr>
              <a:lvl3pPr marL="1219170" algn="l" defTabSz="609585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charset="0"/>
                  <a:ea typeface="ＭＳ Ｐゴシック" charset="0"/>
                  <a:cs typeface="ＭＳ Ｐゴシック" charset="0"/>
                </a:defRPr>
              </a:lvl3pPr>
              <a:lvl4pPr marL="1828754" algn="l" defTabSz="609585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charset="0"/>
                  <a:ea typeface="ＭＳ Ｐゴシック" charset="0"/>
                  <a:cs typeface="ＭＳ Ｐゴシック" charset="0"/>
                </a:defRPr>
              </a:lvl4pPr>
              <a:lvl5pPr marL="2438339" algn="l" defTabSz="609585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charset="0"/>
                  <a:ea typeface="ＭＳ Ｐゴシック" charset="0"/>
                  <a:cs typeface="ＭＳ Ｐゴシック" charset="0"/>
                </a:defRPr>
              </a:lvl5pPr>
              <a:lvl6pPr marL="3047924" algn="l" defTabSz="609585" rtl="0" eaLnBrk="1" latinLnBrk="0" hangingPunct="1">
                <a:defRPr kern="1200">
                  <a:solidFill>
                    <a:schemeClr val="tx1"/>
                  </a:solidFill>
                  <a:latin typeface="Calibri" charset="0"/>
                  <a:ea typeface="ＭＳ Ｐゴシック" charset="0"/>
                  <a:cs typeface="ＭＳ Ｐゴシック" charset="0"/>
                </a:defRPr>
              </a:lvl6pPr>
              <a:lvl7pPr marL="3657509" algn="l" defTabSz="609585" rtl="0" eaLnBrk="1" latinLnBrk="0" hangingPunct="1">
                <a:defRPr kern="1200">
                  <a:solidFill>
                    <a:schemeClr val="tx1"/>
                  </a:solidFill>
                  <a:latin typeface="Calibri" charset="0"/>
                  <a:ea typeface="ＭＳ Ｐゴシック" charset="0"/>
                  <a:cs typeface="ＭＳ Ｐゴシック" charset="0"/>
                </a:defRPr>
              </a:lvl7pPr>
              <a:lvl8pPr marL="4267093" algn="l" defTabSz="609585" rtl="0" eaLnBrk="1" latinLnBrk="0" hangingPunct="1">
                <a:defRPr kern="1200">
                  <a:solidFill>
                    <a:schemeClr val="tx1"/>
                  </a:solidFill>
                  <a:latin typeface="Calibri" charset="0"/>
                  <a:ea typeface="ＭＳ Ｐゴシック" charset="0"/>
                  <a:cs typeface="ＭＳ Ｐゴシック" charset="0"/>
                </a:defRPr>
              </a:lvl8pPr>
              <a:lvl9pPr marL="4876678" algn="l" defTabSz="609585" rtl="0" eaLnBrk="1" latinLnBrk="0" hangingPunct="1">
                <a:defRPr kern="1200">
                  <a:solidFill>
                    <a:schemeClr val="tx1"/>
                  </a:solidFill>
                  <a:latin typeface="Calibri" charset="0"/>
                  <a:ea typeface="ＭＳ Ｐゴシック" charset="0"/>
                  <a:cs typeface="ＭＳ Ｐゴシック" charset="0"/>
                </a:defRPr>
              </a:lvl9pPr>
            </a:lstStyle>
            <a:p>
              <a:pPr marL="0" marR="0" lvl="0" indent="0" algn="ctr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endParaRP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054212DA-BF90-4FA9-91DA-81CF335FF29D}"/>
              </a:ext>
            </a:extLst>
          </p:cNvPr>
          <p:cNvSpPr txBox="1"/>
          <p:nvPr/>
        </p:nvSpPr>
        <p:spPr>
          <a:xfrm>
            <a:off x="761166" y="1108641"/>
            <a:ext cx="24451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fr-FR"/>
            </a:defPPr>
            <a:lvl1pPr algn="l" defTabSz="609585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1pPr>
            <a:lvl2pPr marL="609585" algn="l" defTabSz="609585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2pPr>
            <a:lvl3pPr marL="1219170" algn="l" defTabSz="609585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3pPr>
            <a:lvl4pPr marL="1828754" algn="l" defTabSz="609585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4pPr>
            <a:lvl5pPr marL="2438339" algn="l" defTabSz="609585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5pPr>
            <a:lvl6pPr marL="3047924" algn="l" defTabSz="609585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6pPr>
            <a:lvl7pPr marL="3657509" algn="l" defTabSz="609585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7pPr>
            <a:lvl8pPr marL="4267093" algn="l" defTabSz="609585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8pPr>
            <a:lvl9pPr marL="4876678" algn="l" defTabSz="609585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ＭＳ Ｐゴシック" charset="0"/>
                <a:cs typeface="ＭＳ Ｐゴシック" charset="0"/>
              </a:defRPr>
            </a:lvl9pPr>
          </a:lstStyle>
          <a:p>
            <a:pPr marL="0" marR="0" lvl="0" indent="0" algn="l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41313"/>
                </a:solidFill>
                <a:effectLst/>
                <a:uLnTx/>
                <a:uFillTx/>
                <a:latin typeface="Calibri" charset="0"/>
                <a:ea typeface="ＭＳ Ｐゴシック" charset="0"/>
              </a:rPr>
              <a:t>Image acquisition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6CC702-CB5C-40AF-87BA-21A4748B2FAC}"/>
              </a:ext>
            </a:extLst>
          </p:cNvPr>
          <p:cNvSpPr txBox="1"/>
          <p:nvPr/>
        </p:nvSpPr>
        <p:spPr>
          <a:xfrm>
            <a:off x="470631" y="5622946"/>
            <a:ext cx="40880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E" dirty="0"/>
              <a:t>3D Morphology / structure</a:t>
            </a:r>
          </a:p>
          <a:p>
            <a:pPr marL="285750" indent="-285750">
              <a:buFontTx/>
              <a:buChar char="-"/>
            </a:pPr>
            <a:r>
              <a:rPr lang="en-IE" dirty="0"/>
              <a:t>Correction SI Vs Incident angle</a:t>
            </a:r>
          </a:p>
          <a:p>
            <a:pPr marL="285750" indent="-285750">
              <a:buFontTx/>
              <a:buChar char="-"/>
            </a:pPr>
            <a:r>
              <a:rPr lang="en-IE" dirty="0"/>
              <a:t>Scientific question  ( curvature , …)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3ADD7C9-C026-4204-90F3-7E038BB30330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6592692" y="203642"/>
            <a:ext cx="2122985" cy="212298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42C754E-4E14-6AAC-4A01-A1A05137700D}"/>
              </a:ext>
            </a:extLst>
          </p:cNvPr>
          <p:cNvSpPr/>
          <p:nvPr/>
        </p:nvSpPr>
        <p:spPr>
          <a:xfrm>
            <a:off x="5870963" y="2313970"/>
            <a:ext cx="5317737" cy="37680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1F0AC2B-9595-ABBA-DCE8-2CBC930336C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437406" y="592785"/>
            <a:ext cx="2624800" cy="200410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5E2097B-DBC1-FEBE-3518-A7917491E60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6788" y="1106349"/>
            <a:ext cx="2956816" cy="3499407"/>
          </a:xfrm>
          <a:prstGeom prst="rect">
            <a:avLst/>
          </a:prstGeom>
          <a:solidFill>
            <a:schemeClr val="bg1"/>
          </a:solidFill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44810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495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 descr="A picture containing indoor, wall&#10;&#10;Description generated with very high confidence">
            <a:extLst>
              <a:ext uri="{FF2B5EF4-FFF2-40B4-BE49-F238E27FC236}">
                <a16:creationId xmlns:a16="http://schemas.microsoft.com/office/drawing/2014/main" id="{50A17F03-61B5-4530-905F-03504A597C6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21" t="37735" r="277" b="18654"/>
          <a:stretch/>
        </p:blipFill>
        <p:spPr>
          <a:xfrm rot="5400000">
            <a:off x="-1368740" y="2631138"/>
            <a:ext cx="4459331" cy="167504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4926" y="4456743"/>
            <a:ext cx="2105375" cy="21053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95272" y="4455352"/>
            <a:ext cx="2106767" cy="210676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473093" y="4408414"/>
            <a:ext cx="6537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CH" sz="2400" b="1" baseline="30000" dirty="0"/>
              <a:t>16</a:t>
            </a:r>
            <a:r>
              <a:rPr lang="fr-CH" sz="2400" b="1" dirty="0"/>
              <a:t>O</a:t>
            </a:r>
            <a:endParaRPr lang="en-GB" sz="24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10402039" y="4377759"/>
            <a:ext cx="644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CH" sz="2400" b="1" baseline="30000" dirty="0"/>
              <a:t>18</a:t>
            </a:r>
            <a:r>
              <a:rPr lang="fr-CH" sz="2400" b="1" dirty="0"/>
              <a:t>O</a:t>
            </a:r>
            <a:endParaRPr lang="en-GB" sz="2000" b="1" dirty="0"/>
          </a:p>
        </p:txBody>
      </p:sp>
      <p:sp>
        <p:nvSpPr>
          <p:cNvPr id="18" name="TextBox 17"/>
          <p:cNvSpPr txBox="1"/>
          <p:nvPr/>
        </p:nvSpPr>
        <p:spPr>
          <a:xfrm>
            <a:off x="4013655" y="5508735"/>
            <a:ext cx="16091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>
                <a:cs typeface="Arial" panose="020B0604020202020204" pitchFamily="34" charset="0"/>
              </a:rPr>
              <a:t>SIMS </a:t>
            </a:r>
          </a:p>
          <a:p>
            <a:r>
              <a:rPr lang="fr-CH" sz="2400" b="1" dirty="0" err="1"/>
              <a:t>FoV</a:t>
            </a:r>
            <a:r>
              <a:rPr lang="fr-CH" sz="2400" b="1" dirty="0"/>
              <a:t> = 5 µm</a:t>
            </a:r>
            <a:endParaRPr lang="en-GB" sz="2400" b="1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7465" y="185559"/>
            <a:ext cx="8398932" cy="542025"/>
          </a:xfrm>
        </p:spPr>
        <p:txBody>
          <a:bodyPr/>
          <a:lstStyle/>
          <a:p>
            <a:r>
              <a:rPr lang="fr-CH" sz="2800" b="1" dirty="0" err="1"/>
              <a:t>Soil</a:t>
            </a:r>
            <a:r>
              <a:rPr lang="fr-CH" sz="2800" b="1" dirty="0"/>
              <a:t> science</a:t>
            </a:r>
            <a:endParaRPr lang="en-GB" sz="28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513322" y="1696468"/>
            <a:ext cx="1347428" cy="1347428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/>
              <a:pPr>
                <a:defRPr/>
              </a:pPr>
              <a:t>26</a:t>
            </a:fld>
            <a:endParaRPr lang="fr-FR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3C993059-C18F-4D32-95B6-EA9BABCB6760}"/>
                  </a:ext>
                </a:extLst>
              </p:cNvPr>
              <p:cNvSpPr txBox="1"/>
              <p:nvPr/>
            </p:nvSpPr>
            <p:spPr>
              <a:xfrm>
                <a:off x="1616590" y="1624636"/>
                <a:ext cx="8062528" cy="331263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1528763" indent="-1528763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en-US" sz="3200" b="1" i="1" smtClean="0">
                        <a:latin typeface="Cambria Math"/>
                      </a:rPr>
                      <m:t>𝑪𝒂𝑪𝑶</m:t>
                    </m:r>
                    <m:r>
                      <a:rPr lang="en-US" sz="3200" b="1" i="1" baseline="-25000">
                        <a:latin typeface="Cambria Math"/>
                      </a:rPr>
                      <m:t>𝟑</m:t>
                    </m:r>
                    <m:r>
                      <a:rPr lang="en-US" sz="3200" b="1" i="1">
                        <a:latin typeface="Cambria Math"/>
                      </a:rPr>
                      <m:t> </m:t>
                    </m:r>
                    <m:r>
                      <a:rPr lang="en-US" sz="3200" b="1" i="1">
                        <a:latin typeface="Cambria Math"/>
                        <a:ea typeface="Cambria Math"/>
                      </a:rPr>
                      <m:t>⇄</m:t>
                    </m:r>
                    <m:r>
                      <a:rPr lang="en-US" sz="3200" b="1" i="1">
                        <a:latin typeface="Cambria Math"/>
                      </a:rPr>
                      <m:t>𝑪𝒂𝑶</m:t>
                    </m:r>
                    <m:r>
                      <a:rPr lang="en-US" sz="3200" b="1" i="1">
                        <a:latin typeface="Cambria Math"/>
                      </a:rPr>
                      <m:t>+</m:t>
                    </m:r>
                    <m:r>
                      <a:rPr lang="en-US" sz="3200" b="1" i="1">
                        <a:latin typeface="Cambria Math"/>
                      </a:rPr>
                      <m:t>𝑪𝑶</m:t>
                    </m:r>
                    <m:r>
                      <a:rPr lang="en-US" sz="3200" b="1" i="1" baseline="-25000">
                        <a:latin typeface="Cambria Math"/>
                      </a:rPr>
                      <m:t>𝟐</m:t>
                    </m:r>
                    <m:r>
                      <a:rPr lang="en-US" sz="3200" b="1" i="1">
                        <a:latin typeface="Cambria Math"/>
                      </a:rPr>
                      <m:t> </m:t>
                    </m:r>
                  </m:oMath>
                </a14:m>
                <a:endParaRPr lang="en-US" sz="3200" b="1" i="1" dirty="0">
                  <a:latin typeface="Cambria Math"/>
                </a:endParaRPr>
              </a:p>
              <a:p>
                <a:pPr marL="514350" indent="-514350">
                  <a:buFont typeface="+mj-lt"/>
                  <a:buAutoNum type="arabicPeriod"/>
                </a:pPr>
                <a:endParaRPr lang="en-US" sz="3200" b="1" i="1" dirty="0">
                  <a:latin typeface="Cambria Math"/>
                </a:endParaRPr>
              </a:p>
              <a:p>
                <a:pPr marL="1528763" indent="-1528763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en-US" sz="3200" b="1" i="1">
                        <a:latin typeface="Cambria Math"/>
                      </a:rPr>
                      <m:t>𝑪𝒂𝑶</m:t>
                    </m:r>
                    <m:r>
                      <a:rPr lang="en-US" sz="3200" b="1" i="1">
                        <a:latin typeface="Cambria Math"/>
                      </a:rPr>
                      <m:t>+</m:t>
                    </m:r>
                    <m:r>
                      <a:rPr lang="en-US" sz="3200" b="1" i="1">
                        <a:latin typeface="Cambria Math"/>
                      </a:rPr>
                      <m:t>𝟐</m:t>
                    </m:r>
                    <m:r>
                      <a:rPr lang="en-US" sz="3200" b="1" i="1">
                        <a:latin typeface="Cambria Math"/>
                      </a:rPr>
                      <m:t> </m:t>
                    </m:r>
                    <m:r>
                      <a:rPr lang="en-US" sz="3200" b="1" i="1">
                        <a:latin typeface="Cambria Math"/>
                      </a:rPr>
                      <m:t>𝑯</m:t>
                    </m:r>
                    <m:r>
                      <a:rPr lang="en-US" sz="3200" b="1" i="1" baseline="-25000">
                        <a:latin typeface="Cambria Math"/>
                      </a:rPr>
                      <m:t>𝟐</m:t>
                    </m:r>
                    <m:r>
                      <a:rPr lang="fr-CH" sz="3200" b="1" i="1" baseline="3000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  </m:t>
                    </m:r>
                    <m:r>
                      <a:rPr lang="en-US" sz="3200" b="1" i="1" smtClean="0">
                        <a:latin typeface="Cambria Math"/>
                      </a:rPr>
                      <m:t>𝑶</m:t>
                    </m:r>
                    <m:r>
                      <a:rPr lang="en-US" sz="3200" b="1" i="1">
                        <a:latin typeface="Cambria Math"/>
                      </a:rPr>
                      <m:t> →</m:t>
                    </m:r>
                    <m:r>
                      <a:rPr lang="en-US" sz="3200" b="1" i="1">
                        <a:latin typeface="Cambria Math"/>
                      </a:rPr>
                      <m:t>𝑪𝒂</m:t>
                    </m:r>
                    <m:d>
                      <m:dPr>
                        <m:ctrlPr>
                          <a:rPr lang="en-US" sz="3200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sz="3200" b="1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fr-CH" sz="3200" b="1" i="1" baseline="3000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1" i="1">
                            <a:latin typeface="Cambria Math"/>
                          </a:rPr>
                          <m:t>𝑶𝑯</m:t>
                        </m:r>
                      </m:e>
                    </m:d>
                    <m:r>
                      <a:rPr lang="en-US" sz="3200" b="1" i="1" baseline="-25000">
                        <a:latin typeface="Cambria Math"/>
                      </a:rPr>
                      <m:t>𝟐</m:t>
                    </m:r>
                  </m:oMath>
                </a14:m>
                <a:endParaRPr lang="en-US" sz="3200" b="1" i="1" baseline="30000" dirty="0">
                  <a:latin typeface="Cambria Math"/>
                </a:endParaRPr>
              </a:p>
              <a:p>
                <a:pPr marL="514350" indent="-514350">
                  <a:buFont typeface="+mj-lt"/>
                  <a:buAutoNum type="arabicPeriod"/>
                </a:pPr>
                <a:endParaRPr lang="en-US" sz="3200" b="1" i="1" dirty="0">
                  <a:latin typeface="Cambria Math"/>
                </a:endParaRPr>
              </a:p>
              <a:p>
                <a:pPr marL="1528763" indent="-1528763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en-US" sz="3200" b="1" i="1">
                        <a:latin typeface="Cambria Math"/>
                      </a:rPr>
                      <m:t>𝑪𝒂</m:t>
                    </m:r>
                    <m:d>
                      <m:dPr>
                        <m:ctrlPr>
                          <a:rPr lang="en-US" sz="3200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CH" sz="3200" b="1" i="1" baseline="3000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   </m:t>
                        </m:r>
                        <m:r>
                          <a:rPr lang="fr-CH" sz="3200" b="1" i="1" smtClean="0">
                            <a:latin typeface="Cambria Math" panose="02040503050406030204" pitchFamily="18" charset="0"/>
                          </a:rPr>
                          <m:t>𝑶𝑯</m:t>
                        </m:r>
                      </m:e>
                    </m:d>
                    <m:r>
                      <a:rPr lang="en-US" sz="3200" b="1" i="1" baseline="-25000">
                        <a:latin typeface="Cambria Math"/>
                      </a:rPr>
                      <m:t>𝟐</m:t>
                    </m:r>
                    <m:r>
                      <a:rPr lang="en-US" sz="3200" b="1" i="1">
                        <a:latin typeface="Cambria Math"/>
                      </a:rPr>
                      <m:t>+</m:t>
                    </m:r>
                    <m:r>
                      <a:rPr lang="en-US" sz="3200" b="1" i="1">
                        <a:latin typeface="Cambria Math"/>
                      </a:rPr>
                      <m:t>𝑪𝑶</m:t>
                    </m:r>
                    <m:r>
                      <a:rPr lang="en-US" sz="3200" b="1" i="1" baseline="-25000">
                        <a:latin typeface="Cambria Math"/>
                      </a:rPr>
                      <m:t>𝟐</m:t>
                    </m:r>
                    <m:r>
                      <a:rPr lang="en-US" sz="3200" b="1" i="1">
                        <a:latin typeface="Cambria Math"/>
                        <a:ea typeface="Cambria Math"/>
                      </a:rPr>
                      <m:t>⇄</m:t>
                    </m:r>
                    <m:r>
                      <a:rPr lang="en-US" sz="3200" b="1" i="1">
                        <a:latin typeface="Cambria Math"/>
                      </a:rPr>
                      <m:t>𝑪𝒂𝑪</m:t>
                    </m:r>
                    <m:r>
                      <a:rPr lang="fr-CH" sz="3200" b="1" i="1" baseline="3000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  </m:t>
                    </m:r>
                    <m:r>
                      <a:rPr lang="en-US" sz="3200" b="1" i="1">
                        <a:latin typeface="Cambria Math"/>
                      </a:rPr>
                      <m:t>𝑶</m:t>
                    </m:r>
                    <m:r>
                      <a:rPr lang="en-US" sz="3200" b="1" i="1" baseline="-25000">
                        <a:latin typeface="Cambria Math"/>
                      </a:rPr>
                      <m:t>𝟑</m:t>
                    </m:r>
                    <m:r>
                      <a:rPr lang="en-US" sz="3200" b="1" i="1">
                        <a:latin typeface="Cambria Math"/>
                      </a:rPr>
                      <m:t>+</m:t>
                    </m:r>
                    <m:r>
                      <a:rPr lang="en-US" sz="3200" b="1" i="1">
                        <a:latin typeface="Cambria Math"/>
                      </a:rPr>
                      <m:t>𝑯</m:t>
                    </m:r>
                    <m:r>
                      <a:rPr lang="en-US" sz="3200" b="1" i="1" baseline="-25000">
                        <a:latin typeface="Cambria Math"/>
                      </a:rPr>
                      <m:t>𝟐</m:t>
                    </m:r>
                    <m:r>
                      <a:rPr lang="en-US" sz="3200" b="1" i="1">
                        <a:latin typeface="Cambria Math"/>
                      </a:rPr>
                      <m:t>𝑶</m:t>
                    </m:r>
                    <m:r>
                      <a:rPr lang="en-US" sz="3200" b="1" i="1">
                        <a:latin typeface="Cambria Math"/>
                      </a:rPr>
                      <m:t> </m:t>
                    </m:r>
                  </m:oMath>
                </a14:m>
                <a:endParaRPr lang="en-US" sz="3200" b="1" i="1" dirty="0">
                  <a:latin typeface="Cambria Math"/>
                </a:endParaRPr>
              </a:p>
              <a:p>
                <a:pPr algn="ctr"/>
                <a:endParaRPr lang="en-US" sz="3200" b="1" i="1" dirty="0">
                  <a:latin typeface="Cambria Math"/>
                </a:endParaRP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3C993059-C18F-4D32-95B6-EA9BABCB676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6590" y="1624636"/>
                <a:ext cx="8062528" cy="3312638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Box 18">
            <a:extLst>
              <a:ext uri="{FF2B5EF4-FFF2-40B4-BE49-F238E27FC236}">
                <a16:creationId xmlns:a16="http://schemas.microsoft.com/office/drawing/2014/main" id="{3E3919E9-17CD-472C-A679-C68259CDA3C8}"/>
              </a:ext>
            </a:extLst>
          </p:cNvPr>
          <p:cNvSpPr txBox="1"/>
          <p:nvPr/>
        </p:nvSpPr>
        <p:spPr>
          <a:xfrm>
            <a:off x="8194749" y="1805734"/>
            <a:ext cx="2307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Seismic decarbonation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A936CFD-2595-4F03-84CE-19EB648F1A4F}"/>
              </a:ext>
            </a:extLst>
          </p:cNvPr>
          <p:cNvSpPr txBox="1"/>
          <p:nvPr/>
        </p:nvSpPr>
        <p:spPr>
          <a:xfrm>
            <a:off x="9950941" y="3419163"/>
            <a:ext cx="2287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exchange in solution</a:t>
            </a:r>
          </a:p>
        </p:txBody>
      </p:sp>
      <p:sp>
        <p:nvSpPr>
          <p:cNvPr id="21" name="Right Brace 20">
            <a:extLst>
              <a:ext uri="{FF2B5EF4-FFF2-40B4-BE49-F238E27FC236}">
                <a16:creationId xmlns:a16="http://schemas.microsoft.com/office/drawing/2014/main" id="{74C5FAC8-AA76-4DAB-9BEB-935B08340FE3}"/>
              </a:ext>
            </a:extLst>
          </p:cNvPr>
          <p:cNvSpPr/>
          <p:nvPr/>
        </p:nvSpPr>
        <p:spPr>
          <a:xfrm>
            <a:off x="9689880" y="2546930"/>
            <a:ext cx="450376" cy="1542197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ight Brace 21">
            <a:extLst>
              <a:ext uri="{FF2B5EF4-FFF2-40B4-BE49-F238E27FC236}">
                <a16:creationId xmlns:a16="http://schemas.microsoft.com/office/drawing/2014/main" id="{2DA566A0-AE0D-40D0-A199-4757E916E535}"/>
              </a:ext>
            </a:extLst>
          </p:cNvPr>
          <p:cNvSpPr/>
          <p:nvPr/>
        </p:nvSpPr>
        <p:spPr>
          <a:xfrm>
            <a:off x="7727321" y="1758218"/>
            <a:ext cx="428659" cy="483048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6705BE6B-C7BE-4294-8173-3067BDBAA93C}"/>
                  </a:ext>
                </a:extLst>
              </p:cNvPr>
              <p:cNvSpPr txBox="1"/>
              <p:nvPr/>
            </p:nvSpPr>
            <p:spPr>
              <a:xfrm>
                <a:off x="3796941" y="3528393"/>
                <a:ext cx="4315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baseline="3000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𝟏𝟖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6705BE6B-C7BE-4294-8173-3067BDBAA9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6941" y="3528393"/>
                <a:ext cx="431528" cy="369332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22158BA9-3EAA-4874-A029-52DD8D03BDED}"/>
                  </a:ext>
                </a:extLst>
              </p:cNvPr>
              <p:cNvSpPr txBox="1"/>
              <p:nvPr/>
            </p:nvSpPr>
            <p:spPr>
              <a:xfrm>
                <a:off x="6992366" y="2610399"/>
                <a:ext cx="4315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baseline="3000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𝟏𝟖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22158BA9-3EAA-4874-A029-52DD8D03BDE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2366" y="2610399"/>
                <a:ext cx="431528" cy="369332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6C842FDE-0A60-4837-963D-1B7DFCE06B44}"/>
                  </a:ext>
                </a:extLst>
              </p:cNvPr>
              <p:cNvSpPr txBox="1"/>
              <p:nvPr/>
            </p:nvSpPr>
            <p:spPr>
              <a:xfrm>
                <a:off x="7450026" y="3502694"/>
                <a:ext cx="4315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baseline="3000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𝟏𝟖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6C842FDE-0A60-4837-963D-1B7DFCE06B4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0026" y="3502694"/>
                <a:ext cx="431528" cy="369332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035128EE-E326-4F19-B558-B86DA0178482}"/>
                  </a:ext>
                </a:extLst>
              </p:cNvPr>
              <p:cNvSpPr txBox="1"/>
              <p:nvPr/>
            </p:nvSpPr>
            <p:spPr>
              <a:xfrm>
                <a:off x="5177221" y="2603361"/>
                <a:ext cx="4315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baseline="3000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𝟏𝟖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035128EE-E326-4F19-B558-B86DA017848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7221" y="2603361"/>
                <a:ext cx="431528" cy="369332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Box 26">
            <a:extLst>
              <a:ext uri="{FF2B5EF4-FFF2-40B4-BE49-F238E27FC236}">
                <a16:creationId xmlns:a16="http://schemas.microsoft.com/office/drawing/2014/main" id="{9C543AE5-7D0E-4DE3-A6EF-4FB31E9070F3}"/>
              </a:ext>
            </a:extLst>
          </p:cNvPr>
          <p:cNvSpPr txBox="1"/>
          <p:nvPr/>
        </p:nvSpPr>
        <p:spPr>
          <a:xfrm>
            <a:off x="10214816" y="3128188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Isotope</a:t>
            </a:r>
            <a:endParaRPr lang="en-GB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9FC5A0C2-0B6A-400D-BB47-451D9DF6638A}"/>
              </a:ext>
            </a:extLst>
          </p:cNvPr>
          <p:cNvSpPr/>
          <p:nvPr/>
        </p:nvSpPr>
        <p:spPr>
          <a:xfrm>
            <a:off x="2903806" y="1546937"/>
            <a:ext cx="1786269" cy="780012"/>
          </a:xfrm>
          <a:prstGeom prst="ellipse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D340F716-ACCB-4F79-AEAB-1AD2938C2DB1}"/>
              </a:ext>
            </a:extLst>
          </p:cNvPr>
          <p:cNvSpPr/>
          <p:nvPr/>
        </p:nvSpPr>
        <p:spPr>
          <a:xfrm>
            <a:off x="6688998" y="3468663"/>
            <a:ext cx="1629600" cy="780012"/>
          </a:xfrm>
          <a:prstGeom prst="ellipse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645756CF-C266-412B-A33E-BD36CC3EB360}"/>
              </a:ext>
            </a:extLst>
          </p:cNvPr>
          <p:cNvCxnSpPr>
            <a:endCxn id="29" idx="1"/>
          </p:cNvCxnSpPr>
          <p:nvPr/>
        </p:nvCxnSpPr>
        <p:spPr>
          <a:xfrm>
            <a:off x="4129369" y="2297620"/>
            <a:ext cx="2798278" cy="1285273"/>
          </a:xfrm>
          <a:prstGeom prst="straightConnector1">
            <a:avLst/>
          </a:prstGeom>
          <a:ln>
            <a:headEnd type="arrow" w="med" len="med"/>
            <a:tailEnd type="arrow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1B2DB2AA-9039-4F6C-B757-B1689217B1E3}"/>
              </a:ext>
            </a:extLst>
          </p:cNvPr>
          <p:cNvSpPr txBox="1"/>
          <p:nvPr/>
        </p:nvSpPr>
        <p:spPr>
          <a:xfrm>
            <a:off x="377493" y="925281"/>
            <a:ext cx="11559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+mj-lt"/>
              </a:rPr>
              <a:t>Understand how fluid-rock interaction controls the rheology during seismic slip in the presence of fluid phases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279949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8" grpId="0"/>
      <p:bldP spid="23" grpId="0"/>
      <p:bldP spid="24" grpId="0"/>
      <p:bldP spid="25" grpId="0"/>
      <p:bldP spid="26" grpId="0"/>
      <p:bldP spid="27" grpId="0"/>
      <p:bldP spid="28" grpId="0" animBg="1"/>
      <p:bldP spid="2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51">
            <a:extLst>
              <a:ext uri="{FF2B5EF4-FFF2-40B4-BE49-F238E27FC236}">
                <a16:creationId xmlns:a16="http://schemas.microsoft.com/office/drawing/2014/main" id="{B3B734CD-030A-CA22-BA58-91B9D6A8BC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7864" y="3003986"/>
            <a:ext cx="5858764" cy="2505673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406015" y="201607"/>
            <a:ext cx="8398932" cy="542025"/>
          </a:xfrm>
        </p:spPr>
        <p:txBody>
          <a:bodyPr/>
          <a:lstStyle/>
          <a:p>
            <a:r>
              <a:rPr lang="en-GB" dirty="0"/>
              <a:t>Applications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/>
              <a:pPr>
                <a:defRPr/>
              </a:pPr>
              <a:t>27</a:t>
            </a:fld>
            <a:endParaRPr lang="fr-FR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9E8619F-54C3-471B-B297-6D7AF64C6F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115" y="3375648"/>
            <a:ext cx="2891846" cy="205592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320FBBE-082D-45EC-B670-998A9FC2BDF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19374" y="3348158"/>
            <a:ext cx="2160000" cy="21600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1D5BC97A-A4EF-40C6-89EA-62B0FF3DDD49}"/>
              </a:ext>
            </a:extLst>
          </p:cNvPr>
          <p:cNvSpPr txBox="1"/>
          <p:nvPr/>
        </p:nvSpPr>
        <p:spPr>
          <a:xfrm>
            <a:off x="3482798" y="3375648"/>
            <a:ext cx="41389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fr-CH" baseline="30000" dirty="0"/>
              <a:t>6</a:t>
            </a:r>
            <a:r>
              <a:rPr lang="fr-CH" dirty="0"/>
              <a:t>Li</a:t>
            </a:r>
            <a:endParaRPr lang="en-GB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0E47818-AA3E-49A1-AB99-44D1DC1685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1179" y="4694820"/>
            <a:ext cx="2160000" cy="216000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5FB870E-4271-44FE-8663-C42A2561C376}"/>
              </a:ext>
            </a:extLst>
          </p:cNvPr>
          <p:cNvCxnSpPr/>
          <p:nvPr/>
        </p:nvCxnSpPr>
        <p:spPr>
          <a:xfrm>
            <a:off x="4940046" y="5431570"/>
            <a:ext cx="522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1BB0121-8F3A-4C73-8460-DB53E7526BFC}"/>
              </a:ext>
            </a:extLst>
          </p:cNvPr>
          <p:cNvCxnSpPr/>
          <p:nvPr/>
        </p:nvCxnSpPr>
        <p:spPr>
          <a:xfrm>
            <a:off x="7928937" y="5592674"/>
            <a:ext cx="522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43AF4EB1-3026-4CEC-9387-EA9239891416}"/>
              </a:ext>
            </a:extLst>
          </p:cNvPr>
          <p:cNvSpPr txBox="1"/>
          <p:nvPr/>
        </p:nvSpPr>
        <p:spPr>
          <a:xfrm>
            <a:off x="4962899" y="5028694"/>
            <a:ext cx="665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dirty="0">
                <a:solidFill>
                  <a:schemeClr val="bg1"/>
                </a:solidFill>
              </a:rPr>
              <a:t>5 µm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04B4A9D-9A38-45FD-AC7E-45D636AF8B1A}"/>
              </a:ext>
            </a:extLst>
          </p:cNvPr>
          <p:cNvSpPr txBox="1"/>
          <p:nvPr/>
        </p:nvSpPr>
        <p:spPr>
          <a:xfrm>
            <a:off x="1668254" y="6474224"/>
            <a:ext cx="665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CH" dirty="0">
                <a:solidFill>
                  <a:schemeClr val="bg1"/>
                </a:solidFill>
              </a:rPr>
              <a:t>5 µm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FC4ABFD-E791-424A-B0E3-375CB7069CE4}"/>
              </a:ext>
            </a:extLst>
          </p:cNvPr>
          <p:cNvSpPr txBox="1"/>
          <p:nvPr/>
        </p:nvSpPr>
        <p:spPr>
          <a:xfrm>
            <a:off x="214600" y="4722310"/>
            <a:ext cx="66075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fr-CH" baseline="30000" dirty="0"/>
              <a:t>55</a:t>
            </a:r>
            <a:r>
              <a:rPr lang="fr-CH" dirty="0"/>
              <a:t>Mn</a:t>
            </a:r>
            <a:endParaRPr lang="en-GB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F48DA384-4995-4665-B861-CEA92717E6D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78668" y="5416816"/>
            <a:ext cx="1196608" cy="1416393"/>
          </a:xfrm>
          <a:prstGeom prst="rect">
            <a:avLst/>
          </a:prstGeom>
        </p:spPr>
      </p:pic>
      <p:sp>
        <p:nvSpPr>
          <p:cNvPr id="3" name="Arrow: Left-Right 2">
            <a:extLst>
              <a:ext uri="{FF2B5EF4-FFF2-40B4-BE49-F238E27FC236}">
                <a16:creationId xmlns:a16="http://schemas.microsoft.com/office/drawing/2014/main" id="{A45DC5E0-453E-4821-AAD1-BB18D4BCB82D}"/>
              </a:ext>
            </a:extLst>
          </p:cNvPr>
          <p:cNvSpPr/>
          <p:nvPr/>
        </p:nvSpPr>
        <p:spPr>
          <a:xfrm>
            <a:off x="4209720" y="5973332"/>
            <a:ext cx="2194336" cy="435082"/>
          </a:xfrm>
          <a:prstGeom prst="leftRightArrow">
            <a:avLst/>
          </a:prstGeom>
          <a:solidFill>
            <a:schemeClr val="accent6">
              <a:lumMod val="25000"/>
              <a:lumOff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7DA472A-38F7-4E34-BA62-240B7B386E1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>
            <a:off x="4788602" y="5767909"/>
            <a:ext cx="1036572" cy="88507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21231B1-7DAA-49AE-B692-282085944E0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33136" y="5241567"/>
            <a:ext cx="2194336" cy="1591059"/>
          </a:xfrm>
          <a:prstGeom prst="rect">
            <a:avLst/>
          </a:prstGeom>
        </p:spPr>
      </p:pic>
      <p:sp>
        <p:nvSpPr>
          <p:cNvPr id="30" name="Arrow: Left-Right 29">
            <a:extLst>
              <a:ext uri="{FF2B5EF4-FFF2-40B4-BE49-F238E27FC236}">
                <a16:creationId xmlns:a16="http://schemas.microsoft.com/office/drawing/2014/main" id="{4BF6B330-9CBE-4770-A81B-011E5400B22E}"/>
              </a:ext>
            </a:extLst>
          </p:cNvPr>
          <p:cNvSpPr/>
          <p:nvPr/>
        </p:nvSpPr>
        <p:spPr>
          <a:xfrm>
            <a:off x="9182578" y="5966606"/>
            <a:ext cx="1554780" cy="448533"/>
          </a:xfrm>
          <a:prstGeom prst="leftRightArrow">
            <a:avLst/>
          </a:prstGeom>
          <a:solidFill>
            <a:schemeClr val="accent6">
              <a:lumMod val="25000"/>
              <a:lumOff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592B0522-85E9-46F9-AA16-DAD6306E09E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653638" y="5875338"/>
            <a:ext cx="673240" cy="6310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B5313C1-5829-4679-877C-BAA73BFE233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888499" y="5205378"/>
            <a:ext cx="1212734" cy="1627831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A7831810-6837-4698-85B0-30DAB57D5A09}"/>
              </a:ext>
            </a:extLst>
          </p:cNvPr>
          <p:cNvSpPr txBox="1"/>
          <p:nvPr/>
        </p:nvSpPr>
        <p:spPr>
          <a:xfrm>
            <a:off x="9354276" y="-1401844"/>
            <a:ext cx="2952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E" sz="1400" dirty="0">
                <a:latin typeface="+mj-lt"/>
              </a:rPr>
              <a:t>De Castro et al.</a:t>
            </a:r>
          </a:p>
          <a:p>
            <a:r>
              <a:rPr lang="en-IE" sz="1400" i="1" dirty="0">
                <a:latin typeface="+mj-lt"/>
              </a:rPr>
              <a:t>Analytical Chemistry (</a:t>
            </a:r>
            <a:r>
              <a:rPr lang="en-IE" sz="1400" dirty="0">
                <a:latin typeface="+mj-lt"/>
              </a:rPr>
              <a:t>2022)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EF2C1D-76BC-72A9-CD40-29C10CB72977}"/>
              </a:ext>
            </a:extLst>
          </p:cNvPr>
          <p:cNvSpPr txBox="1"/>
          <p:nvPr/>
        </p:nvSpPr>
        <p:spPr>
          <a:xfrm>
            <a:off x="2265280" y="5408008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IE" dirty="0">
                <a:latin typeface="+mj-lt"/>
              </a:rPr>
              <a:t>Battery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3A93C3B-53C1-ED12-63C9-217359D864A4}"/>
              </a:ext>
            </a:extLst>
          </p:cNvPr>
          <p:cNvPicPr/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115" y="835165"/>
            <a:ext cx="3510341" cy="229914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13D18AE-4684-A8E8-96A2-F312DA20A5F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10800000">
            <a:off x="5313802" y="835166"/>
            <a:ext cx="2160000" cy="2160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EA5FFB0-10C9-6785-4BEC-D7EDE1F02A64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10800000">
            <a:off x="7550215" y="835166"/>
            <a:ext cx="2160000" cy="2160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C00ACB9-7792-EB16-EB19-F6FD1BEE56B6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10800000">
            <a:off x="9786628" y="835167"/>
            <a:ext cx="2160000" cy="2160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99C2F56-117F-D54D-9BDF-0734A6E09A73}"/>
              </a:ext>
            </a:extLst>
          </p:cNvPr>
          <p:cNvSpPr/>
          <p:nvPr/>
        </p:nvSpPr>
        <p:spPr>
          <a:xfrm>
            <a:off x="9842613" y="864934"/>
            <a:ext cx="559577" cy="369332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fr-CH" baseline="30000" dirty="0"/>
              <a:t>56</a:t>
            </a:r>
            <a:r>
              <a:rPr lang="fr-CH" dirty="0"/>
              <a:t>Fe</a:t>
            </a:r>
            <a:endParaRPr lang="en-GB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8CDC2F2-BD72-C32C-FBB5-A8B00CF50A2B}"/>
              </a:ext>
            </a:extLst>
          </p:cNvPr>
          <p:cNvSpPr/>
          <p:nvPr/>
        </p:nvSpPr>
        <p:spPr>
          <a:xfrm>
            <a:off x="7605301" y="864934"/>
            <a:ext cx="660758" cy="369332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fr-CH" baseline="30000" dirty="0"/>
              <a:t>55</a:t>
            </a:r>
            <a:r>
              <a:rPr lang="fr-CH" dirty="0"/>
              <a:t>Mn</a:t>
            </a:r>
            <a:endParaRPr lang="en-GB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F0D2982-EE0C-23CC-BB55-5B90542E788D}"/>
              </a:ext>
            </a:extLst>
          </p:cNvPr>
          <p:cNvSpPr/>
          <p:nvPr/>
        </p:nvSpPr>
        <p:spPr>
          <a:xfrm>
            <a:off x="5373181" y="864934"/>
            <a:ext cx="413896" cy="369332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fr-CH" baseline="30000" dirty="0"/>
              <a:t>7</a:t>
            </a:r>
            <a:r>
              <a:rPr lang="fr-CH" dirty="0"/>
              <a:t>Li</a:t>
            </a:r>
            <a:endParaRPr lang="en-GB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7F11B16-D858-F67D-6244-3DFE6A7FD0A4}"/>
              </a:ext>
            </a:extLst>
          </p:cNvPr>
          <p:cNvSpPr txBox="1"/>
          <p:nvPr/>
        </p:nvSpPr>
        <p:spPr>
          <a:xfrm>
            <a:off x="6748520" y="2569848"/>
            <a:ext cx="782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dirty="0">
                <a:solidFill>
                  <a:schemeClr val="bg1"/>
                </a:solidFill>
              </a:rPr>
              <a:t>10 µm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362B2F27-07BC-66E2-607C-FA1599B06E7B}"/>
              </a:ext>
            </a:extLst>
          </p:cNvPr>
          <p:cNvSpPr txBox="1"/>
          <p:nvPr/>
        </p:nvSpPr>
        <p:spPr>
          <a:xfrm>
            <a:off x="8962983" y="2569848"/>
            <a:ext cx="782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dirty="0">
                <a:solidFill>
                  <a:schemeClr val="bg1"/>
                </a:solidFill>
              </a:rPr>
              <a:t>10 µm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122FFEE-D89E-9EAF-1EE7-271076F7B67A}"/>
              </a:ext>
            </a:extLst>
          </p:cNvPr>
          <p:cNvSpPr txBox="1"/>
          <p:nvPr/>
        </p:nvSpPr>
        <p:spPr>
          <a:xfrm>
            <a:off x="11199396" y="2569848"/>
            <a:ext cx="782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E" dirty="0">
                <a:solidFill>
                  <a:schemeClr val="bg1"/>
                </a:solidFill>
              </a:rPr>
              <a:t>10 µm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4545D86C-04C5-130B-DCF5-94BE74A47BB7}"/>
              </a:ext>
            </a:extLst>
          </p:cNvPr>
          <p:cNvCxnSpPr>
            <a:cxnSpLocks/>
          </p:cNvCxnSpPr>
          <p:nvPr/>
        </p:nvCxnSpPr>
        <p:spPr>
          <a:xfrm flipV="1">
            <a:off x="6855219" y="2894996"/>
            <a:ext cx="569188" cy="1"/>
          </a:xfrm>
          <a:prstGeom prst="line">
            <a:avLst/>
          </a:prstGeom>
          <a:ln w="38100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Rectangle 48">
            <a:extLst>
              <a:ext uri="{FF2B5EF4-FFF2-40B4-BE49-F238E27FC236}">
                <a16:creationId xmlns:a16="http://schemas.microsoft.com/office/drawing/2014/main" id="{2CC2CD9E-7B06-4D0E-38E5-4F07A48C4C10}"/>
              </a:ext>
            </a:extLst>
          </p:cNvPr>
          <p:cNvSpPr/>
          <p:nvPr/>
        </p:nvSpPr>
        <p:spPr>
          <a:xfrm>
            <a:off x="9619931" y="3167145"/>
            <a:ext cx="654346" cy="369332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fr-CH" baseline="30000" dirty="0" err="1"/>
              <a:t>edx</a:t>
            </a:r>
            <a:r>
              <a:rPr lang="fr-CH" dirty="0" err="1"/>
              <a:t>Cu</a:t>
            </a:r>
            <a:endParaRPr lang="en-GB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6DF55F9-E67A-ECD5-B2C9-DD7449079FFB}"/>
              </a:ext>
            </a:extLst>
          </p:cNvPr>
          <p:cNvSpPr/>
          <p:nvPr/>
        </p:nvSpPr>
        <p:spPr>
          <a:xfrm>
            <a:off x="6448598" y="3167145"/>
            <a:ext cx="626903" cy="369332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fr-CH" baseline="30000" dirty="0" err="1"/>
              <a:t>edx</a:t>
            </a:r>
            <a:r>
              <a:rPr lang="fr-CH" dirty="0" err="1"/>
              <a:t>Fe</a:t>
            </a:r>
            <a:endParaRPr lang="en-GB" dirty="0"/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E13E78B2-5213-F008-E96D-A31A9DD5B6E0}"/>
              </a:ext>
            </a:extLst>
          </p:cNvPr>
          <p:cNvCxnSpPr>
            <a:cxnSpLocks/>
          </p:cNvCxnSpPr>
          <p:nvPr/>
        </p:nvCxnSpPr>
        <p:spPr>
          <a:xfrm flipV="1">
            <a:off x="9017246" y="2894995"/>
            <a:ext cx="569188" cy="1"/>
          </a:xfrm>
          <a:prstGeom prst="line">
            <a:avLst/>
          </a:prstGeom>
          <a:ln w="38100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1C882DD2-59AA-8FFF-DEDE-EE12A1D19CD3}"/>
              </a:ext>
            </a:extLst>
          </p:cNvPr>
          <p:cNvCxnSpPr>
            <a:cxnSpLocks/>
          </p:cNvCxnSpPr>
          <p:nvPr/>
        </p:nvCxnSpPr>
        <p:spPr>
          <a:xfrm flipV="1">
            <a:off x="11306095" y="2894965"/>
            <a:ext cx="569188" cy="1"/>
          </a:xfrm>
          <a:prstGeom prst="line">
            <a:avLst/>
          </a:prstGeom>
          <a:ln w="38100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0F952513-47B3-687A-FADF-CB475497C427}"/>
              </a:ext>
            </a:extLst>
          </p:cNvPr>
          <p:cNvCxnSpPr/>
          <p:nvPr/>
        </p:nvCxnSpPr>
        <p:spPr>
          <a:xfrm>
            <a:off x="1677031" y="6785733"/>
            <a:ext cx="522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id="{197A1F84-0BDF-903F-1FB0-439402F0D718}"/>
              </a:ext>
            </a:extLst>
          </p:cNvPr>
          <p:cNvSpPr txBox="1"/>
          <p:nvPr/>
        </p:nvSpPr>
        <p:spPr>
          <a:xfrm>
            <a:off x="3637266" y="791553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IE" dirty="0">
                <a:latin typeface="+mj-lt"/>
              </a:rPr>
              <a:t>Nps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96F03C65-6F95-7AB2-4A5D-077E50387F7B}"/>
              </a:ext>
            </a:extLst>
          </p:cNvPr>
          <p:cNvSpPr txBox="1"/>
          <p:nvPr/>
        </p:nvSpPr>
        <p:spPr>
          <a:xfrm>
            <a:off x="5839457" y="396392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IE" dirty="0" err="1">
                <a:latin typeface="+mj-lt"/>
              </a:rPr>
              <a:t>SuperAlloy</a:t>
            </a:r>
            <a:endParaRPr lang="en-IE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3017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5" grpId="0" animBg="1"/>
      <p:bldP spid="3" grpId="0" animBg="1"/>
      <p:bldP spid="30" grpId="0" animBg="1"/>
      <p:bldP spid="10" grpId="0"/>
      <p:bldP spid="16" grpId="0" animBg="1"/>
      <p:bldP spid="29" grpId="0" animBg="1"/>
      <p:bldP spid="32" grpId="0" animBg="1"/>
      <p:bldP spid="35" grpId="0"/>
      <p:bldP spid="36" grpId="0"/>
      <p:bldP spid="37" grpId="0"/>
      <p:bldP spid="49" grpId="0" animBg="1"/>
      <p:bldP spid="50" grpId="0" animBg="1"/>
      <p:bldP spid="5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704199" y="1748019"/>
            <a:ext cx="2072713" cy="415931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1" name="Freeform 71">
            <a:extLst>
              <a:ext uri="{FF2B5EF4-FFF2-40B4-BE49-F238E27FC236}">
                <a16:creationId xmlns:a16="http://schemas.microsoft.com/office/drawing/2014/main" id="{D9C918F7-3FB0-6D21-B91F-5198EEB4BB12}"/>
              </a:ext>
            </a:extLst>
          </p:cNvPr>
          <p:cNvSpPr/>
          <p:nvPr/>
        </p:nvSpPr>
        <p:spPr>
          <a:xfrm rot="20669009">
            <a:off x="6865416" y="2109765"/>
            <a:ext cx="1491239" cy="1598464"/>
          </a:xfrm>
          <a:custGeom>
            <a:avLst/>
            <a:gdLst>
              <a:gd name="connsiteX0" fmla="*/ 507651 w 1352167"/>
              <a:gd name="connsiteY0" fmla="*/ 196125 h 1520157"/>
              <a:gd name="connsiteX1" fmla="*/ 42831 w 1352167"/>
              <a:gd name="connsiteY1" fmla="*/ 66585 h 1520157"/>
              <a:gd name="connsiteX2" fmla="*/ 157131 w 1352167"/>
              <a:gd name="connsiteY2" fmla="*/ 1118145 h 1520157"/>
              <a:gd name="connsiteX3" fmla="*/ 1246791 w 1352167"/>
              <a:gd name="connsiteY3" fmla="*/ 1422945 h 1520157"/>
              <a:gd name="connsiteX4" fmla="*/ 1254411 w 1352167"/>
              <a:gd name="connsiteY4" fmla="*/ 1415325 h 1520157"/>
              <a:gd name="connsiteX5" fmla="*/ 759111 w 1352167"/>
              <a:gd name="connsiteY5" fmla="*/ 203745 h 1520157"/>
              <a:gd name="connsiteX0" fmla="*/ 484822 w 1324667"/>
              <a:gd name="connsiteY0" fmla="*/ 194722 h 1519630"/>
              <a:gd name="connsiteX1" fmla="*/ 20002 w 1324667"/>
              <a:gd name="connsiteY1" fmla="*/ 65182 h 1519630"/>
              <a:gd name="connsiteX2" fmla="*/ 200977 w 1324667"/>
              <a:gd name="connsiteY2" fmla="*/ 1097692 h 1519630"/>
              <a:gd name="connsiteX3" fmla="*/ 1223962 w 1324667"/>
              <a:gd name="connsiteY3" fmla="*/ 1421542 h 1519630"/>
              <a:gd name="connsiteX4" fmla="*/ 1231582 w 1324667"/>
              <a:gd name="connsiteY4" fmla="*/ 1413922 h 1519630"/>
              <a:gd name="connsiteX5" fmla="*/ 736282 w 1324667"/>
              <a:gd name="connsiteY5" fmla="*/ 202342 h 1519630"/>
              <a:gd name="connsiteX0" fmla="*/ 483966 w 1305166"/>
              <a:gd name="connsiteY0" fmla="*/ 194722 h 1583784"/>
              <a:gd name="connsiteX1" fmla="*/ 19146 w 1305166"/>
              <a:gd name="connsiteY1" fmla="*/ 65182 h 1583784"/>
              <a:gd name="connsiteX2" fmla="*/ 200121 w 1305166"/>
              <a:gd name="connsiteY2" fmla="*/ 1097692 h 1583784"/>
              <a:gd name="connsiteX3" fmla="*/ 1189768 w 1305166"/>
              <a:gd name="connsiteY3" fmla="*/ 1550130 h 1583784"/>
              <a:gd name="connsiteX4" fmla="*/ 1230726 w 1305166"/>
              <a:gd name="connsiteY4" fmla="*/ 1413922 h 1583784"/>
              <a:gd name="connsiteX5" fmla="*/ 735426 w 1305166"/>
              <a:gd name="connsiteY5" fmla="*/ 202342 h 1583784"/>
              <a:gd name="connsiteX0" fmla="*/ 483498 w 1295473"/>
              <a:gd name="connsiteY0" fmla="*/ 194722 h 1540222"/>
              <a:gd name="connsiteX1" fmla="*/ 18678 w 1295473"/>
              <a:gd name="connsiteY1" fmla="*/ 65182 h 1540222"/>
              <a:gd name="connsiteX2" fmla="*/ 199653 w 1295473"/>
              <a:gd name="connsiteY2" fmla="*/ 1097692 h 1540222"/>
              <a:gd name="connsiteX3" fmla="*/ 1170250 w 1295473"/>
              <a:gd name="connsiteY3" fmla="*/ 1473930 h 1540222"/>
              <a:gd name="connsiteX4" fmla="*/ 1230258 w 1295473"/>
              <a:gd name="connsiteY4" fmla="*/ 1413922 h 1540222"/>
              <a:gd name="connsiteX5" fmla="*/ 734958 w 1295473"/>
              <a:gd name="connsiteY5" fmla="*/ 202342 h 1540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95473" h="1540222">
                <a:moveTo>
                  <a:pt x="483498" y="194722"/>
                </a:moveTo>
                <a:cubicBezTo>
                  <a:pt x="280298" y="53117"/>
                  <a:pt x="65985" y="-85313"/>
                  <a:pt x="18678" y="65182"/>
                </a:cubicBezTo>
                <a:cubicBezTo>
                  <a:pt x="-28629" y="215677"/>
                  <a:pt x="7724" y="862901"/>
                  <a:pt x="199653" y="1097692"/>
                </a:cubicBezTo>
                <a:cubicBezTo>
                  <a:pt x="391582" y="1332483"/>
                  <a:pt x="998483" y="1421225"/>
                  <a:pt x="1170250" y="1473930"/>
                </a:cubicBezTo>
                <a:cubicBezTo>
                  <a:pt x="1342017" y="1526635"/>
                  <a:pt x="1311538" y="1617122"/>
                  <a:pt x="1230258" y="1413922"/>
                </a:cubicBezTo>
                <a:cubicBezTo>
                  <a:pt x="1148978" y="1210722"/>
                  <a:pt x="941968" y="706532"/>
                  <a:pt x="734958" y="202342"/>
                </a:cubicBezTo>
              </a:path>
            </a:pathLst>
          </a:custGeom>
          <a:solidFill>
            <a:srgbClr val="0070C0"/>
          </a:solidFill>
          <a:ln w="9525"/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687544" y="117400"/>
            <a:ext cx="8398932" cy="542025"/>
          </a:xfrm>
        </p:spPr>
        <p:txBody>
          <a:bodyPr/>
          <a:lstStyle/>
          <a:p>
            <a:r>
              <a:rPr lang="fr-LU" dirty="0"/>
              <a:t>Surface </a:t>
            </a:r>
            <a:r>
              <a:rPr lang="fr-LU" dirty="0" err="1"/>
              <a:t>analysis</a:t>
            </a:r>
            <a:r>
              <a:rPr lang="fr-LU" dirty="0"/>
              <a:t> Techniques</a:t>
            </a:r>
            <a:endParaRPr lang="fr-FR" dirty="0"/>
          </a:p>
        </p:txBody>
      </p:sp>
      <p:sp>
        <p:nvSpPr>
          <p:cNvPr id="6" name="Rectangle 5"/>
          <p:cNvSpPr/>
          <p:nvPr/>
        </p:nvSpPr>
        <p:spPr>
          <a:xfrm>
            <a:off x="10408992" y="1759024"/>
            <a:ext cx="741612" cy="415931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Rectangle 6"/>
          <p:cNvSpPr/>
          <p:nvPr/>
        </p:nvSpPr>
        <p:spPr>
          <a:xfrm>
            <a:off x="7771704" y="1759025"/>
            <a:ext cx="2636362" cy="415931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cxnSp>
        <p:nvCxnSpPr>
          <p:cNvPr id="9" name="Straight Connector 8"/>
          <p:cNvCxnSpPr/>
          <p:nvPr/>
        </p:nvCxnSpPr>
        <p:spPr>
          <a:xfrm>
            <a:off x="5697369" y="2607004"/>
            <a:ext cx="546611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687965" y="5212562"/>
            <a:ext cx="546611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5687965" y="4060434"/>
            <a:ext cx="546611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Freeform 71"/>
          <p:cNvSpPr/>
          <p:nvPr/>
        </p:nvSpPr>
        <p:spPr>
          <a:xfrm>
            <a:off x="7279510" y="2665390"/>
            <a:ext cx="1295473" cy="1598464"/>
          </a:xfrm>
          <a:custGeom>
            <a:avLst/>
            <a:gdLst>
              <a:gd name="connsiteX0" fmla="*/ 507651 w 1352167"/>
              <a:gd name="connsiteY0" fmla="*/ 196125 h 1520157"/>
              <a:gd name="connsiteX1" fmla="*/ 42831 w 1352167"/>
              <a:gd name="connsiteY1" fmla="*/ 66585 h 1520157"/>
              <a:gd name="connsiteX2" fmla="*/ 157131 w 1352167"/>
              <a:gd name="connsiteY2" fmla="*/ 1118145 h 1520157"/>
              <a:gd name="connsiteX3" fmla="*/ 1246791 w 1352167"/>
              <a:gd name="connsiteY3" fmla="*/ 1422945 h 1520157"/>
              <a:gd name="connsiteX4" fmla="*/ 1254411 w 1352167"/>
              <a:gd name="connsiteY4" fmla="*/ 1415325 h 1520157"/>
              <a:gd name="connsiteX5" fmla="*/ 759111 w 1352167"/>
              <a:gd name="connsiteY5" fmla="*/ 203745 h 1520157"/>
              <a:gd name="connsiteX0" fmla="*/ 484822 w 1324667"/>
              <a:gd name="connsiteY0" fmla="*/ 194722 h 1519630"/>
              <a:gd name="connsiteX1" fmla="*/ 20002 w 1324667"/>
              <a:gd name="connsiteY1" fmla="*/ 65182 h 1519630"/>
              <a:gd name="connsiteX2" fmla="*/ 200977 w 1324667"/>
              <a:gd name="connsiteY2" fmla="*/ 1097692 h 1519630"/>
              <a:gd name="connsiteX3" fmla="*/ 1223962 w 1324667"/>
              <a:gd name="connsiteY3" fmla="*/ 1421542 h 1519630"/>
              <a:gd name="connsiteX4" fmla="*/ 1231582 w 1324667"/>
              <a:gd name="connsiteY4" fmla="*/ 1413922 h 1519630"/>
              <a:gd name="connsiteX5" fmla="*/ 736282 w 1324667"/>
              <a:gd name="connsiteY5" fmla="*/ 202342 h 1519630"/>
              <a:gd name="connsiteX0" fmla="*/ 483966 w 1305166"/>
              <a:gd name="connsiteY0" fmla="*/ 194722 h 1583784"/>
              <a:gd name="connsiteX1" fmla="*/ 19146 w 1305166"/>
              <a:gd name="connsiteY1" fmla="*/ 65182 h 1583784"/>
              <a:gd name="connsiteX2" fmla="*/ 200121 w 1305166"/>
              <a:gd name="connsiteY2" fmla="*/ 1097692 h 1583784"/>
              <a:gd name="connsiteX3" fmla="*/ 1189768 w 1305166"/>
              <a:gd name="connsiteY3" fmla="*/ 1550130 h 1583784"/>
              <a:gd name="connsiteX4" fmla="*/ 1230726 w 1305166"/>
              <a:gd name="connsiteY4" fmla="*/ 1413922 h 1583784"/>
              <a:gd name="connsiteX5" fmla="*/ 735426 w 1305166"/>
              <a:gd name="connsiteY5" fmla="*/ 202342 h 1583784"/>
              <a:gd name="connsiteX0" fmla="*/ 483498 w 1295473"/>
              <a:gd name="connsiteY0" fmla="*/ 194722 h 1540222"/>
              <a:gd name="connsiteX1" fmla="*/ 18678 w 1295473"/>
              <a:gd name="connsiteY1" fmla="*/ 65182 h 1540222"/>
              <a:gd name="connsiteX2" fmla="*/ 199653 w 1295473"/>
              <a:gd name="connsiteY2" fmla="*/ 1097692 h 1540222"/>
              <a:gd name="connsiteX3" fmla="*/ 1170250 w 1295473"/>
              <a:gd name="connsiteY3" fmla="*/ 1473930 h 1540222"/>
              <a:gd name="connsiteX4" fmla="*/ 1230258 w 1295473"/>
              <a:gd name="connsiteY4" fmla="*/ 1413922 h 1540222"/>
              <a:gd name="connsiteX5" fmla="*/ 734958 w 1295473"/>
              <a:gd name="connsiteY5" fmla="*/ 202342 h 1540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95473" h="1540222">
                <a:moveTo>
                  <a:pt x="483498" y="194722"/>
                </a:moveTo>
                <a:cubicBezTo>
                  <a:pt x="280298" y="53117"/>
                  <a:pt x="65985" y="-85313"/>
                  <a:pt x="18678" y="65182"/>
                </a:cubicBezTo>
                <a:cubicBezTo>
                  <a:pt x="-28629" y="215677"/>
                  <a:pt x="7724" y="862901"/>
                  <a:pt x="199653" y="1097692"/>
                </a:cubicBezTo>
                <a:cubicBezTo>
                  <a:pt x="391582" y="1332483"/>
                  <a:pt x="998483" y="1421225"/>
                  <a:pt x="1170250" y="1473930"/>
                </a:cubicBezTo>
                <a:cubicBezTo>
                  <a:pt x="1342017" y="1526635"/>
                  <a:pt x="1311538" y="1617122"/>
                  <a:pt x="1230258" y="1413922"/>
                </a:cubicBezTo>
                <a:cubicBezTo>
                  <a:pt x="1148978" y="1210722"/>
                  <a:pt x="941968" y="706532"/>
                  <a:pt x="734958" y="202342"/>
                </a:cubicBezTo>
              </a:path>
            </a:pathLst>
          </a:custGeom>
          <a:solidFill>
            <a:srgbClr val="00B0F0"/>
          </a:solidFill>
          <a:ln w="9525"/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Freeform 11"/>
          <p:cNvSpPr/>
          <p:nvPr/>
        </p:nvSpPr>
        <p:spPr>
          <a:xfrm>
            <a:off x="6149126" y="1752790"/>
            <a:ext cx="2445753" cy="1229397"/>
          </a:xfrm>
          <a:custGeom>
            <a:avLst/>
            <a:gdLst>
              <a:gd name="connsiteX0" fmla="*/ 975980 w 2317100"/>
              <a:gd name="connsiteY0" fmla="*/ 61647 h 1361648"/>
              <a:gd name="connsiteX1" fmla="*/ 46340 w 2317100"/>
              <a:gd name="connsiteY1" fmla="*/ 54027 h 1361648"/>
              <a:gd name="connsiteX2" fmla="*/ 274940 w 2317100"/>
              <a:gd name="connsiteY2" fmla="*/ 640767 h 1361648"/>
              <a:gd name="connsiteX3" fmla="*/ 1433180 w 2317100"/>
              <a:gd name="connsiteY3" fmla="*/ 1158927 h 1361648"/>
              <a:gd name="connsiteX4" fmla="*/ 1989440 w 2317100"/>
              <a:gd name="connsiteY4" fmla="*/ 1288467 h 1361648"/>
              <a:gd name="connsiteX5" fmla="*/ 2317100 w 2317100"/>
              <a:gd name="connsiteY5" fmla="*/ 61647 h 1361648"/>
              <a:gd name="connsiteX0" fmla="*/ 527293 w 2287513"/>
              <a:gd name="connsiteY0" fmla="*/ 163299 h 1326140"/>
              <a:gd name="connsiteX1" fmla="*/ 16753 w 2287513"/>
              <a:gd name="connsiteY1" fmla="*/ 18519 h 1326140"/>
              <a:gd name="connsiteX2" fmla="*/ 245353 w 2287513"/>
              <a:gd name="connsiteY2" fmla="*/ 605259 h 1326140"/>
              <a:gd name="connsiteX3" fmla="*/ 1403593 w 2287513"/>
              <a:gd name="connsiteY3" fmla="*/ 1123419 h 1326140"/>
              <a:gd name="connsiteX4" fmla="*/ 1959853 w 2287513"/>
              <a:gd name="connsiteY4" fmla="*/ 1252959 h 1326140"/>
              <a:gd name="connsiteX5" fmla="*/ 2287513 w 2287513"/>
              <a:gd name="connsiteY5" fmla="*/ 26139 h 1326140"/>
              <a:gd name="connsiteX0" fmla="*/ 527293 w 2287513"/>
              <a:gd name="connsiteY0" fmla="*/ 154726 h 1317567"/>
              <a:gd name="connsiteX1" fmla="*/ 16753 w 2287513"/>
              <a:gd name="connsiteY1" fmla="*/ 9946 h 1317567"/>
              <a:gd name="connsiteX2" fmla="*/ 245353 w 2287513"/>
              <a:gd name="connsiteY2" fmla="*/ 596686 h 1317567"/>
              <a:gd name="connsiteX3" fmla="*/ 1403593 w 2287513"/>
              <a:gd name="connsiteY3" fmla="*/ 1114846 h 1317567"/>
              <a:gd name="connsiteX4" fmla="*/ 1959853 w 2287513"/>
              <a:gd name="connsiteY4" fmla="*/ 1244386 h 1317567"/>
              <a:gd name="connsiteX5" fmla="*/ 2287513 w 2287513"/>
              <a:gd name="connsiteY5" fmla="*/ 17566 h 1317567"/>
              <a:gd name="connsiteX0" fmla="*/ 2488826 w 2488826"/>
              <a:gd name="connsiteY0" fmla="*/ 0 h 1372391"/>
              <a:gd name="connsiteX1" fmla="*/ 149486 w 2488826"/>
              <a:gd name="connsiteY1" fmla="*/ 64770 h 1372391"/>
              <a:gd name="connsiteX2" fmla="*/ 378086 w 2488826"/>
              <a:gd name="connsiteY2" fmla="*/ 651510 h 1372391"/>
              <a:gd name="connsiteX3" fmla="*/ 1536326 w 2488826"/>
              <a:gd name="connsiteY3" fmla="*/ 1169670 h 1372391"/>
              <a:gd name="connsiteX4" fmla="*/ 2092586 w 2488826"/>
              <a:gd name="connsiteY4" fmla="*/ 1299210 h 1372391"/>
              <a:gd name="connsiteX5" fmla="*/ 2420246 w 2488826"/>
              <a:gd name="connsiteY5" fmla="*/ 72390 h 1372391"/>
              <a:gd name="connsiteX0" fmla="*/ 2527870 w 2527870"/>
              <a:gd name="connsiteY0" fmla="*/ 29541 h 1401932"/>
              <a:gd name="connsiteX1" fmla="*/ 140905 w 2527870"/>
              <a:gd name="connsiteY1" fmla="*/ 27636 h 1401932"/>
              <a:gd name="connsiteX2" fmla="*/ 417130 w 2527870"/>
              <a:gd name="connsiteY2" fmla="*/ 681051 h 1401932"/>
              <a:gd name="connsiteX3" fmla="*/ 1575370 w 2527870"/>
              <a:gd name="connsiteY3" fmla="*/ 1199211 h 1401932"/>
              <a:gd name="connsiteX4" fmla="*/ 2131630 w 2527870"/>
              <a:gd name="connsiteY4" fmla="*/ 1328751 h 1401932"/>
              <a:gd name="connsiteX5" fmla="*/ 2459290 w 2527870"/>
              <a:gd name="connsiteY5" fmla="*/ 101931 h 1401932"/>
              <a:gd name="connsiteX0" fmla="*/ 2511219 w 2511219"/>
              <a:gd name="connsiteY0" fmla="*/ 1976 h 1374367"/>
              <a:gd name="connsiteX1" fmla="*/ 124254 w 2511219"/>
              <a:gd name="connsiteY1" fmla="*/ 71 h 1374367"/>
              <a:gd name="connsiteX2" fmla="*/ 400479 w 2511219"/>
              <a:gd name="connsiteY2" fmla="*/ 653486 h 1374367"/>
              <a:gd name="connsiteX3" fmla="*/ 1558719 w 2511219"/>
              <a:gd name="connsiteY3" fmla="*/ 1171646 h 1374367"/>
              <a:gd name="connsiteX4" fmla="*/ 2114979 w 2511219"/>
              <a:gd name="connsiteY4" fmla="*/ 1301186 h 1374367"/>
              <a:gd name="connsiteX5" fmla="*/ 2442639 w 2511219"/>
              <a:gd name="connsiteY5" fmla="*/ 74366 h 1374367"/>
              <a:gd name="connsiteX0" fmla="*/ 2543286 w 2543286"/>
              <a:gd name="connsiteY0" fmla="*/ 0 h 1372391"/>
              <a:gd name="connsiteX1" fmla="*/ 118221 w 2543286"/>
              <a:gd name="connsiteY1" fmla="*/ 26670 h 1372391"/>
              <a:gd name="connsiteX2" fmla="*/ 432546 w 2543286"/>
              <a:gd name="connsiteY2" fmla="*/ 651510 h 1372391"/>
              <a:gd name="connsiteX3" fmla="*/ 1590786 w 2543286"/>
              <a:gd name="connsiteY3" fmla="*/ 1169670 h 1372391"/>
              <a:gd name="connsiteX4" fmla="*/ 2147046 w 2543286"/>
              <a:gd name="connsiteY4" fmla="*/ 1299210 h 1372391"/>
              <a:gd name="connsiteX5" fmla="*/ 2474706 w 2543286"/>
              <a:gd name="connsiteY5" fmla="*/ 72390 h 1372391"/>
              <a:gd name="connsiteX0" fmla="*/ 2559523 w 2559523"/>
              <a:gd name="connsiteY0" fmla="*/ 0 h 1372391"/>
              <a:gd name="connsiteX1" fmla="*/ 115408 w 2559523"/>
              <a:gd name="connsiteY1" fmla="*/ 55245 h 1372391"/>
              <a:gd name="connsiteX2" fmla="*/ 448783 w 2559523"/>
              <a:gd name="connsiteY2" fmla="*/ 651510 h 1372391"/>
              <a:gd name="connsiteX3" fmla="*/ 1607023 w 2559523"/>
              <a:gd name="connsiteY3" fmla="*/ 1169670 h 1372391"/>
              <a:gd name="connsiteX4" fmla="*/ 2163283 w 2559523"/>
              <a:gd name="connsiteY4" fmla="*/ 1299210 h 1372391"/>
              <a:gd name="connsiteX5" fmla="*/ 2490943 w 2559523"/>
              <a:gd name="connsiteY5" fmla="*/ 72390 h 1372391"/>
              <a:gd name="connsiteX0" fmla="*/ 2014696 w 2469991"/>
              <a:gd name="connsiteY0" fmla="*/ 1954 h 1345770"/>
              <a:gd name="connsiteX1" fmla="*/ 94456 w 2469991"/>
              <a:gd name="connsiteY1" fmla="*/ 28624 h 1345770"/>
              <a:gd name="connsiteX2" fmla="*/ 427831 w 2469991"/>
              <a:gd name="connsiteY2" fmla="*/ 624889 h 1345770"/>
              <a:gd name="connsiteX3" fmla="*/ 1586071 w 2469991"/>
              <a:gd name="connsiteY3" fmla="*/ 1143049 h 1345770"/>
              <a:gd name="connsiteX4" fmla="*/ 2142331 w 2469991"/>
              <a:gd name="connsiteY4" fmla="*/ 1272589 h 1345770"/>
              <a:gd name="connsiteX5" fmla="*/ 2469991 w 2469991"/>
              <a:gd name="connsiteY5" fmla="*/ 45769 h 1345770"/>
              <a:gd name="connsiteX0" fmla="*/ 1978821 w 2434116"/>
              <a:gd name="connsiteY0" fmla="*/ 22080 h 1365896"/>
              <a:gd name="connsiteX1" fmla="*/ 1462518 w 2434116"/>
              <a:gd name="connsiteY1" fmla="*/ 32792 h 1365896"/>
              <a:gd name="connsiteX2" fmla="*/ 58581 w 2434116"/>
              <a:gd name="connsiteY2" fmla="*/ 48750 h 1365896"/>
              <a:gd name="connsiteX3" fmla="*/ 391956 w 2434116"/>
              <a:gd name="connsiteY3" fmla="*/ 645015 h 1365896"/>
              <a:gd name="connsiteX4" fmla="*/ 1550196 w 2434116"/>
              <a:gd name="connsiteY4" fmla="*/ 1163175 h 1365896"/>
              <a:gd name="connsiteX5" fmla="*/ 2106456 w 2434116"/>
              <a:gd name="connsiteY5" fmla="*/ 1292715 h 1365896"/>
              <a:gd name="connsiteX6" fmla="*/ 2434116 w 2434116"/>
              <a:gd name="connsiteY6" fmla="*/ 65895 h 1365896"/>
              <a:gd name="connsiteX0" fmla="*/ 1993656 w 2448951"/>
              <a:gd name="connsiteY0" fmla="*/ 92657 h 1436473"/>
              <a:gd name="connsiteX1" fmla="*/ 1477353 w 2448951"/>
              <a:gd name="connsiteY1" fmla="*/ 103369 h 1436473"/>
              <a:gd name="connsiteX2" fmla="*/ 56748 w 2448951"/>
              <a:gd name="connsiteY2" fmla="*/ 33602 h 1436473"/>
              <a:gd name="connsiteX3" fmla="*/ 406791 w 2448951"/>
              <a:gd name="connsiteY3" fmla="*/ 715592 h 1436473"/>
              <a:gd name="connsiteX4" fmla="*/ 1565031 w 2448951"/>
              <a:gd name="connsiteY4" fmla="*/ 1233752 h 1436473"/>
              <a:gd name="connsiteX5" fmla="*/ 2121291 w 2448951"/>
              <a:gd name="connsiteY5" fmla="*/ 1363292 h 1436473"/>
              <a:gd name="connsiteX6" fmla="*/ 2448951 w 2448951"/>
              <a:gd name="connsiteY6" fmla="*/ 136472 h 1436473"/>
              <a:gd name="connsiteX0" fmla="*/ 1999442 w 2454737"/>
              <a:gd name="connsiteY0" fmla="*/ 62695 h 1406511"/>
              <a:gd name="connsiteX1" fmla="*/ 1483139 w 2454737"/>
              <a:gd name="connsiteY1" fmla="*/ 73407 h 1406511"/>
              <a:gd name="connsiteX2" fmla="*/ 62534 w 2454737"/>
              <a:gd name="connsiteY2" fmla="*/ 3640 h 1406511"/>
              <a:gd name="connsiteX3" fmla="*/ 412577 w 2454737"/>
              <a:gd name="connsiteY3" fmla="*/ 685630 h 1406511"/>
              <a:gd name="connsiteX4" fmla="*/ 1570817 w 2454737"/>
              <a:gd name="connsiteY4" fmla="*/ 1203790 h 1406511"/>
              <a:gd name="connsiteX5" fmla="*/ 2127077 w 2454737"/>
              <a:gd name="connsiteY5" fmla="*/ 1333330 h 1406511"/>
              <a:gd name="connsiteX6" fmla="*/ 2454737 w 2454737"/>
              <a:gd name="connsiteY6" fmla="*/ 106510 h 1406511"/>
              <a:gd name="connsiteX0" fmla="*/ 1997328 w 2452623"/>
              <a:gd name="connsiteY0" fmla="*/ 12973 h 1356789"/>
              <a:gd name="connsiteX1" fmla="*/ 1481025 w 2452623"/>
              <a:gd name="connsiteY1" fmla="*/ 23685 h 1356789"/>
              <a:gd name="connsiteX2" fmla="*/ 62801 w 2452623"/>
              <a:gd name="connsiteY2" fmla="*/ 3925 h 1356789"/>
              <a:gd name="connsiteX3" fmla="*/ 410463 w 2452623"/>
              <a:gd name="connsiteY3" fmla="*/ 635908 h 1356789"/>
              <a:gd name="connsiteX4" fmla="*/ 1568703 w 2452623"/>
              <a:gd name="connsiteY4" fmla="*/ 1154068 h 1356789"/>
              <a:gd name="connsiteX5" fmla="*/ 2124963 w 2452623"/>
              <a:gd name="connsiteY5" fmla="*/ 1283608 h 1356789"/>
              <a:gd name="connsiteX6" fmla="*/ 2452623 w 2452623"/>
              <a:gd name="connsiteY6" fmla="*/ 56788 h 1356789"/>
              <a:gd name="connsiteX0" fmla="*/ 2005133 w 2460428"/>
              <a:gd name="connsiteY0" fmla="*/ 9209 h 1353025"/>
              <a:gd name="connsiteX1" fmla="*/ 1488830 w 2460428"/>
              <a:gd name="connsiteY1" fmla="*/ 19921 h 1353025"/>
              <a:gd name="connsiteX2" fmla="*/ 70606 w 2460428"/>
              <a:gd name="connsiteY2" fmla="*/ 161 h 1353025"/>
              <a:gd name="connsiteX3" fmla="*/ 418268 w 2460428"/>
              <a:gd name="connsiteY3" fmla="*/ 632144 h 1353025"/>
              <a:gd name="connsiteX4" fmla="*/ 1576508 w 2460428"/>
              <a:gd name="connsiteY4" fmla="*/ 1150304 h 1353025"/>
              <a:gd name="connsiteX5" fmla="*/ 2132768 w 2460428"/>
              <a:gd name="connsiteY5" fmla="*/ 1279844 h 1353025"/>
              <a:gd name="connsiteX6" fmla="*/ 2460428 w 2460428"/>
              <a:gd name="connsiteY6" fmla="*/ 53024 h 1353025"/>
              <a:gd name="connsiteX0" fmla="*/ 1998841 w 2454136"/>
              <a:gd name="connsiteY0" fmla="*/ 6828 h 1350644"/>
              <a:gd name="connsiteX1" fmla="*/ 1482538 w 2454136"/>
              <a:gd name="connsiteY1" fmla="*/ 17540 h 1350644"/>
              <a:gd name="connsiteX2" fmla="*/ 71457 w 2454136"/>
              <a:gd name="connsiteY2" fmla="*/ 161 h 1350644"/>
              <a:gd name="connsiteX3" fmla="*/ 411976 w 2454136"/>
              <a:gd name="connsiteY3" fmla="*/ 629763 h 1350644"/>
              <a:gd name="connsiteX4" fmla="*/ 1570216 w 2454136"/>
              <a:gd name="connsiteY4" fmla="*/ 1147923 h 1350644"/>
              <a:gd name="connsiteX5" fmla="*/ 2126476 w 2454136"/>
              <a:gd name="connsiteY5" fmla="*/ 1277463 h 1350644"/>
              <a:gd name="connsiteX6" fmla="*/ 2454136 w 2454136"/>
              <a:gd name="connsiteY6" fmla="*/ 50643 h 1350644"/>
              <a:gd name="connsiteX0" fmla="*/ 1979393 w 2434688"/>
              <a:gd name="connsiteY0" fmla="*/ 11991 h 1355807"/>
              <a:gd name="connsiteX1" fmla="*/ 1463090 w 2434688"/>
              <a:gd name="connsiteY1" fmla="*/ 22703 h 1355807"/>
              <a:gd name="connsiteX2" fmla="*/ 52009 w 2434688"/>
              <a:gd name="connsiteY2" fmla="*/ 5324 h 1355807"/>
              <a:gd name="connsiteX3" fmla="*/ 392528 w 2434688"/>
              <a:gd name="connsiteY3" fmla="*/ 634926 h 1355807"/>
              <a:gd name="connsiteX4" fmla="*/ 1550768 w 2434688"/>
              <a:gd name="connsiteY4" fmla="*/ 1153086 h 1355807"/>
              <a:gd name="connsiteX5" fmla="*/ 2107028 w 2434688"/>
              <a:gd name="connsiteY5" fmla="*/ 1282626 h 1355807"/>
              <a:gd name="connsiteX6" fmla="*/ 2434688 w 2434688"/>
              <a:gd name="connsiteY6" fmla="*/ 55806 h 1355807"/>
              <a:gd name="connsiteX0" fmla="*/ 1930720 w 2386015"/>
              <a:gd name="connsiteY0" fmla="*/ 51658 h 1395474"/>
              <a:gd name="connsiteX1" fmla="*/ 1414417 w 2386015"/>
              <a:gd name="connsiteY1" fmla="*/ 62370 h 1395474"/>
              <a:gd name="connsiteX2" fmla="*/ 493860 w 2386015"/>
              <a:gd name="connsiteY2" fmla="*/ 51955 h 1395474"/>
              <a:gd name="connsiteX3" fmla="*/ 3336 w 2386015"/>
              <a:gd name="connsiteY3" fmla="*/ 44991 h 1395474"/>
              <a:gd name="connsiteX4" fmla="*/ 343855 w 2386015"/>
              <a:gd name="connsiteY4" fmla="*/ 674593 h 1395474"/>
              <a:gd name="connsiteX5" fmla="*/ 1502095 w 2386015"/>
              <a:gd name="connsiteY5" fmla="*/ 1192753 h 1395474"/>
              <a:gd name="connsiteX6" fmla="*/ 2058355 w 2386015"/>
              <a:gd name="connsiteY6" fmla="*/ 1322293 h 1395474"/>
              <a:gd name="connsiteX7" fmla="*/ 2386015 w 2386015"/>
              <a:gd name="connsiteY7" fmla="*/ 95473 h 1395474"/>
              <a:gd name="connsiteX0" fmla="*/ 1930720 w 2386015"/>
              <a:gd name="connsiteY0" fmla="*/ 52686 h 1396502"/>
              <a:gd name="connsiteX1" fmla="*/ 1414417 w 2386015"/>
              <a:gd name="connsiteY1" fmla="*/ 63398 h 1396502"/>
              <a:gd name="connsiteX2" fmla="*/ 493860 w 2386015"/>
              <a:gd name="connsiteY2" fmla="*/ 52983 h 1396502"/>
              <a:gd name="connsiteX3" fmla="*/ 3336 w 2386015"/>
              <a:gd name="connsiteY3" fmla="*/ 46019 h 1396502"/>
              <a:gd name="connsiteX4" fmla="*/ 343855 w 2386015"/>
              <a:gd name="connsiteY4" fmla="*/ 675621 h 1396502"/>
              <a:gd name="connsiteX5" fmla="*/ 1502095 w 2386015"/>
              <a:gd name="connsiteY5" fmla="*/ 1193781 h 1396502"/>
              <a:gd name="connsiteX6" fmla="*/ 2058355 w 2386015"/>
              <a:gd name="connsiteY6" fmla="*/ 1323321 h 1396502"/>
              <a:gd name="connsiteX7" fmla="*/ 2386015 w 2386015"/>
              <a:gd name="connsiteY7" fmla="*/ 96501 h 1396502"/>
              <a:gd name="connsiteX0" fmla="*/ 1977633 w 2432928"/>
              <a:gd name="connsiteY0" fmla="*/ 54466 h 1398282"/>
              <a:gd name="connsiteX1" fmla="*/ 1461330 w 2432928"/>
              <a:gd name="connsiteY1" fmla="*/ 65178 h 1398282"/>
              <a:gd name="connsiteX2" fmla="*/ 540773 w 2432928"/>
              <a:gd name="connsiteY2" fmla="*/ 54763 h 1398282"/>
              <a:gd name="connsiteX3" fmla="*/ 2624 w 2432928"/>
              <a:gd name="connsiteY3" fmla="*/ 45418 h 1398282"/>
              <a:gd name="connsiteX4" fmla="*/ 390768 w 2432928"/>
              <a:gd name="connsiteY4" fmla="*/ 677401 h 1398282"/>
              <a:gd name="connsiteX5" fmla="*/ 1549008 w 2432928"/>
              <a:gd name="connsiteY5" fmla="*/ 1195561 h 1398282"/>
              <a:gd name="connsiteX6" fmla="*/ 2105268 w 2432928"/>
              <a:gd name="connsiteY6" fmla="*/ 1325101 h 1398282"/>
              <a:gd name="connsiteX7" fmla="*/ 2432928 w 2432928"/>
              <a:gd name="connsiteY7" fmla="*/ 98281 h 1398282"/>
              <a:gd name="connsiteX0" fmla="*/ 1989909 w 2445204"/>
              <a:gd name="connsiteY0" fmla="*/ 9048 h 1352864"/>
              <a:gd name="connsiteX1" fmla="*/ 1473606 w 2445204"/>
              <a:gd name="connsiteY1" fmla="*/ 19760 h 1352864"/>
              <a:gd name="connsiteX2" fmla="*/ 553049 w 2445204"/>
              <a:gd name="connsiteY2" fmla="*/ 9345 h 1352864"/>
              <a:gd name="connsiteX3" fmla="*/ 14900 w 2445204"/>
              <a:gd name="connsiteY3" fmla="*/ 0 h 1352864"/>
              <a:gd name="connsiteX4" fmla="*/ 403044 w 2445204"/>
              <a:gd name="connsiteY4" fmla="*/ 631983 h 1352864"/>
              <a:gd name="connsiteX5" fmla="*/ 1561284 w 2445204"/>
              <a:gd name="connsiteY5" fmla="*/ 1150143 h 1352864"/>
              <a:gd name="connsiteX6" fmla="*/ 2117544 w 2445204"/>
              <a:gd name="connsiteY6" fmla="*/ 1279683 h 1352864"/>
              <a:gd name="connsiteX7" fmla="*/ 2445204 w 2445204"/>
              <a:gd name="connsiteY7" fmla="*/ 52863 h 1352864"/>
              <a:gd name="connsiteX0" fmla="*/ 1989909 w 2445204"/>
              <a:gd name="connsiteY0" fmla="*/ 11513 h 1355329"/>
              <a:gd name="connsiteX1" fmla="*/ 1479956 w 2445204"/>
              <a:gd name="connsiteY1" fmla="*/ 0 h 1355329"/>
              <a:gd name="connsiteX2" fmla="*/ 553049 w 2445204"/>
              <a:gd name="connsiteY2" fmla="*/ 11810 h 1355329"/>
              <a:gd name="connsiteX3" fmla="*/ 14900 w 2445204"/>
              <a:gd name="connsiteY3" fmla="*/ 2465 h 1355329"/>
              <a:gd name="connsiteX4" fmla="*/ 403044 w 2445204"/>
              <a:gd name="connsiteY4" fmla="*/ 634448 h 1355329"/>
              <a:gd name="connsiteX5" fmla="*/ 1561284 w 2445204"/>
              <a:gd name="connsiteY5" fmla="*/ 1152608 h 1355329"/>
              <a:gd name="connsiteX6" fmla="*/ 2117544 w 2445204"/>
              <a:gd name="connsiteY6" fmla="*/ 1282148 h 1355329"/>
              <a:gd name="connsiteX7" fmla="*/ 2445204 w 2445204"/>
              <a:gd name="connsiteY7" fmla="*/ 55328 h 1355329"/>
              <a:gd name="connsiteX0" fmla="*/ 1989909 w 2445204"/>
              <a:gd name="connsiteY0" fmla="*/ 11513 h 1241735"/>
              <a:gd name="connsiteX1" fmla="*/ 1479956 w 2445204"/>
              <a:gd name="connsiteY1" fmla="*/ 0 h 1241735"/>
              <a:gd name="connsiteX2" fmla="*/ 553049 w 2445204"/>
              <a:gd name="connsiteY2" fmla="*/ 11810 h 1241735"/>
              <a:gd name="connsiteX3" fmla="*/ 14900 w 2445204"/>
              <a:gd name="connsiteY3" fmla="*/ 2465 h 1241735"/>
              <a:gd name="connsiteX4" fmla="*/ 403044 w 2445204"/>
              <a:gd name="connsiteY4" fmla="*/ 634448 h 1241735"/>
              <a:gd name="connsiteX5" fmla="*/ 1561284 w 2445204"/>
              <a:gd name="connsiteY5" fmla="*/ 1152608 h 1241735"/>
              <a:gd name="connsiteX6" fmla="*/ 2206444 w 2445204"/>
              <a:gd name="connsiteY6" fmla="*/ 1129748 h 1241735"/>
              <a:gd name="connsiteX7" fmla="*/ 2445204 w 2445204"/>
              <a:gd name="connsiteY7" fmla="*/ 55328 h 1241735"/>
              <a:gd name="connsiteX0" fmla="*/ 1990458 w 2445753"/>
              <a:gd name="connsiteY0" fmla="*/ 11513 h 1229397"/>
              <a:gd name="connsiteX1" fmla="*/ 1480505 w 2445753"/>
              <a:gd name="connsiteY1" fmla="*/ 0 h 1229397"/>
              <a:gd name="connsiteX2" fmla="*/ 553598 w 2445753"/>
              <a:gd name="connsiteY2" fmla="*/ 11810 h 1229397"/>
              <a:gd name="connsiteX3" fmla="*/ 15449 w 2445753"/>
              <a:gd name="connsiteY3" fmla="*/ 2465 h 1229397"/>
              <a:gd name="connsiteX4" fmla="*/ 403593 w 2445753"/>
              <a:gd name="connsiteY4" fmla="*/ 634448 h 1229397"/>
              <a:gd name="connsiteX5" fmla="*/ 1625333 w 2445753"/>
              <a:gd name="connsiteY5" fmla="*/ 1120858 h 1229397"/>
              <a:gd name="connsiteX6" fmla="*/ 2206993 w 2445753"/>
              <a:gd name="connsiteY6" fmla="*/ 1129748 h 1229397"/>
              <a:gd name="connsiteX7" fmla="*/ 2445753 w 2445753"/>
              <a:gd name="connsiteY7" fmla="*/ 55328 h 1229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45753" h="1229397">
                <a:moveTo>
                  <a:pt x="1990458" y="11513"/>
                </a:moveTo>
                <a:cubicBezTo>
                  <a:pt x="1904408" y="17257"/>
                  <a:pt x="1719982" y="-49"/>
                  <a:pt x="1480505" y="0"/>
                </a:cubicBezTo>
                <a:cubicBezTo>
                  <a:pt x="1241028" y="50"/>
                  <a:pt x="788778" y="14706"/>
                  <a:pt x="553598" y="11810"/>
                </a:cubicBezTo>
                <a:lnTo>
                  <a:pt x="15449" y="2465"/>
                </a:lnTo>
                <a:cubicBezTo>
                  <a:pt x="-57177" y="3844"/>
                  <a:pt x="135279" y="448049"/>
                  <a:pt x="403593" y="634448"/>
                </a:cubicBezTo>
                <a:cubicBezTo>
                  <a:pt x="671907" y="820847"/>
                  <a:pt x="1324766" y="1038308"/>
                  <a:pt x="1625333" y="1120858"/>
                </a:cubicBezTo>
                <a:cubicBezTo>
                  <a:pt x="1925900" y="1203408"/>
                  <a:pt x="2059673" y="1312628"/>
                  <a:pt x="2206993" y="1129748"/>
                </a:cubicBezTo>
                <a:cubicBezTo>
                  <a:pt x="2354313" y="946868"/>
                  <a:pt x="2355583" y="577298"/>
                  <a:pt x="2445753" y="55328"/>
                </a:cubicBezTo>
              </a:path>
            </a:pathLst>
          </a:custGeom>
          <a:gradFill flip="none" rotWithShape="1">
            <a:gsLst>
              <a:gs pos="0">
                <a:srgbClr val="FFFF99">
                  <a:shade val="30000"/>
                  <a:satMod val="115000"/>
                </a:srgbClr>
              </a:gs>
              <a:gs pos="50000">
                <a:srgbClr val="FFFF99">
                  <a:shade val="67500"/>
                  <a:satMod val="115000"/>
                </a:srgbClr>
              </a:gs>
              <a:gs pos="100000">
                <a:srgbClr val="FFFF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9525">
            <a:solidFill>
              <a:schemeClr val="bg2">
                <a:lumMod val="25000"/>
              </a:schemeClr>
            </a:solidFill>
          </a:ln>
          <a:effectLst>
            <a:innerShdw blurRad="114300">
              <a:prstClr val="black"/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Freeform 12"/>
          <p:cNvSpPr/>
          <p:nvPr/>
        </p:nvSpPr>
        <p:spPr>
          <a:xfrm rot="312701">
            <a:off x="7776008" y="3377030"/>
            <a:ext cx="1828764" cy="1983886"/>
          </a:xfrm>
          <a:custGeom>
            <a:avLst/>
            <a:gdLst>
              <a:gd name="connsiteX0" fmla="*/ 1280142 w 1505865"/>
              <a:gd name="connsiteY0" fmla="*/ 1815326 h 1876679"/>
              <a:gd name="connsiteX1" fmla="*/ 1226802 w 1505865"/>
              <a:gd name="connsiteY1" fmla="*/ 1800086 h 1876679"/>
              <a:gd name="connsiteX2" fmla="*/ 1188702 w 1505865"/>
              <a:gd name="connsiteY2" fmla="*/ 1876286 h 1876679"/>
              <a:gd name="connsiteX3" fmla="*/ 845802 w 1505865"/>
              <a:gd name="connsiteY3" fmla="*/ 1761986 h 1876679"/>
              <a:gd name="connsiteX4" fmla="*/ 289542 w 1505865"/>
              <a:gd name="connsiteY4" fmla="*/ 1228586 h 1876679"/>
              <a:gd name="connsiteX5" fmla="*/ 22842 w 1505865"/>
              <a:gd name="connsiteY5" fmla="*/ 85586 h 1876679"/>
              <a:gd name="connsiteX6" fmla="*/ 861042 w 1505865"/>
              <a:gd name="connsiteY6" fmla="*/ 253226 h 1876679"/>
              <a:gd name="connsiteX7" fmla="*/ 1493502 w 1505865"/>
              <a:gd name="connsiteY7" fmla="*/ 1609586 h 1876679"/>
              <a:gd name="connsiteX8" fmla="*/ 1219182 w 1505865"/>
              <a:gd name="connsiteY8" fmla="*/ 1822946 h 1876679"/>
              <a:gd name="connsiteX0" fmla="*/ 1233800 w 1459523"/>
              <a:gd name="connsiteY0" fmla="*/ 1768967 h 1830320"/>
              <a:gd name="connsiteX1" fmla="*/ 1180460 w 1459523"/>
              <a:gd name="connsiteY1" fmla="*/ 1753727 h 1830320"/>
              <a:gd name="connsiteX2" fmla="*/ 1142360 w 1459523"/>
              <a:gd name="connsiteY2" fmla="*/ 1829927 h 1830320"/>
              <a:gd name="connsiteX3" fmla="*/ 799460 w 1459523"/>
              <a:gd name="connsiteY3" fmla="*/ 1715627 h 1830320"/>
              <a:gd name="connsiteX4" fmla="*/ 243200 w 1459523"/>
              <a:gd name="connsiteY4" fmla="*/ 1182227 h 1830320"/>
              <a:gd name="connsiteX5" fmla="*/ 26429 w 1459523"/>
              <a:gd name="connsiteY5" fmla="*/ 104541 h 1830320"/>
              <a:gd name="connsiteX6" fmla="*/ 814700 w 1459523"/>
              <a:gd name="connsiteY6" fmla="*/ 206867 h 1830320"/>
              <a:gd name="connsiteX7" fmla="*/ 1447160 w 1459523"/>
              <a:gd name="connsiteY7" fmla="*/ 1563227 h 1830320"/>
              <a:gd name="connsiteX8" fmla="*/ 1172840 w 1459523"/>
              <a:gd name="connsiteY8" fmla="*/ 1776587 h 183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59523" h="1830320">
                <a:moveTo>
                  <a:pt x="1233800" y="1768967"/>
                </a:moveTo>
                <a:cubicBezTo>
                  <a:pt x="1214750" y="1756267"/>
                  <a:pt x="1195700" y="1743567"/>
                  <a:pt x="1180460" y="1753727"/>
                </a:cubicBezTo>
                <a:cubicBezTo>
                  <a:pt x="1165220" y="1763887"/>
                  <a:pt x="1205860" y="1836277"/>
                  <a:pt x="1142360" y="1829927"/>
                </a:cubicBezTo>
                <a:cubicBezTo>
                  <a:pt x="1078860" y="1823577"/>
                  <a:pt x="949320" y="1823577"/>
                  <a:pt x="799460" y="1715627"/>
                </a:cubicBezTo>
                <a:cubicBezTo>
                  <a:pt x="649600" y="1607677"/>
                  <a:pt x="372039" y="1450741"/>
                  <a:pt x="243200" y="1182227"/>
                </a:cubicBezTo>
                <a:cubicBezTo>
                  <a:pt x="114362" y="913713"/>
                  <a:pt x="-68821" y="267101"/>
                  <a:pt x="26429" y="104541"/>
                </a:cubicBezTo>
                <a:cubicBezTo>
                  <a:pt x="121679" y="-58019"/>
                  <a:pt x="577912" y="-36247"/>
                  <a:pt x="814700" y="206867"/>
                </a:cubicBezTo>
                <a:cubicBezTo>
                  <a:pt x="1051489" y="449981"/>
                  <a:pt x="1387470" y="1301607"/>
                  <a:pt x="1447160" y="1563227"/>
                </a:cubicBezTo>
                <a:cubicBezTo>
                  <a:pt x="1506850" y="1824847"/>
                  <a:pt x="1339845" y="1800717"/>
                  <a:pt x="1172840" y="1776587"/>
                </a:cubicBezTo>
              </a:path>
            </a:pathLst>
          </a:custGeom>
          <a:gradFill flip="none" rotWithShape="1">
            <a:gsLst>
              <a:gs pos="0">
                <a:srgbClr val="00B0F0">
                  <a:shade val="30000"/>
                  <a:satMod val="115000"/>
                </a:srgbClr>
              </a:gs>
              <a:gs pos="50000">
                <a:srgbClr val="00B0F0">
                  <a:shade val="67500"/>
                  <a:satMod val="115000"/>
                </a:srgbClr>
              </a:gs>
              <a:gs pos="100000">
                <a:srgbClr val="00B0F0">
                  <a:shade val="100000"/>
                  <a:satMod val="115000"/>
                </a:srgbClr>
              </a:gs>
            </a:gsLst>
            <a:path path="circle">
              <a:fillToRect t="100000" r="100000"/>
            </a:path>
            <a:tileRect l="-100000" b="-100000"/>
          </a:gradFill>
          <a:ln w="9525"/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Freeform 13"/>
          <p:cNvSpPr/>
          <p:nvPr/>
        </p:nvSpPr>
        <p:spPr>
          <a:xfrm>
            <a:off x="7776196" y="2244382"/>
            <a:ext cx="1237714" cy="2027670"/>
          </a:xfrm>
          <a:custGeom>
            <a:avLst/>
            <a:gdLst>
              <a:gd name="connsiteX0" fmla="*/ 332600 w 1083248"/>
              <a:gd name="connsiteY0" fmla="*/ 166671 h 1481197"/>
              <a:gd name="connsiteX1" fmla="*/ 27800 w 1083248"/>
              <a:gd name="connsiteY1" fmla="*/ 37131 h 1481197"/>
              <a:gd name="connsiteX2" fmla="*/ 27800 w 1083248"/>
              <a:gd name="connsiteY2" fmla="*/ 753411 h 1481197"/>
              <a:gd name="connsiteX3" fmla="*/ 149720 w 1083248"/>
              <a:gd name="connsiteY3" fmla="*/ 1157271 h 1481197"/>
              <a:gd name="connsiteX4" fmla="*/ 302120 w 1083248"/>
              <a:gd name="connsiteY4" fmla="*/ 1248711 h 1481197"/>
              <a:gd name="connsiteX5" fmla="*/ 1041260 w 1083248"/>
              <a:gd name="connsiteY5" fmla="*/ 1416351 h 1481197"/>
              <a:gd name="connsiteX6" fmla="*/ 926960 w 1083248"/>
              <a:gd name="connsiteY6" fmla="*/ 44751 h 1481197"/>
              <a:gd name="connsiteX0" fmla="*/ 336699 w 1087347"/>
              <a:gd name="connsiteY0" fmla="*/ 166671 h 1476491"/>
              <a:gd name="connsiteX1" fmla="*/ 31899 w 1087347"/>
              <a:gd name="connsiteY1" fmla="*/ 37131 h 1476491"/>
              <a:gd name="connsiteX2" fmla="*/ 31899 w 1087347"/>
              <a:gd name="connsiteY2" fmla="*/ 753411 h 1476491"/>
              <a:gd name="connsiteX3" fmla="*/ 232197 w 1087347"/>
              <a:gd name="connsiteY3" fmla="*/ 1399784 h 1476491"/>
              <a:gd name="connsiteX4" fmla="*/ 306219 w 1087347"/>
              <a:gd name="connsiteY4" fmla="*/ 1248711 h 1476491"/>
              <a:gd name="connsiteX5" fmla="*/ 1045359 w 1087347"/>
              <a:gd name="connsiteY5" fmla="*/ 1416351 h 1476491"/>
              <a:gd name="connsiteX6" fmla="*/ 931059 w 1087347"/>
              <a:gd name="connsiteY6" fmla="*/ 44751 h 1476491"/>
              <a:gd name="connsiteX0" fmla="*/ 336699 w 1083546"/>
              <a:gd name="connsiteY0" fmla="*/ 166671 h 1502930"/>
              <a:gd name="connsiteX1" fmla="*/ 31899 w 1083546"/>
              <a:gd name="connsiteY1" fmla="*/ 37131 h 1502930"/>
              <a:gd name="connsiteX2" fmla="*/ 31899 w 1083546"/>
              <a:gd name="connsiteY2" fmla="*/ 753411 h 1502930"/>
              <a:gd name="connsiteX3" fmla="*/ 232197 w 1083546"/>
              <a:gd name="connsiteY3" fmla="*/ 1399784 h 1502930"/>
              <a:gd name="connsiteX4" fmla="*/ 358471 w 1083546"/>
              <a:gd name="connsiteY4" fmla="*/ 1365119 h 1502930"/>
              <a:gd name="connsiteX5" fmla="*/ 1045359 w 1083546"/>
              <a:gd name="connsiteY5" fmla="*/ 1416351 h 1502930"/>
              <a:gd name="connsiteX6" fmla="*/ 931059 w 1083546"/>
              <a:gd name="connsiteY6" fmla="*/ 44751 h 1502930"/>
              <a:gd name="connsiteX0" fmla="*/ 336699 w 1094972"/>
              <a:gd name="connsiteY0" fmla="*/ 166671 h 1492905"/>
              <a:gd name="connsiteX1" fmla="*/ 31899 w 1094972"/>
              <a:gd name="connsiteY1" fmla="*/ 37131 h 1492905"/>
              <a:gd name="connsiteX2" fmla="*/ 31899 w 1094972"/>
              <a:gd name="connsiteY2" fmla="*/ 753411 h 1492905"/>
              <a:gd name="connsiteX3" fmla="*/ 232197 w 1094972"/>
              <a:gd name="connsiteY3" fmla="*/ 1399784 h 1492905"/>
              <a:gd name="connsiteX4" fmla="*/ 201717 w 1094972"/>
              <a:gd name="connsiteY4" fmla="*/ 1326317 h 1492905"/>
              <a:gd name="connsiteX5" fmla="*/ 1045359 w 1094972"/>
              <a:gd name="connsiteY5" fmla="*/ 1416351 h 1492905"/>
              <a:gd name="connsiteX6" fmla="*/ 931059 w 1094972"/>
              <a:gd name="connsiteY6" fmla="*/ 44751 h 1492905"/>
              <a:gd name="connsiteX0" fmla="*/ 330187 w 1088460"/>
              <a:gd name="connsiteY0" fmla="*/ 166671 h 1496735"/>
              <a:gd name="connsiteX1" fmla="*/ 25387 w 1088460"/>
              <a:gd name="connsiteY1" fmla="*/ 37131 h 1496735"/>
              <a:gd name="connsiteX2" fmla="*/ 25387 w 1088460"/>
              <a:gd name="connsiteY2" fmla="*/ 753411 h 1496735"/>
              <a:gd name="connsiteX3" fmla="*/ 95057 w 1088460"/>
              <a:gd name="connsiteY3" fmla="*/ 1254275 h 1496735"/>
              <a:gd name="connsiteX4" fmla="*/ 195205 w 1088460"/>
              <a:gd name="connsiteY4" fmla="*/ 1326317 h 1496735"/>
              <a:gd name="connsiteX5" fmla="*/ 1038847 w 1088460"/>
              <a:gd name="connsiteY5" fmla="*/ 1416351 h 1496735"/>
              <a:gd name="connsiteX6" fmla="*/ 924547 w 1088460"/>
              <a:gd name="connsiteY6" fmla="*/ 44751 h 1496735"/>
              <a:gd name="connsiteX0" fmla="*/ 330187 w 1087300"/>
              <a:gd name="connsiteY0" fmla="*/ 166671 h 1505760"/>
              <a:gd name="connsiteX1" fmla="*/ 25387 w 1087300"/>
              <a:gd name="connsiteY1" fmla="*/ 37131 h 1505760"/>
              <a:gd name="connsiteX2" fmla="*/ 25387 w 1087300"/>
              <a:gd name="connsiteY2" fmla="*/ 753411 h 1505760"/>
              <a:gd name="connsiteX3" fmla="*/ 95057 w 1087300"/>
              <a:gd name="connsiteY3" fmla="*/ 1254275 h 1505760"/>
              <a:gd name="connsiteX4" fmla="*/ 211080 w 1087300"/>
              <a:gd name="connsiteY4" fmla="*/ 1359326 h 1505760"/>
              <a:gd name="connsiteX5" fmla="*/ 1038847 w 1087300"/>
              <a:gd name="connsiteY5" fmla="*/ 1416351 h 1505760"/>
              <a:gd name="connsiteX6" fmla="*/ 924547 w 1087300"/>
              <a:gd name="connsiteY6" fmla="*/ 44751 h 1505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87300" h="1505760">
                <a:moveTo>
                  <a:pt x="330187" y="166671"/>
                </a:moveTo>
                <a:cubicBezTo>
                  <a:pt x="203187" y="53006"/>
                  <a:pt x="76187" y="-60659"/>
                  <a:pt x="25387" y="37131"/>
                </a:cubicBezTo>
                <a:cubicBezTo>
                  <a:pt x="-25413" y="134921"/>
                  <a:pt x="13775" y="550554"/>
                  <a:pt x="25387" y="753411"/>
                </a:cubicBezTo>
                <a:cubicBezTo>
                  <a:pt x="36999" y="956268"/>
                  <a:pt x="64108" y="1153289"/>
                  <a:pt x="95057" y="1254275"/>
                </a:cubicBezTo>
                <a:cubicBezTo>
                  <a:pt x="126006" y="1355261"/>
                  <a:pt x="53782" y="1332313"/>
                  <a:pt x="211080" y="1359326"/>
                </a:cubicBezTo>
                <a:cubicBezTo>
                  <a:pt x="368378" y="1386339"/>
                  <a:pt x="919936" y="1635447"/>
                  <a:pt x="1038847" y="1416351"/>
                </a:cubicBezTo>
                <a:cubicBezTo>
                  <a:pt x="1157758" y="1197255"/>
                  <a:pt x="1033767" y="630221"/>
                  <a:pt x="924547" y="44751"/>
                </a:cubicBezTo>
              </a:path>
            </a:pathLst>
          </a:custGeom>
          <a:solidFill>
            <a:srgbClr val="99CCFF"/>
          </a:solidFill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" name="Freeform 14"/>
          <p:cNvSpPr/>
          <p:nvPr/>
        </p:nvSpPr>
        <p:spPr>
          <a:xfrm>
            <a:off x="8099540" y="2411385"/>
            <a:ext cx="1966000" cy="3443376"/>
          </a:xfrm>
          <a:custGeom>
            <a:avLst/>
            <a:gdLst>
              <a:gd name="connsiteX0" fmla="*/ 1966000 w 1966000"/>
              <a:gd name="connsiteY0" fmla="*/ 817862 h 3447126"/>
              <a:gd name="connsiteX1" fmla="*/ 1927900 w 1966000"/>
              <a:gd name="connsiteY1" fmla="*/ 2258042 h 3447126"/>
              <a:gd name="connsiteX2" fmla="*/ 1737400 w 1966000"/>
              <a:gd name="connsiteY2" fmla="*/ 3103862 h 3447126"/>
              <a:gd name="connsiteX3" fmla="*/ 1539280 w 1966000"/>
              <a:gd name="connsiteY3" fmla="*/ 3362942 h 3447126"/>
              <a:gd name="connsiteX4" fmla="*/ 1402120 w 1966000"/>
              <a:gd name="connsiteY4" fmla="*/ 3408662 h 3447126"/>
              <a:gd name="connsiteX5" fmla="*/ 975400 w 1966000"/>
              <a:gd name="connsiteY5" fmla="*/ 2837162 h 3447126"/>
              <a:gd name="connsiteX6" fmla="*/ 40 w 1966000"/>
              <a:gd name="connsiteY6" fmla="*/ 139682 h 3447126"/>
              <a:gd name="connsiteX7" fmla="*/ 1013500 w 1966000"/>
              <a:gd name="connsiteY7" fmla="*/ 459722 h 3447126"/>
              <a:gd name="connsiteX8" fmla="*/ 967780 w 1966000"/>
              <a:gd name="connsiteY8" fmla="*/ 1099802 h 3447126"/>
              <a:gd name="connsiteX9" fmla="*/ 1805980 w 1966000"/>
              <a:gd name="connsiteY9" fmla="*/ 756902 h 3447126"/>
              <a:gd name="connsiteX0" fmla="*/ 1966000 w 1966000"/>
              <a:gd name="connsiteY0" fmla="*/ 817862 h 3439699"/>
              <a:gd name="connsiteX1" fmla="*/ 1927900 w 1966000"/>
              <a:gd name="connsiteY1" fmla="*/ 2258042 h 3439699"/>
              <a:gd name="connsiteX2" fmla="*/ 1737400 w 1966000"/>
              <a:gd name="connsiteY2" fmla="*/ 3103862 h 3439699"/>
              <a:gd name="connsiteX3" fmla="*/ 1550710 w 1966000"/>
              <a:gd name="connsiteY3" fmla="*/ 3357862 h 3439699"/>
              <a:gd name="connsiteX4" fmla="*/ 1539280 w 1966000"/>
              <a:gd name="connsiteY4" fmla="*/ 3362942 h 3439699"/>
              <a:gd name="connsiteX5" fmla="*/ 1402120 w 1966000"/>
              <a:gd name="connsiteY5" fmla="*/ 3408662 h 3439699"/>
              <a:gd name="connsiteX6" fmla="*/ 975400 w 1966000"/>
              <a:gd name="connsiteY6" fmla="*/ 2837162 h 3439699"/>
              <a:gd name="connsiteX7" fmla="*/ 40 w 1966000"/>
              <a:gd name="connsiteY7" fmla="*/ 139682 h 3439699"/>
              <a:gd name="connsiteX8" fmla="*/ 1013500 w 1966000"/>
              <a:gd name="connsiteY8" fmla="*/ 459722 h 3439699"/>
              <a:gd name="connsiteX9" fmla="*/ 967780 w 1966000"/>
              <a:gd name="connsiteY9" fmla="*/ 1099802 h 3439699"/>
              <a:gd name="connsiteX10" fmla="*/ 1805980 w 1966000"/>
              <a:gd name="connsiteY10" fmla="*/ 756902 h 3439699"/>
              <a:gd name="connsiteX0" fmla="*/ 1966000 w 1966000"/>
              <a:gd name="connsiteY0" fmla="*/ 817862 h 3436858"/>
              <a:gd name="connsiteX1" fmla="*/ 1927900 w 1966000"/>
              <a:gd name="connsiteY1" fmla="*/ 2258042 h 3436858"/>
              <a:gd name="connsiteX2" fmla="*/ 1737400 w 1966000"/>
              <a:gd name="connsiteY2" fmla="*/ 3103862 h 3436858"/>
              <a:gd name="connsiteX3" fmla="*/ 1550710 w 1966000"/>
              <a:gd name="connsiteY3" fmla="*/ 3357862 h 3436858"/>
              <a:gd name="connsiteX4" fmla="*/ 1609130 w 1966000"/>
              <a:gd name="connsiteY4" fmla="*/ 3350242 h 3436858"/>
              <a:gd name="connsiteX5" fmla="*/ 1402120 w 1966000"/>
              <a:gd name="connsiteY5" fmla="*/ 3408662 h 3436858"/>
              <a:gd name="connsiteX6" fmla="*/ 975400 w 1966000"/>
              <a:gd name="connsiteY6" fmla="*/ 2837162 h 3436858"/>
              <a:gd name="connsiteX7" fmla="*/ 40 w 1966000"/>
              <a:gd name="connsiteY7" fmla="*/ 139682 h 3436858"/>
              <a:gd name="connsiteX8" fmla="*/ 1013500 w 1966000"/>
              <a:gd name="connsiteY8" fmla="*/ 459722 h 3436858"/>
              <a:gd name="connsiteX9" fmla="*/ 967780 w 1966000"/>
              <a:gd name="connsiteY9" fmla="*/ 1099802 h 3436858"/>
              <a:gd name="connsiteX10" fmla="*/ 1805980 w 1966000"/>
              <a:gd name="connsiteY10" fmla="*/ 756902 h 3436858"/>
              <a:gd name="connsiteX0" fmla="*/ 1966000 w 1966000"/>
              <a:gd name="connsiteY0" fmla="*/ 817862 h 3443376"/>
              <a:gd name="connsiteX1" fmla="*/ 1927900 w 1966000"/>
              <a:gd name="connsiteY1" fmla="*/ 2258042 h 3443376"/>
              <a:gd name="connsiteX2" fmla="*/ 1737400 w 1966000"/>
              <a:gd name="connsiteY2" fmla="*/ 3103862 h 3443376"/>
              <a:gd name="connsiteX3" fmla="*/ 1609130 w 1966000"/>
              <a:gd name="connsiteY3" fmla="*/ 3350242 h 3443376"/>
              <a:gd name="connsiteX4" fmla="*/ 1402120 w 1966000"/>
              <a:gd name="connsiteY4" fmla="*/ 3408662 h 3443376"/>
              <a:gd name="connsiteX5" fmla="*/ 975400 w 1966000"/>
              <a:gd name="connsiteY5" fmla="*/ 2837162 h 3443376"/>
              <a:gd name="connsiteX6" fmla="*/ 40 w 1966000"/>
              <a:gd name="connsiteY6" fmla="*/ 139682 h 3443376"/>
              <a:gd name="connsiteX7" fmla="*/ 1013500 w 1966000"/>
              <a:gd name="connsiteY7" fmla="*/ 459722 h 3443376"/>
              <a:gd name="connsiteX8" fmla="*/ 967780 w 1966000"/>
              <a:gd name="connsiteY8" fmla="*/ 1099802 h 3443376"/>
              <a:gd name="connsiteX9" fmla="*/ 1805980 w 1966000"/>
              <a:gd name="connsiteY9" fmla="*/ 756902 h 3443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6000" h="3443376">
                <a:moveTo>
                  <a:pt x="1966000" y="817862"/>
                </a:moveTo>
                <a:cubicBezTo>
                  <a:pt x="1966000" y="1347452"/>
                  <a:pt x="1966000" y="1877042"/>
                  <a:pt x="1927900" y="2258042"/>
                </a:cubicBezTo>
                <a:cubicBezTo>
                  <a:pt x="1889800" y="2639042"/>
                  <a:pt x="1790528" y="2921829"/>
                  <a:pt x="1737400" y="3103862"/>
                </a:cubicBezTo>
                <a:cubicBezTo>
                  <a:pt x="1684272" y="3285895"/>
                  <a:pt x="1665010" y="3299442"/>
                  <a:pt x="1609130" y="3350242"/>
                </a:cubicBezTo>
                <a:cubicBezTo>
                  <a:pt x="1553250" y="3401042"/>
                  <a:pt x="1507742" y="3494175"/>
                  <a:pt x="1402120" y="3408662"/>
                </a:cubicBezTo>
                <a:cubicBezTo>
                  <a:pt x="1296498" y="3323149"/>
                  <a:pt x="1209080" y="3381992"/>
                  <a:pt x="975400" y="2837162"/>
                </a:cubicBezTo>
                <a:cubicBezTo>
                  <a:pt x="741720" y="2292332"/>
                  <a:pt x="-6310" y="535922"/>
                  <a:pt x="40" y="139682"/>
                </a:cubicBezTo>
                <a:cubicBezTo>
                  <a:pt x="6390" y="-256558"/>
                  <a:pt x="852210" y="299702"/>
                  <a:pt x="1013500" y="459722"/>
                </a:cubicBezTo>
                <a:cubicBezTo>
                  <a:pt x="1174790" y="619742"/>
                  <a:pt x="835700" y="1050272"/>
                  <a:pt x="967780" y="1099802"/>
                </a:cubicBezTo>
                <a:cubicBezTo>
                  <a:pt x="1099860" y="1149332"/>
                  <a:pt x="1452920" y="953117"/>
                  <a:pt x="1805980" y="756902"/>
                </a:cubicBezTo>
              </a:path>
            </a:pathLst>
          </a:custGeom>
          <a:gradFill flip="none" rotWithShape="1">
            <a:gsLst>
              <a:gs pos="0">
                <a:schemeClr val="accent5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5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5">
                  <a:lumMod val="40000"/>
                  <a:lumOff val="60000"/>
                  <a:shade val="100000"/>
                  <a:satMod val="115000"/>
                </a:schemeClr>
              </a:gs>
            </a:gsLst>
            <a:lin ang="0" scaled="1"/>
            <a:tileRect/>
          </a:gradFill>
          <a:ln w="9525"/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6" name="Freeform 15"/>
          <p:cNvSpPr/>
          <p:nvPr/>
        </p:nvSpPr>
        <p:spPr>
          <a:xfrm>
            <a:off x="7167765" y="1755253"/>
            <a:ext cx="1625235" cy="1036886"/>
          </a:xfrm>
          <a:custGeom>
            <a:avLst/>
            <a:gdLst>
              <a:gd name="connsiteX0" fmla="*/ 83480 w 1615100"/>
              <a:gd name="connsiteY0" fmla="*/ 0 h 1280335"/>
              <a:gd name="connsiteX1" fmla="*/ 22520 w 1615100"/>
              <a:gd name="connsiteY1" fmla="*/ 175260 h 1280335"/>
              <a:gd name="connsiteX2" fmla="*/ 37760 w 1615100"/>
              <a:gd name="connsiteY2" fmla="*/ 502920 h 1280335"/>
              <a:gd name="connsiteX3" fmla="*/ 441620 w 1615100"/>
              <a:gd name="connsiteY3" fmla="*/ 922020 h 1280335"/>
              <a:gd name="connsiteX4" fmla="*/ 1249340 w 1615100"/>
              <a:gd name="connsiteY4" fmla="*/ 1242060 h 1280335"/>
              <a:gd name="connsiteX5" fmla="*/ 1615100 w 1615100"/>
              <a:gd name="connsiteY5" fmla="*/ 0 h 1280335"/>
              <a:gd name="connsiteX0" fmla="*/ 83480 w 1615100"/>
              <a:gd name="connsiteY0" fmla="*/ 0 h 1175769"/>
              <a:gd name="connsiteX1" fmla="*/ 22520 w 1615100"/>
              <a:gd name="connsiteY1" fmla="*/ 175260 h 1175769"/>
              <a:gd name="connsiteX2" fmla="*/ 37760 w 1615100"/>
              <a:gd name="connsiteY2" fmla="*/ 502920 h 1175769"/>
              <a:gd name="connsiteX3" fmla="*/ 441620 w 1615100"/>
              <a:gd name="connsiteY3" fmla="*/ 922020 h 1175769"/>
              <a:gd name="connsiteX4" fmla="*/ 1241720 w 1615100"/>
              <a:gd name="connsiteY4" fmla="*/ 1127760 h 1175769"/>
              <a:gd name="connsiteX5" fmla="*/ 1615100 w 1615100"/>
              <a:gd name="connsiteY5" fmla="*/ 0 h 1175769"/>
              <a:gd name="connsiteX0" fmla="*/ 13646 w 1611941"/>
              <a:gd name="connsiteY0" fmla="*/ 0 h 1204344"/>
              <a:gd name="connsiteX1" fmla="*/ 19361 w 1611941"/>
              <a:gd name="connsiteY1" fmla="*/ 203835 h 1204344"/>
              <a:gd name="connsiteX2" fmla="*/ 34601 w 1611941"/>
              <a:gd name="connsiteY2" fmla="*/ 531495 h 1204344"/>
              <a:gd name="connsiteX3" fmla="*/ 438461 w 1611941"/>
              <a:gd name="connsiteY3" fmla="*/ 950595 h 1204344"/>
              <a:gd name="connsiteX4" fmla="*/ 1238561 w 1611941"/>
              <a:gd name="connsiteY4" fmla="*/ 1156335 h 1204344"/>
              <a:gd name="connsiteX5" fmla="*/ 1611941 w 1611941"/>
              <a:gd name="connsiteY5" fmla="*/ 28575 h 1204344"/>
              <a:gd name="connsiteX0" fmla="*/ 22346 w 1620641"/>
              <a:gd name="connsiteY0" fmla="*/ 0 h 1204344"/>
              <a:gd name="connsiteX1" fmla="*/ 9011 w 1620641"/>
              <a:gd name="connsiteY1" fmla="*/ 203835 h 1204344"/>
              <a:gd name="connsiteX2" fmla="*/ 43301 w 1620641"/>
              <a:gd name="connsiteY2" fmla="*/ 531495 h 1204344"/>
              <a:gd name="connsiteX3" fmla="*/ 447161 w 1620641"/>
              <a:gd name="connsiteY3" fmla="*/ 950595 h 1204344"/>
              <a:gd name="connsiteX4" fmla="*/ 1247261 w 1620641"/>
              <a:gd name="connsiteY4" fmla="*/ 1156335 h 1204344"/>
              <a:gd name="connsiteX5" fmla="*/ 1620641 w 1620641"/>
              <a:gd name="connsiteY5" fmla="*/ 28575 h 1204344"/>
              <a:gd name="connsiteX0" fmla="*/ 26319 w 1624614"/>
              <a:gd name="connsiteY0" fmla="*/ 0 h 1204344"/>
              <a:gd name="connsiteX1" fmla="*/ 5840 w 1624614"/>
              <a:gd name="connsiteY1" fmla="*/ 201454 h 1204344"/>
              <a:gd name="connsiteX2" fmla="*/ 47274 w 1624614"/>
              <a:gd name="connsiteY2" fmla="*/ 531495 h 1204344"/>
              <a:gd name="connsiteX3" fmla="*/ 451134 w 1624614"/>
              <a:gd name="connsiteY3" fmla="*/ 950595 h 1204344"/>
              <a:gd name="connsiteX4" fmla="*/ 1251234 w 1624614"/>
              <a:gd name="connsiteY4" fmla="*/ 1156335 h 1204344"/>
              <a:gd name="connsiteX5" fmla="*/ 1624614 w 1624614"/>
              <a:gd name="connsiteY5" fmla="*/ 28575 h 1204344"/>
              <a:gd name="connsiteX0" fmla="*/ 28196 w 1626491"/>
              <a:gd name="connsiteY0" fmla="*/ 0 h 1204344"/>
              <a:gd name="connsiteX1" fmla="*/ 7717 w 1626491"/>
              <a:gd name="connsiteY1" fmla="*/ 201454 h 1204344"/>
              <a:gd name="connsiteX2" fmla="*/ 49151 w 1626491"/>
              <a:gd name="connsiteY2" fmla="*/ 531495 h 1204344"/>
              <a:gd name="connsiteX3" fmla="*/ 453011 w 1626491"/>
              <a:gd name="connsiteY3" fmla="*/ 950595 h 1204344"/>
              <a:gd name="connsiteX4" fmla="*/ 1253111 w 1626491"/>
              <a:gd name="connsiteY4" fmla="*/ 1156335 h 1204344"/>
              <a:gd name="connsiteX5" fmla="*/ 1626491 w 1626491"/>
              <a:gd name="connsiteY5" fmla="*/ 28575 h 1204344"/>
              <a:gd name="connsiteX0" fmla="*/ 36465 w 1625235"/>
              <a:gd name="connsiteY0" fmla="*/ 0 h 1201963"/>
              <a:gd name="connsiteX1" fmla="*/ 6461 w 1625235"/>
              <a:gd name="connsiteY1" fmla="*/ 199073 h 1201963"/>
              <a:gd name="connsiteX2" fmla="*/ 47895 w 1625235"/>
              <a:gd name="connsiteY2" fmla="*/ 529114 h 1201963"/>
              <a:gd name="connsiteX3" fmla="*/ 451755 w 1625235"/>
              <a:gd name="connsiteY3" fmla="*/ 948214 h 1201963"/>
              <a:gd name="connsiteX4" fmla="*/ 1251855 w 1625235"/>
              <a:gd name="connsiteY4" fmla="*/ 1153954 h 1201963"/>
              <a:gd name="connsiteX5" fmla="*/ 1625235 w 1625235"/>
              <a:gd name="connsiteY5" fmla="*/ 26194 h 1201963"/>
              <a:gd name="connsiteX0" fmla="*/ 36465 w 1625235"/>
              <a:gd name="connsiteY0" fmla="*/ 0 h 1201963"/>
              <a:gd name="connsiteX1" fmla="*/ 6461 w 1625235"/>
              <a:gd name="connsiteY1" fmla="*/ 199073 h 1201963"/>
              <a:gd name="connsiteX2" fmla="*/ 47895 w 1625235"/>
              <a:gd name="connsiteY2" fmla="*/ 529114 h 1201963"/>
              <a:gd name="connsiteX3" fmla="*/ 451755 w 1625235"/>
              <a:gd name="connsiteY3" fmla="*/ 948214 h 1201963"/>
              <a:gd name="connsiteX4" fmla="*/ 1251855 w 1625235"/>
              <a:gd name="connsiteY4" fmla="*/ 1153954 h 1201963"/>
              <a:gd name="connsiteX5" fmla="*/ 1625235 w 1625235"/>
              <a:gd name="connsiteY5" fmla="*/ 26194 h 1201963"/>
              <a:gd name="connsiteX0" fmla="*/ 36465 w 1625235"/>
              <a:gd name="connsiteY0" fmla="*/ 0 h 1173838"/>
              <a:gd name="connsiteX1" fmla="*/ 6461 w 1625235"/>
              <a:gd name="connsiteY1" fmla="*/ 199073 h 1173838"/>
              <a:gd name="connsiteX2" fmla="*/ 47895 w 1625235"/>
              <a:gd name="connsiteY2" fmla="*/ 529114 h 1173838"/>
              <a:gd name="connsiteX3" fmla="*/ 451755 w 1625235"/>
              <a:gd name="connsiteY3" fmla="*/ 948214 h 1173838"/>
              <a:gd name="connsiteX4" fmla="*/ 1461405 w 1625235"/>
              <a:gd name="connsiteY4" fmla="*/ 1122204 h 1173838"/>
              <a:gd name="connsiteX5" fmla="*/ 1625235 w 1625235"/>
              <a:gd name="connsiteY5" fmla="*/ 26194 h 1173838"/>
              <a:gd name="connsiteX0" fmla="*/ 36465 w 1625235"/>
              <a:gd name="connsiteY0" fmla="*/ 0 h 1162741"/>
              <a:gd name="connsiteX1" fmla="*/ 6461 w 1625235"/>
              <a:gd name="connsiteY1" fmla="*/ 199073 h 1162741"/>
              <a:gd name="connsiteX2" fmla="*/ 47895 w 1625235"/>
              <a:gd name="connsiteY2" fmla="*/ 529114 h 1162741"/>
              <a:gd name="connsiteX3" fmla="*/ 451755 w 1625235"/>
              <a:gd name="connsiteY3" fmla="*/ 948214 h 1162741"/>
              <a:gd name="connsiteX4" fmla="*/ 1518555 w 1625235"/>
              <a:gd name="connsiteY4" fmla="*/ 1109504 h 1162741"/>
              <a:gd name="connsiteX5" fmla="*/ 1625235 w 1625235"/>
              <a:gd name="connsiteY5" fmla="*/ 26194 h 1162741"/>
              <a:gd name="connsiteX0" fmla="*/ 36465 w 1625235"/>
              <a:gd name="connsiteY0" fmla="*/ 0 h 1129341"/>
              <a:gd name="connsiteX1" fmla="*/ 6461 w 1625235"/>
              <a:gd name="connsiteY1" fmla="*/ 199073 h 1129341"/>
              <a:gd name="connsiteX2" fmla="*/ 47895 w 1625235"/>
              <a:gd name="connsiteY2" fmla="*/ 529114 h 1129341"/>
              <a:gd name="connsiteX3" fmla="*/ 451755 w 1625235"/>
              <a:gd name="connsiteY3" fmla="*/ 948214 h 1129341"/>
              <a:gd name="connsiteX4" fmla="*/ 1518555 w 1625235"/>
              <a:gd name="connsiteY4" fmla="*/ 1109504 h 1129341"/>
              <a:gd name="connsiteX5" fmla="*/ 1625235 w 1625235"/>
              <a:gd name="connsiteY5" fmla="*/ 26194 h 1129341"/>
              <a:gd name="connsiteX0" fmla="*/ 36465 w 1625235"/>
              <a:gd name="connsiteY0" fmla="*/ 0 h 1072926"/>
              <a:gd name="connsiteX1" fmla="*/ 6461 w 1625235"/>
              <a:gd name="connsiteY1" fmla="*/ 199073 h 1072926"/>
              <a:gd name="connsiteX2" fmla="*/ 47895 w 1625235"/>
              <a:gd name="connsiteY2" fmla="*/ 529114 h 1072926"/>
              <a:gd name="connsiteX3" fmla="*/ 451755 w 1625235"/>
              <a:gd name="connsiteY3" fmla="*/ 948214 h 1072926"/>
              <a:gd name="connsiteX4" fmla="*/ 1518555 w 1625235"/>
              <a:gd name="connsiteY4" fmla="*/ 1046004 h 1072926"/>
              <a:gd name="connsiteX5" fmla="*/ 1625235 w 1625235"/>
              <a:gd name="connsiteY5" fmla="*/ 26194 h 1072926"/>
              <a:gd name="connsiteX0" fmla="*/ 36465 w 1625235"/>
              <a:gd name="connsiteY0" fmla="*/ 0 h 1036886"/>
              <a:gd name="connsiteX1" fmla="*/ 6461 w 1625235"/>
              <a:gd name="connsiteY1" fmla="*/ 199073 h 1036886"/>
              <a:gd name="connsiteX2" fmla="*/ 47895 w 1625235"/>
              <a:gd name="connsiteY2" fmla="*/ 529114 h 1036886"/>
              <a:gd name="connsiteX3" fmla="*/ 451755 w 1625235"/>
              <a:gd name="connsiteY3" fmla="*/ 948214 h 1036886"/>
              <a:gd name="connsiteX4" fmla="*/ 1524905 w 1625235"/>
              <a:gd name="connsiteY4" fmla="*/ 1001554 h 1036886"/>
              <a:gd name="connsiteX5" fmla="*/ 1625235 w 1625235"/>
              <a:gd name="connsiteY5" fmla="*/ 26194 h 1036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25235" h="1036886">
                <a:moveTo>
                  <a:pt x="36465" y="0"/>
                </a:moveTo>
                <a:cubicBezTo>
                  <a:pt x="7413" y="12382"/>
                  <a:pt x="4556" y="110887"/>
                  <a:pt x="6461" y="199073"/>
                </a:cubicBezTo>
                <a:cubicBezTo>
                  <a:pt x="8366" y="287259"/>
                  <a:pt x="-26321" y="404257"/>
                  <a:pt x="47895" y="529114"/>
                </a:cubicBezTo>
                <a:cubicBezTo>
                  <a:pt x="122111" y="653971"/>
                  <a:pt x="205587" y="869474"/>
                  <a:pt x="451755" y="948214"/>
                </a:cubicBezTo>
                <a:cubicBezTo>
                  <a:pt x="697923" y="1026954"/>
                  <a:pt x="1284875" y="1072674"/>
                  <a:pt x="1524905" y="1001554"/>
                </a:cubicBezTo>
                <a:cubicBezTo>
                  <a:pt x="1720485" y="847884"/>
                  <a:pt x="1540145" y="570389"/>
                  <a:pt x="1625235" y="26194"/>
                </a:cubicBezTo>
              </a:path>
            </a:pathLst>
          </a:cu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16200000" scaled="1"/>
            <a:tileRect/>
          </a:gradFill>
          <a:ln w="9525"/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7" name="Freeform 16"/>
          <p:cNvSpPr/>
          <p:nvPr/>
        </p:nvSpPr>
        <p:spPr>
          <a:xfrm>
            <a:off x="10155075" y="2467248"/>
            <a:ext cx="990600" cy="2647950"/>
          </a:xfrm>
          <a:custGeom>
            <a:avLst/>
            <a:gdLst>
              <a:gd name="connsiteX0" fmla="*/ 66675 w 990600"/>
              <a:gd name="connsiteY0" fmla="*/ 28575 h 2647950"/>
              <a:gd name="connsiteX1" fmla="*/ 0 w 990600"/>
              <a:gd name="connsiteY1" fmla="*/ 19050 h 2647950"/>
              <a:gd name="connsiteX2" fmla="*/ 95250 w 990600"/>
              <a:gd name="connsiteY2" fmla="*/ 723900 h 2647950"/>
              <a:gd name="connsiteX3" fmla="*/ 647700 w 990600"/>
              <a:gd name="connsiteY3" fmla="*/ 2581275 h 2647950"/>
              <a:gd name="connsiteX4" fmla="*/ 847725 w 990600"/>
              <a:gd name="connsiteY4" fmla="*/ 2647950 h 2647950"/>
              <a:gd name="connsiteX5" fmla="*/ 990600 w 990600"/>
              <a:gd name="connsiteY5" fmla="*/ 2638425 h 2647950"/>
              <a:gd name="connsiteX6" fmla="*/ 962025 w 990600"/>
              <a:gd name="connsiteY6" fmla="*/ 0 h 2647950"/>
              <a:gd name="connsiteX7" fmla="*/ 66675 w 990600"/>
              <a:gd name="connsiteY7" fmla="*/ 28575 h 2647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0600" h="2647950">
                <a:moveTo>
                  <a:pt x="66675" y="28575"/>
                </a:moveTo>
                <a:lnTo>
                  <a:pt x="0" y="19050"/>
                </a:lnTo>
                <a:lnTo>
                  <a:pt x="95250" y="723900"/>
                </a:lnTo>
                <a:lnTo>
                  <a:pt x="647700" y="2581275"/>
                </a:lnTo>
                <a:lnTo>
                  <a:pt x="847725" y="2647950"/>
                </a:lnTo>
                <a:lnTo>
                  <a:pt x="990600" y="2638425"/>
                </a:lnTo>
                <a:lnTo>
                  <a:pt x="962025" y="0"/>
                </a:lnTo>
                <a:lnTo>
                  <a:pt x="66675" y="28575"/>
                </a:lnTo>
                <a:close/>
              </a:path>
            </a:pathLst>
          </a:custGeom>
          <a:gradFill flip="none" rotWithShape="1">
            <a:gsLst>
              <a:gs pos="0">
                <a:schemeClr val="accent5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5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5">
                  <a:lumMod val="40000"/>
                  <a:lumOff val="60000"/>
                  <a:shade val="100000"/>
                  <a:satMod val="115000"/>
                </a:schemeClr>
              </a:gs>
            </a:gsLst>
            <a:lin ang="0" scaled="1"/>
            <a:tileRect/>
          </a:gradFill>
          <a:ln w="9525">
            <a:solidFill>
              <a:schemeClr val="tx1">
                <a:lumMod val="65000"/>
                <a:lumOff val="35000"/>
              </a:schemeClr>
            </a:solidFill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8" name="Freeform 17"/>
          <p:cNvSpPr/>
          <p:nvPr/>
        </p:nvSpPr>
        <p:spPr>
          <a:xfrm>
            <a:off x="7866403" y="1763380"/>
            <a:ext cx="1087063" cy="918246"/>
          </a:xfrm>
          <a:custGeom>
            <a:avLst/>
            <a:gdLst>
              <a:gd name="connsiteX0" fmla="*/ 2199 w 978005"/>
              <a:gd name="connsiteY0" fmla="*/ 7620 h 910626"/>
              <a:gd name="connsiteX1" fmla="*/ 2199 w 978005"/>
              <a:gd name="connsiteY1" fmla="*/ 342900 h 910626"/>
              <a:gd name="connsiteX2" fmla="*/ 25059 w 978005"/>
              <a:gd name="connsiteY2" fmla="*/ 708660 h 910626"/>
              <a:gd name="connsiteX3" fmla="*/ 207939 w 978005"/>
              <a:gd name="connsiteY3" fmla="*/ 883920 h 910626"/>
              <a:gd name="connsiteX4" fmla="*/ 649899 w 978005"/>
              <a:gd name="connsiteY4" fmla="*/ 883920 h 910626"/>
              <a:gd name="connsiteX5" fmla="*/ 977559 w 978005"/>
              <a:gd name="connsiteY5" fmla="*/ 830580 h 910626"/>
              <a:gd name="connsiteX6" fmla="*/ 581319 w 978005"/>
              <a:gd name="connsiteY6" fmla="*/ 0 h 910626"/>
              <a:gd name="connsiteX0" fmla="*/ 101702 w 1077508"/>
              <a:gd name="connsiteY0" fmla="*/ 7620 h 910626"/>
              <a:gd name="connsiteX1" fmla="*/ 102 w 1077508"/>
              <a:gd name="connsiteY1" fmla="*/ 342900 h 910626"/>
              <a:gd name="connsiteX2" fmla="*/ 124562 w 1077508"/>
              <a:gd name="connsiteY2" fmla="*/ 708660 h 910626"/>
              <a:gd name="connsiteX3" fmla="*/ 307442 w 1077508"/>
              <a:gd name="connsiteY3" fmla="*/ 883920 h 910626"/>
              <a:gd name="connsiteX4" fmla="*/ 749402 w 1077508"/>
              <a:gd name="connsiteY4" fmla="*/ 883920 h 910626"/>
              <a:gd name="connsiteX5" fmla="*/ 1077062 w 1077508"/>
              <a:gd name="connsiteY5" fmla="*/ 830580 h 910626"/>
              <a:gd name="connsiteX6" fmla="*/ 680822 w 1077508"/>
              <a:gd name="connsiteY6" fmla="*/ 0 h 910626"/>
              <a:gd name="connsiteX0" fmla="*/ 9657 w 1087063"/>
              <a:gd name="connsiteY0" fmla="*/ 7620 h 910626"/>
              <a:gd name="connsiteX1" fmla="*/ 9657 w 1087063"/>
              <a:gd name="connsiteY1" fmla="*/ 342900 h 910626"/>
              <a:gd name="connsiteX2" fmla="*/ 134117 w 1087063"/>
              <a:gd name="connsiteY2" fmla="*/ 708660 h 910626"/>
              <a:gd name="connsiteX3" fmla="*/ 316997 w 1087063"/>
              <a:gd name="connsiteY3" fmla="*/ 883920 h 910626"/>
              <a:gd name="connsiteX4" fmla="*/ 758957 w 1087063"/>
              <a:gd name="connsiteY4" fmla="*/ 883920 h 910626"/>
              <a:gd name="connsiteX5" fmla="*/ 1086617 w 1087063"/>
              <a:gd name="connsiteY5" fmla="*/ 830580 h 910626"/>
              <a:gd name="connsiteX6" fmla="*/ 690377 w 1087063"/>
              <a:gd name="connsiteY6" fmla="*/ 0 h 910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87063" h="910626">
                <a:moveTo>
                  <a:pt x="9657" y="7620"/>
                </a:moveTo>
                <a:cubicBezTo>
                  <a:pt x="7752" y="116840"/>
                  <a:pt x="-11086" y="226060"/>
                  <a:pt x="9657" y="342900"/>
                </a:cubicBezTo>
                <a:cubicBezTo>
                  <a:pt x="30400" y="459740"/>
                  <a:pt x="82894" y="618490"/>
                  <a:pt x="134117" y="708660"/>
                </a:cubicBezTo>
                <a:cubicBezTo>
                  <a:pt x="185340" y="798830"/>
                  <a:pt x="212857" y="854710"/>
                  <a:pt x="316997" y="883920"/>
                </a:cubicBezTo>
                <a:cubicBezTo>
                  <a:pt x="421137" y="913130"/>
                  <a:pt x="630687" y="892810"/>
                  <a:pt x="758957" y="883920"/>
                </a:cubicBezTo>
                <a:cubicBezTo>
                  <a:pt x="887227" y="875030"/>
                  <a:pt x="1098047" y="977900"/>
                  <a:pt x="1086617" y="830580"/>
                </a:cubicBezTo>
                <a:cubicBezTo>
                  <a:pt x="1075187" y="683260"/>
                  <a:pt x="882782" y="341630"/>
                  <a:pt x="690377" y="0"/>
                </a:cubicBezTo>
              </a:path>
            </a:pathLst>
          </a:custGeom>
          <a:gradFill flip="none" rotWithShape="1">
            <a:gsLst>
              <a:gs pos="0">
                <a:srgbClr val="FFFF99">
                  <a:shade val="30000"/>
                  <a:satMod val="115000"/>
                </a:srgbClr>
              </a:gs>
              <a:gs pos="50000">
                <a:srgbClr val="FFFF99">
                  <a:shade val="67500"/>
                  <a:satMod val="115000"/>
                </a:srgbClr>
              </a:gs>
              <a:gs pos="100000">
                <a:srgbClr val="FFFF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9525"/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9" name="Freeform 18"/>
          <p:cNvSpPr/>
          <p:nvPr/>
        </p:nvSpPr>
        <p:spPr>
          <a:xfrm>
            <a:off x="8540109" y="2476258"/>
            <a:ext cx="649180" cy="1351984"/>
          </a:xfrm>
          <a:custGeom>
            <a:avLst/>
            <a:gdLst>
              <a:gd name="connsiteX0" fmla="*/ 1430 w 691504"/>
              <a:gd name="connsiteY0" fmla="*/ 320305 h 1281483"/>
              <a:gd name="connsiteX1" fmla="*/ 146210 w 691504"/>
              <a:gd name="connsiteY1" fmla="*/ 1112785 h 1281483"/>
              <a:gd name="connsiteX2" fmla="*/ 298610 w 691504"/>
              <a:gd name="connsiteY2" fmla="*/ 1280425 h 1281483"/>
              <a:gd name="connsiteX3" fmla="*/ 542450 w 691504"/>
              <a:gd name="connsiteY3" fmla="*/ 1128025 h 1281483"/>
              <a:gd name="connsiteX4" fmla="*/ 679610 w 691504"/>
              <a:gd name="connsiteY4" fmla="*/ 289825 h 1281483"/>
              <a:gd name="connsiteX5" fmla="*/ 237650 w 691504"/>
              <a:gd name="connsiteY5" fmla="*/ 265 h 1281483"/>
              <a:gd name="connsiteX6" fmla="*/ 1430 w 691504"/>
              <a:gd name="connsiteY6" fmla="*/ 320305 h 1281483"/>
              <a:gd name="connsiteX0" fmla="*/ 1430 w 694950"/>
              <a:gd name="connsiteY0" fmla="*/ 320305 h 1281618"/>
              <a:gd name="connsiteX1" fmla="*/ 146210 w 694950"/>
              <a:gd name="connsiteY1" fmla="*/ 1112785 h 1281618"/>
              <a:gd name="connsiteX2" fmla="*/ 298610 w 694950"/>
              <a:gd name="connsiteY2" fmla="*/ 1280425 h 1281618"/>
              <a:gd name="connsiteX3" fmla="*/ 580550 w 694950"/>
              <a:gd name="connsiteY3" fmla="*/ 1074685 h 1281618"/>
              <a:gd name="connsiteX4" fmla="*/ 679610 w 694950"/>
              <a:gd name="connsiteY4" fmla="*/ 289825 h 1281618"/>
              <a:gd name="connsiteX5" fmla="*/ 237650 w 694950"/>
              <a:gd name="connsiteY5" fmla="*/ 265 h 1281618"/>
              <a:gd name="connsiteX6" fmla="*/ 1430 w 694950"/>
              <a:gd name="connsiteY6" fmla="*/ 320305 h 1281618"/>
              <a:gd name="connsiteX0" fmla="*/ 1430 w 695790"/>
              <a:gd name="connsiteY0" fmla="*/ 320305 h 1281618"/>
              <a:gd name="connsiteX1" fmla="*/ 146210 w 695790"/>
              <a:gd name="connsiteY1" fmla="*/ 1112785 h 1281618"/>
              <a:gd name="connsiteX2" fmla="*/ 298610 w 695790"/>
              <a:gd name="connsiteY2" fmla="*/ 1280425 h 1281618"/>
              <a:gd name="connsiteX3" fmla="*/ 580550 w 695790"/>
              <a:gd name="connsiteY3" fmla="*/ 1074685 h 1281618"/>
              <a:gd name="connsiteX4" fmla="*/ 679610 w 695790"/>
              <a:gd name="connsiteY4" fmla="*/ 289825 h 1281618"/>
              <a:gd name="connsiteX5" fmla="*/ 237650 w 695790"/>
              <a:gd name="connsiteY5" fmla="*/ 265 h 1281618"/>
              <a:gd name="connsiteX6" fmla="*/ 1430 w 695790"/>
              <a:gd name="connsiteY6" fmla="*/ 320305 h 1281618"/>
              <a:gd name="connsiteX0" fmla="*/ 1430 w 692225"/>
              <a:gd name="connsiteY0" fmla="*/ 320305 h 1281618"/>
              <a:gd name="connsiteX1" fmla="*/ 146210 w 692225"/>
              <a:gd name="connsiteY1" fmla="*/ 1112785 h 1281618"/>
              <a:gd name="connsiteX2" fmla="*/ 298610 w 692225"/>
              <a:gd name="connsiteY2" fmla="*/ 1280425 h 1281618"/>
              <a:gd name="connsiteX3" fmla="*/ 580550 w 692225"/>
              <a:gd name="connsiteY3" fmla="*/ 1074685 h 1281618"/>
              <a:gd name="connsiteX4" fmla="*/ 679610 w 692225"/>
              <a:gd name="connsiteY4" fmla="*/ 289825 h 1281618"/>
              <a:gd name="connsiteX5" fmla="*/ 237650 w 692225"/>
              <a:gd name="connsiteY5" fmla="*/ 265 h 1281618"/>
              <a:gd name="connsiteX6" fmla="*/ 1430 w 692225"/>
              <a:gd name="connsiteY6" fmla="*/ 320305 h 1281618"/>
              <a:gd name="connsiteX0" fmla="*/ 1430 w 649180"/>
              <a:gd name="connsiteY0" fmla="*/ 390671 h 1351984"/>
              <a:gd name="connsiteX1" fmla="*/ 146210 w 649180"/>
              <a:gd name="connsiteY1" fmla="*/ 1183151 h 1351984"/>
              <a:gd name="connsiteX2" fmla="*/ 298610 w 649180"/>
              <a:gd name="connsiteY2" fmla="*/ 1350791 h 1351984"/>
              <a:gd name="connsiteX3" fmla="*/ 580550 w 649180"/>
              <a:gd name="connsiteY3" fmla="*/ 1145051 h 1351984"/>
              <a:gd name="connsiteX4" fmla="*/ 626270 w 649180"/>
              <a:gd name="connsiteY4" fmla="*/ 108731 h 1351984"/>
              <a:gd name="connsiteX5" fmla="*/ 237650 w 649180"/>
              <a:gd name="connsiteY5" fmla="*/ 70631 h 1351984"/>
              <a:gd name="connsiteX6" fmla="*/ 1430 w 649180"/>
              <a:gd name="connsiteY6" fmla="*/ 390671 h 1351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49180" h="1351984">
                <a:moveTo>
                  <a:pt x="1430" y="390671"/>
                </a:moveTo>
                <a:cubicBezTo>
                  <a:pt x="-13810" y="576091"/>
                  <a:pt x="96680" y="1023131"/>
                  <a:pt x="146210" y="1183151"/>
                </a:cubicBezTo>
                <a:cubicBezTo>
                  <a:pt x="195740" y="1343171"/>
                  <a:pt x="226220" y="1357141"/>
                  <a:pt x="298610" y="1350791"/>
                </a:cubicBezTo>
                <a:cubicBezTo>
                  <a:pt x="371000" y="1344441"/>
                  <a:pt x="525940" y="1352061"/>
                  <a:pt x="580550" y="1145051"/>
                </a:cubicBezTo>
                <a:cubicBezTo>
                  <a:pt x="635160" y="938041"/>
                  <a:pt x="677070" y="296691"/>
                  <a:pt x="626270" y="108731"/>
                </a:cubicBezTo>
                <a:cubicBezTo>
                  <a:pt x="575470" y="-79229"/>
                  <a:pt x="341790" y="23641"/>
                  <a:pt x="237650" y="70631"/>
                </a:cubicBezTo>
                <a:cubicBezTo>
                  <a:pt x="133510" y="117621"/>
                  <a:pt x="16670" y="205251"/>
                  <a:pt x="1430" y="390671"/>
                </a:cubicBezTo>
                <a:close/>
              </a:path>
            </a:pathLst>
          </a:custGeom>
          <a:solidFill>
            <a:srgbClr val="FFFF00"/>
          </a:solidFill>
          <a:ln w="9525"/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0" name="Freeform 19"/>
          <p:cNvSpPr/>
          <p:nvPr/>
        </p:nvSpPr>
        <p:spPr>
          <a:xfrm>
            <a:off x="8351040" y="1762400"/>
            <a:ext cx="883920" cy="1143000"/>
          </a:xfrm>
          <a:custGeom>
            <a:avLst/>
            <a:gdLst>
              <a:gd name="connsiteX0" fmla="*/ 518160 w 883920"/>
              <a:gd name="connsiteY0" fmla="*/ 0 h 1143000"/>
              <a:gd name="connsiteX1" fmla="*/ 7620 w 883920"/>
              <a:gd name="connsiteY1" fmla="*/ 7620 h 1143000"/>
              <a:gd name="connsiteX2" fmla="*/ 0 w 883920"/>
              <a:gd name="connsiteY2" fmla="*/ 373380 h 1143000"/>
              <a:gd name="connsiteX3" fmla="*/ 182880 w 883920"/>
              <a:gd name="connsiteY3" fmla="*/ 1143000 h 1143000"/>
              <a:gd name="connsiteX4" fmla="*/ 784860 w 883920"/>
              <a:gd name="connsiteY4" fmla="*/ 1112520 h 1143000"/>
              <a:gd name="connsiteX5" fmla="*/ 883920 w 883920"/>
              <a:gd name="connsiteY5" fmla="*/ 110490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3920" h="1143000">
                <a:moveTo>
                  <a:pt x="518160" y="0"/>
                </a:moveTo>
                <a:lnTo>
                  <a:pt x="7620" y="7620"/>
                </a:lnTo>
                <a:lnTo>
                  <a:pt x="0" y="373380"/>
                </a:lnTo>
                <a:lnTo>
                  <a:pt x="182880" y="1143000"/>
                </a:lnTo>
                <a:lnTo>
                  <a:pt x="784860" y="1112520"/>
                </a:lnTo>
                <a:lnTo>
                  <a:pt x="883920" y="1104900"/>
                </a:lnTo>
              </a:path>
            </a:pathLst>
          </a:custGeom>
          <a:solidFill>
            <a:srgbClr val="FF9966"/>
          </a:solidFill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Freeform 20"/>
          <p:cNvSpPr/>
          <p:nvPr/>
        </p:nvSpPr>
        <p:spPr>
          <a:xfrm>
            <a:off x="9014060" y="2409990"/>
            <a:ext cx="1325800" cy="1320800"/>
          </a:xfrm>
          <a:custGeom>
            <a:avLst/>
            <a:gdLst>
              <a:gd name="connsiteX0" fmla="*/ 76200 w 982980"/>
              <a:gd name="connsiteY0" fmla="*/ 1043940 h 1043940"/>
              <a:gd name="connsiteX1" fmla="*/ 365760 w 982980"/>
              <a:gd name="connsiteY1" fmla="*/ 998220 h 1043940"/>
              <a:gd name="connsiteX2" fmla="*/ 746760 w 982980"/>
              <a:gd name="connsiteY2" fmla="*/ 685800 h 1043940"/>
              <a:gd name="connsiteX3" fmla="*/ 982980 w 982980"/>
              <a:gd name="connsiteY3" fmla="*/ 320040 h 1043940"/>
              <a:gd name="connsiteX4" fmla="*/ 457200 w 982980"/>
              <a:gd name="connsiteY4" fmla="*/ 0 h 1043940"/>
              <a:gd name="connsiteX5" fmla="*/ 83820 w 982980"/>
              <a:gd name="connsiteY5" fmla="*/ 91440 h 1043940"/>
              <a:gd name="connsiteX6" fmla="*/ 0 w 982980"/>
              <a:gd name="connsiteY6" fmla="*/ 982980 h 1043940"/>
              <a:gd name="connsiteX7" fmla="*/ 76200 w 982980"/>
              <a:gd name="connsiteY7" fmla="*/ 1043940 h 1043940"/>
              <a:gd name="connsiteX0" fmla="*/ 76200 w 2481580"/>
              <a:gd name="connsiteY0" fmla="*/ 1054100 h 1054100"/>
              <a:gd name="connsiteX1" fmla="*/ 365760 w 2481580"/>
              <a:gd name="connsiteY1" fmla="*/ 1008380 h 1054100"/>
              <a:gd name="connsiteX2" fmla="*/ 746760 w 2481580"/>
              <a:gd name="connsiteY2" fmla="*/ 695960 h 1054100"/>
              <a:gd name="connsiteX3" fmla="*/ 2481580 w 2481580"/>
              <a:gd name="connsiteY3" fmla="*/ 0 h 1054100"/>
              <a:gd name="connsiteX4" fmla="*/ 457200 w 2481580"/>
              <a:gd name="connsiteY4" fmla="*/ 10160 h 1054100"/>
              <a:gd name="connsiteX5" fmla="*/ 83820 w 2481580"/>
              <a:gd name="connsiteY5" fmla="*/ 101600 h 1054100"/>
              <a:gd name="connsiteX6" fmla="*/ 0 w 2481580"/>
              <a:gd name="connsiteY6" fmla="*/ 993140 h 1054100"/>
              <a:gd name="connsiteX7" fmla="*/ 76200 w 2481580"/>
              <a:gd name="connsiteY7" fmla="*/ 1054100 h 1054100"/>
              <a:gd name="connsiteX0" fmla="*/ 76200 w 1973580"/>
              <a:gd name="connsiteY0" fmla="*/ 1043940 h 1043940"/>
              <a:gd name="connsiteX1" fmla="*/ 365760 w 1973580"/>
              <a:gd name="connsiteY1" fmla="*/ 998220 h 1043940"/>
              <a:gd name="connsiteX2" fmla="*/ 746760 w 1973580"/>
              <a:gd name="connsiteY2" fmla="*/ 685800 h 1043940"/>
              <a:gd name="connsiteX3" fmla="*/ 1973580 w 1973580"/>
              <a:gd name="connsiteY3" fmla="*/ 66040 h 1043940"/>
              <a:gd name="connsiteX4" fmla="*/ 457200 w 1973580"/>
              <a:gd name="connsiteY4" fmla="*/ 0 h 1043940"/>
              <a:gd name="connsiteX5" fmla="*/ 83820 w 1973580"/>
              <a:gd name="connsiteY5" fmla="*/ 91440 h 1043940"/>
              <a:gd name="connsiteX6" fmla="*/ 0 w 1973580"/>
              <a:gd name="connsiteY6" fmla="*/ 982980 h 1043940"/>
              <a:gd name="connsiteX7" fmla="*/ 76200 w 1973580"/>
              <a:gd name="connsiteY7" fmla="*/ 1043940 h 1043940"/>
              <a:gd name="connsiteX0" fmla="*/ 76200 w 1287780"/>
              <a:gd name="connsiteY0" fmla="*/ 1320800 h 1320800"/>
              <a:gd name="connsiteX1" fmla="*/ 365760 w 1287780"/>
              <a:gd name="connsiteY1" fmla="*/ 1275080 h 1320800"/>
              <a:gd name="connsiteX2" fmla="*/ 746760 w 1287780"/>
              <a:gd name="connsiteY2" fmla="*/ 962660 h 1320800"/>
              <a:gd name="connsiteX3" fmla="*/ 1287780 w 1287780"/>
              <a:gd name="connsiteY3" fmla="*/ 0 h 1320800"/>
              <a:gd name="connsiteX4" fmla="*/ 457200 w 1287780"/>
              <a:gd name="connsiteY4" fmla="*/ 276860 h 1320800"/>
              <a:gd name="connsiteX5" fmla="*/ 83820 w 1287780"/>
              <a:gd name="connsiteY5" fmla="*/ 368300 h 1320800"/>
              <a:gd name="connsiteX6" fmla="*/ 0 w 1287780"/>
              <a:gd name="connsiteY6" fmla="*/ 1259840 h 1320800"/>
              <a:gd name="connsiteX7" fmla="*/ 76200 w 1287780"/>
              <a:gd name="connsiteY7" fmla="*/ 1320800 h 1320800"/>
              <a:gd name="connsiteX0" fmla="*/ 76200 w 1287780"/>
              <a:gd name="connsiteY0" fmla="*/ 1320800 h 1320800"/>
              <a:gd name="connsiteX1" fmla="*/ 365760 w 1287780"/>
              <a:gd name="connsiteY1" fmla="*/ 1275080 h 1320800"/>
              <a:gd name="connsiteX2" fmla="*/ 746760 w 1287780"/>
              <a:gd name="connsiteY2" fmla="*/ 962660 h 1320800"/>
              <a:gd name="connsiteX3" fmla="*/ 1287780 w 1287780"/>
              <a:gd name="connsiteY3" fmla="*/ 0 h 1320800"/>
              <a:gd name="connsiteX4" fmla="*/ 457200 w 1287780"/>
              <a:gd name="connsiteY4" fmla="*/ 276860 h 1320800"/>
              <a:gd name="connsiteX5" fmla="*/ 83820 w 1287780"/>
              <a:gd name="connsiteY5" fmla="*/ 368300 h 1320800"/>
              <a:gd name="connsiteX6" fmla="*/ 35132 w 1287780"/>
              <a:gd name="connsiteY6" fmla="*/ 235196 h 1320800"/>
              <a:gd name="connsiteX7" fmla="*/ 0 w 1287780"/>
              <a:gd name="connsiteY7" fmla="*/ 1259840 h 1320800"/>
              <a:gd name="connsiteX8" fmla="*/ 76200 w 1287780"/>
              <a:gd name="connsiteY8" fmla="*/ 1320800 h 1320800"/>
              <a:gd name="connsiteX0" fmla="*/ 114220 w 1325800"/>
              <a:gd name="connsiteY0" fmla="*/ 1320800 h 1320800"/>
              <a:gd name="connsiteX1" fmla="*/ 403780 w 1325800"/>
              <a:gd name="connsiteY1" fmla="*/ 1275080 h 1320800"/>
              <a:gd name="connsiteX2" fmla="*/ 784780 w 1325800"/>
              <a:gd name="connsiteY2" fmla="*/ 962660 h 1320800"/>
              <a:gd name="connsiteX3" fmla="*/ 1325800 w 1325800"/>
              <a:gd name="connsiteY3" fmla="*/ 0 h 1320800"/>
              <a:gd name="connsiteX4" fmla="*/ 495220 w 1325800"/>
              <a:gd name="connsiteY4" fmla="*/ 276860 h 1320800"/>
              <a:gd name="connsiteX5" fmla="*/ 121840 w 1325800"/>
              <a:gd name="connsiteY5" fmla="*/ 368300 h 1320800"/>
              <a:gd name="connsiteX6" fmla="*/ 0 w 1325800"/>
              <a:gd name="connsiteY6" fmla="*/ 79748 h 1320800"/>
              <a:gd name="connsiteX7" fmla="*/ 38020 w 1325800"/>
              <a:gd name="connsiteY7" fmla="*/ 1259840 h 1320800"/>
              <a:gd name="connsiteX8" fmla="*/ 114220 w 1325800"/>
              <a:gd name="connsiteY8" fmla="*/ 1320800 h 1320800"/>
              <a:gd name="connsiteX0" fmla="*/ 114220 w 1325800"/>
              <a:gd name="connsiteY0" fmla="*/ 1320800 h 1320800"/>
              <a:gd name="connsiteX1" fmla="*/ 403780 w 1325800"/>
              <a:gd name="connsiteY1" fmla="*/ 1275080 h 1320800"/>
              <a:gd name="connsiteX2" fmla="*/ 784780 w 1325800"/>
              <a:gd name="connsiteY2" fmla="*/ 962660 h 1320800"/>
              <a:gd name="connsiteX3" fmla="*/ 1325800 w 1325800"/>
              <a:gd name="connsiteY3" fmla="*/ 0 h 1320800"/>
              <a:gd name="connsiteX4" fmla="*/ 495220 w 1325800"/>
              <a:gd name="connsiteY4" fmla="*/ 276860 h 1320800"/>
              <a:gd name="connsiteX5" fmla="*/ 121840 w 1325800"/>
              <a:gd name="connsiteY5" fmla="*/ 368300 h 1320800"/>
              <a:gd name="connsiteX6" fmla="*/ 0 w 1325800"/>
              <a:gd name="connsiteY6" fmla="*/ 79748 h 1320800"/>
              <a:gd name="connsiteX7" fmla="*/ 83740 w 1325800"/>
              <a:gd name="connsiteY7" fmla="*/ 1250696 h 1320800"/>
              <a:gd name="connsiteX8" fmla="*/ 114220 w 1325800"/>
              <a:gd name="connsiteY8" fmla="*/ 1320800 h 132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25800" h="1320800">
                <a:moveTo>
                  <a:pt x="114220" y="1320800"/>
                </a:moveTo>
                <a:lnTo>
                  <a:pt x="403780" y="1275080"/>
                </a:lnTo>
                <a:lnTo>
                  <a:pt x="784780" y="962660"/>
                </a:lnTo>
                <a:lnTo>
                  <a:pt x="1325800" y="0"/>
                </a:lnTo>
                <a:lnTo>
                  <a:pt x="495220" y="276860"/>
                </a:lnTo>
                <a:lnTo>
                  <a:pt x="121840" y="368300"/>
                </a:lnTo>
                <a:cubicBezTo>
                  <a:pt x="120851" y="378796"/>
                  <a:pt x="989" y="69252"/>
                  <a:pt x="0" y="79748"/>
                </a:cubicBezTo>
                <a:lnTo>
                  <a:pt x="83740" y="1250696"/>
                </a:lnTo>
                <a:lnTo>
                  <a:pt x="114220" y="1320800"/>
                </a:lnTo>
                <a:close/>
              </a:path>
            </a:pathLst>
          </a:custGeom>
          <a:gradFill flip="none" rotWithShape="1">
            <a:gsLst>
              <a:gs pos="0">
                <a:srgbClr val="00CC99">
                  <a:shade val="30000"/>
                  <a:satMod val="115000"/>
                </a:srgbClr>
              </a:gs>
              <a:gs pos="50000">
                <a:srgbClr val="00CC99">
                  <a:shade val="67500"/>
                  <a:satMod val="115000"/>
                </a:srgbClr>
              </a:gs>
              <a:gs pos="100000">
                <a:srgbClr val="00CC99">
                  <a:shade val="100000"/>
                  <a:satMod val="115000"/>
                </a:srgbClr>
              </a:gs>
            </a:gsLst>
            <a:lin ang="16200000" scaled="1"/>
            <a:tileRect/>
          </a:gradFill>
          <a:ln w="9525"/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2" name="Freeform 21"/>
          <p:cNvSpPr/>
          <p:nvPr/>
        </p:nvSpPr>
        <p:spPr>
          <a:xfrm>
            <a:off x="8889167" y="1770496"/>
            <a:ext cx="2022447" cy="1194213"/>
          </a:xfrm>
          <a:custGeom>
            <a:avLst/>
            <a:gdLst>
              <a:gd name="connsiteX0" fmla="*/ 4147 w 888067"/>
              <a:gd name="connsiteY0" fmla="*/ 0 h 1136977"/>
              <a:gd name="connsiteX1" fmla="*/ 19387 w 888067"/>
              <a:gd name="connsiteY1" fmla="*/ 563880 h 1136977"/>
              <a:gd name="connsiteX2" fmla="*/ 156547 w 888067"/>
              <a:gd name="connsiteY2" fmla="*/ 861060 h 1136977"/>
              <a:gd name="connsiteX3" fmla="*/ 354667 w 888067"/>
              <a:gd name="connsiteY3" fmla="*/ 1120140 h 1136977"/>
              <a:gd name="connsiteX4" fmla="*/ 888067 w 888067"/>
              <a:gd name="connsiteY4" fmla="*/ 1112520 h 1136977"/>
              <a:gd name="connsiteX5" fmla="*/ 888067 w 888067"/>
              <a:gd name="connsiteY5" fmla="*/ 1112520 h 1136977"/>
              <a:gd name="connsiteX0" fmla="*/ 4147 w 1009987"/>
              <a:gd name="connsiteY0" fmla="*/ 0 h 1138769"/>
              <a:gd name="connsiteX1" fmla="*/ 19387 w 1009987"/>
              <a:gd name="connsiteY1" fmla="*/ 563880 h 1138769"/>
              <a:gd name="connsiteX2" fmla="*/ 156547 w 1009987"/>
              <a:gd name="connsiteY2" fmla="*/ 861060 h 1138769"/>
              <a:gd name="connsiteX3" fmla="*/ 354667 w 1009987"/>
              <a:gd name="connsiteY3" fmla="*/ 1120140 h 1138769"/>
              <a:gd name="connsiteX4" fmla="*/ 888067 w 1009987"/>
              <a:gd name="connsiteY4" fmla="*/ 1112520 h 1138769"/>
              <a:gd name="connsiteX5" fmla="*/ 1009987 w 1009987"/>
              <a:gd name="connsiteY5" fmla="*/ 1066800 h 1138769"/>
              <a:gd name="connsiteX0" fmla="*/ 4147 w 1009987"/>
              <a:gd name="connsiteY0" fmla="*/ 0 h 1184887"/>
              <a:gd name="connsiteX1" fmla="*/ 19387 w 1009987"/>
              <a:gd name="connsiteY1" fmla="*/ 563880 h 1184887"/>
              <a:gd name="connsiteX2" fmla="*/ 156547 w 1009987"/>
              <a:gd name="connsiteY2" fmla="*/ 861060 h 1184887"/>
              <a:gd name="connsiteX3" fmla="*/ 354667 w 1009987"/>
              <a:gd name="connsiteY3" fmla="*/ 1120140 h 1184887"/>
              <a:gd name="connsiteX4" fmla="*/ 888067 w 1009987"/>
              <a:gd name="connsiteY4" fmla="*/ 1112520 h 1184887"/>
              <a:gd name="connsiteX5" fmla="*/ 537547 w 1009987"/>
              <a:gd name="connsiteY5" fmla="*/ 320040 h 1184887"/>
              <a:gd name="connsiteX6" fmla="*/ 1009987 w 1009987"/>
              <a:gd name="connsiteY6" fmla="*/ 1066800 h 1184887"/>
              <a:gd name="connsiteX0" fmla="*/ 4147 w 889720"/>
              <a:gd name="connsiteY0" fmla="*/ 0 h 1184887"/>
              <a:gd name="connsiteX1" fmla="*/ 19387 w 889720"/>
              <a:gd name="connsiteY1" fmla="*/ 563880 h 1184887"/>
              <a:gd name="connsiteX2" fmla="*/ 156547 w 889720"/>
              <a:gd name="connsiteY2" fmla="*/ 861060 h 1184887"/>
              <a:gd name="connsiteX3" fmla="*/ 354667 w 889720"/>
              <a:gd name="connsiteY3" fmla="*/ 1120140 h 1184887"/>
              <a:gd name="connsiteX4" fmla="*/ 888067 w 889720"/>
              <a:gd name="connsiteY4" fmla="*/ 1112520 h 1184887"/>
              <a:gd name="connsiteX5" fmla="*/ 537547 w 889720"/>
              <a:gd name="connsiteY5" fmla="*/ 320040 h 1184887"/>
              <a:gd name="connsiteX6" fmla="*/ 849967 w 889720"/>
              <a:gd name="connsiteY6" fmla="*/ 0 h 1184887"/>
              <a:gd name="connsiteX0" fmla="*/ 4147 w 2023700"/>
              <a:gd name="connsiteY0" fmla="*/ 0 h 1194954"/>
              <a:gd name="connsiteX1" fmla="*/ 19387 w 2023700"/>
              <a:gd name="connsiteY1" fmla="*/ 563880 h 1194954"/>
              <a:gd name="connsiteX2" fmla="*/ 156547 w 2023700"/>
              <a:gd name="connsiteY2" fmla="*/ 861060 h 1194954"/>
              <a:gd name="connsiteX3" fmla="*/ 354667 w 2023700"/>
              <a:gd name="connsiteY3" fmla="*/ 1120140 h 1194954"/>
              <a:gd name="connsiteX4" fmla="*/ 888067 w 2023700"/>
              <a:gd name="connsiteY4" fmla="*/ 1112520 h 1194954"/>
              <a:gd name="connsiteX5" fmla="*/ 2023447 w 2023700"/>
              <a:gd name="connsiteY5" fmla="*/ 180340 h 1194954"/>
              <a:gd name="connsiteX6" fmla="*/ 849967 w 2023700"/>
              <a:gd name="connsiteY6" fmla="*/ 0 h 1194954"/>
              <a:gd name="connsiteX0" fmla="*/ 3411 w 2022964"/>
              <a:gd name="connsiteY0" fmla="*/ 0 h 1194805"/>
              <a:gd name="connsiteX1" fmla="*/ 18651 w 2022964"/>
              <a:gd name="connsiteY1" fmla="*/ 563880 h 1194805"/>
              <a:gd name="connsiteX2" fmla="*/ 139936 w 2022964"/>
              <a:gd name="connsiteY2" fmla="*/ 864235 h 1194805"/>
              <a:gd name="connsiteX3" fmla="*/ 353931 w 2022964"/>
              <a:gd name="connsiteY3" fmla="*/ 1120140 h 1194805"/>
              <a:gd name="connsiteX4" fmla="*/ 887331 w 2022964"/>
              <a:gd name="connsiteY4" fmla="*/ 1112520 h 1194805"/>
              <a:gd name="connsiteX5" fmla="*/ 2022711 w 2022964"/>
              <a:gd name="connsiteY5" fmla="*/ 180340 h 1194805"/>
              <a:gd name="connsiteX6" fmla="*/ 849231 w 2022964"/>
              <a:gd name="connsiteY6" fmla="*/ 0 h 1194805"/>
              <a:gd name="connsiteX0" fmla="*/ 3411 w 2022964"/>
              <a:gd name="connsiteY0" fmla="*/ 0 h 1194805"/>
              <a:gd name="connsiteX1" fmla="*/ 18651 w 2022964"/>
              <a:gd name="connsiteY1" fmla="*/ 563880 h 1194805"/>
              <a:gd name="connsiteX2" fmla="*/ 139936 w 2022964"/>
              <a:gd name="connsiteY2" fmla="*/ 864235 h 1194805"/>
              <a:gd name="connsiteX3" fmla="*/ 363456 w 2022964"/>
              <a:gd name="connsiteY3" fmla="*/ 1120140 h 1194805"/>
              <a:gd name="connsiteX4" fmla="*/ 887331 w 2022964"/>
              <a:gd name="connsiteY4" fmla="*/ 1112520 h 1194805"/>
              <a:gd name="connsiteX5" fmla="*/ 2022711 w 2022964"/>
              <a:gd name="connsiteY5" fmla="*/ 180340 h 1194805"/>
              <a:gd name="connsiteX6" fmla="*/ 849231 w 2022964"/>
              <a:gd name="connsiteY6" fmla="*/ 0 h 1194805"/>
              <a:gd name="connsiteX0" fmla="*/ 2894 w 2022447"/>
              <a:gd name="connsiteY0" fmla="*/ 0 h 1194213"/>
              <a:gd name="connsiteX1" fmla="*/ 18134 w 2022447"/>
              <a:gd name="connsiteY1" fmla="*/ 563880 h 1194213"/>
              <a:gd name="connsiteX2" fmla="*/ 126719 w 2022447"/>
              <a:gd name="connsiteY2" fmla="*/ 876935 h 1194213"/>
              <a:gd name="connsiteX3" fmla="*/ 362939 w 2022447"/>
              <a:gd name="connsiteY3" fmla="*/ 1120140 h 1194213"/>
              <a:gd name="connsiteX4" fmla="*/ 886814 w 2022447"/>
              <a:gd name="connsiteY4" fmla="*/ 1112520 h 1194213"/>
              <a:gd name="connsiteX5" fmla="*/ 2022194 w 2022447"/>
              <a:gd name="connsiteY5" fmla="*/ 180340 h 1194213"/>
              <a:gd name="connsiteX6" fmla="*/ 848714 w 2022447"/>
              <a:gd name="connsiteY6" fmla="*/ 0 h 1194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22447" h="1194213">
                <a:moveTo>
                  <a:pt x="2894" y="0"/>
                </a:moveTo>
                <a:cubicBezTo>
                  <a:pt x="-2186" y="210185"/>
                  <a:pt x="-2504" y="417724"/>
                  <a:pt x="18134" y="563880"/>
                </a:cubicBezTo>
                <a:cubicBezTo>
                  <a:pt x="38772" y="710036"/>
                  <a:pt x="69252" y="784225"/>
                  <a:pt x="126719" y="876935"/>
                </a:cubicBezTo>
                <a:cubicBezTo>
                  <a:pt x="184187" y="969645"/>
                  <a:pt x="236257" y="1080876"/>
                  <a:pt x="362939" y="1120140"/>
                </a:cubicBezTo>
                <a:cubicBezTo>
                  <a:pt x="489621" y="1159404"/>
                  <a:pt x="610272" y="1269153"/>
                  <a:pt x="886814" y="1112520"/>
                </a:cubicBezTo>
                <a:cubicBezTo>
                  <a:pt x="1163356" y="955887"/>
                  <a:pt x="2001874" y="187960"/>
                  <a:pt x="2022194" y="180340"/>
                </a:cubicBezTo>
                <a:cubicBezTo>
                  <a:pt x="2042514" y="172720"/>
                  <a:pt x="832204" y="6350"/>
                  <a:pt x="848714" y="0"/>
                </a:cubicBezTo>
              </a:path>
            </a:pathLst>
          </a:custGeom>
          <a:gradFill flip="none" rotWithShape="1">
            <a:gsLst>
              <a:gs pos="0">
                <a:srgbClr val="00CC99">
                  <a:shade val="30000"/>
                  <a:satMod val="115000"/>
                </a:srgbClr>
              </a:gs>
              <a:gs pos="50000">
                <a:srgbClr val="00CC99">
                  <a:shade val="67500"/>
                  <a:satMod val="115000"/>
                </a:srgbClr>
              </a:gs>
              <a:gs pos="100000">
                <a:srgbClr val="00CC99">
                  <a:shade val="100000"/>
                  <a:satMod val="115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solidFill>
              <a:schemeClr val="accent1">
                <a:lumMod val="50000"/>
              </a:schemeClr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3" name="Freeform 22"/>
          <p:cNvSpPr/>
          <p:nvPr/>
        </p:nvSpPr>
        <p:spPr>
          <a:xfrm>
            <a:off x="9294824" y="1796866"/>
            <a:ext cx="1380317" cy="1524776"/>
          </a:xfrm>
          <a:custGeom>
            <a:avLst/>
            <a:gdLst>
              <a:gd name="connsiteX0" fmla="*/ 961217 w 1079453"/>
              <a:gd name="connsiteY0" fmla="*/ 1462863 h 1462863"/>
              <a:gd name="connsiteX1" fmla="*/ 595457 w 1079453"/>
              <a:gd name="connsiteY1" fmla="*/ 1371423 h 1462863"/>
              <a:gd name="connsiteX2" fmla="*/ 206837 w 1079453"/>
              <a:gd name="connsiteY2" fmla="*/ 1074243 h 1462863"/>
              <a:gd name="connsiteX3" fmla="*/ 77297 w 1079453"/>
              <a:gd name="connsiteY3" fmla="*/ 822783 h 1462863"/>
              <a:gd name="connsiteX4" fmla="*/ 31577 w 1079453"/>
              <a:gd name="connsiteY4" fmla="*/ 91263 h 1462863"/>
              <a:gd name="connsiteX5" fmla="*/ 92537 w 1079453"/>
              <a:gd name="connsiteY5" fmla="*/ 22683 h 1462863"/>
              <a:gd name="connsiteX6" fmla="*/ 1022177 w 1079453"/>
              <a:gd name="connsiteY6" fmla="*/ 197943 h 1462863"/>
              <a:gd name="connsiteX7" fmla="*/ 900257 w 1079453"/>
              <a:gd name="connsiteY7" fmla="*/ 777063 h 1462863"/>
              <a:gd name="connsiteX0" fmla="*/ 1380317 w 1380317"/>
              <a:gd name="connsiteY0" fmla="*/ 1524776 h 1524776"/>
              <a:gd name="connsiteX1" fmla="*/ 595457 w 1380317"/>
              <a:gd name="connsiteY1" fmla="*/ 1371423 h 1524776"/>
              <a:gd name="connsiteX2" fmla="*/ 206837 w 1380317"/>
              <a:gd name="connsiteY2" fmla="*/ 1074243 h 1524776"/>
              <a:gd name="connsiteX3" fmla="*/ 77297 w 1380317"/>
              <a:gd name="connsiteY3" fmla="*/ 822783 h 1524776"/>
              <a:gd name="connsiteX4" fmla="*/ 31577 w 1380317"/>
              <a:gd name="connsiteY4" fmla="*/ 91263 h 1524776"/>
              <a:gd name="connsiteX5" fmla="*/ 92537 w 1380317"/>
              <a:gd name="connsiteY5" fmla="*/ 22683 h 1524776"/>
              <a:gd name="connsiteX6" fmla="*/ 1022177 w 1380317"/>
              <a:gd name="connsiteY6" fmla="*/ 197943 h 1524776"/>
              <a:gd name="connsiteX7" fmla="*/ 900257 w 1380317"/>
              <a:gd name="connsiteY7" fmla="*/ 777063 h 1524776"/>
              <a:gd name="connsiteX0" fmla="*/ 1380317 w 1391032"/>
              <a:gd name="connsiteY0" fmla="*/ 1524776 h 1524776"/>
              <a:gd name="connsiteX1" fmla="*/ 595457 w 1391032"/>
              <a:gd name="connsiteY1" fmla="*/ 1371423 h 1524776"/>
              <a:gd name="connsiteX2" fmla="*/ 206837 w 1391032"/>
              <a:gd name="connsiteY2" fmla="*/ 1074243 h 1524776"/>
              <a:gd name="connsiteX3" fmla="*/ 77297 w 1391032"/>
              <a:gd name="connsiteY3" fmla="*/ 822783 h 1524776"/>
              <a:gd name="connsiteX4" fmla="*/ 31577 w 1391032"/>
              <a:gd name="connsiteY4" fmla="*/ 91263 h 1524776"/>
              <a:gd name="connsiteX5" fmla="*/ 92537 w 1391032"/>
              <a:gd name="connsiteY5" fmla="*/ 22683 h 1524776"/>
              <a:gd name="connsiteX6" fmla="*/ 1022177 w 1391032"/>
              <a:gd name="connsiteY6" fmla="*/ 197943 h 1524776"/>
              <a:gd name="connsiteX7" fmla="*/ 1362219 w 1391032"/>
              <a:gd name="connsiteY7" fmla="*/ 791350 h 1524776"/>
              <a:gd name="connsiteX0" fmla="*/ 1380317 w 1380317"/>
              <a:gd name="connsiteY0" fmla="*/ 1524776 h 1524776"/>
              <a:gd name="connsiteX1" fmla="*/ 595457 w 1380317"/>
              <a:gd name="connsiteY1" fmla="*/ 1371423 h 1524776"/>
              <a:gd name="connsiteX2" fmla="*/ 206837 w 1380317"/>
              <a:gd name="connsiteY2" fmla="*/ 1074243 h 1524776"/>
              <a:gd name="connsiteX3" fmla="*/ 77297 w 1380317"/>
              <a:gd name="connsiteY3" fmla="*/ 822783 h 1524776"/>
              <a:gd name="connsiteX4" fmla="*/ 31577 w 1380317"/>
              <a:gd name="connsiteY4" fmla="*/ 91263 h 1524776"/>
              <a:gd name="connsiteX5" fmla="*/ 92537 w 1380317"/>
              <a:gd name="connsiteY5" fmla="*/ 22683 h 1524776"/>
              <a:gd name="connsiteX6" fmla="*/ 1022177 w 1380317"/>
              <a:gd name="connsiteY6" fmla="*/ 197943 h 1524776"/>
              <a:gd name="connsiteX7" fmla="*/ 1362219 w 1380317"/>
              <a:gd name="connsiteY7" fmla="*/ 791350 h 1524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80317" h="1524776">
                <a:moveTo>
                  <a:pt x="1380317" y="1524776"/>
                </a:moveTo>
                <a:cubicBezTo>
                  <a:pt x="1260302" y="1511441"/>
                  <a:pt x="791037" y="1446512"/>
                  <a:pt x="595457" y="1371423"/>
                </a:cubicBezTo>
                <a:cubicBezTo>
                  <a:pt x="399877" y="1296334"/>
                  <a:pt x="293197" y="1165683"/>
                  <a:pt x="206837" y="1074243"/>
                </a:cubicBezTo>
                <a:cubicBezTo>
                  <a:pt x="120477" y="982803"/>
                  <a:pt x="106507" y="986613"/>
                  <a:pt x="77297" y="822783"/>
                </a:cubicBezTo>
                <a:cubicBezTo>
                  <a:pt x="48087" y="658953"/>
                  <a:pt x="29037" y="224613"/>
                  <a:pt x="31577" y="91263"/>
                </a:cubicBezTo>
                <a:cubicBezTo>
                  <a:pt x="34117" y="-42087"/>
                  <a:pt x="-72563" y="4903"/>
                  <a:pt x="92537" y="22683"/>
                </a:cubicBezTo>
                <a:cubicBezTo>
                  <a:pt x="257637" y="40463"/>
                  <a:pt x="887557" y="72213"/>
                  <a:pt x="1022177" y="197943"/>
                </a:cubicBezTo>
                <a:cubicBezTo>
                  <a:pt x="1156797" y="323673"/>
                  <a:pt x="1380951" y="1493342"/>
                  <a:pt x="1362219" y="791350"/>
                </a:cubicBezTo>
              </a:path>
            </a:pathLst>
          </a:custGeom>
          <a:solidFill>
            <a:srgbClr val="FF9966"/>
          </a:solidFill>
          <a:ln w="9525"/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4" name="Freeform 23"/>
          <p:cNvSpPr/>
          <p:nvPr/>
        </p:nvSpPr>
        <p:spPr>
          <a:xfrm>
            <a:off x="10221750" y="2430286"/>
            <a:ext cx="914400" cy="1618113"/>
          </a:xfrm>
          <a:custGeom>
            <a:avLst/>
            <a:gdLst>
              <a:gd name="connsiteX0" fmla="*/ 895350 w 914400"/>
              <a:gd name="connsiteY0" fmla="*/ 0 h 1457325"/>
              <a:gd name="connsiteX1" fmla="*/ 0 w 914400"/>
              <a:gd name="connsiteY1" fmla="*/ 9525 h 1457325"/>
              <a:gd name="connsiteX2" fmla="*/ 104775 w 914400"/>
              <a:gd name="connsiteY2" fmla="*/ 809625 h 1457325"/>
              <a:gd name="connsiteX3" fmla="*/ 371475 w 914400"/>
              <a:gd name="connsiteY3" fmla="*/ 1457325 h 1457325"/>
              <a:gd name="connsiteX4" fmla="*/ 914400 w 914400"/>
              <a:gd name="connsiteY4" fmla="*/ 1438275 h 1457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4400" h="1457325">
                <a:moveTo>
                  <a:pt x="895350" y="0"/>
                </a:moveTo>
                <a:lnTo>
                  <a:pt x="0" y="9525"/>
                </a:lnTo>
                <a:lnTo>
                  <a:pt x="104775" y="809625"/>
                </a:lnTo>
                <a:lnTo>
                  <a:pt x="371475" y="1457325"/>
                </a:lnTo>
                <a:lnTo>
                  <a:pt x="914400" y="1438275"/>
                </a:lnTo>
              </a:path>
            </a:pathLst>
          </a:custGeom>
          <a:gradFill flip="none" rotWithShape="1">
            <a:gsLst>
              <a:gs pos="0">
                <a:srgbClr val="00CC99">
                  <a:shade val="30000"/>
                  <a:satMod val="115000"/>
                </a:srgbClr>
              </a:gs>
              <a:gs pos="50000">
                <a:srgbClr val="00CC99">
                  <a:shade val="67500"/>
                  <a:satMod val="115000"/>
                </a:srgbClr>
              </a:gs>
              <a:gs pos="100000">
                <a:srgbClr val="00CC99">
                  <a:shade val="100000"/>
                  <a:satMod val="115000"/>
                </a:srgbClr>
              </a:gs>
            </a:gsLst>
            <a:lin ang="16200000" scaled="1"/>
            <a:tileRect/>
          </a:gradFill>
          <a:ln w="9525"/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pSp>
        <p:nvGrpSpPr>
          <p:cNvPr id="25" name="Group 24"/>
          <p:cNvGrpSpPr/>
          <p:nvPr/>
        </p:nvGrpSpPr>
        <p:grpSpPr>
          <a:xfrm>
            <a:off x="9331124" y="1756178"/>
            <a:ext cx="1809653" cy="850826"/>
            <a:chOff x="5557798" y="635485"/>
            <a:chExt cx="1809653" cy="795924"/>
          </a:xfrm>
          <a:gradFill flip="none" rotWithShape="1">
            <a:gsLst>
              <a:gs pos="0">
                <a:srgbClr val="00CC99">
                  <a:shade val="30000"/>
                  <a:satMod val="115000"/>
                </a:srgbClr>
              </a:gs>
              <a:gs pos="50000">
                <a:srgbClr val="00CC99">
                  <a:shade val="67500"/>
                  <a:satMod val="115000"/>
                </a:srgbClr>
              </a:gs>
              <a:gs pos="100000">
                <a:srgbClr val="00CC99">
                  <a:shade val="100000"/>
                  <a:satMod val="115000"/>
                </a:srgbClr>
              </a:gs>
            </a:gsLst>
            <a:path path="circle">
              <a:fillToRect l="50000" t="50000" r="50000" b="50000"/>
            </a:path>
            <a:tileRect/>
          </a:gradFill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grpSpPr>
        <p:sp>
          <p:nvSpPr>
            <p:cNvPr id="26" name="Freeform 25"/>
            <p:cNvSpPr/>
            <p:nvPr/>
          </p:nvSpPr>
          <p:spPr>
            <a:xfrm>
              <a:off x="5557799" y="635485"/>
              <a:ext cx="1780261" cy="795924"/>
            </a:xfrm>
            <a:custGeom>
              <a:avLst/>
              <a:gdLst>
                <a:gd name="connsiteX0" fmla="*/ 4801 w 1780261"/>
                <a:gd name="connsiteY0" fmla="*/ 4595 h 795924"/>
                <a:gd name="connsiteX1" fmla="*/ 20041 w 1780261"/>
                <a:gd name="connsiteY1" fmla="*/ 65555 h 795924"/>
                <a:gd name="connsiteX2" fmla="*/ 164821 w 1780261"/>
                <a:gd name="connsiteY2" fmla="*/ 461795 h 795924"/>
                <a:gd name="connsiteX3" fmla="*/ 515341 w 1780261"/>
                <a:gd name="connsiteY3" fmla="*/ 766595 h 795924"/>
                <a:gd name="connsiteX4" fmla="*/ 1780261 w 1780261"/>
                <a:gd name="connsiteY4" fmla="*/ 766595 h 795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0261" h="795924">
                  <a:moveTo>
                    <a:pt x="4801" y="4595"/>
                  </a:moveTo>
                  <a:cubicBezTo>
                    <a:pt x="-914" y="-3025"/>
                    <a:pt x="-6629" y="-10645"/>
                    <a:pt x="20041" y="65555"/>
                  </a:cubicBezTo>
                  <a:cubicBezTo>
                    <a:pt x="46711" y="141755"/>
                    <a:pt x="82271" y="344955"/>
                    <a:pt x="164821" y="461795"/>
                  </a:cubicBezTo>
                  <a:cubicBezTo>
                    <a:pt x="247371" y="578635"/>
                    <a:pt x="246101" y="715795"/>
                    <a:pt x="515341" y="766595"/>
                  </a:cubicBezTo>
                  <a:cubicBezTo>
                    <a:pt x="784581" y="817395"/>
                    <a:pt x="1282421" y="791995"/>
                    <a:pt x="1780261" y="766595"/>
                  </a:cubicBezTo>
                </a:path>
              </a:pathLst>
            </a:cu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27" name="Freeform 26"/>
            <p:cNvSpPr/>
            <p:nvPr/>
          </p:nvSpPr>
          <p:spPr>
            <a:xfrm>
              <a:off x="5557798" y="640080"/>
              <a:ext cx="1809653" cy="757646"/>
            </a:xfrm>
            <a:custGeom>
              <a:avLst/>
              <a:gdLst>
                <a:gd name="connsiteX0" fmla="*/ 1724297 w 1724297"/>
                <a:gd name="connsiteY0" fmla="*/ 0 h 757646"/>
                <a:gd name="connsiteX1" fmla="*/ 0 w 1724297"/>
                <a:gd name="connsiteY1" fmla="*/ 0 h 757646"/>
                <a:gd name="connsiteX2" fmla="*/ 248195 w 1724297"/>
                <a:gd name="connsiteY2" fmla="*/ 326571 h 757646"/>
                <a:gd name="connsiteX3" fmla="*/ 1476103 w 1724297"/>
                <a:gd name="connsiteY3" fmla="*/ 705394 h 757646"/>
                <a:gd name="connsiteX4" fmla="*/ 1724297 w 1724297"/>
                <a:gd name="connsiteY4" fmla="*/ 757646 h 757646"/>
                <a:gd name="connsiteX5" fmla="*/ 1724297 w 1724297"/>
                <a:gd name="connsiteY5" fmla="*/ 0 h 757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24297" h="757646">
                  <a:moveTo>
                    <a:pt x="1724297" y="0"/>
                  </a:moveTo>
                  <a:lnTo>
                    <a:pt x="0" y="0"/>
                  </a:lnTo>
                  <a:lnTo>
                    <a:pt x="248195" y="326571"/>
                  </a:lnTo>
                  <a:lnTo>
                    <a:pt x="1476103" y="705394"/>
                  </a:lnTo>
                  <a:lnTo>
                    <a:pt x="1724297" y="757646"/>
                  </a:lnTo>
                  <a:lnTo>
                    <a:pt x="1724297" y="0"/>
                  </a:lnTo>
                  <a:close/>
                </a:path>
              </a:pathLst>
            </a:custGeom>
            <a:grpFill/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</p:grpSp>
      <p:sp>
        <p:nvSpPr>
          <p:cNvPr id="28" name="Rectangle 27"/>
          <p:cNvSpPr/>
          <p:nvPr/>
        </p:nvSpPr>
        <p:spPr>
          <a:xfrm>
            <a:off x="5697369" y="1752826"/>
            <a:ext cx="5448307" cy="415599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TextBox 28"/>
          <p:cNvSpPr txBox="1"/>
          <p:nvPr/>
        </p:nvSpPr>
        <p:spPr>
          <a:xfrm>
            <a:off x="6426740" y="1845382"/>
            <a:ext cx="7697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2000" dirty="0"/>
              <a:t>TEM</a:t>
            </a:r>
          </a:p>
          <a:p>
            <a:r>
              <a:rPr lang="fr-LU" sz="1200" dirty="0"/>
              <a:t>EELS/EDS</a:t>
            </a:r>
            <a:endParaRPr lang="fr-FR" sz="1200" dirty="0"/>
          </a:p>
        </p:txBody>
      </p:sp>
      <p:sp>
        <p:nvSpPr>
          <p:cNvPr id="30" name="TextBox 29"/>
          <p:cNvSpPr txBox="1"/>
          <p:nvPr/>
        </p:nvSpPr>
        <p:spPr>
          <a:xfrm>
            <a:off x="7279510" y="1952838"/>
            <a:ext cx="5749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2000" dirty="0"/>
              <a:t>AES</a:t>
            </a:r>
            <a:endParaRPr lang="fr-FR" sz="2000" dirty="0"/>
          </a:p>
        </p:txBody>
      </p:sp>
      <p:sp>
        <p:nvSpPr>
          <p:cNvPr id="31" name="TextBox 30"/>
          <p:cNvSpPr txBox="1"/>
          <p:nvPr/>
        </p:nvSpPr>
        <p:spPr>
          <a:xfrm>
            <a:off x="8754682" y="4272052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/>
              <a:t>LA-ICP-MS</a:t>
            </a:r>
            <a:endParaRPr lang="fr-FR" dirty="0"/>
          </a:p>
        </p:txBody>
      </p:sp>
      <p:sp>
        <p:nvSpPr>
          <p:cNvPr id="32" name="TextBox 31"/>
          <p:cNvSpPr txBox="1"/>
          <p:nvPr/>
        </p:nvSpPr>
        <p:spPr>
          <a:xfrm rot="4489234">
            <a:off x="8261674" y="2169816"/>
            <a:ext cx="922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/>
              <a:t>RAMAN</a:t>
            </a:r>
            <a:endParaRPr lang="fr-FR" dirty="0"/>
          </a:p>
        </p:txBody>
      </p:sp>
      <p:sp>
        <p:nvSpPr>
          <p:cNvPr id="33" name="TextBox 32"/>
          <p:cNvSpPr txBox="1"/>
          <p:nvPr/>
        </p:nvSpPr>
        <p:spPr>
          <a:xfrm rot="4489234">
            <a:off x="7750458" y="2055905"/>
            <a:ext cx="93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/>
              <a:t>SEM </a:t>
            </a:r>
            <a:r>
              <a:rPr lang="fr-LU" sz="1400" dirty="0"/>
              <a:t>EDS</a:t>
            </a:r>
            <a:endParaRPr lang="fr-FR" sz="1400" dirty="0"/>
          </a:p>
        </p:txBody>
      </p:sp>
      <p:sp>
        <p:nvSpPr>
          <p:cNvPr id="34" name="TextBox 33"/>
          <p:cNvSpPr txBox="1"/>
          <p:nvPr/>
        </p:nvSpPr>
        <p:spPr>
          <a:xfrm>
            <a:off x="8848696" y="2060825"/>
            <a:ext cx="529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/>
              <a:t>XPS</a:t>
            </a:r>
            <a:endParaRPr lang="fr-FR" dirty="0"/>
          </a:p>
        </p:txBody>
      </p:sp>
      <p:sp>
        <p:nvSpPr>
          <p:cNvPr id="35" name="TextBox 34"/>
          <p:cNvSpPr txBox="1"/>
          <p:nvPr/>
        </p:nvSpPr>
        <p:spPr>
          <a:xfrm>
            <a:off x="10057830" y="1903811"/>
            <a:ext cx="6142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2000" dirty="0"/>
              <a:t>XRD</a:t>
            </a:r>
            <a:endParaRPr lang="fr-FR" sz="2000" dirty="0"/>
          </a:p>
        </p:txBody>
      </p:sp>
      <p:sp>
        <p:nvSpPr>
          <p:cNvPr id="36" name="TextBox 35"/>
          <p:cNvSpPr txBox="1"/>
          <p:nvPr/>
        </p:nvSpPr>
        <p:spPr>
          <a:xfrm>
            <a:off x="10408067" y="2925254"/>
            <a:ext cx="5757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2000" dirty="0"/>
              <a:t>XRF</a:t>
            </a:r>
            <a:endParaRPr lang="fr-FR" sz="2000" dirty="0"/>
          </a:p>
        </p:txBody>
      </p:sp>
      <p:sp>
        <p:nvSpPr>
          <p:cNvPr id="37" name="TextBox 36"/>
          <p:cNvSpPr txBox="1"/>
          <p:nvPr/>
        </p:nvSpPr>
        <p:spPr>
          <a:xfrm>
            <a:off x="9483560" y="2529216"/>
            <a:ext cx="6319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2000" dirty="0"/>
              <a:t>FTIR</a:t>
            </a:r>
            <a:endParaRPr lang="fr-FR" sz="2000" dirty="0"/>
          </a:p>
        </p:txBody>
      </p:sp>
      <p:sp>
        <p:nvSpPr>
          <p:cNvPr id="38" name="TextBox 37"/>
          <p:cNvSpPr txBox="1"/>
          <p:nvPr/>
        </p:nvSpPr>
        <p:spPr>
          <a:xfrm>
            <a:off x="8123791" y="4434131"/>
            <a:ext cx="7056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2000" dirty="0"/>
              <a:t>SIMS</a:t>
            </a:r>
            <a:endParaRPr lang="fr-FR" sz="2000" dirty="0"/>
          </a:p>
        </p:txBody>
      </p:sp>
      <p:sp>
        <p:nvSpPr>
          <p:cNvPr id="39" name="TextBox 38"/>
          <p:cNvSpPr txBox="1"/>
          <p:nvPr/>
        </p:nvSpPr>
        <p:spPr>
          <a:xfrm rot="2578722">
            <a:off x="7754594" y="3658822"/>
            <a:ext cx="91505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600" dirty="0" err="1"/>
              <a:t>Tof</a:t>
            </a:r>
            <a:r>
              <a:rPr lang="fr-LU" sz="1600" dirty="0"/>
              <a:t>-SIMS</a:t>
            </a:r>
            <a:endParaRPr lang="fr-FR" sz="1600" dirty="0"/>
          </a:p>
        </p:txBody>
      </p:sp>
      <p:sp>
        <p:nvSpPr>
          <p:cNvPr id="40" name="TextBox 39"/>
          <p:cNvSpPr txBox="1"/>
          <p:nvPr/>
        </p:nvSpPr>
        <p:spPr>
          <a:xfrm rot="20247099">
            <a:off x="9064976" y="3123457"/>
            <a:ext cx="7954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2000" dirty="0"/>
              <a:t>µ-XRF</a:t>
            </a:r>
            <a:endParaRPr lang="fr-FR" sz="2000" dirty="0"/>
          </a:p>
        </p:txBody>
      </p:sp>
      <p:sp>
        <p:nvSpPr>
          <p:cNvPr id="41" name="TextBox 40"/>
          <p:cNvSpPr txBox="1"/>
          <p:nvPr/>
        </p:nvSpPr>
        <p:spPr>
          <a:xfrm rot="3909488">
            <a:off x="8535922" y="3144187"/>
            <a:ext cx="6575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µ-PIXE</a:t>
            </a:r>
            <a:endParaRPr lang="fr-FR" sz="1400" dirty="0"/>
          </a:p>
        </p:txBody>
      </p:sp>
      <p:sp>
        <p:nvSpPr>
          <p:cNvPr id="42" name="TextBox 41"/>
          <p:cNvSpPr txBox="1"/>
          <p:nvPr/>
        </p:nvSpPr>
        <p:spPr>
          <a:xfrm>
            <a:off x="4925659" y="1648515"/>
            <a:ext cx="6479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100 %</a:t>
            </a:r>
            <a:endParaRPr lang="fr-FR" sz="1400" dirty="0"/>
          </a:p>
        </p:txBody>
      </p:sp>
      <p:sp>
        <p:nvSpPr>
          <p:cNvPr id="43" name="TextBox 42"/>
          <p:cNvSpPr txBox="1"/>
          <p:nvPr/>
        </p:nvSpPr>
        <p:spPr>
          <a:xfrm>
            <a:off x="4925659" y="2026348"/>
            <a:ext cx="53572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10 %</a:t>
            </a:r>
            <a:endParaRPr lang="fr-FR" sz="1400" dirty="0"/>
          </a:p>
        </p:txBody>
      </p:sp>
      <p:sp>
        <p:nvSpPr>
          <p:cNvPr id="44" name="TextBox 43"/>
          <p:cNvSpPr txBox="1"/>
          <p:nvPr/>
        </p:nvSpPr>
        <p:spPr>
          <a:xfrm>
            <a:off x="4925659" y="2404181"/>
            <a:ext cx="4443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1 %</a:t>
            </a:r>
            <a:endParaRPr lang="fr-FR" sz="1400" dirty="0"/>
          </a:p>
        </p:txBody>
      </p:sp>
      <p:sp>
        <p:nvSpPr>
          <p:cNvPr id="45" name="TextBox 44"/>
          <p:cNvSpPr txBox="1"/>
          <p:nvPr/>
        </p:nvSpPr>
        <p:spPr>
          <a:xfrm>
            <a:off x="4925659" y="2782014"/>
            <a:ext cx="6030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0.1 %</a:t>
            </a:r>
            <a:endParaRPr lang="fr-FR" sz="1400" dirty="0"/>
          </a:p>
        </p:txBody>
      </p:sp>
      <p:sp>
        <p:nvSpPr>
          <p:cNvPr id="46" name="TextBox 45"/>
          <p:cNvSpPr txBox="1"/>
          <p:nvPr/>
        </p:nvSpPr>
        <p:spPr>
          <a:xfrm>
            <a:off x="4925660" y="3159847"/>
            <a:ext cx="8306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100 ppm</a:t>
            </a:r>
            <a:endParaRPr lang="fr-FR" sz="1400" dirty="0"/>
          </a:p>
        </p:txBody>
      </p:sp>
      <p:sp>
        <p:nvSpPr>
          <p:cNvPr id="47" name="TextBox 46"/>
          <p:cNvSpPr txBox="1"/>
          <p:nvPr/>
        </p:nvSpPr>
        <p:spPr>
          <a:xfrm>
            <a:off x="4925660" y="3537680"/>
            <a:ext cx="7393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 ppm</a:t>
            </a:r>
            <a:endParaRPr lang="fr-FR" sz="1400" dirty="0"/>
          </a:p>
        </p:txBody>
      </p:sp>
      <p:sp>
        <p:nvSpPr>
          <p:cNvPr id="48" name="TextBox 47"/>
          <p:cNvSpPr txBox="1"/>
          <p:nvPr/>
        </p:nvSpPr>
        <p:spPr>
          <a:xfrm>
            <a:off x="4925659" y="3915513"/>
            <a:ext cx="6479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 ppm</a:t>
            </a:r>
            <a:endParaRPr lang="fr-FR" sz="1400" dirty="0"/>
          </a:p>
        </p:txBody>
      </p:sp>
      <p:sp>
        <p:nvSpPr>
          <p:cNvPr id="49" name="TextBox 48"/>
          <p:cNvSpPr txBox="1"/>
          <p:nvPr/>
        </p:nvSpPr>
        <p:spPr>
          <a:xfrm>
            <a:off x="4925660" y="4293346"/>
            <a:ext cx="7825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100 </a:t>
            </a:r>
            <a:r>
              <a:rPr lang="fr-LU" sz="1400" dirty="0" err="1"/>
              <a:t>ppb</a:t>
            </a:r>
            <a:endParaRPr lang="fr-FR" sz="1400" dirty="0"/>
          </a:p>
        </p:txBody>
      </p:sp>
      <p:sp>
        <p:nvSpPr>
          <p:cNvPr id="50" name="TextBox 49"/>
          <p:cNvSpPr txBox="1"/>
          <p:nvPr/>
        </p:nvSpPr>
        <p:spPr>
          <a:xfrm>
            <a:off x="4925660" y="4671179"/>
            <a:ext cx="69121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 </a:t>
            </a:r>
            <a:r>
              <a:rPr lang="fr-LU" sz="1400" dirty="0" err="1"/>
              <a:t>ppb</a:t>
            </a:r>
            <a:endParaRPr lang="fr-FR" sz="1400" dirty="0"/>
          </a:p>
        </p:txBody>
      </p:sp>
      <p:sp>
        <p:nvSpPr>
          <p:cNvPr id="51" name="TextBox 50"/>
          <p:cNvSpPr txBox="1"/>
          <p:nvPr/>
        </p:nvSpPr>
        <p:spPr>
          <a:xfrm>
            <a:off x="4925659" y="5049012"/>
            <a:ext cx="5998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 </a:t>
            </a:r>
            <a:r>
              <a:rPr lang="fr-LU" sz="1400" dirty="0" err="1"/>
              <a:t>ppb</a:t>
            </a:r>
            <a:endParaRPr lang="fr-FR" sz="1400" dirty="0"/>
          </a:p>
        </p:txBody>
      </p:sp>
      <p:sp>
        <p:nvSpPr>
          <p:cNvPr id="52" name="TextBox 51"/>
          <p:cNvSpPr txBox="1"/>
          <p:nvPr/>
        </p:nvSpPr>
        <p:spPr>
          <a:xfrm>
            <a:off x="4925659" y="5426845"/>
            <a:ext cx="7481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100 </a:t>
            </a:r>
            <a:r>
              <a:rPr lang="fr-LU" sz="1400" dirty="0" err="1"/>
              <a:t>ppt</a:t>
            </a:r>
            <a:endParaRPr lang="fr-FR" sz="1400" dirty="0"/>
          </a:p>
        </p:txBody>
      </p:sp>
      <p:sp>
        <p:nvSpPr>
          <p:cNvPr id="53" name="TextBox 52"/>
          <p:cNvSpPr txBox="1"/>
          <p:nvPr/>
        </p:nvSpPr>
        <p:spPr>
          <a:xfrm rot="19200000">
            <a:off x="5274915" y="5978342"/>
            <a:ext cx="6832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0.1 nm</a:t>
            </a:r>
            <a:endParaRPr lang="fr-FR" sz="1400" dirty="0"/>
          </a:p>
        </p:txBody>
      </p:sp>
      <p:sp>
        <p:nvSpPr>
          <p:cNvPr id="54" name="TextBox 53"/>
          <p:cNvSpPr txBox="1"/>
          <p:nvPr/>
        </p:nvSpPr>
        <p:spPr>
          <a:xfrm rot="19200000">
            <a:off x="5979977" y="5935065"/>
            <a:ext cx="54854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 nm</a:t>
            </a:r>
            <a:endParaRPr lang="fr-FR" sz="1400" dirty="0"/>
          </a:p>
        </p:txBody>
      </p:sp>
      <p:sp>
        <p:nvSpPr>
          <p:cNvPr id="55" name="TextBox 54"/>
          <p:cNvSpPr txBox="1"/>
          <p:nvPr/>
        </p:nvSpPr>
        <p:spPr>
          <a:xfrm rot="19200000">
            <a:off x="6547181" y="5963916"/>
            <a:ext cx="64472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 nm</a:t>
            </a:r>
            <a:endParaRPr lang="fr-FR" sz="1400" dirty="0"/>
          </a:p>
        </p:txBody>
      </p:sp>
      <p:sp>
        <p:nvSpPr>
          <p:cNvPr id="56" name="TextBox 55"/>
          <p:cNvSpPr txBox="1"/>
          <p:nvPr/>
        </p:nvSpPr>
        <p:spPr>
          <a:xfrm rot="19200000">
            <a:off x="7273900" y="5992767"/>
            <a:ext cx="73609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100 nm</a:t>
            </a:r>
            <a:endParaRPr lang="fr-FR" sz="1400" dirty="0"/>
          </a:p>
        </p:txBody>
      </p:sp>
      <p:sp>
        <p:nvSpPr>
          <p:cNvPr id="57" name="TextBox 56"/>
          <p:cNvSpPr txBox="1"/>
          <p:nvPr/>
        </p:nvSpPr>
        <p:spPr>
          <a:xfrm rot="19206960">
            <a:off x="8008438" y="5939465"/>
            <a:ext cx="56297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 µm</a:t>
            </a:r>
            <a:endParaRPr lang="fr-FR" sz="1400" dirty="0"/>
          </a:p>
        </p:txBody>
      </p:sp>
      <p:sp>
        <p:nvSpPr>
          <p:cNvPr id="58" name="TextBox 57"/>
          <p:cNvSpPr txBox="1"/>
          <p:nvPr/>
        </p:nvSpPr>
        <p:spPr>
          <a:xfrm rot="19200000">
            <a:off x="8593275" y="5968553"/>
            <a:ext cx="6527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 µm</a:t>
            </a:r>
            <a:endParaRPr lang="fr-FR" sz="1400" dirty="0"/>
          </a:p>
        </p:txBody>
      </p:sp>
      <p:sp>
        <p:nvSpPr>
          <p:cNvPr id="59" name="TextBox 58"/>
          <p:cNvSpPr txBox="1"/>
          <p:nvPr/>
        </p:nvSpPr>
        <p:spPr>
          <a:xfrm rot="19200000">
            <a:off x="9267880" y="5997404"/>
            <a:ext cx="7425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100 µm</a:t>
            </a:r>
            <a:endParaRPr lang="fr-FR" sz="1400" dirty="0"/>
          </a:p>
        </p:txBody>
      </p:sp>
      <p:sp>
        <p:nvSpPr>
          <p:cNvPr id="60" name="TextBox 59"/>
          <p:cNvSpPr txBox="1"/>
          <p:nvPr/>
        </p:nvSpPr>
        <p:spPr>
          <a:xfrm rot="19200000">
            <a:off x="10032253" y="5951036"/>
            <a:ext cx="5982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 mm</a:t>
            </a:r>
            <a:endParaRPr lang="fr-FR" sz="1400" dirty="0"/>
          </a:p>
        </p:txBody>
      </p:sp>
      <p:sp>
        <p:nvSpPr>
          <p:cNvPr id="61" name="TextBox 60"/>
          <p:cNvSpPr txBox="1"/>
          <p:nvPr/>
        </p:nvSpPr>
        <p:spPr>
          <a:xfrm rot="19200000">
            <a:off x="10652352" y="5931974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400" dirty="0"/>
              <a:t>1 cm</a:t>
            </a:r>
            <a:endParaRPr lang="fr-FR" sz="1400" dirty="0"/>
          </a:p>
        </p:txBody>
      </p:sp>
      <p:sp>
        <p:nvSpPr>
          <p:cNvPr id="62" name="TextBox 61"/>
          <p:cNvSpPr txBox="1"/>
          <p:nvPr/>
        </p:nvSpPr>
        <p:spPr>
          <a:xfrm>
            <a:off x="6326386" y="5356789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/>
              <a:t>Nano</a:t>
            </a:r>
            <a:endParaRPr lang="fr-FR" dirty="0"/>
          </a:p>
        </p:txBody>
      </p:sp>
      <p:sp>
        <p:nvSpPr>
          <p:cNvPr id="63" name="TextBox 62"/>
          <p:cNvSpPr txBox="1"/>
          <p:nvPr/>
        </p:nvSpPr>
        <p:spPr>
          <a:xfrm>
            <a:off x="8289431" y="5393097"/>
            <a:ext cx="730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/>
              <a:t>Micro</a:t>
            </a:r>
            <a:endParaRPr lang="fr-FR" dirty="0"/>
          </a:p>
        </p:txBody>
      </p:sp>
      <p:sp>
        <p:nvSpPr>
          <p:cNvPr id="64" name="TextBox 63"/>
          <p:cNvSpPr txBox="1"/>
          <p:nvPr/>
        </p:nvSpPr>
        <p:spPr>
          <a:xfrm>
            <a:off x="10366920" y="5406001"/>
            <a:ext cx="58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 err="1"/>
              <a:t>Bulk</a:t>
            </a:r>
            <a:endParaRPr lang="fr-FR" dirty="0"/>
          </a:p>
        </p:txBody>
      </p:sp>
      <p:sp>
        <p:nvSpPr>
          <p:cNvPr id="65" name="TextBox 64"/>
          <p:cNvSpPr txBox="1"/>
          <p:nvPr/>
        </p:nvSpPr>
        <p:spPr>
          <a:xfrm rot="4333025">
            <a:off x="10482077" y="4373220"/>
            <a:ext cx="857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/>
              <a:t>ICP-MS</a:t>
            </a:r>
            <a:endParaRPr lang="fr-FR" dirty="0"/>
          </a:p>
        </p:txBody>
      </p:sp>
      <p:sp>
        <p:nvSpPr>
          <p:cNvPr id="66" name="TextBox 65"/>
          <p:cNvSpPr txBox="1"/>
          <p:nvPr/>
        </p:nvSpPr>
        <p:spPr>
          <a:xfrm>
            <a:off x="7514636" y="6294097"/>
            <a:ext cx="20509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2000" b="1" dirty="0" err="1"/>
              <a:t>Lateral</a:t>
            </a:r>
            <a:r>
              <a:rPr lang="fr-LU" sz="2000" b="1" dirty="0"/>
              <a:t> </a:t>
            </a:r>
            <a:r>
              <a:rPr lang="fr-LU" sz="2000" b="1" dirty="0" err="1"/>
              <a:t>resolution</a:t>
            </a:r>
            <a:endParaRPr lang="fr-FR" sz="2000" b="1" dirty="0"/>
          </a:p>
        </p:txBody>
      </p:sp>
      <p:sp>
        <p:nvSpPr>
          <p:cNvPr id="67" name="TextBox 66"/>
          <p:cNvSpPr txBox="1"/>
          <p:nvPr/>
        </p:nvSpPr>
        <p:spPr>
          <a:xfrm rot="16200000">
            <a:off x="3822271" y="3452021"/>
            <a:ext cx="17651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LU" sz="2000" b="1" dirty="0" err="1"/>
              <a:t>Detection</a:t>
            </a:r>
            <a:r>
              <a:rPr lang="fr-LU" sz="2000" b="1" dirty="0"/>
              <a:t> </a:t>
            </a:r>
            <a:r>
              <a:rPr lang="fr-LU" sz="2000" b="1" dirty="0" err="1"/>
              <a:t>limit</a:t>
            </a:r>
            <a:endParaRPr lang="fr-FR" sz="2000" b="1" dirty="0"/>
          </a:p>
        </p:txBody>
      </p:sp>
      <p:cxnSp>
        <p:nvCxnSpPr>
          <p:cNvPr id="68" name="Straight Connector 67"/>
          <p:cNvCxnSpPr/>
          <p:nvPr/>
        </p:nvCxnSpPr>
        <p:spPr>
          <a:xfrm flipH="1" flipV="1">
            <a:off x="6048004" y="1770496"/>
            <a:ext cx="2914402" cy="4138322"/>
          </a:xfrm>
          <a:prstGeom prst="line">
            <a:avLst/>
          </a:prstGeom>
          <a:ln>
            <a:solidFill>
              <a:srgbClr val="00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Box 68"/>
          <p:cNvSpPr txBox="1"/>
          <p:nvPr/>
        </p:nvSpPr>
        <p:spPr>
          <a:xfrm rot="3237856">
            <a:off x="5762404" y="3885689"/>
            <a:ext cx="35365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sz="1600" i="1" dirty="0" err="1">
                <a:solidFill>
                  <a:srgbClr val="0033CC"/>
                </a:solidFill>
              </a:rPr>
              <a:t>Physical</a:t>
            </a:r>
            <a:r>
              <a:rPr lang="fr-LU" sz="1600" i="1" dirty="0">
                <a:solidFill>
                  <a:srgbClr val="0033CC"/>
                </a:solidFill>
              </a:rPr>
              <a:t> </a:t>
            </a:r>
            <a:r>
              <a:rPr lang="fr-LU" sz="1600" i="1" dirty="0" err="1">
                <a:solidFill>
                  <a:srgbClr val="0033CC"/>
                </a:solidFill>
              </a:rPr>
              <a:t>limit</a:t>
            </a:r>
            <a:r>
              <a:rPr lang="fr-LU" sz="1600" i="1" dirty="0">
                <a:solidFill>
                  <a:srgbClr val="0033CC"/>
                </a:solidFill>
              </a:rPr>
              <a:t> for 0,3 nm </a:t>
            </a:r>
            <a:r>
              <a:rPr lang="fr-LU" sz="1600" i="1" dirty="0" err="1">
                <a:solidFill>
                  <a:srgbClr val="0033CC"/>
                </a:solidFill>
              </a:rPr>
              <a:t>sampling</a:t>
            </a:r>
            <a:r>
              <a:rPr lang="fr-LU" sz="1600" i="1" dirty="0">
                <a:solidFill>
                  <a:srgbClr val="0033CC"/>
                </a:solidFill>
              </a:rPr>
              <a:t> </a:t>
            </a:r>
            <a:r>
              <a:rPr lang="fr-LU" sz="1600" i="1" dirty="0" err="1">
                <a:solidFill>
                  <a:srgbClr val="0033CC"/>
                </a:solidFill>
              </a:rPr>
              <a:t>depth</a:t>
            </a:r>
            <a:endParaRPr lang="fr-FR" sz="1600" i="1" dirty="0">
              <a:solidFill>
                <a:srgbClr val="0033CC"/>
              </a:solidFill>
            </a:endParaRPr>
          </a:p>
        </p:txBody>
      </p:sp>
      <p:sp>
        <p:nvSpPr>
          <p:cNvPr id="70" name="TextBox 69"/>
          <p:cNvSpPr txBox="1"/>
          <p:nvPr/>
        </p:nvSpPr>
        <p:spPr>
          <a:xfrm rot="4313995">
            <a:off x="7044421" y="3140697"/>
            <a:ext cx="11544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/>
              <a:t>NanoSIMS</a:t>
            </a:r>
            <a:endParaRPr lang="fr-FR" dirty="0"/>
          </a:p>
        </p:txBody>
      </p:sp>
      <p:sp>
        <p:nvSpPr>
          <p:cNvPr id="2" name="Rounded Rectangle 1"/>
          <p:cNvSpPr/>
          <p:nvPr/>
        </p:nvSpPr>
        <p:spPr>
          <a:xfrm>
            <a:off x="5806167" y="845338"/>
            <a:ext cx="4614779" cy="216000"/>
          </a:xfrm>
          <a:prstGeom prst="roundRect">
            <a:avLst/>
          </a:prstGeom>
          <a:solidFill>
            <a:srgbClr val="FFFF6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TEM</a:t>
            </a:r>
          </a:p>
        </p:txBody>
      </p:sp>
      <p:sp>
        <p:nvSpPr>
          <p:cNvPr id="73" name="Rounded Rectangle 72"/>
          <p:cNvSpPr/>
          <p:nvPr/>
        </p:nvSpPr>
        <p:spPr>
          <a:xfrm>
            <a:off x="5922581" y="1088412"/>
            <a:ext cx="4075280" cy="216000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AFM</a:t>
            </a:r>
          </a:p>
        </p:txBody>
      </p:sp>
      <p:sp>
        <p:nvSpPr>
          <p:cNvPr id="74" name="Rounded Rectangle 73"/>
          <p:cNvSpPr/>
          <p:nvPr/>
        </p:nvSpPr>
        <p:spPr>
          <a:xfrm>
            <a:off x="6254251" y="1321345"/>
            <a:ext cx="4409004" cy="216000"/>
          </a:xfrm>
          <a:prstGeom prst="roundRect">
            <a:avLst/>
          </a:prstGeom>
          <a:solidFill>
            <a:srgbClr val="FFFF6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SEM/HIM</a:t>
            </a:r>
          </a:p>
        </p:txBody>
      </p:sp>
      <p:sp>
        <p:nvSpPr>
          <p:cNvPr id="75" name="Rounded Rectangle 74"/>
          <p:cNvSpPr/>
          <p:nvPr/>
        </p:nvSpPr>
        <p:spPr>
          <a:xfrm flipH="1">
            <a:off x="11158809" y="2559255"/>
            <a:ext cx="216000" cy="3175367"/>
          </a:xfrm>
          <a:prstGeom prst="roundRect">
            <a:avLst/>
          </a:prstGeom>
          <a:solidFill>
            <a:srgbClr val="3FBAE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r>
              <a:rPr lang="en-GB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GDMS</a:t>
            </a:r>
          </a:p>
        </p:txBody>
      </p:sp>
      <p:sp>
        <p:nvSpPr>
          <p:cNvPr id="76" name="Rounded Rectangle 75"/>
          <p:cNvSpPr/>
          <p:nvPr/>
        </p:nvSpPr>
        <p:spPr>
          <a:xfrm flipH="1">
            <a:off x="11839369" y="1750805"/>
            <a:ext cx="216000" cy="1599203"/>
          </a:xfrm>
          <a:prstGeom prst="roundRect">
            <a:avLst/>
          </a:prstGeom>
          <a:solidFill>
            <a:schemeClr val="accent3">
              <a:lumMod val="25000"/>
              <a:lumOff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vert" rtlCol="0" anchor="ctr" anchorCtr="1"/>
          <a:lstStyle/>
          <a:p>
            <a:pPr algn="just"/>
            <a:r>
              <a:rPr lang="en-GB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TGA/DTA/DSC</a:t>
            </a:r>
          </a:p>
        </p:txBody>
      </p:sp>
      <p:sp>
        <p:nvSpPr>
          <p:cNvPr id="77" name="Rounded Rectangle 76"/>
          <p:cNvSpPr/>
          <p:nvPr/>
        </p:nvSpPr>
        <p:spPr>
          <a:xfrm flipH="1">
            <a:off x="11382193" y="1746787"/>
            <a:ext cx="216000" cy="3232169"/>
          </a:xfrm>
          <a:prstGeom prst="roundRect">
            <a:avLst/>
          </a:prstGeom>
          <a:solidFill>
            <a:schemeClr val="accent3">
              <a:lumMod val="25000"/>
              <a:lumOff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r>
              <a:rPr lang="en-GB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ICP Techniques</a:t>
            </a:r>
          </a:p>
        </p:txBody>
      </p:sp>
      <p:sp>
        <p:nvSpPr>
          <p:cNvPr id="78" name="Rounded Rectangle 77"/>
          <p:cNvSpPr/>
          <p:nvPr/>
        </p:nvSpPr>
        <p:spPr>
          <a:xfrm flipH="1">
            <a:off x="11610490" y="1742143"/>
            <a:ext cx="216000" cy="2714576"/>
          </a:xfrm>
          <a:prstGeom prst="roundRect">
            <a:avLst/>
          </a:prstGeom>
          <a:solidFill>
            <a:srgbClr val="3FBAE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r>
              <a:rPr lang="en-GB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GC-MS</a:t>
            </a:r>
          </a:p>
        </p:txBody>
      </p:sp>
      <p:sp>
        <p:nvSpPr>
          <p:cNvPr id="79" name="Rounded Rectangle 78"/>
          <p:cNvSpPr/>
          <p:nvPr/>
        </p:nvSpPr>
        <p:spPr>
          <a:xfrm>
            <a:off x="8123792" y="1537345"/>
            <a:ext cx="3012359" cy="184366"/>
          </a:xfrm>
          <a:prstGeom prst="roundRect">
            <a:avLst/>
          </a:prstGeom>
          <a:solidFill>
            <a:srgbClr val="FFC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Optical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37" name="3D Model 136" descr="Red Sphere">
                <a:extLst>
                  <a:ext uri="{FF2B5EF4-FFF2-40B4-BE49-F238E27FC236}">
                    <a16:creationId xmlns:a16="http://schemas.microsoft.com/office/drawing/2014/main" id="{D71AD7D6-9F1E-4EA0-9571-0FE05DCE162C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520263" y="3094775"/>
              <a:ext cx="453393" cy="453393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453393" cy="453393"/>
                    </a:xfrm>
                    <a:prstGeom prst="rect">
                      <a:avLst/>
                    </a:prstGeom>
                  </am3d:spPr>
                  <am3d:camera>
                    <am3d:pos x="0" y="0" z="8146918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7143146" d="1000000"/>
                    <am3d:preTrans dx="-2" dy="-18000000" dz="3"/>
                    <am3d:scale>
                      <am3d:sx n="1000000" d="1000000"/>
                      <am3d:sy n="1000000" d="1000000"/>
                      <am3d:sz n="1000000" d="1000000"/>
                    </am3d:scale>
                    <am3d:rot ax="6471684" ay="-2694337" az="3927877"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71247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37" name="3D Model 136" descr="Red Sphere">
                <a:extLst>
                  <a:ext uri="{FF2B5EF4-FFF2-40B4-BE49-F238E27FC236}">
                    <a16:creationId xmlns:a16="http://schemas.microsoft.com/office/drawing/2014/main" id="{D71AD7D6-9F1E-4EA0-9571-0FE05DCE162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20263" y="3094775"/>
                <a:ext cx="453393" cy="45339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38" name="3D Model 137" descr="Red Sphere">
                <a:extLst>
                  <a:ext uri="{FF2B5EF4-FFF2-40B4-BE49-F238E27FC236}">
                    <a16:creationId xmlns:a16="http://schemas.microsoft.com/office/drawing/2014/main" id="{B1EDC745-3F4E-4D7D-8AA9-5FB8034594CC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837078" y="3426104"/>
              <a:ext cx="357201" cy="357201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357201" cy="357201"/>
                    </a:xfrm>
                    <a:prstGeom prst="rect">
                      <a:avLst/>
                    </a:prstGeom>
                  </am3d:spPr>
                  <am3d:camera>
                    <am3d:pos x="0" y="0" z="8146918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7143146" d="1000000"/>
                    <am3d:preTrans dx="-2" dy="-18000000" dz="3"/>
                    <am3d:scale>
                      <am3d:sx n="1000000" d="1000000"/>
                      <am3d:sy n="1000000" d="1000000"/>
                      <am3d:sz n="1000000" d="1000000"/>
                    </am3d:scale>
                    <am3d:rot ax="6471684" ay="-2694337" az="3927877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6131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38" name="3D Model 137" descr="Red Sphere">
                <a:extLst>
                  <a:ext uri="{FF2B5EF4-FFF2-40B4-BE49-F238E27FC236}">
                    <a16:creationId xmlns:a16="http://schemas.microsoft.com/office/drawing/2014/main" id="{B1EDC745-3F4E-4D7D-8AA9-5FB8034594C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37078" y="3426104"/>
                <a:ext cx="357201" cy="357201"/>
              </a:xfrm>
              <a:prstGeom prst="rect">
                <a:avLst/>
              </a:prstGeom>
            </p:spPr>
          </p:pic>
        </mc:Fallback>
      </mc:AlternateContent>
      <p:sp>
        <p:nvSpPr>
          <p:cNvPr id="139" name="Rectangle 138">
            <a:extLst>
              <a:ext uri="{FF2B5EF4-FFF2-40B4-BE49-F238E27FC236}">
                <a16:creationId xmlns:a16="http://schemas.microsoft.com/office/drawing/2014/main" id="{7C317E90-40E4-4E76-88B8-618AFDE290B0}"/>
              </a:ext>
            </a:extLst>
          </p:cNvPr>
          <p:cNvSpPr/>
          <p:nvPr/>
        </p:nvSpPr>
        <p:spPr>
          <a:xfrm>
            <a:off x="1247601" y="3771908"/>
            <a:ext cx="2023986" cy="1648071"/>
          </a:xfrm>
          <a:prstGeom prst="rect">
            <a:avLst/>
          </a:prstGeom>
          <a:solidFill>
            <a:srgbClr val="E7E6E6">
              <a:lumMod val="75000"/>
            </a:srgbClr>
          </a:solidFill>
          <a:ln w="12700" cap="flat" cmpd="sng" algn="ctr">
            <a:solidFill>
              <a:srgbClr val="E7E6E6">
                <a:lumMod val="50000"/>
              </a:srgbClr>
            </a:solidFill>
            <a:prstDash val="solid"/>
            <a:miter lim="800000"/>
          </a:ln>
          <a:effectLst/>
          <a:scene3d>
            <a:camera prst="isometricOffAxis2Top">
              <a:rot lat="19266422" lon="3712454" rev="17534351"/>
            </a:camera>
            <a:lightRig rig="threePt" dir="t">
              <a:rot lat="0" lon="0" rev="0"/>
            </a:lightRig>
          </a:scene3d>
          <a:sp3d>
            <a:bevelB w="25400" h="190500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0" name="Oval 139">
            <a:extLst>
              <a:ext uri="{FF2B5EF4-FFF2-40B4-BE49-F238E27FC236}">
                <a16:creationId xmlns:a16="http://schemas.microsoft.com/office/drawing/2014/main" id="{44037C7F-2D97-4849-BE24-ECD17E53C278}"/>
              </a:ext>
            </a:extLst>
          </p:cNvPr>
          <p:cNvSpPr/>
          <p:nvPr/>
        </p:nvSpPr>
        <p:spPr>
          <a:xfrm>
            <a:off x="1655906" y="3883154"/>
            <a:ext cx="1309410" cy="1309410"/>
          </a:xfrm>
          <a:prstGeom prst="ellipse">
            <a:avLst/>
          </a:prstGeom>
          <a:solidFill>
            <a:srgbClr val="0070C0"/>
          </a:solidFill>
          <a:ln w="12700" cap="flat" cmpd="sng" algn="ctr">
            <a:solidFill>
              <a:srgbClr val="E7E6E6">
                <a:lumMod val="50000"/>
              </a:srgbClr>
            </a:solidFill>
            <a:prstDash val="solid"/>
            <a:miter lim="800000"/>
          </a:ln>
          <a:effectLst/>
          <a:scene3d>
            <a:camera prst="isometricOffAxis2Top">
              <a:rot lat="19266422" lon="3712454" rev="17534351"/>
            </a:camera>
            <a:lightRig rig="threePt" dir="t">
              <a:rot lat="0" lon="0" rev="0"/>
            </a:lightRig>
          </a:scene3d>
          <a:sp3d>
            <a:bevelB w="25400" h="19050"/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1" name="Oval 140">
            <a:extLst>
              <a:ext uri="{FF2B5EF4-FFF2-40B4-BE49-F238E27FC236}">
                <a16:creationId xmlns:a16="http://schemas.microsoft.com/office/drawing/2014/main" id="{DF6607D4-94ED-48A4-97A2-DDB308CBE366}"/>
              </a:ext>
            </a:extLst>
          </p:cNvPr>
          <p:cNvSpPr/>
          <p:nvPr/>
        </p:nvSpPr>
        <p:spPr>
          <a:xfrm>
            <a:off x="2140109" y="4422139"/>
            <a:ext cx="257802" cy="257802"/>
          </a:xfrm>
          <a:prstGeom prst="ellipse">
            <a:avLst/>
          </a:prstGeom>
          <a:solidFill>
            <a:srgbClr val="FF0000"/>
          </a:solidFill>
          <a:ln w="12700" cap="flat" cmpd="sng" algn="ctr">
            <a:solidFill>
              <a:srgbClr val="E7E6E6">
                <a:lumMod val="50000"/>
              </a:srgbClr>
            </a:solidFill>
            <a:prstDash val="solid"/>
            <a:miter lim="800000"/>
          </a:ln>
          <a:effectLst/>
          <a:scene3d>
            <a:camera prst="isometricOffAxis2Top">
              <a:rot lat="19266422" lon="3712454" rev="17534351"/>
            </a:camera>
            <a:lightRig rig="threePt" dir="t">
              <a:rot lat="0" lon="0" rev="0"/>
            </a:lightRig>
          </a:scene3d>
          <a:sp3d>
            <a:bevelB w="25400" h="19050"/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42" name="Straight Arrow Connector 141">
            <a:extLst>
              <a:ext uri="{FF2B5EF4-FFF2-40B4-BE49-F238E27FC236}">
                <a16:creationId xmlns:a16="http://schemas.microsoft.com/office/drawing/2014/main" id="{751EB607-74B6-4C6A-9BD9-7323706CB07E}"/>
              </a:ext>
            </a:extLst>
          </p:cNvPr>
          <p:cNvCxnSpPr>
            <a:cxnSpLocks/>
          </p:cNvCxnSpPr>
          <p:nvPr/>
        </p:nvCxnSpPr>
        <p:spPr>
          <a:xfrm>
            <a:off x="1403896" y="4666760"/>
            <a:ext cx="834065" cy="300189"/>
          </a:xfrm>
          <a:prstGeom prst="straightConnector1">
            <a:avLst/>
          </a:prstGeom>
          <a:noFill/>
          <a:ln w="53975" cap="flat" cmpd="sng" algn="ctr">
            <a:solidFill>
              <a:srgbClr val="4472C4"/>
            </a:solidFill>
            <a:prstDash val="solid"/>
            <a:miter lim="800000"/>
            <a:headEnd type="triangle"/>
            <a:tailEnd type="triangle"/>
          </a:ln>
          <a:effectLst/>
        </p:spPr>
      </p:cxnSp>
      <p:sp>
        <p:nvSpPr>
          <p:cNvPr id="143" name="TextBox 142">
            <a:extLst>
              <a:ext uri="{FF2B5EF4-FFF2-40B4-BE49-F238E27FC236}">
                <a16:creationId xmlns:a16="http://schemas.microsoft.com/office/drawing/2014/main" id="{8EF1E48B-1035-4BDF-8509-98F506500123}"/>
              </a:ext>
            </a:extLst>
          </p:cNvPr>
          <p:cNvSpPr txBox="1"/>
          <p:nvPr/>
        </p:nvSpPr>
        <p:spPr>
          <a:xfrm rot="1155308">
            <a:off x="679290" y="4880387"/>
            <a:ext cx="1249262" cy="2480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18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Spatial resolution</a:t>
            </a:r>
          </a:p>
        </p:txBody>
      </p:sp>
      <p:sp>
        <p:nvSpPr>
          <p:cNvPr id="144" name="TextBox 143">
            <a:extLst>
              <a:ext uri="{FF2B5EF4-FFF2-40B4-BE49-F238E27FC236}">
                <a16:creationId xmlns:a16="http://schemas.microsoft.com/office/drawing/2014/main" id="{078EC6CA-F3AE-4C04-BA31-FA4C3BA618EE}"/>
              </a:ext>
            </a:extLst>
          </p:cNvPr>
          <p:cNvSpPr txBox="1"/>
          <p:nvPr/>
        </p:nvSpPr>
        <p:spPr>
          <a:xfrm rot="19885124">
            <a:off x="-70161" y="2263853"/>
            <a:ext cx="1343122" cy="268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Incident Particle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45" name="3D Model 144" descr="Red Sphere">
                <a:extLst>
                  <a:ext uri="{FF2B5EF4-FFF2-40B4-BE49-F238E27FC236}">
                    <a16:creationId xmlns:a16="http://schemas.microsoft.com/office/drawing/2014/main" id="{B63AAFC8-99A8-4762-B8EF-D71A48C4737D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205828" y="2923551"/>
              <a:ext cx="282015" cy="282015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282015" cy="282015"/>
                    </a:xfrm>
                    <a:prstGeom prst="rect">
                      <a:avLst/>
                    </a:prstGeom>
                  </am3d:spPr>
                  <am3d:camera>
                    <am3d:pos x="0" y="0" z="8146918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7143146" d="1000000"/>
                    <am3d:preTrans dx="-2" dy="-18000000" dz="3"/>
                    <am3d:scale>
                      <am3d:sx n="1000000" d="1000000"/>
                      <am3d:sy n="1000000" d="1000000"/>
                      <am3d:sz n="1000000" d="1000000"/>
                    </am3d:scale>
                    <am3d:rot ax="6471684" ay="-2694337" az="3927877"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44316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45" name="3D Model 144" descr="Red Sphere">
                <a:extLst>
                  <a:ext uri="{FF2B5EF4-FFF2-40B4-BE49-F238E27FC236}">
                    <a16:creationId xmlns:a16="http://schemas.microsoft.com/office/drawing/2014/main" id="{B63AAFC8-99A8-4762-B8EF-D71A48C4737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205828" y="2923551"/>
                <a:ext cx="282015" cy="282015"/>
              </a:xfrm>
              <a:prstGeom prst="rect">
                <a:avLst/>
              </a:prstGeom>
            </p:spPr>
          </p:pic>
        </mc:Fallback>
      </mc:AlternateContent>
      <p:cxnSp>
        <p:nvCxnSpPr>
          <p:cNvPr id="146" name="Straight Arrow Connector 145">
            <a:extLst>
              <a:ext uri="{FF2B5EF4-FFF2-40B4-BE49-F238E27FC236}">
                <a16:creationId xmlns:a16="http://schemas.microsoft.com/office/drawing/2014/main" id="{8A624378-D9B8-4D2D-BF29-4ECA9C1978FD}"/>
              </a:ext>
            </a:extLst>
          </p:cNvPr>
          <p:cNvCxnSpPr>
            <a:cxnSpLocks/>
          </p:cNvCxnSpPr>
          <p:nvPr/>
        </p:nvCxnSpPr>
        <p:spPr>
          <a:xfrm>
            <a:off x="1134406" y="3403458"/>
            <a:ext cx="1020582" cy="1092147"/>
          </a:xfrm>
          <a:prstGeom prst="straightConnector1">
            <a:avLst/>
          </a:prstGeom>
          <a:noFill/>
          <a:ln w="38100" cap="flat" cmpd="sng" algn="ctr">
            <a:solidFill>
              <a:srgbClr val="FF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147" name="TextBox 146">
            <a:extLst>
              <a:ext uri="{FF2B5EF4-FFF2-40B4-BE49-F238E27FC236}">
                <a16:creationId xmlns:a16="http://schemas.microsoft.com/office/drawing/2014/main" id="{1C32734F-7CB4-40AE-A012-55D46E6B997D}"/>
              </a:ext>
            </a:extLst>
          </p:cNvPr>
          <p:cNvSpPr txBox="1"/>
          <p:nvPr/>
        </p:nvSpPr>
        <p:spPr>
          <a:xfrm>
            <a:off x="286218" y="3100739"/>
            <a:ext cx="503073" cy="2687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0" i="0" u="none" strike="noStrike" kern="0" cap="none" spc="0" normalizeH="0" baseline="0" noProof="0" dirty="0">
                <a:ln>
                  <a:noFill/>
                </a:ln>
                <a:solidFill>
                  <a:srgbClr val="70AD47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X Ray</a:t>
            </a:r>
          </a:p>
        </p:txBody>
      </p:sp>
      <p:sp>
        <p:nvSpPr>
          <p:cNvPr id="148" name="TextBox 147">
            <a:extLst>
              <a:ext uri="{FF2B5EF4-FFF2-40B4-BE49-F238E27FC236}">
                <a16:creationId xmlns:a16="http://schemas.microsoft.com/office/drawing/2014/main" id="{E672918D-4ED0-4909-9911-D40DE557D6B2}"/>
              </a:ext>
            </a:extLst>
          </p:cNvPr>
          <p:cNvSpPr txBox="1"/>
          <p:nvPr/>
        </p:nvSpPr>
        <p:spPr>
          <a:xfrm>
            <a:off x="3535317" y="4100575"/>
            <a:ext cx="971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70AD47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X Ray</a:t>
            </a:r>
          </a:p>
        </p:txBody>
      </p:sp>
      <p:sp>
        <p:nvSpPr>
          <p:cNvPr id="149" name="TextBox 148">
            <a:extLst>
              <a:ext uri="{FF2B5EF4-FFF2-40B4-BE49-F238E27FC236}">
                <a16:creationId xmlns:a16="http://schemas.microsoft.com/office/drawing/2014/main" id="{B59508CD-DA1D-4185-B4C3-40699C4A610B}"/>
              </a:ext>
            </a:extLst>
          </p:cNvPr>
          <p:cNvSpPr txBox="1"/>
          <p:nvPr/>
        </p:nvSpPr>
        <p:spPr>
          <a:xfrm>
            <a:off x="807106" y="3395071"/>
            <a:ext cx="303842" cy="2687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</a:t>
            </a: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Symbol" panose="05050102010706020507" pitchFamily="18" charset="2"/>
              </a:rPr>
              <a:t></a:t>
            </a:r>
            <a:endParaRPr kumimoji="0" lang="en-IE" sz="2000" b="1" i="0" u="none" strike="noStrike" kern="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0" name="TextBox 149">
            <a:extLst>
              <a:ext uri="{FF2B5EF4-FFF2-40B4-BE49-F238E27FC236}">
                <a16:creationId xmlns:a16="http://schemas.microsoft.com/office/drawing/2014/main" id="{2E60CD66-55EB-469C-9D43-70FDB20A72CD}"/>
              </a:ext>
            </a:extLst>
          </p:cNvPr>
          <p:cNvSpPr txBox="1"/>
          <p:nvPr/>
        </p:nvSpPr>
        <p:spPr>
          <a:xfrm>
            <a:off x="3360140" y="3788136"/>
            <a:ext cx="303842" cy="2687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FF66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</a:t>
            </a: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FF66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Symbol" panose="05050102010706020507" pitchFamily="18" charset="2"/>
              </a:rPr>
              <a:t></a:t>
            </a:r>
            <a:endParaRPr kumimoji="0" lang="en-IE" sz="2000" b="1" i="0" u="none" strike="noStrike" kern="0" cap="none" spc="0" normalizeH="0" baseline="0" noProof="0" dirty="0">
              <a:ln>
                <a:noFill/>
              </a:ln>
              <a:solidFill>
                <a:srgbClr val="FF66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1" name="TextBox 150">
            <a:extLst>
              <a:ext uri="{FF2B5EF4-FFF2-40B4-BE49-F238E27FC236}">
                <a16:creationId xmlns:a16="http://schemas.microsoft.com/office/drawing/2014/main" id="{B4883FD5-919E-4CF9-93CD-E517A735984B}"/>
              </a:ext>
            </a:extLst>
          </p:cNvPr>
          <p:cNvSpPr txBox="1"/>
          <p:nvPr/>
        </p:nvSpPr>
        <p:spPr>
          <a:xfrm>
            <a:off x="1159890" y="2829095"/>
            <a:ext cx="4244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e-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52" name="3D Model 151" descr="Red Sphere">
                <a:extLst>
                  <a:ext uri="{FF2B5EF4-FFF2-40B4-BE49-F238E27FC236}">
                    <a16:creationId xmlns:a16="http://schemas.microsoft.com/office/drawing/2014/main" id="{7BA7BD37-921E-4905-80E2-61E24FCB65A0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813377" y="2841169"/>
              <a:ext cx="380340" cy="380339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380340" cy="380339"/>
                    </a:xfrm>
                    <a:prstGeom prst="rect">
                      <a:avLst/>
                    </a:prstGeom>
                  </am3d:spPr>
                  <am3d:camera>
                    <am3d:pos x="0" y="0" z="8146918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7143146" d="1000000"/>
                    <am3d:preTrans dx="-2" dy="-18000000" dz="3"/>
                    <am3d:scale>
                      <am3d:sx n="1000000" d="1000000"/>
                      <am3d:sy n="1000000" d="1000000"/>
                      <am3d:sz n="1000000" d="1000000"/>
                    </am3d:scale>
                    <am3d:rot ax="6471684" ay="-2694337" az="3927877"/>
                    <am3d:postTrans dx="0" dy="0" dz="0"/>
                  </am3d:trans>
                  <am3d:raster rName="Office3DRenderer" rVer="16.0.8326">
                    <am3d:blip r:embed="rId7"/>
                  </am3d:raster>
                  <am3d:objViewport viewportSz="59767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52" name="3D Model 151" descr="Red Sphere">
                <a:extLst>
                  <a:ext uri="{FF2B5EF4-FFF2-40B4-BE49-F238E27FC236}">
                    <a16:creationId xmlns:a16="http://schemas.microsoft.com/office/drawing/2014/main" id="{7BA7BD37-921E-4905-80E2-61E24FCB65A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13377" y="2841169"/>
                <a:ext cx="380340" cy="380339"/>
              </a:xfrm>
              <a:prstGeom prst="rect">
                <a:avLst/>
              </a:prstGeom>
            </p:spPr>
          </p:pic>
        </mc:Fallback>
      </mc:AlternateContent>
      <p:sp>
        <p:nvSpPr>
          <p:cNvPr id="153" name="TextBox 152">
            <a:extLst>
              <a:ext uri="{FF2B5EF4-FFF2-40B4-BE49-F238E27FC236}">
                <a16:creationId xmlns:a16="http://schemas.microsoft.com/office/drawing/2014/main" id="{3B486096-1353-4A7F-8529-05E42787EEFA}"/>
              </a:ext>
            </a:extLst>
          </p:cNvPr>
          <p:cNvSpPr txBox="1"/>
          <p:nvPr/>
        </p:nvSpPr>
        <p:spPr>
          <a:xfrm>
            <a:off x="874653" y="2834127"/>
            <a:ext cx="170333" cy="2687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54" name="3D Model 153" descr="Red Sphere">
                <a:extLst>
                  <a:ext uri="{FF2B5EF4-FFF2-40B4-BE49-F238E27FC236}">
                    <a16:creationId xmlns:a16="http://schemas.microsoft.com/office/drawing/2014/main" id="{7D87717C-E60B-4409-9C27-2C4D2157D6B4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260697" y="3232638"/>
              <a:ext cx="357201" cy="357201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357201" cy="357201"/>
                    </a:xfrm>
                    <a:prstGeom prst="rect">
                      <a:avLst/>
                    </a:prstGeom>
                  </am3d:spPr>
                  <am3d:camera>
                    <am3d:pos x="0" y="0" z="8146918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7143146" d="1000000"/>
                    <am3d:preTrans dx="-2" dy="-18000000" dz="3"/>
                    <am3d:scale>
                      <am3d:sx n="1000000" d="1000000"/>
                      <am3d:sy n="1000000" d="1000000"/>
                      <am3d:sz n="1000000" d="1000000"/>
                    </am3d:scale>
                    <am3d:rot ax="6471684" ay="-2694337" az="3927877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6131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54" name="3D Model 153" descr="Red Sphere">
                <a:extLst>
                  <a:ext uri="{FF2B5EF4-FFF2-40B4-BE49-F238E27FC236}">
                    <a16:creationId xmlns:a16="http://schemas.microsoft.com/office/drawing/2014/main" id="{7D87717C-E60B-4409-9C27-2C4D2157D6B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60697" y="3232638"/>
                <a:ext cx="357201" cy="357201"/>
              </a:xfrm>
              <a:prstGeom prst="rect">
                <a:avLst/>
              </a:prstGeom>
            </p:spPr>
          </p:pic>
        </mc:Fallback>
      </mc:AlternateContent>
      <p:sp>
        <p:nvSpPr>
          <p:cNvPr id="155" name="TextBox 154">
            <a:extLst>
              <a:ext uri="{FF2B5EF4-FFF2-40B4-BE49-F238E27FC236}">
                <a16:creationId xmlns:a16="http://schemas.microsoft.com/office/drawing/2014/main" id="{02F3348B-3ED8-4A7D-A7E7-F004C609C02C}"/>
              </a:ext>
            </a:extLst>
          </p:cNvPr>
          <p:cNvSpPr txBox="1"/>
          <p:nvPr/>
        </p:nvSpPr>
        <p:spPr>
          <a:xfrm>
            <a:off x="1236991" y="3194893"/>
            <a:ext cx="303842" cy="2687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</a:t>
            </a: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Symbol" panose="05050102010706020507" pitchFamily="18" charset="2"/>
              </a:rPr>
              <a:t></a:t>
            </a:r>
            <a:endParaRPr kumimoji="0" lang="en-IE" sz="2000" b="1" i="0" u="none" strike="noStrike" kern="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3E9FDCAD-4627-4A38-B1FB-D0E3CD690438}"/>
              </a:ext>
            </a:extLst>
          </p:cNvPr>
          <p:cNvSpPr txBox="1"/>
          <p:nvPr/>
        </p:nvSpPr>
        <p:spPr>
          <a:xfrm>
            <a:off x="3296495" y="3307310"/>
            <a:ext cx="4795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e-</a:t>
            </a:r>
          </a:p>
        </p:txBody>
      </p:sp>
      <p:sp>
        <p:nvSpPr>
          <p:cNvPr id="157" name="Arrow: Right 156">
            <a:extLst>
              <a:ext uri="{FF2B5EF4-FFF2-40B4-BE49-F238E27FC236}">
                <a16:creationId xmlns:a16="http://schemas.microsoft.com/office/drawing/2014/main" id="{DE40AB73-242A-4B88-ADFE-5DFEF0F236B7}"/>
              </a:ext>
            </a:extLst>
          </p:cNvPr>
          <p:cNvSpPr/>
          <p:nvPr/>
        </p:nvSpPr>
        <p:spPr>
          <a:xfrm rot="18690637">
            <a:off x="2237460" y="3985533"/>
            <a:ext cx="1251602" cy="185361"/>
          </a:xfrm>
          <a:prstGeom prst="rightArrow">
            <a:avLst/>
          </a:prstGeom>
          <a:solidFill>
            <a:srgbClr val="FFFF00"/>
          </a:solidFill>
          <a:ln w="12700" cap="flat" cmpd="sng" algn="ctr">
            <a:solidFill>
              <a:srgbClr val="CCCC00"/>
            </a:solidFill>
            <a:prstDash val="solid"/>
            <a:miter lim="800000"/>
          </a:ln>
          <a:effectLst/>
          <a:scene3d>
            <a:camera prst="perspectiveHeroicExtremeLeftFacing">
              <a:rot lat="367926" lon="560492" rev="21235444"/>
            </a:camera>
            <a:lightRig rig="balanced" dir="t">
              <a:rot lat="0" lon="0" rev="0"/>
            </a:lightRig>
          </a:scene3d>
          <a:sp3d extrusionH="57150">
            <a:bevelT h="254000"/>
            <a:bevelB w="0" h="0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8" name="Arrow: Right 157">
            <a:extLst>
              <a:ext uri="{FF2B5EF4-FFF2-40B4-BE49-F238E27FC236}">
                <a16:creationId xmlns:a16="http://schemas.microsoft.com/office/drawing/2014/main" id="{15447307-B575-4897-8DCC-678C515B3AC4}"/>
              </a:ext>
            </a:extLst>
          </p:cNvPr>
          <p:cNvSpPr/>
          <p:nvPr/>
        </p:nvSpPr>
        <p:spPr>
          <a:xfrm rot="19654240">
            <a:off x="2363306" y="4282306"/>
            <a:ext cx="1066360" cy="152201"/>
          </a:xfrm>
          <a:prstGeom prst="rightArrow">
            <a:avLst/>
          </a:prstGeom>
          <a:solidFill>
            <a:srgbClr val="FF6600"/>
          </a:solidFill>
          <a:ln w="12700" cap="flat" cmpd="sng" algn="ctr">
            <a:solidFill>
              <a:srgbClr val="ED7D31">
                <a:lumMod val="75000"/>
              </a:srgbClr>
            </a:solidFill>
            <a:prstDash val="solid"/>
            <a:miter lim="800000"/>
          </a:ln>
          <a:effectLst/>
          <a:scene3d>
            <a:camera prst="perspectiveHeroicExtremeLeftFacing">
              <a:rot lat="449630" lon="1463207" rev="21343155"/>
            </a:camera>
            <a:lightRig rig="balanced" dir="t">
              <a:rot lat="0" lon="0" rev="0"/>
            </a:lightRig>
          </a:scene3d>
          <a:sp3d extrusionH="57150">
            <a:bevelT h="254000"/>
            <a:bevelB w="0" h="0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9" name="Arrow: Right 158">
            <a:extLst>
              <a:ext uri="{FF2B5EF4-FFF2-40B4-BE49-F238E27FC236}">
                <a16:creationId xmlns:a16="http://schemas.microsoft.com/office/drawing/2014/main" id="{572873A1-5CAE-4974-902B-D1DF9C4429E9}"/>
              </a:ext>
            </a:extLst>
          </p:cNvPr>
          <p:cNvSpPr/>
          <p:nvPr/>
        </p:nvSpPr>
        <p:spPr>
          <a:xfrm rot="17502360">
            <a:off x="1917576" y="3740689"/>
            <a:ext cx="1290835" cy="160211"/>
          </a:xfrm>
          <a:prstGeom prst="rightArrow">
            <a:avLst/>
          </a:prstGeom>
          <a:solidFill>
            <a:srgbClr val="7030A0"/>
          </a:solidFill>
          <a:ln w="12700" cap="flat" cmpd="sng" algn="ctr">
            <a:solidFill>
              <a:srgbClr val="5F2158"/>
            </a:solidFill>
            <a:prstDash val="solid"/>
            <a:miter lim="800000"/>
          </a:ln>
          <a:effectLst/>
          <a:scene3d>
            <a:camera prst="perspectiveHeroicExtremeLeftFacing">
              <a:rot lat="2449" lon="21597089" rev="21504983"/>
            </a:camera>
            <a:lightRig rig="balanced" dir="t">
              <a:rot lat="0" lon="0" rev="0"/>
            </a:lightRig>
          </a:scene3d>
          <a:sp3d extrusionH="57150">
            <a:bevelT h="254000"/>
            <a:bevelB w="0" h="0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0" name="Arrow: Right 159">
            <a:extLst>
              <a:ext uri="{FF2B5EF4-FFF2-40B4-BE49-F238E27FC236}">
                <a16:creationId xmlns:a16="http://schemas.microsoft.com/office/drawing/2014/main" id="{274C7CC7-3477-48AA-BCDA-CF679E65E8CC}"/>
              </a:ext>
            </a:extLst>
          </p:cNvPr>
          <p:cNvSpPr/>
          <p:nvPr/>
        </p:nvSpPr>
        <p:spPr>
          <a:xfrm rot="15958817">
            <a:off x="1584983" y="3552817"/>
            <a:ext cx="1312906" cy="221992"/>
          </a:xfrm>
          <a:prstGeom prst="rightArrow">
            <a:avLst/>
          </a:prstGeom>
          <a:solidFill>
            <a:srgbClr val="4472C4">
              <a:lumMod val="75000"/>
            </a:srgbClr>
          </a:solidFill>
          <a:ln w="12700" cap="flat" cmpd="sng" algn="ctr">
            <a:solidFill>
              <a:srgbClr val="4472C4">
                <a:lumMod val="50000"/>
              </a:srgbClr>
            </a:solidFill>
            <a:prstDash val="solid"/>
            <a:miter lim="800000"/>
          </a:ln>
          <a:effectLst/>
          <a:scene3d>
            <a:camera prst="perspectiveHeroicExtremeLeftFacing">
              <a:rot lat="180000" lon="20667301" rev="21114615"/>
            </a:camera>
            <a:lightRig rig="balanced" dir="t">
              <a:rot lat="0" lon="0" rev="0"/>
            </a:lightRig>
          </a:scene3d>
          <a:sp3d extrusionH="57150">
            <a:bevelT h="254000"/>
            <a:bevelB w="0" h="0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1" name="Arrow: Right 160">
            <a:extLst>
              <a:ext uri="{FF2B5EF4-FFF2-40B4-BE49-F238E27FC236}">
                <a16:creationId xmlns:a16="http://schemas.microsoft.com/office/drawing/2014/main" id="{87A8934A-7651-4AD0-B404-908517C7967C}"/>
              </a:ext>
            </a:extLst>
          </p:cNvPr>
          <p:cNvSpPr/>
          <p:nvPr/>
        </p:nvSpPr>
        <p:spPr>
          <a:xfrm rot="19656534">
            <a:off x="1550580" y="4503119"/>
            <a:ext cx="2520000" cy="180000"/>
          </a:xfrm>
          <a:prstGeom prst="rightArrow">
            <a:avLst/>
          </a:prstGeom>
          <a:solidFill>
            <a:srgbClr val="00B050"/>
          </a:solidFill>
          <a:ln w="0" cap="flat" cmpd="sng" algn="ctr">
            <a:solidFill>
              <a:srgbClr val="00B050"/>
            </a:solidFill>
            <a:prstDash val="solid"/>
            <a:miter lim="800000"/>
          </a:ln>
          <a:effectLst/>
          <a:scene3d>
            <a:camera prst="perspectiveHeroicExtremeLeftFacing" fov="6900000">
              <a:rot lat="581151" lon="4200577" rev="507205"/>
            </a:camera>
            <a:lightRig rig="balanced" dir="t">
              <a:rot lat="0" lon="0" rev="0"/>
            </a:lightRig>
          </a:scene3d>
          <a:sp3d extrusionH="69850">
            <a:bevelT w="57150" h="25400"/>
            <a:bevelB w="0" h="0"/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2" name="TextBox 161">
            <a:extLst>
              <a:ext uri="{FF2B5EF4-FFF2-40B4-BE49-F238E27FC236}">
                <a16:creationId xmlns:a16="http://schemas.microsoft.com/office/drawing/2014/main" id="{84AA9A37-F78F-40BA-856E-3DC9C5E41BDE}"/>
              </a:ext>
            </a:extLst>
          </p:cNvPr>
          <p:cNvSpPr txBox="1"/>
          <p:nvPr/>
        </p:nvSpPr>
        <p:spPr>
          <a:xfrm>
            <a:off x="2636901" y="2909376"/>
            <a:ext cx="6319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Ions</a:t>
            </a:r>
          </a:p>
        </p:txBody>
      </p:sp>
      <p:sp>
        <p:nvSpPr>
          <p:cNvPr id="163" name="TextBox 162">
            <a:extLst>
              <a:ext uri="{FF2B5EF4-FFF2-40B4-BE49-F238E27FC236}">
                <a16:creationId xmlns:a16="http://schemas.microsoft.com/office/drawing/2014/main" id="{0C7D65FB-AB11-4CBB-BC99-E58BF9FAEC7C}"/>
              </a:ext>
            </a:extLst>
          </p:cNvPr>
          <p:cNvSpPr txBox="1"/>
          <p:nvPr/>
        </p:nvSpPr>
        <p:spPr>
          <a:xfrm>
            <a:off x="2010292" y="2768117"/>
            <a:ext cx="424431" cy="2687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E" sz="20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B6BB25-3DC1-2A26-D96B-FD42517FF991}"/>
              </a:ext>
            </a:extLst>
          </p:cNvPr>
          <p:cNvSpPr txBox="1"/>
          <p:nvPr/>
        </p:nvSpPr>
        <p:spPr>
          <a:xfrm>
            <a:off x="11158809" y="820643"/>
            <a:ext cx="9906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E" dirty="0">
                <a:latin typeface="+mj-lt"/>
              </a:rPr>
              <a:t>Analytic</a:t>
            </a:r>
          </a:p>
        </p:txBody>
      </p:sp>
      <p:sp>
        <p:nvSpPr>
          <p:cNvPr id="5" name="Left Brace 4">
            <a:extLst>
              <a:ext uri="{FF2B5EF4-FFF2-40B4-BE49-F238E27FC236}">
                <a16:creationId xmlns:a16="http://schemas.microsoft.com/office/drawing/2014/main" id="{E8C7001F-5D99-3A6E-F128-E00739337958}"/>
              </a:ext>
            </a:extLst>
          </p:cNvPr>
          <p:cNvSpPr/>
          <p:nvPr/>
        </p:nvSpPr>
        <p:spPr>
          <a:xfrm>
            <a:off x="5255916" y="695244"/>
            <a:ext cx="441453" cy="912889"/>
          </a:xfrm>
          <a:prstGeom prst="lef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4CE1B67E-03A4-1F11-AD78-18C5CAE0B67C}"/>
              </a:ext>
            </a:extLst>
          </p:cNvPr>
          <p:cNvSpPr txBox="1"/>
          <p:nvPr/>
        </p:nvSpPr>
        <p:spPr>
          <a:xfrm>
            <a:off x="3914917" y="743202"/>
            <a:ext cx="1404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E" dirty="0">
                <a:latin typeface="+mj-lt"/>
              </a:rPr>
              <a:t>Structure Morphology</a:t>
            </a:r>
          </a:p>
        </p:txBody>
      </p:sp>
      <p:sp>
        <p:nvSpPr>
          <p:cNvPr id="109" name="Left Brace 108">
            <a:extLst>
              <a:ext uri="{FF2B5EF4-FFF2-40B4-BE49-F238E27FC236}">
                <a16:creationId xmlns:a16="http://schemas.microsoft.com/office/drawing/2014/main" id="{262FF144-D169-D2E0-BD51-E5F7E754E70F}"/>
              </a:ext>
            </a:extLst>
          </p:cNvPr>
          <p:cNvSpPr/>
          <p:nvPr/>
        </p:nvSpPr>
        <p:spPr>
          <a:xfrm rot="5400000">
            <a:off x="11472239" y="958783"/>
            <a:ext cx="441453" cy="912889"/>
          </a:xfrm>
          <a:prstGeom prst="lef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54F376AD-AA92-BDA4-3C27-8ADC7E6ED1AF}"/>
              </a:ext>
            </a:extLst>
          </p:cNvPr>
          <p:cNvSpPr txBox="1"/>
          <p:nvPr/>
        </p:nvSpPr>
        <p:spPr>
          <a:xfrm rot="3873956">
            <a:off x="6607773" y="2758088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LU" dirty="0"/>
              <a:t>FIB-SIMS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781343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" grpId="0" animBg="1"/>
      <p:bldP spid="81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iagram&#10;&#10;Description automatically generated">
            <a:extLst>
              <a:ext uri="{FF2B5EF4-FFF2-40B4-BE49-F238E27FC236}">
                <a16:creationId xmlns:a16="http://schemas.microsoft.com/office/drawing/2014/main" id="{1B10C4ED-AB5A-7926-4CB6-3453475F8E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48" y="4189194"/>
            <a:ext cx="2729364" cy="2341317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620031" y="127064"/>
            <a:ext cx="8398932" cy="542025"/>
          </a:xfrm>
        </p:spPr>
        <p:txBody>
          <a:bodyPr/>
          <a:lstStyle/>
          <a:p>
            <a:r>
              <a:rPr lang="en-US" dirty="0"/>
              <a:t>Conclusions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23442" y="1151315"/>
            <a:ext cx="773799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+mn-lt"/>
                <a:cs typeface="Arial" panose="020B0604020202020204" pitchFamily="34" charset="0"/>
              </a:rPr>
              <a:t>SIMS capability on </a:t>
            </a:r>
            <a:r>
              <a:rPr lang="en-IE" dirty="0">
                <a:latin typeface="+mn-lt"/>
                <a:cs typeface="Arial" panose="020B0604020202020204" pitchFamily="34" charset="0"/>
              </a:rPr>
              <a:t>Focused Ion Beam - based platforms</a:t>
            </a:r>
            <a:endParaRPr lang="en-GB" dirty="0">
              <a:latin typeface="+mn-lt"/>
              <a:cs typeface="Arial" panose="020B0604020202020204" pitchFamily="34" charset="0"/>
            </a:endParaRP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US" dirty="0">
              <a:latin typeface="+mn-lt"/>
              <a:cs typeface="Arial" panose="020B0604020202020204" pitchFamily="34" charset="0"/>
            </a:endParaRP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  <a:cs typeface="Arial" panose="020B0604020202020204" pitchFamily="34" charset="0"/>
              </a:rPr>
              <a:t>SE imaging combined with a sub-20 nm </a:t>
            </a:r>
            <a:r>
              <a:rPr lang="en-GB" altLang="en-US" kern="0" dirty="0">
                <a:latin typeface="+mn-lt"/>
              </a:rPr>
              <a:t>SIMS imaging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GB" dirty="0">
              <a:latin typeface="+mn-lt"/>
              <a:cs typeface="Arial" panose="020B0604020202020204" pitchFamily="34" charset="0"/>
            </a:endParaRP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+mn-lt"/>
                <a:cs typeface="Arial" panose="020B0604020202020204" pitchFamily="34" charset="0"/>
              </a:rPr>
              <a:t>Application in material, soil, and life science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fr-CH" dirty="0">
              <a:latin typeface="+mn-lt"/>
              <a:cs typeface="Arial" panose="020B0604020202020204" pitchFamily="34" charset="0"/>
            </a:endParaRP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fr-CH" dirty="0">
                <a:latin typeface="+mn-lt"/>
                <a:cs typeface="Arial" panose="020B0604020202020204" pitchFamily="34" charset="0"/>
              </a:rPr>
              <a:t>Continue detector for double </a:t>
            </a:r>
            <a:r>
              <a:rPr lang="fr-CH" dirty="0" err="1">
                <a:latin typeface="+mn-lt"/>
                <a:cs typeface="Arial" panose="020B0604020202020204" pitchFamily="34" charset="0"/>
              </a:rPr>
              <a:t>focusing</a:t>
            </a:r>
            <a:r>
              <a:rPr lang="fr-CH" dirty="0">
                <a:latin typeface="+mn-lt"/>
                <a:cs typeface="Arial" panose="020B0604020202020204" pitchFamily="34" charset="0"/>
              </a:rPr>
              <a:t> MS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fr-CH" dirty="0">
              <a:latin typeface="+mn-lt"/>
              <a:cs typeface="Arial" panose="020B0604020202020204" pitchFamily="34" charset="0"/>
            </a:endParaRPr>
          </a:p>
          <a:p>
            <a:pPr marL="285750" indent="-285750">
              <a:buClr>
                <a:schemeClr val="tx2"/>
              </a:buClr>
              <a:buFont typeface="Arial" panose="020B0604020202020204" pitchFamily="34" charset="0"/>
              <a:buChar char="•"/>
            </a:pPr>
            <a:endParaRPr lang="fr-CH" dirty="0">
              <a:latin typeface="+mn-lt"/>
              <a:cs typeface="Arial" panose="020B0604020202020204" pitchFamily="34" charset="0"/>
            </a:endParaRP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v"/>
            </a:pPr>
            <a:r>
              <a:rPr lang="en-US" dirty="0" err="1">
                <a:latin typeface="+mn-lt"/>
                <a:cs typeface="Arial" panose="020B0604020202020204" pitchFamily="34" charset="0"/>
              </a:rPr>
              <a:t>Cryo</a:t>
            </a:r>
            <a:r>
              <a:rPr lang="en-US" dirty="0">
                <a:latin typeface="+mn-lt"/>
                <a:cs typeface="Arial" panose="020B0604020202020204" pitchFamily="34" charset="0"/>
              </a:rPr>
              <a:t> stage @ 130 K, </a:t>
            </a:r>
            <a:r>
              <a:rPr lang="en-US" dirty="0" err="1">
                <a:latin typeface="+mn-lt"/>
                <a:cs typeface="Arial" panose="020B0604020202020204" pitchFamily="34" charset="0"/>
              </a:rPr>
              <a:t>Cryo</a:t>
            </a:r>
            <a:r>
              <a:rPr lang="en-US" dirty="0">
                <a:latin typeface="+mn-lt"/>
                <a:cs typeface="Arial" panose="020B0604020202020204" pitchFamily="34" charset="0"/>
              </a:rPr>
              <a:t> Transfer UHV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v"/>
            </a:pPr>
            <a:r>
              <a:rPr lang="en-US" dirty="0">
                <a:latin typeface="+mn-lt"/>
                <a:cs typeface="Arial" panose="020B0604020202020204" pitchFamily="34" charset="0"/>
              </a:rPr>
              <a:t>Correlative microscopy ( EDX, STEM, ….)</a:t>
            </a:r>
            <a:endParaRPr lang="en-GB" dirty="0">
              <a:latin typeface="+mn-lt"/>
              <a:cs typeface="Arial" panose="020B0604020202020204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9455" y="809256"/>
            <a:ext cx="4180511" cy="268268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715216" y="-664927"/>
            <a:ext cx="850588" cy="2642025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DC00E11-1B0A-A541-ACEC-A8CD1341FED3}" type="slidenum">
              <a:rPr lang="fr-FR" smtClean="0"/>
              <a:pPr>
                <a:defRPr/>
              </a:pPr>
              <a:t>29</a:t>
            </a:fld>
            <a:endParaRPr lang="fr-FR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D7DCF3-F971-4E31-BB57-D65D80C8E22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54487" y="3266452"/>
            <a:ext cx="7014072" cy="301281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AED8FCC-581E-1437-88C7-EF56D3BC9E38}"/>
              </a:ext>
            </a:extLst>
          </p:cNvPr>
          <p:cNvSpPr txBox="1"/>
          <p:nvPr/>
        </p:nvSpPr>
        <p:spPr>
          <a:xfrm>
            <a:off x="7140510" y="6429069"/>
            <a:ext cx="3243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IE" b="1" dirty="0">
                <a:latin typeface="+mj-lt"/>
              </a:rPr>
              <a:t>jean-nicolas.audinot@list.lu</a:t>
            </a:r>
          </a:p>
        </p:txBody>
      </p:sp>
    </p:spTree>
    <p:extLst>
      <p:ext uri="{BB962C8B-B14F-4D97-AF65-F5344CB8AC3E}">
        <p14:creationId xmlns:p14="http://schemas.microsoft.com/office/powerpoint/2010/main" val="353582908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9"/>
</p:tagLst>
</file>

<file path=ppt/theme/theme1.xml><?xml version="1.0" encoding="utf-8"?>
<a:theme xmlns:a="http://schemas.openxmlformats.org/drawingml/2006/main" name="Template_LIST_arial">
  <a:themeElements>
    <a:clrScheme name="LIST">
      <a:dk1>
        <a:srgbClr val="141313"/>
      </a:dk1>
      <a:lt1>
        <a:sysClr val="window" lastClr="FFFFFF"/>
      </a:lt1>
      <a:dk2>
        <a:srgbClr val="00A0AE"/>
      </a:dk2>
      <a:lt2>
        <a:srgbClr val="EEECE1"/>
      </a:lt2>
      <a:accent1>
        <a:srgbClr val="00A0AE"/>
      </a:accent1>
      <a:accent2>
        <a:srgbClr val="CE0042"/>
      </a:accent2>
      <a:accent3>
        <a:srgbClr val="3D223B"/>
      </a:accent3>
      <a:accent4>
        <a:srgbClr val="009390"/>
      </a:accent4>
      <a:accent5>
        <a:srgbClr val="272336"/>
      </a:accent5>
      <a:accent6>
        <a:srgbClr val="141313"/>
      </a:accent6>
      <a:hlink>
        <a:srgbClr val="00A0AE"/>
      </a:hlink>
      <a:folHlink>
        <a:srgbClr val="CE0042"/>
      </a:folHlink>
    </a:clrScheme>
    <a:fontScheme name="Office Classique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6">
            <a:lumMod val="25000"/>
            <a:lumOff val="75000"/>
          </a:schemeClr>
        </a:solidFill>
        <a:ln>
          <a:solidFill>
            <a:schemeClr val="bg1"/>
          </a:solidFill>
        </a:ln>
        <a:effectLst/>
      </a:spPr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>
            <a:latin typeface="+mj-lt"/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Thème Office">
  <a:themeElements>
    <a:clrScheme name="Bureau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reau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Thème Office">
  <a:themeElements>
    <a:clrScheme name="Bureau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reau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Override1.xml><?xml version="1.0" encoding="utf-8"?>
<a:themeOverride xmlns:a="http://schemas.openxmlformats.org/drawingml/2006/main">
  <a:clrScheme name="LIST">
    <a:dk1>
      <a:srgbClr val="141313"/>
    </a:dk1>
    <a:lt1>
      <a:sysClr val="window" lastClr="FFFFFF"/>
    </a:lt1>
    <a:dk2>
      <a:srgbClr val="00A0AE"/>
    </a:dk2>
    <a:lt2>
      <a:srgbClr val="EEECE1"/>
    </a:lt2>
    <a:accent1>
      <a:srgbClr val="00A0AE"/>
    </a:accent1>
    <a:accent2>
      <a:srgbClr val="CE0042"/>
    </a:accent2>
    <a:accent3>
      <a:srgbClr val="3D223B"/>
    </a:accent3>
    <a:accent4>
      <a:srgbClr val="009390"/>
    </a:accent4>
    <a:accent5>
      <a:srgbClr val="272336"/>
    </a:accent5>
    <a:accent6>
      <a:srgbClr val="141313"/>
    </a:accent6>
    <a:hlink>
      <a:srgbClr val="00A0AE"/>
    </a:hlink>
    <a:folHlink>
      <a:srgbClr val="CE004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34089</TotalTime>
  <Words>2068</Words>
  <Application>Microsoft Office PowerPoint</Application>
  <PresentationFormat>Widescreen</PresentationFormat>
  <Paragraphs>622</Paragraphs>
  <Slides>29</Slides>
  <Notes>22</Notes>
  <HiddenSlides>0</HiddenSlides>
  <MMClips>2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41" baseType="lpstr">
      <vt:lpstr>Arial</vt:lpstr>
      <vt:lpstr>Bebas Neue</vt:lpstr>
      <vt:lpstr>BentonSans Book</vt:lpstr>
      <vt:lpstr>Calibri</vt:lpstr>
      <vt:lpstr>Cambria Math</vt:lpstr>
      <vt:lpstr>Constantia</vt:lpstr>
      <vt:lpstr>Eurostile</vt:lpstr>
      <vt:lpstr>Open Sans Light</vt:lpstr>
      <vt:lpstr>Times New Roman</vt:lpstr>
      <vt:lpstr>Wingdings</vt:lpstr>
      <vt:lpstr>Template_LIST_arial</vt:lpstr>
      <vt:lpstr>Graph</vt:lpstr>
      <vt:lpstr>PowerPoint Presentation</vt:lpstr>
      <vt:lpstr>Focused Ion Beam platform</vt:lpstr>
      <vt:lpstr>Ionic Source : State of art</vt:lpstr>
      <vt:lpstr>FIB platform</vt:lpstr>
      <vt:lpstr>Surface analysis Techniques</vt:lpstr>
      <vt:lpstr>SIMS : Secondary ion mass spectrometry</vt:lpstr>
      <vt:lpstr>signal intensity</vt:lpstr>
      <vt:lpstr>Ionic Source : State of art</vt:lpstr>
      <vt:lpstr>mass spectrometer for FIB platform</vt:lpstr>
      <vt:lpstr>mass spectrometer for FIB platform</vt:lpstr>
      <vt:lpstr>focal plane detector for compact SIMS</vt:lpstr>
      <vt:lpstr>Him-sims iNSTRUMENT</vt:lpstr>
      <vt:lpstr>DUALBEAM-SIMS</vt:lpstr>
      <vt:lpstr>Spatial resolution</vt:lpstr>
      <vt:lpstr>sims system on FIB plateformes</vt:lpstr>
      <vt:lpstr>Photovoltaic solar cells </vt:lpstr>
      <vt:lpstr>photovoltaic cell</vt:lpstr>
      <vt:lpstr>photovoltaic cell</vt:lpstr>
      <vt:lpstr>FIB section – SIMS analysis</vt:lpstr>
      <vt:lpstr>photovoltaic cell</vt:lpstr>
      <vt:lpstr>Imaging with a FPD, HIM-SIMS</vt:lpstr>
      <vt:lpstr>Life science</vt:lpstr>
      <vt:lpstr>Life sciecnesc</vt:lpstr>
      <vt:lpstr>correlative microscopy</vt:lpstr>
      <vt:lpstr>correlative microscopy</vt:lpstr>
      <vt:lpstr>Soil science</vt:lpstr>
      <vt:lpstr>Applications</vt:lpstr>
      <vt:lpstr>Surface analysis Techniques</vt:lpstr>
      <vt:lpstr>Conclusions</vt:lpstr>
    </vt:vector>
  </TitlesOfParts>
  <Company>CRP Henri Tudor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Massimo SABBATUCCI</dc:creator>
  <cp:lastModifiedBy>Jean-Nicolas Audinot</cp:lastModifiedBy>
  <cp:revision>1553</cp:revision>
  <cp:lastPrinted>2021-12-09T06:55:15Z</cp:lastPrinted>
  <dcterms:created xsi:type="dcterms:W3CDTF">2014-12-12T16:22:30Z</dcterms:created>
  <dcterms:modified xsi:type="dcterms:W3CDTF">2022-12-01T19:56:44Z</dcterms:modified>
</cp:coreProperties>
</file>