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1" r:id="rId2"/>
    <p:sldId id="264" r:id="rId3"/>
    <p:sldId id="460" r:id="rId4"/>
    <p:sldId id="463" r:id="rId5"/>
    <p:sldId id="462" r:id="rId6"/>
    <p:sldId id="464" r:id="rId7"/>
    <p:sldId id="468" r:id="rId8"/>
    <p:sldId id="467" r:id="rId9"/>
    <p:sldId id="465" r:id="rId10"/>
    <p:sldId id="473" r:id="rId11"/>
    <p:sldId id="475" r:id="rId12"/>
    <p:sldId id="476" r:id="rId13"/>
    <p:sldId id="477" r:id="rId14"/>
    <p:sldId id="470" r:id="rId15"/>
    <p:sldId id="472" r:id="rId16"/>
    <p:sldId id="474" r:id="rId17"/>
    <p:sldId id="478" r:id="rId18"/>
    <p:sldId id="479" r:id="rId19"/>
    <p:sldId id="480" r:id="rId20"/>
    <p:sldId id="481" r:id="rId21"/>
    <p:sldId id="482" r:id="rId22"/>
    <p:sldId id="484" r:id="rId23"/>
    <p:sldId id="459" r:id="rId24"/>
    <p:sldId id="485" r:id="rId25"/>
    <p:sldId id="486" r:id="rId26"/>
    <p:sldId id="487" r:id="rId27"/>
    <p:sldId id="488" r:id="rId28"/>
    <p:sldId id="489" r:id="rId29"/>
    <p:sldId id="490" r:id="rId30"/>
    <p:sldId id="491" r:id="rId31"/>
    <p:sldId id="492" r:id="rId32"/>
    <p:sldId id="493" r:id="rId3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00509A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48">
          <p15:clr>
            <a:srgbClr val="A4A3A4"/>
          </p15:clr>
        </p15:guide>
        <p15:guide id="2" orient="horz" pos="3960">
          <p15:clr>
            <a:srgbClr val="A4A3A4"/>
          </p15:clr>
        </p15:guide>
        <p15:guide id="3" pos="2880">
          <p15:clr>
            <a:srgbClr val="A4A3A4"/>
          </p15:clr>
        </p15:guide>
        <p15:guide id="4" pos="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A"/>
    <a:srgbClr val="0000FF"/>
    <a:srgbClr val="CCFFFF"/>
    <a:srgbClr val="00FFFF"/>
    <a:srgbClr val="005CC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86" autoAdjust="0"/>
    <p:restoredTop sz="94660"/>
  </p:normalViewPr>
  <p:slideViewPr>
    <p:cSldViewPr>
      <p:cViewPr varScale="1">
        <p:scale>
          <a:sx n="105" d="100"/>
          <a:sy n="105" d="100"/>
        </p:scale>
        <p:origin x="1314" y="114"/>
      </p:cViewPr>
      <p:guideLst>
        <p:guide orient="horz" pos="648"/>
        <p:guide orient="horz" pos="3960"/>
        <p:guide pos="2880"/>
        <p:guide pos="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FCAA6F-A638-FE4F-ADDF-8575B74D081B}" type="datetime1">
              <a:rPr lang="fr-FR"/>
              <a:pPr>
                <a:defRPr/>
              </a:pPr>
              <a:t>30/11/2022</a:t>
            </a:fld>
            <a:endParaRPr lang="fr-FR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AEC2C2B-2495-B448-8641-318A4CE4F3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003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61DCB9A4-1EA8-3640-83BB-3834C7EEC8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538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CB9A4-1EA8-3640-83BB-3834C7EEC8B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19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Logo Oner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61950"/>
            <a:ext cx="37512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 descr="Logo RF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6363"/>
            <a:ext cx="14097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2133600"/>
            <a:ext cx="7658100" cy="11430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fr-FR" noProof="0" dirty="0"/>
              <a:t>Cliquez et modifiez le titre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3404592"/>
            <a:ext cx="8049716" cy="1752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noProof="0" dirty="0"/>
              <a:t>Cliquez pour modifier le style des sous-titres du masque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B04C-38D0-FF45-91F5-19D3972525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96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FC2C-F9B9-0445-A511-DA4552EF3E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0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souligné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1"/>
            <a:ext cx="8788400" cy="54868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453336"/>
            <a:ext cx="762000" cy="40466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DFC2C-F9B9-0445-A511-DA4552EF3EE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459510"/>
            <a:ext cx="5616624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GN-MEBA – Décembre 2021</a:t>
            </a:r>
          </a:p>
        </p:txBody>
      </p:sp>
      <p:cxnSp>
        <p:nvCxnSpPr>
          <p:cNvPr id="6" name="Connecteur droit 5"/>
          <p:cNvCxnSpPr/>
          <p:nvPr userDrawn="1"/>
        </p:nvCxnSpPr>
        <p:spPr bwMode="auto">
          <a:xfrm>
            <a:off x="266700" y="548680"/>
            <a:ext cx="88773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2643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ch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F0CAB2-14CD-3845-84B5-C89C4150BDD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86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0"/>
            <a:ext cx="8877300" cy="10255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566E1-232C-D047-AF81-68BEABEA37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75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5F9C-858D-DB4A-B718-B4541E4646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191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6700" y="0"/>
            <a:ext cx="8877300" cy="102552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6CDF6-4C5A-C046-92B8-1E376BA69C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59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56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0"/>
            <a:ext cx="8788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17002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28" name="Image 4" descr="Logo Onera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415088"/>
            <a:ext cx="1473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 21" descr="Logo RF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6334125"/>
            <a:ext cx="549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16"/>
          <p:cNvCxnSpPr/>
          <p:nvPr userDrawn="1"/>
        </p:nvCxnSpPr>
        <p:spPr bwMode="auto">
          <a:xfrm>
            <a:off x="266700" y="6291263"/>
            <a:ext cx="8877300" cy="0"/>
          </a:xfrm>
          <a:prstGeom prst="line">
            <a:avLst/>
          </a:prstGeom>
          <a:noFill/>
          <a:ln w="9525" cap="flat" cmpd="sng" algn="ctr">
            <a:solidFill>
              <a:srgbClr val="11489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cs typeface="Geneva" charset="0"/>
              </a:defRPr>
            </a:lvl1pPr>
          </a:lstStyle>
          <a:p>
            <a:pPr>
              <a:defRPr/>
            </a:pPr>
            <a:fld id="{99F0CAB2-14CD-3845-84B5-C89C4150BD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5616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0" r:id="rId2"/>
    <p:sldLayoutId id="2147483760" r:id="rId3"/>
    <p:sldLayoutId id="2147483758" r:id="rId4"/>
    <p:sldLayoutId id="2147483741" r:id="rId5"/>
    <p:sldLayoutId id="2147483742" r:id="rId6"/>
    <p:sldLayoutId id="2147483743" r:id="rId7"/>
    <p:sldLayoutId id="2147483761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09A"/>
          </a:solidFill>
          <a:latin typeface="Arial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0"/>
          <a:cs typeface="+mn-cs"/>
        </a:defRPr>
      </a:lvl4pPr>
      <a:lvl5pPr marL="1971675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tif"/><Relationship Id="rId3" Type="http://schemas.openxmlformats.org/officeDocument/2006/relationships/image" Target="../media/image57.tif"/><Relationship Id="rId7" Type="http://schemas.openxmlformats.org/officeDocument/2006/relationships/image" Target="../media/image61.tif"/><Relationship Id="rId12" Type="http://schemas.openxmlformats.org/officeDocument/2006/relationships/image" Target="../media/image66.ti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tif"/><Relationship Id="rId11" Type="http://schemas.openxmlformats.org/officeDocument/2006/relationships/image" Target="../media/image65.tif"/><Relationship Id="rId5" Type="http://schemas.openxmlformats.org/officeDocument/2006/relationships/image" Target="../media/image59.tif"/><Relationship Id="rId10" Type="http://schemas.openxmlformats.org/officeDocument/2006/relationships/image" Target="../media/image64.tif"/><Relationship Id="rId4" Type="http://schemas.openxmlformats.org/officeDocument/2006/relationships/image" Target="../media/image58.emf"/><Relationship Id="rId9" Type="http://schemas.openxmlformats.org/officeDocument/2006/relationships/image" Target="../media/image63.t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image" Target="../media/image68.tif"/><Relationship Id="rId7" Type="http://schemas.openxmlformats.org/officeDocument/2006/relationships/image" Target="../media/image72.emf"/><Relationship Id="rId2" Type="http://schemas.openxmlformats.org/officeDocument/2006/relationships/image" Target="../media/image67.t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emf"/><Relationship Id="rId5" Type="http://schemas.openxmlformats.org/officeDocument/2006/relationships/image" Target="../media/image70.tif"/><Relationship Id="rId4" Type="http://schemas.openxmlformats.org/officeDocument/2006/relationships/image" Target="../media/image69.tif"/><Relationship Id="rId9" Type="http://schemas.openxmlformats.org/officeDocument/2006/relationships/image" Target="../media/image7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t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tif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Image 2" descr="Logo R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03188"/>
            <a:ext cx="22637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5299075"/>
            <a:ext cx="8997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fr-FR" sz="2000" b="0" spc="280" dirty="0" err="1">
                <a:solidFill>
                  <a:srgbClr val="11489C"/>
                </a:solidFill>
              </a:rPr>
              <a:t>www.onera.fr</a:t>
            </a:r>
            <a:endParaRPr lang="fr-FR" sz="2000" b="0" spc="280" dirty="0">
              <a:solidFill>
                <a:srgbClr val="11489C"/>
              </a:solidFill>
            </a:endParaRPr>
          </a:p>
        </p:txBody>
      </p:sp>
      <p:pic>
        <p:nvPicPr>
          <p:cNvPr id="9" name="Image 8" descr="Logo ONER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20" y="2132856"/>
            <a:ext cx="6526560" cy="24483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15"/>
          <p:cNvSpPr txBox="1">
            <a:spLocks noChangeArrowheads="1"/>
          </p:cNvSpPr>
          <p:nvPr/>
        </p:nvSpPr>
        <p:spPr bwMode="auto">
          <a:xfrm>
            <a:off x="1908715" y="7179568"/>
            <a:ext cx="6394316" cy="46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7" i="1"/>
              <a:t>Spectres EDS </a:t>
            </a:r>
            <a:r>
              <a:rPr lang="fr-FR" sz="2407" i="1">
                <a:solidFill>
                  <a:srgbClr val="FF0000"/>
                </a:solidFill>
              </a:rPr>
              <a:t>Alliage Al (Dural)</a:t>
            </a:r>
            <a:r>
              <a:rPr lang="fr-FR" sz="2407" i="1"/>
              <a:t>, </a:t>
            </a:r>
            <a:r>
              <a:rPr lang="fr-FR" sz="2407" i="1">
                <a:solidFill>
                  <a:srgbClr val="0000FF"/>
                </a:solidFill>
              </a:rPr>
              <a:t>Laiton</a:t>
            </a:r>
            <a:r>
              <a:rPr lang="fr-FR" sz="2407" i="1"/>
              <a:t>, </a:t>
            </a:r>
            <a:r>
              <a:rPr lang="fr-FR" sz="2407" i="1">
                <a:solidFill>
                  <a:srgbClr val="00CC00"/>
                </a:solidFill>
              </a:rPr>
              <a:t>Or</a:t>
            </a:r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193921" y="1227575"/>
            <a:ext cx="8697027" cy="401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3860" indent="-343860">
              <a:buFont typeface="Wingdings" pitchFamily="2" charset="2"/>
              <a:buChar char="q"/>
            </a:pPr>
            <a:r>
              <a:rPr lang="fr-FR" sz="2006" dirty="0">
                <a:solidFill>
                  <a:srgbClr val="000000"/>
                </a:solidFill>
              </a:rPr>
              <a:t>Principaux paramètres d'acquisition du spectre</a:t>
            </a: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369892" y="2708920"/>
            <a:ext cx="8090540" cy="36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tabLst>
                <a:tab pos="358188" algn="l"/>
              </a:tabLst>
            </a:pPr>
            <a:r>
              <a:rPr lang="fr-FR" sz="1805" dirty="0">
                <a:solidFill>
                  <a:srgbClr val="0000FF"/>
                </a:solidFill>
              </a:rPr>
              <a:t> Temps de comptage par point (pixel)</a:t>
            </a:r>
            <a:endParaRPr lang="fr-FR" sz="1805" i="1" dirty="0">
              <a:solidFill>
                <a:srgbClr val="B3B3B3"/>
              </a:solidFill>
              <a:sym typeface="Wingdings" pitchFamily="2" charset="2"/>
            </a:endParaRPr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369892" y="2287625"/>
            <a:ext cx="6803270" cy="36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tabLst>
                <a:tab pos="358188" algn="l"/>
              </a:tabLst>
            </a:pPr>
            <a:r>
              <a:rPr lang="fr-FR" sz="1805" dirty="0">
                <a:solidFill>
                  <a:srgbClr val="0000FF"/>
                </a:solidFill>
              </a:rPr>
              <a:t> Constante de temps de la chaîne de mesure EDS</a:t>
            </a:r>
            <a:endParaRPr lang="fr-FR" sz="1805" i="1" dirty="0">
              <a:solidFill>
                <a:srgbClr val="B3B3B3"/>
              </a:solidFill>
              <a:sym typeface="Wingdings" pitchFamily="2" charset="2"/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249707" y="3702962"/>
            <a:ext cx="8697027" cy="401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3860" indent="-343860">
              <a:buFont typeface="Wingdings" pitchFamily="2" charset="2"/>
              <a:buChar char="q"/>
            </a:pPr>
            <a:r>
              <a:rPr lang="fr-FR" sz="2006" dirty="0">
                <a:solidFill>
                  <a:srgbClr val="000000"/>
                </a:solidFill>
              </a:rPr>
              <a:t>Principaux paramètres de traitement du spectre</a:t>
            </a:r>
          </a:p>
        </p:txBody>
      </p:sp>
      <p:sp>
        <p:nvSpPr>
          <p:cNvPr id="10" name="ZoneTexte 1"/>
          <p:cNvSpPr txBox="1">
            <a:spLocks noChangeArrowheads="1"/>
          </p:cNvSpPr>
          <p:nvPr/>
        </p:nvSpPr>
        <p:spPr bwMode="auto">
          <a:xfrm>
            <a:off x="358873" y="4464794"/>
            <a:ext cx="8459295" cy="175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358188" algn="l"/>
              </a:tabLst>
            </a:pPr>
            <a:r>
              <a:rPr lang="fr-FR" sz="1805" dirty="0">
                <a:solidFill>
                  <a:srgbClr val="0000FF"/>
                </a:solidFill>
              </a:rPr>
              <a:t>Contrôle de la procédure logicielle de traitement des spectres d’une cartographie spectrale :</a:t>
            </a:r>
          </a:p>
          <a:p>
            <a:pPr>
              <a:tabLst>
                <a:tab pos="358188" algn="l"/>
              </a:tabLst>
            </a:pPr>
            <a:endParaRPr lang="fr-FR" sz="1805" dirty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§"/>
              <a:tabLst>
                <a:tab pos="358188" algn="l"/>
              </a:tabLst>
            </a:pPr>
            <a:r>
              <a:rPr lang="fr-FR" sz="1805" dirty="0">
                <a:solidFill>
                  <a:srgbClr val="0000FF"/>
                </a:solidFill>
              </a:rPr>
              <a:t> Contrôle de la soustraction du fond continu en particulier</a:t>
            </a:r>
          </a:p>
          <a:p>
            <a:pPr lvl="1">
              <a:buFont typeface="Wingdings" pitchFamily="2" charset="2"/>
              <a:buChar char="§"/>
              <a:tabLst>
                <a:tab pos="358188" algn="l"/>
              </a:tabLst>
            </a:pPr>
            <a:endParaRPr lang="fr-FR" sz="1805" dirty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§"/>
              <a:tabLst>
                <a:tab pos="358188" algn="l"/>
              </a:tabLst>
            </a:pPr>
            <a:r>
              <a:rPr lang="fr-FR" sz="1805" dirty="0">
                <a:solidFill>
                  <a:srgbClr val="0000FF"/>
                </a:solidFill>
              </a:rPr>
              <a:t> Méthode de traitement quantitatif, avec ou sans </a:t>
            </a:r>
            <a:r>
              <a:rPr lang="fr-FR" sz="1805" dirty="0" err="1">
                <a:solidFill>
                  <a:srgbClr val="0000FF"/>
                </a:solidFill>
              </a:rPr>
              <a:t>témo</a:t>
            </a:r>
            <a:endParaRPr lang="fr-FR" sz="1805" dirty="0">
              <a:solidFill>
                <a:srgbClr val="0000FF"/>
              </a:solidFill>
            </a:endParaRPr>
          </a:p>
        </p:txBody>
      </p:sp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371005" y="3133274"/>
            <a:ext cx="5875657" cy="36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tabLst>
                <a:tab pos="358188" algn="l"/>
              </a:tabLst>
            </a:pPr>
            <a:r>
              <a:rPr lang="fr-FR" sz="1805" dirty="0">
                <a:solidFill>
                  <a:srgbClr val="0000FF"/>
                </a:solidFill>
              </a:rPr>
              <a:t> Distance de travail</a:t>
            </a:r>
            <a:endParaRPr lang="fr-FR" sz="1805" i="1" dirty="0">
              <a:solidFill>
                <a:srgbClr val="B3B3B3"/>
              </a:solidFill>
              <a:sym typeface="Wingdings" pitchFamily="2" charset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DC6D3A-7D4E-43A5-9AE9-0B7FAB199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92" y="1844824"/>
            <a:ext cx="8090540" cy="36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tabLst>
                <a:tab pos="358188" algn="l"/>
              </a:tabLst>
            </a:pPr>
            <a:r>
              <a:rPr lang="fr-FR" sz="1805" dirty="0">
                <a:solidFill>
                  <a:srgbClr val="0000FF"/>
                </a:solidFill>
              </a:rPr>
              <a:t> Courant de faisceau électronique</a:t>
            </a:r>
            <a:endParaRPr lang="fr-FR" sz="1805" i="1" dirty="0">
              <a:solidFill>
                <a:srgbClr val="B3B3B3"/>
              </a:solidFill>
              <a:sym typeface="Wingdings" pitchFamily="2" charset="2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4184411-6A1D-490D-9858-8A992F25D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quantitative (Imagerie spectrale)</a:t>
            </a:r>
          </a:p>
        </p:txBody>
      </p:sp>
      <p:sp>
        <p:nvSpPr>
          <p:cNvPr id="14" name="ZoneTexte 4">
            <a:extLst>
              <a:ext uri="{FF2B5EF4-FFF2-40B4-BE49-F238E27FC236}">
                <a16:creationId xmlns:a16="http://schemas.microsoft.com/office/drawing/2014/main" id="{900EECEE-CFF4-4D22-AEF4-6955DA21D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61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Optimisation des paramètres expérimentaux</a:t>
            </a:r>
          </a:p>
        </p:txBody>
      </p:sp>
    </p:spTree>
    <p:extLst>
      <p:ext uri="{BB962C8B-B14F-4D97-AF65-F5344CB8AC3E}">
        <p14:creationId xmlns:p14="http://schemas.microsoft.com/office/powerpoint/2010/main" val="85801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dirty="0"/>
              <a:t>GN-MEBA –Décembre 2021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70088" y="971436"/>
            <a:ext cx="460895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tx1"/>
                </a:solidFill>
              </a:rPr>
              <a:t>Quel Courant de faisceau électronique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62013" y="1425550"/>
            <a:ext cx="72442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u="sng" dirty="0">
                <a:solidFill>
                  <a:schemeClr val="tx1"/>
                </a:solidFill>
                <a:latin typeface="Arial"/>
                <a:cs typeface="Arial"/>
              </a:rPr>
              <a:t>Le courant modifie deux paramètres d’analyse: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Arial"/>
                <a:cs typeface="Arial"/>
              </a:rPr>
              <a:t>Le nombre de photons X produits par unité de temps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800" b="1" dirty="0">
                <a:solidFill>
                  <a:schemeClr val="tx1"/>
                </a:solidFill>
                <a:latin typeface="Arial"/>
                <a:cs typeface="Arial"/>
              </a:rPr>
              <a:t>La taille de la sonde, qui croît avec l’augmentation du courant</a:t>
            </a:r>
          </a:p>
        </p:txBody>
      </p:sp>
      <p:grpSp>
        <p:nvGrpSpPr>
          <p:cNvPr id="8" name="Grouper 2"/>
          <p:cNvGrpSpPr>
            <a:grpSpLocks/>
          </p:cNvGrpSpPr>
          <p:nvPr/>
        </p:nvGrpSpPr>
        <p:grpSpPr bwMode="auto">
          <a:xfrm>
            <a:off x="374650" y="2395540"/>
            <a:ext cx="8420100" cy="1200330"/>
            <a:chOff x="374208" y="2396111"/>
            <a:chExt cx="8420366" cy="1199556"/>
          </a:xfrm>
          <a:noFill/>
        </p:grpSpPr>
        <p:sp>
          <p:nvSpPr>
            <p:cNvPr id="9" name="ZoneTexte 8"/>
            <p:cNvSpPr txBox="1"/>
            <p:nvPr/>
          </p:nvSpPr>
          <p:spPr>
            <a:xfrm>
              <a:off x="374208" y="2396111"/>
              <a:ext cx="8420366" cy="1199556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8048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b="0" dirty="0">
                  <a:solidFill>
                    <a:schemeClr val="tx1"/>
                  </a:solidFill>
                  <a:cs typeface="Arial"/>
                </a:rPr>
                <a:t>Ajuster le courant pour :</a:t>
              </a:r>
            </a:p>
            <a:p>
              <a:pPr marL="1090613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fr-FR" sz="1800" b="0" dirty="0">
                  <a:solidFill>
                    <a:schemeClr val="tx1"/>
                  </a:solidFill>
                  <a:cs typeface="Arial"/>
                </a:rPr>
                <a:t>un taux de comptage EDS maximum qui conduit à un temps mort inférieur à 20 à 30% avec une constante de temps élevée</a:t>
              </a:r>
            </a:p>
            <a:p>
              <a:pPr marL="1090613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fr-FR" sz="1800" b="0" dirty="0">
                  <a:solidFill>
                    <a:schemeClr val="tx1"/>
                  </a:solidFill>
                  <a:cs typeface="Arial"/>
                </a:rPr>
                <a:t>limiter les pics parasites d’empilement.</a:t>
              </a:r>
            </a:p>
          </p:txBody>
        </p:sp>
        <p:grpSp>
          <p:nvGrpSpPr>
            <p:cNvPr id="10" name="Grouper 15"/>
            <p:cNvGrpSpPr>
              <a:grpSpLocks/>
            </p:cNvGrpSpPr>
            <p:nvPr/>
          </p:nvGrpSpPr>
          <p:grpSpPr bwMode="auto">
            <a:xfrm>
              <a:off x="542488" y="2529217"/>
              <a:ext cx="596919" cy="623644"/>
              <a:chOff x="-1269520" y="2768027"/>
              <a:chExt cx="596919" cy="623644"/>
            </a:xfrm>
            <a:grpFill/>
          </p:grpSpPr>
          <p:sp>
            <p:nvSpPr>
              <p:cNvPr id="11" name="Ellipse 10"/>
              <p:cNvSpPr/>
              <p:nvPr/>
            </p:nvSpPr>
            <p:spPr>
              <a:xfrm>
                <a:off x="-1269520" y="2796742"/>
                <a:ext cx="596919" cy="5949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ZoneTexte 17"/>
              <p:cNvSpPr txBox="1">
                <a:spLocks noChangeArrowheads="1"/>
              </p:cNvSpPr>
              <p:nvPr/>
            </p:nvSpPr>
            <p:spPr bwMode="auto">
              <a:xfrm>
                <a:off x="-1165758" y="2768027"/>
                <a:ext cx="356199" cy="461368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fr-FR" altLang="fr-FR" b="0">
                    <a:latin typeface="+mn-lt"/>
                  </a:rPr>
                  <a:t>1</a:t>
                </a:r>
              </a:p>
            </p:txBody>
          </p:sp>
        </p:grpSp>
      </p:grpSp>
      <p:grpSp>
        <p:nvGrpSpPr>
          <p:cNvPr id="13" name="Grouper 21"/>
          <p:cNvGrpSpPr>
            <a:grpSpLocks/>
          </p:cNvGrpSpPr>
          <p:nvPr/>
        </p:nvGrpSpPr>
        <p:grpSpPr bwMode="auto">
          <a:xfrm>
            <a:off x="374650" y="3851275"/>
            <a:ext cx="8388350" cy="1477328"/>
            <a:chOff x="405928" y="3525499"/>
            <a:chExt cx="8388646" cy="1477445"/>
          </a:xfrm>
          <a:noFill/>
        </p:grpSpPr>
        <p:sp>
          <p:nvSpPr>
            <p:cNvPr id="14" name="ZoneTexte 13"/>
            <p:cNvSpPr txBox="1"/>
            <p:nvPr/>
          </p:nvSpPr>
          <p:spPr>
            <a:xfrm>
              <a:off x="405928" y="3525499"/>
              <a:ext cx="8388646" cy="147744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000125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fr-FR" sz="1800" b="0" dirty="0">
                  <a:solidFill>
                    <a:schemeClr val="tx1"/>
                  </a:solidFill>
                  <a:cs typeface="Arial"/>
                </a:rPr>
                <a:t>Réduire ce courant si la résolution de l’image électronique est inadaptée à la  visualisation résolue des « objets » à analyser</a:t>
              </a:r>
            </a:p>
            <a:p>
              <a:pPr marL="1000125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fr-FR" sz="1800" b="0" dirty="0">
                  <a:solidFill>
                    <a:schemeClr val="tx1"/>
                  </a:solidFill>
                  <a:cs typeface="Arial"/>
                </a:rPr>
                <a:t>Compenser la diminution du taux de comptage et de la qualité statistique du spectre EDS, par une augmentation du temps de comptage.</a:t>
              </a:r>
            </a:p>
          </p:txBody>
        </p:sp>
        <p:grpSp>
          <p:nvGrpSpPr>
            <p:cNvPr id="15" name="Grouper 18"/>
            <p:cNvGrpSpPr>
              <a:grpSpLocks/>
            </p:cNvGrpSpPr>
            <p:nvPr/>
          </p:nvGrpSpPr>
          <p:grpSpPr bwMode="auto">
            <a:xfrm>
              <a:off x="544046" y="4065121"/>
              <a:ext cx="596921" cy="646335"/>
              <a:chOff x="-1270256" y="2938127"/>
              <a:chExt cx="596921" cy="646335"/>
            </a:xfrm>
            <a:grpFill/>
          </p:grpSpPr>
          <p:sp>
            <p:nvSpPr>
              <p:cNvPr id="16" name="Ellipse 15"/>
              <p:cNvSpPr/>
              <p:nvPr/>
            </p:nvSpPr>
            <p:spPr>
              <a:xfrm>
                <a:off x="-1270256" y="2990690"/>
                <a:ext cx="596921" cy="59377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ZoneTexte 20"/>
              <p:cNvSpPr txBox="1">
                <a:spLocks noChangeArrowheads="1"/>
              </p:cNvSpPr>
              <p:nvPr/>
            </p:nvSpPr>
            <p:spPr bwMode="auto">
              <a:xfrm>
                <a:off x="-1165758" y="2938127"/>
                <a:ext cx="356201" cy="46170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fr-FR" altLang="fr-FR" b="0">
                    <a:latin typeface="+mn-lt"/>
                  </a:rPr>
                  <a:t>2</a:t>
                </a: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07504" y="5445224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+mn-cs"/>
              </a:rPr>
              <a:t>ATTENTION à l’optimisation de ce compromis 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+mn-cs"/>
              </a:rPr>
              <a:t>Courant / Taux de comptage / Résolution / 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+mn-cs"/>
              </a:rPr>
              <a:t>temps comptage / Précision statistique du spectre</a:t>
            </a:r>
            <a:endParaRPr 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cs typeface="+mn-cs"/>
              <a:sym typeface="Wingdings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F3C26AFD-BD59-4111-9690-451C63DA9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quantitative (Imagerie spectrale)</a:t>
            </a:r>
          </a:p>
        </p:txBody>
      </p:sp>
      <p:sp>
        <p:nvSpPr>
          <p:cNvPr id="20" name="ZoneTexte 4">
            <a:extLst>
              <a:ext uri="{FF2B5EF4-FFF2-40B4-BE49-F238E27FC236}">
                <a16:creationId xmlns:a16="http://schemas.microsoft.com/office/drawing/2014/main" id="{79F4881C-A694-40B4-B6C8-5AFC68FD3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61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Optimisation des paramètres expérimentaux</a:t>
            </a:r>
          </a:p>
        </p:txBody>
      </p:sp>
    </p:spTree>
    <p:extLst>
      <p:ext uri="{BB962C8B-B14F-4D97-AF65-F5344CB8AC3E}">
        <p14:creationId xmlns:p14="http://schemas.microsoft.com/office/powerpoint/2010/main" val="373683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dirty="0">
                <a:solidFill>
                  <a:schemeClr val="tx1"/>
                </a:solidFill>
              </a:rPr>
              <a:t>GN-MEBA –Décembre 2021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14725" y="899428"/>
            <a:ext cx="650690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tx1"/>
                </a:solidFill>
                <a:latin typeface="+mj-lt"/>
              </a:rPr>
              <a:t>Quelle constante de temps de la chaîne de mesure EDS ?</a:t>
            </a:r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255588" y="1332057"/>
            <a:ext cx="8424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fr-FR" altLang="fr-FR" sz="1600" b="1" dirty="0">
                <a:latin typeface="+mj-lt"/>
              </a:rPr>
              <a:t>La chaîne de mesure EDS dispose de plusieurs « constante de temps » qu’il est nécessaire d’adapter en fonction du taux de comptage.    </a:t>
            </a:r>
            <a:r>
              <a:rPr lang="fr-FR" altLang="fr-FR" sz="1600" b="1" u="sng" dirty="0">
                <a:latin typeface="+mj-lt"/>
              </a:rPr>
              <a:t>2 principes à retenir : </a:t>
            </a:r>
          </a:p>
        </p:txBody>
      </p:sp>
      <p:grpSp>
        <p:nvGrpSpPr>
          <p:cNvPr id="7" name="Grouper 2"/>
          <p:cNvGrpSpPr>
            <a:grpSpLocks/>
          </p:cNvGrpSpPr>
          <p:nvPr/>
        </p:nvGrpSpPr>
        <p:grpSpPr bwMode="auto">
          <a:xfrm>
            <a:off x="374650" y="1941166"/>
            <a:ext cx="8420100" cy="2934121"/>
            <a:chOff x="374208" y="2396111"/>
            <a:chExt cx="8420366" cy="2828687"/>
          </a:xfrm>
        </p:grpSpPr>
        <p:sp>
          <p:nvSpPr>
            <p:cNvPr id="8" name="ZoneTexte 7"/>
            <p:cNvSpPr txBox="1"/>
            <p:nvPr/>
          </p:nvSpPr>
          <p:spPr>
            <a:xfrm>
              <a:off x="374208" y="2396111"/>
              <a:ext cx="8420366" cy="28286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8048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b="1" dirty="0">
                  <a:solidFill>
                    <a:schemeClr val="tx1"/>
                  </a:solidFill>
                  <a:latin typeface="+mj-lt"/>
                  <a:cs typeface="Arial"/>
                </a:rPr>
                <a:t>Plus la constante de temps est élevée,</a:t>
              </a:r>
            </a:p>
            <a:p>
              <a:pPr marL="1090613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fr-FR" sz="1600" b="0" dirty="0">
                  <a:solidFill>
                    <a:schemeClr val="tx1"/>
                  </a:solidFill>
                  <a:latin typeface="+mj-lt"/>
                  <a:cs typeface="Arial"/>
                </a:rPr>
                <a:t>Plus le temps mort (</a:t>
              </a:r>
              <a:r>
                <a:rPr lang="fr-FR" sz="1600" b="0" i="1" dirty="0">
                  <a:solidFill>
                    <a:schemeClr val="tx1"/>
                  </a:solidFill>
                  <a:latin typeface="+mj-lt"/>
                  <a:cs typeface="Arial"/>
                </a:rPr>
                <a:t>DT-Dead Time</a:t>
              </a:r>
              <a:r>
                <a:rPr lang="fr-FR" sz="1600" b="0" dirty="0">
                  <a:solidFill>
                    <a:schemeClr val="tx1"/>
                  </a:solidFill>
                  <a:latin typeface="+mj-lt"/>
                  <a:cs typeface="Arial"/>
                </a:rPr>
                <a:t>) augmente</a:t>
              </a:r>
            </a:p>
            <a:p>
              <a:pPr marL="1090613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fr-FR" sz="1600" b="0" dirty="0">
                  <a:solidFill>
                    <a:schemeClr val="tx1"/>
                  </a:solidFill>
                  <a:latin typeface="+mj-lt"/>
                  <a:cs typeface="Arial"/>
                </a:rPr>
                <a:t>Plus le risque de pics d’empilement est élevé,</a:t>
              </a:r>
            </a:p>
            <a:p>
              <a:pPr marL="1090613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fr-FR" sz="1600" b="0" dirty="0">
                  <a:solidFill>
                    <a:schemeClr val="tx1"/>
                  </a:solidFill>
                  <a:latin typeface="+mj-lt"/>
                  <a:cs typeface="Arial"/>
                </a:rPr>
                <a:t>Plus la résolution spectrale s’améliore, avec la diminution du risque d’interférences de raies néfastes à la précision des mesures des intensités.</a:t>
              </a:r>
            </a:p>
            <a:p>
              <a:pPr marL="8048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b="1" dirty="0">
                <a:solidFill>
                  <a:schemeClr val="tx1"/>
                </a:solidFill>
                <a:latin typeface="+mj-lt"/>
                <a:cs typeface="Arial"/>
              </a:endParaRPr>
            </a:p>
            <a:p>
              <a:pPr marL="8048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b="1" dirty="0">
                <a:solidFill>
                  <a:schemeClr val="tx1"/>
                </a:solidFill>
                <a:latin typeface="+mj-lt"/>
                <a:cs typeface="Arial"/>
              </a:endParaRPr>
            </a:p>
            <a:p>
              <a:pPr marL="8048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b="1" dirty="0">
                <a:solidFill>
                  <a:schemeClr val="tx1"/>
                </a:solidFill>
                <a:latin typeface="+mj-lt"/>
                <a:cs typeface="Arial"/>
              </a:endParaRPr>
            </a:p>
            <a:p>
              <a:pPr marL="8048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b="1" dirty="0">
                <a:solidFill>
                  <a:schemeClr val="tx1"/>
                </a:solidFill>
                <a:latin typeface="+mj-lt"/>
                <a:cs typeface="Arial"/>
              </a:endParaRPr>
            </a:p>
            <a:p>
              <a:pPr marL="8048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b="1" dirty="0">
                <a:solidFill>
                  <a:schemeClr val="tx1"/>
                </a:solidFill>
                <a:latin typeface="+mj-lt"/>
                <a:cs typeface="Arial"/>
              </a:endParaRPr>
            </a:p>
          </p:txBody>
        </p:sp>
        <p:grpSp>
          <p:nvGrpSpPr>
            <p:cNvPr id="9" name="Grouper 15"/>
            <p:cNvGrpSpPr>
              <a:grpSpLocks/>
            </p:cNvGrpSpPr>
            <p:nvPr/>
          </p:nvGrpSpPr>
          <p:grpSpPr bwMode="auto">
            <a:xfrm>
              <a:off x="542488" y="2542118"/>
              <a:ext cx="596919" cy="636242"/>
              <a:chOff x="-1269520" y="2780928"/>
              <a:chExt cx="596919" cy="636242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-1269520" y="2823012"/>
                <a:ext cx="596919" cy="59415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6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1" name="ZoneTexte 17"/>
              <p:cNvSpPr txBox="1">
                <a:spLocks noChangeArrowheads="1"/>
              </p:cNvSpPr>
              <p:nvPr/>
            </p:nvSpPr>
            <p:spPr bwMode="auto">
              <a:xfrm>
                <a:off x="-1165758" y="2780928"/>
                <a:ext cx="327344" cy="443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fr-FR" altLang="fr-FR" sz="2000">
                    <a:latin typeface="+mj-lt"/>
                  </a:rPr>
                  <a:t>1</a:t>
                </a:r>
              </a:p>
            </p:txBody>
          </p:sp>
        </p:grpSp>
      </p:grpSp>
      <p:grpSp>
        <p:nvGrpSpPr>
          <p:cNvPr id="12" name="Grouper 5"/>
          <p:cNvGrpSpPr>
            <a:grpSpLocks/>
          </p:cNvGrpSpPr>
          <p:nvPr/>
        </p:nvGrpSpPr>
        <p:grpSpPr bwMode="auto">
          <a:xfrm>
            <a:off x="1701800" y="3255913"/>
            <a:ext cx="2517775" cy="1403350"/>
            <a:chOff x="1608138" y="3382983"/>
            <a:chExt cx="2517776" cy="1403357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1608138" y="3382983"/>
              <a:ext cx="2517776" cy="1403357"/>
              <a:chOff x="1013" y="2143"/>
              <a:chExt cx="1586" cy="884"/>
            </a:xfrm>
          </p:grpSpPr>
          <p:pic>
            <p:nvPicPr>
              <p:cNvPr id="17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3" y="2235"/>
                <a:ext cx="1429" cy="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13"/>
              <p:cNvSpPr txBox="1">
                <a:spLocks noChangeArrowheads="1"/>
              </p:cNvSpPr>
              <p:nvPr/>
            </p:nvSpPr>
            <p:spPr bwMode="auto">
              <a:xfrm>
                <a:off x="1735" y="2143"/>
                <a:ext cx="86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sz="1800">
                    <a:latin typeface="+mj-lt"/>
                  </a:rPr>
                  <a:t>t </a:t>
                </a:r>
                <a:r>
                  <a:rPr lang="fr-FR" altLang="fr-FR" sz="1600" b="1">
                    <a:latin typeface="+mj-lt"/>
                  </a:rPr>
                  <a:t>= 16 µs</a:t>
                </a:r>
              </a:p>
            </p:txBody>
          </p:sp>
        </p:grpSp>
        <p:grpSp>
          <p:nvGrpSpPr>
            <p:cNvPr id="14" name="Group 14"/>
            <p:cNvGrpSpPr>
              <a:grpSpLocks/>
            </p:cNvGrpSpPr>
            <p:nvPr/>
          </p:nvGrpSpPr>
          <p:grpSpPr bwMode="auto">
            <a:xfrm>
              <a:off x="2755304" y="3927773"/>
              <a:ext cx="1160463" cy="485776"/>
              <a:chOff x="1787" y="2400"/>
              <a:chExt cx="731" cy="306"/>
            </a:xfrm>
          </p:grpSpPr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1787" y="2493"/>
                <a:ext cx="73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fr-FR" altLang="fr-FR" sz="1600" b="1" dirty="0">
                    <a:latin typeface="+mj-lt"/>
                  </a:rPr>
                  <a:t>DT = 53 %</a:t>
                </a: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2064" y="2400"/>
                <a:ext cx="240" cy="144"/>
              </a:xfrm>
              <a:prstGeom prst="downArrow">
                <a:avLst>
                  <a:gd name="adj1" fmla="val 29167"/>
                  <a:gd name="adj2" fmla="val 36111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endParaRPr lang="fr-FR" altLang="fr-FR" sz="1600">
                  <a:latin typeface="+mj-lt"/>
                </a:endParaRPr>
              </a:p>
            </p:txBody>
          </p:sp>
        </p:grpSp>
      </p:grpSp>
      <p:grpSp>
        <p:nvGrpSpPr>
          <p:cNvPr id="19" name="Grouper 6"/>
          <p:cNvGrpSpPr>
            <a:grpSpLocks/>
          </p:cNvGrpSpPr>
          <p:nvPr/>
        </p:nvGrpSpPr>
        <p:grpSpPr bwMode="auto">
          <a:xfrm>
            <a:off x="5513388" y="3254028"/>
            <a:ext cx="2635250" cy="1401763"/>
            <a:chOff x="5572125" y="3382976"/>
            <a:chExt cx="2635250" cy="1401769"/>
          </a:xfrm>
        </p:grpSpPr>
        <p:grpSp>
          <p:nvGrpSpPr>
            <p:cNvPr id="20" name="Group 8"/>
            <p:cNvGrpSpPr>
              <a:grpSpLocks/>
            </p:cNvGrpSpPr>
            <p:nvPr/>
          </p:nvGrpSpPr>
          <p:grpSpPr bwMode="auto">
            <a:xfrm>
              <a:off x="5572125" y="3382976"/>
              <a:ext cx="2635250" cy="1401769"/>
              <a:chOff x="3510" y="1855"/>
              <a:chExt cx="1660" cy="883"/>
            </a:xfrm>
          </p:grpSpPr>
          <p:pic>
            <p:nvPicPr>
              <p:cNvPr id="24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0" y="1946"/>
                <a:ext cx="1429" cy="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10"/>
              <p:cNvSpPr txBox="1">
                <a:spLocks noChangeArrowheads="1"/>
              </p:cNvSpPr>
              <p:nvPr/>
            </p:nvSpPr>
            <p:spPr bwMode="auto">
              <a:xfrm>
                <a:off x="4306" y="1855"/>
                <a:ext cx="86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sz="1800">
                    <a:latin typeface="+mj-lt"/>
                  </a:rPr>
                  <a:t>t </a:t>
                </a:r>
                <a:r>
                  <a:rPr lang="fr-FR" altLang="fr-FR" sz="1600" b="1">
                    <a:latin typeface="+mj-lt"/>
                  </a:rPr>
                  <a:t>= 4 µs</a:t>
                </a:r>
              </a:p>
            </p:txBody>
          </p:sp>
        </p:grpSp>
        <p:grpSp>
          <p:nvGrpSpPr>
            <p:cNvPr id="21" name="Group 17"/>
            <p:cNvGrpSpPr>
              <a:grpSpLocks/>
            </p:cNvGrpSpPr>
            <p:nvPr/>
          </p:nvGrpSpPr>
          <p:grpSpPr bwMode="auto">
            <a:xfrm>
              <a:off x="6726187" y="3921474"/>
              <a:ext cx="1160463" cy="554038"/>
              <a:chOff x="4281" y="2352"/>
              <a:chExt cx="731" cy="349"/>
            </a:xfrm>
          </p:grpSpPr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4281" y="2488"/>
                <a:ext cx="73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fr-FR" altLang="fr-FR" sz="1600" b="1">
                    <a:latin typeface="+mj-lt"/>
                  </a:rPr>
                  <a:t>DT = 15 %</a:t>
                </a:r>
              </a:p>
            </p:txBody>
          </p:sp>
          <p:sp>
            <p:nvSpPr>
              <p:cNvPr id="23" name="AutoShape 19"/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240" cy="144"/>
              </a:xfrm>
              <a:prstGeom prst="downArrow">
                <a:avLst>
                  <a:gd name="adj1" fmla="val 29167"/>
                  <a:gd name="adj2" fmla="val 36111"/>
                </a:avLst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endParaRPr lang="fr-FR" altLang="fr-FR" sz="1600">
                  <a:latin typeface="+mj-lt"/>
                </a:endParaRPr>
              </a:p>
            </p:txBody>
          </p:sp>
        </p:grpSp>
      </p:grpSp>
      <p:grpSp>
        <p:nvGrpSpPr>
          <p:cNvPr id="26" name="Grouper 38"/>
          <p:cNvGrpSpPr>
            <a:grpSpLocks/>
          </p:cNvGrpSpPr>
          <p:nvPr/>
        </p:nvGrpSpPr>
        <p:grpSpPr bwMode="auto">
          <a:xfrm>
            <a:off x="385763" y="5295900"/>
            <a:ext cx="8388350" cy="1077218"/>
            <a:chOff x="405928" y="4155146"/>
            <a:chExt cx="8388646" cy="1075955"/>
          </a:xfrm>
        </p:grpSpPr>
        <p:sp>
          <p:nvSpPr>
            <p:cNvPr id="27" name="ZoneTexte 26"/>
            <p:cNvSpPr txBox="1"/>
            <p:nvPr/>
          </p:nvSpPr>
          <p:spPr>
            <a:xfrm>
              <a:off x="405928" y="4155146"/>
              <a:ext cx="8388646" cy="107595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000125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fr-FR" sz="1600" dirty="0">
                  <a:solidFill>
                    <a:schemeClr val="tx1"/>
                  </a:solidFill>
                  <a:latin typeface="+mj-lt"/>
                  <a:cs typeface="Arial"/>
                </a:rPr>
                <a:t>Grande constante de temps </a:t>
              </a:r>
              <a:r>
                <a:rPr lang="fr-FR" sz="1600" b="0" dirty="0">
                  <a:solidFill>
                    <a:schemeClr val="tx1"/>
                  </a:solidFill>
                  <a:latin typeface="+mj-lt"/>
                  <a:cs typeface="Arial"/>
                </a:rPr>
                <a:t>pour « faible » taux de comptage </a:t>
              </a:r>
              <a:r>
                <a:rPr lang="fr-FR" sz="1600" dirty="0">
                  <a:solidFill>
                    <a:schemeClr val="tx1"/>
                  </a:solidFill>
                  <a:latin typeface="+mj-lt"/>
                  <a:cs typeface="Arial"/>
                </a:rPr>
                <a:t>pour imagerie quantitative</a:t>
              </a:r>
            </a:p>
            <a:p>
              <a:pPr marL="1000125" indent="-285750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fr-FR" sz="1600" dirty="0">
                  <a:solidFill>
                    <a:schemeClr val="tx1"/>
                  </a:solidFill>
                  <a:latin typeface="+mj-lt"/>
                  <a:cs typeface="Arial"/>
                </a:rPr>
                <a:t>Faible constante de temps </a:t>
              </a:r>
              <a:r>
                <a:rPr lang="fr-FR" sz="1600" b="0" dirty="0">
                  <a:solidFill>
                    <a:schemeClr val="tx1"/>
                  </a:solidFill>
                  <a:latin typeface="+mj-lt"/>
                  <a:cs typeface="Arial"/>
                </a:rPr>
                <a:t>pour fort  taux de comptage pour acquisition de </a:t>
              </a:r>
              <a:r>
                <a:rPr lang="fr-FR" sz="1600" dirty="0">
                  <a:solidFill>
                    <a:schemeClr val="tx1"/>
                  </a:solidFill>
                  <a:latin typeface="+mj-lt"/>
                  <a:cs typeface="Arial"/>
                </a:rPr>
                <a:t>imagerie qualitative</a:t>
              </a:r>
              <a:r>
                <a:rPr lang="fr-FR" sz="1600" b="0" dirty="0">
                  <a:solidFill>
                    <a:schemeClr val="tx1"/>
                  </a:solidFill>
                  <a:latin typeface="+mj-lt"/>
                  <a:cs typeface="Arial"/>
                </a:rPr>
                <a:t> de répartition des éléments.</a:t>
              </a:r>
            </a:p>
          </p:txBody>
        </p:sp>
        <p:grpSp>
          <p:nvGrpSpPr>
            <p:cNvPr id="28" name="Grouper 40"/>
            <p:cNvGrpSpPr>
              <a:grpSpLocks/>
            </p:cNvGrpSpPr>
            <p:nvPr/>
          </p:nvGrpSpPr>
          <p:grpSpPr bwMode="auto">
            <a:xfrm>
              <a:off x="544045" y="4391349"/>
              <a:ext cx="596921" cy="616871"/>
              <a:chOff x="-1270257" y="3264355"/>
              <a:chExt cx="596921" cy="616871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-1270257" y="3286612"/>
                <a:ext cx="596921" cy="59461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6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0" name="ZoneTexte 42"/>
              <p:cNvSpPr txBox="1">
                <a:spLocks noChangeArrowheads="1"/>
              </p:cNvSpPr>
              <p:nvPr/>
            </p:nvSpPr>
            <p:spPr bwMode="auto">
              <a:xfrm>
                <a:off x="-1165758" y="3264355"/>
                <a:ext cx="327346" cy="399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fr-FR" altLang="fr-FR" sz="2000">
                    <a:latin typeface="+mj-lt"/>
                  </a:rPr>
                  <a:t>2</a:t>
                </a:r>
              </a:p>
            </p:txBody>
          </p:sp>
        </p:grpSp>
      </p:grpSp>
      <p:sp>
        <p:nvSpPr>
          <p:cNvPr id="2" name="Flèche vers le bas 1"/>
          <p:cNvSpPr/>
          <p:nvPr/>
        </p:nvSpPr>
        <p:spPr bwMode="auto">
          <a:xfrm>
            <a:off x="3923928" y="4875287"/>
            <a:ext cx="1296144" cy="353913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07818290-2FD0-4FFB-B91D-4AEAA2E99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quantitative (Imagerie spectrale)</a:t>
            </a:r>
          </a:p>
        </p:txBody>
      </p:sp>
      <p:sp>
        <p:nvSpPr>
          <p:cNvPr id="33" name="ZoneTexte 4">
            <a:extLst>
              <a:ext uri="{FF2B5EF4-FFF2-40B4-BE49-F238E27FC236}">
                <a16:creationId xmlns:a16="http://schemas.microsoft.com/office/drawing/2014/main" id="{668EB292-3B6A-43E9-9FB0-908065A8F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61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Optimisation des paramètres expérimentaux</a:t>
            </a:r>
          </a:p>
        </p:txBody>
      </p:sp>
    </p:spTree>
    <p:extLst>
      <p:ext uri="{BB962C8B-B14F-4D97-AF65-F5344CB8AC3E}">
        <p14:creationId xmlns:p14="http://schemas.microsoft.com/office/powerpoint/2010/main" val="386886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358188" y="6381328"/>
            <a:ext cx="762000" cy="404664"/>
          </a:xfrm>
        </p:spPr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34009" y="6381328"/>
            <a:ext cx="5616624" cy="365125"/>
          </a:xfrm>
        </p:spPr>
        <p:txBody>
          <a:bodyPr/>
          <a:lstStyle/>
          <a:p>
            <a:r>
              <a:rPr lang="fr-FR" i="1" dirty="0"/>
              <a:t>GN-MEBA –Décembre 2021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34009" y="980728"/>
            <a:ext cx="313419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tx1"/>
                </a:solidFill>
                <a:latin typeface="+mj-lt"/>
              </a:rPr>
              <a:t>Quel temps de comptage ?</a:t>
            </a:r>
          </a:p>
        </p:txBody>
      </p:sp>
      <p:sp>
        <p:nvSpPr>
          <p:cNvPr id="6" name="ZoneTexte 1"/>
          <p:cNvSpPr txBox="1">
            <a:spLocks noChangeArrowheads="1"/>
          </p:cNvSpPr>
          <p:nvPr/>
        </p:nvSpPr>
        <p:spPr bwMode="auto">
          <a:xfrm>
            <a:off x="395609" y="1334383"/>
            <a:ext cx="8424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fr-FR" altLang="fr-FR" sz="1600" b="1" dirty="0">
                <a:highlight>
                  <a:srgbClr val="FFFF00"/>
                </a:highlight>
                <a:latin typeface="+mj-lt"/>
              </a:rPr>
              <a:t>Le temps de comptage va modifier la précision statistique du spectre.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7197" y="1897038"/>
            <a:ext cx="8420100" cy="830997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0613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0" dirty="0">
                <a:solidFill>
                  <a:schemeClr val="tx1"/>
                </a:solidFill>
                <a:cs typeface="Arial"/>
              </a:rPr>
              <a:t>Plus long sera le temps de comptage, meilleure sera la précision statistique du spectre (nombre de photons comptés), meilleure sera la précision des intensités extraites, et donc des concentrations calculées.</a:t>
            </a:r>
          </a:p>
        </p:txBody>
      </p:sp>
      <p:grpSp>
        <p:nvGrpSpPr>
          <p:cNvPr id="8" name="Grouper 38"/>
          <p:cNvGrpSpPr>
            <a:grpSpLocks/>
          </p:cNvGrpSpPr>
          <p:nvPr/>
        </p:nvGrpSpPr>
        <p:grpSpPr bwMode="auto">
          <a:xfrm>
            <a:off x="413072" y="2924944"/>
            <a:ext cx="8388350" cy="830997"/>
            <a:chOff x="405928" y="4155146"/>
            <a:chExt cx="8388646" cy="830023"/>
          </a:xfrm>
          <a:noFill/>
        </p:grpSpPr>
        <p:sp>
          <p:nvSpPr>
            <p:cNvPr id="9" name="ZoneTexte 8"/>
            <p:cNvSpPr txBox="1"/>
            <p:nvPr/>
          </p:nvSpPr>
          <p:spPr>
            <a:xfrm>
              <a:off x="405928" y="4155146"/>
              <a:ext cx="8388646" cy="830023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000125" indent="-285750" fontAlgn="auto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fr-FR" sz="1600" b="0" dirty="0">
                  <a:solidFill>
                    <a:schemeClr val="tx1"/>
                  </a:solidFill>
                  <a:cs typeface="Arial"/>
                </a:rPr>
                <a:t>Le temps de comptage nécessaire à l’analyse précise d’un élément sera d’autant plus long que sa sa teneur est faible et corrélativement sa raie analytique présente un faible rapport PIC / FOND CONTINU.</a:t>
              </a:r>
            </a:p>
          </p:txBody>
        </p:sp>
        <p:grpSp>
          <p:nvGrpSpPr>
            <p:cNvPr id="10" name="Grouper 40"/>
            <p:cNvGrpSpPr>
              <a:grpSpLocks/>
            </p:cNvGrpSpPr>
            <p:nvPr/>
          </p:nvGrpSpPr>
          <p:grpSpPr bwMode="auto">
            <a:xfrm>
              <a:off x="544045" y="4298993"/>
              <a:ext cx="596921" cy="594615"/>
              <a:chOff x="-1270257" y="3171999"/>
              <a:chExt cx="596921" cy="594615"/>
            </a:xfrm>
            <a:grpFill/>
          </p:grpSpPr>
          <p:sp>
            <p:nvSpPr>
              <p:cNvPr id="11" name="Ellipse 10"/>
              <p:cNvSpPr/>
              <p:nvPr/>
            </p:nvSpPr>
            <p:spPr>
              <a:xfrm>
                <a:off x="-1270257" y="3171999"/>
                <a:ext cx="596921" cy="594615"/>
              </a:xfrm>
              <a:prstGeom prst="ellipse">
                <a:avLst/>
              </a:prstGeom>
              <a:grpFill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16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ZoneTexte 42"/>
              <p:cNvSpPr txBox="1">
                <a:spLocks noChangeArrowheads="1"/>
              </p:cNvSpPr>
              <p:nvPr/>
            </p:nvSpPr>
            <p:spPr bwMode="auto">
              <a:xfrm>
                <a:off x="-1165758" y="3264355"/>
                <a:ext cx="327346" cy="3996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r>
                  <a:rPr lang="fr-FR" altLang="fr-FR" sz="2000" b="0" dirty="0">
                    <a:latin typeface="+mn-lt"/>
                  </a:rPr>
                  <a:t>2</a:t>
                </a:r>
              </a:p>
            </p:txBody>
          </p:sp>
        </p:grpSp>
      </p:grpSp>
      <p:grpSp>
        <p:nvGrpSpPr>
          <p:cNvPr id="13" name="Grouper 7"/>
          <p:cNvGrpSpPr>
            <a:grpSpLocks/>
          </p:cNvGrpSpPr>
          <p:nvPr/>
        </p:nvGrpSpPr>
        <p:grpSpPr bwMode="auto">
          <a:xfrm>
            <a:off x="551184" y="2003131"/>
            <a:ext cx="596900" cy="593725"/>
            <a:chOff x="542008" y="2558302"/>
            <a:chExt cx="596900" cy="593788"/>
          </a:xfrm>
        </p:grpSpPr>
        <p:sp>
          <p:nvSpPr>
            <p:cNvPr id="14" name="Ellipse 13"/>
            <p:cNvSpPr/>
            <p:nvPr/>
          </p:nvSpPr>
          <p:spPr>
            <a:xfrm>
              <a:off x="542008" y="2558302"/>
              <a:ext cx="596900" cy="5937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b="0">
                <a:solidFill>
                  <a:schemeClr val="tx1"/>
                </a:solidFill>
              </a:endParaRPr>
            </a:p>
          </p:txBody>
        </p:sp>
        <p:sp>
          <p:nvSpPr>
            <p:cNvPr id="15" name="ZoneTexte 29"/>
            <p:cNvSpPr txBox="1">
              <a:spLocks noChangeArrowheads="1"/>
            </p:cNvSpPr>
            <p:nvPr/>
          </p:nvSpPr>
          <p:spPr bwMode="auto">
            <a:xfrm>
              <a:off x="663432" y="2647966"/>
              <a:ext cx="327334" cy="40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fr-FR" altLang="fr-FR" sz="2000" b="0" dirty="0">
                  <a:latin typeface="+mn-lt"/>
                </a:rPr>
                <a:t>1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560959" y="4170566"/>
            <a:ext cx="3775393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chemeClr val="tx1"/>
                </a:solidFill>
              </a:rPr>
              <a:t>Quelle distance de travail (WD) 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19088" y="4674622"/>
            <a:ext cx="8420100" cy="338554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0613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0" dirty="0">
                <a:solidFill>
                  <a:schemeClr val="tx1"/>
                </a:solidFill>
                <a:cs typeface="Arial"/>
              </a:rPr>
              <a:t>WD nominale d’analyse pour analyse quantitative, car émergence connue</a:t>
            </a:r>
          </a:p>
        </p:txBody>
      </p:sp>
      <p:grpSp>
        <p:nvGrpSpPr>
          <p:cNvPr id="18" name="Grouper 46"/>
          <p:cNvGrpSpPr>
            <a:grpSpLocks/>
          </p:cNvGrpSpPr>
          <p:nvPr/>
        </p:nvGrpSpPr>
        <p:grpSpPr bwMode="auto">
          <a:xfrm>
            <a:off x="457200" y="4451401"/>
            <a:ext cx="596900" cy="593725"/>
            <a:chOff x="542008" y="2558301"/>
            <a:chExt cx="596900" cy="593789"/>
          </a:xfrm>
        </p:grpSpPr>
        <p:sp>
          <p:nvSpPr>
            <p:cNvPr id="19" name="Ellipse 18"/>
            <p:cNvSpPr/>
            <p:nvPr/>
          </p:nvSpPr>
          <p:spPr>
            <a:xfrm>
              <a:off x="542008" y="2558301"/>
              <a:ext cx="596900" cy="59378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b="0">
                <a:solidFill>
                  <a:schemeClr val="tx1"/>
                </a:solidFill>
              </a:endParaRPr>
            </a:p>
          </p:txBody>
        </p:sp>
        <p:sp>
          <p:nvSpPr>
            <p:cNvPr id="20" name="ZoneTexte 48"/>
            <p:cNvSpPr txBox="1">
              <a:spLocks noChangeArrowheads="1"/>
            </p:cNvSpPr>
            <p:nvPr/>
          </p:nvSpPr>
          <p:spPr bwMode="auto">
            <a:xfrm>
              <a:off x="663432" y="2647968"/>
              <a:ext cx="327334" cy="40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fr-FR" altLang="fr-FR" sz="2000" b="0" dirty="0">
                  <a:latin typeface="+mn-lt"/>
                </a:rPr>
                <a:t>1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287338" y="5231159"/>
            <a:ext cx="8420100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0613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0" dirty="0">
                <a:solidFill>
                  <a:schemeClr val="tx1"/>
                </a:solidFill>
                <a:cs typeface="Arial"/>
              </a:rPr>
              <a:t>WD quelconque pour analyse qualitative, à condition de détecter un spectre. Pas de quantification correcte possible !!</a:t>
            </a:r>
          </a:p>
        </p:txBody>
      </p:sp>
      <p:grpSp>
        <p:nvGrpSpPr>
          <p:cNvPr id="22" name="Grouper 50"/>
          <p:cNvGrpSpPr>
            <a:grpSpLocks/>
          </p:cNvGrpSpPr>
          <p:nvPr/>
        </p:nvGrpSpPr>
        <p:grpSpPr bwMode="auto">
          <a:xfrm>
            <a:off x="457200" y="5211542"/>
            <a:ext cx="596900" cy="593725"/>
            <a:chOff x="542008" y="2558302"/>
            <a:chExt cx="596900" cy="593788"/>
          </a:xfrm>
        </p:grpSpPr>
        <p:sp>
          <p:nvSpPr>
            <p:cNvPr id="23" name="Ellipse 22"/>
            <p:cNvSpPr/>
            <p:nvPr/>
          </p:nvSpPr>
          <p:spPr>
            <a:xfrm>
              <a:off x="542008" y="2558302"/>
              <a:ext cx="596900" cy="5937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 b="0">
                <a:solidFill>
                  <a:schemeClr val="tx1"/>
                </a:solidFill>
              </a:endParaRPr>
            </a:p>
          </p:txBody>
        </p:sp>
        <p:sp>
          <p:nvSpPr>
            <p:cNvPr id="24" name="ZoneTexte 52"/>
            <p:cNvSpPr txBox="1">
              <a:spLocks noChangeArrowheads="1"/>
            </p:cNvSpPr>
            <p:nvPr/>
          </p:nvSpPr>
          <p:spPr bwMode="auto">
            <a:xfrm>
              <a:off x="663432" y="2679918"/>
              <a:ext cx="327334" cy="400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r>
                <a:rPr lang="fr-FR" altLang="fr-FR" sz="2000" b="0" dirty="0">
                  <a:latin typeface="+mn-lt"/>
                </a:rPr>
                <a:t>2</a:t>
              </a:r>
            </a:p>
          </p:txBody>
        </p:sp>
      </p:grpSp>
      <p:sp>
        <p:nvSpPr>
          <p:cNvPr id="26" name="Rectangle 2">
            <a:extLst>
              <a:ext uri="{FF2B5EF4-FFF2-40B4-BE49-F238E27FC236}">
                <a16:creationId xmlns:a16="http://schemas.microsoft.com/office/drawing/2014/main" id="{EEA66692-D598-4AA5-9A5B-41768FA83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quantitative (Imagerie spectrale)</a:t>
            </a:r>
          </a:p>
        </p:txBody>
      </p:sp>
      <p:sp>
        <p:nvSpPr>
          <p:cNvPr id="27" name="ZoneTexte 4">
            <a:extLst>
              <a:ext uri="{FF2B5EF4-FFF2-40B4-BE49-F238E27FC236}">
                <a16:creationId xmlns:a16="http://schemas.microsoft.com/office/drawing/2014/main" id="{839F0683-BB45-4354-8559-764F0C2C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61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Optimisation des paramètres expérimentaux</a:t>
            </a:r>
          </a:p>
        </p:txBody>
      </p:sp>
    </p:spTree>
    <p:extLst>
      <p:ext uri="{BB962C8B-B14F-4D97-AF65-F5344CB8AC3E}">
        <p14:creationId xmlns:p14="http://schemas.microsoft.com/office/powerpoint/2010/main" val="28893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278829" y="1124744"/>
            <a:ext cx="8199707" cy="7098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tabLst>
                <a:tab pos="358188" algn="l"/>
              </a:tabLst>
            </a:pPr>
            <a:r>
              <a:rPr lang="fr-FR" sz="2006" dirty="0"/>
              <a:t> Influence « Temps de comptage/Taux de comptage » sur l’étape de soustraction du Fond Continu et du résultat quantitatif</a:t>
            </a:r>
            <a:endParaRPr lang="fr-FR" sz="2006" i="1" dirty="0">
              <a:sym typeface="Wingdings" pitchFamily="2" charset="2"/>
            </a:endParaRPr>
          </a:p>
        </p:txBody>
      </p: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4640142" y="2090743"/>
            <a:ext cx="4360274" cy="2813969"/>
            <a:chOff x="2953" y="1372"/>
            <a:chExt cx="2739" cy="1709"/>
          </a:xfrm>
        </p:grpSpPr>
        <p:pic>
          <p:nvPicPr>
            <p:cNvPr id="18" name="Picture 1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" y="1372"/>
              <a:ext cx="2739" cy="1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280" y="1840"/>
              <a:ext cx="226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805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1 s comptage à </a:t>
              </a:r>
              <a:r>
                <a:rPr lang="fr-FR" sz="1805" dirty="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100000 </a:t>
              </a:r>
              <a:r>
                <a:rPr lang="fr-FR" sz="1805" dirty="0" err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cps</a:t>
              </a:r>
              <a:endParaRPr lang="fr-FR" sz="1805" dirty="0">
                <a:solidFill>
                  <a:srgbClr val="FF0000"/>
                </a:solidFill>
                <a:latin typeface="Times New Roman" charset="0"/>
                <a:cs typeface="Times New Roman" charset="0"/>
              </a:endParaRP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99981" y="2090744"/>
            <a:ext cx="4352315" cy="4224726"/>
            <a:chOff x="160338" y="1911217"/>
            <a:chExt cx="4340225" cy="4387349"/>
          </a:xfrm>
        </p:grpSpPr>
        <p:pic>
          <p:nvPicPr>
            <p:cNvPr id="15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38" y="1911217"/>
              <a:ext cx="4340225" cy="2979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790800" y="2748234"/>
              <a:ext cx="3240087" cy="385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sz="1805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1 s comptage à </a:t>
              </a:r>
              <a:r>
                <a:rPr lang="fr-FR" sz="1805" dirty="0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3000 </a:t>
              </a:r>
              <a:r>
                <a:rPr lang="fr-FR" sz="1805" dirty="0" err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cps</a:t>
              </a:r>
              <a:endParaRPr lang="fr-FR" sz="1805" dirty="0">
                <a:solidFill>
                  <a:srgbClr val="FF000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169345" y="5203825"/>
              <a:ext cx="4173138" cy="38541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805" dirty="0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Wingdings" charset="0"/>
                </a:rPr>
                <a:t>Estimation Fond Continu imprécise</a:t>
              </a:r>
              <a:endParaRPr lang="fr-FR" sz="1805" dirty="0">
                <a:solidFill>
                  <a:srgbClr val="00000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649754" y="5913148"/>
              <a:ext cx="3378231" cy="38541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805" dirty="0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Wingdings" charset="0"/>
                </a:rPr>
                <a:t> Quantification imprécise</a:t>
              </a:r>
              <a:endParaRPr lang="fr-FR" sz="1805" dirty="0">
                <a:solidFill>
                  <a:srgbClr val="00000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>
              <a:off x="1331913" y="5635625"/>
              <a:ext cx="2016125" cy="215900"/>
            </a:xfrm>
            <a:prstGeom prst="downArrow">
              <a:avLst>
                <a:gd name="adj1" fmla="val 34333"/>
                <a:gd name="adj2" fmla="val 50000"/>
              </a:avLst>
            </a:prstGeom>
            <a:solidFill>
              <a:srgbClr val="0000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203">
                <a:solidFill>
                  <a:srgbClr val="000000"/>
                </a:solidFill>
              </a:endParaRPr>
            </a:p>
          </p:txBody>
        </p:sp>
        <p:sp>
          <p:nvSpPr>
            <p:cNvPr id="23" name="AutoShape 23"/>
            <p:cNvSpPr>
              <a:spLocks noChangeArrowheads="1"/>
            </p:cNvSpPr>
            <p:nvPr/>
          </p:nvSpPr>
          <p:spPr bwMode="auto">
            <a:xfrm>
              <a:off x="1331913" y="4987925"/>
              <a:ext cx="2016125" cy="215900"/>
            </a:xfrm>
            <a:prstGeom prst="downArrow">
              <a:avLst>
                <a:gd name="adj1" fmla="val 34333"/>
                <a:gd name="adj2" fmla="val 50000"/>
              </a:avLst>
            </a:prstGeom>
            <a:solidFill>
              <a:srgbClr val="0000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203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6"/>
          <p:cNvGrpSpPr>
            <a:grpSpLocks/>
          </p:cNvGrpSpPr>
          <p:nvPr/>
        </p:nvGrpSpPr>
        <p:grpSpPr bwMode="auto">
          <a:xfrm>
            <a:off x="4865054" y="5001819"/>
            <a:ext cx="3928864" cy="1278314"/>
            <a:chOff x="3140" y="3142"/>
            <a:chExt cx="2468" cy="803"/>
          </a:xfrm>
        </p:grpSpPr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3140" y="3286"/>
              <a:ext cx="2468" cy="23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805" dirty="0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Wingdings" charset="0"/>
                </a:rPr>
                <a:t>Estimation correcte Fond Continu</a:t>
              </a:r>
              <a:endParaRPr lang="fr-FR" sz="1805" dirty="0">
                <a:solidFill>
                  <a:srgbClr val="00000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3404" y="3712"/>
              <a:ext cx="2165" cy="23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805" dirty="0">
                  <a:solidFill>
                    <a:srgbClr val="000000"/>
                  </a:solidFill>
                  <a:latin typeface="Times New Roman" charset="0"/>
                  <a:cs typeface="Times New Roman" charset="0"/>
                  <a:sym typeface="Wingdings" charset="0"/>
                </a:rPr>
                <a:t> Quantification plus valide</a:t>
              </a:r>
              <a:endParaRPr lang="fr-FR" sz="1805" dirty="0">
                <a:solidFill>
                  <a:srgbClr val="00000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7" name="AutoShape 24"/>
            <p:cNvSpPr>
              <a:spLocks noChangeArrowheads="1"/>
            </p:cNvSpPr>
            <p:nvPr/>
          </p:nvSpPr>
          <p:spPr bwMode="auto">
            <a:xfrm>
              <a:off x="3787" y="3142"/>
              <a:ext cx="1270" cy="136"/>
            </a:xfrm>
            <a:prstGeom prst="downArrow">
              <a:avLst>
                <a:gd name="adj1" fmla="val 34333"/>
                <a:gd name="adj2" fmla="val 50000"/>
              </a:avLst>
            </a:prstGeom>
            <a:solidFill>
              <a:srgbClr val="0000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3">
                <a:solidFill>
                  <a:srgbClr val="000000"/>
                </a:solidFill>
              </a:endParaRPr>
            </a:p>
          </p:txBody>
        </p:sp>
        <p:sp>
          <p:nvSpPr>
            <p:cNvPr id="28" name="AutoShape 25"/>
            <p:cNvSpPr>
              <a:spLocks noChangeArrowheads="1"/>
            </p:cNvSpPr>
            <p:nvPr/>
          </p:nvSpPr>
          <p:spPr bwMode="auto">
            <a:xfrm>
              <a:off x="3809" y="3550"/>
              <a:ext cx="1270" cy="136"/>
            </a:xfrm>
            <a:prstGeom prst="downArrow">
              <a:avLst>
                <a:gd name="adj1" fmla="val 34333"/>
                <a:gd name="adj2" fmla="val 50000"/>
              </a:avLst>
            </a:prstGeom>
            <a:solidFill>
              <a:srgbClr val="0000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203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3105061" y="4264897"/>
            <a:ext cx="5150279" cy="684145"/>
            <a:chOff x="3157070" y="4253049"/>
            <a:chExt cx="5135973" cy="682245"/>
          </a:xfrm>
        </p:grpSpPr>
        <p:sp>
          <p:nvSpPr>
            <p:cNvPr id="2" name="Ellipse 1"/>
            <p:cNvSpPr/>
            <p:nvPr/>
          </p:nvSpPr>
          <p:spPr bwMode="auto">
            <a:xfrm>
              <a:off x="3157070" y="4269997"/>
              <a:ext cx="604802" cy="66529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2407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Ellipse 28"/>
            <p:cNvSpPr/>
            <p:nvPr/>
          </p:nvSpPr>
          <p:spPr bwMode="auto">
            <a:xfrm>
              <a:off x="7688241" y="4253049"/>
              <a:ext cx="604802" cy="66529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2407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4117278" y="4366767"/>
              <a:ext cx="3063659" cy="462755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FR" sz="2407" dirty="0"/>
                <a:t>Résultats différents</a:t>
              </a:r>
            </a:p>
          </p:txBody>
        </p:sp>
        <p:cxnSp>
          <p:nvCxnSpPr>
            <p:cNvPr id="6" name="Connecteur droit 5"/>
            <p:cNvCxnSpPr>
              <a:stCxn id="3" idx="1"/>
              <a:endCxn id="2" idx="6"/>
            </p:cNvCxnSpPr>
            <p:nvPr/>
          </p:nvCxnSpPr>
          <p:spPr bwMode="auto">
            <a:xfrm flipH="1">
              <a:off x="3761872" y="4598145"/>
              <a:ext cx="355406" cy="45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Connecteur droit 29"/>
            <p:cNvCxnSpPr>
              <a:stCxn id="29" idx="2"/>
              <a:endCxn id="3" idx="3"/>
            </p:cNvCxnSpPr>
            <p:nvPr/>
          </p:nvCxnSpPr>
          <p:spPr bwMode="auto">
            <a:xfrm flipH="1">
              <a:off x="7180938" y="4585698"/>
              <a:ext cx="507303" cy="12447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Rectangle 2">
            <a:extLst>
              <a:ext uri="{FF2B5EF4-FFF2-40B4-BE49-F238E27FC236}">
                <a16:creationId xmlns:a16="http://schemas.microsoft.com/office/drawing/2014/main" id="{FD0EE97C-FA52-410A-A76F-F400285E6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quantitative (Imagerie spectrale)</a:t>
            </a:r>
          </a:p>
        </p:txBody>
      </p:sp>
      <p:sp>
        <p:nvSpPr>
          <p:cNvPr id="33" name="ZoneTexte 4">
            <a:extLst>
              <a:ext uri="{FF2B5EF4-FFF2-40B4-BE49-F238E27FC236}">
                <a16:creationId xmlns:a16="http://schemas.microsoft.com/office/drawing/2014/main" id="{042A8FD9-B5BA-4F9F-96B0-AA7787F27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61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Optimisation des paramètres expérimentaux</a:t>
            </a:r>
          </a:p>
        </p:txBody>
      </p:sp>
    </p:spTree>
    <p:extLst>
      <p:ext uri="{BB962C8B-B14F-4D97-AF65-F5344CB8AC3E}">
        <p14:creationId xmlns:p14="http://schemas.microsoft.com/office/powerpoint/2010/main" val="19356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252729" y="994701"/>
            <a:ext cx="8697027" cy="401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3860" indent="-343860">
              <a:buFont typeface="Wingdings" pitchFamily="2" charset="2"/>
              <a:buChar char="q"/>
            </a:pPr>
            <a:r>
              <a:rPr lang="fr-FR" sz="2006" dirty="0">
                <a:solidFill>
                  <a:srgbClr val="000000"/>
                </a:solidFill>
              </a:rPr>
              <a:t>Exemple d’une mauvaise soustraction du fond continu</a:t>
            </a:r>
          </a:p>
        </p:txBody>
      </p:sp>
      <p:sp>
        <p:nvSpPr>
          <p:cNvPr id="28694" name="ZoneTexte 28693"/>
          <p:cNvSpPr txBox="1"/>
          <p:nvPr/>
        </p:nvSpPr>
        <p:spPr>
          <a:xfrm>
            <a:off x="149404" y="5440914"/>
            <a:ext cx="8875033" cy="925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5" dirty="0">
                <a:solidFill>
                  <a:srgbClr val="FF0000"/>
                </a:solidFill>
              </a:rPr>
              <a:t>L’étape de calcul et de soustraction du fond continu est critique pour les éléments dont les raies analytiques ont un faible rapport Pic/Fond.</a:t>
            </a:r>
          </a:p>
          <a:p>
            <a:pPr algn="ctr"/>
            <a:r>
              <a:rPr lang="fr-FR" sz="1805" i="1" u="sng" dirty="0">
                <a:solidFill>
                  <a:srgbClr val="FF0000"/>
                </a:solidFill>
              </a:rPr>
              <a:t>Eléments en faible teneur ou avec raie analytique à faible taux d’excitation</a:t>
            </a:r>
          </a:p>
        </p:txBody>
      </p:sp>
      <p:grpSp>
        <p:nvGrpSpPr>
          <p:cNvPr id="28697" name="Grouper 28696"/>
          <p:cNvGrpSpPr/>
          <p:nvPr/>
        </p:nvGrpSpPr>
        <p:grpSpPr>
          <a:xfrm>
            <a:off x="149640" y="1696906"/>
            <a:ext cx="2899984" cy="3589739"/>
            <a:chOff x="88900" y="1692192"/>
            <a:chExt cx="2891928" cy="3579768"/>
          </a:xfrm>
        </p:grpSpPr>
        <p:sp>
          <p:nvSpPr>
            <p:cNvPr id="30" name="ZoneTexte 29"/>
            <p:cNvSpPr txBox="1"/>
            <p:nvPr/>
          </p:nvSpPr>
          <p:spPr>
            <a:xfrm>
              <a:off x="428188" y="1692192"/>
              <a:ext cx="2224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5" dirty="0">
                  <a:solidFill>
                    <a:srgbClr val="FF0000"/>
                  </a:solidFill>
                </a:rPr>
                <a:t>Pas de sommation</a:t>
              </a:r>
            </a:p>
          </p:txBody>
        </p:sp>
        <p:grpSp>
          <p:nvGrpSpPr>
            <p:cNvPr id="26" name="Grouper 25"/>
            <p:cNvGrpSpPr/>
            <p:nvPr/>
          </p:nvGrpSpPr>
          <p:grpSpPr>
            <a:xfrm>
              <a:off x="88900" y="2057400"/>
              <a:ext cx="2891928" cy="3214560"/>
              <a:chOff x="76200" y="2057400"/>
              <a:chExt cx="2891928" cy="3214560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3199" y="3750643"/>
                <a:ext cx="2667001" cy="152131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0" name="Ellipse 9"/>
              <p:cNvSpPr/>
              <p:nvPr/>
            </p:nvSpPr>
            <p:spPr bwMode="auto">
              <a:xfrm>
                <a:off x="1968499" y="4004643"/>
                <a:ext cx="431800" cy="650722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2407" b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3" name="Flèche vers le bas 22"/>
              <p:cNvSpPr/>
              <p:nvPr/>
            </p:nvSpPr>
            <p:spPr bwMode="auto">
              <a:xfrm>
                <a:off x="1153296" y="3434054"/>
                <a:ext cx="738626" cy="614919"/>
              </a:xfrm>
              <a:prstGeom prst="downArrow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/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2407" b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5" name="Grouper 24"/>
              <p:cNvGrpSpPr/>
              <p:nvPr/>
            </p:nvGrpSpPr>
            <p:grpSpPr>
              <a:xfrm>
                <a:off x="76200" y="2057400"/>
                <a:ext cx="2891928" cy="1333500"/>
                <a:chOff x="76200" y="2057400"/>
                <a:chExt cx="2891928" cy="1333500"/>
              </a:xfrm>
            </p:grpSpPr>
            <p:grpSp>
              <p:nvGrpSpPr>
                <p:cNvPr id="20" name="Grouper 19"/>
                <p:cNvGrpSpPr/>
                <p:nvPr/>
              </p:nvGrpSpPr>
              <p:grpSpPr>
                <a:xfrm>
                  <a:off x="76200" y="2057400"/>
                  <a:ext cx="2891928" cy="1333500"/>
                  <a:chOff x="76200" y="2057400"/>
                  <a:chExt cx="2891928" cy="1333500"/>
                </a:xfrm>
              </p:grpSpPr>
              <p:pic>
                <p:nvPicPr>
                  <p:cNvPr id="4" name="Image 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6200" y="2057400"/>
                    <a:ext cx="2891928" cy="1333500"/>
                  </a:xfrm>
                  <a:prstGeom prst="rect">
                    <a:avLst/>
                  </a:prstGeom>
                </p:spPr>
              </p:pic>
              <p:sp>
                <p:nvSpPr>
                  <p:cNvPr id="19" name="ZoneTexte 18"/>
                  <p:cNvSpPr txBox="1"/>
                  <p:nvPr/>
                </p:nvSpPr>
                <p:spPr>
                  <a:xfrm>
                    <a:off x="1066800" y="2559050"/>
                    <a:ext cx="453201" cy="4627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2407" dirty="0"/>
                      <a:t>Ti</a:t>
                    </a:r>
                  </a:p>
                </p:txBody>
              </p:sp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1803400" y="2152650"/>
                    <a:ext cx="630301" cy="4627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2407" dirty="0"/>
                      <a:t>Mo</a:t>
                    </a:r>
                  </a:p>
                </p:txBody>
              </p:sp>
            </p:grpSp>
            <p:sp>
              <p:nvSpPr>
                <p:cNvPr id="24" name="Forme libre 23"/>
                <p:cNvSpPr/>
                <p:nvPr/>
              </p:nvSpPr>
              <p:spPr>
                <a:xfrm>
                  <a:off x="314324" y="2974977"/>
                  <a:ext cx="2425700" cy="117472"/>
                </a:xfrm>
                <a:custGeom>
                  <a:avLst/>
                  <a:gdLst>
                    <a:gd name="connsiteX0" fmla="*/ 0 w 1066800"/>
                    <a:gd name="connsiteY0" fmla="*/ 0 h 60756"/>
                    <a:gd name="connsiteX1" fmla="*/ 171450 w 1066800"/>
                    <a:gd name="connsiteY1" fmla="*/ 3175 h 60756"/>
                    <a:gd name="connsiteX2" fmla="*/ 212725 w 1066800"/>
                    <a:gd name="connsiteY2" fmla="*/ 9525 h 60756"/>
                    <a:gd name="connsiteX3" fmla="*/ 266700 w 1066800"/>
                    <a:gd name="connsiteY3" fmla="*/ 15875 h 60756"/>
                    <a:gd name="connsiteX4" fmla="*/ 333375 w 1066800"/>
                    <a:gd name="connsiteY4" fmla="*/ 22225 h 60756"/>
                    <a:gd name="connsiteX5" fmla="*/ 358775 w 1066800"/>
                    <a:gd name="connsiteY5" fmla="*/ 28575 h 60756"/>
                    <a:gd name="connsiteX6" fmla="*/ 454025 w 1066800"/>
                    <a:gd name="connsiteY6" fmla="*/ 34925 h 60756"/>
                    <a:gd name="connsiteX7" fmla="*/ 498475 w 1066800"/>
                    <a:gd name="connsiteY7" fmla="*/ 41275 h 60756"/>
                    <a:gd name="connsiteX8" fmla="*/ 511175 w 1066800"/>
                    <a:gd name="connsiteY8" fmla="*/ 44450 h 60756"/>
                    <a:gd name="connsiteX9" fmla="*/ 527050 w 1066800"/>
                    <a:gd name="connsiteY9" fmla="*/ 47625 h 60756"/>
                    <a:gd name="connsiteX10" fmla="*/ 552450 w 1066800"/>
                    <a:gd name="connsiteY10" fmla="*/ 53975 h 60756"/>
                    <a:gd name="connsiteX11" fmla="*/ 736600 w 1066800"/>
                    <a:gd name="connsiteY11" fmla="*/ 57150 h 60756"/>
                    <a:gd name="connsiteX12" fmla="*/ 949325 w 1066800"/>
                    <a:gd name="connsiteY12" fmla="*/ 57150 h 60756"/>
                    <a:gd name="connsiteX13" fmla="*/ 971550 w 1066800"/>
                    <a:gd name="connsiteY13" fmla="*/ 53975 h 60756"/>
                    <a:gd name="connsiteX14" fmla="*/ 1050925 w 1066800"/>
                    <a:gd name="connsiteY14" fmla="*/ 50800 h 60756"/>
                    <a:gd name="connsiteX15" fmla="*/ 1066800 w 1066800"/>
                    <a:gd name="connsiteY15" fmla="*/ 47625 h 60756"/>
                    <a:gd name="connsiteX0" fmla="*/ 0 w 1066800"/>
                    <a:gd name="connsiteY0" fmla="*/ 0 h 63076"/>
                    <a:gd name="connsiteX1" fmla="*/ 171450 w 1066800"/>
                    <a:gd name="connsiteY1" fmla="*/ 3175 h 63076"/>
                    <a:gd name="connsiteX2" fmla="*/ 212725 w 1066800"/>
                    <a:gd name="connsiteY2" fmla="*/ 9525 h 63076"/>
                    <a:gd name="connsiteX3" fmla="*/ 266700 w 1066800"/>
                    <a:gd name="connsiteY3" fmla="*/ 15875 h 63076"/>
                    <a:gd name="connsiteX4" fmla="*/ 333375 w 1066800"/>
                    <a:gd name="connsiteY4" fmla="*/ 22225 h 63076"/>
                    <a:gd name="connsiteX5" fmla="*/ 358775 w 1066800"/>
                    <a:gd name="connsiteY5" fmla="*/ 28575 h 63076"/>
                    <a:gd name="connsiteX6" fmla="*/ 454025 w 1066800"/>
                    <a:gd name="connsiteY6" fmla="*/ 34925 h 63076"/>
                    <a:gd name="connsiteX7" fmla="*/ 498475 w 1066800"/>
                    <a:gd name="connsiteY7" fmla="*/ 41275 h 63076"/>
                    <a:gd name="connsiteX8" fmla="*/ 511175 w 1066800"/>
                    <a:gd name="connsiteY8" fmla="*/ 44450 h 63076"/>
                    <a:gd name="connsiteX9" fmla="*/ 527050 w 1066800"/>
                    <a:gd name="connsiteY9" fmla="*/ 47625 h 63076"/>
                    <a:gd name="connsiteX10" fmla="*/ 552450 w 1066800"/>
                    <a:gd name="connsiteY10" fmla="*/ 53975 h 63076"/>
                    <a:gd name="connsiteX11" fmla="*/ 736600 w 1066800"/>
                    <a:gd name="connsiteY11" fmla="*/ 61707 h 63076"/>
                    <a:gd name="connsiteX12" fmla="*/ 949325 w 1066800"/>
                    <a:gd name="connsiteY12" fmla="*/ 57150 h 63076"/>
                    <a:gd name="connsiteX13" fmla="*/ 971550 w 1066800"/>
                    <a:gd name="connsiteY13" fmla="*/ 53975 h 63076"/>
                    <a:gd name="connsiteX14" fmla="*/ 1050925 w 1066800"/>
                    <a:gd name="connsiteY14" fmla="*/ 50800 h 63076"/>
                    <a:gd name="connsiteX15" fmla="*/ 1066800 w 1066800"/>
                    <a:gd name="connsiteY15" fmla="*/ 47625 h 63076"/>
                    <a:gd name="connsiteX0" fmla="*/ 0 w 1066800"/>
                    <a:gd name="connsiteY0" fmla="*/ 0 h 63113"/>
                    <a:gd name="connsiteX1" fmla="*/ 171450 w 1066800"/>
                    <a:gd name="connsiteY1" fmla="*/ 3175 h 63113"/>
                    <a:gd name="connsiteX2" fmla="*/ 212725 w 1066800"/>
                    <a:gd name="connsiteY2" fmla="*/ 9525 h 63113"/>
                    <a:gd name="connsiteX3" fmla="*/ 266700 w 1066800"/>
                    <a:gd name="connsiteY3" fmla="*/ 15875 h 63113"/>
                    <a:gd name="connsiteX4" fmla="*/ 333375 w 1066800"/>
                    <a:gd name="connsiteY4" fmla="*/ 22225 h 63113"/>
                    <a:gd name="connsiteX5" fmla="*/ 358775 w 1066800"/>
                    <a:gd name="connsiteY5" fmla="*/ 28575 h 63113"/>
                    <a:gd name="connsiteX6" fmla="*/ 454025 w 1066800"/>
                    <a:gd name="connsiteY6" fmla="*/ 34925 h 63113"/>
                    <a:gd name="connsiteX7" fmla="*/ 498475 w 1066800"/>
                    <a:gd name="connsiteY7" fmla="*/ 41275 h 63113"/>
                    <a:gd name="connsiteX8" fmla="*/ 511175 w 1066800"/>
                    <a:gd name="connsiteY8" fmla="*/ 44450 h 63113"/>
                    <a:gd name="connsiteX9" fmla="*/ 527050 w 1066800"/>
                    <a:gd name="connsiteY9" fmla="*/ 47625 h 63113"/>
                    <a:gd name="connsiteX10" fmla="*/ 552450 w 1066800"/>
                    <a:gd name="connsiteY10" fmla="*/ 53975 h 63113"/>
                    <a:gd name="connsiteX11" fmla="*/ 736600 w 1066800"/>
                    <a:gd name="connsiteY11" fmla="*/ 61707 h 63113"/>
                    <a:gd name="connsiteX12" fmla="*/ 949325 w 1066800"/>
                    <a:gd name="connsiteY12" fmla="*/ 57150 h 63113"/>
                    <a:gd name="connsiteX13" fmla="*/ 1013827 w 1066800"/>
                    <a:gd name="connsiteY13" fmla="*/ 63088 h 63113"/>
                    <a:gd name="connsiteX14" fmla="*/ 1050925 w 1066800"/>
                    <a:gd name="connsiteY14" fmla="*/ 50800 h 63113"/>
                    <a:gd name="connsiteX15" fmla="*/ 1066800 w 1066800"/>
                    <a:gd name="connsiteY15" fmla="*/ 47625 h 63113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33375 w 1079483"/>
                    <a:gd name="connsiteY4" fmla="*/ 22225 h 70408"/>
                    <a:gd name="connsiteX5" fmla="*/ 358775 w 1079483"/>
                    <a:gd name="connsiteY5" fmla="*/ 28575 h 70408"/>
                    <a:gd name="connsiteX6" fmla="*/ 454025 w 1079483"/>
                    <a:gd name="connsiteY6" fmla="*/ 34925 h 70408"/>
                    <a:gd name="connsiteX7" fmla="*/ 498475 w 1079483"/>
                    <a:gd name="connsiteY7" fmla="*/ 41275 h 70408"/>
                    <a:gd name="connsiteX8" fmla="*/ 511175 w 1079483"/>
                    <a:gd name="connsiteY8" fmla="*/ 44450 h 70408"/>
                    <a:gd name="connsiteX9" fmla="*/ 527050 w 1079483"/>
                    <a:gd name="connsiteY9" fmla="*/ 47625 h 70408"/>
                    <a:gd name="connsiteX10" fmla="*/ 552450 w 1079483"/>
                    <a:gd name="connsiteY10" fmla="*/ 53975 h 70408"/>
                    <a:gd name="connsiteX11" fmla="*/ 736600 w 1079483"/>
                    <a:gd name="connsiteY11" fmla="*/ 61707 h 70408"/>
                    <a:gd name="connsiteX12" fmla="*/ 949325 w 1079483"/>
                    <a:gd name="connsiteY12" fmla="*/ 57150 h 70408"/>
                    <a:gd name="connsiteX13" fmla="*/ 1013827 w 1079483"/>
                    <a:gd name="connsiteY13" fmla="*/ 63088 h 70408"/>
                    <a:gd name="connsiteX14" fmla="*/ 1050925 w 1079483"/>
                    <a:gd name="connsiteY14" fmla="*/ 50800 h 70408"/>
                    <a:gd name="connsiteX15" fmla="*/ 1079483 w 1079483"/>
                    <a:gd name="connsiteY15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33375 w 1079483"/>
                    <a:gd name="connsiteY4" fmla="*/ 22225 h 70408"/>
                    <a:gd name="connsiteX5" fmla="*/ 358775 w 1079483"/>
                    <a:gd name="connsiteY5" fmla="*/ 28575 h 70408"/>
                    <a:gd name="connsiteX6" fmla="*/ 454025 w 1079483"/>
                    <a:gd name="connsiteY6" fmla="*/ 34925 h 70408"/>
                    <a:gd name="connsiteX7" fmla="*/ 498475 w 1079483"/>
                    <a:gd name="connsiteY7" fmla="*/ 41275 h 70408"/>
                    <a:gd name="connsiteX8" fmla="*/ 511175 w 1079483"/>
                    <a:gd name="connsiteY8" fmla="*/ 44450 h 70408"/>
                    <a:gd name="connsiteX9" fmla="*/ 527050 w 1079483"/>
                    <a:gd name="connsiteY9" fmla="*/ 47625 h 70408"/>
                    <a:gd name="connsiteX10" fmla="*/ 552450 w 1079483"/>
                    <a:gd name="connsiteY10" fmla="*/ 53975 h 70408"/>
                    <a:gd name="connsiteX11" fmla="*/ 736600 w 1079483"/>
                    <a:gd name="connsiteY11" fmla="*/ 61707 h 70408"/>
                    <a:gd name="connsiteX12" fmla="*/ 949325 w 1079483"/>
                    <a:gd name="connsiteY12" fmla="*/ 57150 h 70408"/>
                    <a:gd name="connsiteX13" fmla="*/ 1013827 w 1079483"/>
                    <a:gd name="connsiteY13" fmla="*/ 63088 h 70408"/>
                    <a:gd name="connsiteX14" fmla="*/ 1079483 w 1079483"/>
                    <a:gd name="connsiteY14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33375 w 1079483"/>
                    <a:gd name="connsiteY4" fmla="*/ 22225 h 70408"/>
                    <a:gd name="connsiteX5" fmla="*/ 358775 w 1079483"/>
                    <a:gd name="connsiteY5" fmla="*/ 28575 h 70408"/>
                    <a:gd name="connsiteX6" fmla="*/ 454025 w 1079483"/>
                    <a:gd name="connsiteY6" fmla="*/ 34925 h 70408"/>
                    <a:gd name="connsiteX7" fmla="*/ 498475 w 1079483"/>
                    <a:gd name="connsiteY7" fmla="*/ 41275 h 70408"/>
                    <a:gd name="connsiteX8" fmla="*/ 511175 w 1079483"/>
                    <a:gd name="connsiteY8" fmla="*/ 44450 h 70408"/>
                    <a:gd name="connsiteX9" fmla="*/ 527050 w 1079483"/>
                    <a:gd name="connsiteY9" fmla="*/ 47625 h 70408"/>
                    <a:gd name="connsiteX10" fmla="*/ 552450 w 1079483"/>
                    <a:gd name="connsiteY10" fmla="*/ 53975 h 70408"/>
                    <a:gd name="connsiteX11" fmla="*/ 736600 w 1079483"/>
                    <a:gd name="connsiteY11" fmla="*/ 51075 h 70408"/>
                    <a:gd name="connsiteX12" fmla="*/ 949325 w 1079483"/>
                    <a:gd name="connsiteY12" fmla="*/ 57150 h 70408"/>
                    <a:gd name="connsiteX13" fmla="*/ 1013827 w 1079483"/>
                    <a:gd name="connsiteY13" fmla="*/ 63088 h 70408"/>
                    <a:gd name="connsiteX14" fmla="*/ 1079483 w 1079483"/>
                    <a:gd name="connsiteY14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33375 w 1079483"/>
                    <a:gd name="connsiteY4" fmla="*/ 22225 h 70408"/>
                    <a:gd name="connsiteX5" fmla="*/ 358775 w 1079483"/>
                    <a:gd name="connsiteY5" fmla="*/ 28575 h 70408"/>
                    <a:gd name="connsiteX6" fmla="*/ 454025 w 1079483"/>
                    <a:gd name="connsiteY6" fmla="*/ 34925 h 70408"/>
                    <a:gd name="connsiteX7" fmla="*/ 511175 w 1079483"/>
                    <a:gd name="connsiteY7" fmla="*/ 44450 h 70408"/>
                    <a:gd name="connsiteX8" fmla="*/ 527050 w 1079483"/>
                    <a:gd name="connsiteY8" fmla="*/ 47625 h 70408"/>
                    <a:gd name="connsiteX9" fmla="*/ 552450 w 1079483"/>
                    <a:gd name="connsiteY9" fmla="*/ 53975 h 70408"/>
                    <a:gd name="connsiteX10" fmla="*/ 736600 w 1079483"/>
                    <a:gd name="connsiteY10" fmla="*/ 51075 h 70408"/>
                    <a:gd name="connsiteX11" fmla="*/ 949325 w 1079483"/>
                    <a:gd name="connsiteY11" fmla="*/ 57150 h 70408"/>
                    <a:gd name="connsiteX12" fmla="*/ 1013827 w 1079483"/>
                    <a:gd name="connsiteY12" fmla="*/ 63088 h 70408"/>
                    <a:gd name="connsiteX13" fmla="*/ 1079483 w 1079483"/>
                    <a:gd name="connsiteY13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33375 w 1079483"/>
                    <a:gd name="connsiteY4" fmla="*/ 22225 h 70408"/>
                    <a:gd name="connsiteX5" fmla="*/ 358775 w 1079483"/>
                    <a:gd name="connsiteY5" fmla="*/ 28575 h 70408"/>
                    <a:gd name="connsiteX6" fmla="*/ 454025 w 1079483"/>
                    <a:gd name="connsiteY6" fmla="*/ 34925 h 70408"/>
                    <a:gd name="connsiteX7" fmla="*/ 527050 w 1079483"/>
                    <a:gd name="connsiteY7" fmla="*/ 47625 h 70408"/>
                    <a:gd name="connsiteX8" fmla="*/ 552450 w 1079483"/>
                    <a:gd name="connsiteY8" fmla="*/ 53975 h 70408"/>
                    <a:gd name="connsiteX9" fmla="*/ 736600 w 1079483"/>
                    <a:gd name="connsiteY9" fmla="*/ 51075 h 70408"/>
                    <a:gd name="connsiteX10" fmla="*/ 949325 w 1079483"/>
                    <a:gd name="connsiteY10" fmla="*/ 57150 h 70408"/>
                    <a:gd name="connsiteX11" fmla="*/ 1013827 w 1079483"/>
                    <a:gd name="connsiteY11" fmla="*/ 63088 h 70408"/>
                    <a:gd name="connsiteX12" fmla="*/ 1079483 w 1079483"/>
                    <a:gd name="connsiteY12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33375 w 1079483"/>
                    <a:gd name="connsiteY4" fmla="*/ 22225 h 70408"/>
                    <a:gd name="connsiteX5" fmla="*/ 358775 w 1079483"/>
                    <a:gd name="connsiteY5" fmla="*/ 28575 h 70408"/>
                    <a:gd name="connsiteX6" fmla="*/ 448388 w 1079483"/>
                    <a:gd name="connsiteY6" fmla="*/ 47076 h 70408"/>
                    <a:gd name="connsiteX7" fmla="*/ 527050 w 1079483"/>
                    <a:gd name="connsiteY7" fmla="*/ 47625 h 70408"/>
                    <a:gd name="connsiteX8" fmla="*/ 552450 w 1079483"/>
                    <a:gd name="connsiteY8" fmla="*/ 53975 h 70408"/>
                    <a:gd name="connsiteX9" fmla="*/ 736600 w 1079483"/>
                    <a:gd name="connsiteY9" fmla="*/ 51075 h 70408"/>
                    <a:gd name="connsiteX10" fmla="*/ 949325 w 1079483"/>
                    <a:gd name="connsiteY10" fmla="*/ 57150 h 70408"/>
                    <a:gd name="connsiteX11" fmla="*/ 1013827 w 1079483"/>
                    <a:gd name="connsiteY11" fmla="*/ 63088 h 70408"/>
                    <a:gd name="connsiteX12" fmla="*/ 1079483 w 1079483"/>
                    <a:gd name="connsiteY12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33375 w 1079483"/>
                    <a:gd name="connsiteY4" fmla="*/ 22225 h 70408"/>
                    <a:gd name="connsiteX5" fmla="*/ 351729 w 1079483"/>
                    <a:gd name="connsiteY5" fmla="*/ 42245 h 70408"/>
                    <a:gd name="connsiteX6" fmla="*/ 448388 w 1079483"/>
                    <a:gd name="connsiteY6" fmla="*/ 47076 h 70408"/>
                    <a:gd name="connsiteX7" fmla="*/ 527050 w 1079483"/>
                    <a:gd name="connsiteY7" fmla="*/ 47625 h 70408"/>
                    <a:gd name="connsiteX8" fmla="*/ 552450 w 1079483"/>
                    <a:gd name="connsiteY8" fmla="*/ 53975 h 70408"/>
                    <a:gd name="connsiteX9" fmla="*/ 736600 w 1079483"/>
                    <a:gd name="connsiteY9" fmla="*/ 51075 h 70408"/>
                    <a:gd name="connsiteX10" fmla="*/ 949325 w 1079483"/>
                    <a:gd name="connsiteY10" fmla="*/ 57150 h 70408"/>
                    <a:gd name="connsiteX11" fmla="*/ 1013827 w 1079483"/>
                    <a:gd name="connsiteY11" fmla="*/ 63088 h 70408"/>
                    <a:gd name="connsiteX12" fmla="*/ 1079483 w 1079483"/>
                    <a:gd name="connsiteY12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51729 w 1079483"/>
                    <a:gd name="connsiteY4" fmla="*/ 42245 h 70408"/>
                    <a:gd name="connsiteX5" fmla="*/ 448388 w 1079483"/>
                    <a:gd name="connsiteY5" fmla="*/ 47076 h 70408"/>
                    <a:gd name="connsiteX6" fmla="*/ 527050 w 1079483"/>
                    <a:gd name="connsiteY6" fmla="*/ 47625 h 70408"/>
                    <a:gd name="connsiteX7" fmla="*/ 552450 w 1079483"/>
                    <a:gd name="connsiteY7" fmla="*/ 53975 h 70408"/>
                    <a:gd name="connsiteX8" fmla="*/ 736600 w 1079483"/>
                    <a:gd name="connsiteY8" fmla="*/ 51075 h 70408"/>
                    <a:gd name="connsiteX9" fmla="*/ 949325 w 1079483"/>
                    <a:gd name="connsiteY9" fmla="*/ 57150 h 70408"/>
                    <a:gd name="connsiteX10" fmla="*/ 1013827 w 1079483"/>
                    <a:gd name="connsiteY10" fmla="*/ 63088 h 70408"/>
                    <a:gd name="connsiteX11" fmla="*/ 1079483 w 1079483"/>
                    <a:gd name="connsiteY11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56835 w 1079483"/>
                    <a:gd name="connsiteY3" fmla="*/ 40177 h 70408"/>
                    <a:gd name="connsiteX4" fmla="*/ 351729 w 1079483"/>
                    <a:gd name="connsiteY4" fmla="*/ 42245 h 70408"/>
                    <a:gd name="connsiteX5" fmla="*/ 448388 w 1079483"/>
                    <a:gd name="connsiteY5" fmla="*/ 47076 h 70408"/>
                    <a:gd name="connsiteX6" fmla="*/ 527050 w 1079483"/>
                    <a:gd name="connsiteY6" fmla="*/ 47625 h 70408"/>
                    <a:gd name="connsiteX7" fmla="*/ 552450 w 1079483"/>
                    <a:gd name="connsiteY7" fmla="*/ 53975 h 70408"/>
                    <a:gd name="connsiteX8" fmla="*/ 736600 w 1079483"/>
                    <a:gd name="connsiteY8" fmla="*/ 51075 h 70408"/>
                    <a:gd name="connsiteX9" fmla="*/ 949325 w 1079483"/>
                    <a:gd name="connsiteY9" fmla="*/ 57150 h 70408"/>
                    <a:gd name="connsiteX10" fmla="*/ 1013827 w 1079483"/>
                    <a:gd name="connsiteY10" fmla="*/ 63088 h 70408"/>
                    <a:gd name="connsiteX11" fmla="*/ 1079483 w 1079483"/>
                    <a:gd name="connsiteY11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56835 w 1079483"/>
                    <a:gd name="connsiteY3" fmla="*/ 40177 h 70408"/>
                    <a:gd name="connsiteX4" fmla="*/ 351729 w 1079483"/>
                    <a:gd name="connsiteY4" fmla="*/ 46802 h 70408"/>
                    <a:gd name="connsiteX5" fmla="*/ 448388 w 1079483"/>
                    <a:gd name="connsiteY5" fmla="*/ 47076 h 70408"/>
                    <a:gd name="connsiteX6" fmla="*/ 527050 w 1079483"/>
                    <a:gd name="connsiteY6" fmla="*/ 47625 h 70408"/>
                    <a:gd name="connsiteX7" fmla="*/ 552450 w 1079483"/>
                    <a:gd name="connsiteY7" fmla="*/ 53975 h 70408"/>
                    <a:gd name="connsiteX8" fmla="*/ 736600 w 1079483"/>
                    <a:gd name="connsiteY8" fmla="*/ 51075 h 70408"/>
                    <a:gd name="connsiteX9" fmla="*/ 949325 w 1079483"/>
                    <a:gd name="connsiteY9" fmla="*/ 57150 h 70408"/>
                    <a:gd name="connsiteX10" fmla="*/ 1013827 w 1079483"/>
                    <a:gd name="connsiteY10" fmla="*/ 63088 h 70408"/>
                    <a:gd name="connsiteX11" fmla="*/ 1079483 w 1079483"/>
                    <a:gd name="connsiteY11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56835 w 1079483"/>
                    <a:gd name="connsiteY2" fmla="*/ 40177 h 70408"/>
                    <a:gd name="connsiteX3" fmla="*/ 351729 w 1079483"/>
                    <a:gd name="connsiteY3" fmla="*/ 46802 h 70408"/>
                    <a:gd name="connsiteX4" fmla="*/ 448388 w 1079483"/>
                    <a:gd name="connsiteY4" fmla="*/ 47076 h 70408"/>
                    <a:gd name="connsiteX5" fmla="*/ 527050 w 1079483"/>
                    <a:gd name="connsiteY5" fmla="*/ 47625 h 70408"/>
                    <a:gd name="connsiteX6" fmla="*/ 552450 w 1079483"/>
                    <a:gd name="connsiteY6" fmla="*/ 53975 h 70408"/>
                    <a:gd name="connsiteX7" fmla="*/ 736600 w 1079483"/>
                    <a:gd name="connsiteY7" fmla="*/ 51075 h 70408"/>
                    <a:gd name="connsiteX8" fmla="*/ 949325 w 1079483"/>
                    <a:gd name="connsiteY8" fmla="*/ 57150 h 70408"/>
                    <a:gd name="connsiteX9" fmla="*/ 1013827 w 1079483"/>
                    <a:gd name="connsiteY9" fmla="*/ 63088 h 70408"/>
                    <a:gd name="connsiteX10" fmla="*/ 1079483 w 1079483"/>
                    <a:gd name="connsiteY10" fmla="*/ 70408 h 70408"/>
                    <a:gd name="connsiteX0" fmla="*/ 0 w 1079483"/>
                    <a:gd name="connsiteY0" fmla="*/ 0 h 70408"/>
                    <a:gd name="connsiteX1" fmla="*/ 140447 w 1079483"/>
                    <a:gd name="connsiteY1" fmla="*/ 32034 h 70408"/>
                    <a:gd name="connsiteX2" fmla="*/ 256835 w 1079483"/>
                    <a:gd name="connsiteY2" fmla="*/ 40177 h 70408"/>
                    <a:gd name="connsiteX3" fmla="*/ 351729 w 1079483"/>
                    <a:gd name="connsiteY3" fmla="*/ 46802 h 70408"/>
                    <a:gd name="connsiteX4" fmla="*/ 448388 w 1079483"/>
                    <a:gd name="connsiteY4" fmla="*/ 47076 h 70408"/>
                    <a:gd name="connsiteX5" fmla="*/ 527050 w 1079483"/>
                    <a:gd name="connsiteY5" fmla="*/ 47625 h 70408"/>
                    <a:gd name="connsiteX6" fmla="*/ 552450 w 1079483"/>
                    <a:gd name="connsiteY6" fmla="*/ 53975 h 70408"/>
                    <a:gd name="connsiteX7" fmla="*/ 736600 w 1079483"/>
                    <a:gd name="connsiteY7" fmla="*/ 51075 h 70408"/>
                    <a:gd name="connsiteX8" fmla="*/ 949325 w 1079483"/>
                    <a:gd name="connsiteY8" fmla="*/ 57150 h 70408"/>
                    <a:gd name="connsiteX9" fmla="*/ 1013827 w 1079483"/>
                    <a:gd name="connsiteY9" fmla="*/ 63088 h 70408"/>
                    <a:gd name="connsiteX10" fmla="*/ 1079483 w 1079483"/>
                    <a:gd name="connsiteY10" fmla="*/ 70408 h 70408"/>
                    <a:gd name="connsiteX0" fmla="*/ 0 w 1079483"/>
                    <a:gd name="connsiteY0" fmla="*/ 0 h 70408"/>
                    <a:gd name="connsiteX1" fmla="*/ 140447 w 1079483"/>
                    <a:gd name="connsiteY1" fmla="*/ 32034 h 70408"/>
                    <a:gd name="connsiteX2" fmla="*/ 256835 w 1079483"/>
                    <a:gd name="connsiteY2" fmla="*/ 40177 h 70408"/>
                    <a:gd name="connsiteX3" fmla="*/ 351729 w 1079483"/>
                    <a:gd name="connsiteY3" fmla="*/ 46802 h 70408"/>
                    <a:gd name="connsiteX4" fmla="*/ 448388 w 1079483"/>
                    <a:gd name="connsiteY4" fmla="*/ 47076 h 70408"/>
                    <a:gd name="connsiteX5" fmla="*/ 527050 w 1079483"/>
                    <a:gd name="connsiteY5" fmla="*/ 47625 h 70408"/>
                    <a:gd name="connsiteX6" fmla="*/ 552450 w 1079483"/>
                    <a:gd name="connsiteY6" fmla="*/ 53975 h 70408"/>
                    <a:gd name="connsiteX7" fmla="*/ 736600 w 1079483"/>
                    <a:gd name="connsiteY7" fmla="*/ 51075 h 70408"/>
                    <a:gd name="connsiteX8" fmla="*/ 949325 w 1079483"/>
                    <a:gd name="connsiteY8" fmla="*/ 57150 h 70408"/>
                    <a:gd name="connsiteX9" fmla="*/ 1013827 w 1079483"/>
                    <a:gd name="connsiteY9" fmla="*/ 63088 h 70408"/>
                    <a:gd name="connsiteX10" fmla="*/ 1079483 w 1079483"/>
                    <a:gd name="connsiteY10" fmla="*/ 70408 h 70408"/>
                    <a:gd name="connsiteX0" fmla="*/ 0 w 1079483"/>
                    <a:gd name="connsiteY0" fmla="*/ 0 h 70408"/>
                    <a:gd name="connsiteX1" fmla="*/ 140447 w 1079483"/>
                    <a:gd name="connsiteY1" fmla="*/ 32034 h 70408"/>
                    <a:gd name="connsiteX2" fmla="*/ 256835 w 1079483"/>
                    <a:gd name="connsiteY2" fmla="*/ 40177 h 70408"/>
                    <a:gd name="connsiteX3" fmla="*/ 351729 w 1079483"/>
                    <a:gd name="connsiteY3" fmla="*/ 46802 h 70408"/>
                    <a:gd name="connsiteX4" fmla="*/ 448388 w 1079483"/>
                    <a:gd name="connsiteY4" fmla="*/ 47076 h 70408"/>
                    <a:gd name="connsiteX5" fmla="*/ 527050 w 1079483"/>
                    <a:gd name="connsiteY5" fmla="*/ 47625 h 70408"/>
                    <a:gd name="connsiteX6" fmla="*/ 552450 w 1079483"/>
                    <a:gd name="connsiteY6" fmla="*/ 53975 h 70408"/>
                    <a:gd name="connsiteX7" fmla="*/ 736600 w 1079483"/>
                    <a:gd name="connsiteY7" fmla="*/ 51075 h 70408"/>
                    <a:gd name="connsiteX8" fmla="*/ 949325 w 1079483"/>
                    <a:gd name="connsiteY8" fmla="*/ 57150 h 70408"/>
                    <a:gd name="connsiteX9" fmla="*/ 1013827 w 1079483"/>
                    <a:gd name="connsiteY9" fmla="*/ 63088 h 70408"/>
                    <a:gd name="connsiteX10" fmla="*/ 1079483 w 1079483"/>
                    <a:gd name="connsiteY10" fmla="*/ 70408 h 70408"/>
                    <a:gd name="connsiteX0" fmla="*/ 0 w 1076665"/>
                    <a:gd name="connsiteY0" fmla="*/ 0 h 50662"/>
                    <a:gd name="connsiteX1" fmla="*/ 137629 w 1076665"/>
                    <a:gd name="connsiteY1" fmla="*/ 12288 h 50662"/>
                    <a:gd name="connsiteX2" fmla="*/ 254017 w 1076665"/>
                    <a:gd name="connsiteY2" fmla="*/ 20431 h 50662"/>
                    <a:gd name="connsiteX3" fmla="*/ 348911 w 1076665"/>
                    <a:gd name="connsiteY3" fmla="*/ 27056 h 50662"/>
                    <a:gd name="connsiteX4" fmla="*/ 445570 w 1076665"/>
                    <a:gd name="connsiteY4" fmla="*/ 27330 h 50662"/>
                    <a:gd name="connsiteX5" fmla="*/ 524232 w 1076665"/>
                    <a:gd name="connsiteY5" fmla="*/ 27879 h 50662"/>
                    <a:gd name="connsiteX6" fmla="*/ 549632 w 1076665"/>
                    <a:gd name="connsiteY6" fmla="*/ 34229 h 50662"/>
                    <a:gd name="connsiteX7" fmla="*/ 733782 w 1076665"/>
                    <a:gd name="connsiteY7" fmla="*/ 31329 h 50662"/>
                    <a:gd name="connsiteX8" fmla="*/ 946507 w 1076665"/>
                    <a:gd name="connsiteY8" fmla="*/ 37404 h 50662"/>
                    <a:gd name="connsiteX9" fmla="*/ 1011009 w 1076665"/>
                    <a:gd name="connsiteY9" fmla="*/ 43342 h 50662"/>
                    <a:gd name="connsiteX10" fmla="*/ 1076665 w 1076665"/>
                    <a:gd name="connsiteY10" fmla="*/ 50662 h 50662"/>
                    <a:gd name="connsiteX0" fmla="*/ 0 w 1076665"/>
                    <a:gd name="connsiteY0" fmla="*/ 0 h 50662"/>
                    <a:gd name="connsiteX1" fmla="*/ 137629 w 1076665"/>
                    <a:gd name="connsiteY1" fmla="*/ 12288 h 50662"/>
                    <a:gd name="connsiteX2" fmla="*/ 184612 w 1076665"/>
                    <a:gd name="connsiteY2" fmla="*/ 13669 h 50662"/>
                    <a:gd name="connsiteX3" fmla="*/ 254017 w 1076665"/>
                    <a:gd name="connsiteY3" fmla="*/ 20431 h 50662"/>
                    <a:gd name="connsiteX4" fmla="*/ 348911 w 1076665"/>
                    <a:gd name="connsiteY4" fmla="*/ 27056 h 50662"/>
                    <a:gd name="connsiteX5" fmla="*/ 445570 w 1076665"/>
                    <a:gd name="connsiteY5" fmla="*/ 27330 h 50662"/>
                    <a:gd name="connsiteX6" fmla="*/ 524232 w 1076665"/>
                    <a:gd name="connsiteY6" fmla="*/ 27879 h 50662"/>
                    <a:gd name="connsiteX7" fmla="*/ 549632 w 1076665"/>
                    <a:gd name="connsiteY7" fmla="*/ 34229 h 50662"/>
                    <a:gd name="connsiteX8" fmla="*/ 733782 w 1076665"/>
                    <a:gd name="connsiteY8" fmla="*/ 31329 h 50662"/>
                    <a:gd name="connsiteX9" fmla="*/ 946507 w 1076665"/>
                    <a:gd name="connsiteY9" fmla="*/ 37404 h 50662"/>
                    <a:gd name="connsiteX10" fmla="*/ 1011009 w 1076665"/>
                    <a:gd name="connsiteY10" fmla="*/ 43342 h 50662"/>
                    <a:gd name="connsiteX11" fmla="*/ 1076665 w 1076665"/>
                    <a:gd name="connsiteY11" fmla="*/ 50662 h 50662"/>
                    <a:gd name="connsiteX0" fmla="*/ 0 w 1076665"/>
                    <a:gd name="connsiteY0" fmla="*/ 0 h 50662"/>
                    <a:gd name="connsiteX1" fmla="*/ 137629 w 1076665"/>
                    <a:gd name="connsiteY1" fmla="*/ 12288 h 50662"/>
                    <a:gd name="connsiteX2" fmla="*/ 190249 w 1076665"/>
                    <a:gd name="connsiteY2" fmla="*/ 21264 h 50662"/>
                    <a:gd name="connsiteX3" fmla="*/ 254017 w 1076665"/>
                    <a:gd name="connsiteY3" fmla="*/ 20431 h 50662"/>
                    <a:gd name="connsiteX4" fmla="*/ 348911 w 1076665"/>
                    <a:gd name="connsiteY4" fmla="*/ 27056 h 50662"/>
                    <a:gd name="connsiteX5" fmla="*/ 445570 w 1076665"/>
                    <a:gd name="connsiteY5" fmla="*/ 27330 h 50662"/>
                    <a:gd name="connsiteX6" fmla="*/ 524232 w 1076665"/>
                    <a:gd name="connsiteY6" fmla="*/ 27879 h 50662"/>
                    <a:gd name="connsiteX7" fmla="*/ 549632 w 1076665"/>
                    <a:gd name="connsiteY7" fmla="*/ 34229 h 50662"/>
                    <a:gd name="connsiteX8" fmla="*/ 733782 w 1076665"/>
                    <a:gd name="connsiteY8" fmla="*/ 31329 h 50662"/>
                    <a:gd name="connsiteX9" fmla="*/ 946507 w 1076665"/>
                    <a:gd name="connsiteY9" fmla="*/ 37404 h 50662"/>
                    <a:gd name="connsiteX10" fmla="*/ 1011009 w 1076665"/>
                    <a:gd name="connsiteY10" fmla="*/ 43342 h 50662"/>
                    <a:gd name="connsiteX11" fmla="*/ 1076665 w 1076665"/>
                    <a:gd name="connsiteY11" fmla="*/ 50662 h 50662"/>
                    <a:gd name="connsiteX0" fmla="*/ 0 w 1076665"/>
                    <a:gd name="connsiteY0" fmla="*/ 0 h 50662"/>
                    <a:gd name="connsiteX1" fmla="*/ 137629 w 1076665"/>
                    <a:gd name="connsiteY1" fmla="*/ 12288 h 50662"/>
                    <a:gd name="connsiteX2" fmla="*/ 190249 w 1076665"/>
                    <a:gd name="connsiteY2" fmla="*/ 21264 h 50662"/>
                    <a:gd name="connsiteX3" fmla="*/ 254017 w 1076665"/>
                    <a:gd name="connsiteY3" fmla="*/ 20431 h 50662"/>
                    <a:gd name="connsiteX4" fmla="*/ 348911 w 1076665"/>
                    <a:gd name="connsiteY4" fmla="*/ 27056 h 50662"/>
                    <a:gd name="connsiteX5" fmla="*/ 445570 w 1076665"/>
                    <a:gd name="connsiteY5" fmla="*/ 27330 h 50662"/>
                    <a:gd name="connsiteX6" fmla="*/ 524232 w 1076665"/>
                    <a:gd name="connsiteY6" fmla="*/ 27879 h 50662"/>
                    <a:gd name="connsiteX7" fmla="*/ 549632 w 1076665"/>
                    <a:gd name="connsiteY7" fmla="*/ 34229 h 50662"/>
                    <a:gd name="connsiteX8" fmla="*/ 733782 w 1076665"/>
                    <a:gd name="connsiteY8" fmla="*/ 31329 h 50662"/>
                    <a:gd name="connsiteX9" fmla="*/ 946507 w 1076665"/>
                    <a:gd name="connsiteY9" fmla="*/ 37404 h 50662"/>
                    <a:gd name="connsiteX10" fmla="*/ 1011009 w 1076665"/>
                    <a:gd name="connsiteY10" fmla="*/ 43342 h 50662"/>
                    <a:gd name="connsiteX11" fmla="*/ 1034388 w 1076665"/>
                    <a:gd name="connsiteY11" fmla="*/ 45566 h 50662"/>
                    <a:gd name="connsiteX12" fmla="*/ 1076665 w 1076665"/>
                    <a:gd name="connsiteY12" fmla="*/ 50662 h 50662"/>
                    <a:gd name="connsiteX0" fmla="*/ 0 w 1076665"/>
                    <a:gd name="connsiteY0" fmla="*/ 0 h 56198"/>
                    <a:gd name="connsiteX1" fmla="*/ 137629 w 1076665"/>
                    <a:gd name="connsiteY1" fmla="*/ 12288 h 56198"/>
                    <a:gd name="connsiteX2" fmla="*/ 190249 w 1076665"/>
                    <a:gd name="connsiteY2" fmla="*/ 21264 h 56198"/>
                    <a:gd name="connsiteX3" fmla="*/ 254017 w 1076665"/>
                    <a:gd name="connsiteY3" fmla="*/ 20431 h 56198"/>
                    <a:gd name="connsiteX4" fmla="*/ 348911 w 1076665"/>
                    <a:gd name="connsiteY4" fmla="*/ 27056 h 56198"/>
                    <a:gd name="connsiteX5" fmla="*/ 445570 w 1076665"/>
                    <a:gd name="connsiteY5" fmla="*/ 27330 h 56198"/>
                    <a:gd name="connsiteX6" fmla="*/ 524232 w 1076665"/>
                    <a:gd name="connsiteY6" fmla="*/ 27879 h 56198"/>
                    <a:gd name="connsiteX7" fmla="*/ 549632 w 1076665"/>
                    <a:gd name="connsiteY7" fmla="*/ 34229 h 56198"/>
                    <a:gd name="connsiteX8" fmla="*/ 733782 w 1076665"/>
                    <a:gd name="connsiteY8" fmla="*/ 31329 h 56198"/>
                    <a:gd name="connsiteX9" fmla="*/ 946507 w 1076665"/>
                    <a:gd name="connsiteY9" fmla="*/ 37404 h 56198"/>
                    <a:gd name="connsiteX10" fmla="*/ 1011009 w 1076665"/>
                    <a:gd name="connsiteY10" fmla="*/ 43342 h 56198"/>
                    <a:gd name="connsiteX11" fmla="*/ 1034388 w 1076665"/>
                    <a:gd name="connsiteY11" fmla="*/ 56198 h 56198"/>
                    <a:gd name="connsiteX12" fmla="*/ 1076665 w 1076665"/>
                    <a:gd name="connsiteY12" fmla="*/ 50662 h 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6665" h="56198">
                      <a:moveTo>
                        <a:pt x="0" y="0"/>
                      </a:moveTo>
                      <a:cubicBezTo>
                        <a:pt x="46816" y="10678"/>
                        <a:pt x="105921" y="8744"/>
                        <a:pt x="137629" y="12288"/>
                      </a:cubicBezTo>
                      <a:cubicBezTo>
                        <a:pt x="169337" y="15832"/>
                        <a:pt x="170851" y="19907"/>
                        <a:pt x="190249" y="21264"/>
                      </a:cubicBezTo>
                      <a:cubicBezTo>
                        <a:pt x="209647" y="22621"/>
                        <a:pt x="226634" y="18200"/>
                        <a:pt x="254017" y="20431"/>
                      </a:cubicBezTo>
                      <a:cubicBezTo>
                        <a:pt x="281400" y="22662"/>
                        <a:pt x="316986" y="25906"/>
                        <a:pt x="348911" y="27056"/>
                      </a:cubicBezTo>
                      <a:cubicBezTo>
                        <a:pt x="380836" y="28206"/>
                        <a:pt x="429017" y="26542"/>
                        <a:pt x="445570" y="27330"/>
                      </a:cubicBezTo>
                      <a:cubicBezTo>
                        <a:pt x="473616" y="30505"/>
                        <a:pt x="506888" y="26729"/>
                        <a:pt x="524232" y="27879"/>
                      </a:cubicBezTo>
                      <a:cubicBezTo>
                        <a:pt x="541576" y="29029"/>
                        <a:pt x="514707" y="33654"/>
                        <a:pt x="549632" y="34229"/>
                      </a:cubicBezTo>
                      <a:cubicBezTo>
                        <a:pt x="584557" y="34804"/>
                        <a:pt x="672399" y="30271"/>
                        <a:pt x="733782" y="31329"/>
                      </a:cubicBezTo>
                      <a:cubicBezTo>
                        <a:pt x="836231" y="35783"/>
                        <a:pt x="900303" y="35402"/>
                        <a:pt x="946507" y="37404"/>
                      </a:cubicBezTo>
                      <a:cubicBezTo>
                        <a:pt x="992711" y="39406"/>
                        <a:pt x="996362" y="40210"/>
                        <a:pt x="1011009" y="43342"/>
                      </a:cubicBezTo>
                      <a:cubicBezTo>
                        <a:pt x="1025656" y="46474"/>
                        <a:pt x="1026595" y="51913"/>
                        <a:pt x="1034388" y="56198"/>
                      </a:cubicBezTo>
                      <a:lnTo>
                        <a:pt x="1076665" y="50662"/>
                      </a:lnTo>
                    </a:path>
                  </a:pathLst>
                </a:custGeom>
                <a:ln w="19050" cmpd="sng">
                  <a:solidFill>
                    <a:srgbClr val="00CC00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fr-FR" sz="2407"/>
                </a:p>
              </p:txBody>
            </p:sp>
          </p:grpSp>
        </p:grpSp>
      </p:grpSp>
      <p:grpSp>
        <p:nvGrpSpPr>
          <p:cNvPr id="28698" name="Grouper 28697"/>
          <p:cNvGrpSpPr/>
          <p:nvPr/>
        </p:nvGrpSpPr>
        <p:grpSpPr>
          <a:xfrm>
            <a:off x="3036054" y="1694224"/>
            <a:ext cx="2985209" cy="3597784"/>
            <a:chOff x="2967295" y="1689518"/>
            <a:chExt cx="2976917" cy="3587790"/>
          </a:xfrm>
        </p:grpSpPr>
        <p:grpSp>
          <p:nvGrpSpPr>
            <p:cNvPr id="28695" name="Grouper 28694"/>
            <p:cNvGrpSpPr/>
            <p:nvPr/>
          </p:nvGrpSpPr>
          <p:grpSpPr>
            <a:xfrm>
              <a:off x="2967295" y="1689518"/>
              <a:ext cx="2955557" cy="3587790"/>
              <a:chOff x="2979995" y="1689518"/>
              <a:chExt cx="2955557" cy="3587790"/>
            </a:xfrm>
          </p:grpSpPr>
          <p:sp>
            <p:nvSpPr>
              <p:cNvPr id="42" name="ZoneTexte 41"/>
              <p:cNvSpPr txBox="1"/>
              <p:nvPr/>
            </p:nvSpPr>
            <p:spPr>
              <a:xfrm>
                <a:off x="2979995" y="1689518"/>
                <a:ext cx="29555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805" dirty="0">
                    <a:solidFill>
                      <a:srgbClr val="FF0000"/>
                    </a:solidFill>
                  </a:rPr>
                  <a:t>Sommation 9 pixels (3x3)</a:t>
                </a:r>
              </a:p>
            </p:txBody>
          </p:sp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7932" y="3750643"/>
                <a:ext cx="2717800" cy="152666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53" name="Ellipse 52"/>
              <p:cNvSpPr/>
              <p:nvPr/>
            </p:nvSpPr>
            <p:spPr bwMode="auto">
              <a:xfrm>
                <a:off x="4979798" y="4013110"/>
                <a:ext cx="431800" cy="650722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2407" b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1" name="Flèche vers le bas 70"/>
              <p:cNvSpPr/>
              <p:nvPr/>
            </p:nvSpPr>
            <p:spPr bwMode="auto">
              <a:xfrm>
                <a:off x="4130615" y="3417991"/>
                <a:ext cx="738626" cy="614919"/>
              </a:xfrm>
              <a:prstGeom prst="downArrow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/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2407" b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grpSp>
          <p:nvGrpSpPr>
            <p:cNvPr id="27" name="Grouper 26"/>
            <p:cNvGrpSpPr/>
            <p:nvPr/>
          </p:nvGrpSpPr>
          <p:grpSpPr>
            <a:xfrm>
              <a:off x="2997200" y="2057400"/>
              <a:ext cx="2947012" cy="1358900"/>
              <a:chOff x="2997200" y="2057400"/>
              <a:chExt cx="2947012" cy="1358900"/>
            </a:xfrm>
          </p:grpSpPr>
          <p:grpSp>
            <p:nvGrpSpPr>
              <p:cNvPr id="21" name="Grouper 20"/>
              <p:cNvGrpSpPr/>
              <p:nvPr/>
            </p:nvGrpSpPr>
            <p:grpSpPr>
              <a:xfrm>
                <a:off x="2997200" y="2057400"/>
                <a:ext cx="2947012" cy="1358900"/>
                <a:chOff x="2997200" y="2057400"/>
                <a:chExt cx="2947012" cy="1358900"/>
              </a:xfrm>
            </p:grpSpPr>
            <p:pic>
              <p:nvPicPr>
                <p:cNvPr id="6" name="Image 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97200" y="2057400"/>
                  <a:ext cx="2947012" cy="1358900"/>
                </a:xfrm>
                <a:prstGeom prst="rect">
                  <a:avLst/>
                </a:prstGeom>
              </p:spPr>
            </p:pic>
            <p:sp>
              <p:nvSpPr>
                <p:cNvPr id="63" name="ZoneTexte 62"/>
                <p:cNvSpPr txBox="1"/>
                <p:nvPr/>
              </p:nvSpPr>
              <p:spPr>
                <a:xfrm>
                  <a:off x="3975100" y="2603500"/>
                  <a:ext cx="453201" cy="4627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7" dirty="0"/>
                    <a:t>Ti</a:t>
                  </a:r>
                </a:p>
              </p:txBody>
            </p:sp>
            <p:sp>
              <p:nvSpPr>
                <p:cNvPr id="64" name="ZoneTexte 63"/>
                <p:cNvSpPr txBox="1"/>
                <p:nvPr/>
              </p:nvSpPr>
              <p:spPr>
                <a:xfrm>
                  <a:off x="4711700" y="2197100"/>
                  <a:ext cx="630301" cy="4627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7" dirty="0"/>
                    <a:t>Mo</a:t>
                  </a:r>
                </a:p>
              </p:txBody>
            </p:sp>
          </p:grpSp>
          <p:sp>
            <p:nvSpPr>
              <p:cNvPr id="74" name="Forme libre 73"/>
              <p:cNvSpPr/>
              <p:nvPr/>
            </p:nvSpPr>
            <p:spPr>
              <a:xfrm>
                <a:off x="3260724" y="2929257"/>
                <a:ext cx="2432049" cy="137650"/>
              </a:xfrm>
              <a:custGeom>
                <a:avLst/>
                <a:gdLst>
                  <a:gd name="connsiteX0" fmla="*/ 0 w 1066800"/>
                  <a:gd name="connsiteY0" fmla="*/ 0 h 60756"/>
                  <a:gd name="connsiteX1" fmla="*/ 171450 w 1066800"/>
                  <a:gd name="connsiteY1" fmla="*/ 3175 h 60756"/>
                  <a:gd name="connsiteX2" fmla="*/ 212725 w 1066800"/>
                  <a:gd name="connsiteY2" fmla="*/ 9525 h 60756"/>
                  <a:gd name="connsiteX3" fmla="*/ 266700 w 1066800"/>
                  <a:gd name="connsiteY3" fmla="*/ 15875 h 60756"/>
                  <a:gd name="connsiteX4" fmla="*/ 333375 w 1066800"/>
                  <a:gd name="connsiteY4" fmla="*/ 22225 h 60756"/>
                  <a:gd name="connsiteX5" fmla="*/ 358775 w 1066800"/>
                  <a:gd name="connsiteY5" fmla="*/ 28575 h 60756"/>
                  <a:gd name="connsiteX6" fmla="*/ 454025 w 1066800"/>
                  <a:gd name="connsiteY6" fmla="*/ 34925 h 60756"/>
                  <a:gd name="connsiteX7" fmla="*/ 498475 w 1066800"/>
                  <a:gd name="connsiteY7" fmla="*/ 41275 h 60756"/>
                  <a:gd name="connsiteX8" fmla="*/ 511175 w 1066800"/>
                  <a:gd name="connsiteY8" fmla="*/ 44450 h 60756"/>
                  <a:gd name="connsiteX9" fmla="*/ 527050 w 1066800"/>
                  <a:gd name="connsiteY9" fmla="*/ 47625 h 60756"/>
                  <a:gd name="connsiteX10" fmla="*/ 552450 w 1066800"/>
                  <a:gd name="connsiteY10" fmla="*/ 53975 h 60756"/>
                  <a:gd name="connsiteX11" fmla="*/ 736600 w 1066800"/>
                  <a:gd name="connsiteY11" fmla="*/ 57150 h 60756"/>
                  <a:gd name="connsiteX12" fmla="*/ 949325 w 1066800"/>
                  <a:gd name="connsiteY12" fmla="*/ 57150 h 60756"/>
                  <a:gd name="connsiteX13" fmla="*/ 971550 w 1066800"/>
                  <a:gd name="connsiteY13" fmla="*/ 53975 h 60756"/>
                  <a:gd name="connsiteX14" fmla="*/ 1050925 w 1066800"/>
                  <a:gd name="connsiteY14" fmla="*/ 50800 h 60756"/>
                  <a:gd name="connsiteX15" fmla="*/ 1066800 w 1066800"/>
                  <a:gd name="connsiteY15" fmla="*/ 47625 h 60756"/>
                  <a:gd name="connsiteX0" fmla="*/ 0 w 1066800"/>
                  <a:gd name="connsiteY0" fmla="*/ 0 h 63076"/>
                  <a:gd name="connsiteX1" fmla="*/ 171450 w 1066800"/>
                  <a:gd name="connsiteY1" fmla="*/ 3175 h 63076"/>
                  <a:gd name="connsiteX2" fmla="*/ 212725 w 1066800"/>
                  <a:gd name="connsiteY2" fmla="*/ 9525 h 63076"/>
                  <a:gd name="connsiteX3" fmla="*/ 266700 w 1066800"/>
                  <a:gd name="connsiteY3" fmla="*/ 15875 h 63076"/>
                  <a:gd name="connsiteX4" fmla="*/ 333375 w 1066800"/>
                  <a:gd name="connsiteY4" fmla="*/ 22225 h 63076"/>
                  <a:gd name="connsiteX5" fmla="*/ 358775 w 1066800"/>
                  <a:gd name="connsiteY5" fmla="*/ 28575 h 63076"/>
                  <a:gd name="connsiteX6" fmla="*/ 454025 w 1066800"/>
                  <a:gd name="connsiteY6" fmla="*/ 34925 h 63076"/>
                  <a:gd name="connsiteX7" fmla="*/ 498475 w 1066800"/>
                  <a:gd name="connsiteY7" fmla="*/ 41275 h 63076"/>
                  <a:gd name="connsiteX8" fmla="*/ 511175 w 1066800"/>
                  <a:gd name="connsiteY8" fmla="*/ 44450 h 63076"/>
                  <a:gd name="connsiteX9" fmla="*/ 527050 w 1066800"/>
                  <a:gd name="connsiteY9" fmla="*/ 47625 h 63076"/>
                  <a:gd name="connsiteX10" fmla="*/ 552450 w 1066800"/>
                  <a:gd name="connsiteY10" fmla="*/ 53975 h 63076"/>
                  <a:gd name="connsiteX11" fmla="*/ 736600 w 1066800"/>
                  <a:gd name="connsiteY11" fmla="*/ 61707 h 63076"/>
                  <a:gd name="connsiteX12" fmla="*/ 949325 w 1066800"/>
                  <a:gd name="connsiteY12" fmla="*/ 57150 h 63076"/>
                  <a:gd name="connsiteX13" fmla="*/ 971550 w 1066800"/>
                  <a:gd name="connsiteY13" fmla="*/ 53975 h 63076"/>
                  <a:gd name="connsiteX14" fmla="*/ 1050925 w 1066800"/>
                  <a:gd name="connsiteY14" fmla="*/ 50800 h 63076"/>
                  <a:gd name="connsiteX15" fmla="*/ 1066800 w 1066800"/>
                  <a:gd name="connsiteY15" fmla="*/ 47625 h 63076"/>
                  <a:gd name="connsiteX0" fmla="*/ 0 w 1066800"/>
                  <a:gd name="connsiteY0" fmla="*/ 0 h 63113"/>
                  <a:gd name="connsiteX1" fmla="*/ 171450 w 1066800"/>
                  <a:gd name="connsiteY1" fmla="*/ 3175 h 63113"/>
                  <a:gd name="connsiteX2" fmla="*/ 212725 w 1066800"/>
                  <a:gd name="connsiteY2" fmla="*/ 9525 h 63113"/>
                  <a:gd name="connsiteX3" fmla="*/ 266700 w 1066800"/>
                  <a:gd name="connsiteY3" fmla="*/ 15875 h 63113"/>
                  <a:gd name="connsiteX4" fmla="*/ 333375 w 1066800"/>
                  <a:gd name="connsiteY4" fmla="*/ 22225 h 63113"/>
                  <a:gd name="connsiteX5" fmla="*/ 358775 w 1066800"/>
                  <a:gd name="connsiteY5" fmla="*/ 28575 h 63113"/>
                  <a:gd name="connsiteX6" fmla="*/ 454025 w 1066800"/>
                  <a:gd name="connsiteY6" fmla="*/ 34925 h 63113"/>
                  <a:gd name="connsiteX7" fmla="*/ 498475 w 1066800"/>
                  <a:gd name="connsiteY7" fmla="*/ 41275 h 63113"/>
                  <a:gd name="connsiteX8" fmla="*/ 511175 w 1066800"/>
                  <a:gd name="connsiteY8" fmla="*/ 44450 h 63113"/>
                  <a:gd name="connsiteX9" fmla="*/ 527050 w 1066800"/>
                  <a:gd name="connsiteY9" fmla="*/ 47625 h 63113"/>
                  <a:gd name="connsiteX10" fmla="*/ 552450 w 1066800"/>
                  <a:gd name="connsiteY10" fmla="*/ 53975 h 63113"/>
                  <a:gd name="connsiteX11" fmla="*/ 736600 w 1066800"/>
                  <a:gd name="connsiteY11" fmla="*/ 61707 h 63113"/>
                  <a:gd name="connsiteX12" fmla="*/ 949325 w 1066800"/>
                  <a:gd name="connsiteY12" fmla="*/ 57150 h 63113"/>
                  <a:gd name="connsiteX13" fmla="*/ 1013827 w 1066800"/>
                  <a:gd name="connsiteY13" fmla="*/ 63088 h 63113"/>
                  <a:gd name="connsiteX14" fmla="*/ 1050925 w 1066800"/>
                  <a:gd name="connsiteY14" fmla="*/ 50800 h 63113"/>
                  <a:gd name="connsiteX15" fmla="*/ 1066800 w 1066800"/>
                  <a:gd name="connsiteY15" fmla="*/ 47625 h 63113"/>
                  <a:gd name="connsiteX0" fmla="*/ 0 w 1079483"/>
                  <a:gd name="connsiteY0" fmla="*/ 0 h 70408"/>
                  <a:gd name="connsiteX1" fmla="*/ 171450 w 1079483"/>
                  <a:gd name="connsiteY1" fmla="*/ 3175 h 70408"/>
                  <a:gd name="connsiteX2" fmla="*/ 212725 w 1079483"/>
                  <a:gd name="connsiteY2" fmla="*/ 9525 h 70408"/>
                  <a:gd name="connsiteX3" fmla="*/ 266700 w 1079483"/>
                  <a:gd name="connsiteY3" fmla="*/ 15875 h 70408"/>
                  <a:gd name="connsiteX4" fmla="*/ 333375 w 1079483"/>
                  <a:gd name="connsiteY4" fmla="*/ 22225 h 70408"/>
                  <a:gd name="connsiteX5" fmla="*/ 358775 w 1079483"/>
                  <a:gd name="connsiteY5" fmla="*/ 28575 h 70408"/>
                  <a:gd name="connsiteX6" fmla="*/ 454025 w 1079483"/>
                  <a:gd name="connsiteY6" fmla="*/ 34925 h 70408"/>
                  <a:gd name="connsiteX7" fmla="*/ 498475 w 1079483"/>
                  <a:gd name="connsiteY7" fmla="*/ 41275 h 70408"/>
                  <a:gd name="connsiteX8" fmla="*/ 511175 w 1079483"/>
                  <a:gd name="connsiteY8" fmla="*/ 44450 h 70408"/>
                  <a:gd name="connsiteX9" fmla="*/ 527050 w 1079483"/>
                  <a:gd name="connsiteY9" fmla="*/ 47625 h 70408"/>
                  <a:gd name="connsiteX10" fmla="*/ 552450 w 1079483"/>
                  <a:gd name="connsiteY10" fmla="*/ 53975 h 70408"/>
                  <a:gd name="connsiteX11" fmla="*/ 736600 w 1079483"/>
                  <a:gd name="connsiteY11" fmla="*/ 61707 h 70408"/>
                  <a:gd name="connsiteX12" fmla="*/ 949325 w 1079483"/>
                  <a:gd name="connsiteY12" fmla="*/ 57150 h 70408"/>
                  <a:gd name="connsiteX13" fmla="*/ 1013827 w 1079483"/>
                  <a:gd name="connsiteY13" fmla="*/ 63088 h 70408"/>
                  <a:gd name="connsiteX14" fmla="*/ 1050925 w 1079483"/>
                  <a:gd name="connsiteY14" fmla="*/ 50800 h 70408"/>
                  <a:gd name="connsiteX15" fmla="*/ 1079483 w 1079483"/>
                  <a:gd name="connsiteY15" fmla="*/ 70408 h 70408"/>
                  <a:gd name="connsiteX0" fmla="*/ 0 w 1079483"/>
                  <a:gd name="connsiteY0" fmla="*/ 0 h 70408"/>
                  <a:gd name="connsiteX1" fmla="*/ 171450 w 1079483"/>
                  <a:gd name="connsiteY1" fmla="*/ 3175 h 70408"/>
                  <a:gd name="connsiteX2" fmla="*/ 212725 w 1079483"/>
                  <a:gd name="connsiteY2" fmla="*/ 9525 h 70408"/>
                  <a:gd name="connsiteX3" fmla="*/ 266700 w 1079483"/>
                  <a:gd name="connsiteY3" fmla="*/ 15875 h 70408"/>
                  <a:gd name="connsiteX4" fmla="*/ 333375 w 1079483"/>
                  <a:gd name="connsiteY4" fmla="*/ 22225 h 70408"/>
                  <a:gd name="connsiteX5" fmla="*/ 358775 w 1079483"/>
                  <a:gd name="connsiteY5" fmla="*/ 28575 h 70408"/>
                  <a:gd name="connsiteX6" fmla="*/ 454025 w 1079483"/>
                  <a:gd name="connsiteY6" fmla="*/ 34925 h 70408"/>
                  <a:gd name="connsiteX7" fmla="*/ 498475 w 1079483"/>
                  <a:gd name="connsiteY7" fmla="*/ 41275 h 70408"/>
                  <a:gd name="connsiteX8" fmla="*/ 511175 w 1079483"/>
                  <a:gd name="connsiteY8" fmla="*/ 44450 h 70408"/>
                  <a:gd name="connsiteX9" fmla="*/ 527050 w 1079483"/>
                  <a:gd name="connsiteY9" fmla="*/ 47625 h 70408"/>
                  <a:gd name="connsiteX10" fmla="*/ 552450 w 1079483"/>
                  <a:gd name="connsiteY10" fmla="*/ 53975 h 70408"/>
                  <a:gd name="connsiteX11" fmla="*/ 736600 w 1079483"/>
                  <a:gd name="connsiteY11" fmla="*/ 61707 h 70408"/>
                  <a:gd name="connsiteX12" fmla="*/ 949325 w 1079483"/>
                  <a:gd name="connsiteY12" fmla="*/ 57150 h 70408"/>
                  <a:gd name="connsiteX13" fmla="*/ 1013827 w 1079483"/>
                  <a:gd name="connsiteY13" fmla="*/ 63088 h 70408"/>
                  <a:gd name="connsiteX14" fmla="*/ 1079483 w 1079483"/>
                  <a:gd name="connsiteY14" fmla="*/ 70408 h 70408"/>
                  <a:gd name="connsiteX0" fmla="*/ 0 w 1079483"/>
                  <a:gd name="connsiteY0" fmla="*/ 0 h 70408"/>
                  <a:gd name="connsiteX1" fmla="*/ 171450 w 1079483"/>
                  <a:gd name="connsiteY1" fmla="*/ 3175 h 70408"/>
                  <a:gd name="connsiteX2" fmla="*/ 212725 w 1079483"/>
                  <a:gd name="connsiteY2" fmla="*/ 9525 h 70408"/>
                  <a:gd name="connsiteX3" fmla="*/ 266700 w 1079483"/>
                  <a:gd name="connsiteY3" fmla="*/ 15875 h 70408"/>
                  <a:gd name="connsiteX4" fmla="*/ 333375 w 1079483"/>
                  <a:gd name="connsiteY4" fmla="*/ 22225 h 70408"/>
                  <a:gd name="connsiteX5" fmla="*/ 358775 w 1079483"/>
                  <a:gd name="connsiteY5" fmla="*/ 28575 h 70408"/>
                  <a:gd name="connsiteX6" fmla="*/ 454025 w 1079483"/>
                  <a:gd name="connsiteY6" fmla="*/ 34925 h 70408"/>
                  <a:gd name="connsiteX7" fmla="*/ 498475 w 1079483"/>
                  <a:gd name="connsiteY7" fmla="*/ 41275 h 70408"/>
                  <a:gd name="connsiteX8" fmla="*/ 511175 w 1079483"/>
                  <a:gd name="connsiteY8" fmla="*/ 44450 h 70408"/>
                  <a:gd name="connsiteX9" fmla="*/ 527050 w 1079483"/>
                  <a:gd name="connsiteY9" fmla="*/ 47625 h 70408"/>
                  <a:gd name="connsiteX10" fmla="*/ 552450 w 1079483"/>
                  <a:gd name="connsiteY10" fmla="*/ 53975 h 70408"/>
                  <a:gd name="connsiteX11" fmla="*/ 736600 w 1079483"/>
                  <a:gd name="connsiteY11" fmla="*/ 51075 h 70408"/>
                  <a:gd name="connsiteX12" fmla="*/ 949325 w 1079483"/>
                  <a:gd name="connsiteY12" fmla="*/ 57150 h 70408"/>
                  <a:gd name="connsiteX13" fmla="*/ 1013827 w 1079483"/>
                  <a:gd name="connsiteY13" fmla="*/ 63088 h 70408"/>
                  <a:gd name="connsiteX14" fmla="*/ 1079483 w 1079483"/>
                  <a:gd name="connsiteY14" fmla="*/ 70408 h 70408"/>
                  <a:gd name="connsiteX0" fmla="*/ 0 w 1079483"/>
                  <a:gd name="connsiteY0" fmla="*/ 0 h 70408"/>
                  <a:gd name="connsiteX1" fmla="*/ 171450 w 1079483"/>
                  <a:gd name="connsiteY1" fmla="*/ 3175 h 70408"/>
                  <a:gd name="connsiteX2" fmla="*/ 212725 w 1079483"/>
                  <a:gd name="connsiteY2" fmla="*/ 9525 h 70408"/>
                  <a:gd name="connsiteX3" fmla="*/ 266700 w 1079483"/>
                  <a:gd name="connsiteY3" fmla="*/ 15875 h 70408"/>
                  <a:gd name="connsiteX4" fmla="*/ 333375 w 1079483"/>
                  <a:gd name="connsiteY4" fmla="*/ 22225 h 70408"/>
                  <a:gd name="connsiteX5" fmla="*/ 358775 w 1079483"/>
                  <a:gd name="connsiteY5" fmla="*/ 28575 h 70408"/>
                  <a:gd name="connsiteX6" fmla="*/ 454025 w 1079483"/>
                  <a:gd name="connsiteY6" fmla="*/ 34925 h 70408"/>
                  <a:gd name="connsiteX7" fmla="*/ 511175 w 1079483"/>
                  <a:gd name="connsiteY7" fmla="*/ 44450 h 70408"/>
                  <a:gd name="connsiteX8" fmla="*/ 527050 w 1079483"/>
                  <a:gd name="connsiteY8" fmla="*/ 47625 h 70408"/>
                  <a:gd name="connsiteX9" fmla="*/ 552450 w 1079483"/>
                  <a:gd name="connsiteY9" fmla="*/ 53975 h 70408"/>
                  <a:gd name="connsiteX10" fmla="*/ 736600 w 1079483"/>
                  <a:gd name="connsiteY10" fmla="*/ 51075 h 70408"/>
                  <a:gd name="connsiteX11" fmla="*/ 949325 w 1079483"/>
                  <a:gd name="connsiteY11" fmla="*/ 57150 h 70408"/>
                  <a:gd name="connsiteX12" fmla="*/ 1013827 w 1079483"/>
                  <a:gd name="connsiteY12" fmla="*/ 63088 h 70408"/>
                  <a:gd name="connsiteX13" fmla="*/ 1079483 w 1079483"/>
                  <a:gd name="connsiteY13" fmla="*/ 70408 h 70408"/>
                  <a:gd name="connsiteX0" fmla="*/ 0 w 1079483"/>
                  <a:gd name="connsiteY0" fmla="*/ 0 h 70408"/>
                  <a:gd name="connsiteX1" fmla="*/ 171450 w 1079483"/>
                  <a:gd name="connsiteY1" fmla="*/ 3175 h 70408"/>
                  <a:gd name="connsiteX2" fmla="*/ 212725 w 1079483"/>
                  <a:gd name="connsiteY2" fmla="*/ 9525 h 70408"/>
                  <a:gd name="connsiteX3" fmla="*/ 266700 w 1079483"/>
                  <a:gd name="connsiteY3" fmla="*/ 15875 h 70408"/>
                  <a:gd name="connsiteX4" fmla="*/ 333375 w 1079483"/>
                  <a:gd name="connsiteY4" fmla="*/ 22225 h 70408"/>
                  <a:gd name="connsiteX5" fmla="*/ 358775 w 1079483"/>
                  <a:gd name="connsiteY5" fmla="*/ 28575 h 70408"/>
                  <a:gd name="connsiteX6" fmla="*/ 454025 w 1079483"/>
                  <a:gd name="connsiteY6" fmla="*/ 34925 h 70408"/>
                  <a:gd name="connsiteX7" fmla="*/ 527050 w 1079483"/>
                  <a:gd name="connsiteY7" fmla="*/ 47625 h 70408"/>
                  <a:gd name="connsiteX8" fmla="*/ 552450 w 1079483"/>
                  <a:gd name="connsiteY8" fmla="*/ 53975 h 70408"/>
                  <a:gd name="connsiteX9" fmla="*/ 736600 w 1079483"/>
                  <a:gd name="connsiteY9" fmla="*/ 51075 h 70408"/>
                  <a:gd name="connsiteX10" fmla="*/ 949325 w 1079483"/>
                  <a:gd name="connsiteY10" fmla="*/ 57150 h 70408"/>
                  <a:gd name="connsiteX11" fmla="*/ 1013827 w 1079483"/>
                  <a:gd name="connsiteY11" fmla="*/ 63088 h 70408"/>
                  <a:gd name="connsiteX12" fmla="*/ 1079483 w 1079483"/>
                  <a:gd name="connsiteY12" fmla="*/ 70408 h 70408"/>
                  <a:gd name="connsiteX0" fmla="*/ 0 w 1079483"/>
                  <a:gd name="connsiteY0" fmla="*/ 0 h 70408"/>
                  <a:gd name="connsiteX1" fmla="*/ 171450 w 1079483"/>
                  <a:gd name="connsiteY1" fmla="*/ 3175 h 70408"/>
                  <a:gd name="connsiteX2" fmla="*/ 212725 w 1079483"/>
                  <a:gd name="connsiteY2" fmla="*/ 9525 h 70408"/>
                  <a:gd name="connsiteX3" fmla="*/ 266700 w 1079483"/>
                  <a:gd name="connsiteY3" fmla="*/ 15875 h 70408"/>
                  <a:gd name="connsiteX4" fmla="*/ 333375 w 1079483"/>
                  <a:gd name="connsiteY4" fmla="*/ 22225 h 70408"/>
                  <a:gd name="connsiteX5" fmla="*/ 358775 w 1079483"/>
                  <a:gd name="connsiteY5" fmla="*/ 28575 h 70408"/>
                  <a:gd name="connsiteX6" fmla="*/ 448388 w 1079483"/>
                  <a:gd name="connsiteY6" fmla="*/ 47076 h 70408"/>
                  <a:gd name="connsiteX7" fmla="*/ 527050 w 1079483"/>
                  <a:gd name="connsiteY7" fmla="*/ 47625 h 70408"/>
                  <a:gd name="connsiteX8" fmla="*/ 552450 w 1079483"/>
                  <a:gd name="connsiteY8" fmla="*/ 53975 h 70408"/>
                  <a:gd name="connsiteX9" fmla="*/ 736600 w 1079483"/>
                  <a:gd name="connsiteY9" fmla="*/ 51075 h 70408"/>
                  <a:gd name="connsiteX10" fmla="*/ 949325 w 1079483"/>
                  <a:gd name="connsiteY10" fmla="*/ 57150 h 70408"/>
                  <a:gd name="connsiteX11" fmla="*/ 1013827 w 1079483"/>
                  <a:gd name="connsiteY11" fmla="*/ 63088 h 70408"/>
                  <a:gd name="connsiteX12" fmla="*/ 1079483 w 1079483"/>
                  <a:gd name="connsiteY12" fmla="*/ 70408 h 70408"/>
                  <a:gd name="connsiteX0" fmla="*/ 0 w 1079483"/>
                  <a:gd name="connsiteY0" fmla="*/ 0 h 70408"/>
                  <a:gd name="connsiteX1" fmla="*/ 171450 w 1079483"/>
                  <a:gd name="connsiteY1" fmla="*/ 3175 h 70408"/>
                  <a:gd name="connsiteX2" fmla="*/ 212725 w 1079483"/>
                  <a:gd name="connsiteY2" fmla="*/ 9525 h 70408"/>
                  <a:gd name="connsiteX3" fmla="*/ 266700 w 1079483"/>
                  <a:gd name="connsiteY3" fmla="*/ 15875 h 70408"/>
                  <a:gd name="connsiteX4" fmla="*/ 333375 w 1079483"/>
                  <a:gd name="connsiteY4" fmla="*/ 22225 h 70408"/>
                  <a:gd name="connsiteX5" fmla="*/ 351729 w 1079483"/>
                  <a:gd name="connsiteY5" fmla="*/ 42245 h 70408"/>
                  <a:gd name="connsiteX6" fmla="*/ 448388 w 1079483"/>
                  <a:gd name="connsiteY6" fmla="*/ 47076 h 70408"/>
                  <a:gd name="connsiteX7" fmla="*/ 527050 w 1079483"/>
                  <a:gd name="connsiteY7" fmla="*/ 47625 h 70408"/>
                  <a:gd name="connsiteX8" fmla="*/ 552450 w 1079483"/>
                  <a:gd name="connsiteY8" fmla="*/ 53975 h 70408"/>
                  <a:gd name="connsiteX9" fmla="*/ 736600 w 1079483"/>
                  <a:gd name="connsiteY9" fmla="*/ 51075 h 70408"/>
                  <a:gd name="connsiteX10" fmla="*/ 949325 w 1079483"/>
                  <a:gd name="connsiteY10" fmla="*/ 57150 h 70408"/>
                  <a:gd name="connsiteX11" fmla="*/ 1013827 w 1079483"/>
                  <a:gd name="connsiteY11" fmla="*/ 63088 h 70408"/>
                  <a:gd name="connsiteX12" fmla="*/ 1079483 w 1079483"/>
                  <a:gd name="connsiteY12" fmla="*/ 70408 h 70408"/>
                  <a:gd name="connsiteX0" fmla="*/ 0 w 1079483"/>
                  <a:gd name="connsiteY0" fmla="*/ 0 h 70408"/>
                  <a:gd name="connsiteX1" fmla="*/ 171450 w 1079483"/>
                  <a:gd name="connsiteY1" fmla="*/ 3175 h 70408"/>
                  <a:gd name="connsiteX2" fmla="*/ 212725 w 1079483"/>
                  <a:gd name="connsiteY2" fmla="*/ 9525 h 70408"/>
                  <a:gd name="connsiteX3" fmla="*/ 266700 w 1079483"/>
                  <a:gd name="connsiteY3" fmla="*/ 15875 h 70408"/>
                  <a:gd name="connsiteX4" fmla="*/ 351729 w 1079483"/>
                  <a:gd name="connsiteY4" fmla="*/ 42245 h 70408"/>
                  <a:gd name="connsiteX5" fmla="*/ 448388 w 1079483"/>
                  <a:gd name="connsiteY5" fmla="*/ 47076 h 70408"/>
                  <a:gd name="connsiteX6" fmla="*/ 527050 w 1079483"/>
                  <a:gd name="connsiteY6" fmla="*/ 47625 h 70408"/>
                  <a:gd name="connsiteX7" fmla="*/ 552450 w 1079483"/>
                  <a:gd name="connsiteY7" fmla="*/ 53975 h 70408"/>
                  <a:gd name="connsiteX8" fmla="*/ 736600 w 1079483"/>
                  <a:gd name="connsiteY8" fmla="*/ 51075 h 70408"/>
                  <a:gd name="connsiteX9" fmla="*/ 949325 w 1079483"/>
                  <a:gd name="connsiteY9" fmla="*/ 57150 h 70408"/>
                  <a:gd name="connsiteX10" fmla="*/ 1013827 w 1079483"/>
                  <a:gd name="connsiteY10" fmla="*/ 63088 h 70408"/>
                  <a:gd name="connsiteX11" fmla="*/ 1079483 w 1079483"/>
                  <a:gd name="connsiteY11" fmla="*/ 70408 h 70408"/>
                  <a:gd name="connsiteX0" fmla="*/ 0 w 1079483"/>
                  <a:gd name="connsiteY0" fmla="*/ 0 h 70408"/>
                  <a:gd name="connsiteX1" fmla="*/ 171450 w 1079483"/>
                  <a:gd name="connsiteY1" fmla="*/ 3175 h 70408"/>
                  <a:gd name="connsiteX2" fmla="*/ 212725 w 1079483"/>
                  <a:gd name="connsiteY2" fmla="*/ 9525 h 70408"/>
                  <a:gd name="connsiteX3" fmla="*/ 256835 w 1079483"/>
                  <a:gd name="connsiteY3" fmla="*/ 40177 h 70408"/>
                  <a:gd name="connsiteX4" fmla="*/ 351729 w 1079483"/>
                  <a:gd name="connsiteY4" fmla="*/ 42245 h 70408"/>
                  <a:gd name="connsiteX5" fmla="*/ 448388 w 1079483"/>
                  <a:gd name="connsiteY5" fmla="*/ 47076 h 70408"/>
                  <a:gd name="connsiteX6" fmla="*/ 527050 w 1079483"/>
                  <a:gd name="connsiteY6" fmla="*/ 47625 h 70408"/>
                  <a:gd name="connsiteX7" fmla="*/ 552450 w 1079483"/>
                  <a:gd name="connsiteY7" fmla="*/ 53975 h 70408"/>
                  <a:gd name="connsiteX8" fmla="*/ 736600 w 1079483"/>
                  <a:gd name="connsiteY8" fmla="*/ 51075 h 70408"/>
                  <a:gd name="connsiteX9" fmla="*/ 949325 w 1079483"/>
                  <a:gd name="connsiteY9" fmla="*/ 57150 h 70408"/>
                  <a:gd name="connsiteX10" fmla="*/ 1013827 w 1079483"/>
                  <a:gd name="connsiteY10" fmla="*/ 63088 h 70408"/>
                  <a:gd name="connsiteX11" fmla="*/ 1079483 w 1079483"/>
                  <a:gd name="connsiteY11" fmla="*/ 70408 h 70408"/>
                  <a:gd name="connsiteX0" fmla="*/ 0 w 1079483"/>
                  <a:gd name="connsiteY0" fmla="*/ 0 h 70408"/>
                  <a:gd name="connsiteX1" fmla="*/ 171450 w 1079483"/>
                  <a:gd name="connsiteY1" fmla="*/ 3175 h 70408"/>
                  <a:gd name="connsiteX2" fmla="*/ 212725 w 1079483"/>
                  <a:gd name="connsiteY2" fmla="*/ 9525 h 70408"/>
                  <a:gd name="connsiteX3" fmla="*/ 256835 w 1079483"/>
                  <a:gd name="connsiteY3" fmla="*/ 40177 h 70408"/>
                  <a:gd name="connsiteX4" fmla="*/ 351729 w 1079483"/>
                  <a:gd name="connsiteY4" fmla="*/ 46802 h 70408"/>
                  <a:gd name="connsiteX5" fmla="*/ 448388 w 1079483"/>
                  <a:gd name="connsiteY5" fmla="*/ 47076 h 70408"/>
                  <a:gd name="connsiteX6" fmla="*/ 527050 w 1079483"/>
                  <a:gd name="connsiteY6" fmla="*/ 47625 h 70408"/>
                  <a:gd name="connsiteX7" fmla="*/ 552450 w 1079483"/>
                  <a:gd name="connsiteY7" fmla="*/ 53975 h 70408"/>
                  <a:gd name="connsiteX8" fmla="*/ 736600 w 1079483"/>
                  <a:gd name="connsiteY8" fmla="*/ 51075 h 70408"/>
                  <a:gd name="connsiteX9" fmla="*/ 949325 w 1079483"/>
                  <a:gd name="connsiteY9" fmla="*/ 57150 h 70408"/>
                  <a:gd name="connsiteX10" fmla="*/ 1013827 w 1079483"/>
                  <a:gd name="connsiteY10" fmla="*/ 63088 h 70408"/>
                  <a:gd name="connsiteX11" fmla="*/ 1079483 w 1079483"/>
                  <a:gd name="connsiteY11" fmla="*/ 70408 h 70408"/>
                  <a:gd name="connsiteX0" fmla="*/ 0 w 1079483"/>
                  <a:gd name="connsiteY0" fmla="*/ 0 h 70408"/>
                  <a:gd name="connsiteX1" fmla="*/ 171450 w 1079483"/>
                  <a:gd name="connsiteY1" fmla="*/ 3175 h 70408"/>
                  <a:gd name="connsiteX2" fmla="*/ 256835 w 1079483"/>
                  <a:gd name="connsiteY2" fmla="*/ 40177 h 70408"/>
                  <a:gd name="connsiteX3" fmla="*/ 351729 w 1079483"/>
                  <a:gd name="connsiteY3" fmla="*/ 46802 h 70408"/>
                  <a:gd name="connsiteX4" fmla="*/ 448388 w 1079483"/>
                  <a:gd name="connsiteY4" fmla="*/ 47076 h 70408"/>
                  <a:gd name="connsiteX5" fmla="*/ 527050 w 1079483"/>
                  <a:gd name="connsiteY5" fmla="*/ 47625 h 70408"/>
                  <a:gd name="connsiteX6" fmla="*/ 552450 w 1079483"/>
                  <a:gd name="connsiteY6" fmla="*/ 53975 h 70408"/>
                  <a:gd name="connsiteX7" fmla="*/ 736600 w 1079483"/>
                  <a:gd name="connsiteY7" fmla="*/ 51075 h 70408"/>
                  <a:gd name="connsiteX8" fmla="*/ 949325 w 1079483"/>
                  <a:gd name="connsiteY8" fmla="*/ 57150 h 70408"/>
                  <a:gd name="connsiteX9" fmla="*/ 1013827 w 1079483"/>
                  <a:gd name="connsiteY9" fmla="*/ 63088 h 70408"/>
                  <a:gd name="connsiteX10" fmla="*/ 1079483 w 1079483"/>
                  <a:gd name="connsiteY10" fmla="*/ 70408 h 70408"/>
                  <a:gd name="connsiteX0" fmla="*/ 0 w 1079483"/>
                  <a:gd name="connsiteY0" fmla="*/ 0 h 70408"/>
                  <a:gd name="connsiteX1" fmla="*/ 140447 w 1079483"/>
                  <a:gd name="connsiteY1" fmla="*/ 32034 h 70408"/>
                  <a:gd name="connsiteX2" fmla="*/ 256835 w 1079483"/>
                  <a:gd name="connsiteY2" fmla="*/ 40177 h 70408"/>
                  <a:gd name="connsiteX3" fmla="*/ 351729 w 1079483"/>
                  <a:gd name="connsiteY3" fmla="*/ 46802 h 70408"/>
                  <a:gd name="connsiteX4" fmla="*/ 448388 w 1079483"/>
                  <a:gd name="connsiteY4" fmla="*/ 47076 h 70408"/>
                  <a:gd name="connsiteX5" fmla="*/ 527050 w 1079483"/>
                  <a:gd name="connsiteY5" fmla="*/ 47625 h 70408"/>
                  <a:gd name="connsiteX6" fmla="*/ 552450 w 1079483"/>
                  <a:gd name="connsiteY6" fmla="*/ 53975 h 70408"/>
                  <a:gd name="connsiteX7" fmla="*/ 736600 w 1079483"/>
                  <a:gd name="connsiteY7" fmla="*/ 51075 h 70408"/>
                  <a:gd name="connsiteX8" fmla="*/ 949325 w 1079483"/>
                  <a:gd name="connsiteY8" fmla="*/ 57150 h 70408"/>
                  <a:gd name="connsiteX9" fmla="*/ 1013827 w 1079483"/>
                  <a:gd name="connsiteY9" fmla="*/ 63088 h 70408"/>
                  <a:gd name="connsiteX10" fmla="*/ 1079483 w 1079483"/>
                  <a:gd name="connsiteY10" fmla="*/ 70408 h 70408"/>
                  <a:gd name="connsiteX0" fmla="*/ 0 w 1079483"/>
                  <a:gd name="connsiteY0" fmla="*/ 0 h 70408"/>
                  <a:gd name="connsiteX1" fmla="*/ 140447 w 1079483"/>
                  <a:gd name="connsiteY1" fmla="*/ 32034 h 70408"/>
                  <a:gd name="connsiteX2" fmla="*/ 256835 w 1079483"/>
                  <a:gd name="connsiteY2" fmla="*/ 40177 h 70408"/>
                  <a:gd name="connsiteX3" fmla="*/ 351729 w 1079483"/>
                  <a:gd name="connsiteY3" fmla="*/ 46802 h 70408"/>
                  <a:gd name="connsiteX4" fmla="*/ 448388 w 1079483"/>
                  <a:gd name="connsiteY4" fmla="*/ 47076 h 70408"/>
                  <a:gd name="connsiteX5" fmla="*/ 527050 w 1079483"/>
                  <a:gd name="connsiteY5" fmla="*/ 47625 h 70408"/>
                  <a:gd name="connsiteX6" fmla="*/ 552450 w 1079483"/>
                  <a:gd name="connsiteY6" fmla="*/ 53975 h 70408"/>
                  <a:gd name="connsiteX7" fmla="*/ 736600 w 1079483"/>
                  <a:gd name="connsiteY7" fmla="*/ 51075 h 70408"/>
                  <a:gd name="connsiteX8" fmla="*/ 949325 w 1079483"/>
                  <a:gd name="connsiteY8" fmla="*/ 57150 h 70408"/>
                  <a:gd name="connsiteX9" fmla="*/ 1013827 w 1079483"/>
                  <a:gd name="connsiteY9" fmla="*/ 63088 h 70408"/>
                  <a:gd name="connsiteX10" fmla="*/ 1079483 w 1079483"/>
                  <a:gd name="connsiteY10" fmla="*/ 70408 h 70408"/>
                  <a:gd name="connsiteX0" fmla="*/ 0 w 1079483"/>
                  <a:gd name="connsiteY0" fmla="*/ 0 h 70408"/>
                  <a:gd name="connsiteX1" fmla="*/ 140447 w 1079483"/>
                  <a:gd name="connsiteY1" fmla="*/ 32034 h 70408"/>
                  <a:gd name="connsiteX2" fmla="*/ 256835 w 1079483"/>
                  <a:gd name="connsiteY2" fmla="*/ 40177 h 70408"/>
                  <a:gd name="connsiteX3" fmla="*/ 351729 w 1079483"/>
                  <a:gd name="connsiteY3" fmla="*/ 46802 h 70408"/>
                  <a:gd name="connsiteX4" fmla="*/ 448388 w 1079483"/>
                  <a:gd name="connsiteY4" fmla="*/ 47076 h 70408"/>
                  <a:gd name="connsiteX5" fmla="*/ 527050 w 1079483"/>
                  <a:gd name="connsiteY5" fmla="*/ 47625 h 70408"/>
                  <a:gd name="connsiteX6" fmla="*/ 552450 w 1079483"/>
                  <a:gd name="connsiteY6" fmla="*/ 53975 h 70408"/>
                  <a:gd name="connsiteX7" fmla="*/ 736600 w 1079483"/>
                  <a:gd name="connsiteY7" fmla="*/ 51075 h 70408"/>
                  <a:gd name="connsiteX8" fmla="*/ 949325 w 1079483"/>
                  <a:gd name="connsiteY8" fmla="*/ 57150 h 70408"/>
                  <a:gd name="connsiteX9" fmla="*/ 1013827 w 1079483"/>
                  <a:gd name="connsiteY9" fmla="*/ 63088 h 70408"/>
                  <a:gd name="connsiteX10" fmla="*/ 1079483 w 1079483"/>
                  <a:gd name="connsiteY10" fmla="*/ 70408 h 70408"/>
                  <a:gd name="connsiteX0" fmla="*/ 0 w 1076665"/>
                  <a:gd name="connsiteY0" fmla="*/ 0 h 50662"/>
                  <a:gd name="connsiteX1" fmla="*/ 137629 w 1076665"/>
                  <a:gd name="connsiteY1" fmla="*/ 12288 h 50662"/>
                  <a:gd name="connsiteX2" fmla="*/ 254017 w 1076665"/>
                  <a:gd name="connsiteY2" fmla="*/ 20431 h 50662"/>
                  <a:gd name="connsiteX3" fmla="*/ 348911 w 1076665"/>
                  <a:gd name="connsiteY3" fmla="*/ 27056 h 50662"/>
                  <a:gd name="connsiteX4" fmla="*/ 445570 w 1076665"/>
                  <a:gd name="connsiteY4" fmla="*/ 27330 h 50662"/>
                  <a:gd name="connsiteX5" fmla="*/ 524232 w 1076665"/>
                  <a:gd name="connsiteY5" fmla="*/ 27879 h 50662"/>
                  <a:gd name="connsiteX6" fmla="*/ 549632 w 1076665"/>
                  <a:gd name="connsiteY6" fmla="*/ 34229 h 50662"/>
                  <a:gd name="connsiteX7" fmla="*/ 733782 w 1076665"/>
                  <a:gd name="connsiteY7" fmla="*/ 31329 h 50662"/>
                  <a:gd name="connsiteX8" fmla="*/ 946507 w 1076665"/>
                  <a:gd name="connsiteY8" fmla="*/ 37404 h 50662"/>
                  <a:gd name="connsiteX9" fmla="*/ 1011009 w 1076665"/>
                  <a:gd name="connsiteY9" fmla="*/ 43342 h 50662"/>
                  <a:gd name="connsiteX10" fmla="*/ 1076665 w 1076665"/>
                  <a:gd name="connsiteY10" fmla="*/ 50662 h 50662"/>
                  <a:gd name="connsiteX0" fmla="*/ 0 w 1076665"/>
                  <a:gd name="connsiteY0" fmla="*/ 0 h 50662"/>
                  <a:gd name="connsiteX1" fmla="*/ 137629 w 1076665"/>
                  <a:gd name="connsiteY1" fmla="*/ 12288 h 50662"/>
                  <a:gd name="connsiteX2" fmla="*/ 184612 w 1076665"/>
                  <a:gd name="connsiteY2" fmla="*/ 13669 h 50662"/>
                  <a:gd name="connsiteX3" fmla="*/ 254017 w 1076665"/>
                  <a:gd name="connsiteY3" fmla="*/ 20431 h 50662"/>
                  <a:gd name="connsiteX4" fmla="*/ 348911 w 1076665"/>
                  <a:gd name="connsiteY4" fmla="*/ 27056 h 50662"/>
                  <a:gd name="connsiteX5" fmla="*/ 445570 w 1076665"/>
                  <a:gd name="connsiteY5" fmla="*/ 27330 h 50662"/>
                  <a:gd name="connsiteX6" fmla="*/ 524232 w 1076665"/>
                  <a:gd name="connsiteY6" fmla="*/ 27879 h 50662"/>
                  <a:gd name="connsiteX7" fmla="*/ 549632 w 1076665"/>
                  <a:gd name="connsiteY7" fmla="*/ 34229 h 50662"/>
                  <a:gd name="connsiteX8" fmla="*/ 733782 w 1076665"/>
                  <a:gd name="connsiteY8" fmla="*/ 31329 h 50662"/>
                  <a:gd name="connsiteX9" fmla="*/ 946507 w 1076665"/>
                  <a:gd name="connsiteY9" fmla="*/ 37404 h 50662"/>
                  <a:gd name="connsiteX10" fmla="*/ 1011009 w 1076665"/>
                  <a:gd name="connsiteY10" fmla="*/ 43342 h 50662"/>
                  <a:gd name="connsiteX11" fmla="*/ 1076665 w 1076665"/>
                  <a:gd name="connsiteY11" fmla="*/ 50662 h 50662"/>
                  <a:gd name="connsiteX0" fmla="*/ 0 w 1076665"/>
                  <a:gd name="connsiteY0" fmla="*/ 0 h 50662"/>
                  <a:gd name="connsiteX1" fmla="*/ 137629 w 1076665"/>
                  <a:gd name="connsiteY1" fmla="*/ 12288 h 50662"/>
                  <a:gd name="connsiteX2" fmla="*/ 190249 w 1076665"/>
                  <a:gd name="connsiteY2" fmla="*/ 21264 h 50662"/>
                  <a:gd name="connsiteX3" fmla="*/ 254017 w 1076665"/>
                  <a:gd name="connsiteY3" fmla="*/ 20431 h 50662"/>
                  <a:gd name="connsiteX4" fmla="*/ 348911 w 1076665"/>
                  <a:gd name="connsiteY4" fmla="*/ 27056 h 50662"/>
                  <a:gd name="connsiteX5" fmla="*/ 445570 w 1076665"/>
                  <a:gd name="connsiteY5" fmla="*/ 27330 h 50662"/>
                  <a:gd name="connsiteX6" fmla="*/ 524232 w 1076665"/>
                  <a:gd name="connsiteY6" fmla="*/ 27879 h 50662"/>
                  <a:gd name="connsiteX7" fmla="*/ 549632 w 1076665"/>
                  <a:gd name="connsiteY7" fmla="*/ 34229 h 50662"/>
                  <a:gd name="connsiteX8" fmla="*/ 733782 w 1076665"/>
                  <a:gd name="connsiteY8" fmla="*/ 31329 h 50662"/>
                  <a:gd name="connsiteX9" fmla="*/ 946507 w 1076665"/>
                  <a:gd name="connsiteY9" fmla="*/ 37404 h 50662"/>
                  <a:gd name="connsiteX10" fmla="*/ 1011009 w 1076665"/>
                  <a:gd name="connsiteY10" fmla="*/ 43342 h 50662"/>
                  <a:gd name="connsiteX11" fmla="*/ 1076665 w 1076665"/>
                  <a:gd name="connsiteY11" fmla="*/ 50662 h 50662"/>
                  <a:gd name="connsiteX0" fmla="*/ 0 w 1076665"/>
                  <a:gd name="connsiteY0" fmla="*/ 0 h 50662"/>
                  <a:gd name="connsiteX1" fmla="*/ 137629 w 1076665"/>
                  <a:gd name="connsiteY1" fmla="*/ 12288 h 50662"/>
                  <a:gd name="connsiteX2" fmla="*/ 190249 w 1076665"/>
                  <a:gd name="connsiteY2" fmla="*/ 21264 h 50662"/>
                  <a:gd name="connsiteX3" fmla="*/ 254017 w 1076665"/>
                  <a:gd name="connsiteY3" fmla="*/ 20431 h 50662"/>
                  <a:gd name="connsiteX4" fmla="*/ 348911 w 1076665"/>
                  <a:gd name="connsiteY4" fmla="*/ 27056 h 50662"/>
                  <a:gd name="connsiteX5" fmla="*/ 445570 w 1076665"/>
                  <a:gd name="connsiteY5" fmla="*/ 27330 h 50662"/>
                  <a:gd name="connsiteX6" fmla="*/ 524232 w 1076665"/>
                  <a:gd name="connsiteY6" fmla="*/ 27879 h 50662"/>
                  <a:gd name="connsiteX7" fmla="*/ 549632 w 1076665"/>
                  <a:gd name="connsiteY7" fmla="*/ 34229 h 50662"/>
                  <a:gd name="connsiteX8" fmla="*/ 733782 w 1076665"/>
                  <a:gd name="connsiteY8" fmla="*/ 31329 h 50662"/>
                  <a:gd name="connsiteX9" fmla="*/ 946507 w 1076665"/>
                  <a:gd name="connsiteY9" fmla="*/ 37404 h 50662"/>
                  <a:gd name="connsiteX10" fmla="*/ 1011009 w 1076665"/>
                  <a:gd name="connsiteY10" fmla="*/ 43342 h 50662"/>
                  <a:gd name="connsiteX11" fmla="*/ 1034388 w 1076665"/>
                  <a:gd name="connsiteY11" fmla="*/ 45566 h 50662"/>
                  <a:gd name="connsiteX12" fmla="*/ 1076665 w 1076665"/>
                  <a:gd name="connsiteY12" fmla="*/ 50662 h 50662"/>
                  <a:gd name="connsiteX0" fmla="*/ 0 w 1076665"/>
                  <a:gd name="connsiteY0" fmla="*/ 0 h 56198"/>
                  <a:gd name="connsiteX1" fmla="*/ 137629 w 1076665"/>
                  <a:gd name="connsiteY1" fmla="*/ 12288 h 56198"/>
                  <a:gd name="connsiteX2" fmla="*/ 190249 w 1076665"/>
                  <a:gd name="connsiteY2" fmla="*/ 21264 h 56198"/>
                  <a:gd name="connsiteX3" fmla="*/ 254017 w 1076665"/>
                  <a:gd name="connsiteY3" fmla="*/ 20431 h 56198"/>
                  <a:gd name="connsiteX4" fmla="*/ 348911 w 1076665"/>
                  <a:gd name="connsiteY4" fmla="*/ 27056 h 56198"/>
                  <a:gd name="connsiteX5" fmla="*/ 445570 w 1076665"/>
                  <a:gd name="connsiteY5" fmla="*/ 27330 h 56198"/>
                  <a:gd name="connsiteX6" fmla="*/ 524232 w 1076665"/>
                  <a:gd name="connsiteY6" fmla="*/ 27879 h 56198"/>
                  <a:gd name="connsiteX7" fmla="*/ 549632 w 1076665"/>
                  <a:gd name="connsiteY7" fmla="*/ 34229 h 56198"/>
                  <a:gd name="connsiteX8" fmla="*/ 733782 w 1076665"/>
                  <a:gd name="connsiteY8" fmla="*/ 31329 h 56198"/>
                  <a:gd name="connsiteX9" fmla="*/ 946507 w 1076665"/>
                  <a:gd name="connsiteY9" fmla="*/ 37404 h 56198"/>
                  <a:gd name="connsiteX10" fmla="*/ 1011009 w 1076665"/>
                  <a:gd name="connsiteY10" fmla="*/ 43342 h 56198"/>
                  <a:gd name="connsiteX11" fmla="*/ 1034388 w 1076665"/>
                  <a:gd name="connsiteY11" fmla="*/ 56198 h 56198"/>
                  <a:gd name="connsiteX12" fmla="*/ 1076665 w 1076665"/>
                  <a:gd name="connsiteY12" fmla="*/ 50662 h 56198"/>
                  <a:gd name="connsiteX0" fmla="*/ 0 w 1076665"/>
                  <a:gd name="connsiteY0" fmla="*/ 0 h 56198"/>
                  <a:gd name="connsiteX1" fmla="*/ 137629 w 1076665"/>
                  <a:gd name="connsiteY1" fmla="*/ 12288 h 56198"/>
                  <a:gd name="connsiteX2" fmla="*/ 190249 w 1076665"/>
                  <a:gd name="connsiteY2" fmla="*/ 21264 h 56198"/>
                  <a:gd name="connsiteX3" fmla="*/ 254017 w 1076665"/>
                  <a:gd name="connsiteY3" fmla="*/ 20431 h 56198"/>
                  <a:gd name="connsiteX4" fmla="*/ 348911 w 1076665"/>
                  <a:gd name="connsiteY4" fmla="*/ 27056 h 56198"/>
                  <a:gd name="connsiteX5" fmla="*/ 445570 w 1076665"/>
                  <a:gd name="connsiteY5" fmla="*/ 27330 h 56198"/>
                  <a:gd name="connsiteX6" fmla="*/ 524232 w 1076665"/>
                  <a:gd name="connsiteY6" fmla="*/ 27879 h 56198"/>
                  <a:gd name="connsiteX7" fmla="*/ 549632 w 1076665"/>
                  <a:gd name="connsiteY7" fmla="*/ 34229 h 56198"/>
                  <a:gd name="connsiteX8" fmla="*/ 680231 w 1076665"/>
                  <a:gd name="connsiteY8" fmla="*/ 46518 h 56198"/>
                  <a:gd name="connsiteX9" fmla="*/ 946507 w 1076665"/>
                  <a:gd name="connsiteY9" fmla="*/ 37404 h 56198"/>
                  <a:gd name="connsiteX10" fmla="*/ 1011009 w 1076665"/>
                  <a:gd name="connsiteY10" fmla="*/ 43342 h 56198"/>
                  <a:gd name="connsiteX11" fmla="*/ 1034388 w 1076665"/>
                  <a:gd name="connsiteY11" fmla="*/ 56198 h 56198"/>
                  <a:gd name="connsiteX12" fmla="*/ 1076665 w 1076665"/>
                  <a:gd name="connsiteY12" fmla="*/ 50662 h 56198"/>
                  <a:gd name="connsiteX0" fmla="*/ 0 w 1076665"/>
                  <a:gd name="connsiteY0" fmla="*/ 0 h 56198"/>
                  <a:gd name="connsiteX1" fmla="*/ 137629 w 1076665"/>
                  <a:gd name="connsiteY1" fmla="*/ 12288 h 56198"/>
                  <a:gd name="connsiteX2" fmla="*/ 190249 w 1076665"/>
                  <a:gd name="connsiteY2" fmla="*/ 21264 h 56198"/>
                  <a:gd name="connsiteX3" fmla="*/ 254017 w 1076665"/>
                  <a:gd name="connsiteY3" fmla="*/ 20431 h 56198"/>
                  <a:gd name="connsiteX4" fmla="*/ 348911 w 1076665"/>
                  <a:gd name="connsiteY4" fmla="*/ 27056 h 56198"/>
                  <a:gd name="connsiteX5" fmla="*/ 445570 w 1076665"/>
                  <a:gd name="connsiteY5" fmla="*/ 27330 h 56198"/>
                  <a:gd name="connsiteX6" fmla="*/ 524232 w 1076665"/>
                  <a:gd name="connsiteY6" fmla="*/ 27879 h 56198"/>
                  <a:gd name="connsiteX7" fmla="*/ 549632 w 1076665"/>
                  <a:gd name="connsiteY7" fmla="*/ 34229 h 56198"/>
                  <a:gd name="connsiteX8" fmla="*/ 680231 w 1076665"/>
                  <a:gd name="connsiteY8" fmla="*/ 46518 h 56198"/>
                  <a:gd name="connsiteX9" fmla="*/ 919731 w 1076665"/>
                  <a:gd name="connsiteY9" fmla="*/ 52593 h 56198"/>
                  <a:gd name="connsiteX10" fmla="*/ 1011009 w 1076665"/>
                  <a:gd name="connsiteY10" fmla="*/ 43342 h 56198"/>
                  <a:gd name="connsiteX11" fmla="*/ 1034388 w 1076665"/>
                  <a:gd name="connsiteY11" fmla="*/ 56198 h 56198"/>
                  <a:gd name="connsiteX12" fmla="*/ 1076665 w 1076665"/>
                  <a:gd name="connsiteY12" fmla="*/ 50662 h 56198"/>
                  <a:gd name="connsiteX0" fmla="*/ 0 w 1076665"/>
                  <a:gd name="connsiteY0" fmla="*/ 0 h 56198"/>
                  <a:gd name="connsiteX1" fmla="*/ 137629 w 1076665"/>
                  <a:gd name="connsiteY1" fmla="*/ 12288 h 56198"/>
                  <a:gd name="connsiteX2" fmla="*/ 190249 w 1076665"/>
                  <a:gd name="connsiteY2" fmla="*/ 21264 h 56198"/>
                  <a:gd name="connsiteX3" fmla="*/ 254017 w 1076665"/>
                  <a:gd name="connsiteY3" fmla="*/ 20431 h 56198"/>
                  <a:gd name="connsiteX4" fmla="*/ 348911 w 1076665"/>
                  <a:gd name="connsiteY4" fmla="*/ 27056 h 56198"/>
                  <a:gd name="connsiteX5" fmla="*/ 445570 w 1076665"/>
                  <a:gd name="connsiteY5" fmla="*/ 27330 h 56198"/>
                  <a:gd name="connsiteX6" fmla="*/ 524232 w 1076665"/>
                  <a:gd name="connsiteY6" fmla="*/ 27879 h 56198"/>
                  <a:gd name="connsiteX7" fmla="*/ 549632 w 1076665"/>
                  <a:gd name="connsiteY7" fmla="*/ 34229 h 56198"/>
                  <a:gd name="connsiteX8" fmla="*/ 680231 w 1076665"/>
                  <a:gd name="connsiteY8" fmla="*/ 46518 h 56198"/>
                  <a:gd name="connsiteX9" fmla="*/ 919731 w 1076665"/>
                  <a:gd name="connsiteY9" fmla="*/ 52593 h 56198"/>
                  <a:gd name="connsiteX10" fmla="*/ 1023692 w 1076665"/>
                  <a:gd name="connsiteY10" fmla="*/ 55493 h 56198"/>
                  <a:gd name="connsiteX11" fmla="*/ 1034388 w 1076665"/>
                  <a:gd name="connsiteY11" fmla="*/ 56198 h 56198"/>
                  <a:gd name="connsiteX12" fmla="*/ 1076665 w 1076665"/>
                  <a:gd name="connsiteY12" fmla="*/ 50662 h 56198"/>
                  <a:gd name="connsiteX0" fmla="*/ 0 w 1079483"/>
                  <a:gd name="connsiteY0" fmla="*/ 0 h 65851"/>
                  <a:gd name="connsiteX1" fmla="*/ 137629 w 1079483"/>
                  <a:gd name="connsiteY1" fmla="*/ 12288 h 65851"/>
                  <a:gd name="connsiteX2" fmla="*/ 190249 w 1079483"/>
                  <a:gd name="connsiteY2" fmla="*/ 21264 h 65851"/>
                  <a:gd name="connsiteX3" fmla="*/ 254017 w 1079483"/>
                  <a:gd name="connsiteY3" fmla="*/ 20431 h 65851"/>
                  <a:gd name="connsiteX4" fmla="*/ 348911 w 1079483"/>
                  <a:gd name="connsiteY4" fmla="*/ 27056 h 65851"/>
                  <a:gd name="connsiteX5" fmla="*/ 445570 w 1079483"/>
                  <a:gd name="connsiteY5" fmla="*/ 27330 h 65851"/>
                  <a:gd name="connsiteX6" fmla="*/ 524232 w 1079483"/>
                  <a:gd name="connsiteY6" fmla="*/ 27879 h 65851"/>
                  <a:gd name="connsiteX7" fmla="*/ 549632 w 1079483"/>
                  <a:gd name="connsiteY7" fmla="*/ 34229 h 65851"/>
                  <a:gd name="connsiteX8" fmla="*/ 680231 w 1079483"/>
                  <a:gd name="connsiteY8" fmla="*/ 46518 h 65851"/>
                  <a:gd name="connsiteX9" fmla="*/ 919731 w 1079483"/>
                  <a:gd name="connsiteY9" fmla="*/ 52593 h 65851"/>
                  <a:gd name="connsiteX10" fmla="*/ 1023692 w 1079483"/>
                  <a:gd name="connsiteY10" fmla="*/ 55493 h 65851"/>
                  <a:gd name="connsiteX11" fmla="*/ 1034388 w 1079483"/>
                  <a:gd name="connsiteY11" fmla="*/ 56198 h 65851"/>
                  <a:gd name="connsiteX12" fmla="*/ 1079483 w 1079483"/>
                  <a:gd name="connsiteY12" fmla="*/ 65851 h 65851"/>
                  <a:gd name="connsiteX0" fmla="*/ 0 w 1079483"/>
                  <a:gd name="connsiteY0" fmla="*/ 0 h 65851"/>
                  <a:gd name="connsiteX1" fmla="*/ 137629 w 1079483"/>
                  <a:gd name="connsiteY1" fmla="*/ 12288 h 65851"/>
                  <a:gd name="connsiteX2" fmla="*/ 190249 w 1079483"/>
                  <a:gd name="connsiteY2" fmla="*/ 21264 h 65851"/>
                  <a:gd name="connsiteX3" fmla="*/ 254017 w 1079483"/>
                  <a:gd name="connsiteY3" fmla="*/ 20431 h 65851"/>
                  <a:gd name="connsiteX4" fmla="*/ 348911 w 1079483"/>
                  <a:gd name="connsiteY4" fmla="*/ 27056 h 65851"/>
                  <a:gd name="connsiteX5" fmla="*/ 445570 w 1079483"/>
                  <a:gd name="connsiteY5" fmla="*/ 27330 h 65851"/>
                  <a:gd name="connsiteX6" fmla="*/ 511549 w 1079483"/>
                  <a:gd name="connsiteY6" fmla="*/ 35473 h 65851"/>
                  <a:gd name="connsiteX7" fmla="*/ 549632 w 1079483"/>
                  <a:gd name="connsiteY7" fmla="*/ 34229 h 65851"/>
                  <a:gd name="connsiteX8" fmla="*/ 680231 w 1079483"/>
                  <a:gd name="connsiteY8" fmla="*/ 46518 h 65851"/>
                  <a:gd name="connsiteX9" fmla="*/ 919731 w 1079483"/>
                  <a:gd name="connsiteY9" fmla="*/ 52593 h 65851"/>
                  <a:gd name="connsiteX10" fmla="*/ 1023692 w 1079483"/>
                  <a:gd name="connsiteY10" fmla="*/ 55493 h 65851"/>
                  <a:gd name="connsiteX11" fmla="*/ 1034388 w 1079483"/>
                  <a:gd name="connsiteY11" fmla="*/ 56198 h 65851"/>
                  <a:gd name="connsiteX12" fmla="*/ 1079483 w 1079483"/>
                  <a:gd name="connsiteY12" fmla="*/ 65851 h 65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79483" h="65851">
                    <a:moveTo>
                      <a:pt x="0" y="0"/>
                    </a:moveTo>
                    <a:cubicBezTo>
                      <a:pt x="46816" y="10678"/>
                      <a:pt x="105921" y="8744"/>
                      <a:pt x="137629" y="12288"/>
                    </a:cubicBezTo>
                    <a:cubicBezTo>
                      <a:pt x="169337" y="15832"/>
                      <a:pt x="170851" y="19907"/>
                      <a:pt x="190249" y="21264"/>
                    </a:cubicBezTo>
                    <a:cubicBezTo>
                      <a:pt x="209647" y="22621"/>
                      <a:pt x="226634" y="18200"/>
                      <a:pt x="254017" y="20431"/>
                    </a:cubicBezTo>
                    <a:cubicBezTo>
                      <a:pt x="281400" y="22662"/>
                      <a:pt x="316986" y="25906"/>
                      <a:pt x="348911" y="27056"/>
                    </a:cubicBezTo>
                    <a:cubicBezTo>
                      <a:pt x="380836" y="28206"/>
                      <a:pt x="429017" y="26542"/>
                      <a:pt x="445570" y="27330"/>
                    </a:cubicBezTo>
                    <a:cubicBezTo>
                      <a:pt x="473616" y="30505"/>
                      <a:pt x="494205" y="34323"/>
                      <a:pt x="511549" y="35473"/>
                    </a:cubicBezTo>
                    <a:cubicBezTo>
                      <a:pt x="528893" y="36623"/>
                      <a:pt x="521518" y="32388"/>
                      <a:pt x="549632" y="34229"/>
                    </a:cubicBezTo>
                    <a:cubicBezTo>
                      <a:pt x="577746" y="36070"/>
                      <a:pt x="618548" y="43457"/>
                      <a:pt x="680231" y="46518"/>
                    </a:cubicBezTo>
                    <a:cubicBezTo>
                      <a:pt x="741914" y="49579"/>
                      <a:pt x="862488" y="51097"/>
                      <a:pt x="919731" y="52593"/>
                    </a:cubicBezTo>
                    <a:lnTo>
                      <a:pt x="1023692" y="55493"/>
                    </a:lnTo>
                    <a:cubicBezTo>
                      <a:pt x="1042801" y="56094"/>
                      <a:pt x="1026595" y="51913"/>
                      <a:pt x="1034388" y="56198"/>
                    </a:cubicBezTo>
                    <a:lnTo>
                      <a:pt x="1079483" y="65851"/>
                    </a:lnTo>
                  </a:path>
                </a:pathLst>
              </a:custGeom>
              <a:ln w="19050" cmpd="sng">
                <a:solidFill>
                  <a:srgbClr val="00CC00"/>
                </a:solidFill>
              </a:ln>
            </p:spPr>
            <p:txBody>
              <a:bodyPr rtlCol="0" anchor="ctr"/>
              <a:lstStyle/>
              <a:p>
                <a:pPr algn="ctr"/>
                <a:endParaRPr lang="fr-FR" sz="2407"/>
              </a:p>
            </p:txBody>
          </p:sp>
        </p:grpSp>
      </p:grpSp>
      <p:grpSp>
        <p:nvGrpSpPr>
          <p:cNvPr id="28696" name="Grouper 28695"/>
          <p:cNvGrpSpPr/>
          <p:nvPr/>
        </p:nvGrpSpPr>
        <p:grpSpPr>
          <a:xfrm>
            <a:off x="6095689" y="1702860"/>
            <a:ext cx="3092525" cy="3586024"/>
            <a:chOff x="6018431" y="1698129"/>
            <a:chExt cx="3083935" cy="3576063"/>
          </a:xfrm>
        </p:grpSpPr>
        <p:sp>
          <p:nvSpPr>
            <p:cNvPr id="43" name="ZoneTexte 42"/>
            <p:cNvSpPr txBox="1"/>
            <p:nvPr/>
          </p:nvSpPr>
          <p:spPr>
            <a:xfrm>
              <a:off x="6018431" y="1698129"/>
              <a:ext cx="3083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805" dirty="0">
                  <a:solidFill>
                    <a:srgbClr val="FF0000"/>
                  </a:solidFill>
                </a:rPr>
                <a:t>Sommation 25 pixels (5x5)</a:t>
              </a:r>
            </a:p>
          </p:txBody>
        </p:sp>
        <p:grpSp>
          <p:nvGrpSpPr>
            <p:cNvPr id="29" name="Grouper 28"/>
            <p:cNvGrpSpPr/>
            <p:nvPr/>
          </p:nvGrpSpPr>
          <p:grpSpPr>
            <a:xfrm>
              <a:off x="6052783" y="2055613"/>
              <a:ext cx="2922685" cy="3218579"/>
              <a:chOff x="6052783" y="2055613"/>
              <a:chExt cx="2922685" cy="3218579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6753" y="3740247"/>
                <a:ext cx="2742508" cy="153394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54" name="Ellipse 53"/>
              <p:cNvSpPr/>
              <p:nvPr/>
            </p:nvSpPr>
            <p:spPr bwMode="auto">
              <a:xfrm>
                <a:off x="7931200" y="4010005"/>
                <a:ext cx="431800" cy="650722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2407" b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" name="Flèche vers le bas 71"/>
              <p:cNvSpPr/>
              <p:nvPr/>
            </p:nvSpPr>
            <p:spPr bwMode="auto">
              <a:xfrm>
                <a:off x="7172726" y="3427845"/>
                <a:ext cx="738626" cy="614919"/>
              </a:xfrm>
              <a:prstGeom prst="downArrow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/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2407" b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28" name="Grouper 27"/>
              <p:cNvGrpSpPr/>
              <p:nvPr/>
            </p:nvGrpSpPr>
            <p:grpSpPr>
              <a:xfrm>
                <a:off x="6052783" y="2055613"/>
                <a:ext cx="2922685" cy="1339564"/>
                <a:chOff x="6052783" y="2055613"/>
                <a:chExt cx="2922685" cy="1339564"/>
              </a:xfrm>
            </p:grpSpPr>
            <p:grpSp>
              <p:nvGrpSpPr>
                <p:cNvPr id="22" name="Grouper 21"/>
                <p:cNvGrpSpPr/>
                <p:nvPr/>
              </p:nvGrpSpPr>
              <p:grpSpPr>
                <a:xfrm>
                  <a:off x="6052783" y="2055613"/>
                  <a:ext cx="2922685" cy="1339564"/>
                  <a:chOff x="6052783" y="2055613"/>
                  <a:chExt cx="2922685" cy="1339564"/>
                </a:xfrm>
              </p:grpSpPr>
              <p:pic>
                <p:nvPicPr>
                  <p:cNvPr id="11" name="Image 10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052783" y="2055613"/>
                    <a:ext cx="2922685" cy="1339564"/>
                  </a:xfrm>
                  <a:prstGeom prst="rect">
                    <a:avLst/>
                  </a:prstGeom>
                </p:spPr>
              </p:pic>
              <p:sp>
                <p:nvSpPr>
                  <p:cNvPr id="65" name="ZoneTexte 64"/>
                  <p:cNvSpPr txBox="1"/>
                  <p:nvPr/>
                </p:nvSpPr>
                <p:spPr>
                  <a:xfrm>
                    <a:off x="7029450" y="2584450"/>
                    <a:ext cx="453201" cy="4627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2407" dirty="0"/>
                      <a:t>Ti</a:t>
                    </a:r>
                  </a:p>
                </p:txBody>
              </p:sp>
              <p:sp>
                <p:nvSpPr>
                  <p:cNvPr id="68" name="ZoneTexte 67"/>
                  <p:cNvSpPr txBox="1"/>
                  <p:nvPr/>
                </p:nvSpPr>
                <p:spPr>
                  <a:xfrm>
                    <a:off x="7766050" y="2178050"/>
                    <a:ext cx="630301" cy="4627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2407" dirty="0"/>
                      <a:t>Mo</a:t>
                    </a:r>
                  </a:p>
                </p:txBody>
              </p:sp>
            </p:grpSp>
            <p:sp>
              <p:nvSpPr>
                <p:cNvPr id="75" name="Forme libre 74"/>
                <p:cNvSpPr/>
                <p:nvPr/>
              </p:nvSpPr>
              <p:spPr>
                <a:xfrm>
                  <a:off x="6309782" y="2874224"/>
                  <a:ext cx="2419349" cy="156701"/>
                </a:xfrm>
                <a:custGeom>
                  <a:avLst/>
                  <a:gdLst>
                    <a:gd name="connsiteX0" fmla="*/ 0 w 1066800"/>
                    <a:gd name="connsiteY0" fmla="*/ 0 h 60756"/>
                    <a:gd name="connsiteX1" fmla="*/ 171450 w 1066800"/>
                    <a:gd name="connsiteY1" fmla="*/ 3175 h 60756"/>
                    <a:gd name="connsiteX2" fmla="*/ 212725 w 1066800"/>
                    <a:gd name="connsiteY2" fmla="*/ 9525 h 60756"/>
                    <a:gd name="connsiteX3" fmla="*/ 266700 w 1066800"/>
                    <a:gd name="connsiteY3" fmla="*/ 15875 h 60756"/>
                    <a:gd name="connsiteX4" fmla="*/ 333375 w 1066800"/>
                    <a:gd name="connsiteY4" fmla="*/ 22225 h 60756"/>
                    <a:gd name="connsiteX5" fmla="*/ 358775 w 1066800"/>
                    <a:gd name="connsiteY5" fmla="*/ 28575 h 60756"/>
                    <a:gd name="connsiteX6" fmla="*/ 454025 w 1066800"/>
                    <a:gd name="connsiteY6" fmla="*/ 34925 h 60756"/>
                    <a:gd name="connsiteX7" fmla="*/ 498475 w 1066800"/>
                    <a:gd name="connsiteY7" fmla="*/ 41275 h 60756"/>
                    <a:gd name="connsiteX8" fmla="*/ 511175 w 1066800"/>
                    <a:gd name="connsiteY8" fmla="*/ 44450 h 60756"/>
                    <a:gd name="connsiteX9" fmla="*/ 527050 w 1066800"/>
                    <a:gd name="connsiteY9" fmla="*/ 47625 h 60756"/>
                    <a:gd name="connsiteX10" fmla="*/ 552450 w 1066800"/>
                    <a:gd name="connsiteY10" fmla="*/ 53975 h 60756"/>
                    <a:gd name="connsiteX11" fmla="*/ 736600 w 1066800"/>
                    <a:gd name="connsiteY11" fmla="*/ 57150 h 60756"/>
                    <a:gd name="connsiteX12" fmla="*/ 949325 w 1066800"/>
                    <a:gd name="connsiteY12" fmla="*/ 57150 h 60756"/>
                    <a:gd name="connsiteX13" fmla="*/ 971550 w 1066800"/>
                    <a:gd name="connsiteY13" fmla="*/ 53975 h 60756"/>
                    <a:gd name="connsiteX14" fmla="*/ 1050925 w 1066800"/>
                    <a:gd name="connsiteY14" fmla="*/ 50800 h 60756"/>
                    <a:gd name="connsiteX15" fmla="*/ 1066800 w 1066800"/>
                    <a:gd name="connsiteY15" fmla="*/ 47625 h 60756"/>
                    <a:gd name="connsiteX0" fmla="*/ 0 w 1066800"/>
                    <a:gd name="connsiteY0" fmla="*/ 0 h 63076"/>
                    <a:gd name="connsiteX1" fmla="*/ 171450 w 1066800"/>
                    <a:gd name="connsiteY1" fmla="*/ 3175 h 63076"/>
                    <a:gd name="connsiteX2" fmla="*/ 212725 w 1066800"/>
                    <a:gd name="connsiteY2" fmla="*/ 9525 h 63076"/>
                    <a:gd name="connsiteX3" fmla="*/ 266700 w 1066800"/>
                    <a:gd name="connsiteY3" fmla="*/ 15875 h 63076"/>
                    <a:gd name="connsiteX4" fmla="*/ 333375 w 1066800"/>
                    <a:gd name="connsiteY4" fmla="*/ 22225 h 63076"/>
                    <a:gd name="connsiteX5" fmla="*/ 358775 w 1066800"/>
                    <a:gd name="connsiteY5" fmla="*/ 28575 h 63076"/>
                    <a:gd name="connsiteX6" fmla="*/ 454025 w 1066800"/>
                    <a:gd name="connsiteY6" fmla="*/ 34925 h 63076"/>
                    <a:gd name="connsiteX7" fmla="*/ 498475 w 1066800"/>
                    <a:gd name="connsiteY7" fmla="*/ 41275 h 63076"/>
                    <a:gd name="connsiteX8" fmla="*/ 511175 w 1066800"/>
                    <a:gd name="connsiteY8" fmla="*/ 44450 h 63076"/>
                    <a:gd name="connsiteX9" fmla="*/ 527050 w 1066800"/>
                    <a:gd name="connsiteY9" fmla="*/ 47625 h 63076"/>
                    <a:gd name="connsiteX10" fmla="*/ 552450 w 1066800"/>
                    <a:gd name="connsiteY10" fmla="*/ 53975 h 63076"/>
                    <a:gd name="connsiteX11" fmla="*/ 736600 w 1066800"/>
                    <a:gd name="connsiteY11" fmla="*/ 61707 h 63076"/>
                    <a:gd name="connsiteX12" fmla="*/ 949325 w 1066800"/>
                    <a:gd name="connsiteY12" fmla="*/ 57150 h 63076"/>
                    <a:gd name="connsiteX13" fmla="*/ 971550 w 1066800"/>
                    <a:gd name="connsiteY13" fmla="*/ 53975 h 63076"/>
                    <a:gd name="connsiteX14" fmla="*/ 1050925 w 1066800"/>
                    <a:gd name="connsiteY14" fmla="*/ 50800 h 63076"/>
                    <a:gd name="connsiteX15" fmla="*/ 1066800 w 1066800"/>
                    <a:gd name="connsiteY15" fmla="*/ 47625 h 63076"/>
                    <a:gd name="connsiteX0" fmla="*/ 0 w 1066800"/>
                    <a:gd name="connsiteY0" fmla="*/ 0 h 63113"/>
                    <a:gd name="connsiteX1" fmla="*/ 171450 w 1066800"/>
                    <a:gd name="connsiteY1" fmla="*/ 3175 h 63113"/>
                    <a:gd name="connsiteX2" fmla="*/ 212725 w 1066800"/>
                    <a:gd name="connsiteY2" fmla="*/ 9525 h 63113"/>
                    <a:gd name="connsiteX3" fmla="*/ 266700 w 1066800"/>
                    <a:gd name="connsiteY3" fmla="*/ 15875 h 63113"/>
                    <a:gd name="connsiteX4" fmla="*/ 333375 w 1066800"/>
                    <a:gd name="connsiteY4" fmla="*/ 22225 h 63113"/>
                    <a:gd name="connsiteX5" fmla="*/ 358775 w 1066800"/>
                    <a:gd name="connsiteY5" fmla="*/ 28575 h 63113"/>
                    <a:gd name="connsiteX6" fmla="*/ 454025 w 1066800"/>
                    <a:gd name="connsiteY6" fmla="*/ 34925 h 63113"/>
                    <a:gd name="connsiteX7" fmla="*/ 498475 w 1066800"/>
                    <a:gd name="connsiteY7" fmla="*/ 41275 h 63113"/>
                    <a:gd name="connsiteX8" fmla="*/ 511175 w 1066800"/>
                    <a:gd name="connsiteY8" fmla="*/ 44450 h 63113"/>
                    <a:gd name="connsiteX9" fmla="*/ 527050 w 1066800"/>
                    <a:gd name="connsiteY9" fmla="*/ 47625 h 63113"/>
                    <a:gd name="connsiteX10" fmla="*/ 552450 w 1066800"/>
                    <a:gd name="connsiteY10" fmla="*/ 53975 h 63113"/>
                    <a:gd name="connsiteX11" fmla="*/ 736600 w 1066800"/>
                    <a:gd name="connsiteY11" fmla="*/ 61707 h 63113"/>
                    <a:gd name="connsiteX12" fmla="*/ 949325 w 1066800"/>
                    <a:gd name="connsiteY12" fmla="*/ 57150 h 63113"/>
                    <a:gd name="connsiteX13" fmla="*/ 1013827 w 1066800"/>
                    <a:gd name="connsiteY13" fmla="*/ 63088 h 63113"/>
                    <a:gd name="connsiteX14" fmla="*/ 1050925 w 1066800"/>
                    <a:gd name="connsiteY14" fmla="*/ 50800 h 63113"/>
                    <a:gd name="connsiteX15" fmla="*/ 1066800 w 1066800"/>
                    <a:gd name="connsiteY15" fmla="*/ 47625 h 63113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33375 w 1079483"/>
                    <a:gd name="connsiteY4" fmla="*/ 22225 h 70408"/>
                    <a:gd name="connsiteX5" fmla="*/ 358775 w 1079483"/>
                    <a:gd name="connsiteY5" fmla="*/ 28575 h 70408"/>
                    <a:gd name="connsiteX6" fmla="*/ 454025 w 1079483"/>
                    <a:gd name="connsiteY6" fmla="*/ 34925 h 70408"/>
                    <a:gd name="connsiteX7" fmla="*/ 498475 w 1079483"/>
                    <a:gd name="connsiteY7" fmla="*/ 41275 h 70408"/>
                    <a:gd name="connsiteX8" fmla="*/ 511175 w 1079483"/>
                    <a:gd name="connsiteY8" fmla="*/ 44450 h 70408"/>
                    <a:gd name="connsiteX9" fmla="*/ 527050 w 1079483"/>
                    <a:gd name="connsiteY9" fmla="*/ 47625 h 70408"/>
                    <a:gd name="connsiteX10" fmla="*/ 552450 w 1079483"/>
                    <a:gd name="connsiteY10" fmla="*/ 53975 h 70408"/>
                    <a:gd name="connsiteX11" fmla="*/ 736600 w 1079483"/>
                    <a:gd name="connsiteY11" fmla="*/ 61707 h 70408"/>
                    <a:gd name="connsiteX12" fmla="*/ 949325 w 1079483"/>
                    <a:gd name="connsiteY12" fmla="*/ 57150 h 70408"/>
                    <a:gd name="connsiteX13" fmla="*/ 1013827 w 1079483"/>
                    <a:gd name="connsiteY13" fmla="*/ 63088 h 70408"/>
                    <a:gd name="connsiteX14" fmla="*/ 1050925 w 1079483"/>
                    <a:gd name="connsiteY14" fmla="*/ 50800 h 70408"/>
                    <a:gd name="connsiteX15" fmla="*/ 1079483 w 1079483"/>
                    <a:gd name="connsiteY15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33375 w 1079483"/>
                    <a:gd name="connsiteY4" fmla="*/ 22225 h 70408"/>
                    <a:gd name="connsiteX5" fmla="*/ 358775 w 1079483"/>
                    <a:gd name="connsiteY5" fmla="*/ 28575 h 70408"/>
                    <a:gd name="connsiteX6" fmla="*/ 454025 w 1079483"/>
                    <a:gd name="connsiteY6" fmla="*/ 34925 h 70408"/>
                    <a:gd name="connsiteX7" fmla="*/ 498475 w 1079483"/>
                    <a:gd name="connsiteY7" fmla="*/ 41275 h 70408"/>
                    <a:gd name="connsiteX8" fmla="*/ 511175 w 1079483"/>
                    <a:gd name="connsiteY8" fmla="*/ 44450 h 70408"/>
                    <a:gd name="connsiteX9" fmla="*/ 527050 w 1079483"/>
                    <a:gd name="connsiteY9" fmla="*/ 47625 h 70408"/>
                    <a:gd name="connsiteX10" fmla="*/ 552450 w 1079483"/>
                    <a:gd name="connsiteY10" fmla="*/ 53975 h 70408"/>
                    <a:gd name="connsiteX11" fmla="*/ 736600 w 1079483"/>
                    <a:gd name="connsiteY11" fmla="*/ 61707 h 70408"/>
                    <a:gd name="connsiteX12" fmla="*/ 949325 w 1079483"/>
                    <a:gd name="connsiteY12" fmla="*/ 57150 h 70408"/>
                    <a:gd name="connsiteX13" fmla="*/ 1013827 w 1079483"/>
                    <a:gd name="connsiteY13" fmla="*/ 63088 h 70408"/>
                    <a:gd name="connsiteX14" fmla="*/ 1079483 w 1079483"/>
                    <a:gd name="connsiteY14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33375 w 1079483"/>
                    <a:gd name="connsiteY4" fmla="*/ 22225 h 70408"/>
                    <a:gd name="connsiteX5" fmla="*/ 358775 w 1079483"/>
                    <a:gd name="connsiteY5" fmla="*/ 28575 h 70408"/>
                    <a:gd name="connsiteX6" fmla="*/ 454025 w 1079483"/>
                    <a:gd name="connsiteY6" fmla="*/ 34925 h 70408"/>
                    <a:gd name="connsiteX7" fmla="*/ 498475 w 1079483"/>
                    <a:gd name="connsiteY7" fmla="*/ 41275 h 70408"/>
                    <a:gd name="connsiteX8" fmla="*/ 511175 w 1079483"/>
                    <a:gd name="connsiteY8" fmla="*/ 44450 h 70408"/>
                    <a:gd name="connsiteX9" fmla="*/ 527050 w 1079483"/>
                    <a:gd name="connsiteY9" fmla="*/ 47625 h 70408"/>
                    <a:gd name="connsiteX10" fmla="*/ 552450 w 1079483"/>
                    <a:gd name="connsiteY10" fmla="*/ 53975 h 70408"/>
                    <a:gd name="connsiteX11" fmla="*/ 736600 w 1079483"/>
                    <a:gd name="connsiteY11" fmla="*/ 51075 h 70408"/>
                    <a:gd name="connsiteX12" fmla="*/ 949325 w 1079483"/>
                    <a:gd name="connsiteY12" fmla="*/ 57150 h 70408"/>
                    <a:gd name="connsiteX13" fmla="*/ 1013827 w 1079483"/>
                    <a:gd name="connsiteY13" fmla="*/ 63088 h 70408"/>
                    <a:gd name="connsiteX14" fmla="*/ 1079483 w 1079483"/>
                    <a:gd name="connsiteY14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33375 w 1079483"/>
                    <a:gd name="connsiteY4" fmla="*/ 22225 h 70408"/>
                    <a:gd name="connsiteX5" fmla="*/ 358775 w 1079483"/>
                    <a:gd name="connsiteY5" fmla="*/ 28575 h 70408"/>
                    <a:gd name="connsiteX6" fmla="*/ 454025 w 1079483"/>
                    <a:gd name="connsiteY6" fmla="*/ 34925 h 70408"/>
                    <a:gd name="connsiteX7" fmla="*/ 511175 w 1079483"/>
                    <a:gd name="connsiteY7" fmla="*/ 44450 h 70408"/>
                    <a:gd name="connsiteX8" fmla="*/ 527050 w 1079483"/>
                    <a:gd name="connsiteY8" fmla="*/ 47625 h 70408"/>
                    <a:gd name="connsiteX9" fmla="*/ 552450 w 1079483"/>
                    <a:gd name="connsiteY9" fmla="*/ 53975 h 70408"/>
                    <a:gd name="connsiteX10" fmla="*/ 736600 w 1079483"/>
                    <a:gd name="connsiteY10" fmla="*/ 51075 h 70408"/>
                    <a:gd name="connsiteX11" fmla="*/ 949325 w 1079483"/>
                    <a:gd name="connsiteY11" fmla="*/ 57150 h 70408"/>
                    <a:gd name="connsiteX12" fmla="*/ 1013827 w 1079483"/>
                    <a:gd name="connsiteY12" fmla="*/ 63088 h 70408"/>
                    <a:gd name="connsiteX13" fmla="*/ 1079483 w 1079483"/>
                    <a:gd name="connsiteY13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33375 w 1079483"/>
                    <a:gd name="connsiteY4" fmla="*/ 22225 h 70408"/>
                    <a:gd name="connsiteX5" fmla="*/ 358775 w 1079483"/>
                    <a:gd name="connsiteY5" fmla="*/ 28575 h 70408"/>
                    <a:gd name="connsiteX6" fmla="*/ 454025 w 1079483"/>
                    <a:gd name="connsiteY6" fmla="*/ 34925 h 70408"/>
                    <a:gd name="connsiteX7" fmla="*/ 527050 w 1079483"/>
                    <a:gd name="connsiteY7" fmla="*/ 47625 h 70408"/>
                    <a:gd name="connsiteX8" fmla="*/ 552450 w 1079483"/>
                    <a:gd name="connsiteY8" fmla="*/ 53975 h 70408"/>
                    <a:gd name="connsiteX9" fmla="*/ 736600 w 1079483"/>
                    <a:gd name="connsiteY9" fmla="*/ 51075 h 70408"/>
                    <a:gd name="connsiteX10" fmla="*/ 949325 w 1079483"/>
                    <a:gd name="connsiteY10" fmla="*/ 57150 h 70408"/>
                    <a:gd name="connsiteX11" fmla="*/ 1013827 w 1079483"/>
                    <a:gd name="connsiteY11" fmla="*/ 63088 h 70408"/>
                    <a:gd name="connsiteX12" fmla="*/ 1079483 w 1079483"/>
                    <a:gd name="connsiteY12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33375 w 1079483"/>
                    <a:gd name="connsiteY4" fmla="*/ 22225 h 70408"/>
                    <a:gd name="connsiteX5" fmla="*/ 358775 w 1079483"/>
                    <a:gd name="connsiteY5" fmla="*/ 28575 h 70408"/>
                    <a:gd name="connsiteX6" fmla="*/ 448388 w 1079483"/>
                    <a:gd name="connsiteY6" fmla="*/ 47076 h 70408"/>
                    <a:gd name="connsiteX7" fmla="*/ 527050 w 1079483"/>
                    <a:gd name="connsiteY7" fmla="*/ 47625 h 70408"/>
                    <a:gd name="connsiteX8" fmla="*/ 552450 w 1079483"/>
                    <a:gd name="connsiteY8" fmla="*/ 53975 h 70408"/>
                    <a:gd name="connsiteX9" fmla="*/ 736600 w 1079483"/>
                    <a:gd name="connsiteY9" fmla="*/ 51075 h 70408"/>
                    <a:gd name="connsiteX10" fmla="*/ 949325 w 1079483"/>
                    <a:gd name="connsiteY10" fmla="*/ 57150 h 70408"/>
                    <a:gd name="connsiteX11" fmla="*/ 1013827 w 1079483"/>
                    <a:gd name="connsiteY11" fmla="*/ 63088 h 70408"/>
                    <a:gd name="connsiteX12" fmla="*/ 1079483 w 1079483"/>
                    <a:gd name="connsiteY12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33375 w 1079483"/>
                    <a:gd name="connsiteY4" fmla="*/ 22225 h 70408"/>
                    <a:gd name="connsiteX5" fmla="*/ 351729 w 1079483"/>
                    <a:gd name="connsiteY5" fmla="*/ 42245 h 70408"/>
                    <a:gd name="connsiteX6" fmla="*/ 448388 w 1079483"/>
                    <a:gd name="connsiteY6" fmla="*/ 47076 h 70408"/>
                    <a:gd name="connsiteX7" fmla="*/ 527050 w 1079483"/>
                    <a:gd name="connsiteY7" fmla="*/ 47625 h 70408"/>
                    <a:gd name="connsiteX8" fmla="*/ 552450 w 1079483"/>
                    <a:gd name="connsiteY8" fmla="*/ 53975 h 70408"/>
                    <a:gd name="connsiteX9" fmla="*/ 736600 w 1079483"/>
                    <a:gd name="connsiteY9" fmla="*/ 51075 h 70408"/>
                    <a:gd name="connsiteX10" fmla="*/ 949325 w 1079483"/>
                    <a:gd name="connsiteY10" fmla="*/ 57150 h 70408"/>
                    <a:gd name="connsiteX11" fmla="*/ 1013827 w 1079483"/>
                    <a:gd name="connsiteY11" fmla="*/ 63088 h 70408"/>
                    <a:gd name="connsiteX12" fmla="*/ 1079483 w 1079483"/>
                    <a:gd name="connsiteY12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66700 w 1079483"/>
                    <a:gd name="connsiteY3" fmla="*/ 15875 h 70408"/>
                    <a:gd name="connsiteX4" fmla="*/ 351729 w 1079483"/>
                    <a:gd name="connsiteY4" fmla="*/ 42245 h 70408"/>
                    <a:gd name="connsiteX5" fmla="*/ 448388 w 1079483"/>
                    <a:gd name="connsiteY5" fmla="*/ 47076 h 70408"/>
                    <a:gd name="connsiteX6" fmla="*/ 527050 w 1079483"/>
                    <a:gd name="connsiteY6" fmla="*/ 47625 h 70408"/>
                    <a:gd name="connsiteX7" fmla="*/ 552450 w 1079483"/>
                    <a:gd name="connsiteY7" fmla="*/ 53975 h 70408"/>
                    <a:gd name="connsiteX8" fmla="*/ 736600 w 1079483"/>
                    <a:gd name="connsiteY8" fmla="*/ 51075 h 70408"/>
                    <a:gd name="connsiteX9" fmla="*/ 949325 w 1079483"/>
                    <a:gd name="connsiteY9" fmla="*/ 57150 h 70408"/>
                    <a:gd name="connsiteX10" fmla="*/ 1013827 w 1079483"/>
                    <a:gd name="connsiteY10" fmla="*/ 63088 h 70408"/>
                    <a:gd name="connsiteX11" fmla="*/ 1079483 w 1079483"/>
                    <a:gd name="connsiteY11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56835 w 1079483"/>
                    <a:gd name="connsiteY3" fmla="*/ 40177 h 70408"/>
                    <a:gd name="connsiteX4" fmla="*/ 351729 w 1079483"/>
                    <a:gd name="connsiteY4" fmla="*/ 42245 h 70408"/>
                    <a:gd name="connsiteX5" fmla="*/ 448388 w 1079483"/>
                    <a:gd name="connsiteY5" fmla="*/ 47076 h 70408"/>
                    <a:gd name="connsiteX6" fmla="*/ 527050 w 1079483"/>
                    <a:gd name="connsiteY6" fmla="*/ 47625 h 70408"/>
                    <a:gd name="connsiteX7" fmla="*/ 552450 w 1079483"/>
                    <a:gd name="connsiteY7" fmla="*/ 53975 h 70408"/>
                    <a:gd name="connsiteX8" fmla="*/ 736600 w 1079483"/>
                    <a:gd name="connsiteY8" fmla="*/ 51075 h 70408"/>
                    <a:gd name="connsiteX9" fmla="*/ 949325 w 1079483"/>
                    <a:gd name="connsiteY9" fmla="*/ 57150 h 70408"/>
                    <a:gd name="connsiteX10" fmla="*/ 1013827 w 1079483"/>
                    <a:gd name="connsiteY10" fmla="*/ 63088 h 70408"/>
                    <a:gd name="connsiteX11" fmla="*/ 1079483 w 1079483"/>
                    <a:gd name="connsiteY11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12725 w 1079483"/>
                    <a:gd name="connsiteY2" fmla="*/ 9525 h 70408"/>
                    <a:gd name="connsiteX3" fmla="*/ 256835 w 1079483"/>
                    <a:gd name="connsiteY3" fmla="*/ 40177 h 70408"/>
                    <a:gd name="connsiteX4" fmla="*/ 351729 w 1079483"/>
                    <a:gd name="connsiteY4" fmla="*/ 46802 h 70408"/>
                    <a:gd name="connsiteX5" fmla="*/ 448388 w 1079483"/>
                    <a:gd name="connsiteY5" fmla="*/ 47076 h 70408"/>
                    <a:gd name="connsiteX6" fmla="*/ 527050 w 1079483"/>
                    <a:gd name="connsiteY6" fmla="*/ 47625 h 70408"/>
                    <a:gd name="connsiteX7" fmla="*/ 552450 w 1079483"/>
                    <a:gd name="connsiteY7" fmla="*/ 53975 h 70408"/>
                    <a:gd name="connsiteX8" fmla="*/ 736600 w 1079483"/>
                    <a:gd name="connsiteY8" fmla="*/ 51075 h 70408"/>
                    <a:gd name="connsiteX9" fmla="*/ 949325 w 1079483"/>
                    <a:gd name="connsiteY9" fmla="*/ 57150 h 70408"/>
                    <a:gd name="connsiteX10" fmla="*/ 1013827 w 1079483"/>
                    <a:gd name="connsiteY10" fmla="*/ 63088 h 70408"/>
                    <a:gd name="connsiteX11" fmla="*/ 1079483 w 1079483"/>
                    <a:gd name="connsiteY11" fmla="*/ 70408 h 70408"/>
                    <a:gd name="connsiteX0" fmla="*/ 0 w 1079483"/>
                    <a:gd name="connsiteY0" fmla="*/ 0 h 70408"/>
                    <a:gd name="connsiteX1" fmla="*/ 171450 w 1079483"/>
                    <a:gd name="connsiteY1" fmla="*/ 3175 h 70408"/>
                    <a:gd name="connsiteX2" fmla="*/ 256835 w 1079483"/>
                    <a:gd name="connsiteY2" fmla="*/ 40177 h 70408"/>
                    <a:gd name="connsiteX3" fmla="*/ 351729 w 1079483"/>
                    <a:gd name="connsiteY3" fmla="*/ 46802 h 70408"/>
                    <a:gd name="connsiteX4" fmla="*/ 448388 w 1079483"/>
                    <a:gd name="connsiteY4" fmla="*/ 47076 h 70408"/>
                    <a:gd name="connsiteX5" fmla="*/ 527050 w 1079483"/>
                    <a:gd name="connsiteY5" fmla="*/ 47625 h 70408"/>
                    <a:gd name="connsiteX6" fmla="*/ 552450 w 1079483"/>
                    <a:gd name="connsiteY6" fmla="*/ 53975 h 70408"/>
                    <a:gd name="connsiteX7" fmla="*/ 736600 w 1079483"/>
                    <a:gd name="connsiteY7" fmla="*/ 51075 h 70408"/>
                    <a:gd name="connsiteX8" fmla="*/ 949325 w 1079483"/>
                    <a:gd name="connsiteY8" fmla="*/ 57150 h 70408"/>
                    <a:gd name="connsiteX9" fmla="*/ 1013827 w 1079483"/>
                    <a:gd name="connsiteY9" fmla="*/ 63088 h 70408"/>
                    <a:gd name="connsiteX10" fmla="*/ 1079483 w 1079483"/>
                    <a:gd name="connsiteY10" fmla="*/ 70408 h 70408"/>
                    <a:gd name="connsiteX0" fmla="*/ 0 w 1079483"/>
                    <a:gd name="connsiteY0" fmla="*/ 0 h 70408"/>
                    <a:gd name="connsiteX1" fmla="*/ 140447 w 1079483"/>
                    <a:gd name="connsiteY1" fmla="*/ 32034 h 70408"/>
                    <a:gd name="connsiteX2" fmla="*/ 256835 w 1079483"/>
                    <a:gd name="connsiteY2" fmla="*/ 40177 h 70408"/>
                    <a:gd name="connsiteX3" fmla="*/ 351729 w 1079483"/>
                    <a:gd name="connsiteY3" fmla="*/ 46802 h 70408"/>
                    <a:gd name="connsiteX4" fmla="*/ 448388 w 1079483"/>
                    <a:gd name="connsiteY4" fmla="*/ 47076 h 70408"/>
                    <a:gd name="connsiteX5" fmla="*/ 527050 w 1079483"/>
                    <a:gd name="connsiteY5" fmla="*/ 47625 h 70408"/>
                    <a:gd name="connsiteX6" fmla="*/ 552450 w 1079483"/>
                    <a:gd name="connsiteY6" fmla="*/ 53975 h 70408"/>
                    <a:gd name="connsiteX7" fmla="*/ 736600 w 1079483"/>
                    <a:gd name="connsiteY7" fmla="*/ 51075 h 70408"/>
                    <a:gd name="connsiteX8" fmla="*/ 949325 w 1079483"/>
                    <a:gd name="connsiteY8" fmla="*/ 57150 h 70408"/>
                    <a:gd name="connsiteX9" fmla="*/ 1013827 w 1079483"/>
                    <a:gd name="connsiteY9" fmla="*/ 63088 h 70408"/>
                    <a:gd name="connsiteX10" fmla="*/ 1079483 w 1079483"/>
                    <a:gd name="connsiteY10" fmla="*/ 70408 h 70408"/>
                    <a:gd name="connsiteX0" fmla="*/ 0 w 1079483"/>
                    <a:gd name="connsiteY0" fmla="*/ 0 h 70408"/>
                    <a:gd name="connsiteX1" fmla="*/ 140447 w 1079483"/>
                    <a:gd name="connsiteY1" fmla="*/ 32034 h 70408"/>
                    <a:gd name="connsiteX2" fmla="*/ 256835 w 1079483"/>
                    <a:gd name="connsiteY2" fmla="*/ 40177 h 70408"/>
                    <a:gd name="connsiteX3" fmla="*/ 351729 w 1079483"/>
                    <a:gd name="connsiteY3" fmla="*/ 46802 h 70408"/>
                    <a:gd name="connsiteX4" fmla="*/ 448388 w 1079483"/>
                    <a:gd name="connsiteY4" fmla="*/ 47076 h 70408"/>
                    <a:gd name="connsiteX5" fmla="*/ 527050 w 1079483"/>
                    <a:gd name="connsiteY5" fmla="*/ 47625 h 70408"/>
                    <a:gd name="connsiteX6" fmla="*/ 552450 w 1079483"/>
                    <a:gd name="connsiteY6" fmla="*/ 53975 h 70408"/>
                    <a:gd name="connsiteX7" fmla="*/ 736600 w 1079483"/>
                    <a:gd name="connsiteY7" fmla="*/ 51075 h 70408"/>
                    <a:gd name="connsiteX8" fmla="*/ 949325 w 1079483"/>
                    <a:gd name="connsiteY8" fmla="*/ 57150 h 70408"/>
                    <a:gd name="connsiteX9" fmla="*/ 1013827 w 1079483"/>
                    <a:gd name="connsiteY9" fmla="*/ 63088 h 70408"/>
                    <a:gd name="connsiteX10" fmla="*/ 1079483 w 1079483"/>
                    <a:gd name="connsiteY10" fmla="*/ 70408 h 70408"/>
                    <a:gd name="connsiteX0" fmla="*/ 0 w 1079483"/>
                    <a:gd name="connsiteY0" fmla="*/ 0 h 70408"/>
                    <a:gd name="connsiteX1" fmla="*/ 140447 w 1079483"/>
                    <a:gd name="connsiteY1" fmla="*/ 32034 h 70408"/>
                    <a:gd name="connsiteX2" fmla="*/ 256835 w 1079483"/>
                    <a:gd name="connsiteY2" fmla="*/ 40177 h 70408"/>
                    <a:gd name="connsiteX3" fmla="*/ 351729 w 1079483"/>
                    <a:gd name="connsiteY3" fmla="*/ 46802 h 70408"/>
                    <a:gd name="connsiteX4" fmla="*/ 448388 w 1079483"/>
                    <a:gd name="connsiteY4" fmla="*/ 47076 h 70408"/>
                    <a:gd name="connsiteX5" fmla="*/ 527050 w 1079483"/>
                    <a:gd name="connsiteY5" fmla="*/ 47625 h 70408"/>
                    <a:gd name="connsiteX6" fmla="*/ 552450 w 1079483"/>
                    <a:gd name="connsiteY6" fmla="*/ 53975 h 70408"/>
                    <a:gd name="connsiteX7" fmla="*/ 736600 w 1079483"/>
                    <a:gd name="connsiteY7" fmla="*/ 51075 h 70408"/>
                    <a:gd name="connsiteX8" fmla="*/ 949325 w 1079483"/>
                    <a:gd name="connsiteY8" fmla="*/ 57150 h 70408"/>
                    <a:gd name="connsiteX9" fmla="*/ 1013827 w 1079483"/>
                    <a:gd name="connsiteY9" fmla="*/ 63088 h 70408"/>
                    <a:gd name="connsiteX10" fmla="*/ 1079483 w 1079483"/>
                    <a:gd name="connsiteY10" fmla="*/ 70408 h 70408"/>
                    <a:gd name="connsiteX0" fmla="*/ 0 w 1076665"/>
                    <a:gd name="connsiteY0" fmla="*/ 0 h 50662"/>
                    <a:gd name="connsiteX1" fmla="*/ 137629 w 1076665"/>
                    <a:gd name="connsiteY1" fmla="*/ 12288 h 50662"/>
                    <a:gd name="connsiteX2" fmla="*/ 254017 w 1076665"/>
                    <a:gd name="connsiteY2" fmla="*/ 20431 h 50662"/>
                    <a:gd name="connsiteX3" fmla="*/ 348911 w 1076665"/>
                    <a:gd name="connsiteY3" fmla="*/ 27056 h 50662"/>
                    <a:gd name="connsiteX4" fmla="*/ 445570 w 1076665"/>
                    <a:gd name="connsiteY4" fmla="*/ 27330 h 50662"/>
                    <a:gd name="connsiteX5" fmla="*/ 524232 w 1076665"/>
                    <a:gd name="connsiteY5" fmla="*/ 27879 h 50662"/>
                    <a:gd name="connsiteX6" fmla="*/ 549632 w 1076665"/>
                    <a:gd name="connsiteY6" fmla="*/ 34229 h 50662"/>
                    <a:gd name="connsiteX7" fmla="*/ 733782 w 1076665"/>
                    <a:gd name="connsiteY7" fmla="*/ 31329 h 50662"/>
                    <a:gd name="connsiteX8" fmla="*/ 946507 w 1076665"/>
                    <a:gd name="connsiteY8" fmla="*/ 37404 h 50662"/>
                    <a:gd name="connsiteX9" fmla="*/ 1011009 w 1076665"/>
                    <a:gd name="connsiteY9" fmla="*/ 43342 h 50662"/>
                    <a:gd name="connsiteX10" fmla="*/ 1076665 w 1076665"/>
                    <a:gd name="connsiteY10" fmla="*/ 50662 h 50662"/>
                    <a:gd name="connsiteX0" fmla="*/ 0 w 1076665"/>
                    <a:gd name="connsiteY0" fmla="*/ 0 h 50662"/>
                    <a:gd name="connsiteX1" fmla="*/ 137629 w 1076665"/>
                    <a:gd name="connsiteY1" fmla="*/ 12288 h 50662"/>
                    <a:gd name="connsiteX2" fmla="*/ 184612 w 1076665"/>
                    <a:gd name="connsiteY2" fmla="*/ 13669 h 50662"/>
                    <a:gd name="connsiteX3" fmla="*/ 254017 w 1076665"/>
                    <a:gd name="connsiteY3" fmla="*/ 20431 h 50662"/>
                    <a:gd name="connsiteX4" fmla="*/ 348911 w 1076665"/>
                    <a:gd name="connsiteY4" fmla="*/ 27056 h 50662"/>
                    <a:gd name="connsiteX5" fmla="*/ 445570 w 1076665"/>
                    <a:gd name="connsiteY5" fmla="*/ 27330 h 50662"/>
                    <a:gd name="connsiteX6" fmla="*/ 524232 w 1076665"/>
                    <a:gd name="connsiteY6" fmla="*/ 27879 h 50662"/>
                    <a:gd name="connsiteX7" fmla="*/ 549632 w 1076665"/>
                    <a:gd name="connsiteY7" fmla="*/ 34229 h 50662"/>
                    <a:gd name="connsiteX8" fmla="*/ 733782 w 1076665"/>
                    <a:gd name="connsiteY8" fmla="*/ 31329 h 50662"/>
                    <a:gd name="connsiteX9" fmla="*/ 946507 w 1076665"/>
                    <a:gd name="connsiteY9" fmla="*/ 37404 h 50662"/>
                    <a:gd name="connsiteX10" fmla="*/ 1011009 w 1076665"/>
                    <a:gd name="connsiteY10" fmla="*/ 43342 h 50662"/>
                    <a:gd name="connsiteX11" fmla="*/ 1076665 w 1076665"/>
                    <a:gd name="connsiteY11" fmla="*/ 50662 h 50662"/>
                    <a:gd name="connsiteX0" fmla="*/ 0 w 1076665"/>
                    <a:gd name="connsiteY0" fmla="*/ 0 h 50662"/>
                    <a:gd name="connsiteX1" fmla="*/ 137629 w 1076665"/>
                    <a:gd name="connsiteY1" fmla="*/ 12288 h 50662"/>
                    <a:gd name="connsiteX2" fmla="*/ 190249 w 1076665"/>
                    <a:gd name="connsiteY2" fmla="*/ 21264 h 50662"/>
                    <a:gd name="connsiteX3" fmla="*/ 254017 w 1076665"/>
                    <a:gd name="connsiteY3" fmla="*/ 20431 h 50662"/>
                    <a:gd name="connsiteX4" fmla="*/ 348911 w 1076665"/>
                    <a:gd name="connsiteY4" fmla="*/ 27056 h 50662"/>
                    <a:gd name="connsiteX5" fmla="*/ 445570 w 1076665"/>
                    <a:gd name="connsiteY5" fmla="*/ 27330 h 50662"/>
                    <a:gd name="connsiteX6" fmla="*/ 524232 w 1076665"/>
                    <a:gd name="connsiteY6" fmla="*/ 27879 h 50662"/>
                    <a:gd name="connsiteX7" fmla="*/ 549632 w 1076665"/>
                    <a:gd name="connsiteY7" fmla="*/ 34229 h 50662"/>
                    <a:gd name="connsiteX8" fmla="*/ 733782 w 1076665"/>
                    <a:gd name="connsiteY8" fmla="*/ 31329 h 50662"/>
                    <a:gd name="connsiteX9" fmla="*/ 946507 w 1076665"/>
                    <a:gd name="connsiteY9" fmla="*/ 37404 h 50662"/>
                    <a:gd name="connsiteX10" fmla="*/ 1011009 w 1076665"/>
                    <a:gd name="connsiteY10" fmla="*/ 43342 h 50662"/>
                    <a:gd name="connsiteX11" fmla="*/ 1076665 w 1076665"/>
                    <a:gd name="connsiteY11" fmla="*/ 50662 h 50662"/>
                    <a:gd name="connsiteX0" fmla="*/ 0 w 1076665"/>
                    <a:gd name="connsiteY0" fmla="*/ 0 h 50662"/>
                    <a:gd name="connsiteX1" fmla="*/ 137629 w 1076665"/>
                    <a:gd name="connsiteY1" fmla="*/ 12288 h 50662"/>
                    <a:gd name="connsiteX2" fmla="*/ 190249 w 1076665"/>
                    <a:gd name="connsiteY2" fmla="*/ 21264 h 50662"/>
                    <a:gd name="connsiteX3" fmla="*/ 254017 w 1076665"/>
                    <a:gd name="connsiteY3" fmla="*/ 20431 h 50662"/>
                    <a:gd name="connsiteX4" fmla="*/ 348911 w 1076665"/>
                    <a:gd name="connsiteY4" fmla="*/ 27056 h 50662"/>
                    <a:gd name="connsiteX5" fmla="*/ 445570 w 1076665"/>
                    <a:gd name="connsiteY5" fmla="*/ 27330 h 50662"/>
                    <a:gd name="connsiteX6" fmla="*/ 524232 w 1076665"/>
                    <a:gd name="connsiteY6" fmla="*/ 27879 h 50662"/>
                    <a:gd name="connsiteX7" fmla="*/ 549632 w 1076665"/>
                    <a:gd name="connsiteY7" fmla="*/ 34229 h 50662"/>
                    <a:gd name="connsiteX8" fmla="*/ 733782 w 1076665"/>
                    <a:gd name="connsiteY8" fmla="*/ 31329 h 50662"/>
                    <a:gd name="connsiteX9" fmla="*/ 946507 w 1076665"/>
                    <a:gd name="connsiteY9" fmla="*/ 37404 h 50662"/>
                    <a:gd name="connsiteX10" fmla="*/ 1011009 w 1076665"/>
                    <a:gd name="connsiteY10" fmla="*/ 43342 h 50662"/>
                    <a:gd name="connsiteX11" fmla="*/ 1034388 w 1076665"/>
                    <a:gd name="connsiteY11" fmla="*/ 45566 h 50662"/>
                    <a:gd name="connsiteX12" fmla="*/ 1076665 w 1076665"/>
                    <a:gd name="connsiteY12" fmla="*/ 50662 h 50662"/>
                    <a:gd name="connsiteX0" fmla="*/ 0 w 1076665"/>
                    <a:gd name="connsiteY0" fmla="*/ 0 h 56198"/>
                    <a:gd name="connsiteX1" fmla="*/ 137629 w 1076665"/>
                    <a:gd name="connsiteY1" fmla="*/ 12288 h 56198"/>
                    <a:gd name="connsiteX2" fmla="*/ 190249 w 1076665"/>
                    <a:gd name="connsiteY2" fmla="*/ 21264 h 56198"/>
                    <a:gd name="connsiteX3" fmla="*/ 254017 w 1076665"/>
                    <a:gd name="connsiteY3" fmla="*/ 20431 h 56198"/>
                    <a:gd name="connsiteX4" fmla="*/ 348911 w 1076665"/>
                    <a:gd name="connsiteY4" fmla="*/ 27056 h 56198"/>
                    <a:gd name="connsiteX5" fmla="*/ 445570 w 1076665"/>
                    <a:gd name="connsiteY5" fmla="*/ 27330 h 56198"/>
                    <a:gd name="connsiteX6" fmla="*/ 524232 w 1076665"/>
                    <a:gd name="connsiteY6" fmla="*/ 27879 h 56198"/>
                    <a:gd name="connsiteX7" fmla="*/ 549632 w 1076665"/>
                    <a:gd name="connsiteY7" fmla="*/ 34229 h 56198"/>
                    <a:gd name="connsiteX8" fmla="*/ 733782 w 1076665"/>
                    <a:gd name="connsiteY8" fmla="*/ 31329 h 56198"/>
                    <a:gd name="connsiteX9" fmla="*/ 946507 w 1076665"/>
                    <a:gd name="connsiteY9" fmla="*/ 37404 h 56198"/>
                    <a:gd name="connsiteX10" fmla="*/ 1011009 w 1076665"/>
                    <a:gd name="connsiteY10" fmla="*/ 43342 h 56198"/>
                    <a:gd name="connsiteX11" fmla="*/ 1034388 w 1076665"/>
                    <a:gd name="connsiteY11" fmla="*/ 56198 h 56198"/>
                    <a:gd name="connsiteX12" fmla="*/ 1076665 w 1076665"/>
                    <a:gd name="connsiteY12" fmla="*/ 50662 h 56198"/>
                    <a:gd name="connsiteX0" fmla="*/ 0 w 1076665"/>
                    <a:gd name="connsiteY0" fmla="*/ 0 h 56198"/>
                    <a:gd name="connsiteX1" fmla="*/ 137629 w 1076665"/>
                    <a:gd name="connsiteY1" fmla="*/ 12288 h 56198"/>
                    <a:gd name="connsiteX2" fmla="*/ 190249 w 1076665"/>
                    <a:gd name="connsiteY2" fmla="*/ 21264 h 56198"/>
                    <a:gd name="connsiteX3" fmla="*/ 254017 w 1076665"/>
                    <a:gd name="connsiteY3" fmla="*/ 20431 h 56198"/>
                    <a:gd name="connsiteX4" fmla="*/ 348911 w 1076665"/>
                    <a:gd name="connsiteY4" fmla="*/ 27056 h 56198"/>
                    <a:gd name="connsiteX5" fmla="*/ 445570 w 1076665"/>
                    <a:gd name="connsiteY5" fmla="*/ 27330 h 56198"/>
                    <a:gd name="connsiteX6" fmla="*/ 524232 w 1076665"/>
                    <a:gd name="connsiteY6" fmla="*/ 27879 h 56198"/>
                    <a:gd name="connsiteX7" fmla="*/ 549632 w 1076665"/>
                    <a:gd name="connsiteY7" fmla="*/ 34229 h 56198"/>
                    <a:gd name="connsiteX8" fmla="*/ 680231 w 1076665"/>
                    <a:gd name="connsiteY8" fmla="*/ 46518 h 56198"/>
                    <a:gd name="connsiteX9" fmla="*/ 946507 w 1076665"/>
                    <a:gd name="connsiteY9" fmla="*/ 37404 h 56198"/>
                    <a:gd name="connsiteX10" fmla="*/ 1011009 w 1076665"/>
                    <a:gd name="connsiteY10" fmla="*/ 43342 h 56198"/>
                    <a:gd name="connsiteX11" fmla="*/ 1034388 w 1076665"/>
                    <a:gd name="connsiteY11" fmla="*/ 56198 h 56198"/>
                    <a:gd name="connsiteX12" fmla="*/ 1076665 w 1076665"/>
                    <a:gd name="connsiteY12" fmla="*/ 50662 h 56198"/>
                    <a:gd name="connsiteX0" fmla="*/ 0 w 1076665"/>
                    <a:gd name="connsiteY0" fmla="*/ 0 h 56198"/>
                    <a:gd name="connsiteX1" fmla="*/ 137629 w 1076665"/>
                    <a:gd name="connsiteY1" fmla="*/ 12288 h 56198"/>
                    <a:gd name="connsiteX2" fmla="*/ 190249 w 1076665"/>
                    <a:gd name="connsiteY2" fmla="*/ 21264 h 56198"/>
                    <a:gd name="connsiteX3" fmla="*/ 254017 w 1076665"/>
                    <a:gd name="connsiteY3" fmla="*/ 20431 h 56198"/>
                    <a:gd name="connsiteX4" fmla="*/ 348911 w 1076665"/>
                    <a:gd name="connsiteY4" fmla="*/ 27056 h 56198"/>
                    <a:gd name="connsiteX5" fmla="*/ 445570 w 1076665"/>
                    <a:gd name="connsiteY5" fmla="*/ 27330 h 56198"/>
                    <a:gd name="connsiteX6" fmla="*/ 524232 w 1076665"/>
                    <a:gd name="connsiteY6" fmla="*/ 27879 h 56198"/>
                    <a:gd name="connsiteX7" fmla="*/ 549632 w 1076665"/>
                    <a:gd name="connsiteY7" fmla="*/ 34229 h 56198"/>
                    <a:gd name="connsiteX8" fmla="*/ 680231 w 1076665"/>
                    <a:gd name="connsiteY8" fmla="*/ 46518 h 56198"/>
                    <a:gd name="connsiteX9" fmla="*/ 919731 w 1076665"/>
                    <a:gd name="connsiteY9" fmla="*/ 52593 h 56198"/>
                    <a:gd name="connsiteX10" fmla="*/ 1011009 w 1076665"/>
                    <a:gd name="connsiteY10" fmla="*/ 43342 h 56198"/>
                    <a:gd name="connsiteX11" fmla="*/ 1034388 w 1076665"/>
                    <a:gd name="connsiteY11" fmla="*/ 56198 h 56198"/>
                    <a:gd name="connsiteX12" fmla="*/ 1076665 w 1076665"/>
                    <a:gd name="connsiteY12" fmla="*/ 50662 h 56198"/>
                    <a:gd name="connsiteX0" fmla="*/ 0 w 1076665"/>
                    <a:gd name="connsiteY0" fmla="*/ 0 h 56198"/>
                    <a:gd name="connsiteX1" fmla="*/ 137629 w 1076665"/>
                    <a:gd name="connsiteY1" fmla="*/ 12288 h 56198"/>
                    <a:gd name="connsiteX2" fmla="*/ 190249 w 1076665"/>
                    <a:gd name="connsiteY2" fmla="*/ 21264 h 56198"/>
                    <a:gd name="connsiteX3" fmla="*/ 254017 w 1076665"/>
                    <a:gd name="connsiteY3" fmla="*/ 20431 h 56198"/>
                    <a:gd name="connsiteX4" fmla="*/ 348911 w 1076665"/>
                    <a:gd name="connsiteY4" fmla="*/ 27056 h 56198"/>
                    <a:gd name="connsiteX5" fmla="*/ 445570 w 1076665"/>
                    <a:gd name="connsiteY5" fmla="*/ 27330 h 56198"/>
                    <a:gd name="connsiteX6" fmla="*/ 524232 w 1076665"/>
                    <a:gd name="connsiteY6" fmla="*/ 27879 h 56198"/>
                    <a:gd name="connsiteX7" fmla="*/ 549632 w 1076665"/>
                    <a:gd name="connsiteY7" fmla="*/ 34229 h 56198"/>
                    <a:gd name="connsiteX8" fmla="*/ 680231 w 1076665"/>
                    <a:gd name="connsiteY8" fmla="*/ 46518 h 56198"/>
                    <a:gd name="connsiteX9" fmla="*/ 919731 w 1076665"/>
                    <a:gd name="connsiteY9" fmla="*/ 52593 h 56198"/>
                    <a:gd name="connsiteX10" fmla="*/ 1023692 w 1076665"/>
                    <a:gd name="connsiteY10" fmla="*/ 55493 h 56198"/>
                    <a:gd name="connsiteX11" fmla="*/ 1034388 w 1076665"/>
                    <a:gd name="connsiteY11" fmla="*/ 56198 h 56198"/>
                    <a:gd name="connsiteX12" fmla="*/ 1076665 w 1076665"/>
                    <a:gd name="connsiteY12" fmla="*/ 50662 h 56198"/>
                    <a:gd name="connsiteX0" fmla="*/ 0 w 1079483"/>
                    <a:gd name="connsiteY0" fmla="*/ 0 h 65851"/>
                    <a:gd name="connsiteX1" fmla="*/ 137629 w 1079483"/>
                    <a:gd name="connsiteY1" fmla="*/ 12288 h 65851"/>
                    <a:gd name="connsiteX2" fmla="*/ 190249 w 1079483"/>
                    <a:gd name="connsiteY2" fmla="*/ 21264 h 65851"/>
                    <a:gd name="connsiteX3" fmla="*/ 254017 w 1079483"/>
                    <a:gd name="connsiteY3" fmla="*/ 20431 h 65851"/>
                    <a:gd name="connsiteX4" fmla="*/ 348911 w 1079483"/>
                    <a:gd name="connsiteY4" fmla="*/ 27056 h 65851"/>
                    <a:gd name="connsiteX5" fmla="*/ 445570 w 1079483"/>
                    <a:gd name="connsiteY5" fmla="*/ 27330 h 65851"/>
                    <a:gd name="connsiteX6" fmla="*/ 524232 w 1079483"/>
                    <a:gd name="connsiteY6" fmla="*/ 27879 h 65851"/>
                    <a:gd name="connsiteX7" fmla="*/ 549632 w 1079483"/>
                    <a:gd name="connsiteY7" fmla="*/ 34229 h 65851"/>
                    <a:gd name="connsiteX8" fmla="*/ 680231 w 1079483"/>
                    <a:gd name="connsiteY8" fmla="*/ 46518 h 65851"/>
                    <a:gd name="connsiteX9" fmla="*/ 919731 w 1079483"/>
                    <a:gd name="connsiteY9" fmla="*/ 52593 h 65851"/>
                    <a:gd name="connsiteX10" fmla="*/ 1023692 w 1079483"/>
                    <a:gd name="connsiteY10" fmla="*/ 55493 h 65851"/>
                    <a:gd name="connsiteX11" fmla="*/ 1034388 w 1079483"/>
                    <a:gd name="connsiteY11" fmla="*/ 56198 h 65851"/>
                    <a:gd name="connsiteX12" fmla="*/ 1079483 w 1079483"/>
                    <a:gd name="connsiteY12" fmla="*/ 65851 h 65851"/>
                    <a:gd name="connsiteX0" fmla="*/ 0 w 1079483"/>
                    <a:gd name="connsiteY0" fmla="*/ 0 h 65851"/>
                    <a:gd name="connsiteX1" fmla="*/ 137629 w 1079483"/>
                    <a:gd name="connsiteY1" fmla="*/ 12288 h 65851"/>
                    <a:gd name="connsiteX2" fmla="*/ 190249 w 1079483"/>
                    <a:gd name="connsiteY2" fmla="*/ 21264 h 65851"/>
                    <a:gd name="connsiteX3" fmla="*/ 254017 w 1079483"/>
                    <a:gd name="connsiteY3" fmla="*/ 20431 h 65851"/>
                    <a:gd name="connsiteX4" fmla="*/ 348911 w 1079483"/>
                    <a:gd name="connsiteY4" fmla="*/ 27056 h 65851"/>
                    <a:gd name="connsiteX5" fmla="*/ 445570 w 1079483"/>
                    <a:gd name="connsiteY5" fmla="*/ 27330 h 65851"/>
                    <a:gd name="connsiteX6" fmla="*/ 511549 w 1079483"/>
                    <a:gd name="connsiteY6" fmla="*/ 35473 h 65851"/>
                    <a:gd name="connsiteX7" fmla="*/ 549632 w 1079483"/>
                    <a:gd name="connsiteY7" fmla="*/ 34229 h 65851"/>
                    <a:gd name="connsiteX8" fmla="*/ 680231 w 1079483"/>
                    <a:gd name="connsiteY8" fmla="*/ 46518 h 65851"/>
                    <a:gd name="connsiteX9" fmla="*/ 919731 w 1079483"/>
                    <a:gd name="connsiteY9" fmla="*/ 52593 h 65851"/>
                    <a:gd name="connsiteX10" fmla="*/ 1023692 w 1079483"/>
                    <a:gd name="connsiteY10" fmla="*/ 55493 h 65851"/>
                    <a:gd name="connsiteX11" fmla="*/ 1034388 w 1079483"/>
                    <a:gd name="connsiteY11" fmla="*/ 56198 h 65851"/>
                    <a:gd name="connsiteX12" fmla="*/ 1079483 w 1079483"/>
                    <a:gd name="connsiteY12" fmla="*/ 65851 h 65851"/>
                    <a:gd name="connsiteX0" fmla="*/ 0 w 1079483"/>
                    <a:gd name="connsiteY0" fmla="*/ 0 h 65851"/>
                    <a:gd name="connsiteX1" fmla="*/ 137629 w 1079483"/>
                    <a:gd name="connsiteY1" fmla="*/ 12288 h 65851"/>
                    <a:gd name="connsiteX2" fmla="*/ 190249 w 1079483"/>
                    <a:gd name="connsiteY2" fmla="*/ 21264 h 65851"/>
                    <a:gd name="connsiteX3" fmla="*/ 254017 w 1079483"/>
                    <a:gd name="connsiteY3" fmla="*/ 20431 h 65851"/>
                    <a:gd name="connsiteX4" fmla="*/ 348911 w 1079483"/>
                    <a:gd name="connsiteY4" fmla="*/ 27056 h 65851"/>
                    <a:gd name="connsiteX5" fmla="*/ 444161 w 1079483"/>
                    <a:gd name="connsiteY5" fmla="*/ 39481 h 65851"/>
                    <a:gd name="connsiteX6" fmla="*/ 511549 w 1079483"/>
                    <a:gd name="connsiteY6" fmla="*/ 35473 h 65851"/>
                    <a:gd name="connsiteX7" fmla="*/ 549632 w 1079483"/>
                    <a:gd name="connsiteY7" fmla="*/ 34229 h 65851"/>
                    <a:gd name="connsiteX8" fmla="*/ 680231 w 1079483"/>
                    <a:gd name="connsiteY8" fmla="*/ 46518 h 65851"/>
                    <a:gd name="connsiteX9" fmla="*/ 919731 w 1079483"/>
                    <a:gd name="connsiteY9" fmla="*/ 52593 h 65851"/>
                    <a:gd name="connsiteX10" fmla="*/ 1023692 w 1079483"/>
                    <a:gd name="connsiteY10" fmla="*/ 55493 h 65851"/>
                    <a:gd name="connsiteX11" fmla="*/ 1034388 w 1079483"/>
                    <a:gd name="connsiteY11" fmla="*/ 56198 h 65851"/>
                    <a:gd name="connsiteX12" fmla="*/ 1079483 w 1079483"/>
                    <a:gd name="connsiteY12" fmla="*/ 65851 h 65851"/>
                    <a:gd name="connsiteX0" fmla="*/ 0 w 1079483"/>
                    <a:gd name="connsiteY0" fmla="*/ 0 h 65851"/>
                    <a:gd name="connsiteX1" fmla="*/ 137629 w 1079483"/>
                    <a:gd name="connsiteY1" fmla="*/ 12288 h 65851"/>
                    <a:gd name="connsiteX2" fmla="*/ 190249 w 1079483"/>
                    <a:gd name="connsiteY2" fmla="*/ 21264 h 65851"/>
                    <a:gd name="connsiteX3" fmla="*/ 254017 w 1079483"/>
                    <a:gd name="connsiteY3" fmla="*/ 20431 h 65851"/>
                    <a:gd name="connsiteX4" fmla="*/ 348911 w 1079483"/>
                    <a:gd name="connsiteY4" fmla="*/ 27056 h 65851"/>
                    <a:gd name="connsiteX5" fmla="*/ 444161 w 1079483"/>
                    <a:gd name="connsiteY5" fmla="*/ 39481 h 65851"/>
                    <a:gd name="connsiteX6" fmla="*/ 549632 w 1079483"/>
                    <a:gd name="connsiteY6" fmla="*/ 34229 h 65851"/>
                    <a:gd name="connsiteX7" fmla="*/ 680231 w 1079483"/>
                    <a:gd name="connsiteY7" fmla="*/ 46518 h 65851"/>
                    <a:gd name="connsiteX8" fmla="*/ 919731 w 1079483"/>
                    <a:gd name="connsiteY8" fmla="*/ 52593 h 65851"/>
                    <a:gd name="connsiteX9" fmla="*/ 1023692 w 1079483"/>
                    <a:gd name="connsiteY9" fmla="*/ 55493 h 65851"/>
                    <a:gd name="connsiteX10" fmla="*/ 1034388 w 1079483"/>
                    <a:gd name="connsiteY10" fmla="*/ 56198 h 65851"/>
                    <a:gd name="connsiteX11" fmla="*/ 1079483 w 1079483"/>
                    <a:gd name="connsiteY11" fmla="*/ 65851 h 65851"/>
                    <a:gd name="connsiteX0" fmla="*/ 0 w 1079483"/>
                    <a:gd name="connsiteY0" fmla="*/ 0 h 65851"/>
                    <a:gd name="connsiteX1" fmla="*/ 137629 w 1079483"/>
                    <a:gd name="connsiteY1" fmla="*/ 12288 h 65851"/>
                    <a:gd name="connsiteX2" fmla="*/ 190249 w 1079483"/>
                    <a:gd name="connsiteY2" fmla="*/ 21264 h 65851"/>
                    <a:gd name="connsiteX3" fmla="*/ 254017 w 1079483"/>
                    <a:gd name="connsiteY3" fmla="*/ 20431 h 65851"/>
                    <a:gd name="connsiteX4" fmla="*/ 348911 w 1079483"/>
                    <a:gd name="connsiteY4" fmla="*/ 27056 h 65851"/>
                    <a:gd name="connsiteX5" fmla="*/ 444161 w 1079483"/>
                    <a:gd name="connsiteY5" fmla="*/ 39481 h 65851"/>
                    <a:gd name="connsiteX6" fmla="*/ 560906 w 1079483"/>
                    <a:gd name="connsiteY6" fmla="*/ 47899 h 65851"/>
                    <a:gd name="connsiteX7" fmla="*/ 680231 w 1079483"/>
                    <a:gd name="connsiteY7" fmla="*/ 46518 h 65851"/>
                    <a:gd name="connsiteX8" fmla="*/ 919731 w 1079483"/>
                    <a:gd name="connsiteY8" fmla="*/ 52593 h 65851"/>
                    <a:gd name="connsiteX9" fmla="*/ 1023692 w 1079483"/>
                    <a:gd name="connsiteY9" fmla="*/ 55493 h 65851"/>
                    <a:gd name="connsiteX10" fmla="*/ 1034388 w 1079483"/>
                    <a:gd name="connsiteY10" fmla="*/ 56198 h 65851"/>
                    <a:gd name="connsiteX11" fmla="*/ 1079483 w 1079483"/>
                    <a:gd name="connsiteY11" fmla="*/ 65851 h 65851"/>
                    <a:gd name="connsiteX0" fmla="*/ 0 w 1079483"/>
                    <a:gd name="connsiteY0" fmla="*/ 0 h 65851"/>
                    <a:gd name="connsiteX1" fmla="*/ 137629 w 1079483"/>
                    <a:gd name="connsiteY1" fmla="*/ 12288 h 65851"/>
                    <a:gd name="connsiteX2" fmla="*/ 190249 w 1079483"/>
                    <a:gd name="connsiteY2" fmla="*/ 21264 h 65851"/>
                    <a:gd name="connsiteX3" fmla="*/ 254017 w 1079483"/>
                    <a:gd name="connsiteY3" fmla="*/ 20431 h 65851"/>
                    <a:gd name="connsiteX4" fmla="*/ 348911 w 1079483"/>
                    <a:gd name="connsiteY4" fmla="*/ 27056 h 65851"/>
                    <a:gd name="connsiteX5" fmla="*/ 444161 w 1079483"/>
                    <a:gd name="connsiteY5" fmla="*/ 39481 h 65851"/>
                    <a:gd name="connsiteX6" fmla="*/ 560906 w 1079483"/>
                    <a:gd name="connsiteY6" fmla="*/ 47899 h 65851"/>
                    <a:gd name="connsiteX7" fmla="*/ 688687 w 1079483"/>
                    <a:gd name="connsiteY7" fmla="*/ 61707 h 65851"/>
                    <a:gd name="connsiteX8" fmla="*/ 919731 w 1079483"/>
                    <a:gd name="connsiteY8" fmla="*/ 52593 h 65851"/>
                    <a:gd name="connsiteX9" fmla="*/ 1023692 w 1079483"/>
                    <a:gd name="connsiteY9" fmla="*/ 55493 h 65851"/>
                    <a:gd name="connsiteX10" fmla="*/ 1034388 w 1079483"/>
                    <a:gd name="connsiteY10" fmla="*/ 56198 h 65851"/>
                    <a:gd name="connsiteX11" fmla="*/ 1079483 w 1079483"/>
                    <a:gd name="connsiteY11" fmla="*/ 65851 h 65851"/>
                    <a:gd name="connsiteX0" fmla="*/ 0 w 1079483"/>
                    <a:gd name="connsiteY0" fmla="*/ 0 h 65851"/>
                    <a:gd name="connsiteX1" fmla="*/ 137629 w 1079483"/>
                    <a:gd name="connsiteY1" fmla="*/ 12288 h 65851"/>
                    <a:gd name="connsiteX2" fmla="*/ 190249 w 1079483"/>
                    <a:gd name="connsiteY2" fmla="*/ 21264 h 65851"/>
                    <a:gd name="connsiteX3" fmla="*/ 254017 w 1079483"/>
                    <a:gd name="connsiteY3" fmla="*/ 20431 h 65851"/>
                    <a:gd name="connsiteX4" fmla="*/ 348911 w 1079483"/>
                    <a:gd name="connsiteY4" fmla="*/ 27056 h 65851"/>
                    <a:gd name="connsiteX5" fmla="*/ 444161 w 1079483"/>
                    <a:gd name="connsiteY5" fmla="*/ 39481 h 65851"/>
                    <a:gd name="connsiteX6" fmla="*/ 560906 w 1079483"/>
                    <a:gd name="connsiteY6" fmla="*/ 47899 h 65851"/>
                    <a:gd name="connsiteX7" fmla="*/ 688687 w 1079483"/>
                    <a:gd name="connsiteY7" fmla="*/ 61707 h 65851"/>
                    <a:gd name="connsiteX8" fmla="*/ 922550 w 1079483"/>
                    <a:gd name="connsiteY8" fmla="*/ 64744 h 65851"/>
                    <a:gd name="connsiteX9" fmla="*/ 1023692 w 1079483"/>
                    <a:gd name="connsiteY9" fmla="*/ 55493 h 65851"/>
                    <a:gd name="connsiteX10" fmla="*/ 1034388 w 1079483"/>
                    <a:gd name="connsiteY10" fmla="*/ 56198 h 65851"/>
                    <a:gd name="connsiteX11" fmla="*/ 1079483 w 1079483"/>
                    <a:gd name="connsiteY11" fmla="*/ 65851 h 65851"/>
                    <a:gd name="connsiteX0" fmla="*/ 0 w 1079483"/>
                    <a:gd name="connsiteY0" fmla="*/ 0 h 65851"/>
                    <a:gd name="connsiteX1" fmla="*/ 137629 w 1079483"/>
                    <a:gd name="connsiteY1" fmla="*/ 12288 h 65851"/>
                    <a:gd name="connsiteX2" fmla="*/ 190249 w 1079483"/>
                    <a:gd name="connsiteY2" fmla="*/ 21264 h 65851"/>
                    <a:gd name="connsiteX3" fmla="*/ 254017 w 1079483"/>
                    <a:gd name="connsiteY3" fmla="*/ 20431 h 65851"/>
                    <a:gd name="connsiteX4" fmla="*/ 348911 w 1079483"/>
                    <a:gd name="connsiteY4" fmla="*/ 27056 h 65851"/>
                    <a:gd name="connsiteX5" fmla="*/ 444161 w 1079483"/>
                    <a:gd name="connsiteY5" fmla="*/ 39481 h 65851"/>
                    <a:gd name="connsiteX6" fmla="*/ 560906 w 1079483"/>
                    <a:gd name="connsiteY6" fmla="*/ 47899 h 65851"/>
                    <a:gd name="connsiteX7" fmla="*/ 688687 w 1079483"/>
                    <a:gd name="connsiteY7" fmla="*/ 61707 h 65851"/>
                    <a:gd name="connsiteX8" fmla="*/ 922550 w 1079483"/>
                    <a:gd name="connsiteY8" fmla="*/ 64744 h 65851"/>
                    <a:gd name="connsiteX9" fmla="*/ 1034388 w 1079483"/>
                    <a:gd name="connsiteY9" fmla="*/ 56198 h 65851"/>
                    <a:gd name="connsiteX10" fmla="*/ 1079483 w 1079483"/>
                    <a:gd name="connsiteY10" fmla="*/ 65851 h 65851"/>
                    <a:gd name="connsiteX0" fmla="*/ 0 w 1079483"/>
                    <a:gd name="connsiteY0" fmla="*/ 0 h 66830"/>
                    <a:gd name="connsiteX1" fmla="*/ 137629 w 1079483"/>
                    <a:gd name="connsiteY1" fmla="*/ 12288 h 66830"/>
                    <a:gd name="connsiteX2" fmla="*/ 190249 w 1079483"/>
                    <a:gd name="connsiteY2" fmla="*/ 21264 h 66830"/>
                    <a:gd name="connsiteX3" fmla="*/ 254017 w 1079483"/>
                    <a:gd name="connsiteY3" fmla="*/ 20431 h 66830"/>
                    <a:gd name="connsiteX4" fmla="*/ 348911 w 1079483"/>
                    <a:gd name="connsiteY4" fmla="*/ 27056 h 66830"/>
                    <a:gd name="connsiteX5" fmla="*/ 444161 w 1079483"/>
                    <a:gd name="connsiteY5" fmla="*/ 39481 h 66830"/>
                    <a:gd name="connsiteX6" fmla="*/ 560906 w 1079483"/>
                    <a:gd name="connsiteY6" fmla="*/ 47899 h 66830"/>
                    <a:gd name="connsiteX7" fmla="*/ 688687 w 1079483"/>
                    <a:gd name="connsiteY7" fmla="*/ 61707 h 66830"/>
                    <a:gd name="connsiteX8" fmla="*/ 922550 w 1079483"/>
                    <a:gd name="connsiteY8" fmla="*/ 64744 h 66830"/>
                    <a:gd name="connsiteX9" fmla="*/ 1035797 w 1079483"/>
                    <a:gd name="connsiteY9" fmla="*/ 66830 h 66830"/>
                    <a:gd name="connsiteX10" fmla="*/ 1079483 w 1079483"/>
                    <a:gd name="connsiteY10" fmla="*/ 65851 h 66830"/>
                    <a:gd name="connsiteX0" fmla="*/ 0 w 1073846"/>
                    <a:gd name="connsiteY0" fmla="*/ 0 h 74965"/>
                    <a:gd name="connsiteX1" fmla="*/ 137629 w 1073846"/>
                    <a:gd name="connsiteY1" fmla="*/ 12288 h 74965"/>
                    <a:gd name="connsiteX2" fmla="*/ 190249 w 1073846"/>
                    <a:gd name="connsiteY2" fmla="*/ 21264 h 74965"/>
                    <a:gd name="connsiteX3" fmla="*/ 254017 w 1073846"/>
                    <a:gd name="connsiteY3" fmla="*/ 20431 h 74965"/>
                    <a:gd name="connsiteX4" fmla="*/ 348911 w 1073846"/>
                    <a:gd name="connsiteY4" fmla="*/ 27056 h 74965"/>
                    <a:gd name="connsiteX5" fmla="*/ 444161 w 1073846"/>
                    <a:gd name="connsiteY5" fmla="*/ 39481 h 74965"/>
                    <a:gd name="connsiteX6" fmla="*/ 560906 w 1073846"/>
                    <a:gd name="connsiteY6" fmla="*/ 47899 h 74965"/>
                    <a:gd name="connsiteX7" fmla="*/ 688687 w 1073846"/>
                    <a:gd name="connsiteY7" fmla="*/ 61707 h 74965"/>
                    <a:gd name="connsiteX8" fmla="*/ 922550 w 1073846"/>
                    <a:gd name="connsiteY8" fmla="*/ 64744 h 74965"/>
                    <a:gd name="connsiteX9" fmla="*/ 1035797 w 1073846"/>
                    <a:gd name="connsiteY9" fmla="*/ 66830 h 74965"/>
                    <a:gd name="connsiteX10" fmla="*/ 1073846 w 1073846"/>
                    <a:gd name="connsiteY10" fmla="*/ 74965 h 74965"/>
                    <a:gd name="connsiteX0" fmla="*/ 0 w 1073846"/>
                    <a:gd name="connsiteY0" fmla="*/ 0 h 74965"/>
                    <a:gd name="connsiteX1" fmla="*/ 137629 w 1073846"/>
                    <a:gd name="connsiteY1" fmla="*/ 12288 h 74965"/>
                    <a:gd name="connsiteX2" fmla="*/ 190249 w 1073846"/>
                    <a:gd name="connsiteY2" fmla="*/ 21264 h 74965"/>
                    <a:gd name="connsiteX3" fmla="*/ 254017 w 1073846"/>
                    <a:gd name="connsiteY3" fmla="*/ 20431 h 74965"/>
                    <a:gd name="connsiteX4" fmla="*/ 319317 w 1073846"/>
                    <a:gd name="connsiteY4" fmla="*/ 30094 h 74965"/>
                    <a:gd name="connsiteX5" fmla="*/ 444161 w 1073846"/>
                    <a:gd name="connsiteY5" fmla="*/ 39481 h 74965"/>
                    <a:gd name="connsiteX6" fmla="*/ 560906 w 1073846"/>
                    <a:gd name="connsiteY6" fmla="*/ 47899 h 74965"/>
                    <a:gd name="connsiteX7" fmla="*/ 688687 w 1073846"/>
                    <a:gd name="connsiteY7" fmla="*/ 61707 h 74965"/>
                    <a:gd name="connsiteX8" fmla="*/ 922550 w 1073846"/>
                    <a:gd name="connsiteY8" fmla="*/ 64744 h 74965"/>
                    <a:gd name="connsiteX9" fmla="*/ 1035797 w 1073846"/>
                    <a:gd name="connsiteY9" fmla="*/ 66830 h 74965"/>
                    <a:gd name="connsiteX10" fmla="*/ 1073846 w 1073846"/>
                    <a:gd name="connsiteY10" fmla="*/ 74965 h 74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73846" h="74965">
                      <a:moveTo>
                        <a:pt x="0" y="0"/>
                      </a:moveTo>
                      <a:cubicBezTo>
                        <a:pt x="46816" y="10678"/>
                        <a:pt x="105921" y="8744"/>
                        <a:pt x="137629" y="12288"/>
                      </a:cubicBezTo>
                      <a:cubicBezTo>
                        <a:pt x="169337" y="15832"/>
                        <a:pt x="170851" y="19907"/>
                        <a:pt x="190249" y="21264"/>
                      </a:cubicBezTo>
                      <a:cubicBezTo>
                        <a:pt x="209647" y="22621"/>
                        <a:pt x="226634" y="18200"/>
                        <a:pt x="254017" y="20431"/>
                      </a:cubicBezTo>
                      <a:cubicBezTo>
                        <a:pt x="281400" y="22662"/>
                        <a:pt x="287626" y="26919"/>
                        <a:pt x="319317" y="30094"/>
                      </a:cubicBezTo>
                      <a:cubicBezTo>
                        <a:pt x="351008" y="33269"/>
                        <a:pt x="427608" y="38693"/>
                        <a:pt x="444161" y="39481"/>
                      </a:cubicBezTo>
                      <a:cubicBezTo>
                        <a:pt x="477614" y="40676"/>
                        <a:pt x="520152" y="44195"/>
                        <a:pt x="560906" y="47899"/>
                      </a:cubicBezTo>
                      <a:cubicBezTo>
                        <a:pt x="601660" y="51603"/>
                        <a:pt x="628413" y="58900"/>
                        <a:pt x="688687" y="61707"/>
                      </a:cubicBezTo>
                      <a:cubicBezTo>
                        <a:pt x="748961" y="64515"/>
                        <a:pt x="864698" y="63890"/>
                        <a:pt x="922550" y="64744"/>
                      </a:cubicBezTo>
                      <a:lnTo>
                        <a:pt x="1035797" y="66830"/>
                      </a:lnTo>
                      <a:lnTo>
                        <a:pt x="1073846" y="74965"/>
                      </a:lnTo>
                    </a:path>
                  </a:pathLst>
                </a:custGeom>
                <a:ln w="19050" cmpd="sng">
                  <a:solidFill>
                    <a:srgbClr val="00CC00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fr-FR" sz="2407"/>
                </a:p>
              </p:txBody>
            </p:sp>
          </p:grpSp>
        </p:grpSp>
      </p:grpSp>
      <p:sp>
        <p:nvSpPr>
          <p:cNvPr id="44" name="Rectangle 2">
            <a:extLst>
              <a:ext uri="{FF2B5EF4-FFF2-40B4-BE49-F238E27FC236}">
                <a16:creationId xmlns:a16="http://schemas.microsoft.com/office/drawing/2014/main" id="{B70560A9-6885-4816-8350-3A9B5474D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quantitative (Imagerie spectrale)</a:t>
            </a:r>
          </a:p>
        </p:txBody>
      </p:sp>
      <p:sp>
        <p:nvSpPr>
          <p:cNvPr id="45" name="ZoneTexte 4">
            <a:extLst>
              <a:ext uri="{FF2B5EF4-FFF2-40B4-BE49-F238E27FC236}">
                <a16:creationId xmlns:a16="http://schemas.microsoft.com/office/drawing/2014/main" id="{439D80D8-2E89-4AB4-B7F2-8F470B7C3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61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Optimisation des paramètres expérimentaux</a:t>
            </a:r>
          </a:p>
        </p:txBody>
      </p:sp>
    </p:spTree>
    <p:extLst>
      <p:ext uri="{BB962C8B-B14F-4D97-AF65-F5344CB8AC3E}">
        <p14:creationId xmlns:p14="http://schemas.microsoft.com/office/powerpoint/2010/main" val="36271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15"/>
          <p:cNvSpPr txBox="1">
            <a:spLocks noChangeArrowheads="1"/>
          </p:cNvSpPr>
          <p:nvPr/>
        </p:nvSpPr>
        <p:spPr bwMode="auto">
          <a:xfrm>
            <a:off x="1908715" y="7179568"/>
            <a:ext cx="4313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i="1"/>
              <a:t>Spectres EDS </a:t>
            </a:r>
            <a:r>
              <a:rPr lang="fr-FR" sz="1600" i="1">
                <a:solidFill>
                  <a:srgbClr val="FF0000"/>
                </a:solidFill>
              </a:rPr>
              <a:t>Alliage Al (Dural)</a:t>
            </a:r>
            <a:r>
              <a:rPr lang="fr-FR" sz="1600" i="1"/>
              <a:t>, </a:t>
            </a:r>
            <a:r>
              <a:rPr lang="fr-FR" sz="1600" i="1">
                <a:solidFill>
                  <a:srgbClr val="0000FF"/>
                </a:solidFill>
              </a:rPr>
              <a:t>Laiton</a:t>
            </a:r>
            <a:r>
              <a:rPr lang="fr-FR" sz="1600" i="1"/>
              <a:t>, </a:t>
            </a:r>
            <a:r>
              <a:rPr lang="fr-FR" sz="1600" i="1">
                <a:solidFill>
                  <a:srgbClr val="00CC00"/>
                </a:solidFill>
              </a:rPr>
              <a:t>Or</a:t>
            </a:r>
          </a:p>
        </p:txBody>
      </p:sp>
      <p:sp>
        <p:nvSpPr>
          <p:cNvPr id="32" name="ZoneTexte 31"/>
          <p:cNvSpPr txBox="1">
            <a:spLocks noChangeArrowheads="1"/>
          </p:cNvSpPr>
          <p:nvPr/>
        </p:nvSpPr>
        <p:spPr bwMode="auto">
          <a:xfrm>
            <a:off x="193921" y="978584"/>
            <a:ext cx="8697027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solidFill>
                  <a:srgbClr val="000000"/>
                </a:solidFill>
              </a:rPr>
              <a:t>En résumé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2913549" y="1628800"/>
            <a:ext cx="3881191" cy="338554"/>
          </a:xfrm>
          <a:prstGeom prst="rect">
            <a:avLst/>
          </a:prstGeom>
          <a:solidFill>
            <a:srgbClr val="00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600" i="1" dirty="0"/>
              <a:t>Conditions pour imagerie quantitative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67850712-64E4-4673-9750-026E282AD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quantitative (Imagerie spectrale)</a:t>
            </a:r>
          </a:p>
        </p:txBody>
      </p:sp>
      <p:sp>
        <p:nvSpPr>
          <p:cNvPr id="41" name="ZoneTexte 4">
            <a:extLst>
              <a:ext uri="{FF2B5EF4-FFF2-40B4-BE49-F238E27FC236}">
                <a16:creationId xmlns:a16="http://schemas.microsoft.com/office/drawing/2014/main" id="{9E8282BE-4D0D-46E8-A08F-E828C601B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61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Optimisation des paramètres expérimentaux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818B145-B9CE-4F72-BA14-79B1A2972D53}"/>
              </a:ext>
            </a:extLst>
          </p:cNvPr>
          <p:cNvGrpSpPr/>
          <p:nvPr/>
        </p:nvGrpSpPr>
        <p:grpSpPr>
          <a:xfrm>
            <a:off x="194845" y="2204864"/>
            <a:ext cx="8904888" cy="1077218"/>
            <a:chOff x="194845" y="2060848"/>
            <a:chExt cx="8904888" cy="1077218"/>
          </a:xfrm>
        </p:grpSpPr>
        <p:grpSp>
          <p:nvGrpSpPr>
            <p:cNvPr id="28677" name="Grouper 28676"/>
            <p:cNvGrpSpPr/>
            <p:nvPr/>
          </p:nvGrpSpPr>
          <p:grpSpPr>
            <a:xfrm>
              <a:off x="194845" y="2060848"/>
              <a:ext cx="8904888" cy="1077218"/>
              <a:chOff x="157248" y="4860190"/>
              <a:chExt cx="8880152" cy="1074226"/>
            </a:xfrm>
          </p:grpSpPr>
          <p:sp>
            <p:nvSpPr>
              <p:cNvPr id="30" name="ZoneTexte 29"/>
              <p:cNvSpPr txBox="1"/>
              <p:nvPr/>
            </p:nvSpPr>
            <p:spPr>
              <a:xfrm>
                <a:off x="157248" y="4860190"/>
                <a:ext cx="2874012" cy="107422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u="sng" dirty="0"/>
                  <a:t>Objectif Premier</a:t>
                </a:r>
              </a:p>
              <a:p>
                <a:pPr algn="ctr"/>
                <a:r>
                  <a:rPr lang="fr-FR" sz="1600" dirty="0"/>
                  <a:t>Données quantitatives</a:t>
                </a:r>
              </a:p>
              <a:p>
                <a:pPr algn="ctr"/>
                <a:r>
                  <a:rPr lang="fr-FR" sz="1600" dirty="0"/>
                  <a:t>Résolution spectrale élevée et nombre de coups élevé</a:t>
                </a: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6478633" y="4882042"/>
                <a:ext cx="2558767" cy="33761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Taux de comptage </a:t>
                </a:r>
                <a:r>
                  <a:rPr lang="fr-FR" sz="1600" dirty="0">
                    <a:solidFill>
                      <a:srgbClr val="FF0000"/>
                    </a:solidFill>
                  </a:rPr>
                  <a:t>limité</a:t>
                </a: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3436480" y="4882042"/>
                <a:ext cx="2821761" cy="33761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Constante de temps </a:t>
                </a:r>
                <a:r>
                  <a:rPr lang="fr-FR" sz="1600" dirty="0">
                    <a:solidFill>
                      <a:srgbClr val="FF0000"/>
                    </a:solidFill>
                  </a:rPr>
                  <a:t>élevée</a:t>
                </a: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3445124" y="5336850"/>
                <a:ext cx="2728214" cy="58315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fr-FR" sz="1600" dirty="0"/>
                  <a:t>Temps de comptage/pixel </a:t>
                </a:r>
              </a:p>
              <a:p>
                <a:pPr algn="ctr"/>
                <a:r>
                  <a:rPr lang="fr-FR" sz="1600" dirty="0"/>
                  <a:t>important</a:t>
                </a:r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6581948" y="5453186"/>
                <a:ext cx="2320583" cy="337614"/>
              </a:xfrm>
              <a:prstGeom prst="rect">
                <a:avLst/>
              </a:prstGeom>
              <a:solidFill>
                <a:srgbClr val="FFCC00"/>
              </a:solidFill>
              <a:ln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solidFill>
                      <a:schemeClr val="tx1"/>
                    </a:solidFill>
                  </a:rPr>
                  <a:t>Temps total important</a:t>
                </a:r>
              </a:p>
            </p:txBody>
          </p:sp>
          <p:sp>
            <p:nvSpPr>
              <p:cNvPr id="46" name="Flèche vers la droite 45"/>
              <p:cNvSpPr/>
              <p:nvPr/>
            </p:nvSpPr>
            <p:spPr bwMode="auto">
              <a:xfrm>
                <a:off x="3098403" y="4882041"/>
                <a:ext cx="323856" cy="361506"/>
              </a:xfrm>
              <a:prstGeom prst="rightArrow">
                <a:avLst>
                  <a:gd name="adj1" fmla="val 44955"/>
                  <a:gd name="adj2" fmla="val 69206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1050" b="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0" name="Flèche vers la droite 45">
              <a:extLst>
                <a:ext uri="{FF2B5EF4-FFF2-40B4-BE49-F238E27FC236}">
                  <a16:creationId xmlns:a16="http://schemas.microsoft.com/office/drawing/2014/main" id="{9D8FDA40-5BD7-49A9-AFC3-41B6E70C1C97}"/>
                </a:ext>
              </a:extLst>
            </p:cNvPr>
            <p:cNvSpPr/>
            <p:nvPr/>
          </p:nvSpPr>
          <p:spPr bwMode="auto">
            <a:xfrm>
              <a:off x="6300192" y="2060848"/>
              <a:ext cx="324758" cy="362513"/>
            </a:xfrm>
            <a:prstGeom prst="rightArrow">
              <a:avLst>
                <a:gd name="adj1" fmla="val 44955"/>
                <a:gd name="adj2" fmla="val 69206"/>
              </a:avLst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1050" b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1" name="Flèche vers la droite 45">
              <a:extLst>
                <a:ext uri="{FF2B5EF4-FFF2-40B4-BE49-F238E27FC236}">
                  <a16:creationId xmlns:a16="http://schemas.microsoft.com/office/drawing/2014/main" id="{60261B90-F15B-492D-8E7D-74A9B0402D76}"/>
                </a:ext>
              </a:extLst>
            </p:cNvPr>
            <p:cNvSpPr/>
            <p:nvPr/>
          </p:nvSpPr>
          <p:spPr bwMode="auto">
            <a:xfrm>
              <a:off x="6300192" y="2706447"/>
              <a:ext cx="324758" cy="362513"/>
            </a:xfrm>
            <a:prstGeom prst="rightArrow">
              <a:avLst>
                <a:gd name="adj1" fmla="val 44955"/>
                <a:gd name="adj2" fmla="val 69206"/>
              </a:avLst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1050" b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2" name="Flèche vers la droite 45">
              <a:extLst>
                <a:ext uri="{FF2B5EF4-FFF2-40B4-BE49-F238E27FC236}">
                  <a16:creationId xmlns:a16="http://schemas.microsoft.com/office/drawing/2014/main" id="{85F30B9B-2CC4-4B78-B071-5D531266291F}"/>
                </a:ext>
              </a:extLst>
            </p:cNvPr>
            <p:cNvSpPr/>
            <p:nvPr/>
          </p:nvSpPr>
          <p:spPr bwMode="auto">
            <a:xfrm rot="8980603">
              <a:off x="6225474" y="2361230"/>
              <a:ext cx="324758" cy="362513"/>
            </a:xfrm>
            <a:prstGeom prst="rightArrow">
              <a:avLst>
                <a:gd name="adj1" fmla="val 44955"/>
                <a:gd name="adj2" fmla="val 69206"/>
              </a:avLst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1050" b="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2D90C99-B0D9-4285-A913-AD83E66B8CC9}"/>
              </a:ext>
            </a:extLst>
          </p:cNvPr>
          <p:cNvGrpSpPr/>
          <p:nvPr/>
        </p:nvGrpSpPr>
        <p:grpSpPr>
          <a:xfrm>
            <a:off x="206049" y="4221088"/>
            <a:ext cx="8865374" cy="1442633"/>
            <a:chOff x="206049" y="4221088"/>
            <a:chExt cx="8865374" cy="1442633"/>
          </a:xfrm>
        </p:grpSpPr>
        <p:grpSp>
          <p:nvGrpSpPr>
            <p:cNvPr id="28672" name="Grouper 28671"/>
            <p:cNvGrpSpPr/>
            <p:nvPr/>
          </p:nvGrpSpPr>
          <p:grpSpPr>
            <a:xfrm>
              <a:off x="206049" y="4739039"/>
              <a:ext cx="8865374" cy="879527"/>
              <a:chOff x="145152" y="3024084"/>
              <a:chExt cx="8840748" cy="877084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145152" y="3024084"/>
                <a:ext cx="2890957" cy="828688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u="sng" dirty="0"/>
                  <a:t>Objectif premier</a:t>
                </a:r>
              </a:p>
              <a:p>
                <a:pPr algn="ctr"/>
                <a:r>
                  <a:rPr lang="fr-FR" sz="1600" dirty="0"/>
                  <a:t>Nombre de coups élevé dans le spectre en 1 point</a:t>
                </a: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3398990" y="3060362"/>
                <a:ext cx="2533191" cy="33761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Taux de comptage </a:t>
                </a:r>
                <a:r>
                  <a:rPr lang="fr-FR" sz="1600" dirty="0">
                    <a:solidFill>
                      <a:srgbClr val="FF0000"/>
                    </a:solidFill>
                  </a:rPr>
                  <a:t>élevé</a:t>
                </a: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6253658" y="3048268"/>
                <a:ext cx="2732242" cy="33761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Constante de temps </a:t>
                </a:r>
                <a:r>
                  <a:rPr lang="fr-FR" sz="1600" dirty="0">
                    <a:solidFill>
                      <a:srgbClr val="FF0000"/>
                    </a:solidFill>
                  </a:rPr>
                  <a:t>faible</a:t>
                </a:r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>
                <a:off x="3134624" y="3539362"/>
                <a:ext cx="3421985" cy="33761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Temps de comptage/pixel </a:t>
                </a:r>
                <a:r>
                  <a:rPr lang="fr-FR" sz="1600" dirty="0">
                    <a:solidFill>
                      <a:srgbClr val="FF0000"/>
                    </a:solidFill>
                  </a:rPr>
                  <a:t>correct</a:t>
                </a: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6833052" y="3563555"/>
                <a:ext cx="2069611" cy="337613"/>
              </a:xfrm>
              <a:prstGeom prst="rect">
                <a:avLst/>
              </a:prstGeom>
              <a:solidFill>
                <a:srgbClr val="FFCC00"/>
              </a:solidFill>
              <a:ln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solidFill>
                      <a:srgbClr val="000000"/>
                    </a:solidFill>
                  </a:rPr>
                  <a:t>Temps total correct</a:t>
                </a:r>
              </a:p>
            </p:txBody>
          </p:sp>
        </p:grpSp>
        <p:sp>
          <p:nvSpPr>
            <p:cNvPr id="28673" name="ZoneTexte 28672"/>
            <p:cNvSpPr txBox="1"/>
            <p:nvPr/>
          </p:nvSpPr>
          <p:spPr>
            <a:xfrm>
              <a:off x="2195736" y="4221088"/>
              <a:ext cx="5799986" cy="338554"/>
            </a:xfrm>
            <a:prstGeom prst="rect">
              <a:avLst/>
            </a:prstGeom>
            <a:solidFill>
              <a:srgbClr val="00FF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600" i="1" dirty="0"/>
                <a:t>Conditions pour imagerie qualitative ou semi-quantitative</a:t>
              </a:r>
            </a:p>
          </p:txBody>
        </p:sp>
        <p:sp>
          <p:nvSpPr>
            <p:cNvPr id="53" name="Flèche vers la droite 45">
              <a:extLst>
                <a:ext uri="{FF2B5EF4-FFF2-40B4-BE49-F238E27FC236}">
                  <a16:creationId xmlns:a16="http://schemas.microsoft.com/office/drawing/2014/main" id="{46072471-ED4B-47E1-9059-46607AE5BCA4}"/>
                </a:ext>
              </a:extLst>
            </p:cNvPr>
            <p:cNvSpPr/>
            <p:nvPr/>
          </p:nvSpPr>
          <p:spPr bwMode="auto">
            <a:xfrm>
              <a:off x="3131840" y="4797152"/>
              <a:ext cx="324758" cy="362513"/>
            </a:xfrm>
            <a:prstGeom prst="rightArrow">
              <a:avLst>
                <a:gd name="adj1" fmla="val 44955"/>
                <a:gd name="adj2" fmla="val 69206"/>
              </a:avLst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1050" b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4" name="Flèche vers la droite 45">
              <a:extLst>
                <a:ext uri="{FF2B5EF4-FFF2-40B4-BE49-F238E27FC236}">
                  <a16:creationId xmlns:a16="http://schemas.microsoft.com/office/drawing/2014/main" id="{29507A72-F7A3-4CDC-A259-7642B5783E5F}"/>
                </a:ext>
              </a:extLst>
            </p:cNvPr>
            <p:cNvSpPr/>
            <p:nvPr/>
          </p:nvSpPr>
          <p:spPr bwMode="auto">
            <a:xfrm>
              <a:off x="6047442" y="4797152"/>
              <a:ext cx="324758" cy="362513"/>
            </a:xfrm>
            <a:prstGeom prst="rightArrow">
              <a:avLst>
                <a:gd name="adj1" fmla="val 44955"/>
                <a:gd name="adj2" fmla="val 69206"/>
              </a:avLst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1050" b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7" name="Flèche vers la droite 45">
              <a:extLst>
                <a:ext uri="{FF2B5EF4-FFF2-40B4-BE49-F238E27FC236}">
                  <a16:creationId xmlns:a16="http://schemas.microsoft.com/office/drawing/2014/main" id="{D3D949B1-C967-4FA1-B9D0-B679A75094A6}"/>
                </a:ext>
              </a:extLst>
            </p:cNvPr>
            <p:cNvSpPr/>
            <p:nvPr/>
          </p:nvSpPr>
          <p:spPr bwMode="auto">
            <a:xfrm rot="8980603">
              <a:off x="6377874" y="5025526"/>
              <a:ext cx="324758" cy="362513"/>
            </a:xfrm>
            <a:prstGeom prst="rightArrow">
              <a:avLst>
                <a:gd name="adj1" fmla="val 44955"/>
                <a:gd name="adj2" fmla="val 69206"/>
              </a:avLst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1050" b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8" name="Flèche vers la droite 45">
              <a:extLst>
                <a:ext uri="{FF2B5EF4-FFF2-40B4-BE49-F238E27FC236}">
                  <a16:creationId xmlns:a16="http://schemas.microsoft.com/office/drawing/2014/main" id="{373E0FDD-0AEC-4C31-A5E5-C0E504D94889}"/>
                </a:ext>
              </a:extLst>
            </p:cNvPr>
            <p:cNvSpPr/>
            <p:nvPr/>
          </p:nvSpPr>
          <p:spPr bwMode="auto">
            <a:xfrm>
              <a:off x="6695514" y="5301208"/>
              <a:ext cx="324758" cy="362513"/>
            </a:xfrm>
            <a:prstGeom prst="rightArrow">
              <a:avLst>
                <a:gd name="adj1" fmla="val 44955"/>
                <a:gd name="adj2" fmla="val 69206"/>
              </a:avLst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1050" b="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0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29" name="Text Box 33"/>
          <p:cNvSpPr txBox="1">
            <a:spLocks noChangeArrowheads="1"/>
          </p:cNvSpPr>
          <p:nvPr/>
        </p:nvSpPr>
        <p:spPr bwMode="auto">
          <a:xfrm>
            <a:off x="3276600" y="1217613"/>
            <a:ext cx="2717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Si(Li)</a:t>
            </a:r>
          </a:p>
          <a:p>
            <a:pPr algn="l" eaLnBrk="1" hangingPunct="1"/>
            <a:r>
              <a:rPr lang="fr-FR" alt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15 000 cps</a:t>
            </a:r>
          </a:p>
          <a:p>
            <a:pPr algn="l" eaLnBrk="1" hangingPunct="1"/>
            <a:r>
              <a:rPr lang="fr-FR" alt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T=4µs</a:t>
            </a:r>
            <a:r>
              <a:rPr lang="fr-FR" alt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DT 20 %</a:t>
            </a:r>
          </a:p>
          <a:p>
            <a:pPr algn="l" eaLnBrk="1" hangingPunct="1"/>
            <a:r>
              <a:rPr lang="fr-FR" alt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 ms par pixel</a:t>
            </a:r>
          </a:p>
          <a:p>
            <a:pPr algn="l" eaLnBrk="1" hangingPunct="1"/>
            <a:r>
              <a:rPr lang="fr-FR" alt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512x512</a:t>
            </a:r>
          </a:p>
          <a:p>
            <a:pPr algn="l" eaLnBrk="1" hangingPunct="1"/>
            <a:r>
              <a:rPr lang="fr-FR" altLang="fr-FR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Temps total=5 mn</a:t>
            </a:r>
            <a:endParaRPr lang="fr-FR" altLang="fr-FR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7" name="Picture 34" descr="BSE scaled"/>
          <p:cNvPicPr>
            <a:picLocks noChangeAspect="1" noChangeArrowheads="1"/>
          </p:cNvPicPr>
          <p:nvPr/>
        </p:nvPicPr>
        <p:blipFill>
          <a:blip r:embed="rId2">
            <a:lum bright="-6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82700"/>
            <a:ext cx="251936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548" name="Group 35"/>
          <p:cNvGrpSpPr>
            <a:grpSpLocks/>
          </p:cNvGrpSpPr>
          <p:nvPr/>
        </p:nvGrpSpPr>
        <p:grpSpPr bwMode="auto">
          <a:xfrm>
            <a:off x="250825" y="1279525"/>
            <a:ext cx="8713788" cy="5389563"/>
            <a:chOff x="158" y="806"/>
            <a:chExt cx="5489" cy="3395"/>
          </a:xfrm>
        </p:grpSpPr>
        <p:grpSp>
          <p:nvGrpSpPr>
            <p:cNvPr id="108553" name="Group 36"/>
            <p:cNvGrpSpPr>
              <a:grpSpLocks/>
            </p:cNvGrpSpPr>
            <p:nvPr/>
          </p:nvGrpSpPr>
          <p:grpSpPr bwMode="auto">
            <a:xfrm>
              <a:off x="4058" y="806"/>
              <a:ext cx="1589" cy="1672"/>
              <a:chOff x="4058" y="806"/>
              <a:chExt cx="1589" cy="1672"/>
            </a:xfrm>
          </p:grpSpPr>
          <p:pic>
            <p:nvPicPr>
              <p:cNvPr id="108563" name="Picture 37" descr="Al Ka scal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8" y="806"/>
                <a:ext cx="1589" cy="1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934" name="Text Box 38"/>
              <p:cNvSpPr txBox="1">
                <a:spLocks noChangeArrowheads="1"/>
              </p:cNvSpPr>
              <p:nvPr/>
            </p:nvSpPr>
            <p:spPr bwMode="auto">
              <a:xfrm>
                <a:off x="4105" y="2160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fr-FR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Times New Roman" charset="0"/>
                  </a:rPr>
                  <a:t>Al K</a:t>
                </a:r>
                <a:r>
                  <a:rPr lang="fr-FR" b="1">
                    <a:solidFill>
                      <a:srgbClr val="000000"/>
                    </a:solidFill>
                    <a:latin typeface="Symbol" charset="0"/>
                    <a:ea typeface="ＭＳ Ｐゴシック" charset="0"/>
                    <a:cs typeface="Times New Roman" charset="0"/>
                  </a:rPr>
                  <a:t>a</a:t>
                </a:r>
              </a:p>
            </p:txBody>
          </p:sp>
        </p:grpSp>
        <p:grpSp>
          <p:nvGrpSpPr>
            <p:cNvPr id="108554" name="Group 39"/>
            <p:cNvGrpSpPr>
              <a:grpSpLocks/>
            </p:cNvGrpSpPr>
            <p:nvPr/>
          </p:nvGrpSpPr>
          <p:grpSpPr bwMode="auto">
            <a:xfrm>
              <a:off x="4059" y="2531"/>
              <a:ext cx="1587" cy="1670"/>
              <a:chOff x="4059" y="2531"/>
              <a:chExt cx="1587" cy="1670"/>
            </a:xfrm>
          </p:grpSpPr>
          <p:pic>
            <p:nvPicPr>
              <p:cNvPr id="108561" name="Picture 40" descr="Fe Ka scal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" y="2531"/>
                <a:ext cx="1587" cy="1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937" name="Text Box 41"/>
              <p:cNvSpPr txBox="1">
                <a:spLocks noChangeArrowheads="1"/>
              </p:cNvSpPr>
              <p:nvPr/>
            </p:nvSpPr>
            <p:spPr bwMode="auto">
              <a:xfrm>
                <a:off x="4059" y="3925"/>
                <a:ext cx="5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fr-FR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Times New Roman" charset="0"/>
                  </a:rPr>
                  <a:t>Fe K</a:t>
                </a:r>
                <a:r>
                  <a:rPr lang="fr-FR" b="1">
                    <a:solidFill>
                      <a:srgbClr val="000000"/>
                    </a:solidFill>
                    <a:latin typeface="Symbol" charset="0"/>
                    <a:ea typeface="ＭＳ Ｐゴシック" charset="0"/>
                    <a:cs typeface="Times New Roman" charset="0"/>
                  </a:rPr>
                  <a:t>a</a:t>
                </a:r>
              </a:p>
            </p:txBody>
          </p:sp>
        </p:grpSp>
        <p:grpSp>
          <p:nvGrpSpPr>
            <p:cNvPr id="108555" name="Group 42"/>
            <p:cNvGrpSpPr>
              <a:grpSpLocks/>
            </p:cNvGrpSpPr>
            <p:nvPr/>
          </p:nvGrpSpPr>
          <p:grpSpPr bwMode="auto">
            <a:xfrm>
              <a:off x="2109" y="2531"/>
              <a:ext cx="1587" cy="1670"/>
              <a:chOff x="2109" y="2531"/>
              <a:chExt cx="1587" cy="1670"/>
            </a:xfrm>
          </p:grpSpPr>
          <p:pic>
            <p:nvPicPr>
              <p:cNvPr id="108559" name="Picture 43" descr="Mg Ka scal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2531"/>
                <a:ext cx="1587" cy="1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940" name="Text Box 44"/>
              <p:cNvSpPr txBox="1">
                <a:spLocks noChangeArrowheads="1"/>
              </p:cNvSpPr>
              <p:nvPr/>
            </p:nvSpPr>
            <p:spPr bwMode="auto">
              <a:xfrm>
                <a:off x="2109" y="3929"/>
                <a:ext cx="5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fr-FR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Times New Roman" charset="0"/>
                  </a:rPr>
                  <a:t>Mg K</a:t>
                </a:r>
                <a:r>
                  <a:rPr lang="fr-FR" b="1">
                    <a:solidFill>
                      <a:srgbClr val="000000"/>
                    </a:solidFill>
                    <a:latin typeface="Symbol" charset="0"/>
                    <a:ea typeface="ＭＳ Ｐゴシック" charset="0"/>
                    <a:cs typeface="Times New Roman" charset="0"/>
                  </a:rPr>
                  <a:t>a</a:t>
                </a:r>
              </a:p>
            </p:txBody>
          </p:sp>
        </p:grpSp>
        <p:grpSp>
          <p:nvGrpSpPr>
            <p:cNvPr id="108556" name="Group 45"/>
            <p:cNvGrpSpPr>
              <a:grpSpLocks/>
            </p:cNvGrpSpPr>
            <p:nvPr/>
          </p:nvGrpSpPr>
          <p:grpSpPr bwMode="auto">
            <a:xfrm>
              <a:off x="158" y="2531"/>
              <a:ext cx="1587" cy="1670"/>
              <a:chOff x="158" y="2531"/>
              <a:chExt cx="1587" cy="1670"/>
            </a:xfrm>
          </p:grpSpPr>
          <p:pic>
            <p:nvPicPr>
              <p:cNvPr id="108557" name="Picture 46" descr="Si Ka scal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2531"/>
                <a:ext cx="1587" cy="1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943" name="Text Box 47"/>
              <p:cNvSpPr txBox="1">
                <a:spLocks noChangeArrowheads="1"/>
              </p:cNvSpPr>
              <p:nvPr/>
            </p:nvSpPr>
            <p:spPr bwMode="auto">
              <a:xfrm>
                <a:off x="158" y="3929"/>
                <a:ext cx="47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fr-FR" b="1">
                    <a:solidFill>
                      <a:srgbClr val="000000"/>
                    </a:solidFill>
                    <a:latin typeface="Times New Roman" charset="0"/>
                    <a:ea typeface="ＭＳ Ｐゴシック" charset="0"/>
                    <a:cs typeface="Times New Roman" charset="0"/>
                  </a:rPr>
                  <a:t>Si K</a:t>
                </a:r>
                <a:r>
                  <a:rPr lang="fr-FR" b="1">
                    <a:solidFill>
                      <a:srgbClr val="000000"/>
                    </a:solidFill>
                    <a:latin typeface="Symbol" charset="0"/>
                    <a:ea typeface="ＭＳ Ｐゴシック" charset="0"/>
                    <a:cs typeface="Times New Roman" charset="0"/>
                  </a:rPr>
                  <a:t>a</a:t>
                </a:r>
              </a:p>
            </p:txBody>
          </p:sp>
        </p:grpSp>
      </p:grpSp>
      <p:sp>
        <p:nvSpPr>
          <p:cNvPr id="208944" name="Text Box 48"/>
          <p:cNvSpPr txBox="1">
            <a:spLocks noChangeArrowheads="1"/>
          </p:cNvSpPr>
          <p:nvPr/>
        </p:nvSpPr>
        <p:spPr bwMode="auto">
          <a:xfrm>
            <a:off x="250825" y="3500438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FR" b="1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BSE</a:t>
            </a:r>
            <a:endParaRPr lang="fr-FR" b="1">
              <a:solidFill>
                <a:srgbClr val="000000"/>
              </a:solidFill>
              <a:latin typeface="Symbo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08945" name="Text Box 49"/>
          <p:cNvSpPr txBox="1">
            <a:spLocks noChangeArrowheads="1"/>
          </p:cNvSpPr>
          <p:nvPr/>
        </p:nvSpPr>
        <p:spPr bwMode="auto">
          <a:xfrm>
            <a:off x="1403350" y="5589588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Mise en évidence des phases majeures</a:t>
            </a:r>
          </a:p>
        </p:txBody>
      </p:sp>
      <p:sp>
        <p:nvSpPr>
          <p:cNvPr id="208947" name="Text Box 51"/>
          <p:cNvSpPr txBox="1">
            <a:spLocks noChangeArrowheads="1"/>
          </p:cNvSpPr>
          <p:nvPr/>
        </p:nvSpPr>
        <p:spPr bwMode="auto">
          <a:xfrm>
            <a:off x="179388" y="981075"/>
            <a:ext cx="8964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Répartition des éléments dans alliage Al, Mg, Si, Fe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5BC6EC07-F367-4506-8B9E-9CF601BBE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quantitative (Imagerie spectrale)</a:t>
            </a:r>
          </a:p>
        </p:txBody>
      </p:sp>
      <p:sp>
        <p:nvSpPr>
          <p:cNvPr id="25" name="ZoneTexte 4">
            <a:extLst>
              <a:ext uri="{FF2B5EF4-FFF2-40B4-BE49-F238E27FC236}">
                <a16:creationId xmlns:a16="http://schemas.microsoft.com/office/drawing/2014/main" id="{2BAF4EEC-5D89-4E9A-B0BC-C531CD68D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76672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Optimisation des paramètres expérimentaux</a:t>
            </a:r>
          </a:p>
        </p:txBody>
      </p:sp>
    </p:spTree>
    <p:extLst>
      <p:ext uri="{BB962C8B-B14F-4D97-AF65-F5344CB8AC3E}">
        <p14:creationId xmlns:p14="http://schemas.microsoft.com/office/powerpoint/2010/main" val="427761369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43" name="Text Box 23"/>
          <p:cNvSpPr txBox="1">
            <a:spLocks noChangeArrowheads="1"/>
          </p:cNvSpPr>
          <p:nvPr/>
        </p:nvSpPr>
        <p:spPr bwMode="auto">
          <a:xfrm>
            <a:off x="3203575" y="1217613"/>
            <a:ext cx="30241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SDD</a:t>
            </a:r>
            <a:endParaRPr lang="fr-FR" altLang="fr-FR" b="1" u="sng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 eaLnBrk="1" hangingPunct="1"/>
            <a:r>
              <a:rPr lang="fr-FR" altLang="fr-F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100 000 cps</a:t>
            </a:r>
          </a:p>
          <a:p>
            <a:pPr algn="l" eaLnBrk="1" hangingPunct="1"/>
            <a:r>
              <a:rPr lang="fr-FR" altLang="fr-FR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T</a:t>
            </a:r>
            <a:r>
              <a:rPr lang="fr-FR" altLang="fr-F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=0.25µs</a:t>
            </a:r>
            <a:r>
              <a:rPr lang="fr-FR" altLang="fr-F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fr-F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DT 20 %</a:t>
            </a:r>
          </a:p>
          <a:p>
            <a:pPr algn="l" eaLnBrk="1" hangingPunct="1"/>
            <a:r>
              <a:rPr lang="fr-FR" altLang="fr-F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 ms par pixel</a:t>
            </a:r>
          </a:p>
          <a:p>
            <a:pPr algn="l" eaLnBrk="1" hangingPunct="1"/>
            <a:r>
              <a:rPr lang="fr-FR" altLang="fr-F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512x512</a:t>
            </a:r>
          </a:p>
          <a:p>
            <a:pPr algn="l" eaLnBrk="1" hangingPunct="1"/>
            <a:r>
              <a:rPr lang="fr-FR" altLang="fr-FR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Temps total=5 mn</a:t>
            </a:r>
            <a:endParaRPr lang="fr-FR" altLang="fr-FR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9572" name="Group 24"/>
          <p:cNvGrpSpPr>
            <a:grpSpLocks/>
          </p:cNvGrpSpPr>
          <p:nvPr/>
        </p:nvGrpSpPr>
        <p:grpSpPr bwMode="auto">
          <a:xfrm>
            <a:off x="250825" y="1270000"/>
            <a:ext cx="8713788" cy="5399088"/>
            <a:chOff x="158" y="800"/>
            <a:chExt cx="5489" cy="3401"/>
          </a:xfrm>
        </p:grpSpPr>
        <p:pic>
          <p:nvPicPr>
            <p:cNvPr id="109575" name="Picture 25" descr="BSE scaled"/>
            <p:cNvPicPr>
              <a:picLocks noChangeAspect="1" noChangeArrowheads="1"/>
            </p:cNvPicPr>
            <p:nvPr/>
          </p:nvPicPr>
          <p:blipFill>
            <a:blip r:embed="rId2">
              <a:lum bright="12000" contras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800"/>
              <a:ext cx="1594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9576" name="Group 26"/>
            <p:cNvGrpSpPr>
              <a:grpSpLocks/>
            </p:cNvGrpSpPr>
            <p:nvPr/>
          </p:nvGrpSpPr>
          <p:grpSpPr bwMode="auto">
            <a:xfrm>
              <a:off x="158" y="800"/>
              <a:ext cx="5489" cy="3401"/>
              <a:chOff x="158" y="800"/>
              <a:chExt cx="5489" cy="3401"/>
            </a:xfrm>
          </p:grpSpPr>
          <p:pic>
            <p:nvPicPr>
              <p:cNvPr id="109578" name="Picture 27" descr="Al Ka scal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3" y="800"/>
                <a:ext cx="1594" cy="1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579" name="Picture 28" descr="Si Ka scal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2523"/>
                <a:ext cx="1594" cy="1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580" name="Picture 29" descr="Mg Ka_scaled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2" y="2523"/>
                <a:ext cx="1594" cy="1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9581" name="Picture 30" descr="Fe Ka scal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3" y="2523"/>
                <a:ext cx="1594" cy="1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9951" name="Text Box 31"/>
              <p:cNvSpPr txBox="1">
                <a:spLocks noChangeArrowheads="1"/>
              </p:cNvSpPr>
              <p:nvPr/>
            </p:nvSpPr>
            <p:spPr bwMode="auto">
              <a:xfrm>
                <a:off x="4105" y="2160"/>
                <a:ext cx="4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fr-FR" b="1">
                    <a:latin typeface="Times New Roman" charset="0"/>
                    <a:ea typeface="ＭＳ Ｐゴシック" charset="0"/>
                    <a:cs typeface="Times New Roman" charset="0"/>
                  </a:rPr>
                  <a:t>Al K</a:t>
                </a:r>
                <a:r>
                  <a:rPr lang="fr-FR" b="1">
                    <a:latin typeface="Symbol" charset="0"/>
                    <a:ea typeface="ＭＳ Ｐゴシック" charset="0"/>
                    <a:cs typeface="Times New Roman" charset="0"/>
                  </a:rPr>
                  <a:t>a</a:t>
                </a:r>
              </a:p>
            </p:txBody>
          </p:sp>
          <p:sp>
            <p:nvSpPr>
              <p:cNvPr id="209952" name="Text Box 32"/>
              <p:cNvSpPr txBox="1">
                <a:spLocks noChangeArrowheads="1"/>
              </p:cNvSpPr>
              <p:nvPr/>
            </p:nvSpPr>
            <p:spPr bwMode="auto">
              <a:xfrm>
                <a:off x="4059" y="3925"/>
                <a:ext cx="5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fr-FR" b="1">
                    <a:latin typeface="Times New Roman" charset="0"/>
                    <a:ea typeface="ＭＳ Ｐゴシック" charset="0"/>
                    <a:cs typeface="Times New Roman" charset="0"/>
                  </a:rPr>
                  <a:t>Fe K</a:t>
                </a:r>
                <a:r>
                  <a:rPr lang="fr-FR" b="1">
                    <a:latin typeface="Symbol" charset="0"/>
                    <a:ea typeface="ＭＳ Ｐゴシック" charset="0"/>
                    <a:cs typeface="Times New Roman" charset="0"/>
                  </a:rPr>
                  <a:t>a</a:t>
                </a:r>
              </a:p>
            </p:txBody>
          </p:sp>
          <p:sp>
            <p:nvSpPr>
              <p:cNvPr id="209953" name="Text Box 33"/>
              <p:cNvSpPr txBox="1">
                <a:spLocks noChangeArrowheads="1"/>
              </p:cNvSpPr>
              <p:nvPr/>
            </p:nvSpPr>
            <p:spPr bwMode="auto">
              <a:xfrm>
                <a:off x="2109" y="3929"/>
                <a:ext cx="56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fr-FR" b="1">
                    <a:latin typeface="Times New Roman" charset="0"/>
                    <a:ea typeface="ＭＳ Ｐゴシック" charset="0"/>
                    <a:cs typeface="Times New Roman" charset="0"/>
                  </a:rPr>
                  <a:t>Mg K</a:t>
                </a:r>
                <a:r>
                  <a:rPr lang="fr-FR" b="1">
                    <a:latin typeface="Symbol" charset="0"/>
                    <a:ea typeface="ＭＳ Ｐゴシック" charset="0"/>
                    <a:cs typeface="Times New Roman" charset="0"/>
                  </a:rPr>
                  <a:t>a</a:t>
                </a:r>
              </a:p>
            </p:txBody>
          </p:sp>
          <p:sp>
            <p:nvSpPr>
              <p:cNvPr id="209954" name="Text Box 34"/>
              <p:cNvSpPr txBox="1">
                <a:spLocks noChangeArrowheads="1"/>
              </p:cNvSpPr>
              <p:nvPr/>
            </p:nvSpPr>
            <p:spPr bwMode="auto">
              <a:xfrm>
                <a:off x="158" y="3929"/>
                <a:ext cx="47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fr-FR" b="1">
                    <a:latin typeface="Times New Roman" charset="0"/>
                    <a:ea typeface="ＭＳ Ｐゴシック" charset="0"/>
                    <a:cs typeface="Times New Roman" charset="0"/>
                  </a:rPr>
                  <a:t>Si K</a:t>
                </a:r>
                <a:r>
                  <a:rPr lang="fr-FR" b="1">
                    <a:latin typeface="Symbol" charset="0"/>
                    <a:ea typeface="ＭＳ Ｐゴシック" charset="0"/>
                    <a:cs typeface="Times New Roman" charset="0"/>
                  </a:rPr>
                  <a:t>a</a:t>
                </a:r>
              </a:p>
            </p:txBody>
          </p:sp>
        </p:grpSp>
        <p:sp>
          <p:nvSpPr>
            <p:cNvPr id="209955" name="Text Box 35"/>
            <p:cNvSpPr txBox="1">
              <a:spLocks noChangeArrowheads="1"/>
            </p:cNvSpPr>
            <p:nvPr/>
          </p:nvSpPr>
          <p:spPr bwMode="auto">
            <a:xfrm>
              <a:off x="158" y="2201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BSE</a:t>
              </a:r>
              <a:endParaRPr lang="fr-FR" b="1">
                <a:latin typeface="Symbol" charset="0"/>
                <a:ea typeface="ＭＳ Ｐゴシック" charset="0"/>
                <a:cs typeface="Times New Roman" charset="0"/>
              </a:endParaRPr>
            </a:p>
          </p:txBody>
        </p:sp>
      </p:grpSp>
      <p:sp>
        <p:nvSpPr>
          <p:cNvPr id="209956" name="Text Box 36"/>
          <p:cNvSpPr txBox="1">
            <a:spLocks noChangeArrowheads="1"/>
          </p:cNvSpPr>
          <p:nvPr/>
        </p:nvSpPr>
        <p:spPr bwMode="auto">
          <a:xfrm>
            <a:off x="1403350" y="5516563"/>
            <a:ext cx="655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Mise en évidence de microstructure fine biphasée dans des régions particulières</a:t>
            </a:r>
          </a:p>
        </p:txBody>
      </p:sp>
      <p:sp>
        <p:nvSpPr>
          <p:cNvPr id="209957" name="Text Box 37"/>
          <p:cNvSpPr txBox="1">
            <a:spLocks noChangeArrowheads="1"/>
          </p:cNvSpPr>
          <p:nvPr/>
        </p:nvSpPr>
        <p:spPr bwMode="auto">
          <a:xfrm>
            <a:off x="179388" y="981075"/>
            <a:ext cx="8964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Répartition des éléments dans alliage Al, Mg, Si, Fe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C1ADFB67-7CFF-44F0-BC41-88E8C5AF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quantitative (Imagerie spectrale)</a:t>
            </a:r>
          </a:p>
        </p:txBody>
      </p:sp>
      <p:sp>
        <p:nvSpPr>
          <p:cNvPr id="22" name="ZoneTexte 4">
            <a:extLst>
              <a:ext uri="{FF2B5EF4-FFF2-40B4-BE49-F238E27FC236}">
                <a16:creationId xmlns:a16="http://schemas.microsoft.com/office/drawing/2014/main" id="{4B5965B9-C022-47F2-B447-6EF9A243E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61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Optimisation des paramètres expérimentaux</a:t>
            </a:r>
          </a:p>
        </p:txBody>
      </p:sp>
    </p:spTree>
    <p:extLst>
      <p:ext uri="{BB962C8B-B14F-4D97-AF65-F5344CB8AC3E}">
        <p14:creationId xmlns:p14="http://schemas.microsoft.com/office/powerpoint/2010/main" val="426274708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3203575" y="1217613"/>
            <a:ext cx="30241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SDD</a:t>
            </a:r>
            <a:endParaRPr lang="fr-FR" altLang="fr-FR" b="1" u="sng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l" eaLnBrk="1" hangingPunct="1"/>
            <a:r>
              <a:rPr lang="fr-FR" alt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100 000 cps</a:t>
            </a:r>
          </a:p>
          <a:p>
            <a:pPr algn="l" eaLnBrk="1" hangingPunct="1"/>
            <a:r>
              <a:rPr lang="fr-FR" alt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T=0.25µs </a:t>
            </a:r>
            <a:r>
              <a:rPr lang="fr-FR" alt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DT 20 %</a:t>
            </a:r>
          </a:p>
          <a:p>
            <a:pPr algn="l" eaLnBrk="1" hangingPunct="1"/>
            <a:r>
              <a:rPr lang="fr-FR" altLang="fr-FR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10 ms</a:t>
            </a:r>
            <a:r>
              <a:rPr lang="fr-FR" alt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par pixel</a:t>
            </a:r>
          </a:p>
          <a:p>
            <a:pPr algn="l" eaLnBrk="1" hangingPunct="1"/>
            <a:r>
              <a:rPr lang="fr-FR" alt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512x512</a:t>
            </a:r>
          </a:p>
          <a:p>
            <a:pPr algn="l" eaLnBrk="1" hangingPunct="1"/>
            <a:r>
              <a:rPr lang="fr-FR" altLang="fr-FR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Temps total=</a:t>
            </a:r>
            <a:r>
              <a:rPr lang="fr-FR" altLang="fr-F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50 mn</a:t>
            </a:r>
            <a:endParaRPr lang="fr-FR" altLang="fr-FR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594" name="Group 5"/>
          <p:cNvGrpSpPr>
            <a:grpSpLocks/>
          </p:cNvGrpSpPr>
          <p:nvPr/>
        </p:nvGrpSpPr>
        <p:grpSpPr bwMode="auto">
          <a:xfrm>
            <a:off x="250825" y="1270000"/>
            <a:ext cx="8713788" cy="5399088"/>
            <a:chOff x="158" y="800"/>
            <a:chExt cx="5489" cy="3401"/>
          </a:xfrm>
        </p:grpSpPr>
        <p:pic>
          <p:nvPicPr>
            <p:cNvPr id="110601" name="Picture 6" descr="BSE scaled"/>
            <p:cNvPicPr>
              <a:picLocks noChangeAspect="1" noChangeArrowheads="1"/>
            </p:cNvPicPr>
            <p:nvPr/>
          </p:nvPicPr>
          <p:blipFill>
            <a:blip r:embed="rId2">
              <a:lum bright="12000" contras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800"/>
              <a:ext cx="1594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2" name="Picture 7" descr="Al Ka scal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" y="800"/>
              <a:ext cx="1594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3" name="Picture 8" descr="Si Ka scal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523"/>
              <a:ext cx="1594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4" name="Picture 9" descr="Mg Ka scal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" y="2523"/>
              <a:ext cx="1594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05" name="Picture 10" descr="Fe Ka scal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" y="2523"/>
              <a:ext cx="1594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0955" name="Text Box 11"/>
            <p:cNvSpPr txBox="1">
              <a:spLocks noChangeArrowheads="1"/>
            </p:cNvSpPr>
            <p:nvPr/>
          </p:nvSpPr>
          <p:spPr bwMode="auto">
            <a:xfrm>
              <a:off x="4105" y="2160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Al K</a:t>
              </a:r>
              <a:r>
                <a:rPr lang="fr-FR" b="1">
                  <a:latin typeface="Symbol" charset="0"/>
                  <a:ea typeface="ＭＳ Ｐゴシック" charset="0"/>
                  <a:cs typeface="Times New Roman" charset="0"/>
                </a:rPr>
                <a:t>a</a:t>
              </a:r>
            </a:p>
          </p:txBody>
        </p:sp>
        <p:sp>
          <p:nvSpPr>
            <p:cNvPr id="210956" name="Text Box 12"/>
            <p:cNvSpPr txBox="1">
              <a:spLocks noChangeArrowheads="1"/>
            </p:cNvSpPr>
            <p:nvPr/>
          </p:nvSpPr>
          <p:spPr bwMode="auto">
            <a:xfrm>
              <a:off x="4059" y="3925"/>
              <a:ext cx="5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Fe K</a:t>
              </a:r>
              <a:r>
                <a:rPr lang="fr-FR" b="1">
                  <a:latin typeface="Symbol" charset="0"/>
                  <a:ea typeface="ＭＳ Ｐゴシック" charset="0"/>
                  <a:cs typeface="Times New Roman" charset="0"/>
                </a:rPr>
                <a:t>a</a:t>
              </a:r>
            </a:p>
          </p:txBody>
        </p:sp>
        <p:sp>
          <p:nvSpPr>
            <p:cNvPr id="210957" name="Text Box 13"/>
            <p:cNvSpPr txBox="1">
              <a:spLocks noChangeArrowheads="1"/>
            </p:cNvSpPr>
            <p:nvPr/>
          </p:nvSpPr>
          <p:spPr bwMode="auto">
            <a:xfrm>
              <a:off x="2109" y="3929"/>
              <a:ext cx="5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Mg K</a:t>
              </a:r>
              <a:r>
                <a:rPr lang="fr-FR" b="1">
                  <a:latin typeface="Symbol" charset="0"/>
                  <a:ea typeface="ＭＳ Ｐゴシック" charset="0"/>
                  <a:cs typeface="Times New Roman" charset="0"/>
                </a:rPr>
                <a:t>a</a:t>
              </a:r>
            </a:p>
          </p:txBody>
        </p:sp>
        <p:sp>
          <p:nvSpPr>
            <p:cNvPr id="210958" name="Text Box 14"/>
            <p:cNvSpPr txBox="1">
              <a:spLocks noChangeArrowheads="1"/>
            </p:cNvSpPr>
            <p:nvPr/>
          </p:nvSpPr>
          <p:spPr bwMode="auto">
            <a:xfrm>
              <a:off x="158" y="3929"/>
              <a:ext cx="4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Si K</a:t>
              </a:r>
              <a:r>
                <a:rPr lang="fr-FR" b="1">
                  <a:latin typeface="Symbol" charset="0"/>
                  <a:ea typeface="ＭＳ Ｐゴシック" charset="0"/>
                  <a:cs typeface="Times New Roman" charset="0"/>
                </a:rPr>
                <a:t>a</a:t>
              </a:r>
            </a:p>
          </p:txBody>
        </p:sp>
        <p:sp>
          <p:nvSpPr>
            <p:cNvPr id="210959" name="Text Box 15"/>
            <p:cNvSpPr txBox="1">
              <a:spLocks noChangeArrowheads="1"/>
            </p:cNvSpPr>
            <p:nvPr/>
          </p:nvSpPr>
          <p:spPr bwMode="auto">
            <a:xfrm>
              <a:off x="158" y="2205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BSE</a:t>
              </a:r>
              <a:endParaRPr lang="fr-FR" b="1">
                <a:latin typeface="Symbol" charset="0"/>
                <a:ea typeface="ＭＳ Ｐゴシック" charset="0"/>
                <a:cs typeface="Times New Roman" charset="0"/>
              </a:endParaRPr>
            </a:p>
          </p:txBody>
        </p:sp>
      </p:grpSp>
      <p:sp>
        <p:nvSpPr>
          <p:cNvPr id="210960" name="Text Box 16"/>
          <p:cNvSpPr txBox="1">
            <a:spLocks noChangeArrowheads="1"/>
          </p:cNvSpPr>
          <p:nvPr/>
        </p:nvSpPr>
        <p:spPr bwMode="auto">
          <a:xfrm>
            <a:off x="323850" y="5589588"/>
            <a:ext cx="867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Mise en évidence de la ségrégation du Fer dans les phases allongées</a:t>
            </a:r>
          </a:p>
        </p:txBody>
      </p:sp>
      <p:sp>
        <p:nvSpPr>
          <p:cNvPr id="210965" name="Text Box 21"/>
          <p:cNvSpPr txBox="1">
            <a:spLocks noChangeArrowheads="1"/>
          </p:cNvSpPr>
          <p:nvPr/>
        </p:nvSpPr>
        <p:spPr bwMode="auto">
          <a:xfrm>
            <a:off x="179388" y="981075"/>
            <a:ext cx="8964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8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Répartition des éléments dans alliage Al, Mg, Si, Fe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6438215-2A01-4F69-93DC-C33E0C94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quantitative (Imagerie spectrale)</a:t>
            </a:r>
          </a:p>
        </p:txBody>
      </p:sp>
      <p:sp>
        <p:nvSpPr>
          <p:cNvPr id="21" name="ZoneTexte 4">
            <a:extLst>
              <a:ext uri="{FF2B5EF4-FFF2-40B4-BE49-F238E27FC236}">
                <a16:creationId xmlns:a16="http://schemas.microsoft.com/office/drawing/2014/main" id="{42812DE3-ED2E-4BDE-9A54-ED1DE2D9D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61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Optimisation des paramètres expérimentaux</a:t>
            </a:r>
          </a:p>
        </p:txBody>
      </p:sp>
    </p:spTree>
    <p:extLst>
      <p:ext uri="{BB962C8B-B14F-4D97-AF65-F5344CB8AC3E}">
        <p14:creationId xmlns:p14="http://schemas.microsoft.com/office/powerpoint/2010/main" val="201854090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6"/>
          <p:cNvSpPr>
            <a:spLocks noGrp="1"/>
          </p:cNvSpPr>
          <p:nvPr>
            <p:ph type="ctrTitle"/>
          </p:nvPr>
        </p:nvSpPr>
        <p:spPr>
          <a:xfrm>
            <a:off x="730324" y="1556792"/>
            <a:ext cx="7658100" cy="3312368"/>
          </a:xfrm>
        </p:spPr>
        <p:txBody>
          <a:bodyPr/>
          <a:lstStyle/>
          <a:p>
            <a:pPr algn="ctr"/>
            <a:r>
              <a:rPr lang="fr-FR" dirty="0"/>
              <a:t>L’imagerie chimique</a:t>
            </a:r>
            <a:br>
              <a:rPr lang="fr-FR" dirty="0"/>
            </a:br>
            <a:br>
              <a:rPr lang="fr-FR" dirty="0"/>
            </a:br>
            <a:r>
              <a:rPr lang="fr-FR" dirty="0"/>
              <a:t>Comment et pourquoi ?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15362" name="Sous-titre 7"/>
          <p:cNvSpPr>
            <a:spLocks noGrp="1"/>
          </p:cNvSpPr>
          <p:nvPr>
            <p:ph type="subTitle" idx="1"/>
          </p:nvPr>
        </p:nvSpPr>
        <p:spPr>
          <a:xfrm>
            <a:off x="323528" y="5373216"/>
            <a:ext cx="8050213" cy="360040"/>
          </a:xfrm>
        </p:spPr>
        <p:txBody>
          <a:bodyPr/>
          <a:lstStyle/>
          <a:p>
            <a:pPr algn="ctr"/>
            <a:r>
              <a:rPr lang="fr-FR" sz="1800" i="1" dirty="0">
                <a:solidFill>
                  <a:schemeClr val="tx1"/>
                </a:solidFill>
              </a:rPr>
              <a:t>Denis BOIVIN / Retraité ONERA</a:t>
            </a:r>
            <a:endParaRPr lang="fr-FR" sz="1800" i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0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65263"/>
            <a:ext cx="2471738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107950" y="1196975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fr-FR" b="1">
                <a:latin typeface="Garamond" charset="0"/>
                <a:ea typeface="ＭＳ Ｐゴシック" charset="0"/>
              </a:rPr>
              <a:t>BSE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2916238" y="1341438"/>
            <a:ext cx="62277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alpha val="2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Si(Li)</a:t>
            </a:r>
          </a:p>
          <a:p>
            <a:pPr eaLnBrk="1" hangingPunct="1"/>
            <a:r>
              <a:rPr lang="fr-FR" altLang="fr-F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5 000 cps</a:t>
            </a:r>
            <a:r>
              <a:rPr lang="fr-FR" alt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 T=16µs </a:t>
            </a:r>
            <a:r>
              <a:rPr lang="fr-FR" alt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DT ~23 %</a:t>
            </a:r>
          </a:p>
          <a:p>
            <a:pPr eaLnBrk="1" hangingPunct="1"/>
            <a:r>
              <a:rPr lang="fr-FR" alt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10 ms par pixel - 512x512- </a:t>
            </a:r>
            <a:r>
              <a:rPr lang="fr-FR" altLang="fr-F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Temps total=45 mn</a:t>
            </a:r>
            <a:endParaRPr lang="fr-FR" altLang="fr-FR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3004" name="Group 12"/>
          <p:cNvGrpSpPr>
            <a:grpSpLocks/>
          </p:cNvGrpSpPr>
          <p:nvPr/>
        </p:nvGrpSpPr>
        <p:grpSpPr bwMode="auto">
          <a:xfrm>
            <a:off x="3851275" y="2349500"/>
            <a:ext cx="5292725" cy="4319588"/>
            <a:chOff x="2426" y="1480"/>
            <a:chExt cx="3334" cy="2721"/>
          </a:xfrm>
        </p:grpSpPr>
        <p:pic>
          <p:nvPicPr>
            <p:cNvPr id="21300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" y="1883"/>
              <a:ext cx="2256" cy="2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3006" name="Text Box 14"/>
            <p:cNvSpPr txBox="1">
              <a:spLocks noChangeArrowheads="1"/>
            </p:cNvSpPr>
            <p:nvPr/>
          </p:nvSpPr>
          <p:spPr bwMode="auto">
            <a:xfrm>
              <a:off x="2426" y="1480"/>
              <a:ext cx="33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Résultat analyse automatique de phases</a:t>
              </a:r>
            </a:p>
          </p:txBody>
        </p:sp>
        <p:sp>
          <p:nvSpPr>
            <p:cNvPr id="213007" name="AutoShape 15"/>
            <p:cNvSpPr>
              <a:spLocks noChangeArrowheads="1"/>
            </p:cNvSpPr>
            <p:nvPr/>
          </p:nvSpPr>
          <p:spPr bwMode="auto">
            <a:xfrm>
              <a:off x="3969" y="1706"/>
              <a:ext cx="907" cy="1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3008" name="Group 16"/>
          <p:cNvGrpSpPr>
            <a:grpSpLocks/>
          </p:cNvGrpSpPr>
          <p:nvPr/>
        </p:nvGrpSpPr>
        <p:grpSpPr bwMode="auto">
          <a:xfrm>
            <a:off x="466725" y="1773238"/>
            <a:ext cx="2481263" cy="2619375"/>
            <a:chOff x="294" y="1117"/>
            <a:chExt cx="1563" cy="1650"/>
          </a:xfrm>
        </p:grpSpPr>
        <p:pic>
          <p:nvPicPr>
            <p:cNvPr id="213009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62"/>
              <a:ext cx="1562" cy="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3010" name="Text Box 18"/>
            <p:cNvSpPr txBox="1">
              <a:spLocks noChangeArrowheads="1"/>
            </p:cNvSpPr>
            <p:nvPr/>
          </p:nvSpPr>
          <p:spPr bwMode="auto">
            <a:xfrm>
              <a:off x="294" y="1117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Al K</a:t>
              </a:r>
              <a:r>
                <a:rPr lang="fr-FR" b="1">
                  <a:latin typeface="Symbol" charset="0"/>
                  <a:ea typeface="ＭＳ Ｐゴシック" charset="0"/>
                  <a:cs typeface="Times New Roman" charset="0"/>
                </a:rPr>
                <a:t>a</a:t>
              </a:r>
            </a:p>
          </p:txBody>
        </p:sp>
      </p:grpSp>
      <p:grpSp>
        <p:nvGrpSpPr>
          <p:cNvPr id="213011" name="Group 19"/>
          <p:cNvGrpSpPr>
            <a:grpSpLocks/>
          </p:cNvGrpSpPr>
          <p:nvPr/>
        </p:nvGrpSpPr>
        <p:grpSpPr bwMode="auto">
          <a:xfrm>
            <a:off x="827088" y="2565400"/>
            <a:ext cx="2552700" cy="2619375"/>
            <a:chOff x="521" y="1616"/>
            <a:chExt cx="1608" cy="1650"/>
          </a:xfrm>
        </p:grpSpPr>
        <p:pic>
          <p:nvPicPr>
            <p:cNvPr id="213012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661"/>
              <a:ext cx="1562" cy="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3013" name="Text Box 21"/>
            <p:cNvSpPr txBox="1">
              <a:spLocks noChangeArrowheads="1"/>
            </p:cNvSpPr>
            <p:nvPr/>
          </p:nvSpPr>
          <p:spPr bwMode="auto">
            <a:xfrm>
              <a:off x="521" y="1616"/>
              <a:ext cx="4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Ti K</a:t>
              </a:r>
              <a:r>
                <a:rPr lang="fr-FR" b="1">
                  <a:latin typeface="Symbol" charset="0"/>
                  <a:ea typeface="ＭＳ Ｐゴシック" charset="0"/>
                  <a:cs typeface="Times New Roman" charset="0"/>
                </a:rPr>
                <a:t>a</a:t>
              </a:r>
            </a:p>
          </p:txBody>
        </p:sp>
      </p:grpSp>
      <p:grpSp>
        <p:nvGrpSpPr>
          <p:cNvPr id="213014" name="Group 22"/>
          <p:cNvGrpSpPr>
            <a:grpSpLocks/>
          </p:cNvGrpSpPr>
          <p:nvPr/>
        </p:nvGrpSpPr>
        <p:grpSpPr bwMode="auto">
          <a:xfrm>
            <a:off x="1365250" y="3213100"/>
            <a:ext cx="2519363" cy="2619375"/>
            <a:chOff x="860" y="2024"/>
            <a:chExt cx="1587" cy="1650"/>
          </a:xfrm>
        </p:grpSpPr>
        <p:pic>
          <p:nvPicPr>
            <p:cNvPr id="213015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" y="2069"/>
              <a:ext cx="1562" cy="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3016" name="Text Box 24"/>
            <p:cNvSpPr txBox="1">
              <a:spLocks noChangeArrowheads="1"/>
            </p:cNvSpPr>
            <p:nvPr/>
          </p:nvSpPr>
          <p:spPr bwMode="auto">
            <a:xfrm>
              <a:off x="860" y="2024"/>
              <a:ext cx="5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Cr K</a:t>
              </a:r>
              <a:r>
                <a:rPr lang="fr-FR" b="1">
                  <a:latin typeface="Symbol" charset="0"/>
                  <a:ea typeface="ＭＳ Ｐゴシック" charset="0"/>
                  <a:cs typeface="Times New Roman" charset="0"/>
                </a:rPr>
                <a:t>a</a:t>
              </a:r>
            </a:p>
          </p:txBody>
        </p:sp>
      </p:grpSp>
      <p:grpSp>
        <p:nvGrpSpPr>
          <p:cNvPr id="213017" name="Group 25"/>
          <p:cNvGrpSpPr>
            <a:grpSpLocks/>
          </p:cNvGrpSpPr>
          <p:nvPr/>
        </p:nvGrpSpPr>
        <p:grpSpPr bwMode="auto">
          <a:xfrm>
            <a:off x="1835150" y="3789363"/>
            <a:ext cx="2552700" cy="2590800"/>
            <a:chOff x="1156" y="2387"/>
            <a:chExt cx="1608" cy="1632"/>
          </a:xfrm>
        </p:grpSpPr>
        <p:pic>
          <p:nvPicPr>
            <p:cNvPr id="213018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414"/>
              <a:ext cx="1562" cy="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3019" name="Text Box 27"/>
            <p:cNvSpPr txBox="1">
              <a:spLocks noChangeArrowheads="1"/>
            </p:cNvSpPr>
            <p:nvPr/>
          </p:nvSpPr>
          <p:spPr bwMode="auto">
            <a:xfrm>
              <a:off x="1156" y="2387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Ni K</a:t>
              </a:r>
              <a:r>
                <a:rPr lang="fr-FR" b="1">
                  <a:latin typeface="Symbol" charset="0"/>
                  <a:ea typeface="ＭＳ Ｐゴシック" charset="0"/>
                  <a:cs typeface="Times New Roman" charset="0"/>
                </a:rPr>
                <a:t>a</a:t>
              </a:r>
            </a:p>
          </p:txBody>
        </p:sp>
      </p:grpSp>
      <p:grpSp>
        <p:nvGrpSpPr>
          <p:cNvPr id="213020" name="Group 28"/>
          <p:cNvGrpSpPr>
            <a:grpSpLocks/>
          </p:cNvGrpSpPr>
          <p:nvPr/>
        </p:nvGrpSpPr>
        <p:grpSpPr bwMode="auto">
          <a:xfrm>
            <a:off x="2411413" y="4292600"/>
            <a:ext cx="2520950" cy="2565400"/>
            <a:chOff x="1519" y="2704"/>
            <a:chExt cx="1588" cy="1616"/>
          </a:xfrm>
        </p:grpSpPr>
        <p:pic>
          <p:nvPicPr>
            <p:cNvPr id="213021" name="Picture 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" y="2715"/>
              <a:ext cx="1562" cy="1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3022" name="Text Box 30"/>
            <p:cNvSpPr txBox="1">
              <a:spLocks noChangeArrowheads="1"/>
            </p:cNvSpPr>
            <p:nvPr/>
          </p:nvSpPr>
          <p:spPr bwMode="auto">
            <a:xfrm>
              <a:off x="1519" y="2704"/>
              <a:ext cx="5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Nb L</a:t>
              </a:r>
              <a:r>
                <a:rPr lang="fr-FR" b="1">
                  <a:latin typeface="Symbol" charset="0"/>
                  <a:ea typeface="ＭＳ Ｐゴシック" charset="0"/>
                  <a:cs typeface="Times New Roman" charset="0"/>
                </a:rPr>
                <a:t>a</a:t>
              </a:r>
            </a:p>
          </p:txBody>
        </p:sp>
      </p:grpSp>
      <p:grpSp>
        <p:nvGrpSpPr>
          <p:cNvPr id="213023" name="Group 31"/>
          <p:cNvGrpSpPr>
            <a:grpSpLocks/>
          </p:cNvGrpSpPr>
          <p:nvPr/>
        </p:nvGrpSpPr>
        <p:grpSpPr bwMode="auto">
          <a:xfrm>
            <a:off x="250825" y="4741863"/>
            <a:ext cx="3390900" cy="1927225"/>
            <a:chOff x="158" y="2987"/>
            <a:chExt cx="2136" cy="1214"/>
          </a:xfrm>
        </p:grpSpPr>
        <p:pic>
          <p:nvPicPr>
            <p:cNvPr id="213024" name="Picture 3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987"/>
              <a:ext cx="2136" cy="121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3025" name="Text Box 33"/>
            <p:cNvSpPr txBox="1">
              <a:spLocks noChangeArrowheads="1"/>
            </p:cNvSpPr>
            <p:nvPr/>
          </p:nvSpPr>
          <p:spPr bwMode="auto">
            <a:xfrm>
              <a:off x="385" y="3067"/>
              <a:ext cx="1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fr-FR" sz="20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Spectre type en 1 pixel</a:t>
              </a:r>
            </a:p>
          </p:txBody>
        </p:sp>
      </p:grpSp>
      <p:sp>
        <p:nvSpPr>
          <p:cNvPr id="213027" name="Text Box 35"/>
          <p:cNvSpPr txBox="1">
            <a:spLocks noChangeArrowheads="1"/>
          </p:cNvSpPr>
          <p:nvPr/>
        </p:nvSpPr>
        <p:spPr bwMode="auto">
          <a:xfrm>
            <a:off x="1763713" y="981075"/>
            <a:ext cx="572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2000" i="1" u="sng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Analyse de phases dans un alliage base Chrome</a:t>
            </a:r>
            <a:endParaRPr lang="fr-FR" sz="2000" i="1" u="sng">
              <a:solidFill>
                <a:srgbClr val="000000"/>
              </a:solidFill>
              <a:latin typeface="Arial" charset="0"/>
              <a:ea typeface="ＭＳ Ｐゴシック" charset="0"/>
              <a:cs typeface="Times New Roman" charset="0"/>
              <a:sym typeface="Symbol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88ED0E6C-329F-454C-8CE5-0F5D2B43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quantitative (Imagerie spectrale)</a:t>
            </a:r>
          </a:p>
        </p:txBody>
      </p:sp>
      <p:sp>
        <p:nvSpPr>
          <p:cNvPr id="35" name="ZoneTexte 4">
            <a:extLst>
              <a:ext uri="{FF2B5EF4-FFF2-40B4-BE49-F238E27FC236}">
                <a16:creationId xmlns:a16="http://schemas.microsoft.com/office/drawing/2014/main" id="{25D94F22-6221-412D-AC22-0C5A10C2C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61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Optimisation des paramètres expérimentaux</a:t>
            </a:r>
          </a:p>
        </p:txBody>
      </p:sp>
    </p:spTree>
    <p:extLst>
      <p:ext uri="{BB962C8B-B14F-4D97-AF65-F5344CB8AC3E}">
        <p14:creationId xmlns:p14="http://schemas.microsoft.com/office/powerpoint/2010/main" val="11453255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1763713" y="981075"/>
            <a:ext cx="5724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fr-FR" sz="2000" i="1" u="sng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Analyse de phases dans un alliage base Chrome</a:t>
            </a:r>
            <a:endParaRPr lang="fr-FR" sz="2000" i="1" u="sng">
              <a:solidFill>
                <a:srgbClr val="000000"/>
              </a:solidFill>
              <a:latin typeface="Arial" charset="0"/>
              <a:ea typeface="ＭＳ Ｐゴシック" charset="0"/>
              <a:cs typeface="Times New Roman" charset="0"/>
              <a:sym typeface="Symbol" charset="0"/>
            </a:endParaRPr>
          </a:p>
        </p:txBody>
      </p:sp>
      <p:grpSp>
        <p:nvGrpSpPr>
          <p:cNvPr id="112644" name="Group 46"/>
          <p:cNvGrpSpPr>
            <a:grpSpLocks/>
          </p:cNvGrpSpPr>
          <p:nvPr/>
        </p:nvGrpSpPr>
        <p:grpSpPr bwMode="auto">
          <a:xfrm>
            <a:off x="107950" y="1341438"/>
            <a:ext cx="9036050" cy="2663825"/>
            <a:chOff x="68" y="709"/>
            <a:chExt cx="5692" cy="1678"/>
          </a:xfrm>
        </p:grpSpPr>
        <p:sp>
          <p:nvSpPr>
            <p:cNvPr id="214063" name="Text Box 47"/>
            <p:cNvSpPr txBox="1">
              <a:spLocks noChangeArrowheads="1"/>
            </p:cNvSpPr>
            <p:nvPr/>
          </p:nvSpPr>
          <p:spPr bwMode="auto">
            <a:xfrm>
              <a:off x="1837" y="709"/>
              <a:ext cx="3923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>
                      <a:alpha val="2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fr-FR" altLang="fr-FR" sz="2000" b="1" u="sng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SDD</a:t>
              </a:r>
            </a:p>
            <a:p>
              <a:pPr eaLnBrk="1" hangingPunct="1"/>
              <a:r>
                <a:rPr lang="fr-FR" altLang="fr-FR" sz="2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100 000 cps </a:t>
              </a:r>
              <a:r>
                <a:rPr lang="fr-FR" altLang="fr-FR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 T=0.25µs</a:t>
              </a: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 DT ~20 %</a:t>
              </a:r>
            </a:p>
            <a:p>
              <a:pPr eaLnBrk="1" hangingPunct="1"/>
              <a:r>
                <a:rPr lang="fr-FR" altLang="fr-FR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10 ms</a:t>
              </a: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par pixel - 512x512- </a:t>
              </a:r>
              <a:r>
                <a:rPr lang="fr-FR" altLang="fr-FR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Temps total=45 mn</a:t>
              </a:r>
              <a:endParaRPr lang="fr-FR" altLang="fr-FR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2668" name="Group 48"/>
            <p:cNvGrpSpPr>
              <a:grpSpLocks/>
            </p:cNvGrpSpPr>
            <p:nvPr/>
          </p:nvGrpSpPr>
          <p:grpSpPr bwMode="auto">
            <a:xfrm>
              <a:off x="68" y="754"/>
              <a:ext cx="1548" cy="1633"/>
              <a:chOff x="68" y="754"/>
              <a:chExt cx="1548" cy="1633"/>
            </a:xfrm>
          </p:grpSpPr>
          <p:pic>
            <p:nvPicPr>
              <p:cNvPr id="214065" name="Picture 49"/>
              <p:cNvPicPr>
                <a:picLocks noChangeAspect="1" noChangeArrowheads="1"/>
              </p:cNvPicPr>
              <p:nvPr/>
            </p:nvPicPr>
            <p:blipFill>
              <a:blip r:embed="rId2"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" y="796"/>
                <a:ext cx="1548" cy="1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14066" name="Text Box 50"/>
              <p:cNvSpPr txBox="1">
                <a:spLocks noChangeArrowheads="1"/>
              </p:cNvSpPr>
              <p:nvPr/>
            </p:nvSpPr>
            <p:spPr bwMode="auto">
              <a:xfrm>
                <a:off x="68" y="754"/>
                <a:ext cx="38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fr-FR" b="1">
                    <a:solidFill>
                      <a:srgbClr val="FFFF00"/>
                    </a:solidFill>
                    <a:latin typeface="Garamond" charset="0"/>
                    <a:ea typeface="ＭＳ Ｐゴシック" charset="0"/>
                  </a:rPr>
                  <a:t>BSE</a:t>
                </a:r>
              </a:p>
            </p:txBody>
          </p:sp>
        </p:grpSp>
      </p:grpSp>
      <p:grpSp>
        <p:nvGrpSpPr>
          <p:cNvPr id="214067" name="Group 51"/>
          <p:cNvGrpSpPr>
            <a:grpSpLocks/>
          </p:cNvGrpSpPr>
          <p:nvPr/>
        </p:nvGrpSpPr>
        <p:grpSpPr bwMode="auto">
          <a:xfrm>
            <a:off x="466725" y="1773238"/>
            <a:ext cx="2459038" cy="2597150"/>
            <a:chOff x="294" y="1117"/>
            <a:chExt cx="1549" cy="1636"/>
          </a:xfrm>
        </p:grpSpPr>
        <p:pic>
          <p:nvPicPr>
            <p:cNvPr id="214068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162"/>
              <a:ext cx="1548" cy="1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4069" name="Text Box 53"/>
            <p:cNvSpPr txBox="1">
              <a:spLocks noChangeArrowheads="1"/>
            </p:cNvSpPr>
            <p:nvPr/>
          </p:nvSpPr>
          <p:spPr bwMode="auto">
            <a:xfrm>
              <a:off x="294" y="1117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Al K</a:t>
              </a:r>
              <a:r>
                <a:rPr lang="fr-FR" b="1">
                  <a:latin typeface="Symbol" charset="0"/>
                  <a:ea typeface="ＭＳ Ｐゴシック" charset="0"/>
                  <a:cs typeface="Times New Roman" charset="0"/>
                </a:rPr>
                <a:t>a</a:t>
              </a:r>
            </a:p>
          </p:txBody>
        </p:sp>
      </p:grpSp>
      <p:grpSp>
        <p:nvGrpSpPr>
          <p:cNvPr id="214070" name="Group 54"/>
          <p:cNvGrpSpPr>
            <a:grpSpLocks/>
          </p:cNvGrpSpPr>
          <p:nvPr/>
        </p:nvGrpSpPr>
        <p:grpSpPr bwMode="auto">
          <a:xfrm>
            <a:off x="827088" y="2565400"/>
            <a:ext cx="2520950" cy="2592388"/>
            <a:chOff x="521" y="1616"/>
            <a:chExt cx="1588" cy="1633"/>
          </a:xfrm>
        </p:grpSpPr>
        <p:pic>
          <p:nvPicPr>
            <p:cNvPr id="214071" name="Picture 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" y="1658"/>
              <a:ext cx="1548" cy="1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4072" name="Text Box 56"/>
            <p:cNvSpPr txBox="1">
              <a:spLocks noChangeArrowheads="1"/>
            </p:cNvSpPr>
            <p:nvPr/>
          </p:nvSpPr>
          <p:spPr bwMode="auto">
            <a:xfrm>
              <a:off x="521" y="1616"/>
              <a:ext cx="4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Ti K</a:t>
              </a:r>
              <a:r>
                <a:rPr lang="fr-FR" b="1">
                  <a:latin typeface="Symbol" charset="0"/>
                  <a:ea typeface="ＭＳ Ｐゴシック" charset="0"/>
                  <a:cs typeface="Times New Roman" charset="0"/>
                </a:rPr>
                <a:t>a</a:t>
              </a:r>
            </a:p>
          </p:txBody>
        </p:sp>
      </p:grpSp>
      <p:grpSp>
        <p:nvGrpSpPr>
          <p:cNvPr id="214073" name="Group 57"/>
          <p:cNvGrpSpPr>
            <a:grpSpLocks/>
          </p:cNvGrpSpPr>
          <p:nvPr/>
        </p:nvGrpSpPr>
        <p:grpSpPr bwMode="auto">
          <a:xfrm>
            <a:off x="3851275" y="2349500"/>
            <a:ext cx="5292725" cy="4294188"/>
            <a:chOff x="2426" y="1480"/>
            <a:chExt cx="3334" cy="2705"/>
          </a:xfrm>
        </p:grpSpPr>
        <p:sp>
          <p:nvSpPr>
            <p:cNvPr id="214074" name="Text Box 58"/>
            <p:cNvSpPr txBox="1">
              <a:spLocks noChangeArrowheads="1"/>
            </p:cNvSpPr>
            <p:nvPr/>
          </p:nvSpPr>
          <p:spPr bwMode="auto">
            <a:xfrm>
              <a:off x="2426" y="1480"/>
              <a:ext cx="33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altLang="fr-FR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Résultat analyse automatique de phases</a:t>
              </a:r>
            </a:p>
          </p:txBody>
        </p:sp>
        <p:pic>
          <p:nvPicPr>
            <p:cNvPr id="214075" name="Picture 5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1888"/>
              <a:ext cx="2235" cy="2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4076" name="AutoShape 60"/>
            <p:cNvSpPr>
              <a:spLocks noChangeArrowheads="1"/>
            </p:cNvSpPr>
            <p:nvPr/>
          </p:nvSpPr>
          <p:spPr bwMode="auto">
            <a:xfrm>
              <a:off x="3969" y="1706"/>
              <a:ext cx="907" cy="1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4077" name="Group 61"/>
          <p:cNvGrpSpPr>
            <a:grpSpLocks/>
          </p:cNvGrpSpPr>
          <p:nvPr/>
        </p:nvGrpSpPr>
        <p:grpSpPr bwMode="auto">
          <a:xfrm>
            <a:off x="1365250" y="3213100"/>
            <a:ext cx="2486025" cy="2592388"/>
            <a:chOff x="860" y="2024"/>
            <a:chExt cx="1566" cy="1633"/>
          </a:xfrm>
        </p:grpSpPr>
        <p:pic>
          <p:nvPicPr>
            <p:cNvPr id="214078" name="Picture 6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" y="2066"/>
              <a:ext cx="1548" cy="1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4079" name="Text Box 63"/>
            <p:cNvSpPr txBox="1">
              <a:spLocks noChangeArrowheads="1"/>
            </p:cNvSpPr>
            <p:nvPr/>
          </p:nvSpPr>
          <p:spPr bwMode="auto">
            <a:xfrm>
              <a:off x="860" y="2024"/>
              <a:ext cx="5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Cr K</a:t>
              </a:r>
              <a:r>
                <a:rPr lang="fr-FR" b="1">
                  <a:latin typeface="Symbol" charset="0"/>
                  <a:ea typeface="ＭＳ Ｐゴシック" charset="0"/>
                  <a:cs typeface="Times New Roman" charset="0"/>
                </a:rPr>
                <a:t>a</a:t>
              </a:r>
            </a:p>
          </p:txBody>
        </p:sp>
      </p:grpSp>
      <p:grpSp>
        <p:nvGrpSpPr>
          <p:cNvPr id="214080" name="Group 64"/>
          <p:cNvGrpSpPr>
            <a:grpSpLocks/>
          </p:cNvGrpSpPr>
          <p:nvPr/>
        </p:nvGrpSpPr>
        <p:grpSpPr bwMode="auto">
          <a:xfrm>
            <a:off x="1835150" y="3789363"/>
            <a:ext cx="2520950" cy="2592387"/>
            <a:chOff x="1156" y="2387"/>
            <a:chExt cx="1588" cy="1633"/>
          </a:xfrm>
        </p:grpSpPr>
        <p:pic>
          <p:nvPicPr>
            <p:cNvPr id="214081" name="Picture 6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" y="2429"/>
              <a:ext cx="1548" cy="1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4082" name="Text Box 66"/>
            <p:cNvSpPr txBox="1">
              <a:spLocks noChangeArrowheads="1"/>
            </p:cNvSpPr>
            <p:nvPr/>
          </p:nvSpPr>
          <p:spPr bwMode="auto">
            <a:xfrm>
              <a:off x="1156" y="2387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Ni K</a:t>
              </a:r>
              <a:r>
                <a:rPr lang="fr-FR" b="1">
                  <a:latin typeface="Symbol" charset="0"/>
                  <a:ea typeface="ＭＳ Ｐゴシック" charset="0"/>
                  <a:cs typeface="Times New Roman" charset="0"/>
                </a:rPr>
                <a:t>a</a:t>
              </a:r>
            </a:p>
          </p:txBody>
        </p:sp>
      </p:grpSp>
      <p:grpSp>
        <p:nvGrpSpPr>
          <p:cNvPr id="214083" name="Group 67"/>
          <p:cNvGrpSpPr>
            <a:grpSpLocks/>
          </p:cNvGrpSpPr>
          <p:nvPr/>
        </p:nvGrpSpPr>
        <p:grpSpPr bwMode="auto">
          <a:xfrm>
            <a:off x="2411413" y="4292600"/>
            <a:ext cx="2457450" cy="2525713"/>
            <a:chOff x="1519" y="2704"/>
            <a:chExt cx="1548" cy="1591"/>
          </a:xfrm>
        </p:grpSpPr>
        <p:pic>
          <p:nvPicPr>
            <p:cNvPr id="214084" name="Picture 6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704"/>
              <a:ext cx="1548" cy="1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4085" name="Text Box 69"/>
            <p:cNvSpPr txBox="1">
              <a:spLocks noChangeArrowheads="1"/>
            </p:cNvSpPr>
            <p:nvPr/>
          </p:nvSpPr>
          <p:spPr bwMode="auto">
            <a:xfrm>
              <a:off x="1519" y="2704"/>
              <a:ext cx="5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fr-FR" b="1">
                  <a:latin typeface="Times New Roman" charset="0"/>
                  <a:ea typeface="ＭＳ Ｐゴシック" charset="0"/>
                  <a:cs typeface="Times New Roman" charset="0"/>
                </a:rPr>
                <a:t>Nb L</a:t>
              </a:r>
              <a:r>
                <a:rPr lang="fr-FR" b="1">
                  <a:latin typeface="Symbol" charset="0"/>
                  <a:ea typeface="ＭＳ Ｐゴシック" charset="0"/>
                  <a:cs typeface="Times New Roman" charset="0"/>
                </a:rPr>
                <a:t>a</a:t>
              </a:r>
            </a:p>
          </p:txBody>
        </p:sp>
      </p:grpSp>
      <p:grpSp>
        <p:nvGrpSpPr>
          <p:cNvPr id="214086" name="Group 70"/>
          <p:cNvGrpSpPr>
            <a:grpSpLocks/>
          </p:cNvGrpSpPr>
          <p:nvPr/>
        </p:nvGrpSpPr>
        <p:grpSpPr bwMode="auto">
          <a:xfrm>
            <a:off x="241300" y="4743450"/>
            <a:ext cx="3394075" cy="1925638"/>
            <a:chOff x="152" y="2988"/>
            <a:chExt cx="2138" cy="1213"/>
          </a:xfrm>
        </p:grpSpPr>
        <p:pic>
          <p:nvPicPr>
            <p:cNvPr id="214087" name="Picture 7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" y="2988"/>
              <a:ext cx="2138" cy="1213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4088" name="Text Box 72"/>
            <p:cNvSpPr txBox="1">
              <a:spLocks noChangeArrowheads="1"/>
            </p:cNvSpPr>
            <p:nvPr/>
          </p:nvSpPr>
          <p:spPr bwMode="auto">
            <a:xfrm>
              <a:off x="385" y="3067"/>
              <a:ext cx="1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fr-FR" sz="20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Times New Roman" charset="0"/>
                </a:rPr>
                <a:t>Spectre type en 1 pixel</a:t>
              </a:r>
            </a:p>
          </p:txBody>
        </p:sp>
      </p:grpSp>
      <p:sp>
        <p:nvSpPr>
          <p:cNvPr id="34" name="Rectangle 2">
            <a:extLst>
              <a:ext uri="{FF2B5EF4-FFF2-40B4-BE49-F238E27FC236}">
                <a16:creationId xmlns:a16="http://schemas.microsoft.com/office/drawing/2014/main" id="{2FEE9E73-8DF8-4A35-92E4-FFF621BBF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quantitative (Imagerie spectrale)</a:t>
            </a:r>
          </a:p>
        </p:txBody>
      </p:sp>
      <p:sp>
        <p:nvSpPr>
          <p:cNvPr id="35" name="ZoneTexte 4">
            <a:extLst>
              <a:ext uri="{FF2B5EF4-FFF2-40B4-BE49-F238E27FC236}">
                <a16:creationId xmlns:a16="http://schemas.microsoft.com/office/drawing/2014/main" id="{3042E59C-0A2F-4A9B-8DBE-626B7186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61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Optimisation des paramètres expérimentaux</a:t>
            </a:r>
          </a:p>
        </p:txBody>
      </p:sp>
    </p:spTree>
    <p:extLst>
      <p:ext uri="{BB962C8B-B14F-4D97-AF65-F5344CB8AC3E}">
        <p14:creationId xmlns:p14="http://schemas.microsoft.com/office/powerpoint/2010/main" val="8000102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1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4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4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55C0785-700A-4587-85E4-DD148607B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FFFF"/>
              </a:gs>
              <a:gs pos="50000">
                <a:srgbClr val="00FFFF">
                  <a:alpha val="33000"/>
                </a:srgbClr>
              </a:gs>
              <a:gs pos="100000">
                <a:srgbClr val="CCFFFF">
                  <a:alpha val="9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Apport Imagerie chimique / Analyse ponctuelle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7AF51F3C-98EB-454B-97EC-1CEB6B09D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92696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Apports multiples</a:t>
            </a:r>
          </a:p>
        </p:txBody>
      </p:sp>
      <p:sp>
        <p:nvSpPr>
          <p:cNvPr id="52" name="ZoneTexte 4">
            <a:extLst>
              <a:ext uri="{FF2B5EF4-FFF2-40B4-BE49-F238E27FC236}">
                <a16:creationId xmlns:a16="http://schemas.microsoft.com/office/drawing/2014/main" id="{9F43C766-3081-42DA-9964-EADFF02DF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8" y="1770489"/>
            <a:ext cx="8956298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>
              <a:buFont typeface="Arial" charset="0"/>
              <a:buChar char="•"/>
            </a:pPr>
            <a:r>
              <a:rPr lang="fr-FR" altLang="fr-FR" sz="2000" i="1" dirty="0">
                <a:latin typeface="+mn-lt"/>
              </a:rPr>
              <a:t>Visualisation, répartition et quantification des phases</a:t>
            </a:r>
          </a:p>
          <a:p>
            <a:pPr lvl="1">
              <a:buFont typeface="Arial" charset="0"/>
              <a:buChar char="•"/>
            </a:pPr>
            <a:endParaRPr lang="fr-FR" altLang="fr-FR" sz="2000" i="1" dirty="0">
              <a:latin typeface="+mn-lt"/>
            </a:endParaRPr>
          </a:p>
          <a:p>
            <a:pPr lvl="1">
              <a:buFont typeface="Arial" charset="0"/>
              <a:buChar char="•"/>
            </a:pPr>
            <a:endParaRPr lang="fr-FR" altLang="fr-FR" sz="2000" i="1" dirty="0">
              <a:latin typeface="+mn-lt"/>
            </a:endParaRPr>
          </a:p>
          <a:p>
            <a:pPr lvl="1">
              <a:buFont typeface="Arial" charset="0"/>
              <a:buChar char="•"/>
            </a:pPr>
            <a:r>
              <a:rPr lang="fr-FR" altLang="fr-FR" sz="2000" i="1" dirty="0">
                <a:latin typeface="+mn-lt"/>
              </a:rPr>
              <a:t>Détection de phases non discernables en contraste d’électrons</a:t>
            </a:r>
          </a:p>
          <a:p>
            <a:pPr lvl="1">
              <a:buFont typeface="Arial" charset="0"/>
              <a:buChar char="•"/>
            </a:pPr>
            <a:endParaRPr lang="fr-FR" altLang="fr-FR" sz="2000" i="1" dirty="0">
              <a:latin typeface="+mn-lt"/>
            </a:endParaRPr>
          </a:p>
          <a:p>
            <a:pPr lvl="1">
              <a:buFont typeface="Arial" charset="0"/>
              <a:buChar char="•"/>
            </a:pPr>
            <a:endParaRPr lang="fr-FR" altLang="fr-FR" sz="2000" i="1" dirty="0">
              <a:latin typeface="+mn-lt"/>
            </a:endParaRPr>
          </a:p>
          <a:p>
            <a:pPr lvl="1">
              <a:buFont typeface="Arial" charset="0"/>
              <a:buChar char="•"/>
            </a:pPr>
            <a:r>
              <a:rPr lang="fr-FR" altLang="fr-FR" sz="2000" i="1" dirty="0">
                <a:latin typeface="+mn-lt"/>
              </a:rPr>
              <a:t>Estimation de la proportion surfacique (volumique) de phase</a:t>
            </a:r>
          </a:p>
          <a:p>
            <a:pPr lvl="1">
              <a:buFont typeface="Arial" charset="0"/>
              <a:buChar char="•"/>
            </a:pPr>
            <a:endParaRPr lang="fr-FR" altLang="fr-FR" sz="2000" i="1" dirty="0">
              <a:latin typeface="+mn-lt"/>
            </a:endParaRPr>
          </a:p>
          <a:p>
            <a:pPr lvl="1">
              <a:buFont typeface="Arial" charset="0"/>
              <a:buChar char="•"/>
            </a:pPr>
            <a:endParaRPr lang="fr-FR" altLang="fr-FR" sz="2000" i="1" dirty="0">
              <a:latin typeface="+mn-lt"/>
            </a:endParaRPr>
          </a:p>
          <a:p>
            <a:pPr lvl="1">
              <a:buFont typeface="Arial" charset="0"/>
              <a:buChar char="•"/>
            </a:pPr>
            <a:r>
              <a:rPr lang="fr-FR" altLang="fr-FR" sz="2000" i="1" dirty="0">
                <a:latin typeface="+mn-lt"/>
              </a:rPr>
              <a:t>Caractérisation de l’homogénéité de zones ou phases localisées</a:t>
            </a:r>
          </a:p>
          <a:p>
            <a:pPr marL="457200" lvl="1" indent="0"/>
            <a:endParaRPr lang="fr-FR" altLang="fr-FR" sz="2000" i="1" dirty="0">
              <a:latin typeface="+mn-lt"/>
            </a:endParaRPr>
          </a:p>
          <a:p>
            <a:pPr>
              <a:buFont typeface="Arial" charset="0"/>
              <a:buChar char="•"/>
            </a:pPr>
            <a:endParaRPr lang="fr-FR" altLang="fr-FR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5554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78166B-CBD8-45DD-BA2A-0AD92EAE9F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D6DF0A-B9E8-4CA6-A577-6182EC2E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5C0785-700A-4587-85E4-DD148607B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FFFF"/>
              </a:gs>
              <a:gs pos="50000">
                <a:srgbClr val="00FFFF">
                  <a:alpha val="33000"/>
                </a:srgbClr>
              </a:gs>
              <a:gs pos="100000">
                <a:srgbClr val="CCFFFF">
                  <a:alpha val="9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Apport de l’imagerie chimique / analyse ponctuelle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7AF51F3C-98EB-454B-97EC-1CEB6B09D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0688"/>
            <a:ext cx="8928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indent="0" algn="ctr"/>
            <a:r>
              <a:rPr lang="fr-FR" altLang="fr-FR" sz="2000" i="1" dirty="0">
                <a:solidFill>
                  <a:srgbClr val="0000FF"/>
                </a:solidFill>
                <a:latin typeface="+mn-lt"/>
              </a:rPr>
              <a:t>Visualisation répartition et quantification des phases</a:t>
            </a:r>
          </a:p>
        </p:txBody>
      </p:sp>
      <p:sp>
        <p:nvSpPr>
          <p:cNvPr id="8" name="ZoneTexte 15">
            <a:extLst>
              <a:ext uri="{FF2B5EF4-FFF2-40B4-BE49-F238E27FC236}">
                <a16:creationId xmlns:a16="http://schemas.microsoft.com/office/drawing/2014/main" id="{4C909648-A588-4C03-ADC5-17DBF6668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715" y="7106790"/>
            <a:ext cx="37844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/>
              <a:t>Spectres EDS </a:t>
            </a:r>
            <a:r>
              <a:rPr lang="fr-FR" sz="1400" i="1">
                <a:solidFill>
                  <a:srgbClr val="FF0000"/>
                </a:solidFill>
              </a:rPr>
              <a:t>Alliage Al (Dural)</a:t>
            </a:r>
            <a:r>
              <a:rPr lang="fr-FR" sz="1400" i="1"/>
              <a:t>, </a:t>
            </a:r>
            <a:r>
              <a:rPr lang="fr-FR" sz="1400" i="1">
                <a:solidFill>
                  <a:srgbClr val="0000FF"/>
                </a:solidFill>
              </a:rPr>
              <a:t>Laiton</a:t>
            </a:r>
            <a:r>
              <a:rPr lang="fr-FR" sz="1400" i="1"/>
              <a:t>, </a:t>
            </a:r>
            <a:r>
              <a:rPr lang="fr-FR" sz="1400" i="1">
                <a:solidFill>
                  <a:srgbClr val="00CC00"/>
                </a:solidFill>
              </a:rPr>
              <a:t>Or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8E2630-E709-4627-B022-6264B9365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2" y="1151166"/>
            <a:ext cx="8772127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3860" indent="-343860" algn="ctr">
              <a:buFont typeface="Wingdings" pitchFamily="2" charset="2"/>
              <a:buChar char="q"/>
            </a:pPr>
            <a:r>
              <a:rPr lang="fr-FR" sz="1800" dirty="0"/>
              <a:t>Images de répartition des teneurs massiques et/ou atomiques</a:t>
            </a:r>
            <a:endParaRPr lang="fr-FR" sz="1800" i="1" dirty="0"/>
          </a:p>
        </p:txBody>
      </p:sp>
      <p:grpSp>
        <p:nvGrpSpPr>
          <p:cNvPr id="11" name="Grouper 55">
            <a:extLst>
              <a:ext uri="{FF2B5EF4-FFF2-40B4-BE49-F238E27FC236}">
                <a16:creationId xmlns:a16="http://schemas.microsoft.com/office/drawing/2014/main" id="{21C2E129-D22D-45B6-B3A0-613E8DD723D6}"/>
              </a:ext>
            </a:extLst>
          </p:cNvPr>
          <p:cNvGrpSpPr/>
          <p:nvPr/>
        </p:nvGrpSpPr>
        <p:grpSpPr>
          <a:xfrm>
            <a:off x="4098413" y="1718464"/>
            <a:ext cx="4427126" cy="2163138"/>
            <a:chOff x="4026704" y="1713690"/>
            <a:chExt cx="4414828" cy="215712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B4D92B2-F4A5-4559-A4A6-CAB537770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6704" y="1713690"/>
              <a:ext cx="4414828" cy="2157129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6818D8F-501E-48E4-A2DB-A8F1922CAEDE}"/>
                </a:ext>
              </a:extLst>
            </p:cNvPr>
            <p:cNvSpPr txBox="1"/>
            <p:nvPr/>
          </p:nvSpPr>
          <p:spPr>
            <a:xfrm>
              <a:off x="5128725" y="2056372"/>
              <a:ext cx="1402248" cy="260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i="1" dirty="0">
                  <a:highlight>
                    <a:srgbClr val="FFFF00"/>
                  </a:highlight>
                </a:rPr>
                <a:t>Spectre en 1 point</a:t>
              </a:r>
            </a:p>
          </p:txBody>
        </p:sp>
      </p:grpSp>
      <p:grpSp>
        <p:nvGrpSpPr>
          <p:cNvPr id="14" name="Grouper 54">
            <a:extLst>
              <a:ext uri="{FF2B5EF4-FFF2-40B4-BE49-F238E27FC236}">
                <a16:creationId xmlns:a16="http://schemas.microsoft.com/office/drawing/2014/main" id="{4BFE3977-4EBB-4A57-A35F-A08F51F59EA4}"/>
              </a:ext>
            </a:extLst>
          </p:cNvPr>
          <p:cNvGrpSpPr/>
          <p:nvPr/>
        </p:nvGrpSpPr>
        <p:grpSpPr>
          <a:xfrm>
            <a:off x="181791" y="1673942"/>
            <a:ext cx="2800814" cy="3043284"/>
            <a:chOff x="120961" y="1669292"/>
            <a:chExt cx="2793034" cy="3034830"/>
          </a:xfrm>
        </p:grpSpPr>
        <p:grpSp>
          <p:nvGrpSpPr>
            <p:cNvPr id="15" name="Grouper 14">
              <a:extLst>
                <a:ext uri="{FF2B5EF4-FFF2-40B4-BE49-F238E27FC236}">
                  <a16:creationId xmlns:a16="http://schemas.microsoft.com/office/drawing/2014/main" id="{12C33EB9-9305-4C0C-8745-D46F1D705569}"/>
                </a:ext>
              </a:extLst>
            </p:cNvPr>
            <p:cNvGrpSpPr/>
            <p:nvPr/>
          </p:nvGrpSpPr>
          <p:grpSpPr>
            <a:xfrm>
              <a:off x="120961" y="1669292"/>
              <a:ext cx="2793034" cy="3034830"/>
              <a:chOff x="145153" y="1753964"/>
              <a:chExt cx="2793034" cy="3034830"/>
            </a:xfrm>
          </p:grpSpPr>
          <p:pic>
            <p:nvPicPr>
              <p:cNvPr id="17" name="Image 16" descr="SA-CartoXl-dendrite-Secondary.tif">
                <a:extLst>
                  <a:ext uri="{FF2B5EF4-FFF2-40B4-BE49-F238E27FC236}">
                    <a16:creationId xmlns:a16="http://schemas.microsoft.com/office/drawing/2014/main" id="{C70A6594-A359-4C7D-B1E2-EE960B5F3B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362" y="1759844"/>
                <a:ext cx="2790825" cy="3028950"/>
              </a:xfrm>
              <a:prstGeom prst="rect">
                <a:avLst/>
              </a:prstGeom>
            </p:spPr>
          </p:pic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2767446-1199-41CA-A0C2-9EC4AAB46A24}"/>
                  </a:ext>
                </a:extLst>
              </p:cNvPr>
              <p:cNvSpPr txBox="1"/>
              <p:nvPr/>
            </p:nvSpPr>
            <p:spPr>
              <a:xfrm>
                <a:off x="145153" y="1753964"/>
                <a:ext cx="553418" cy="306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chemeClr val="bg1"/>
                    </a:solidFill>
                  </a:rPr>
                  <a:t>BSE</a:t>
                </a:r>
              </a:p>
            </p:txBody>
          </p: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8E881B6-5D80-4C2B-907D-E6141211BFB4}"/>
                </a:ext>
              </a:extLst>
            </p:cNvPr>
            <p:cNvSpPr txBox="1"/>
            <p:nvPr/>
          </p:nvSpPr>
          <p:spPr>
            <a:xfrm>
              <a:off x="544323" y="2612803"/>
              <a:ext cx="1737688" cy="1166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i="1" u="sng" dirty="0">
                  <a:solidFill>
                    <a:schemeClr val="bg1"/>
                  </a:solidFill>
                </a:rPr>
                <a:t>Alliage Base Ni</a:t>
              </a:r>
            </a:p>
            <a:p>
              <a:r>
                <a:rPr lang="fr-FR" sz="1400" i="1" dirty="0">
                  <a:solidFill>
                    <a:schemeClr val="bg1"/>
                  </a:solidFill>
                </a:rPr>
                <a:t>Image 1024x1024</a:t>
              </a:r>
            </a:p>
            <a:p>
              <a:r>
                <a:rPr lang="fr-FR" sz="1400" i="1" dirty="0">
                  <a:solidFill>
                    <a:schemeClr val="bg1"/>
                  </a:solidFill>
                </a:rPr>
                <a:t>800 ms/point</a:t>
              </a:r>
            </a:p>
            <a:p>
              <a:r>
                <a:rPr lang="fr-FR" sz="1400" i="1" dirty="0">
                  <a:solidFill>
                    <a:schemeClr val="bg1"/>
                  </a:solidFill>
                </a:rPr>
                <a:t>1 048 576 points</a:t>
              </a:r>
            </a:p>
            <a:p>
              <a:r>
                <a:rPr lang="fr-FR" sz="1400" i="1" dirty="0">
                  <a:solidFill>
                    <a:schemeClr val="bg1"/>
                  </a:solidFill>
                </a:rPr>
                <a:t>Temps total = 10 h</a:t>
              </a:r>
            </a:p>
          </p:txBody>
        </p:sp>
      </p:grp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8560F1B-7C77-49F7-B35D-6A755E5A9BE9}"/>
              </a:ext>
            </a:extLst>
          </p:cNvPr>
          <p:cNvCxnSpPr/>
          <p:nvPr/>
        </p:nvCxnSpPr>
        <p:spPr bwMode="auto">
          <a:xfrm flipH="1" flipV="1">
            <a:off x="594203" y="2341091"/>
            <a:ext cx="5191530" cy="32751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Grouper 59">
            <a:extLst>
              <a:ext uri="{FF2B5EF4-FFF2-40B4-BE49-F238E27FC236}">
                <a16:creationId xmlns:a16="http://schemas.microsoft.com/office/drawing/2014/main" id="{327DD783-D305-4E56-B50C-4094DC3C2A27}"/>
              </a:ext>
            </a:extLst>
          </p:cNvPr>
          <p:cNvGrpSpPr/>
          <p:nvPr/>
        </p:nvGrpSpPr>
        <p:grpSpPr>
          <a:xfrm>
            <a:off x="4615637" y="3869473"/>
            <a:ext cx="3629582" cy="1948917"/>
            <a:chOff x="4542491" y="3858724"/>
            <a:chExt cx="3619500" cy="1943503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CE0177C4-E368-4840-BD6C-910CFA53E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2323"/>
            <a:stretch/>
          </p:blipFill>
          <p:spPr>
            <a:xfrm>
              <a:off x="4542491" y="4354674"/>
              <a:ext cx="3619500" cy="1447553"/>
            </a:xfrm>
            <a:prstGeom prst="rect">
              <a:avLst/>
            </a:prstGeom>
          </p:spPr>
        </p:pic>
        <p:grpSp>
          <p:nvGrpSpPr>
            <p:cNvPr id="22" name="Grouper 58">
              <a:extLst>
                <a:ext uri="{FF2B5EF4-FFF2-40B4-BE49-F238E27FC236}">
                  <a16:creationId xmlns:a16="http://schemas.microsoft.com/office/drawing/2014/main" id="{0C7AA645-3D54-42FD-B4EB-1A238D86DE01}"/>
                </a:ext>
              </a:extLst>
            </p:cNvPr>
            <p:cNvGrpSpPr/>
            <p:nvPr/>
          </p:nvGrpSpPr>
          <p:grpSpPr>
            <a:xfrm>
              <a:off x="4886806" y="3858724"/>
              <a:ext cx="2915148" cy="420280"/>
              <a:chOff x="5165014" y="3919204"/>
              <a:chExt cx="2915148" cy="420280"/>
            </a:xfrm>
          </p:grpSpPr>
          <p:sp>
            <p:nvSpPr>
              <p:cNvPr id="23" name="Flèche vers le bas 56">
                <a:extLst>
                  <a:ext uri="{FF2B5EF4-FFF2-40B4-BE49-F238E27FC236}">
                    <a16:creationId xmlns:a16="http://schemas.microsoft.com/office/drawing/2014/main" id="{34F0F213-4619-412D-B20C-46D785B3E178}"/>
                  </a:ext>
                </a:extLst>
              </p:cNvPr>
              <p:cNvSpPr/>
              <p:nvPr/>
            </p:nvSpPr>
            <p:spPr bwMode="auto">
              <a:xfrm>
                <a:off x="5165014" y="3931300"/>
                <a:ext cx="2915148" cy="408184"/>
              </a:xfrm>
              <a:prstGeom prst="downArrow">
                <a:avLst/>
              </a:prstGeom>
              <a:solidFill>
                <a:srgbClr val="000090"/>
              </a:solidFill>
              <a:ln>
                <a:noFill/>
              </a:ln>
              <a:effectLst/>
              <a:extLst/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1400" b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9AEDFFF0-9A33-4714-8653-3F1393E38087}"/>
                  </a:ext>
                </a:extLst>
              </p:cNvPr>
              <p:cNvSpPr txBox="1"/>
              <p:nvPr/>
            </p:nvSpPr>
            <p:spPr>
              <a:xfrm>
                <a:off x="5890777" y="3919204"/>
                <a:ext cx="1381468" cy="306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FFFFFF"/>
                    </a:solidFill>
                  </a:rPr>
                  <a:t>Quantification</a:t>
                </a:r>
              </a:p>
            </p:txBody>
          </p:sp>
        </p:grpSp>
      </p:grpSp>
      <p:grpSp>
        <p:nvGrpSpPr>
          <p:cNvPr id="25" name="Grouper 15">
            <a:extLst>
              <a:ext uri="{FF2B5EF4-FFF2-40B4-BE49-F238E27FC236}">
                <a16:creationId xmlns:a16="http://schemas.microsoft.com/office/drawing/2014/main" id="{A797DD4E-0D45-46D4-98A2-40B4DFCCB7C9}"/>
              </a:ext>
            </a:extLst>
          </p:cNvPr>
          <p:cNvGrpSpPr/>
          <p:nvPr/>
        </p:nvGrpSpPr>
        <p:grpSpPr>
          <a:xfrm>
            <a:off x="305306" y="1934570"/>
            <a:ext cx="2798599" cy="3037387"/>
            <a:chOff x="449765" y="2171119"/>
            <a:chExt cx="2790825" cy="3028950"/>
          </a:xfrm>
        </p:grpSpPr>
        <p:pic>
          <p:nvPicPr>
            <p:cNvPr id="26" name="Image 25" descr="SA-AlW%(pixels).tif">
              <a:extLst>
                <a:ext uri="{FF2B5EF4-FFF2-40B4-BE49-F238E27FC236}">
                  <a16:creationId xmlns:a16="http://schemas.microsoft.com/office/drawing/2014/main" id="{57C26EB9-CE33-4397-A22E-0D2F630BE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65" y="2171119"/>
              <a:ext cx="2790825" cy="3028950"/>
            </a:xfrm>
            <a:prstGeom prst="rect">
              <a:avLst/>
            </a:prstGeom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A1B1EE1-B87A-4C02-B474-FB0A4FA51797}"/>
                </a:ext>
              </a:extLst>
            </p:cNvPr>
            <p:cNvSpPr txBox="1"/>
            <p:nvPr/>
          </p:nvSpPr>
          <p:spPr>
            <a:xfrm>
              <a:off x="454802" y="2172483"/>
              <a:ext cx="801193" cy="30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Al </a:t>
              </a:r>
              <a:r>
                <a:rPr lang="fr-FR" sz="1400" dirty="0" err="1">
                  <a:solidFill>
                    <a:schemeClr val="bg1"/>
                  </a:solidFill>
                </a:rPr>
                <a:t>Wt</a:t>
              </a:r>
              <a:r>
                <a:rPr lang="fr-FR" sz="1400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grpSp>
        <p:nvGrpSpPr>
          <p:cNvPr id="28" name="Grouper 63">
            <a:extLst>
              <a:ext uri="{FF2B5EF4-FFF2-40B4-BE49-F238E27FC236}">
                <a16:creationId xmlns:a16="http://schemas.microsoft.com/office/drawing/2014/main" id="{D0CA14F8-3885-4161-B498-907D4D8CA3DE}"/>
              </a:ext>
            </a:extLst>
          </p:cNvPr>
          <p:cNvGrpSpPr/>
          <p:nvPr/>
        </p:nvGrpSpPr>
        <p:grpSpPr>
          <a:xfrm>
            <a:off x="734404" y="2547168"/>
            <a:ext cx="6591806" cy="2302277"/>
            <a:chOff x="684135" y="2540092"/>
            <a:chExt cx="6573495" cy="2295881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7251C120-70A5-4B35-A9C5-52C53AE9A867}"/>
                </a:ext>
              </a:extLst>
            </p:cNvPr>
            <p:cNvSpPr/>
            <p:nvPr/>
          </p:nvSpPr>
          <p:spPr bwMode="auto">
            <a:xfrm>
              <a:off x="6822173" y="4511921"/>
              <a:ext cx="435457" cy="324052"/>
            </a:xfrm>
            <a:prstGeom prst="ellipse">
              <a:avLst/>
            </a:prstGeom>
            <a:no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900" b="0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F9134F87-3A56-4C0A-94EF-29A805B22B81}"/>
                </a:ext>
              </a:extLst>
            </p:cNvPr>
            <p:cNvCxnSpPr/>
            <p:nvPr/>
          </p:nvCxnSpPr>
          <p:spPr bwMode="auto">
            <a:xfrm flipH="1" flipV="1">
              <a:off x="684135" y="2540092"/>
              <a:ext cx="6162230" cy="208069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er 16">
            <a:extLst>
              <a:ext uri="{FF2B5EF4-FFF2-40B4-BE49-F238E27FC236}">
                <a16:creationId xmlns:a16="http://schemas.microsoft.com/office/drawing/2014/main" id="{DC43175B-1825-489F-9898-1A4B0AE3FC54}"/>
              </a:ext>
            </a:extLst>
          </p:cNvPr>
          <p:cNvGrpSpPr/>
          <p:nvPr/>
        </p:nvGrpSpPr>
        <p:grpSpPr>
          <a:xfrm>
            <a:off x="447325" y="2213206"/>
            <a:ext cx="2798599" cy="3037387"/>
            <a:chOff x="800545" y="2679164"/>
            <a:chExt cx="2790825" cy="3028950"/>
          </a:xfrm>
        </p:grpSpPr>
        <p:pic>
          <p:nvPicPr>
            <p:cNvPr id="32" name="Image 31" descr="SA-CoW%(pixels).tif">
              <a:extLst>
                <a:ext uri="{FF2B5EF4-FFF2-40B4-BE49-F238E27FC236}">
                  <a16:creationId xmlns:a16="http://schemas.microsoft.com/office/drawing/2014/main" id="{FAFA188C-4A18-4433-A8B8-85F8C554F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45" y="2679164"/>
              <a:ext cx="2790825" cy="3028950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2C443DB9-9384-4E1A-8C1F-74A608DAF721}"/>
                </a:ext>
              </a:extLst>
            </p:cNvPr>
            <p:cNvSpPr txBox="1"/>
            <p:nvPr/>
          </p:nvSpPr>
          <p:spPr>
            <a:xfrm>
              <a:off x="800739" y="2687772"/>
              <a:ext cx="860340" cy="30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Co </a:t>
              </a:r>
              <a:r>
                <a:rPr lang="fr-FR" sz="1400" dirty="0" err="1">
                  <a:solidFill>
                    <a:schemeClr val="bg1"/>
                  </a:solidFill>
                </a:rPr>
                <a:t>Wt</a:t>
              </a:r>
              <a:r>
                <a:rPr lang="fr-FR" sz="1400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grpSp>
        <p:nvGrpSpPr>
          <p:cNvPr id="34" name="Grouper 18">
            <a:extLst>
              <a:ext uri="{FF2B5EF4-FFF2-40B4-BE49-F238E27FC236}">
                <a16:creationId xmlns:a16="http://schemas.microsoft.com/office/drawing/2014/main" id="{710B88F2-29B7-4BBD-8B4F-917291DDDAF5}"/>
              </a:ext>
            </a:extLst>
          </p:cNvPr>
          <p:cNvGrpSpPr/>
          <p:nvPr/>
        </p:nvGrpSpPr>
        <p:grpSpPr>
          <a:xfrm>
            <a:off x="602075" y="2523065"/>
            <a:ext cx="2803319" cy="3037387"/>
            <a:chOff x="6468887" y="3223497"/>
            <a:chExt cx="2795532" cy="3028950"/>
          </a:xfrm>
        </p:grpSpPr>
        <p:pic>
          <p:nvPicPr>
            <p:cNvPr id="35" name="Image 34" descr="SA-WW%(pixels).tif">
              <a:extLst>
                <a:ext uri="{FF2B5EF4-FFF2-40B4-BE49-F238E27FC236}">
                  <a16:creationId xmlns:a16="http://schemas.microsoft.com/office/drawing/2014/main" id="{B23FCE0B-BD5A-41F7-9735-8F93CFB07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594" y="3223497"/>
              <a:ext cx="2790825" cy="3028950"/>
            </a:xfrm>
            <a:prstGeom prst="rect">
              <a:avLst/>
            </a:prstGeom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76B5E3E-2889-47A6-ABCB-7600E075CD3B}"/>
                </a:ext>
              </a:extLst>
            </p:cNvPr>
            <p:cNvSpPr txBox="1"/>
            <p:nvPr/>
          </p:nvSpPr>
          <p:spPr>
            <a:xfrm>
              <a:off x="6468887" y="3227187"/>
              <a:ext cx="791602" cy="30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W </a:t>
              </a:r>
              <a:r>
                <a:rPr lang="fr-FR" sz="1400" dirty="0" err="1">
                  <a:solidFill>
                    <a:schemeClr val="bg1"/>
                  </a:solidFill>
                </a:rPr>
                <a:t>Wt</a:t>
              </a:r>
              <a:r>
                <a:rPr lang="fr-FR" sz="1400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grpSp>
        <p:nvGrpSpPr>
          <p:cNvPr id="37" name="Grouper 24">
            <a:extLst>
              <a:ext uri="{FF2B5EF4-FFF2-40B4-BE49-F238E27FC236}">
                <a16:creationId xmlns:a16="http://schemas.microsoft.com/office/drawing/2014/main" id="{6A96846C-0CAA-459D-B2C4-D56ED6C93135}"/>
              </a:ext>
            </a:extLst>
          </p:cNvPr>
          <p:cNvGrpSpPr/>
          <p:nvPr/>
        </p:nvGrpSpPr>
        <p:grpSpPr>
          <a:xfrm>
            <a:off x="806588" y="2797463"/>
            <a:ext cx="2805724" cy="3048215"/>
            <a:chOff x="5885878" y="2958676"/>
            <a:chExt cx="2797930" cy="3039748"/>
          </a:xfrm>
        </p:grpSpPr>
        <p:pic>
          <p:nvPicPr>
            <p:cNvPr id="38" name="Image 37" descr="SA-TaW%(pixels).tif">
              <a:extLst>
                <a:ext uri="{FF2B5EF4-FFF2-40B4-BE49-F238E27FC236}">
                  <a16:creationId xmlns:a16="http://schemas.microsoft.com/office/drawing/2014/main" id="{5E9BE08E-D478-46E5-8177-36CDF294A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983" y="2969474"/>
              <a:ext cx="2790825" cy="3028950"/>
            </a:xfrm>
            <a:prstGeom prst="rect">
              <a:avLst/>
            </a:prstGeom>
          </p:spPr>
        </p:pic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158296FA-1FED-4BC5-B144-DB8951F340B7}"/>
                </a:ext>
              </a:extLst>
            </p:cNvPr>
            <p:cNvSpPr txBox="1"/>
            <p:nvPr/>
          </p:nvSpPr>
          <p:spPr>
            <a:xfrm>
              <a:off x="5885878" y="2958676"/>
              <a:ext cx="816667" cy="30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Ta </a:t>
              </a:r>
              <a:r>
                <a:rPr lang="fr-FR" sz="1400" dirty="0" err="1">
                  <a:solidFill>
                    <a:schemeClr val="bg1"/>
                  </a:solidFill>
                </a:rPr>
                <a:t>Wt</a:t>
              </a:r>
              <a:r>
                <a:rPr lang="fr-FR" sz="1400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grpSp>
        <p:nvGrpSpPr>
          <p:cNvPr id="40" name="Grouper 17">
            <a:extLst>
              <a:ext uri="{FF2B5EF4-FFF2-40B4-BE49-F238E27FC236}">
                <a16:creationId xmlns:a16="http://schemas.microsoft.com/office/drawing/2014/main" id="{70296513-071A-4DC6-AFF6-D3C3735026F4}"/>
              </a:ext>
            </a:extLst>
          </p:cNvPr>
          <p:cNvGrpSpPr/>
          <p:nvPr/>
        </p:nvGrpSpPr>
        <p:grpSpPr>
          <a:xfrm>
            <a:off x="1023129" y="3087275"/>
            <a:ext cx="2798599" cy="3037387"/>
            <a:chOff x="4610801" y="2316274"/>
            <a:chExt cx="2790825" cy="3028950"/>
          </a:xfrm>
        </p:grpSpPr>
        <p:pic>
          <p:nvPicPr>
            <p:cNvPr id="41" name="Image 40" descr="SA-CrW%(pixels).tif">
              <a:extLst>
                <a:ext uri="{FF2B5EF4-FFF2-40B4-BE49-F238E27FC236}">
                  <a16:creationId xmlns:a16="http://schemas.microsoft.com/office/drawing/2014/main" id="{C04F1353-DE8F-48F4-A9E5-1A520F4AD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01" y="2316274"/>
              <a:ext cx="2790825" cy="3028950"/>
            </a:xfrm>
            <a:prstGeom prst="rect">
              <a:avLst/>
            </a:prstGeom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94A6CF58-4EED-49A4-AFDC-F7C4C31EC787}"/>
                </a:ext>
              </a:extLst>
            </p:cNvPr>
            <p:cNvSpPr txBox="1"/>
            <p:nvPr/>
          </p:nvSpPr>
          <p:spPr>
            <a:xfrm>
              <a:off x="4625438" y="2327207"/>
              <a:ext cx="860340" cy="30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Co </a:t>
              </a:r>
              <a:r>
                <a:rPr lang="fr-FR" sz="1400" dirty="0" err="1">
                  <a:solidFill>
                    <a:schemeClr val="bg1"/>
                  </a:solidFill>
                </a:rPr>
                <a:t>Wt</a:t>
              </a:r>
              <a:r>
                <a:rPr lang="fr-FR" sz="1400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grpSp>
        <p:nvGrpSpPr>
          <p:cNvPr id="43" name="Grouper 34">
            <a:extLst>
              <a:ext uri="{FF2B5EF4-FFF2-40B4-BE49-F238E27FC236}">
                <a16:creationId xmlns:a16="http://schemas.microsoft.com/office/drawing/2014/main" id="{EEA3D8D8-B933-4CC6-8310-8CA5A259E799}"/>
              </a:ext>
            </a:extLst>
          </p:cNvPr>
          <p:cNvGrpSpPr/>
          <p:nvPr/>
        </p:nvGrpSpPr>
        <p:grpSpPr>
          <a:xfrm>
            <a:off x="1276042" y="3376298"/>
            <a:ext cx="2803266" cy="3045749"/>
            <a:chOff x="5077893" y="2670824"/>
            <a:chExt cx="2795479" cy="3037289"/>
          </a:xfrm>
        </p:grpSpPr>
        <p:pic>
          <p:nvPicPr>
            <p:cNvPr id="44" name="Image 43" descr="SA-MoW%(pixels).tif">
              <a:extLst>
                <a:ext uri="{FF2B5EF4-FFF2-40B4-BE49-F238E27FC236}">
                  <a16:creationId xmlns:a16="http://schemas.microsoft.com/office/drawing/2014/main" id="{765EA8CD-9BEB-468B-AF44-872BFB107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547" y="2679163"/>
              <a:ext cx="2790825" cy="3028950"/>
            </a:xfrm>
            <a:prstGeom prst="rect">
              <a:avLst/>
            </a:prstGeom>
          </p:spPr>
        </p:pic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4DA38253-C482-4A17-A8A1-1D08E5DF0B9C}"/>
                </a:ext>
              </a:extLst>
            </p:cNvPr>
            <p:cNvSpPr txBox="1"/>
            <p:nvPr/>
          </p:nvSpPr>
          <p:spPr>
            <a:xfrm>
              <a:off x="5077893" y="2670824"/>
              <a:ext cx="879523" cy="30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Mo </a:t>
              </a:r>
              <a:r>
                <a:rPr lang="fr-FR" sz="1400" dirty="0" err="1">
                  <a:solidFill>
                    <a:schemeClr val="bg1"/>
                  </a:solidFill>
                </a:rPr>
                <a:t>Wt</a:t>
              </a:r>
              <a:r>
                <a:rPr lang="fr-FR" sz="1400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grpSp>
        <p:nvGrpSpPr>
          <p:cNvPr id="46" name="Grouper 33">
            <a:extLst>
              <a:ext uri="{FF2B5EF4-FFF2-40B4-BE49-F238E27FC236}">
                <a16:creationId xmlns:a16="http://schemas.microsoft.com/office/drawing/2014/main" id="{C6B6BC1B-C5E5-49EF-9C02-437D5496FFC1}"/>
              </a:ext>
            </a:extLst>
          </p:cNvPr>
          <p:cNvGrpSpPr/>
          <p:nvPr/>
        </p:nvGrpSpPr>
        <p:grpSpPr>
          <a:xfrm>
            <a:off x="1475017" y="3658299"/>
            <a:ext cx="2800861" cy="3037387"/>
            <a:chOff x="5455269" y="3054149"/>
            <a:chExt cx="2793081" cy="3028950"/>
          </a:xfrm>
        </p:grpSpPr>
        <p:pic>
          <p:nvPicPr>
            <p:cNvPr id="47" name="Image 46" descr="SA-NiW%(pixels).tif">
              <a:extLst>
                <a:ext uri="{FF2B5EF4-FFF2-40B4-BE49-F238E27FC236}">
                  <a16:creationId xmlns:a16="http://schemas.microsoft.com/office/drawing/2014/main" id="{28DC3B9E-BBE0-440B-8FA8-C62783A1B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7525" y="3054149"/>
              <a:ext cx="2790825" cy="3028950"/>
            </a:xfrm>
            <a:prstGeom prst="rect">
              <a:avLst/>
            </a:prstGeom>
          </p:spPr>
        </p:pic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AE402CE0-0870-4DFB-98F7-FAEA979299A9}"/>
                </a:ext>
              </a:extLst>
            </p:cNvPr>
            <p:cNvSpPr txBox="1"/>
            <p:nvPr/>
          </p:nvSpPr>
          <p:spPr>
            <a:xfrm>
              <a:off x="5455269" y="3060298"/>
              <a:ext cx="860341" cy="30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Co </a:t>
              </a:r>
              <a:r>
                <a:rPr lang="fr-FR" sz="1400" dirty="0" err="1">
                  <a:solidFill>
                    <a:schemeClr val="bg1"/>
                  </a:solidFill>
                </a:rPr>
                <a:t>Wt</a:t>
              </a:r>
              <a:r>
                <a:rPr lang="fr-FR" sz="1400" dirty="0">
                  <a:solidFill>
                    <a:schemeClr val="bg1"/>
                  </a:solidFill>
                </a:rPr>
                <a:t>%</a:t>
              </a:r>
            </a:p>
          </p:txBody>
        </p:sp>
      </p:grpSp>
      <p:grpSp>
        <p:nvGrpSpPr>
          <p:cNvPr id="49" name="Grouper 23">
            <a:extLst>
              <a:ext uri="{FF2B5EF4-FFF2-40B4-BE49-F238E27FC236}">
                <a16:creationId xmlns:a16="http://schemas.microsoft.com/office/drawing/2014/main" id="{3C56DD21-C8FA-4795-949A-1D907C5E175E}"/>
              </a:ext>
            </a:extLst>
          </p:cNvPr>
          <p:cNvGrpSpPr/>
          <p:nvPr/>
        </p:nvGrpSpPr>
        <p:grpSpPr>
          <a:xfrm>
            <a:off x="1611920" y="3921046"/>
            <a:ext cx="2810586" cy="3053080"/>
            <a:chOff x="6147142" y="3026403"/>
            <a:chExt cx="2802779" cy="3044599"/>
          </a:xfrm>
        </p:grpSpPr>
        <p:pic>
          <p:nvPicPr>
            <p:cNvPr id="50" name="Image 49" descr="SA-TiW%(pixels).tif">
              <a:extLst>
                <a:ext uri="{FF2B5EF4-FFF2-40B4-BE49-F238E27FC236}">
                  <a16:creationId xmlns:a16="http://schemas.microsoft.com/office/drawing/2014/main" id="{DDC8E01D-3EFE-401F-B2DC-029303D2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096" y="3042052"/>
              <a:ext cx="2790825" cy="3028950"/>
            </a:xfrm>
            <a:prstGeom prst="rect">
              <a:avLst/>
            </a:prstGeom>
          </p:spPr>
        </p:pic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5EB4AE7-3BA0-4656-947D-C4E6B5EEAC33}"/>
                </a:ext>
              </a:extLst>
            </p:cNvPr>
            <p:cNvSpPr txBox="1"/>
            <p:nvPr/>
          </p:nvSpPr>
          <p:spPr>
            <a:xfrm>
              <a:off x="6147142" y="3026403"/>
              <a:ext cx="777151" cy="30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Ti </a:t>
              </a:r>
              <a:r>
                <a:rPr lang="fr-FR" sz="1400" dirty="0" err="1">
                  <a:solidFill>
                    <a:schemeClr val="bg1"/>
                  </a:solidFill>
                </a:rPr>
                <a:t>Wt</a:t>
              </a:r>
              <a:r>
                <a:rPr lang="fr-FR" sz="1400" dirty="0">
                  <a:solidFill>
                    <a:schemeClr val="bg1"/>
                  </a:solidFill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4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B14-SiKa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427" r="652" b="6245"/>
          <a:stretch/>
        </p:blipFill>
        <p:spPr>
          <a:xfrm>
            <a:off x="2233999" y="1867856"/>
            <a:ext cx="2008249" cy="2241426"/>
          </a:xfrm>
          <a:prstGeom prst="rect">
            <a:avLst/>
          </a:prstGeom>
        </p:spPr>
      </p:pic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181789" y="1155785"/>
            <a:ext cx="8804678" cy="4010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58188" algn="l"/>
              </a:tabLst>
            </a:pPr>
            <a:r>
              <a:rPr lang="fr-FR" sz="2006" dirty="0">
                <a:solidFill>
                  <a:srgbClr val="000000"/>
                </a:solidFill>
              </a:rPr>
              <a:t>Alliage multiphasé à base de siliciures de Nb, Mo.</a:t>
            </a:r>
            <a:endParaRPr lang="fr-FR" sz="2006" i="1" dirty="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5" name="Image 4" descr="B14-b14-2_celui_utilisé_samux2006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0" y="1861724"/>
            <a:ext cx="2023725" cy="2398489"/>
          </a:xfrm>
          <a:prstGeom prst="rect">
            <a:avLst/>
          </a:prstGeom>
        </p:spPr>
      </p:pic>
      <p:pic>
        <p:nvPicPr>
          <p:cNvPr id="6" name="Image 5" descr="B14-MoLa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9"/>
          <a:stretch/>
        </p:blipFill>
        <p:spPr>
          <a:xfrm>
            <a:off x="163969" y="4153932"/>
            <a:ext cx="1985126" cy="2201021"/>
          </a:xfrm>
          <a:prstGeom prst="rect">
            <a:avLst/>
          </a:prstGeom>
        </p:spPr>
      </p:pic>
      <p:pic>
        <p:nvPicPr>
          <p:cNvPr id="8" name="Image 7" descr="B14-NbLa.t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4"/>
          <a:stretch/>
        </p:blipFill>
        <p:spPr>
          <a:xfrm>
            <a:off x="2242090" y="4150553"/>
            <a:ext cx="2056886" cy="225534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62376" y="4151733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Mo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238242" y="4151733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Nb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238242" y="1846630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Si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9641" y="187210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BSE</a:t>
            </a:r>
          </a:p>
        </p:txBody>
      </p:sp>
      <p:grpSp>
        <p:nvGrpSpPr>
          <p:cNvPr id="3" name="Grouper 2"/>
          <p:cNvGrpSpPr/>
          <p:nvPr/>
        </p:nvGrpSpPr>
        <p:grpSpPr>
          <a:xfrm>
            <a:off x="192090" y="2600564"/>
            <a:ext cx="7843887" cy="3597319"/>
            <a:chOff x="131231" y="2593340"/>
            <a:chExt cx="7822098" cy="3587326"/>
          </a:xfrm>
        </p:grpSpPr>
        <p:grpSp>
          <p:nvGrpSpPr>
            <p:cNvPr id="16" name="Grouper 15"/>
            <p:cNvGrpSpPr/>
            <p:nvPr/>
          </p:nvGrpSpPr>
          <p:grpSpPr>
            <a:xfrm>
              <a:off x="131231" y="4166442"/>
              <a:ext cx="3992032" cy="2014224"/>
              <a:chOff x="927101" y="1905842"/>
              <a:chExt cx="3992032" cy="2014224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 rotWithShape="1">
              <a:blip r:embed="rId6"/>
              <a:srcRect b="5242"/>
              <a:stretch/>
            </p:blipFill>
            <p:spPr>
              <a:xfrm>
                <a:off x="927101" y="1913466"/>
                <a:ext cx="1978781" cy="1989667"/>
              </a:xfrm>
              <a:prstGeom prst="rect">
                <a:avLst/>
              </a:prstGeom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 rotWithShape="1">
              <a:blip r:embed="rId7"/>
              <a:srcRect b="3572"/>
              <a:stretch/>
            </p:blipFill>
            <p:spPr>
              <a:xfrm>
                <a:off x="2950633" y="1905842"/>
                <a:ext cx="1968500" cy="2014224"/>
              </a:xfrm>
              <a:prstGeom prst="rect">
                <a:avLst/>
              </a:prstGeom>
            </p:spPr>
          </p:pic>
        </p:grpSp>
        <p:sp>
          <p:nvSpPr>
            <p:cNvPr id="52" name="ZoneTexte 51"/>
            <p:cNvSpPr txBox="1"/>
            <p:nvPr/>
          </p:nvSpPr>
          <p:spPr>
            <a:xfrm>
              <a:off x="4744720" y="2593340"/>
              <a:ext cx="3208609" cy="306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Cartographie Si révèle une 3 phase 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4562212" y="1902666"/>
            <a:ext cx="422904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Identification initiale de 2 phases en image BSE</a:t>
            </a:r>
          </a:p>
          <a:p>
            <a:pPr algn="ctr"/>
            <a:r>
              <a:rPr lang="fr-FR" sz="1400" dirty="0"/>
              <a:t>(oxydes en noir exceptés)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3600927" y="3051396"/>
            <a:ext cx="4826708" cy="2934231"/>
            <a:chOff x="3517900" y="3042920"/>
            <a:chExt cx="4813300" cy="2926080"/>
          </a:xfrm>
        </p:grpSpPr>
        <p:grpSp>
          <p:nvGrpSpPr>
            <p:cNvPr id="28684" name="Grouper 28683"/>
            <p:cNvGrpSpPr/>
            <p:nvPr/>
          </p:nvGrpSpPr>
          <p:grpSpPr>
            <a:xfrm>
              <a:off x="3517900" y="3042920"/>
              <a:ext cx="4813300" cy="2926080"/>
              <a:chOff x="3517900" y="3220720"/>
              <a:chExt cx="3248660" cy="2687320"/>
            </a:xfrm>
          </p:grpSpPr>
          <p:grpSp>
            <p:nvGrpSpPr>
              <p:cNvPr id="28683" name="Grouper 28682"/>
              <p:cNvGrpSpPr/>
              <p:nvPr/>
            </p:nvGrpSpPr>
            <p:grpSpPr>
              <a:xfrm>
                <a:off x="4282440" y="4626460"/>
                <a:ext cx="2484120" cy="1281580"/>
                <a:chOff x="4282440" y="4626460"/>
                <a:chExt cx="2484120" cy="1281580"/>
              </a:xfrm>
            </p:grpSpPr>
            <p:pic>
              <p:nvPicPr>
                <p:cNvPr id="28673" name="Image 28672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82440" y="4626460"/>
                  <a:ext cx="2484120" cy="1281580"/>
                </a:xfrm>
                <a:prstGeom prst="rect">
                  <a:avLst/>
                </a:prstGeom>
              </p:spPr>
            </p:pic>
            <p:sp>
              <p:nvSpPr>
                <p:cNvPr id="28681" name="ZoneTexte 28680"/>
                <p:cNvSpPr txBox="1"/>
                <p:nvPr/>
              </p:nvSpPr>
              <p:spPr>
                <a:xfrm>
                  <a:off x="5524500" y="5105400"/>
                  <a:ext cx="238656" cy="281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/>
                    <a:t>Si</a:t>
                  </a:r>
                </a:p>
              </p:txBody>
            </p:sp>
            <p:sp>
              <p:nvSpPr>
                <p:cNvPr id="64" name="ZoneTexte 63"/>
                <p:cNvSpPr txBox="1"/>
                <p:nvPr/>
              </p:nvSpPr>
              <p:spPr>
                <a:xfrm>
                  <a:off x="5664200" y="4673600"/>
                  <a:ext cx="297997" cy="281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/>
                    <a:t>Mo</a:t>
                  </a:r>
                </a:p>
              </p:txBody>
            </p:sp>
          </p:grpSp>
          <p:grpSp>
            <p:nvGrpSpPr>
              <p:cNvPr id="28682" name="Grouper 28681"/>
              <p:cNvGrpSpPr/>
              <p:nvPr/>
            </p:nvGrpSpPr>
            <p:grpSpPr>
              <a:xfrm>
                <a:off x="4277359" y="3220720"/>
                <a:ext cx="2449253" cy="1263592"/>
                <a:chOff x="4277359" y="3220720"/>
                <a:chExt cx="2449253" cy="1263592"/>
              </a:xfrm>
            </p:grpSpPr>
            <p:pic>
              <p:nvPicPr>
                <p:cNvPr id="28672" name="Image 28671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77359" y="3220720"/>
                  <a:ext cx="2449253" cy="1263592"/>
                </a:xfrm>
                <a:prstGeom prst="rect">
                  <a:avLst/>
                </a:prstGeom>
              </p:spPr>
            </p:pic>
            <p:sp>
              <p:nvSpPr>
                <p:cNvPr id="65" name="ZoneTexte 64"/>
                <p:cNvSpPr txBox="1"/>
                <p:nvPr/>
              </p:nvSpPr>
              <p:spPr>
                <a:xfrm>
                  <a:off x="5511800" y="3733800"/>
                  <a:ext cx="238656" cy="2818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dirty="0"/>
                    <a:t>Si</a:t>
                  </a:r>
                </a:p>
              </p:txBody>
            </p:sp>
          </p:grpSp>
          <p:cxnSp>
            <p:nvCxnSpPr>
              <p:cNvPr id="59" name="Connecteur droit avec flèche 58"/>
              <p:cNvCxnSpPr/>
              <p:nvPr/>
            </p:nvCxnSpPr>
            <p:spPr bwMode="auto">
              <a:xfrm flipV="1">
                <a:off x="3517900" y="3848101"/>
                <a:ext cx="1295400" cy="83524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8677" name="Connecteur droit avec flèche 28676"/>
            <p:cNvCxnSpPr/>
            <p:nvPr/>
          </p:nvCxnSpPr>
          <p:spPr bwMode="auto">
            <a:xfrm>
              <a:off x="3771900" y="4914900"/>
              <a:ext cx="1739900" cy="317500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er 18"/>
          <p:cNvGrpSpPr/>
          <p:nvPr/>
        </p:nvGrpSpPr>
        <p:grpSpPr>
          <a:xfrm>
            <a:off x="2522663" y="4703599"/>
            <a:ext cx="1698055" cy="1553866"/>
            <a:chOff x="2455331" y="2404533"/>
            <a:chExt cx="1693338" cy="1549549"/>
          </a:xfrm>
        </p:grpSpPr>
        <p:sp>
          <p:nvSpPr>
            <p:cNvPr id="36" name="Ellipse 35"/>
            <p:cNvSpPr/>
            <p:nvPr/>
          </p:nvSpPr>
          <p:spPr bwMode="auto">
            <a:xfrm>
              <a:off x="3598332" y="2404533"/>
              <a:ext cx="440267" cy="431950"/>
            </a:xfrm>
            <a:prstGeom prst="ellips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14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7" name="Ellipse 36"/>
            <p:cNvSpPr/>
            <p:nvPr/>
          </p:nvSpPr>
          <p:spPr bwMode="auto">
            <a:xfrm>
              <a:off x="3149599" y="3158067"/>
              <a:ext cx="440267" cy="431950"/>
            </a:xfrm>
            <a:prstGeom prst="ellips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14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8" name="Ellipse 37"/>
            <p:cNvSpPr/>
            <p:nvPr/>
          </p:nvSpPr>
          <p:spPr bwMode="auto">
            <a:xfrm>
              <a:off x="2455331" y="3073402"/>
              <a:ext cx="355599" cy="431950"/>
            </a:xfrm>
            <a:prstGeom prst="ellips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14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2954869" y="3522132"/>
              <a:ext cx="296334" cy="431950"/>
            </a:xfrm>
            <a:prstGeom prst="ellips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14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0" name="Ellipse 39"/>
            <p:cNvSpPr/>
            <p:nvPr/>
          </p:nvSpPr>
          <p:spPr bwMode="auto">
            <a:xfrm>
              <a:off x="3327402" y="2484965"/>
              <a:ext cx="296334" cy="431950"/>
            </a:xfrm>
            <a:prstGeom prst="ellips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14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1" name="Ellipse 40"/>
            <p:cNvSpPr/>
            <p:nvPr/>
          </p:nvSpPr>
          <p:spPr bwMode="auto">
            <a:xfrm>
              <a:off x="3670302" y="2844798"/>
              <a:ext cx="296334" cy="431950"/>
            </a:xfrm>
            <a:prstGeom prst="ellips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1400" b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" name="Ellipse 41"/>
            <p:cNvSpPr/>
            <p:nvPr/>
          </p:nvSpPr>
          <p:spPr bwMode="auto">
            <a:xfrm>
              <a:off x="3852335" y="2666998"/>
              <a:ext cx="296334" cy="431950"/>
            </a:xfrm>
            <a:prstGeom prst="ellipse">
              <a:avLst/>
            </a:prstGeom>
            <a:noFill/>
            <a:ln w="1905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695" tIns="45847" rIns="91695" bIns="45847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6960" eaLnBrk="1" hangingPunct="1"/>
              <a:endParaRPr lang="fr-FR" sz="1400" b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417082" y="4614453"/>
            <a:ext cx="7858992" cy="1694236"/>
            <a:chOff x="355598" y="4601633"/>
            <a:chExt cx="7837161" cy="1689529"/>
          </a:xfrm>
        </p:grpSpPr>
        <p:sp>
          <p:nvSpPr>
            <p:cNvPr id="72" name="ZoneTexte 71"/>
            <p:cNvSpPr txBox="1"/>
            <p:nvPr/>
          </p:nvSpPr>
          <p:spPr>
            <a:xfrm>
              <a:off x="4795520" y="5984240"/>
              <a:ext cx="3397239" cy="306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Faible contraste visible en image BSE</a:t>
              </a:r>
            </a:p>
          </p:txBody>
        </p:sp>
        <p:cxnSp>
          <p:nvCxnSpPr>
            <p:cNvPr id="74" name="Connecteur droit avec flèche 73"/>
            <p:cNvCxnSpPr>
              <a:endCxn id="72" idx="1"/>
            </p:cNvCxnSpPr>
            <p:nvPr/>
          </p:nvCxnSpPr>
          <p:spPr bwMode="auto">
            <a:xfrm>
              <a:off x="1435100" y="5702300"/>
              <a:ext cx="3360420" cy="435402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Grouper 42"/>
            <p:cNvGrpSpPr/>
            <p:nvPr/>
          </p:nvGrpSpPr>
          <p:grpSpPr>
            <a:xfrm>
              <a:off x="355598" y="4601633"/>
              <a:ext cx="1693338" cy="1549549"/>
              <a:chOff x="2455331" y="2404533"/>
              <a:chExt cx="1693338" cy="1549549"/>
            </a:xfrm>
          </p:grpSpPr>
          <p:sp>
            <p:nvSpPr>
              <p:cNvPr id="44" name="Ellipse 43"/>
              <p:cNvSpPr/>
              <p:nvPr/>
            </p:nvSpPr>
            <p:spPr bwMode="auto">
              <a:xfrm>
                <a:off x="3598332" y="2404533"/>
                <a:ext cx="440267" cy="4319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1400" b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5" name="Ellipse 44"/>
              <p:cNvSpPr/>
              <p:nvPr/>
            </p:nvSpPr>
            <p:spPr bwMode="auto">
              <a:xfrm>
                <a:off x="3149599" y="3158067"/>
                <a:ext cx="440267" cy="4319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1400" b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Ellipse 45"/>
              <p:cNvSpPr/>
              <p:nvPr/>
            </p:nvSpPr>
            <p:spPr bwMode="auto">
              <a:xfrm>
                <a:off x="2455331" y="3073402"/>
                <a:ext cx="355599" cy="4319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1400" b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" name="Ellipse 46"/>
              <p:cNvSpPr/>
              <p:nvPr/>
            </p:nvSpPr>
            <p:spPr bwMode="auto">
              <a:xfrm>
                <a:off x="2954869" y="3522132"/>
                <a:ext cx="296334" cy="4319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1400" b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 bwMode="auto">
              <a:xfrm>
                <a:off x="3327402" y="2484965"/>
                <a:ext cx="296334" cy="4319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1400" b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" name="Ellipse 48"/>
              <p:cNvSpPr/>
              <p:nvPr/>
            </p:nvSpPr>
            <p:spPr bwMode="auto">
              <a:xfrm>
                <a:off x="3670302" y="2844798"/>
                <a:ext cx="296334" cy="4319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1400" b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Ellipse 49"/>
              <p:cNvSpPr/>
              <p:nvPr/>
            </p:nvSpPr>
            <p:spPr bwMode="auto">
              <a:xfrm>
                <a:off x="3852335" y="2666998"/>
                <a:ext cx="296334" cy="43195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695" tIns="45847" rIns="91695" bIns="45847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6960" eaLnBrk="1" hangingPunct="1"/>
                <a:endParaRPr lang="fr-FR" sz="1400" b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51" name="Rectangle 2">
            <a:extLst>
              <a:ext uri="{FF2B5EF4-FFF2-40B4-BE49-F238E27FC236}">
                <a16:creationId xmlns:a16="http://schemas.microsoft.com/office/drawing/2014/main" id="{216E8086-1917-4902-85B7-00A5204E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FFFF"/>
              </a:gs>
              <a:gs pos="50000">
                <a:srgbClr val="00FFFF">
                  <a:alpha val="33000"/>
                </a:srgbClr>
              </a:gs>
              <a:gs pos="100000">
                <a:srgbClr val="CCFFFF">
                  <a:alpha val="9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Apport de l’imagerie chimique / analyse ponctuelle</a:t>
            </a:r>
          </a:p>
        </p:txBody>
      </p:sp>
      <p:sp>
        <p:nvSpPr>
          <p:cNvPr id="53" name="ZoneTexte 4">
            <a:extLst>
              <a:ext uri="{FF2B5EF4-FFF2-40B4-BE49-F238E27FC236}">
                <a16:creationId xmlns:a16="http://schemas.microsoft.com/office/drawing/2014/main" id="{BD43A496-DA63-4501-A196-51C44CB66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0688"/>
            <a:ext cx="8928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indent="0" algn="ctr"/>
            <a:r>
              <a:rPr lang="fr-FR" altLang="fr-FR" sz="2000" i="1" dirty="0">
                <a:solidFill>
                  <a:srgbClr val="0000FF"/>
                </a:solidFill>
                <a:latin typeface="+mn-lt"/>
              </a:rPr>
              <a:t>Détection de phases non discernables en image d’électrons BSE</a:t>
            </a:r>
          </a:p>
        </p:txBody>
      </p:sp>
    </p:spTree>
    <p:extLst>
      <p:ext uri="{BB962C8B-B14F-4D97-AF65-F5344CB8AC3E}">
        <p14:creationId xmlns:p14="http://schemas.microsoft.com/office/powerpoint/2010/main" val="23457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181789" y="1403484"/>
            <a:ext cx="8804678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tabLst>
                <a:tab pos="358188" algn="l"/>
              </a:tabLst>
            </a:pPr>
            <a:r>
              <a:rPr lang="fr-FR" sz="1800" dirty="0">
                <a:solidFill>
                  <a:srgbClr val="000000"/>
                </a:solidFill>
              </a:rPr>
              <a:t> Exploitation des cartes de répartition des éléments par analyse d’image.</a:t>
            </a:r>
            <a:endParaRPr lang="fr-FR" sz="1800" i="1" dirty="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2" name="Image 1" descr="image_Si_Seuillé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3" y="2204864"/>
            <a:ext cx="3129846" cy="3129846"/>
          </a:xfrm>
          <a:prstGeom prst="rect">
            <a:avLst/>
          </a:prstGeom>
        </p:spPr>
      </p:pic>
      <p:graphicFrame>
        <p:nvGraphicFramePr>
          <p:cNvPr id="51" name="Group 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969304"/>
              </p:ext>
            </p:extLst>
          </p:nvPr>
        </p:nvGraphicFramePr>
        <p:xfrm>
          <a:off x="4360275" y="2531336"/>
          <a:ext cx="4010051" cy="2381516"/>
        </p:xfrm>
        <a:graphic>
          <a:graphicData uri="http://schemas.openxmlformats.org/drawingml/2006/table">
            <a:tbl>
              <a:tblPr/>
              <a:tblGrid>
                <a:gridCol w="2207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2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Phase</a:t>
                      </a:r>
                      <a:endParaRPr kumimoji="0" lang="fr-F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695" marR="91695" marT="45847" marB="458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%surfacique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695" marR="91695" marT="45847" marB="458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2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Métallique (jaune)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695" marR="91695" marT="45847" marB="458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65 %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695" marR="91695" marT="45847" marB="458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Intermétallique 1 (rouge)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695" marR="91695" marT="45847" marB="458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7 %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695" marR="91695" marT="45847" marB="458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9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Intermétallique 2 (Bleu)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695" marR="91695" marT="45847" marB="458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28 %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91695" marR="91695" marT="45847" marB="4584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5496" y="534107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tx1"/>
                </a:solidFill>
              </a:rPr>
              <a:t>Image combinée des images de répartition segmentés des éléments Si, Nb et Mo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30B3010-54B0-49FB-A683-7F987F6C9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FFFF"/>
              </a:gs>
              <a:gs pos="50000">
                <a:srgbClr val="00FFFF">
                  <a:alpha val="33000"/>
                </a:srgbClr>
              </a:gs>
              <a:gs pos="100000">
                <a:srgbClr val="CCFFFF">
                  <a:alpha val="9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Apport de l’imagerie chimique / analyse ponctuelle</a:t>
            </a:r>
          </a:p>
        </p:txBody>
      </p:sp>
      <p:sp>
        <p:nvSpPr>
          <p:cNvPr id="10" name="ZoneTexte 4">
            <a:extLst>
              <a:ext uri="{FF2B5EF4-FFF2-40B4-BE49-F238E27FC236}">
                <a16:creationId xmlns:a16="http://schemas.microsoft.com/office/drawing/2014/main" id="{145DBCAA-87E7-48B7-95A5-1B05A2052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0688"/>
            <a:ext cx="8928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indent="0" algn="ctr"/>
            <a:r>
              <a:rPr lang="fr-FR" altLang="fr-FR" sz="2000" i="1" dirty="0">
                <a:solidFill>
                  <a:srgbClr val="0000FF"/>
                </a:solidFill>
                <a:latin typeface="+mn-lt"/>
              </a:rPr>
              <a:t>Estimation de la proportion surfacique (volumique) de phase</a:t>
            </a:r>
          </a:p>
        </p:txBody>
      </p:sp>
    </p:spTree>
    <p:extLst>
      <p:ext uri="{BB962C8B-B14F-4D97-AF65-F5344CB8AC3E}">
        <p14:creationId xmlns:p14="http://schemas.microsoft.com/office/powerpoint/2010/main" val="1275050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8" name="Grouper 28677"/>
          <p:cNvGrpSpPr/>
          <p:nvPr/>
        </p:nvGrpSpPr>
        <p:grpSpPr>
          <a:xfrm>
            <a:off x="6181111" y="1865263"/>
            <a:ext cx="2432915" cy="1624231"/>
            <a:chOff x="6103617" y="2075981"/>
            <a:chExt cx="2426157" cy="1619719"/>
          </a:xfrm>
        </p:grpSpPr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700"/>
            <a:stretch>
              <a:fillRect/>
            </a:stretch>
          </p:blipFill>
          <p:spPr bwMode="auto">
            <a:xfrm>
              <a:off x="6123705" y="2075981"/>
              <a:ext cx="2406069" cy="1619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5" name="ZoneTexte 64"/>
            <p:cNvSpPr txBox="1"/>
            <p:nvPr/>
          </p:nvSpPr>
          <p:spPr>
            <a:xfrm>
              <a:off x="6103617" y="2100212"/>
              <a:ext cx="2279789" cy="306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Image</a:t>
              </a:r>
              <a:r>
                <a:rPr lang="fr-FR" sz="1400" dirty="0">
                  <a:solidFill>
                    <a:schemeClr val="bg1"/>
                  </a:solidFill>
                </a:rPr>
                <a:t> composite Si Ti Nb</a:t>
              </a:r>
            </a:p>
          </p:txBody>
        </p:sp>
      </p:grp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181789" y="1021734"/>
            <a:ext cx="880467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  <a:tabLst>
                <a:tab pos="358188" algn="l"/>
              </a:tabLst>
            </a:pPr>
            <a:r>
              <a:rPr lang="fr-FR" sz="1600" dirty="0">
                <a:solidFill>
                  <a:srgbClr val="0000FF"/>
                </a:solidFill>
              </a:rPr>
              <a:t> Exploitation des cartes de répartition quantitatives (exemple) à l’étude d’un matériau Si, Ti Nb après traitement thermique</a:t>
            </a:r>
            <a:endParaRPr lang="fr-FR" sz="1600" i="1" dirty="0">
              <a:solidFill>
                <a:srgbClr val="B3B3B3"/>
              </a:solidFill>
              <a:sym typeface="Wingdings" pitchFamily="2" charset="2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244807" y="1877195"/>
            <a:ext cx="5470194" cy="1665787"/>
            <a:chOff x="102521" y="2870200"/>
            <a:chExt cx="5959475" cy="1922330"/>
          </a:xfrm>
        </p:grpSpPr>
        <p:pic>
          <p:nvPicPr>
            <p:cNvPr id="5" name="Picture 2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271"/>
            <a:stretch/>
          </p:blipFill>
          <p:spPr bwMode="auto">
            <a:xfrm>
              <a:off x="102521" y="2870200"/>
              <a:ext cx="5959475" cy="1922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127000" y="2895600"/>
              <a:ext cx="518720" cy="535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7" dirty="0">
                  <a:solidFill>
                    <a:schemeClr val="bg1"/>
                  </a:solidFill>
                </a:rPr>
                <a:t>Si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125133" y="2904066"/>
              <a:ext cx="651815" cy="535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7" dirty="0">
                  <a:solidFill>
                    <a:schemeClr val="bg1"/>
                  </a:solidFill>
                </a:rPr>
                <a:t>Nb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123268" y="2904067"/>
              <a:ext cx="495113" cy="535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7" dirty="0">
                  <a:solidFill>
                    <a:schemeClr val="bg1"/>
                  </a:solidFill>
                </a:rPr>
                <a:t>Ti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120076" y="2412081"/>
            <a:ext cx="3961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rgbClr val="FFFFFF"/>
                </a:solidFill>
              </a:rPr>
              <a:t>Carte de répartition teneurs atomiques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213318" y="5486360"/>
            <a:ext cx="8774674" cy="9259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805" dirty="0">
                <a:solidFill>
                  <a:srgbClr val="FF0000"/>
                </a:solidFill>
              </a:rPr>
              <a:t>Des largeurs de pics élevées traduisent une forte dispersion des résultats potentiellement due à une mauvaise statistique ou à la présence d'un gradient de composition dans la zone sélectionnée</a:t>
            </a:r>
          </a:p>
        </p:txBody>
      </p:sp>
      <p:grpSp>
        <p:nvGrpSpPr>
          <p:cNvPr id="28682" name="Grouper 28681"/>
          <p:cNvGrpSpPr/>
          <p:nvPr/>
        </p:nvGrpSpPr>
        <p:grpSpPr>
          <a:xfrm>
            <a:off x="6163286" y="2351838"/>
            <a:ext cx="2815155" cy="2987633"/>
            <a:chOff x="6085840" y="2561205"/>
            <a:chExt cx="2807335" cy="2979333"/>
          </a:xfrm>
        </p:grpSpPr>
        <p:grpSp>
          <p:nvGrpSpPr>
            <p:cNvPr id="11" name="Grouper 10"/>
            <p:cNvGrpSpPr/>
            <p:nvPr/>
          </p:nvGrpSpPr>
          <p:grpSpPr>
            <a:xfrm>
              <a:off x="6085840" y="4040330"/>
              <a:ext cx="2807335" cy="1500208"/>
              <a:chOff x="298450" y="4560888"/>
              <a:chExt cx="2854325" cy="1704975"/>
            </a:xfrm>
          </p:grpSpPr>
          <p:pic>
            <p:nvPicPr>
              <p:cNvPr id="27" name="Picture 2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450" y="4560888"/>
                <a:ext cx="2854325" cy="17049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AutoShape 36"/>
              <p:cNvSpPr>
                <a:spLocks noChangeArrowheads="1"/>
              </p:cNvSpPr>
              <p:nvPr/>
            </p:nvSpPr>
            <p:spPr bwMode="auto">
              <a:xfrm>
                <a:off x="560388" y="5152077"/>
                <a:ext cx="128587" cy="568627"/>
              </a:xfrm>
              <a:prstGeom prst="rightArrow">
                <a:avLst>
                  <a:gd name="adj1" fmla="val 24324"/>
                  <a:gd name="adj2" fmla="val 30208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200"/>
              </a:p>
            </p:txBody>
          </p:sp>
          <p:sp>
            <p:nvSpPr>
              <p:cNvPr id="36" name="AutoShape 37"/>
              <p:cNvSpPr>
                <a:spLocks noChangeArrowheads="1"/>
              </p:cNvSpPr>
              <p:nvPr/>
            </p:nvSpPr>
            <p:spPr bwMode="auto">
              <a:xfrm flipH="1">
                <a:off x="723900" y="5152077"/>
                <a:ext cx="128588" cy="568627"/>
              </a:xfrm>
              <a:prstGeom prst="rightArrow">
                <a:avLst>
                  <a:gd name="adj1" fmla="val 24324"/>
                  <a:gd name="adj2" fmla="val 30208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200"/>
              </a:p>
            </p:txBody>
          </p:sp>
          <p:sp>
            <p:nvSpPr>
              <p:cNvPr id="37" name="Oval 38"/>
              <p:cNvSpPr>
                <a:spLocks noChangeArrowheads="1"/>
              </p:cNvSpPr>
              <p:nvPr/>
            </p:nvSpPr>
            <p:spPr bwMode="auto">
              <a:xfrm>
                <a:off x="469900" y="5057100"/>
                <a:ext cx="444500" cy="739539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2407"/>
              </a:p>
            </p:txBody>
          </p:sp>
          <p:sp>
            <p:nvSpPr>
              <p:cNvPr id="38" name="AutoShape 40"/>
              <p:cNvSpPr>
                <a:spLocks noChangeArrowheads="1"/>
              </p:cNvSpPr>
              <p:nvPr/>
            </p:nvSpPr>
            <p:spPr bwMode="auto">
              <a:xfrm>
                <a:off x="814388" y="5475927"/>
                <a:ext cx="128587" cy="568627"/>
              </a:xfrm>
              <a:prstGeom prst="rightArrow">
                <a:avLst>
                  <a:gd name="adj1" fmla="val 24324"/>
                  <a:gd name="adj2" fmla="val 30208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200"/>
              </a:p>
            </p:txBody>
          </p:sp>
          <p:sp>
            <p:nvSpPr>
              <p:cNvPr id="39" name="AutoShape 41"/>
              <p:cNvSpPr>
                <a:spLocks noChangeArrowheads="1"/>
              </p:cNvSpPr>
              <p:nvPr/>
            </p:nvSpPr>
            <p:spPr bwMode="auto">
              <a:xfrm flipH="1">
                <a:off x="1606550" y="5482277"/>
                <a:ext cx="128588" cy="568627"/>
              </a:xfrm>
              <a:prstGeom prst="rightArrow">
                <a:avLst>
                  <a:gd name="adj1" fmla="val 24324"/>
                  <a:gd name="adj2" fmla="val 30208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200"/>
              </a:p>
            </p:txBody>
          </p:sp>
          <p:sp>
            <p:nvSpPr>
              <p:cNvPr id="40" name="Oval 42"/>
              <p:cNvSpPr>
                <a:spLocks noChangeArrowheads="1"/>
              </p:cNvSpPr>
              <p:nvPr/>
            </p:nvSpPr>
            <p:spPr bwMode="auto">
              <a:xfrm>
                <a:off x="723900" y="5380950"/>
                <a:ext cx="1066800" cy="739539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2407"/>
              </a:p>
            </p:txBody>
          </p:sp>
          <p:sp>
            <p:nvSpPr>
              <p:cNvPr id="41" name="AutoShape 44"/>
              <p:cNvSpPr>
                <a:spLocks noChangeArrowheads="1"/>
              </p:cNvSpPr>
              <p:nvPr/>
            </p:nvSpPr>
            <p:spPr bwMode="auto">
              <a:xfrm>
                <a:off x="1919288" y="5514029"/>
                <a:ext cx="128587" cy="568627"/>
              </a:xfrm>
              <a:prstGeom prst="rightArrow">
                <a:avLst>
                  <a:gd name="adj1" fmla="val 24324"/>
                  <a:gd name="adj2" fmla="val 30208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200"/>
              </a:p>
            </p:txBody>
          </p:sp>
          <p:sp>
            <p:nvSpPr>
              <p:cNvPr id="42" name="AutoShape 45"/>
              <p:cNvSpPr>
                <a:spLocks noChangeArrowheads="1"/>
              </p:cNvSpPr>
              <p:nvPr/>
            </p:nvSpPr>
            <p:spPr bwMode="auto">
              <a:xfrm flipH="1">
                <a:off x="2698749" y="5514025"/>
                <a:ext cx="128588" cy="568627"/>
              </a:xfrm>
              <a:prstGeom prst="rightArrow">
                <a:avLst>
                  <a:gd name="adj1" fmla="val 24324"/>
                  <a:gd name="adj2" fmla="val 30208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200"/>
              </a:p>
            </p:txBody>
          </p:sp>
          <p:sp>
            <p:nvSpPr>
              <p:cNvPr id="43" name="Oval 46"/>
              <p:cNvSpPr>
                <a:spLocks noChangeArrowheads="1"/>
              </p:cNvSpPr>
              <p:nvPr/>
            </p:nvSpPr>
            <p:spPr bwMode="auto">
              <a:xfrm>
                <a:off x="1828800" y="5419050"/>
                <a:ext cx="1085850" cy="739539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2407"/>
              </a:p>
            </p:txBody>
          </p:sp>
        </p:grp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6172008" y="2561205"/>
              <a:ext cx="1674473" cy="462755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 sz="2407"/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>
              <a:off x="7416800" y="3217333"/>
              <a:ext cx="215900" cy="8339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fr-FR" sz="2407"/>
            </a:p>
          </p:txBody>
        </p:sp>
      </p:grpSp>
      <p:grpSp>
        <p:nvGrpSpPr>
          <p:cNvPr id="28680" name="Grouper 28679"/>
          <p:cNvGrpSpPr/>
          <p:nvPr/>
        </p:nvGrpSpPr>
        <p:grpSpPr>
          <a:xfrm>
            <a:off x="294824" y="2381276"/>
            <a:ext cx="6280589" cy="2987221"/>
            <a:chOff x="233680" y="2590553"/>
            <a:chExt cx="6263142" cy="2978920"/>
          </a:xfrm>
        </p:grpSpPr>
        <p:grpSp>
          <p:nvGrpSpPr>
            <p:cNvPr id="28676" name="Grouper 28675"/>
            <p:cNvGrpSpPr/>
            <p:nvPr/>
          </p:nvGrpSpPr>
          <p:grpSpPr>
            <a:xfrm>
              <a:off x="233680" y="4040340"/>
              <a:ext cx="2800033" cy="1529133"/>
              <a:chOff x="233680" y="4040340"/>
              <a:chExt cx="2800033" cy="1529133"/>
            </a:xfrm>
          </p:grpSpPr>
          <p:pic>
            <p:nvPicPr>
              <p:cNvPr id="50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80" y="4040340"/>
                <a:ext cx="2800033" cy="1529133"/>
              </a:xfrm>
              <a:prstGeom prst="rect">
                <a:avLst/>
              </a:prstGeom>
              <a:noFill/>
              <a:ln w="38100" cmpd="sng">
                <a:solidFill>
                  <a:srgbClr val="0000FF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28673" name="Grouper 28672"/>
              <p:cNvGrpSpPr/>
              <p:nvPr/>
            </p:nvGrpSpPr>
            <p:grpSpPr>
              <a:xfrm>
                <a:off x="452939" y="4660097"/>
                <a:ext cx="2266427" cy="669137"/>
                <a:chOff x="452939" y="5110477"/>
                <a:chExt cx="2266427" cy="669137"/>
              </a:xfrm>
            </p:grpSpPr>
            <p:sp>
              <p:nvSpPr>
                <p:cNvPr id="51" name="AutoShape 22"/>
                <p:cNvSpPr>
                  <a:spLocks noChangeArrowheads="1"/>
                </p:cNvSpPr>
                <p:nvPr/>
              </p:nvSpPr>
              <p:spPr bwMode="auto">
                <a:xfrm>
                  <a:off x="719183" y="5283985"/>
                  <a:ext cx="107392" cy="437793"/>
                </a:xfrm>
                <a:prstGeom prst="rightArrow">
                  <a:avLst>
                    <a:gd name="adj1" fmla="val 24324"/>
                    <a:gd name="adj2" fmla="val 30208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fr-FR" sz="100"/>
                </a:p>
              </p:txBody>
            </p:sp>
            <p:sp>
              <p:nvSpPr>
                <p:cNvPr id="52" name="AutoShape 23"/>
                <p:cNvSpPr>
                  <a:spLocks noChangeArrowheads="1"/>
                </p:cNvSpPr>
                <p:nvPr/>
              </p:nvSpPr>
              <p:spPr bwMode="auto">
                <a:xfrm flipH="1">
                  <a:off x="892577" y="5283985"/>
                  <a:ext cx="107392" cy="437793"/>
                </a:xfrm>
                <a:prstGeom prst="rightArrow">
                  <a:avLst>
                    <a:gd name="adj1" fmla="val 24324"/>
                    <a:gd name="adj2" fmla="val 30208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fr-FR" sz="100"/>
                </a:p>
              </p:txBody>
            </p:sp>
            <p:sp>
              <p:nvSpPr>
                <p:cNvPr id="53" name="AutoShape 24"/>
                <p:cNvSpPr>
                  <a:spLocks noChangeArrowheads="1"/>
                </p:cNvSpPr>
                <p:nvPr/>
              </p:nvSpPr>
              <p:spPr bwMode="auto">
                <a:xfrm>
                  <a:off x="2438580" y="5341821"/>
                  <a:ext cx="107392" cy="437793"/>
                </a:xfrm>
                <a:prstGeom prst="rightArrow">
                  <a:avLst>
                    <a:gd name="adj1" fmla="val 24324"/>
                    <a:gd name="adj2" fmla="val 30208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fr-FR" sz="100"/>
                </a:p>
              </p:txBody>
            </p:sp>
            <p:sp>
              <p:nvSpPr>
                <p:cNvPr id="54" name="AutoShape 25"/>
                <p:cNvSpPr>
                  <a:spLocks noChangeArrowheads="1"/>
                </p:cNvSpPr>
                <p:nvPr/>
              </p:nvSpPr>
              <p:spPr bwMode="auto">
                <a:xfrm flipH="1">
                  <a:off x="2611974" y="5341821"/>
                  <a:ext cx="107392" cy="437793"/>
                </a:xfrm>
                <a:prstGeom prst="rightArrow">
                  <a:avLst>
                    <a:gd name="adj1" fmla="val 24324"/>
                    <a:gd name="adj2" fmla="val 30208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fr-FR" sz="100"/>
                </a:p>
              </p:txBody>
            </p:sp>
            <p:sp>
              <p:nvSpPr>
                <p:cNvPr id="55" name="AutoShape 26"/>
                <p:cNvSpPr>
                  <a:spLocks noChangeArrowheads="1"/>
                </p:cNvSpPr>
                <p:nvPr/>
              </p:nvSpPr>
              <p:spPr bwMode="auto">
                <a:xfrm>
                  <a:off x="516704" y="5110477"/>
                  <a:ext cx="107392" cy="437793"/>
                </a:xfrm>
                <a:prstGeom prst="rightArrow">
                  <a:avLst>
                    <a:gd name="adj1" fmla="val 24324"/>
                    <a:gd name="adj2" fmla="val 30208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fr-FR" sz="100"/>
                </a:p>
              </p:txBody>
            </p:sp>
            <p:sp>
              <p:nvSpPr>
                <p:cNvPr id="56" name="AutoShape 27"/>
                <p:cNvSpPr>
                  <a:spLocks noChangeArrowheads="1"/>
                </p:cNvSpPr>
                <p:nvPr/>
              </p:nvSpPr>
              <p:spPr bwMode="auto">
                <a:xfrm flipH="1">
                  <a:off x="649825" y="5110477"/>
                  <a:ext cx="107392" cy="437793"/>
                </a:xfrm>
                <a:prstGeom prst="rightArrow">
                  <a:avLst>
                    <a:gd name="adj1" fmla="val 24324"/>
                    <a:gd name="adj2" fmla="val 30208"/>
                  </a:avLst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fr-FR" sz="100"/>
                </a:p>
              </p:txBody>
            </p:sp>
            <p:sp>
              <p:nvSpPr>
                <p:cNvPr id="57" name="Oval 29"/>
                <p:cNvSpPr>
                  <a:spLocks noChangeArrowheads="1"/>
                </p:cNvSpPr>
                <p:nvPr/>
              </p:nvSpPr>
              <p:spPr bwMode="auto">
                <a:xfrm>
                  <a:off x="685623" y="5425651"/>
                  <a:ext cx="259044" cy="151056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fr-FR" sz="100"/>
                </a:p>
              </p:txBody>
            </p:sp>
            <p:sp>
              <p:nvSpPr>
                <p:cNvPr id="58" name="Oval 30"/>
                <p:cNvSpPr>
                  <a:spLocks noChangeArrowheads="1"/>
                </p:cNvSpPr>
                <p:nvPr/>
              </p:nvSpPr>
              <p:spPr bwMode="auto">
                <a:xfrm>
                  <a:off x="2394952" y="5475550"/>
                  <a:ext cx="259044" cy="151056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fr-FR" sz="100"/>
                </a:p>
              </p:txBody>
            </p:sp>
            <p:sp>
              <p:nvSpPr>
                <p:cNvPr id="59" name="Oval 31"/>
                <p:cNvSpPr>
                  <a:spLocks noChangeArrowheads="1"/>
                </p:cNvSpPr>
                <p:nvPr/>
              </p:nvSpPr>
              <p:spPr bwMode="auto">
                <a:xfrm>
                  <a:off x="452939" y="5257810"/>
                  <a:ext cx="259044" cy="151056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fr-FR" sz="100"/>
                </a:p>
              </p:txBody>
            </p:sp>
          </p:grpSp>
        </p:grpSp>
        <p:grpSp>
          <p:nvGrpSpPr>
            <p:cNvPr id="28679" name="Grouper 28678"/>
            <p:cNvGrpSpPr/>
            <p:nvPr/>
          </p:nvGrpSpPr>
          <p:grpSpPr>
            <a:xfrm>
              <a:off x="2412999" y="2590553"/>
              <a:ext cx="4083823" cy="1448047"/>
              <a:chOff x="2412999" y="2590553"/>
              <a:chExt cx="4083823" cy="1448047"/>
            </a:xfrm>
          </p:grpSpPr>
          <p:sp>
            <p:nvSpPr>
              <p:cNvPr id="68" name="Line 48"/>
              <p:cNvSpPr>
                <a:spLocks noChangeShapeType="1"/>
              </p:cNvSpPr>
              <p:nvPr/>
            </p:nvSpPr>
            <p:spPr bwMode="auto">
              <a:xfrm flipH="1">
                <a:off x="2412999" y="2800127"/>
                <a:ext cx="4050075" cy="123847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endParaRPr lang="fr-FR" sz="100">
                  <a:ln>
                    <a:solidFill>
                      <a:srgbClr val="FF0000"/>
                    </a:solidFill>
                  </a:ln>
                </a:endParaRPr>
              </a:p>
            </p:txBody>
          </p:sp>
          <p:sp>
            <p:nvSpPr>
              <p:cNvPr id="63" name="Rectangle 19"/>
              <p:cNvSpPr>
                <a:spLocks noChangeArrowheads="1"/>
              </p:cNvSpPr>
              <p:nvPr/>
            </p:nvSpPr>
            <p:spPr bwMode="auto">
              <a:xfrm>
                <a:off x="6312604" y="2590553"/>
                <a:ext cx="184218" cy="107423"/>
              </a:xfrm>
              <a:prstGeom prst="rect">
                <a:avLst/>
              </a:prstGeom>
              <a:noFill/>
              <a:ln w="19050" cmpd="sng">
                <a:solidFill>
                  <a:srgbClr val="0000FF"/>
                </a:solidFill>
                <a:prstDash val="sys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fr-FR" sz="100"/>
              </a:p>
            </p:txBody>
          </p:sp>
        </p:grpSp>
      </p:grpSp>
      <p:grpSp>
        <p:nvGrpSpPr>
          <p:cNvPr id="28681" name="Grouper 28680"/>
          <p:cNvGrpSpPr/>
          <p:nvPr/>
        </p:nvGrpSpPr>
        <p:grpSpPr>
          <a:xfrm>
            <a:off x="3269808" y="2357164"/>
            <a:ext cx="3895502" cy="3004433"/>
            <a:chOff x="3200400" y="2566517"/>
            <a:chExt cx="3884681" cy="2996086"/>
          </a:xfrm>
        </p:grpSpPr>
        <p:grpSp>
          <p:nvGrpSpPr>
            <p:cNvPr id="28672" name="Grouper 28671"/>
            <p:cNvGrpSpPr/>
            <p:nvPr/>
          </p:nvGrpSpPr>
          <p:grpSpPr>
            <a:xfrm>
              <a:off x="3200400" y="4040342"/>
              <a:ext cx="2707323" cy="1522261"/>
              <a:chOff x="2988310" y="4433888"/>
              <a:chExt cx="2919413" cy="1744662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8310" y="4433888"/>
                <a:ext cx="2919413" cy="174466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AutoShape 16"/>
              <p:cNvSpPr>
                <a:spLocks noChangeArrowheads="1"/>
              </p:cNvSpPr>
              <p:nvPr/>
            </p:nvSpPr>
            <p:spPr bwMode="auto">
              <a:xfrm>
                <a:off x="3256598" y="5002633"/>
                <a:ext cx="128587" cy="501755"/>
              </a:xfrm>
              <a:prstGeom prst="rightArrow">
                <a:avLst>
                  <a:gd name="adj1" fmla="val 24324"/>
                  <a:gd name="adj2" fmla="val 30208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100"/>
              </a:p>
            </p:txBody>
          </p:sp>
          <p:sp>
            <p:nvSpPr>
              <p:cNvPr id="25" name="AutoShape 17"/>
              <p:cNvSpPr>
                <a:spLocks noChangeArrowheads="1"/>
              </p:cNvSpPr>
              <p:nvPr/>
            </p:nvSpPr>
            <p:spPr bwMode="auto">
              <a:xfrm flipH="1">
                <a:off x="3426460" y="5002633"/>
                <a:ext cx="128587" cy="501755"/>
              </a:xfrm>
              <a:prstGeom prst="rightArrow">
                <a:avLst>
                  <a:gd name="adj1" fmla="val 24324"/>
                  <a:gd name="adj2" fmla="val 30208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100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auto">
              <a:xfrm>
                <a:off x="3176270" y="4891413"/>
                <a:ext cx="444500" cy="745792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2407"/>
              </a:p>
            </p:txBody>
          </p:sp>
          <p:sp>
            <p:nvSpPr>
              <p:cNvPr id="29" name="AutoShape 28"/>
              <p:cNvSpPr>
                <a:spLocks noChangeArrowheads="1"/>
              </p:cNvSpPr>
              <p:nvPr/>
            </p:nvSpPr>
            <p:spPr bwMode="auto">
              <a:xfrm>
                <a:off x="3555049" y="5434433"/>
                <a:ext cx="128587" cy="501755"/>
              </a:xfrm>
              <a:prstGeom prst="rightArrow">
                <a:avLst>
                  <a:gd name="adj1" fmla="val 24324"/>
                  <a:gd name="adj2" fmla="val 30208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100"/>
              </a:p>
            </p:txBody>
          </p:sp>
          <p:sp>
            <p:nvSpPr>
              <p:cNvPr id="30" name="AutoShape 29"/>
              <p:cNvSpPr>
                <a:spLocks noChangeArrowheads="1"/>
              </p:cNvSpPr>
              <p:nvPr/>
            </p:nvSpPr>
            <p:spPr bwMode="auto">
              <a:xfrm flipH="1">
                <a:off x="3928110" y="5434433"/>
                <a:ext cx="128587" cy="501755"/>
              </a:xfrm>
              <a:prstGeom prst="rightArrow">
                <a:avLst>
                  <a:gd name="adj1" fmla="val 24324"/>
                  <a:gd name="adj2" fmla="val 30208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100"/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3474720" y="5323213"/>
                <a:ext cx="698500" cy="745792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2407"/>
              </a:p>
            </p:txBody>
          </p:sp>
          <p:sp>
            <p:nvSpPr>
              <p:cNvPr id="32" name="AutoShape 32"/>
              <p:cNvSpPr>
                <a:spLocks noChangeArrowheads="1"/>
              </p:cNvSpPr>
              <p:nvPr/>
            </p:nvSpPr>
            <p:spPr bwMode="auto">
              <a:xfrm>
                <a:off x="5028249" y="5421732"/>
                <a:ext cx="128587" cy="501755"/>
              </a:xfrm>
              <a:prstGeom prst="rightArrow">
                <a:avLst>
                  <a:gd name="adj1" fmla="val 24324"/>
                  <a:gd name="adj2" fmla="val 30208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100"/>
              </a:p>
            </p:txBody>
          </p:sp>
          <p:sp>
            <p:nvSpPr>
              <p:cNvPr id="33" name="AutoShape 33"/>
              <p:cNvSpPr>
                <a:spLocks noChangeArrowheads="1"/>
              </p:cNvSpPr>
              <p:nvPr/>
            </p:nvSpPr>
            <p:spPr bwMode="auto">
              <a:xfrm flipH="1">
                <a:off x="5394960" y="5421732"/>
                <a:ext cx="128587" cy="501755"/>
              </a:xfrm>
              <a:prstGeom prst="rightArrow">
                <a:avLst>
                  <a:gd name="adj1" fmla="val 24324"/>
                  <a:gd name="adj2" fmla="val 30208"/>
                </a:avLst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100"/>
              </a:p>
            </p:txBody>
          </p:sp>
          <p:sp>
            <p:nvSpPr>
              <p:cNvPr id="34" name="Oval 34"/>
              <p:cNvSpPr>
                <a:spLocks noChangeArrowheads="1"/>
              </p:cNvSpPr>
              <p:nvPr/>
            </p:nvSpPr>
            <p:spPr bwMode="auto">
              <a:xfrm>
                <a:off x="4859020" y="5310513"/>
                <a:ext cx="869950" cy="745792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fr-FR" sz="2407"/>
              </a:p>
            </p:txBody>
          </p:sp>
        </p:grpSp>
        <p:sp>
          <p:nvSpPr>
            <p:cNvPr id="67" name="Line 48"/>
            <p:cNvSpPr>
              <a:spLocks noChangeShapeType="1"/>
            </p:cNvSpPr>
            <p:nvPr/>
          </p:nvSpPr>
          <p:spPr bwMode="auto">
            <a:xfrm flipH="1">
              <a:off x="5461000" y="3166533"/>
              <a:ext cx="1219200" cy="8847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fr-FR" sz="2407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6268342" y="2566517"/>
              <a:ext cx="816739" cy="462755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fr-FR" sz="2407"/>
            </a:p>
          </p:txBody>
        </p:sp>
      </p:grp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264260" y="3964842"/>
            <a:ext cx="869380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Histogrammes de répartition des teneurs </a:t>
            </a:r>
            <a:r>
              <a:rPr lang="fr-FR" sz="1400" i="1" dirty="0" err="1"/>
              <a:t>Wt</a:t>
            </a:r>
            <a:r>
              <a:rPr lang="fr-FR" sz="1400" i="1" dirty="0"/>
              <a:t>% (et/ou </a:t>
            </a:r>
            <a:r>
              <a:rPr lang="fr-FR" sz="1400" i="1" dirty="0" err="1"/>
              <a:t>At</a:t>
            </a:r>
            <a:r>
              <a:rPr lang="fr-FR" sz="1400" i="1" dirty="0"/>
              <a:t>%) dans un rectangle variable</a:t>
            </a:r>
            <a:endParaRPr lang="fr-FR" sz="1400" i="1" dirty="0">
              <a:sym typeface="Wingdings" charset="0"/>
            </a:endParaRP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A33DD869-9301-4057-8B05-7BB712578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FFFF"/>
              </a:gs>
              <a:gs pos="50000">
                <a:srgbClr val="00FFFF">
                  <a:alpha val="33000"/>
                </a:srgbClr>
              </a:gs>
              <a:gs pos="100000">
                <a:srgbClr val="CCFFFF">
                  <a:alpha val="900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Apport de l’imagerie chimique / analyse ponctuelle</a:t>
            </a:r>
          </a:p>
        </p:txBody>
      </p:sp>
      <p:sp>
        <p:nvSpPr>
          <p:cNvPr id="61" name="ZoneTexte 4">
            <a:extLst>
              <a:ext uri="{FF2B5EF4-FFF2-40B4-BE49-F238E27FC236}">
                <a16:creationId xmlns:a16="http://schemas.microsoft.com/office/drawing/2014/main" id="{3F0F851E-3AA5-44D8-96FA-8DD491C75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0688"/>
            <a:ext cx="89289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1" indent="0" algn="ctr"/>
            <a:r>
              <a:rPr lang="fr-FR" altLang="fr-FR" sz="2000" i="1" dirty="0">
                <a:solidFill>
                  <a:srgbClr val="0000FF"/>
                </a:solidFill>
                <a:latin typeface="+mn-lt"/>
              </a:rPr>
              <a:t>Caractérisation de l’homogénéité de zones ou phases localisées</a:t>
            </a:r>
          </a:p>
        </p:txBody>
      </p:sp>
    </p:spTree>
    <p:extLst>
      <p:ext uri="{BB962C8B-B14F-4D97-AF65-F5344CB8AC3E}">
        <p14:creationId xmlns:p14="http://schemas.microsoft.com/office/powerpoint/2010/main" val="23999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55C0785-700A-4587-85E4-DD148607B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2D050"/>
              </a:gs>
              <a:gs pos="100000">
                <a:srgbClr val="CC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Limitations Imagerie chimique quantitative / analyse ponctuelle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7AF51F3C-98EB-454B-97EC-1CEB6B09D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92696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Trois principales limitations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AD5ECE8-212D-41C7-8F1E-1B5B29EC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9" y="1837273"/>
            <a:ext cx="901541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41338" lvl="1">
              <a:buFont typeface="Arial" charset="0"/>
              <a:buChar char="•"/>
            </a:pPr>
            <a:r>
              <a:rPr lang="fr-FR" altLang="fr-FR" sz="2000" b="0" i="1" dirty="0">
                <a:latin typeface="+mn-lt"/>
              </a:rPr>
              <a:t>Incertitude accrue sur le résultat quantitatif</a:t>
            </a:r>
          </a:p>
          <a:p>
            <a:pPr marL="541338" lvl="1">
              <a:buFont typeface="Arial" charset="0"/>
              <a:buChar char="•"/>
            </a:pPr>
            <a:endParaRPr lang="fr-FR" altLang="fr-FR" sz="2000" b="0" i="1" dirty="0">
              <a:latin typeface="+mn-lt"/>
            </a:endParaRPr>
          </a:p>
          <a:p>
            <a:pPr marL="541338" lvl="1">
              <a:buFont typeface="Arial" charset="0"/>
              <a:buChar char="•"/>
            </a:pPr>
            <a:endParaRPr lang="fr-FR" altLang="fr-FR" sz="2000" b="0" i="1" dirty="0">
              <a:latin typeface="+mn-lt"/>
            </a:endParaRPr>
          </a:p>
          <a:p>
            <a:pPr marL="541338" lvl="1">
              <a:buFont typeface="Arial" charset="0"/>
              <a:buChar char="•"/>
            </a:pPr>
            <a:endParaRPr lang="fr-FR" altLang="fr-FR" sz="2000" b="0" i="1" dirty="0">
              <a:latin typeface="+mn-lt"/>
            </a:endParaRPr>
          </a:p>
          <a:p>
            <a:pPr marL="541338" lvl="1">
              <a:buFont typeface="Arial" charset="0"/>
              <a:buChar char="•"/>
            </a:pPr>
            <a:r>
              <a:rPr lang="fr-FR" altLang="fr-FR" sz="2000" b="0" i="1" dirty="0">
                <a:latin typeface="+mn-lt"/>
              </a:rPr>
              <a:t>Pas de gestion correcte de la quantification aux interfaces entre phases</a:t>
            </a:r>
          </a:p>
          <a:p>
            <a:pPr marL="541338" lvl="1">
              <a:buFont typeface="Arial" charset="0"/>
              <a:buChar char="•"/>
            </a:pPr>
            <a:endParaRPr lang="fr-FR" altLang="fr-FR" sz="2000" b="0" i="1" dirty="0">
              <a:latin typeface="+mn-lt"/>
            </a:endParaRPr>
          </a:p>
          <a:p>
            <a:pPr marL="541338" lvl="1">
              <a:buFont typeface="Arial" charset="0"/>
              <a:buChar char="•"/>
            </a:pPr>
            <a:endParaRPr lang="fr-FR" altLang="fr-FR" sz="2000" b="0" i="1" dirty="0">
              <a:latin typeface="+mn-lt"/>
            </a:endParaRPr>
          </a:p>
          <a:p>
            <a:pPr marL="541338" lvl="1">
              <a:buFont typeface="Arial" charset="0"/>
              <a:buChar char="•"/>
            </a:pPr>
            <a:endParaRPr lang="fr-FR" altLang="fr-FR" sz="2000" b="0" i="1" dirty="0">
              <a:latin typeface="+mn-lt"/>
            </a:endParaRPr>
          </a:p>
          <a:p>
            <a:pPr marL="541338" lvl="1">
              <a:buFont typeface="Arial" charset="0"/>
              <a:buChar char="•"/>
            </a:pPr>
            <a:r>
              <a:rPr lang="fr-FR" altLang="fr-FR" sz="2000" b="0" i="1" dirty="0">
                <a:latin typeface="+mn-lt"/>
              </a:rPr>
              <a:t>Résultats rigoureusement erronés dans les trous ou phases dont un élément au moins n’est pas déclaré en analyse quantitative sans témoins</a:t>
            </a:r>
            <a:endParaRPr lang="fr-FR" altLang="fr-FR" sz="28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8156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55C0785-700A-4587-85E4-DD148607B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2D050"/>
              </a:gs>
              <a:gs pos="100000">
                <a:srgbClr val="CC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Limitations Imagerie chimique quantitative / analyse ponctuelle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7AF51F3C-98EB-454B-97EC-1CEB6B09D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92696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Incertitude accrue du résultat quantitatif</a:t>
            </a: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A2E903C8-4CAB-4478-BA53-A8475C6C9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974" y="1360131"/>
            <a:ext cx="2950051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58188" algn="l"/>
              </a:tabLst>
            </a:pPr>
            <a:r>
              <a:rPr lang="fr-FR" sz="1800" dirty="0">
                <a:solidFill>
                  <a:srgbClr val="0000FF"/>
                </a:solidFill>
              </a:rPr>
              <a:t>2 raisons principales</a:t>
            </a:r>
            <a:endParaRPr lang="fr-FR" sz="1800" i="1" dirty="0">
              <a:solidFill>
                <a:srgbClr val="B3B3B3"/>
              </a:solidFill>
              <a:sym typeface="Wingdings" pitchFamily="2" charset="2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92E8B861-3F92-46C3-B212-62914BB7F09A}"/>
              </a:ext>
            </a:extLst>
          </p:cNvPr>
          <p:cNvGrpSpPr/>
          <p:nvPr/>
        </p:nvGrpSpPr>
        <p:grpSpPr>
          <a:xfrm>
            <a:off x="121850" y="1916832"/>
            <a:ext cx="8748107" cy="1842008"/>
            <a:chOff x="121850" y="1916832"/>
            <a:chExt cx="8748107" cy="1842008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56E6B952-5F9C-4E87-8C9B-5E2A255901D2}"/>
                </a:ext>
              </a:extLst>
            </p:cNvPr>
            <p:cNvGrpSpPr/>
            <p:nvPr/>
          </p:nvGrpSpPr>
          <p:grpSpPr>
            <a:xfrm>
              <a:off x="121850" y="1916832"/>
              <a:ext cx="8748107" cy="1842008"/>
              <a:chOff x="121850" y="1916832"/>
              <a:chExt cx="8748107" cy="184200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1A09E6-1C1A-47B2-91D2-75C1BD1A0D50}"/>
                  </a:ext>
                </a:extLst>
              </p:cNvPr>
              <p:cNvSpPr/>
              <p:nvPr/>
            </p:nvSpPr>
            <p:spPr>
              <a:xfrm>
                <a:off x="274043" y="2453987"/>
                <a:ext cx="3865910" cy="10772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rgbClr val="FF0000"/>
                    </a:solidFill>
                    <a:latin typeface="+mn-lt"/>
                    <a:cs typeface="Microsoft Sans Serif" pitchFamily="34" charset="0"/>
                  </a:rPr>
                  <a:t>Temps de comptage par pixel généralement de l’ordre de la </a:t>
                </a:r>
                <a:r>
                  <a:rPr lang="fr-FR" sz="16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+mn-lt"/>
                    <a:cs typeface="Microsoft Sans Serif" pitchFamily="34" charset="0"/>
                  </a:rPr>
                  <a:t>ms</a:t>
                </a:r>
                <a:r>
                  <a:rPr lang="fr-FR" sz="1600" dirty="0">
                    <a:solidFill>
                      <a:srgbClr val="FF0000"/>
                    </a:solidFill>
                    <a:latin typeface="+mn-lt"/>
                    <a:cs typeface="Microsoft Sans Serif" pitchFamily="34" charset="0"/>
                  </a:rPr>
                  <a:t> très inférieure aux qqes </a:t>
                </a:r>
                <a:r>
                  <a:rPr lang="fr-FR" sz="16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+mn-lt"/>
                    <a:cs typeface="Microsoft Sans Serif" pitchFamily="34" charset="0"/>
                  </a:rPr>
                  <a:t>10 s </a:t>
                </a:r>
              </a:p>
              <a:p>
                <a:pPr algn="ctr"/>
                <a:r>
                  <a:rPr lang="fr-FR" sz="1600" dirty="0">
                    <a:solidFill>
                      <a:srgbClr val="FF0000"/>
                    </a:solidFill>
                    <a:latin typeface="+mn-lt"/>
                    <a:cs typeface="Microsoft Sans Serif" pitchFamily="34" charset="0"/>
                  </a:rPr>
                  <a:t>en analyse ponctuelle </a:t>
                </a:r>
                <a:endParaRPr lang="fr-FR" sz="16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13" name="AutoShape 9">
                <a:extLst>
                  <a:ext uri="{FF2B5EF4-FFF2-40B4-BE49-F238E27FC236}">
                    <a16:creationId xmlns:a16="http://schemas.microsoft.com/office/drawing/2014/main" id="{F59C30BF-F791-4B6A-B8BF-3B454CAC6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50" y="1916832"/>
                <a:ext cx="8748107" cy="1842008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 b="0" dirty="0">
                  <a:solidFill>
                    <a:srgbClr val="FF0000"/>
                  </a:solidFill>
                  <a:latin typeface="+mn-lt"/>
                  <a:ea typeface="ＭＳ Ｐゴシック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9BEC21-D1BB-486C-8D96-7794EEE9CC72}"/>
                  </a:ext>
                </a:extLst>
              </p:cNvPr>
              <p:cNvSpPr/>
              <p:nvPr/>
            </p:nvSpPr>
            <p:spPr>
              <a:xfrm>
                <a:off x="4644008" y="2628201"/>
                <a:ext cx="2016224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rgbClr val="FF0000"/>
                    </a:solidFill>
                    <a:latin typeface="+mn-lt"/>
                    <a:cs typeface="Microsoft Sans Serif" pitchFamily="34" charset="0"/>
                  </a:rPr>
                  <a:t>Mauvaise statistique</a:t>
                </a:r>
                <a:endParaRPr lang="fr-FR" sz="16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B3F5ABD-4047-4F98-98D6-21C486A16623}"/>
                  </a:ext>
                </a:extLst>
              </p:cNvPr>
              <p:cNvSpPr/>
              <p:nvPr/>
            </p:nvSpPr>
            <p:spPr>
              <a:xfrm>
                <a:off x="7164288" y="2636912"/>
                <a:ext cx="1512168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rgbClr val="FF0000"/>
                    </a:solidFill>
                    <a:latin typeface="+mn-lt"/>
                    <a:cs typeface="Microsoft Sans Serif" pitchFamily="34" charset="0"/>
                  </a:rPr>
                  <a:t>Incertitude accrue</a:t>
                </a:r>
                <a:endParaRPr lang="fr-FR" sz="16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703A671-C13E-4B78-9C97-839B7B156889}"/>
                  </a:ext>
                </a:extLst>
              </p:cNvPr>
              <p:cNvSpPr txBox="1"/>
              <p:nvPr/>
            </p:nvSpPr>
            <p:spPr>
              <a:xfrm>
                <a:off x="4355976" y="1916832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4" name="Flèche : droite 3">
              <a:extLst>
                <a:ext uri="{FF2B5EF4-FFF2-40B4-BE49-F238E27FC236}">
                  <a16:creationId xmlns:a16="http://schemas.microsoft.com/office/drawing/2014/main" id="{A6372D52-8090-4CD5-896C-82005EED6AA8}"/>
                </a:ext>
              </a:extLst>
            </p:cNvPr>
            <p:cNvSpPr/>
            <p:nvPr/>
          </p:nvSpPr>
          <p:spPr bwMode="auto">
            <a:xfrm>
              <a:off x="4261613" y="2735312"/>
              <a:ext cx="341842" cy="48257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  <p:sp>
          <p:nvSpPr>
            <p:cNvPr id="29" name="Flèche : droite 28">
              <a:extLst>
                <a:ext uri="{FF2B5EF4-FFF2-40B4-BE49-F238E27FC236}">
                  <a16:creationId xmlns:a16="http://schemas.microsoft.com/office/drawing/2014/main" id="{91E304B6-8D93-4D58-A9C3-521DAA82A19E}"/>
                </a:ext>
              </a:extLst>
            </p:cNvPr>
            <p:cNvSpPr/>
            <p:nvPr/>
          </p:nvSpPr>
          <p:spPr bwMode="auto">
            <a:xfrm>
              <a:off x="6741339" y="2751311"/>
              <a:ext cx="341842" cy="48257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FD7D2098-61D2-482B-A3C7-5AE340CC2461}"/>
              </a:ext>
            </a:extLst>
          </p:cNvPr>
          <p:cNvGrpSpPr/>
          <p:nvPr/>
        </p:nvGrpSpPr>
        <p:grpSpPr>
          <a:xfrm>
            <a:off x="107504" y="4230972"/>
            <a:ext cx="8748107" cy="1934333"/>
            <a:chOff x="107504" y="4230972"/>
            <a:chExt cx="8748107" cy="1934333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600F6C5-CF64-4524-AFE9-1EE663467FAC}"/>
                </a:ext>
              </a:extLst>
            </p:cNvPr>
            <p:cNvGrpSpPr/>
            <p:nvPr/>
          </p:nvGrpSpPr>
          <p:grpSpPr>
            <a:xfrm>
              <a:off x="107504" y="4230972"/>
              <a:ext cx="8748107" cy="1934333"/>
              <a:chOff x="121850" y="2244717"/>
              <a:chExt cx="8748107" cy="143515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983EA1D-9A59-4480-B202-7A25DBDF0F6F}"/>
                  </a:ext>
                </a:extLst>
              </p:cNvPr>
              <p:cNvSpPr/>
              <p:nvPr/>
            </p:nvSpPr>
            <p:spPr>
              <a:xfrm>
                <a:off x="274043" y="2796194"/>
                <a:ext cx="3160175" cy="6165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rgbClr val="FF0000"/>
                    </a:solidFill>
                    <a:cs typeface="Microsoft Sans Serif" pitchFamily="34" charset="0"/>
                  </a:rPr>
                  <a:t>Pas ou peu d’information sur la procédure de quantification appliquée</a:t>
                </a:r>
                <a:endParaRPr lang="fr-FR" sz="16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4" name="AutoShape 9">
                <a:extLst>
                  <a:ext uri="{FF2B5EF4-FFF2-40B4-BE49-F238E27FC236}">
                    <a16:creationId xmlns:a16="http://schemas.microsoft.com/office/drawing/2014/main" id="{247F5D14-CDB9-4C68-8D5A-1C49A645B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50" y="2244717"/>
                <a:ext cx="8748107" cy="1435150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 b="0" dirty="0">
                  <a:solidFill>
                    <a:srgbClr val="FF0000"/>
                  </a:solidFill>
                  <a:latin typeface="+mn-lt"/>
                  <a:ea typeface="ＭＳ Ｐゴシック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801E6A4-99D9-43CB-8BA1-28B22040F686}"/>
                  </a:ext>
                </a:extLst>
              </p:cNvPr>
              <p:cNvSpPr/>
              <p:nvPr/>
            </p:nvSpPr>
            <p:spPr>
              <a:xfrm>
                <a:off x="4154299" y="2666940"/>
                <a:ext cx="4536503" cy="79922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fr-FR" sz="1600" dirty="0">
                    <a:solidFill>
                      <a:srgbClr val="FF0000"/>
                    </a:solidFill>
                    <a:latin typeface="+mn-lt"/>
                    <a:cs typeface="Microsoft Sans Serif" pitchFamily="34" charset="0"/>
                  </a:rPr>
                  <a:t>Résultat </a:t>
                </a:r>
                <a:r>
                  <a:rPr lang="fr-FR" sz="1600" dirty="0">
                    <a:solidFill>
                      <a:srgbClr val="FF0000"/>
                    </a:solidFill>
                    <a:cs typeface="Microsoft Sans Serif" pitchFamily="34" charset="0"/>
                  </a:rPr>
                  <a:t>quantitatif d’un même spectre d’un pixel extrait de l’image spectrale potentiellement différent de celui obtenu par le traitement par analyse ponctuelle ??</a:t>
                </a:r>
                <a:endParaRPr lang="fr-FR" sz="1600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B8A4707-703D-4783-A457-7B986745DD37}"/>
                  </a:ext>
                </a:extLst>
              </p:cNvPr>
              <p:cNvSpPr txBox="1"/>
              <p:nvPr/>
            </p:nvSpPr>
            <p:spPr>
              <a:xfrm>
                <a:off x="4355976" y="229080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sp>
          <p:nvSpPr>
            <p:cNvPr id="30" name="Flèche : droite 29">
              <a:extLst>
                <a:ext uri="{FF2B5EF4-FFF2-40B4-BE49-F238E27FC236}">
                  <a16:creationId xmlns:a16="http://schemas.microsoft.com/office/drawing/2014/main" id="{586C9C13-2B4F-46C1-9D12-54CE76C1CF20}"/>
                </a:ext>
              </a:extLst>
            </p:cNvPr>
            <p:cNvSpPr/>
            <p:nvPr/>
          </p:nvSpPr>
          <p:spPr bwMode="auto">
            <a:xfrm>
              <a:off x="3572065" y="5148480"/>
              <a:ext cx="341842" cy="482570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88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55C0785-700A-4587-85E4-DD148607B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2D050"/>
              </a:gs>
              <a:gs pos="100000">
                <a:srgbClr val="CC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Limitations Imagerie chimique quantitative / analyse ponctuelle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7AF51F3C-98EB-454B-97EC-1CEB6B09D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92696"/>
            <a:ext cx="8496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 de gestion correcte</a:t>
            </a:r>
          </a:p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la quantification aux interfaces entre phases  </a:t>
            </a: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A2E903C8-4CAB-4478-BA53-A8475C6C9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6974" y="1360131"/>
            <a:ext cx="2950051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58188" algn="l"/>
              </a:tabLst>
            </a:pPr>
            <a:r>
              <a:rPr lang="fr-FR" sz="1800" dirty="0">
                <a:solidFill>
                  <a:srgbClr val="0000FF"/>
                </a:solidFill>
              </a:rPr>
              <a:t>1 raison</a:t>
            </a:r>
            <a:endParaRPr lang="fr-FR" sz="1800" i="1" dirty="0">
              <a:solidFill>
                <a:srgbClr val="B3B3B3"/>
              </a:solidFill>
              <a:sym typeface="Wingdings" pitchFamily="2" charset="2"/>
            </a:endParaRPr>
          </a:p>
        </p:txBody>
      </p:sp>
      <p:pic>
        <p:nvPicPr>
          <p:cNvPr id="40" name="Picture 21">
            <a:extLst>
              <a:ext uri="{FF2B5EF4-FFF2-40B4-BE49-F238E27FC236}">
                <a16:creationId xmlns:a16="http://schemas.microsoft.com/office/drawing/2014/main" id="{1C53E509-23CB-4E71-B05D-A61575CEB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93171"/>
            <a:ext cx="3849187" cy="395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D894041A-2F23-441E-9446-E83C38566DCC}"/>
              </a:ext>
            </a:extLst>
          </p:cNvPr>
          <p:cNvGrpSpPr/>
          <p:nvPr/>
        </p:nvGrpSpPr>
        <p:grpSpPr>
          <a:xfrm>
            <a:off x="4613028" y="1923998"/>
            <a:ext cx="4279452" cy="4241303"/>
            <a:chOff x="4613028" y="1923998"/>
            <a:chExt cx="4279452" cy="4241303"/>
          </a:xfrm>
        </p:grpSpPr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0E50064E-6621-48A8-B713-F10417ACA03C}"/>
                </a:ext>
              </a:extLst>
            </p:cNvPr>
            <p:cNvGrpSpPr/>
            <p:nvPr/>
          </p:nvGrpSpPr>
          <p:grpSpPr>
            <a:xfrm>
              <a:off x="4613028" y="1923998"/>
              <a:ext cx="4279452" cy="4241303"/>
              <a:chOff x="1110225" y="1916832"/>
              <a:chExt cx="7759732" cy="1842008"/>
            </a:xfrm>
          </p:grpSpPr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CB009FB1-15E3-46D0-8814-64EA6643DCD9}"/>
                  </a:ext>
                </a:extLst>
              </p:cNvPr>
              <p:cNvGrpSpPr/>
              <p:nvPr/>
            </p:nvGrpSpPr>
            <p:grpSpPr>
              <a:xfrm>
                <a:off x="1110225" y="1916832"/>
                <a:ext cx="7759732" cy="1842008"/>
                <a:chOff x="1110225" y="1916832"/>
                <a:chExt cx="7759732" cy="1842008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378C8568-BFB6-427D-A97A-E7D76B9DA173}"/>
                    </a:ext>
                  </a:extLst>
                </p:cNvPr>
                <p:cNvSpPr/>
                <p:nvPr/>
              </p:nvSpPr>
              <p:spPr>
                <a:xfrm>
                  <a:off x="1643224" y="1987910"/>
                  <a:ext cx="6835027" cy="253969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600" dirty="0">
                      <a:solidFill>
                        <a:srgbClr val="FF0000"/>
                      </a:solidFill>
                      <a:latin typeface="+mn-lt"/>
                      <a:cs typeface="Microsoft Sans Serif" pitchFamily="34" charset="0"/>
                    </a:rPr>
                    <a:t>Volume hétérogène en chaque pixel situé sur une interface</a:t>
                  </a:r>
                  <a:endParaRPr lang="fr-FR" sz="160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36" name="AutoShape 9">
                  <a:extLst>
                    <a:ext uri="{FF2B5EF4-FFF2-40B4-BE49-F238E27FC236}">
                      <a16:creationId xmlns:a16="http://schemas.microsoft.com/office/drawing/2014/main" id="{4FA76D0C-E7CB-4FBA-84BD-19AA244967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0225" y="1916832"/>
                  <a:ext cx="7759732" cy="1842008"/>
                </a:xfrm>
                <a:prstGeom prst="roundRect">
                  <a:avLst>
                    <a:gd name="adj" fmla="val 8582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 b="0" dirty="0">
                    <a:solidFill>
                      <a:srgbClr val="FF0000"/>
                    </a:solidFill>
                    <a:latin typeface="+mn-lt"/>
                    <a:ea typeface="ＭＳ Ｐゴシック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59A143D-3D5F-4838-B439-CCCC7575FF3E}"/>
                    </a:ext>
                  </a:extLst>
                </p:cNvPr>
                <p:cNvSpPr/>
                <p:nvPr/>
              </p:nvSpPr>
              <p:spPr>
                <a:xfrm>
                  <a:off x="1427537" y="2616106"/>
                  <a:ext cx="7050714" cy="360904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600" dirty="0">
                      <a:solidFill>
                        <a:srgbClr val="FF0000"/>
                      </a:solidFill>
                      <a:latin typeface="+mn-lt"/>
                      <a:cs typeface="Microsoft Sans Serif" pitchFamily="34" charset="0"/>
                    </a:rPr>
                    <a:t>Condition d’application de la microanalyse quantitative </a:t>
                  </a:r>
                </a:p>
                <a:p>
                  <a:pPr algn="ctr"/>
                  <a:r>
                    <a:rPr lang="fr-FR" sz="1600" dirty="0">
                      <a:solidFill>
                        <a:srgbClr val="FF0000"/>
                      </a:solidFill>
                      <a:latin typeface="+mn-lt"/>
                      <a:cs typeface="Microsoft Sans Serif" pitchFamily="34" charset="0"/>
                    </a:rPr>
                    <a:t>non respectée !</a:t>
                  </a:r>
                  <a:endParaRPr lang="fr-FR" sz="160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E247378-22FB-4D2B-B0E4-6F3774603CA5}"/>
                    </a:ext>
                  </a:extLst>
                </p:cNvPr>
                <p:cNvSpPr/>
                <p:nvPr/>
              </p:nvSpPr>
              <p:spPr>
                <a:xfrm>
                  <a:off x="2715005" y="3424167"/>
                  <a:ext cx="4326989" cy="14703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600" dirty="0">
                      <a:solidFill>
                        <a:srgbClr val="FF0000"/>
                      </a:solidFill>
                      <a:cs typeface="Microsoft Sans Serif" pitchFamily="34" charset="0"/>
                    </a:rPr>
                    <a:t>Résultat erroné !</a:t>
                  </a:r>
                  <a:endParaRPr lang="fr-FR" sz="160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  <p:sp>
            <p:nvSpPr>
              <p:cNvPr id="34" name="Flèche : droite 33">
                <a:extLst>
                  <a:ext uri="{FF2B5EF4-FFF2-40B4-BE49-F238E27FC236}">
                    <a16:creationId xmlns:a16="http://schemas.microsoft.com/office/drawing/2014/main" id="{D3084030-AF56-4FDF-ABB7-6CD4D6EE43A6}"/>
                  </a:ext>
                </a:extLst>
              </p:cNvPr>
              <p:cNvSpPr/>
              <p:nvPr/>
            </p:nvSpPr>
            <p:spPr bwMode="auto">
              <a:xfrm rot="5400000">
                <a:off x="4795402" y="1415502"/>
                <a:ext cx="179667" cy="2014775"/>
              </a:xfrm>
              <a:prstGeom prst="rightArrow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  <a:cs typeface="Geneva" charset="0"/>
                </a:endParaRPr>
              </a:p>
            </p:txBody>
          </p:sp>
        </p:grpSp>
        <p:sp>
          <p:nvSpPr>
            <p:cNvPr id="48" name="Flèche : droite 47">
              <a:extLst>
                <a:ext uri="{FF2B5EF4-FFF2-40B4-BE49-F238E27FC236}">
                  <a16:creationId xmlns:a16="http://schemas.microsoft.com/office/drawing/2014/main" id="{0E110051-35BF-4C15-8DE8-BDD591035E63}"/>
                </a:ext>
              </a:extLst>
            </p:cNvPr>
            <p:cNvSpPr/>
            <p:nvPr/>
          </p:nvSpPr>
          <p:spPr bwMode="auto">
            <a:xfrm rot="5400000">
              <a:off x="6473881" y="4322769"/>
              <a:ext cx="413691" cy="1111138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Geneva" charset="0"/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060E2D8A-17CF-41BF-81D0-0CD1CD49E818}"/>
              </a:ext>
            </a:extLst>
          </p:cNvPr>
          <p:cNvSpPr txBox="1"/>
          <p:nvPr/>
        </p:nvSpPr>
        <p:spPr>
          <a:xfrm>
            <a:off x="467544" y="5949280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i="1" dirty="0">
                <a:solidFill>
                  <a:schemeClr val="tx1"/>
                </a:solidFill>
              </a:rPr>
              <a:t>Image d’analyse de  phases</a:t>
            </a:r>
          </a:p>
        </p:txBody>
      </p:sp>
      <p:sp>
        <p:nvSpPr>
          <p:cNvPr id="49" name="Flèche : droite 48">
            <a:extLst>
              <a:ext uri="{FF2B5EF4-FFF2-40B4-BE49-F238E27FC236}">
                <a16:creationId xmlns:a16="http://schemas.microsoft.com/office/drawing/2014/main" id="{39F9AD46-E1D0-43F1-9C57-543EB4220E26}"/>
              </a:ext>
            </a:extLst>
          </p:cNvPr>
          <p:cNvSpPr/>
          <p:nvPr/>
        </p:nvSpPr>
        <p:spPr bwMode="auto">
          <a:xfrm rot="3614353">
            <a:off x="888048" y="1696109"/>
            <a:ext cx="1032088" cy="925707"/>
          </a:xfrm>
          <a:prstGeom prst="rightArrow">
            <a:avLst>
              <a:gd name="adj1" fmla="val 51492"/>
              <a:gd name="adj2" fmla="val 54954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2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8756B0-9B4D-4F88-9992-6ECDEB1CB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FB93490-109C-48A4-B2BA-8D6F9A62A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fr-FR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Sommaire</a:t>
            </a:r>
            <a:endParaRPr lang="fr-FR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3CA6C2A1-47DD-4E89-93E0-892555C3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908720"/>
            <a:ext cx="810683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fr-FR" altLang="fr-FR" sz="2000" b="0" i="1" dirty="0">
                <a:latin typeface="+mn-lt"/>
              </a:rPr>
              <a:t>Contexte de l’imagerie chimique</a:t>
            </a:r>
          </a:p>
          <a:p>
            <a:pPr>
              <a:buFont typeface="Arial" charset="0"/>
              <a:buChar char="•"/>
            </a:pPr>
            <a:endParaRPr lang="fr-FR" altLang="fr-FR" sz="2000" b="0" i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fr-FR" altLang="fr-FR" sz="2000" b="0" i="1" dirty="0">
                <a:latin typeface="+mn-lt"/>
              </a:rPr>
              <a:t>Principe général des différents types d’acquisition</a:t>
            </a:r>
          </a:p>
          <a:p>
            <a:pPr>
              <a:buFont typeface="Arial" charset="0"/>
              <a:buChar char="•"/>
            </a:pPr>
            <a:endParaRPr lang="fr-FR" altLang="fr-FR" sz="2000" b="0" i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fr-FR" altLang="fr-FR" sz="2000" b="0" i="1" dirty="0">
                <a:latin typeface="+mn-lt"/>
              </a:rPr>
              <a:t>Imagerie chimique qualitative</a:t>
            </a:r>
          </a:p>
          <a:p>
            <a:pPr>
              <a:buFont typeface="Arial" charset="0"/>
              <a:buChar char="•"/>
            </a:pPr>
            <a:endParaRPr lang="fr-FR" altLang="fr-FR" sz="2000" b="0" i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fr-FR" altLang="fr-FR" sz="2000" b="0" i="1" dirty="0">
                <a:latin typeface="+mn-lt"/>
              </a:rPr>
              <a:t>Imagerie chimique quantitative</a:t>
            </a:r>
          </a:p>
          <a:p>
            <a:pPr>
              <a:buFont typeface="Arial" charset="0"/>
              <a:buChar char="•"/>
            </a:pPr>
            <a:endParaRPr lang="fr-FR" altLang="fr-FR" sz="2000" b="0" i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fr-FR" altLang="fr-FR" sz="2000" b="0" i="1" dirty="0">
                <a:latin typeface="+mn-lt"/>
              </a:rPr>
              <a:t>Apport de l’imagerie chimique / Analyse ponctuelle</a:t>
            </a:r>
          </a:p>
          <a:p>
            <a:pPr>
              <a:buFont typeface="Arial" charset="0"/>
              <a:buChar char="•"/>
            </a:pPr>
            <a:endParaRPr lang="fr-FR" altLang="fr-FR" sz="2000" b="0" i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fr-FR" altLang="fr-FR" sz="2000" b="0" i="1" dirty="0">
                <a:latin typeface="+mn-lt"/>
              </a:rPr>
              <a:t>Limitation de l’imagerie chimique quantitative / Analyse ponctuelle</a:t>
            </a:r>
          </a:p>
          <a:p>
            <a:pPr>
              <a:buFont typeface="Arial" charset="0"/>
              <a:buChar char="•"/>
            </a:pPr>
            <a:endParaRPr lang="fr-FR" altLang="fr-FR" sz="2000" b="0" i="1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fr-FR" altLang="fr-FR" sz="2000" b="0" i="1" dirty="0">
                <a:latin typeface="+mn-lt"/>
              </a:rPr>
              <a:t>Perspectives d’amélioration et d’évolution</a:t>
            </a:r>
          </a:p>
          <a:p>
            <a:pPr>
              <a:buFont typeface="Arial" charset="0"/>
              <a:buChar char="•"/>
            </a:pPr>
            <a:endParaRPr lang="fr-FR" altLang="fr-FR" sz="2000" b="0" i="1" dirty="0">
              <a:latin typeface="+mn-lt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EB146CB-0DA6-42B2-B460-BC58C651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5616624" cy="365125"/>
          </a:xfrm>
        </p:spPr>
        <p:txBody>
          <a:bodyPr/>
          <a:lstStyle/>
          <a:p>
            <a:r>
              <a:rPr lang="fr-FR" i="1" dirty="0"/>
              <a:t>GN-MEBA Décembre 2022</a:t>
            </a:r>
          </a:p>
        </p:txBody>
      </p:sp>
    </p:spTree>
    <p:extLst>
      <p:ext uri="{BB962C8B-B14F-4D97-AF65-F5344CB8AC3E}">
        <p14:creationId xmlns:p14="http://schemas.microsoft.com/office/powerpoint/2010/main" val="3698905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55C0785-700A-4587-85E4-DD148607B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2D050"/>
              </a:gs>
              <a:gs pos="100000">
                <a:srgbClr val="CC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Limitations Imagerie chimique quantitative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7AF51F3C-98EB-454B-97EC-1CEB6B09D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92696"/>
            <a:ext cx="87129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Résultat erroné en analyse quantitative sans témoins </a:t>
            </a:r>
          </a:p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dans les trous</a:t>
            </a:r>
          </a:p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 phase dont 1ou plusieurs éléments ne sont pas quantifiés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F003DEE-EEA9-4BE0-A9E8-F6BDD8CD1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11433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ZoneTexte 1">
            <a:extLst>
              <a:ext uri="{FF2B5EF4-FFF2-40B4-BE49-F238E27FC236}">
                <a16:creationId xmlns:a16="http://schemas.microsoft.com/office/drawing/2014/main" id="{96E24AEC-03FE-46BC-96DB-5601DFA5B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1969676"/>
            <a:ext cx="4715386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tabLst>
                <a:tab pos="358188" algn="l"/>
              </a:tabLst>
            </a:pPr>
            <a:r>
              <a:rPr lang="fr-FR" sz="1800" dirty="0">
                <a:solidFill>
                  <a:srgbClr val="0000FF"/>
                </a:solidFill>
              </a:rPr>
              <a:t>Illustration dans une zone d’un alliage Nb Ti Al Si avec de grosses porosités</a:t>
            </a:r>
            <a:endParaRPr lang="fr-FR" sz="1800" i="1" dirty="0">
              <a:solidFill>
                <a:srgbClr val="B3B3B3"/>
              </a:solidFill>
              <a:sym typeface="Wingdings" pitchFamily="2" charset="2"/>
            </a:endParaRP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00E8198-FC28-4F06-9343-FEDFE68C77CA}"/>
              </a:ext>
            </a:extLst>
          </p:cNvPr>
          <p:cNvGrpSpPr/>
          <p:nvPr/>
        </p:nvGrpSpPr>
        <p:grpSpPr>
          <a:xfrm>
            <a:off x="179511" y="2850903"/>
            <a:ext cx="2798873" cy="2893386"/>
            <a:chOff x="3059832" y="2335813"/>
            <a:chExt cx="5760640" cy="2893386"/>
          </a:xfrm>
        </p:grpSpPr>
        <p:sp>
          <p:nvSpPr>
            <p:cNvPr id="35" name="AutoShape 9">
              <a:extLst>
                <a:ext uri="{FF2B5EF4-FFF2-40B4-BE49-F238E27FC236}">
                  <a16:creationId xmlns:a16="http://schemas.microsoft.com/office/drawing/2014/main" id="{F4B04139-DFEE-4D02-8180-884162329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832" y="2492896"/>
              <a:ext cx="5760640" cy="2736303"/>
            </a:xfrm>
            <a:prstGeom prst="roundRect">
              <a:avLst>
                <a:gd name="adj" fmla="val 8582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fr-FR" b="0" dirty="0">
                <a:solidFill>
                  <a:srgbClr val="FF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BBA027-94CE-4316-AC00-541ABDF50B5E}"/>
                </a:ext>
              </a:extLst>
            </p:cNvPr>
            <p:cNvSpPr/>
            <p:nvPr/>
          </p:nvSpPr>
          <p:spPr>
            <a:xfrm>
              <a:off x="3779912" y="2335813"/>
              <a:ext cx="4248472" cy="3385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0000"/>
                  </a:solidFill>
                  <a:latin typeface="+mn-lt"/>
                  <a:cs typeface="Microsoft Sans Serif" pitchFamily="34" charset="0"/>
                </a:rPr>
                <a:t>Image BSE</a:t>
              </a:r>
              <a:endParaRPr lang="fr-FR" sz="16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1E4C47A8-42D9-4282-BCA2-E1C3C92EDDE8}"/>
              </a:ext>
            </a:extLst>
          </p:cNvPr>
          <p:cNvGrpSpPr/>
          <p:nvPr/>
        </p:nvGrpSpPr>
        <p:grpSpPr>
          <a:xfrm>
            <a:off x="3059832" y="2863970"/>
            <a:ext cx="5760640" cy="2880319"/>
            <a:chOff x="3059832" y="2348881"/>
            <a:chExt cx="5760640" cy="2880319"/>
          </a:xfrm>
        </p:grpSpPr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EC3FCDF4-EF52-4A09-B075-732E618C14CD}"/>
                </a:ext>
              </a:extLst>
            </p:cNvPr>
            <p:cNvGrpSpPr/>
            <p:nvPr/>
          </p:nvGrpSpPr>
          <p:grpSpPr>
            <a:xfrm>
              <a:off x="3059832" y="2348881"/>
              <a:ext cx="5760640" cy="2880319"/>
              <a:chOff x="3059832" y="2348881"/>
              <a:chExt cx="5760640" cy="2880319"/>
            </a:xfrm>
          </p:grpSpPr>
          <p:grpSp>
            <p:nvGrpSpPr>
              <p:cNvPr id="52" name="Groupe 51">
                <a:extLst>
                  <a:ext uri="{FF2B5EF4-FFF2-40B4-BE49-F238E27FC236}">
                    <a16:creationId xmlns:a16="http://schemas.microsoft.com/office/drawing/2014/main" id="{D1EBF60C-A6CE-4028-A5A9-68AAD4ABB3C9}"/>
                  </a:ext>
                </a:extLst>
              </p:cNvPr>
              <p:cNvGrpSpPr/>
              <p:nvPr/>
            </p:nvGrpSpPr>
            <p:grpSpPr>
              <a:xfrm>
                <a:off x="3059832" y="2348881"/>
                <a:ext cx="5760640" cy="2880319"/>
                <a:chOff x="3059832" y="2348880"/>
                <a:chExt cx="5760640" cy="2880319"/>
              </a:xfrm>
            </p:grpSpPr>
            <p:pic>
              <p:nvPicPr>
                <p:cNvPr id="11" name="Image 10">
                  <a:extLst>
                    <a:ext uri="{FF2B5EF4-FFF2-40B4-BE49-F238E27FC236}">
                      <a16:creationId xmlns:a16="http://schemas.microsoft.com/office/drawing/2014/main" id="{C22330E2-47CE-4963-AB89-C0CB1B02A5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44788" y="2924944"/>
                  <a:ext cx="2438400" cy="1828800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grpSp>
              <p:nvGrpSpPr>
                <p:cNvPr id="16" name="Groupe 15">
                  <a:extLst>
                    <a:ext uri="{FF2B5EF4-FFF2-40B4-BE49-F238E27FC236}">
                      <a16:creationId xmlns:a16="http://schemas.microsoft.com/office/drawing/2014/main" id="{7F1320E0-A4A1-4CB4-BF80-FE4B08B6A87E}"/>
                    </a:ext>
                  </a:extLst>
                </p:cNvPr>
                <p:cNvGrpSpPr/>
                <p:nvPr/>
              </p:nvGrpSpPr>
              <p:grpSpPr>
                <a:xfrm>
                  <a:off x="3059832" y="2348880"/>
                  <a:ext cx="5760640" cy="2880319"/>
                  <a:chOff x="3059832" y="2348880"/>
                  <a:chExt cx="5760640" cy="2880319"/>
                </a:xfrm>
              </p:grpSpPr>
              <p:sp>
                <p:nvSpPr>
                  <p:cNvPr id="33" name="AutoShape 9">
                    <a:extLst>
                      <a:ext uri="{FF2B5EF4-FFF2-40B4-BE49-F238E27FC236}">
                        <a16:creationId xmlns:a16="http://schemas.microsoft.com/office/drawing/2014/main" id="{F110E4C1-8A7D-4453-BFD4-5C87ABB81B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59832" y="2492896"/>
                    <a:ext cx="5760640" cy="2736303"/>
                  </a:xfrm>
                  <a:prstGeom prst="roundRect">
                    <a:avLst>
                      <a:gd name="adj" fmla="val 8582"/>
                    </a:avLst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 b="0" dirty="0">
                      <a:solidFill>
                        <a:srgbClr val="FF0000"/>
                      </a:solidFill>
                      <a:latin typeface="+mn-lt"/>
                      <a:ea typeface="ＭＳ Ｐゴシック" charset="0"/>
                    </a:endParaRP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E3ABAA2C-5EB9-4981-8FAC-35F6826E5431}"/>
                      </a:ext>
                    </a:extLst>
                  </p:cNvPr>
                  <p:cNvSpPr/>
                  <p:nvPr/>
                </p:nvSpPr>
                <p:spPr>
                  <a:xfrm>
                    <a:off x="3779912" y="2348880"/>
                    <a:ext cx="4248472" cy="338554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fr-FR" sz="1600" dirty="0">
                        <a:solidFill>
                          <a:srgbClr val="FF0000"/>
                        </a:solidFill>
                        <a:latin typeface="+mn-lt"/>
                        <a:cs typeface="Microsoft Sans Serif" pitchFamily="34" charset="0"/>
                      </a:rPr>
                      <a:t>Somme des concentrations massiques</a:t>
                    </a:r>
                    <a:endParaRPr lang="fr-FR" sz="1600" dirty="0">
                      <a:solidFill>
                        <a:srgbClr val="FF0000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5680477-52DA-4369-93B2-4563EC589F9D}"/>
                  </a:ext>
                </a:extLst>
              </p:cNvPr>
              <p:cNvSpPr txBox="1"/>
              <p:nvPr/>
            </p:nvSpPr>
            <p:spPr>
              <a:xfrm>
                <a:off x="3203848" y="4869160"/>
                <a:ext cx="23391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i="1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Analyse sans témoins</a:t>
                </a:r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D0D00AD-6AA0-4016-8360-9514DD196668}"/>
                </a:ext>
              </a:extLst>
            </p:cNvPr>
            <p:cNvSpPr txBox="1"/>
            <p:nvPr/>
          </p:nvSpPr>
          <p:spPr>
            <a:xfrm>
              <a:off x="4139952" y="3573016"/>
              <a:ext cx="910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/>
                <a:t>100 %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BB380680-FAD5-4E45-972B-660FBB51DF65}"/>
              </a:ext>
            </a:extLst>
          </p:cNvPr>
          <p:cNvSpPr txBox="1"/>
          <p:nvPr/>
        </p:nvSpPr>
        <p:spPr>
          <a:xfrm>
            <a:off x="5461987" y="5816297"/>
            <a:ext cx="3286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tx1"/>
                </a:solidFill>
              </a:rPr>
              <a:t>Documents N. </a:t>
            </a:r>
            <a:r>
              <a:rPr lang="fr-FR" sz="1200" i="1" dirty="0" err="1">
                <a:solidFill>
                  <a:schemeClr val="tx1"/>
                </a:solidFill>
              </a:rPr>
              <a:t>Horezan</a:t>
            </a:r>
            <a:r>
              <a:rPr lang="fr-FR" sz="1200" i="1" dirty="0">
                <a:solidFill>
                  <a:schemeClr val="tx1"/>
                </a:solidFill>
              </a:rPr>
              <a:t>, Q. Barrès /ONERA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A48FB53F-4DDD-432C-84A6-D9F8BB632944}"/>
              </a:ext>
            </a:extLst>
          </p:cNvPr>
          <p:cNvGrpSpPr/>
          <p:nvPr/>
        </p:nvGrpSpPr>
        <p:grpSpPr>
          <a:xfrm>
            <a:off x="6115669" y="3440033"/>
            <a:ext cx="2438400" cy="2252716"/>
            <a:chOff x="6115669" y="2924944"/>
            <a:chExt cx="2438400" cy="2252716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A4E5F6F7-2495-4BF1-B667-B17D5090C502}"/>
                </a:ext>
              </a:extLst>
            </p:cNvPr>
            <p:cNvSpPr txBox="1"/>
            <p:nvPr/>
          </p:nvSpPr>
          <p:spPr>
            <a:xfrm>
              <a:off x="6170928" y="4839106"/>
              <a:ext cx="23278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Analyse avec témoins</a:t>
              </a:r>
            </a:p>
          </p:txBody>
        </p: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FE5D4929-A962-4FE1-B1F4-EAD200AAD63F}"/>
                </a:ext>
              </a:extLst>
            </p:cNvPr>
            <p:cNvGrpSpPr/>
            <p:nvPr/>
          </p:nvGrpSpPr>
          <p:grpSpPr>
            <a:xfrm>
              <a:off x="6115669" y="2924944"/>
              <a:ext cx="2438400" cy="1828800"/>
              <a:chOff x="6115669" y="2924944"/>
              <a:chExt cx="2438400" cy="1828800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040B7F70-6612-4BD6-9E49-A1CBA0993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5669" y="2924944"/>
                <a:ext cx="2438400" cy="18288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E8198AD7-904B-4D18-A933-52D67E3ABDE9}"/>
                  </a:ext>
                </a:extLst>
              </p:cNvPr>
              <p:cNvSpPr txBox="1"/>
              <p:nvPr/>
            </p:nvSpPr>
            <p:spPr>
              <a:xfrm>
                <a:off x="7524328" y="3068960"/>
                <a:ext cx="9172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u="sng" dirty="0"/>
                  <a:t>~51 %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AAB929EE-00F0-4779-B334-D72F7A3C263E}"/>
                  </a:ext>
                </a:extLst>
              </p:cNvPr>
              <p:cNvSpPr txBox="1"/>
              <p:nvPr/>
            </p:nvSpPr>
            <p:spPr>
              <a:xfrm>
                <a:off x="6300192" y="3068960"/>
                <a:ext cx="1059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u="sng" dirty="0"/>
                  <a:t>~101 %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266A6537-D782-49B4-97D3-59DD7889BED5}"/>
                  </a:ext>
                </a:extLst>
              </p:cNvPr>
              <p:cNvSpPr txBox="1"/>
              <p:nvPr/>
            </p:nvSpPr>
            <p:spPr>
              <a:xfrm>
                <a:off x="7380312" y="3892986"/>
                <a:ext cx="9172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u="sng" dirty="0"/>
                  <a:t>~97 %</a:t>
                </a:r>
              </a:p>
            </p:txBody>
          </p:sp>
          <p:cxnSp>
            <p:nvCxnSpPr>
              <p:cNvPr id="42" name="Connecteur droit avec flèche 41">
                <a:extLst>
                  <a:ext uri="{FF2B5EF4-FFF2-40B4-BE49-F238E27FC236}">
                    <a16:creationId xmlns:a16="http://schemas.microsoft.com/office/drawing/2014/main" id="{D72AD7D6-42EC-47EC-A2CC-10F63C638E6C}"/>
                  </a:ext>
                </a:extLst>
              </p:cNvPr>
              <p:cNvCxnSpPr>
                <a:stCxn id="39" idx="2"/>
              </p:cNvCxnSpPr>
              <p:nvPr/>
            </p:nvCxnSpPr>
            <p:spPr bwMode="auto">
              <a:xfrm flipH="1">
                <a:off x="6588224" y="3469070"/>
                <a:ext cx="241921" cy="39197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509A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Connecteur droit avec flèche 42">
                <a:extLst>
                  <a:ext uri="{FF2B5EF4-FFF2-40B4-BE49-F238E27FC236}">
                    <a16:creationId xmlns:a16="http://schemas.microsoft.com/office/drawing/2014/main" id="{79D1E81D-9930-4466-8832-8051A427C3AD}"/>
                  </a:ext>
                </a:extLst>
              </p:cNvPr>
              <p:cNvCxnSpPr>
                <a:cxnSpLocks/>
                <a:stCxn id="38" idx="2"/>
              </p:cNvCxnSpPr>
              <p:nvPr/>
            </p:nvCxnSpPr>
            <p:spPr bwMode="auto">
              <a:xfrm>
                <a:off x="7982948" y="3469070"/>
                <a:ext cx="302966" cy="29761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509A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Connecteur droit avec flèche 45">
                <a:extLst>
                  <a:ext uri="{FF2B5EF4-FFF2-40B4-BE49-F238E27FC236}">
                    <a16:creationId xmlns:a16="http://schemas.microsoft.com/office/drawing/2014/main" id="{DA6DB560-5982-4541-A7AE-E0289E61640D}"/>
                  </a:ext>
                </a:extLst>
              </p:cNvPr>
              <p:cNvCxnSpPr>
                <a:cxnSpLocks/>
                <a:stCxn id="40" idx="2"/>
              </p:cNvCxnSpPr>
              <p:nvPr/>
            </p:nvCxnSpPr>
            <p:spPr bwMode="auto">
              <a:xfrm flipH="1">
                <a:off x="7524328" y="4293096"/>
                <a:ext cx="314604" cy="2682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509A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6DC25BE6-8EA5-46A3-BD18-074959C99381}"/>
              </a:ext>
            </a:extLst>
          </p:cNvPr>
          <p:cNvSpPr txBox="1"/>
          <p:nvPr/>
        </p:nvSpPr>
        <p:spPr>
          <a:xfrm>
            <a:off x="731620" y="5322601"/>
            <a:ext cx="1680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>
                <a:solidFill>
                  <a:schemeClr val="tx1"/>
                </a:solidFill>
                <a:highlight>
                  <a:srgbClr val="FFFF00"/>
                </a:highlight>
              </a:rPr>
              <a:t>Alliage Ti Al Nb</a:t>
            </a:r>
          </a:p>
        </p:txBody>
      </p:sp>
    </p:spTree>
    <p:extLst>
      <p:ext uri="{BB962C8B-B14F-4D97-AF65-F5344CB8AC3E}">
        <p14:creationId xmlns:p14="http://schemas.microsoft.com/office/powerpoint/2010/main" val="14828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55C0785-700A-4587-85E4-DD148607B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chemeClr val="bg1"/>
              </a:gs>
              <a:gs pos="100000">
                <a:srgbClr val="CC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Perspectives d’amélioration </a:t>
            </a:r>
            <a:r>
              <a:rPr lang="fr-FR" sz="2000">
                <a:solidFill>
                  <a:schemeClr val="tx1"/>
                </a:solidFill>
                <a:cs typeface="Microsoft Sans Serif" pitchFamily="34" charset="0"/>
              </a:rPr>
              <a:t>et d’évolution</a:t>
            </a:r>
            <a:endParaRPr lang="fr-FR" sz="2000" dirty="0">
              <a:solidFill>
                <a:schemeClr val="tx1"/>
              </a:solidFill>
              <a:cs typeface="Microsoft Sans Serif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D40E7C7-35FC-4F09-93A7-CE19B7986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9" y="932522"/>
            <a:ext cx="901541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41338" lvl="1">
              <a:buFont typeface="Arial" charset="0"/>
              <a:buChar char="•"/>
            </a:pPr>
            <a:r>
              <a:rPr lang="fr-FR" altLang="fr-FR" sz="2000" b="0" i="1" dirty="0">
                <a:highlight>
                  <a:srgbClr val="FFFF00"/>
                </a:highlight>
                <a:latin typeface="+mn-lt"/>
              </a:rPr>
              <a:t>Réduction Incertitude statistique sur le résultat quantitatif</a:t>
            </a:r>
          </a:p>
          <a:p>
            <a:pPr marL="655638" lvl="2" indent="-342900">
              <a:buFont typeface="Wingdings" panose="05000000000000000000" pitchFamily="2" charset="2"/>
              <a:buChar char="è"/>
            </a:pPr>
            <a:r>
              <a:rPr lang="fr-FR" altLang="fr-FR" sz="2000" b="0" i="1" dirty="0">
                <a:latin typeface="+mn-lt"/>
                <a:sym typeface="Wingdings" panose="05000000000000000000" pitchFamily="2" charset="2"/>
              </a:rPr>
              <a:t>Amélioration de la statistique de comptage par :</a:t>
            </a:r>
          </a:p>
          <a:p>
            <a:pPr marL="1112838" lvl="3" indent="-342900">
              <a:buFont typeface="Wingdings" panose="05000000000000000000" pitchFamily="2" charset="2"/>
              <a:buChar char="§"/>
            </a:pPr>
            <a:r>
              <a:rPr lang="fr-FR" altLang="fr-FR" sz="2000" b="0" i="1" dirty="0">
                <a:latin typeface="+mn-lt"/>
                <a:sym typeface="Wingdings" panose="05000000000000000000" pitchFamily="2" charset="2"/>
              </a:rPr>
              <a:t>Augmentation du temps de comptage par pixel à plusieurs secondes</a:t>
            </a:r>
          </a:p>
          <a:p>
            <a:pPr marL="1112838" lvl="3" indent="-342900">
              <a:buFont typeface="Wingdings" panose="05000000000000000000" pitchFamily="2" charset="2"/>
              <a:buChar char="§"/>
            </a:pPr>
            <a:r>
              <a:rPr lang="fr-FR" altLang="fr-FR" sz="2000" b="0" i="1" dirty="0">
                <a:latin typeface="+mn-lt"/>
                <a:sym typeface="Wingdings" panose="05000000000000000000" pitchFamily="2" charset="2"/>
              </a:rPr>
              <a:t>Augmentation de l’angle solide de collection</a:t>
            </a:r>
          </a:p>
          <a:p>
            <a:pPr marL="357188" lvl="3" indent="0"/>
            <a:r>
              <a:rPr lang="fr-FR" altLang="fr-FR" sz="2000" b="0" i="1" dirty="0">
                <a:latin typeface="+mn-lt"/>
                <a:sym typeface="Wingdings" panose="05000000000000000000" pitchFamily="2" charset="2"/>
              </a:rPr>
              <a:t> Meilleure maîtrise et contrôle de la procédure de quantification des images spectrales</a:t>
            </a:r>
            <a:endParaRPr lang="fr-FR" altLang="fr-FR" sz="2000" b="0" i="1" dirty="0">
              <a:latin typeface="+mn-lt"/>
            </a:endParaRPr>
          </a:p>
          <a:p>
            <a:pPr marL="541338" lvl="1">
              <a:buFont typeface="Arial" charset="0"/>
              <a:buChar char="•"/>
            </a:pPr>
            <a:endParaRPr lang="fr-FR" altLang="fr-FR" sz="2000" b="0" i="1" dirty="0">
              <a:latin typeface="+mn-lt"/>
            </a:endParaRPr>
          </a:p>
          <a:p>
            <a:pPr marL="541338" lvl="1">
              <a:buFont typeface="Arial" charset="0"/>
              <a:buChar char="•"/>
            </a:pPr>
            <a:r>
              <a:rPr lang="fr-FR" altLang="fr-FR" sz="2000" b="0" i="1" dirty="0">
                <a:highlight>
                  <a:srgbClr val="FFFF00"/>
                </a:highlight>
                <a:latin typeface="+mn-lt"/>
              </a:rPr>
              <a:t>Meilleure gestion de la quantification aux interfaces entre phases</a:t>
            </a:r>
          </a:p>
          <a:p>
            <a:pPr marL="655638" lvl="2" indent="-342900">
              <a:buFont typeface="Wingdings" panose="05000000000000000000" pitchFamily="2" charset="2"/>
              <a:buChar char="è"/>
            </a:pPr>
            <a:r>
              <a:rPr lang="fr-FR" altLang="fr-FR" sz="2000" b="0" i="1" dirty="0">
                <a:latin typeface="+mn-lt"/>
                <a:sym typeface="Wingdings" panose="05000000000000000000" pitchFamily="2" charset="2"/>
              </a:rPr>
              <a:t>Amélioration résolution latérale des images chimiques spectrales</a:t>
            </a:r>
          </a:p>
          <a:p>
            <a:pPr marL="1112838" lvl="3" indent="-342900">
              <a:buFont typeface="Wingdings" panose="05000000000000000000" pitchFamily="2" charset="2"/>
              <a:buChar char="§"/>
            </a:pPr>
            <a:r>
              <a:rPr lang="fr-FR" altLang="fr-FR" sz="2000" b="0" i="1" dirty="0">
                <a:solidFill>
                  <a:srgbClr val="000000"/>
                </a:solidFill>
                <a:latin typeface="+mn-lt"/>
              </a:rPr>
              <a:t>Une formulation 3D des modèles en </a:t>
            </a:r>
            <a:r>
              <a:rPr lang="el-GR" altLang="fr-FR" sz="2000" b="0" i="1" dirty="0">
                <a:solidFill>
                  <a:srgbClr val="000000"/>
                </a:solidFill>
                <a:latin typeface="+mn-lt"/>
              </a:rPr>
              <a:t>ϕ</a:t>
            </a:r>
            <a:r>
              <a:rPr lang="fr-FR" altLang="fr-FR" sz="2000" b="0" i="1" dirty="0">
                <a:solidFill>
                  <a:srgbClr val="000000"/>
                </a:solidFill>
                <a:latin typeface="+mn-lt"/>
              </a:rPr>
              <a:t> (</a:t>
            </a:r>
            <a:r>
              <a:rPr lang="el-GR" altLang="fr-FR" sz="2000" b="0" i="1" dirty="0">
                <a:solidFill>
                  <a:srgbClr val="000000"/>
                </a:solidFill>
                <a:latin typeface="+mn-lt"/>
              </a:rPr>
              <a:t>ρ</a:t>
            </a:r>
            <a:r>
              <a:rPr lang="fr-FR" altLang="fr-FR" sz="2000" b="0" i="1" dirty="0">
                <a:solidFill>
                  <a:srgbClr val="000000"/>
                </a:solidFill>
                <a:latin typeface="+mn-lt"/>
              </a:rPr>
              <a:t>z) devrait théoriquement permettre l’évaluation de la composition chimique de précipités nanométriques dans des MEB ou microsonde FEG </a:t>
            </a:r>
          </a:p>
          <a:p>
            <a:pPr marL="769938" lvl="3" indent="0"/>
            <a:r>
              <a:rPr lang="fr-FR" altLang="fr-FR" sz="2000" b="0" i="1" dirty="0">
                <a:solidFill>
                  <a:srgbClr val="000000"/>
                </a:solidFill>
                <a:latin typeface="+mn-lt"/>
              </a:rPr>
              <a:t>     </a:t>
            </a:r>
            <a:r>
              <a:rPr lang="fr-FR" altLang="fr-FR" sz="1400" b="0" i="1" dirty="0">
                <a:solidFill>
                  <a:srgbClr val="000000"/>
                </a:solidFill>
                <a:latin typeface="+mn-lt"/>
              </a:rPr>
              <a:t>(cf. Conférence M. </a:t>
            </a:r>
            <a:r>
              <a:rPr lang="fr-FR" altLang="fr-FR" sz="1400" b="0" i="1" dirty="0" err="1">
                <a:solidFill>
                  <a:srgbClr val="000000"/>
                </a:solidFill>
                <a:latin typeface="+mn-lt"/>
              </a:rPr>
              <a:t>Perrut</a:t>
            </a:r>
            <a:r>
              <a:rPr lang="fr-FR" altLang="fr-FR" sz="1400" b="0" i="1" dirty="0">
                <a:solidFill>
                  <a:srgbClr val="000000"/>
                </a:solidFill>
                <a:latin typeface="+mn-lt"/>
              </a:rPr>
              <a:t>, D. Boivin, R. </a:t>
            </a:r>
            <a:r>
              <a:rPr lang="fr-FR" altLang="fr-FR" sz="1400" b="0" i="1" dirty="0" err="1">
                <a:solidFill>
                  <a:srgbClr val="000000"/>
                </a:solidFill>
                <a:latin typeface="+mn-lt"/>
              </a:rPr>
              <a:t>Arquier</a:t>
            </a:r>
            <a:r>
              <a:rPr lang="fr-FR" altLang="fr-FR" sz="1400" b="0" i="1" dirty="0">
                <a:solidFill>
                  <a:srgbClr val="000000"/>
                </a:solidFill>
                <a:latin typeface="+mn-lt"/>
              </a:rPr>
              <a:t> – GN-MEBA Déc. 2020)</a:t>
            </a:r>
            <a:endParaRPr lang="fr-FR" altLang="fr-FR" sz="2000" b="0" i="1" dirty="0">
              <a:latin typeface="+mn-lt"/>
            </a:endParaRPr>
          </a:p>
          <a:p>
            <a:pPr marL="84138" lvl="1" indent="0"/>
            <a:endParaRPr lang="fr-FR" altLang="fr-FR" sz="2000" b="0" i="1" dirty="0">
              <a:latin typeface="+mn-lt"/>
            </a:endParaRPr>
          </a:p>
          <a:p>
            <a:pPr marL="541338" lvl="1">
              <a:buFont typeface="Arial" charset="0"/>
              <a:buChar char="•"/>
            </a:pPr>
            <a:r>
              <a:rPr lang="fr-FR" altLang="fr-FR" sz="2000" b="0" i="1" dirty="0">
                <a:highlight>
                  <a:srgbClr val="FFFF00"/>
                </a:highlight>
                <a:latin typeface="+mn-lt"/>
              </a:rPr>
              <a:t>Traitement quantitatif correct des porosités ou phases dont un élément au moins n’est pas déclaré en analyse quantitative sans témoins</a:t>
            </a:r>
          </a:p>
          <a:p>
            <a:pPr marL="84138" lvl="1" indent="0"/>
            <a:r>
              <a:rPr lang="fr-FR" altLang="fr-FR" sz="2000" b="0" i="1" dirty="0">
                <a:latin typeface="+mn-lt"/>
                <a:sym typeface="Wingdings" panose="05000000000000000000" pitchFamily="2" charset="2"/>
              </a:rPr>
              <a:t>    Pas d’autres solutions que l’analyse avec témoins</a:t>
            </a:r>
            <a:endParaRPr lang="fr-FR" altLang="fr-FR" sz="28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629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B6CDF6-4C5A-C046-92B8-1E376BA69C03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11074" y="2132856"/>
            <a:ext cx="8863111" cy="199817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4400" dirty="0">
                <a:solidFill>
                  <a:schemeClr val="tx1"/>
                </a:solidFill>
                <a:latin typeface="+mj-lt"/>
              </a:rPr>
              <a:t>MERCI</a:t>
            </a:r>
          </a:p>
          <a:p>
            <a:pPr algn="ctr">
              <a:lnSpc>
                <a:spcPct val="150000"/>
              </a:lnSpc>
              <a:defRPr/>
            </a:pPr>
            <a:r>
              <a:rPr lang="fr-FR" sz="4400" dirty="0">
                <a:solidFill>
                  <a:schemeClr val="tx1"/>
                </a:solidFill>
                <a:latin typeface="+mj-lt"/>
              </a:rPr>
              <a:t>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697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8756B0-9B4D-4F88-9992-6ECDEB1CB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>
                <a:latin typeface="+mn-lt"/>
              </a:rPr>
              <a:pPr>
                <a:defRPr/>
              </a:pPr>
              <a:t>4</a:t>
            </a:fld>
            <a:endParaRPr lang="fr-FR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3534DD-5EEA-48B0-A561-13D209209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dirty="0">
                <a:latin typeface="+mn-lt"/>
              </a:rPr>
              <a:t>GN-MEBA Décembre 2022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FB93490-109C-48A4-B2BA-8D6F9A62A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fr-FR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Contexte de l’imagerie chimique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3CA6C2A1-47DD-4E89-93E0-892555C3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92696"/>
            <a:ext cx="84969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b="0" i="1" dirty="0">
                <a:latin typeface="+mn-lt"/>
              </a:rPr>
              <a:t>L’analyse chimique (EDS et/ou WDS) est un outil essentiel et complémentaire de l’imagerie d’électrons (SE et/ou BSE)</a:t>
            </a:r>
          </a:p>
          <a:p>
            <a:pPr marL="0" indent="0" algn="ctr"/>
            <a:r>
              <a:rPr lang="fr-FR" altLang="fr-FR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Deux principaux modes d’acquisition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4FA9876-DC41-490B-95AC-D3B563FFCDBE}"/>
              </a:ext>
            </a:extLst>
          </p:cNvPr>
          <p:cNvGrpSpPr/>
          <p:nvPr/>
        </p:nvGrpSpPr>
        <p:grpSpPr>
          <a:xfrm>
            <a:off x="277532" y="2245514"/>
            <a:ext cx="2926316" cy="3158024"/>
            <a:chOff x="205524" y="1988840"/>
            <a:chExt cx="2926316" cy="266986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882E77BF-8406-4463-B07C-4AC1AF6E83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453" y="1988840"/>
              <a:ext cx="2746595" cy="931227"/>
              <a:chOff x="612" y="1071"/>
              <a:chExt cx="2041" cy="681"/>
            </a:xfrm>
          </p:grpSpPr>
          <p:sp>
            <p:nvSpPr>
              <p:cNvPr id="14" name="Oval 27">
                <a:extLst>
                  <a:ext uri="{FF2B5EF4-FFF2-40B4-BE49-F238E27FC236}">
                    <a16:creationId xmlns:a16="http://schemas.microsoft.com/office/drawing/2014/main" id="{72AB9C88-E4CC-4AED-8610-6B243D8FF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071"/>
                <a:ext cx="2041" cy="6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b="0">
                  <a:latin typeface="+mn-lt"/>
                  <a:ea typeface="ＭＳ Ｐゴシック" charset="0"/>
                </a:endParaRPr>
              </a:p>
            </p:txBody>
          </p:sp>
          <p:sp>
            <p:nvSpPr>
              <p:cNvPr id="15" name="Text Box 28">
                <a:extLst>
                  <a:ext uri="{FF2B5EF4-FFF2-40B4-BE49-F238E27FC236}">
                    <a16:creationId xmlns:a16="http://schemas.microsoft.com/office/drawing/2014/main" id="{CCC1722B-066C-4F3B-BB29-D87107C272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" y="1176"/>
                <a:ext cx="1497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altLang="fr-FR" sz="2000" b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Times New Roman" pitchFamily="18" charset="0"/>
                  </a:rPr>
                  <a:t>Acquisition d’un seul spectre</a:t>
                </a:r>
              </a:p>
            </p:txBody>
          </p:sp>
        </p:grp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5D93797A-3F03-4390-8349-4863D9BF78D9}"/>
                </a:ext>
              </a:extLst>
            </p:cNvPr>
            <p:cNvGrpSpPr/>
            <p:nvPr/>
          </p:nvGrpSpPr>
          <p:grpSpPr>
            <a:xfrm>
              <a:off x="205524" y="3800039"/>
              <a:ext cx="2926316" cy="858665"/>
              <a:chOff x="32541" y="4552036"/>
              <a:chExt cx="2819183" cy="1177314"/>
            </a:xfrm>
          </p:grpSpPr>
          <p:sp>
            <p:nvSpPr>
              <p:cNvPr id="17" name="AutoShape 9">
                <a:extLst>
                  <a:ext uri="{FF2B5EF4-FFF2-40B4-BE49-F238E27FC236}">
                    <a16:creationId xmlns:a16="http://schemas.microsoft.com/office/drawing/2014/main" id="{49619DB7-E1EF-46D0-A8EC-F5150FDB9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12" y="4558793"/>
                <a:ext cx="2646042" cy="1064193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b="0">
                  <a:latin typeface="+mn-lt"/>
                  <a:ea typeface="ＭＳ Ｐゴシック" charset="0"/>
                </a:endParaRPr>
              </a:p>
            </p:txBody>
          </p:sp>
          <p:sp>
            <p:nvSpPr>
              <p:cNvPr id="18" name="Text Box 10">
                <a:extLst>
                  <a:ext uri="{FF2B5EF4-FFF2-40B4-BE49-F238E27FC236}">
                    <a16:creationId xmlns:a16="http://schemas.microsoft.com/office/drawing/2014/main" id="{E6894AE1-6CF8-43B4-9F9D-3C0B80F671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41" y="4552036"/>
                <a:ext cx="2819183" cy="1177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altLang="fr-FR" sz="2000" b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cs typeface="Times New Roman" pitchFamily="18" charset="0"/>
                  </a:rPr>
                  <a:t>Analyse ponctuelle qualitative et/ou quantitative</a:t>
                </a:r>
              </a:p>
            </p:txBody>
          </p:sp>
        </p:grpSp>
        <p:sp>
          <p:nvSpPr>
            <p:cNvPr id="2" name="Flèche : double flèche verticale 1">
              <a:extLst>
                <a:ext uri="{FF2B5EF4-FFF2-40B4-BE49-F238E27FC236}">
                  <a16:creationId xmlns:a16="http://schemas.microsoft.com/office/drawing/2014/main" id="{F37954CA-A079-4A7A-ADF4-B92B22591419}"/>
                </a:ext>
              </a:extLst>
            </p:cNvPr>
            <p:cNvSpPr/>
            <p:nvPr/>
          </p:nvSpPr>
          <p:spPr bwMode="auto">
            <a:xfrm>
              <a:off x="1475656" y="3028310"/>
              <a:ext cx="422934" cy="612972"/>
            </a:xfrm>
            <a:prstGeom prst="upDownArrow">
              <a:avLst>
                <a:gd name="adj1" fmla="val 39533"/>
                <a:gd name="adj2" fmla="val 37177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0"/>
                <a:cs typeface="Geneva" charset="0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08AF6E5-B055-4129-B2ED-3569C2E331AF}"/>
              </a:ext>
            </a:extLst>
          </p:cNvPr>
          <p:cNvGrpSpPr/>
          <p:nvPr/>
        </p:nvGrpSpPr>
        <p:grpSpPr>
          <a:xfrm>
            <a:off x="4211960" y="1988840"/>
            <a:ext cx="4518248" cy="3099880"/>
            <a:chOff x="4211960" y="1988840"/>
            <a:chExt cx="4518248" cy="3099880"/>
          </a:xfrm>
        </p:grpSpPr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8F07255B-F7E9-4F25-AE1F-D0139FFBF1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8836" y="1988840"/>
              <a:ext cx="4491372" cy="1229527"/>
              <a:chOff x="612" y="1071"/>
              <a:chExt cx="2041" cy="681"/>
            </a:xfrm>
          </p:grpSpPr>
          <p:sp>
            <p:nvSpPr>
              <p:cNvPr id="23" name="Oval 27">
                <a:extLst>
                  <a:ext uri="{FF2B5EF4-FFF2-40B4-BE49-F238E27FC236}">
                    <a16:creationId xmlns:a16="http://schemas.microsoft.com/office/drawing/2014/main" id="{294A7490-3140-4D5D-87E6-6EC2143BC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1071"/>
                <a:ext cx="2041" cy="681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b="0" dirty="0">
                  <a:latin typeface="+mn-lt"/>
                  <a:ea typeface="ＭＳ Ｐゴシック" charset="0"/>
                </a:endParaRPr>
              </a:p>
            </p:txBody>
          </p:sp>
          <p:sp>
            <p:nvSpPr>
              <p:cNvPr id="24" name="Text Box 28">
                <a:extLst>
                  <a:ext uri="{FF2B5EF4-FFF2-40B4-BE49-F238E27FC236}">
                    <a16:creationId xmlns:a16="http://schemas.microsoft.com/office/drawing/2014/main" id="{C29846D5-0173-44D1-A50D-2DE664618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3" y="1129"/>
                <a:ext cx="149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fr-FR" altLang="fr-FR" sz="2000" b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endParaRPr>
              </a:p>
            </p:txBody>
          </p:sp>
        </p:grpSp>
        <p:sp>
          <p:nvSpPr>
            <p:cNvPr id="25" name="AutoShape 9">
              <a:extLst>
                <a:ext uri="{FF2B5EF4-FFF2-40B4-BE49-F238E27FC236}">
                  <a16:creationId xmlns:a16="http://schemas.microsoft.com/office/drawing/2014/main" id="{1AB9EC07-3E6D-4F6D-85FE-86A2C0D00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960" y="3960913"/>
              <a:ext cx="4491372" cy="1127807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b="0">
                <a:solidFill>
                  <a:srgbClr val="FF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26" name="Text Box 10">
              <a:extLst>
                <a:ext uri="{FF2B5EF4-FFF2-40B4-BE49-F238E27FC236}">
                  <a16:creationId xmlns:a16="http://schemas.microsoft.com/office/drawing/2014/main" id="{87A9A958-5F7B-44F6-BE91-7AE7B32F5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4860" y="4016995"/>
              <a:ext cx="400186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2000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Imagerie de la répartition des éléments chimiques dans le champ donné</a:t>
              </a:r>
            </a:p>
          </p:txBody>
        </p:sp>
        <p:sp>
          <p:nvSpPr>
            <p:cNvPr id="27" name="Flèche : double flèche verticale 26">
              <a:extLst>
                <a:ext uri="{FF2B5EF4-FFF2-40B4-BE49-F238E27FC236}">
                  <a16:creationId xmlns:a16="http://schemas.microsoft.com/office/drawing/2014/main" id="{59E8A956-0550-46ED-A157-0560757FE04F}"/>
                </a:ext>
              </a:extLst>
            </p:cNvPr>
            <p:cNvSpPr/>
            <p:nvPr/>
          </p:nvSpPr>
          <p:spPr bwMode="auto">
            <a:xfrm>
              <a:off x="6300192" y="3260007"/>
              <a:ext cx="422934" cy="612972"/>
            </a:xfrm>
            <a:prstGeom prst="upDownArrow">
              <a:avLst>
                <a:gd name="adj1" fmla="val 39533"/>
                <a:gd name="adj2" fmla="val 37177"/>
              </a:avLst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ＭＳ Ｐゴシック" charset="0"/>
                <a:cs typeface="Geneva" charset="0"/>
              </a:endParaRPr>
            </a:p>
          </p:txBody>
        </p:sp>
        <p:sp>
          <p:nvSpPr>
            <p:cNvPr id="28" name="Text Box 28">
              <a:extLst>
                <a:ext uri="{FF2B5EF4-FFF2-40B4-BE49-F238E27FC236}">
                  <a16:creationId xmlns:a16="http://schemas.microsoft.com/office/drawing/2014/main" id="{4620A3A2-4B3B-47BB-A70B-55909A912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6" y="2269321"/>
              <a:ext cx="424476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altLang="fr-FR" sz="2000" b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cs typeface="Times New Roman" pitchFamily="18" charset="0"/>
                </a:rPr>
                <a:t>Acquisition de multiples spectres en des points multiples d’un champ donné</a:t>
              </a:r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4961A27D-6F8F-48F9-B1A7-6925ACEE52AB}"/>
              </a:ext>
            </a:extLst>
          </p:cNvPr>
          <p:cNvSpPr txBox="1"/>
          <p:nvPr/>
        </p:nvSpPr>
        <p:spPr>
          <a:xfrm>
            <a:off x="740762" y="5293657"/>
            <a:ext cx="76145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u="sng" dirty="0">
                <a:solidFill>
                  <a:srgbClr val="FF0000"/>
                </a:solidFill>
                <a:latin typeface="+mn-lt"/>
              </a:rPr>
              <a:t>Sujet</a:t>
            </a:r>
            <a:r>
              <a:rPr lang="fr-FR" sz="2000" dirty="0">
                <a:solidFill>
                  <a:srgbClr val="FF0000"/>
                </a:solidFill>
                <a:latin typeface="+mn-lt"/>
              </a:rPr>
              <a:t> :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+mn-lt"/>
              </a:rPr>
              <a:t>Comment optimiser l’acquisition de ces images chimiques ?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+mn-lt"/>
              </a:rPr>
              <a:t>Pourquoi faire ces images ?</a:t>
            </a:r>
          </a:p>
        </p:txBody>
      </p:sp>
    </p:spTree>
    <p:extLst>
      <p:ext uri="{BB962C8B-B14F-4D97-AF65-F5344CB8AC3E}">
        <p14:creationId xmlns:p14="http://schemas.microsoft.com/office/powerpoint/2010/main" val="6133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8756B0-9B4D-4F88-9992-6ECDEB1CB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DFC2C-F9B9-0445-A511-DA4552EF3EEB}" type="slidenum">
              <a:rPr lang="fr-FR" smtClean="0">
                <a:latin typeface="+mn-lt"/>
              </a:rPr>
              <a:pPr>
                <a:defRPr/>
              </a:pPr>
              <a:t>5</a:t>
            </a:fld>
            <a:endParaRPr lang="fr-FR">
              <a:latin typeface="+mn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FB93490-109C-48A4-B2BA-8D6F9A62A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CCFFFF">
                  <a:shade val="30000"/>
                  <a:satMod val="115000"/>
                  <a:alpha val="0"/>
                </a:srgbClr>
              </a:gs>
              <a:gs pos="62000">
                <a:srgbClr val="CCFFFF">
                  <a:shade val="67500"/>
                  <a:satMod val="115000"/>
                </a:srgbClr>
              </a:gs>
              <a:gs pos="100000">
                <a:srgbClr val="CC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altLang="fr-FR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Principe général des différents types d’imagerie chimique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3CA6C2A1-47DD-4E89-93E0-892555C3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62068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Deux principaux modes d’acquisition (A, B)</a:t>
            </a:r>
          </a:p>
        </p:txBody>
      </p:sp>
      <p:sp>
        <p:nvSpPr>
          <p:cNvPr id="33" name="Espace réservé du pied de page 4">
            <a:extLst>
              <a:ext uri="{FF2B5EF4-FFF2-40B4-BE49-F238E27FC236}">
                <a16:creationId xmlns:a16="http://schemas.microsoft.com/office/drawing/2014/main" id="{52E8A00E-CD16-40FC-A2FE-9D6AA825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5616624" cy="365125"/>
          </a:xfrm>
        </p:spPr>
        <p:txBody>
          <a:bodyPr/>
          <a:lstStyle/>
          <a:p>
            <a:r>
              <a:rPr lang="fr-FR" i="1" dirty="0">
                <a:latin typeface="+mn-lt"/>
              </a:rPr>
              <a:t>GN-MEBA Décembre 2022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D80EFAD-EC18-43C2-B332-FAC0D6BAC492}"/>
              </a:ext>
            </a:extLst>
          </p:cNvPr>
          <p:cNvGrpSpPr/>
          <p:nvPr/>
        </p:nvGrpSpPr>
        <p:grpSpPr>
          <a:xfrm>
            <a:off x="103476" y="1214163"/>
            <a:ext cx="2956356" cy="4903870"/>
            <a:chOff x="103476" y="1214163"/>
            <a:chExt cx="2956356" cy="4903870"/>
          </a:xfrm>
        </p:grpSpPr>
        <p:grpSp>
          <p:nvGrpSpPr>
            <p:cNvPr id="42" name="Grouper 15">
              <a:extLst>
                <a:ext uri="{FF2B5EF4-FFF2-40B4-BE49-F238E27FC236}">
                  <a16:creationId xmlns:a16="http://schemas.microsoft.com/office/drawing/2014/main" id="{1220EA86-501C-4980-91DB-2C8D9C1C7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476" y="2887533"/>
              <a:ext cx="2956356" cy="3147404"/>
              <a:chOff x="42508" y="2728941"/>
              <a:chExt cx="4997245" cy="3363323"/>
            </a:xfrm>
          </p:grpSpPr>
          <p:pic>
            <p:nvPicPr>
              <p:cNvPr id="43" name="Image 6">
                <a:extLst>
                  <a:ext uri="{FF2B5EF4-FFF2-40B4-BE49-F238E27FC236}">
                    <a16:creationId xmlns:a16="http://schemas.microsoft.com/office/drawing/2014/main" id="{D052D103-BC4F-4985-8431-227FA286C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508" y="2728941"/>
                <a:ext cx="4997245" cy="3356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ZoneTexte 7">
                <a:extLst>
                  <a:ext uri="{FF2B5EF4-FFF2-40B4-BE49-F238E27FC236}">
                    <a16:creationId xmlns:a16="http://schemas.microsoft.com/office/drawing/2014/main" id="{5DF4FF60-B592-4E6F-B989-B61B16694F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4080" y="2847838"/>
                <a:ext cx="2214880" cy="641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100" i="1" dirty="0">
                    <a:solidFill>
                      <a:srgbClr val="0000FF"/>
                    </a:solidFill>
                    <a:latin typeface="+mn-lt"/>
                  </a:rPr>
                  <a:t>Faisceau d’électrons </a:t>
                </a:r>
              </a:p>
              <a:p>
                <a:r>
                  <a:rPr lang="fr-FR" sz="1100" i="1" dirty="0">
                    <a:solidFill>
                      <a:srgbClr val="0000FF"/>
                    </a:solidFill>
                    <a:latin typeface="+mn-lt"/>
                  </a:rPr>
                  <a:t>au pixel 1,1</a:t>
                </a:r>
              </a:p>
            </p:txBody>
          </p:sp>
          <p:sp>
            <p:nvSpPr>
              <p:cNvPr id="45" name="Parallélogramme 44">
                <a:extLst>
                  <a:ext uri="{FF2B5EF4-FFF2-40B4-BE49-F238E27FC236}">
                    <a16:creationId xmlns:a16="http://schemas.microsoft.com/office/drawing/2014/main" id="{FC44525C-5E38-4E0C-9F45-52B14462E4A9}"/>
                  </a:ext>
                </a:extLst>
              </p:cNvPr>
              <p:cNvSpPr/>
              <p:nvPr/>
            </p:nvSpPr>
            <p:spPr bwMode="auto">
              <a:xfrm>
                <a:off x="1304363" y="3544306"/>
                <a:ext cx="1368401" cy="338877"/>
              </a:xfrm>
              <a:prstGeom prst="parallelogram">
                <a:avLst>
                  <a:gd name="adj" fmla="val 78558"/>
                </a:avLst>
              </a:prstGeom>
              <a:solidFill>
                <a:srgbClr val="3366FF">
                  <a:alpha val="40000"/>
                </a:srgb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endParaRPr lang="fr-FR" sz="2407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46" name="Rectangle 11">
                <a:extLst>
                  <a:ext uri="{FF2B5EF4-FFF2-40B4-BE49-F238E27FC236}">
                    <a16:creationId xmlns:a16="http://schemas.microsoft.com/office/drawing/2014/main" id="{CE44F7ED-D6C2-407D-BA46-470AC3E31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868" y="5394548"/>
                <a:ext cx="507981" cy="49450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 sz="2407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47" name="Rectangle 17">
                <a:extLst>
                  <a:ext uri="{FF2B5EF4-FFF2-40B4-BE49-F238E27FC236}">
                    <a16:creationId xmlns:a16="http://schemas.microsoft.com/office/drawing/2014/main" id="{DB2372E9-AB8D-43D4-AFAA-761AC9731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6776" y="5597763"/>
                <a:ext cx="487343" cy="49450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fr-FR" sz="2407">
                  <a:solidFill>
                    <a:srgbClr val="0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48" name="ZoneTexte 10">
                <a:extLst>
                  <a:ext uri="{FF2B5EF4-FFF2-40B4-BE49-F238E27FC236}">
                    <a16:creationId xmlns:a16="http://schemas.microsoft.com/office/drawing/2014/main" id="{87E511F9-746A-4517-9B26-944D9579BE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3852" y="5623473"/>
                <a:ext cx="1823954" cy="460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FR" sz="1100" dirty="0">
                    <a:solidFill>
                      <a:srgbClr val="FF0000"/>
                    </a:solidFill>
                    <a:latin typeface="+mn-lt"/>
                  </a:rPr>
                  <a:t>E (RX)</a:t>
                </a:r>
              </a:p>
              <a:p>
                <a:r>
                  <a:rPr lang="fr-FR" sz="1050" dirty="0">
                    <a:solidFill>
                      <a:srgbClr val="FF0000"/>
                    </a:solidFill>
                    <a:latin typeface="+mn-lt"/>
                  </a:rPr>
                  <a:t>Spectres</a:t>
                </a:r>
                <a:r>
                  <a:rPr lang="fr-FR" sz="1100" dirty="0">
                    <a:solidFill>
                      <a:srgbClr val="FF0000"/>
                    </a:solidFill>
                    <a:latin typeface="+mn-lt"/>
                  </a:rPr>
                  <a:t> EDS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E31649-25D8-488C-9F79-9C9D1C052724}"/>
                </a:ext>
              </a:extLst>
            </p:cNvPr>
            <p:cNvSpPr/>
            <p:nvPr/>
          </p:nvSpPr>
          <p:spPr>
            <a:xfrm>
              <a:off x="189736" y="1696454"/>
              <a:ext cx="2870096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i="1" dirty="0">
                  <a:solidFill>
                    <a:schemeClr val="tx1"/>
                  </a:solidFill>
                  <a:latin typeface="+mn-lt"/>
                  <a:cs typeface="Microsoft Sans Serif" pitchFamily="34" charset="0"/>
                </a:rPr>
                <a:t>Acquisition en un temps donné en chaque « pixel » ou point image de l’intégralité du spectre EDS émis par le faisceau d’électrons focalisé</a:t>
              </a:r>
              <a:endParaRPr lang="fr-FR" sz="1400" i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9C6933-6916-4C43-AEAD-7BE6CCA8065D}"/>
                </a:ext>
              </a:extLst>
            </p:cNvPr>
            <p:cNvSpPr/>
            <p:nvPr/>
          </p:nvSpPr>
          <p:spPr>
            <a:xfrm>
              <a:off x="590537" y="1214163"/>
              <a:ext cx="19822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u="sng" dirty="0">
                  <a:solidFill>
                    <a:srgbClr val="FF0000"/>
                  </a:solidFill>
                  <a:latin typeface="+mn-lt"/>
                  <a:cs typeface="Microsoft Sans Serif" pitchFamily="34" charset="0"/>
                </a:rPr>
                <a:t>Etape commune</a:t>
              </a:r>
              <a:endParaRPr lang="fr-FR" sz="1600" u="sng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50" name="AutoShape 9">
              <a:extLst>
                <a:ext uri="{FF2B5EF4-FFF2-40B4-BE49-F238E27FC236}">
                  <a16:creationId xmlns:a16="http://schemas.microsoft.com/office/drawing/2014/main" id="{4D84BD5F-3B07-43EA-8BB7-9596A6A3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76" y="1214163"/>
              <a:ext cx="2956356" cy="490387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fr-FR" b="0" dirty="0">
                <a:solidFill>
                  <a:srgbClr val="FF0000"/>
                </a:solidFill>
                <a:latin typeface="+mn-lt"/>
                <a:ea typeface="ＭＳ Ｐゴシック" charset="0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135AD89-9B0F-468F-9919-292437F16FDA}"/>
              </a:ext>
            </a:extLst>
          </p:cNvPr>
          <p:cNvGrpSpPr/>
          <p:nvPr/>
        </p:nvGrpSpPr>
        <p:grpSpPr>
          <a:xfrm>
            <a:off x="3286590" y="1052736"/>
            <a:ext cx="5739172" cy="2533929"/>
            <a:chOff x="3286590" y="1052736"/>
            <a:chExt cx="5739172" cy="2533929"/>
          </a:xfrm>
        </p:grpSpPr>
        <p:pic>
          <p:nvPicPr>
            <p:cNvPr id="55" name="Picture 21">
              <a:extLst>
                <a:ext uri="{FF2B5EF4-FFF2-40B4-BE49-F238E27FC236}">
                  <a16:creationId xmlns:a16="http://schemas.microsoft.com/office/drawing/2014/main" id="{AFCF86A7-A5F1-42AF-8CA6-D840B99F3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138" y="1491249"/>
              <a:ext cx="5616624" cy="2095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AutoShape 9">
              <a:extLst>
                <a:ext uri="{FF2B5EF4-FFF2-40B4-BE49-F238E27FC236}">
                  <a16:creationId xmlns:a16="http://schemas.microsoft.com/office/drawing/2014/main" id="{EE37D44C-42FC-4A8E-AC1E-2BF039E21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590" y="1052736"/>
              <a:ext cx="5739172" cy="2461921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fr-FR" b="0" dirty="0">
                <a:solidFill>
                  <a:srgbClr val="FF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F2DC29A-6BC9-420E-95BF-8F357CC0288A}"/>
                </a:ext>
              </a:extLst>
            </p:cNvPr>
            <p:cNvSpPr/>
            <p:nvPr/>
          </p:nvSpPr>
          <p:spPr>
            <a:xfrm>
              <a:off x="3707903" y="1570441"/>
              <a:ext cx="5267319" cy="181588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fr-FR" sz="1400" i="1" dirty="0">
                  <a:solidFill>
                    <a:schemeClr val="tx1"/>
                  </a:solidFill>
                  <a:latin typeface="+mn-lt"/>
                  <a:cs typeface="Microsoft Sans Serif" pitchFamily="34" charset="0"/>
                </a:rPr>
                <a:t>0 – Définition préalable des </a:t>
              </a:r>
              <a:r>
                <a:rPr lang="fr-FR" sz="1400" i="1" dirty="0" err="1">
                  <a:solidFill>
                    <a:schemeClr val="tx1"/>
                  </a:solidFill>
                  <a:latin typeface="+mn-lt"/>
                  <a:cs typeface="Microsoft Sans Serif" pitchFamily="34" charset="0"/>
                </a:rPr>
                <a:t>ROIs</a:t>
              </a:r>
              <a:r>
                <a:rPr lang="fr-FR" sz="1400" i="1" dirty="0">
                  <a:solidFill>
                    <a:schemeClr val="tx1"/>
                  </a:solidFill>
                  <a:latin typeface="+mn-lt"/>
                  <a:cs typeface="Microsoft Sans Serif" pitchFamily="34" charset="0"/>
                </a:rPr>
                <a:t> relatives aux raies caractéristiques des éléments présents</a:t>
              </a:r>
            </a:p>
            <a:p>
              <a:endParaRPr lang="fr-FR" sz="1400" i="1" dirty="0">
                <a:solidFill>
                  <a:schemeClr val="tx1"/>
                </a:solidFill>
                <a:latin typeface="+mn-lt"/>
                <a:cs typeface="Microsoft Sans Serif" pitchFamily="34" charset="0"/>
              </a:endParaRPr>
            </a:p>
            <a:p>
              <a:r>
                <a:rPr lang="fr-FR" sz="1400" i="1" dirty="0">
                  <a:solidFill>
                    <a:schemeClr val="tx1"/>
                  </a:solidFill>
                  <a:latin typeface="+mn-lt"/>
                  <a:cs typeface="Microsoft Sans Serif" pitchFamily="34" charset="0"/>
                </a:rPr>
                <a:t>1 - Extraction Live </a:t>
              </a:r>
              <a:r>
                <a:rPr lang="fr-FR" sz="1400" i="1" dirty="0">
                  <a:solidFill>
                    <a:schemeClr val="tx1"/>
                  </a:solidFill>
                  <a:cs typeface="Microsoft Sans Serif" pitchFamily="34" charset="0"/>
                </a:rPr>
                <a:t>de l’intensité X </a:t>
              </a:r>
              <a:r>
                <a:rPr lang="fr-FR" sz="1400" i="1" dirty="0">
                  <a:solidFill>
                    <a:schemeClr val="tx1"/>
                  </a:solidFill>
                  <a:latin typeface="+mn-lt"/>
                  <a:cs typeface="Microsoft Sans Serif" pitchFamily="34" charset="0"/>
                </a:rPr>
                <a:t>en chaque ROI</a:t>
              </a:r>
            </a:p>
            <a:p>
              <a:endParaRPr lang="fr-FR" sz="1400" i="1" dirty="0">
                <a:solidFill>
                  <a:schemeClr val="tx1"/>
                </a:solidFill>
                <a:latin typeface="+mn-lt"/>
                <a:cs typeface="Microsoft Sans Serif" pitchFamily="34" charset="0"/>
              </a:endParaRPr>
            </a:p>
            <a:p>
              <a:r>
                <a:rPr lang="fr-FR" sz="1400" i="1" dirty="0">
                  <a:solidFill>
                    <a:schemeClr val="tx1"/>
                  </a:solidFill>
                  <a:latin typeface="+mn-lt"/>
                  <a:cs typeface="Microsoft Sans Serif" pitchFamily="34" charset="0"/>
                </a:rPr>
                <a:t>2 - Sauvegarde Live de ces intensités pour chaque ROI</a:t>
              </a:r>
            </a:p>
            <a:p>
              <a:endParaRPr lang="fr-FR" sz="1400" i="1" dirty="0">
                <a:solidFill>
                  <a:schemeClr val="tx1"/>
                </a:solidFill>
                <a:latin typeface="+mn-lt"/>
                <a:cs typeface="Microsoft Sans Serif" pitchFamily="34" charset="0"/>
              </a:endParaRPr>
            </a:p>
            <a:p>
              <a:r>
                <a:rPr lang="fr-FR" sz="1400" i="1" dirty="0">
                  <a:solidFill>
                    <a:schemeClr val="tx1"/>
                  </a:solidFill>
                  <a:latin typeface="+mn-lt"/>
                  <a:cs typeface="Microsoft Sans Serif" pitchFamily="34" charset="0"/>
                </a:rPr>
                <a:t>3 - </a:t>
              </a:r>
              <a:r>
                <a:rPr lang="fr-FR" sz="1400" i="1" dirty="0">
                  <a:solidFill>
                    <a:srgbClr val="0000FF"/>
                  </a:solidFill>
                  <a:latin typeface="+mn-lt"/>
                  <a:cs typeface="Microsoft Sans Serif" pitchFamily="34" charset="0"/>
                  <a:sym typeface="Wingdings" panose="05000000000000000000" pitchFamily="2" charset="2"/>
                </a:rPr>
                <a:t></a:t>
              </a:r>
              <a:r>
                <a:rPr lang="fr-FR" sz="1400" i="1" dirty="0">
                  <a:solidFill>
                    <a:schemeClr val="tx1"/>
                  </a:solidFill>
                  <a:latin typeface="+mn-lt"/>
                  <a:cs typeface="Microsoft Sans Serif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i="1" dirty="0">
                  <a:solidFill>
                    <a:srgbClr val="0000FF"/>
                  </a:solidFill>
                  <a:latin typeface="+mn-lt"/>
                  <a:cs typeface="Microsoft Sans Serif" pitchFamily="34" charset="0"/>
                </a:rPr>
                <a:t>images Live qualitatives des intensités </a:t>
              </a:r>
              <a:r>
                <a:rPr lang="fr-FR" sz="1400" i="1" dirty="0">
                  <a:solidFill>
                    <a:schemeClr val="tx1"/>
                  </a:solidFill>
                  <a:latin typeface="+mn-lt"/>
                  <a:cs typeface="Microsoft Sans Serif" pitchFamily="34" charset="0"/>
                </a:rPr>
                <a:t>de chaque ROI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1D285FA-E466-44D2-96E6-AD6841E9E0B9}"/>
                </a:ext>
              </a:extLst>
            </p:cNvPr>
            <p:cNvSpPr/>
            <p:nvPr/>
          </p:nvSpPr>
          <p:spPr>
            <a:xfrm>
              <a:off x="3358597" y="1066385"/>
              <a:ext cx="56671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+mn-lt"/>
                  <a:cs typeface="Microsoft Sans Serif" pitchFamily="34" charset="0"/>
                </a:rPr>
                <a:t>A : Imagerie LIVE dans </a:t>
              </a:r>
              <a:r>
                <a:rPr lang="fr-FR" sz="1600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+mn-lt"/>
                  <a:cs typeface="Microsoft Sans Serif" pitchFamily="34" charset="0"/>
                </a:rPr>
                <a:t>ROIs</a:t>
              </a:r>
              <a:endParaRPr lang="fr-FR" sz="16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cs typeface="Microsoft Sans Serif" pitchFamily="34" charset="0"/>
              </a:endParaRPr>
            </a:p>
            <a:p>
              <a:pPr algn="ctr"/>
              <a:r>
                <a:rPr lang="fr-FR" sz="1600" dirty="0">
                  <a:solidFill>
                    <a:srgbClr val="FF0000"/>
                  </a:solidFill>
                  <a:latin typeface="+mn-lt"/>
                  <a:cs typeface="Microsoft Sans Serif" pitchFamily="34" charset="0"/>
                </a:rPr>
                <a:t>Extraction live /pixel Intensités dans </a:t>
              </a:r>
              <a:r>
                <a:rPr lang="fr-FR" sz="1600" dirty="0" err="1">
                  <a:solidFill>
                    <a:srgbClr val="FF0000"/>
                  </a:solidFill>
                  <a:latin typeface="+mn-lt"/>
                  <a:cs typeface="Microsoft Sans Serif" pitchFamily="34" charset="0"/>
                </a:rPr>
                <a:t>ROIs</a:t>
              </a:r>
              <a:r>
                <a:rPr lang="fr-FR" sz="1600" dirty="0">
                  <a:solidFill>
                    <a:srgbClr val="FF0000"/>
                  </a:solidFill>
                  <a:latin typeface="+mn-lt"/>
                  <a:cs typeface="Microsoft Sans Serif" pitchFamily="34" charset="0"/>
                </a:rPr>
                <a:t> prédéfinies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6A21FFE-A551-4555-869C-965BA01DDF59}"/>
              </a:ext>
            </a:extLst>
          </p:cNvPr>
          <p:cNvGrpSpPr/>
          <p:nvPr/>
        </p:nvGrpSpPr>
        <p:grpSpPr>
          <a:xfrm>
            <a:off x="3203848" y="3775391"/>
            <a:ext cx="6120680" cy="2461921"/>
            <a:chOff x="3203848" y="3775391"/>
            <a:chExt cx="6120680" cy="2461921"/>
          </a:xfrm>
        </p:grpSpPr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id="{7926AC7C-0D73-4A6E-A856-666ACDEF1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590" y="3775391"/>
              <a:ext cx="5739172" cy="2461921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fr-FR" b="0" dirty="0">
                <a:solidFill>
                  <a:srgbClr val="FF000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8A5D61B-EDF1-4492-B34F-C3C667082C15}"/>
                </a:ext>
              </a:extLst>
            </p:cNvPr>
            <p:cNvSpPr/>
            <p:nvPr/>
          </p:nvSpPr>
          <p:spPr>
            <a:xfrm>
              <a:off x="3563888" y="3812014"/>
              <a:ext cx="53376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0000"/>
                  </a:solidFill>
                  <a:highlight>
                    <a:srgbClr val="FFFF00"/>
                  </a:highlight>
                  <a:latin typeface="+mn-lt"/>
                  <a:cs typeface="Microsoft Sans Serif" pitchFamily="34" charset="0"/>
                </a:rPr>
                <a:t>B : Imagerie spectrale</a:t>
              </a:r>
            </a:p>
            <a:p>
              <a:pPr algn="ctr"/>
              <a:r>
                <a:rPr lang="fr-FR" sz="1600" dirty="0">
                  <a:solidFill>
                    <a:srgbClr val="FF0000"/>
                  </a:solidFill>
                  <a:latin typeface="+mn-lt"/>
                  <a:cs typeface="Microsoft Sans Serif" pitchFamily="34" charset="0"/>
                </a:rPr>
                <a:t>Acquisition et sauvegarde /pixel du spectre complet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EEE4029-B9C4-4CB5-BF1C-B70D41928CC6}"/>
                </a:ext>
              </a:extLst>
            </p:cNvPr>
            <p:cNvSpPr/>
            <p:nvPr/>
          </p:nvSpPr>
          <p:spPr>
            <a:xfrm>
              <a:off x="3203848" y="4437112"/>
              <a:ext cx="6120680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i="1" dirty="0">
                  <a:solidFill>
                    <a:srgbClr val="005CCD"/>
                  </a:solidFill>
                  <a:latin typeface="+mn-lt"/>
                  <a:cs typeface="Microsoft Sans Serif" pitchFamily="34" charset="0"/>
                </a:rPr>
                <a:t>Construction des images par Post-traitement de l’ensemble des spectres sauvegardés</a:t>
              </a:r>
            </a:p>
            <a:p>
              <a:r>
                <a:rPr lang="fr-FR" sz="1400" i="1" dirty="0">
                  <a:solidFill>
                    <a:schemeClr val="tx1"/>
                  </a:solidFill>
                  <a:latin typeface="+mn-lt"/>
                  <a:cs typeface="Microsoft Sans Serif" pitchFamily="34" charset="0"/>
                </a:rPr>
                <a:t>- Définition et extraction des intensités des </a:t>
              </a:r>
              <a:r>
                <a:rPr lang="fr-FR" sz="1400" i="1" dirty="0" err="1">
                  <a:solidFill>
                    <a:schemeClr val="tx1"/>
                  </a:solidFill>
                  <a:latin typeface="+mn-lt"/>
                  <a:cs typeface="Microsoft Sans Serif" pitchFamily="34" charset="0"/>
                </a:rPr>
                <a:t>ROIs</a:t>
              </a:r>
              <a:r>
                <a:rPr lang="fr-FR" sz="1400" i="1" dirty="0">
                  <a:solidFill>
                    <a:schemeClr val="tx1"/>
                  </a:solidFill>
                  <a:latin typeface="+mn-lt"/>
                  <a:cs typeface="Microsoft Sans Serif" pitchFamily="34" charset="0"/>
                </a:rPr>
                <a:t> relatives aux raies </a:t>
              </a:r>
            </a:p>
            <a:p>
              <a:pPr algn="ctr"/>
              <a:r>
                <a:rPr lang="fr-FR" sz="1400" i="1" dirty="0">
                  <a:solidFill>
                    <a:srgbClr val="0000FF"/>
                  </a:solidFill>
                  <a:latin typeface="+mn-lt"/>
                  <a:cs typeface="Microsoft Sans Serif" pitchFamily="34" charset="0"/>
                  <a:sym typeface="Wingdings" panose="05000000000000000000" pitchFamily="2" charset="2"/>
                </a:rPr>
                <a:t></a:t>
              </a:r>
              <a:r>
                <a:rPr lang="fr-FR" sz="1400" i="1" dirty="0">
                  <a:solidFill>
                    <a:schemeClr val="tx1"/>
                  </a:solidFill>
                  <a:latin typeface="+mn-lt"/>
                  <a:cs typeface="Microsoft Sans Serif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i="1" dirty="0">
                  <a:solidFill>
                    <a:srgbClr val="0000FF"/>
                  </a:solidFill>
                  <a:latin typeface="+mn-lt"/>
                  <a:cs typeface="Microsoft Sans Serif" pitchFamily="34" charset="0"/>
                  <a:sym typeface="Wingdings" panose="05000000000000000000" pitchFamily="2" charset="2"/>
                </a:rPr>
                <a:t>Images qualitatives des intensités de chaque ROI</a:t>
              </a:r>
              <a:endParaRPr lang="fr-FR" sz="1400" i="1" dirty="0">
                <a:solidFill>
                  <a:schemeClr val="tx1"/>
                </a:solidFill>
                <a:latin typeface="+mn-lt"/>
                <a:cs typeface="Microsoft Sans Serif" pitchFamily="34" charset="0"/>
              </a:endParaRPr>
            </a:p>
            <a:p>
              <a:pPr marL="285750" indent="-285750">
                <a:buFontTx/>
                <a:buChar char="-"/>
              </a:pPr>
              <a:endParaRPr lang="fr-FR" sz="1400" i="1" dirty="0">
                <a:solidFill>
                  <a:schemeClr val="tx1"/>
                </a:solidFill>
                <a:latin typeface="+mn-lt"/>
                <a:cs typeface="Microsoft Sans Serif" pitchFamily="34" charset="0"/>
              </a:endParaRPr>
            </a:p>
            <a:p>
              <a:r>
                <a:rPr lang="fr-FR" sz="1400" i="1" dirty="0">
                  <a:solidFill>
                    <a:schemeClr val="tx1"/>
                  </a:solidFill>
                  <a:latin typeface="+mn-lt"/>
                  <a:cs typeface="Microsoft Sans Serif" pitchFamily="34" charset="0"/>
                </a:rPr>
                <a:t>- Quantification de chaque spectre</a:t>
              </a:r>
            </a:p>
            <a:p>
              <a:pPr algn="ctr"/>
              <a:r>
                <a:rPr lang="fr-FR" sz="1400" i="1" dirty="0">
                  <a:solidFill>
                    <a:srgbClr val="0000FF"/>
                  </a:solidFill>
                  <a:cs typeface="Microsoft Sans Serif" pitchFamily="34" charset="0"/>
                  <a:sym typeface="Wingdings" panose="05000000000000000000" pitchFamily="2" charset="2"/>
                </a:rPr>
                <a:t></a:t>
              </a:r>
              <a:r>
                <a:rPr lang="fr-FR" sz="1400" i="1" dirty="0">
                  <a:solidFill>
                    <a:schemeClr val="tx1"/>
                  </a:solidFill>
                  <a:cs typeface="Microsoft Sans Serif" pitchFamily="34" charset="0"/>
                  <a:sym typeface="Wingdings" panose="05000000000000000000" pitchFamily="2" charset="2"/>
                </a:rPr>
                <a:t> </a:t>
              </a:r>
              <a:r>
                <a:rPr lang="fr-FR" sz="1400" i="1" dirty="0">
                  <a:solidFill>
                    <a:srgbClr val="0000FF"/>
                  </a:solidFill>
                  <a:cs typeface="Microsoft Sans Serif" pitchFamily="34" charset="0"/>
                  <a:sym typeface="Wingdings" panose="05000000000000000000" pitchFamily="2" charset="2"/>
                </a:rPr>
                <a:t>Images quantitatives des teneurs massiques et atomiques</a:t>
              </a:r>
              <a:endParaRPr lang="fr-FR" sz="1400" i="1" dirty="0">
                <a:solidFill>
                  <a:srgbClr val="0000FF"/>
                </a:solidFill>
                <a:cs typeface="Microsoft Sans Serif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4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8756B0-9B4D-4F88-9992-6ECDEB1CB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82000" y="6203776"/>
            <a:ext cx="762000" cy="609600"/>
          </a:xfrm>
        </p:spPr>
        <p:txBody>
          <a:bodyPr/>
          <a:lstStyle/>
          <a:p>
            <a:pPr>
              <a:defRPr/>
            </a:pPr>
            <a:fld id="{1EEDFC2C-F9B9-0445-A511-DA4552EF3EEB}" type="slidenum">
              <a:rPr lang="fr-FR" smtClean="0">
                <a:latin typeface="+mn-lt"/>
              </a:rPr>
              <a:pPr>
                <a:defRPr/>
              </a:pPr>
              <a:t>6</a:t>
            </a:fld>
            <a:endParaRPr lang="fr-FR" dirty="0">
              <a:latin typeface="+mn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FB93490-109C-48A4-B2BA-8D6F9A62A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qualitative des intensités (</a:t>
            </a:r>
            <a:r>
              <a:rPr lang="fr-FR" sz="2000" dirty="0" err="1">
                <a:solidFill>
                  <a:schemeClr val="tx1"/>
                </a:solidFill>
                <a:cs typeface="Microsoft Sans Serif" pitchFamily="34" charset="0"/>
              </a:rPr>
              <a:t>ROIs</a:t>
            </a:r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)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3CA6C2A1-47DD-4E89-93E0-892555C3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61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Deux modes d’extraction des intensités</a:t>
            </a:r>
          </a:p>
        </p:txBody>
      </p:sp>
      <p:sp>
        <p:nvSpPr>
          <p:cNvPr id="33" name="Espace réservé du pied de page 4">
            <a:extLst>
              <a:ext uri="{FF2B5EF4-FFF2-40B4-BE49-F238E27FC236}">
                <a16:creationId xmlns:a16="http://schemas.microsoft.com/office/drawing/2014/main" id="{52E8A00E-CD16-40FC-A2FE-9D6AA825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0488" y="6328555"/>
            <a:ext cx="5616624" cy="365125"/>
          </a:xfrm>
        </p:spPr>
        <p:txBody>
          <a:bodyPr/>
          <a:lstStyle/>
          <a:p>
            <a:r>
              <a:rPr lang="fr-FR" i="1" dirty="0">
                <a:latin typeface="+mn-lt"/>
              </a:rPr>
              <a:t>GN-MEBA Décembre 2022</a:t>
            </a: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054F786B-8EDE-44D7-80D4-D9DC9EC60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980951"/>
            <a:ext cx="6248400" cy="3657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01319749-CDAB-4255-BD4F-64AA00E8E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3669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600" b="1" dirty="0"/>
              <a:t> </a:t>
            </a:r>
            <a:r>
              <a:rPr lang="fr-FR" alt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images qualitatives visualisent l’intensité </a:t>
            </a:r>
            <a:r>
              <a:rPr lang="fr-FR" altLang="fr-FR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Pic + FC </a:t>
            </a:r>
            <a:r>
              <a:rPr lang="fr-FR" alt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lang="fr-FR" altLang="fr-FR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Pic-FC</a:t>
            </a:r>
          </a:p>
        </p:txBody>
      </p:sp>
      <p:pic>
        <p:nvPicPr>
          <p:cNvPr id="28" name="Picture 18">
            <a:extLst>
              <a:ext uri="{FF2B5EF4-FFF2-40B4-BE49-F238E27FC236}">
                <a16:creationId xmlns:a16="http://schemas.microsoft.com/office/drawing/2014/main" id="{122F89EC-8D38-4B70-819A-8A4C99190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7151"/>
            <a:ext cx="6067425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9">
            <a:extLst>
              <a:ext uri="{FF2B5EF4-FFF2-40B4-BE49-F238E27FC236}">
                <a16:creationId xmlns:a16="http://schemas.microsoft.com/office/drawing/2014/main" id="{97C41A5B-B5D2-4108-9049-F5D94E3EA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7151"/>
            <a:ext cx="6064250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DBCF1F7B-A8A3-4C2C-A846-310B61486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7151"/>
            <a:ext cx="6067425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1">
            <a:extLst>
              <a:ext uri="{FF2B5EF4-FFF2-40B4-BE49-F238E27FC236}">
                <a16:creationId xmlns:a16="http://schemas.microsoft.com/office/drawing/2014/main" id="{616D0381-20CB-462A-B9A0-EB737781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7151"/>
            <a:ext cx="6067425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22">
            <a:extLst>
              <a:ext uri="{FF2B5EF4-FFF2-40B4-BE49-F238E27FC236}">
                <a16:creationId xmlns:a16="http://schemas.microsoft.com/office/drawing/2014/main" id="{B6F87F26-8032-47EE-8A59-7A01A9648070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361951"/>
            <a:ext cx="3733800" cy="2438400"/>
            <a:chOff x="1680" y="864"/>
            <a:chExt cx="2352" cy="1536"/>
          </a:xfrm>
        </p:grpSpPr>
        <p:sp>
          <p:nvSpPr>
            <p:cNvPr id="34" name="Text Box 23">
              <a:extLst>
                <a:ext uri="{FF2B5EF4-FFF2-40B4-BE49-F238E27FC236}">
                  <a16:creationId xmlns:a16="http://schemas.microsoft.com/office/drawing/2014/main" id="{54269191-E0C7-413A-8C0A-A6069772C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864"/>
              <a:ext cx="216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800">
                  <a:solidFill>
                    <a:srgbClr val="FF0000"/>
                  </a:solidFill>
                  <a:effectLst/>
                  <a:latin typeface="Arial" panose="020B0604020202020204" pitchFamily="34" charset="0"/>
                </a:rPr>
                <a:t>Raies d'émission X caractéristiques des éléments</a:t>
              </a:r>
            </a:p>
          </p:txBody>
        </p:sp>
        <p:sp>
          <p:nvSpPr>
            <p:cNvPr id="35" name="Line 24">
              <a:extLst>
                <a:ext uri="{FF2B5EF4-FFF2-40B4-BE49-F238E27FC236}">
                  <a16:creationId xmlns:a16="http://schemas.microsoft.com/office/drawing/2014/main" id="{1B02789C-9A48-4353-9AEE-ED4CF11FE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248"/>
              <a:ext cx="816" cy="1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6" name="Line 25">
              <a:extLst>
                <a:ext uri="{FF2B5EF4-FFF2-40B4-BE49-F238E27FC236}">
                  <a16:creationId xmlns:a16="http://schemas.microsoft.com/office/drawing/2014/main" id="{CA1A66C3-A39C-41E4-86FF-5594102B3D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1248"/>
              <a:ext cx="1248" cy="19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7" name="Line 26">
              <a:extLst>
                <a:ext uri="{FF2B5EF4-FFF2-40B4-BE49-F238E27FC236}">
                  <a16:creationId xmlns:a16="http://schemas.microsoft.com/office/drawing/2014/main" id="{84C72D61-6921-4BFF-A59D-216B0E4F1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248"/>
              <a:ext cx="1008" cy="110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8" name="Line 27">
              <a:extLst>
                <a:ext uri="{FF2B5EF4-FFF2-40B4-BE49-F238E27FC236}">
                  <a16:creationId xmlns:a16="http://schemas.microsoft.com/office/drawing/2014/main" id="{ED4F1474-E822-40FD-A9FC-3D01ECA82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248"/>
              <a:ext cx="672" cy="8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800"/>
            </a:p>
          </p:txBody>
        </p:sp>
        <p:sp>
          <p:nvSpPr>
            <p:cNvPr id="39" name="Line 28">
              <a:extLst>
                <a:ext uri="{FF2B5EF4-FFF2-40B4-BE49-F238E27FC236}">
                  <a16:creationId xmlns:a16="http://schemas.microsoft.com/office/drawing/2014/main" id="{A58E6106-8090-46FC-922C-44F0CFAB5B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248"/>
              <a:ext cx="1104" cy="115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800"/>
            </a:p>
          </p:txBody>
        </p:sp>
      </p:grpSp>
      <p:grpSp>
        <p:nvGrpSpPr>
          <p:cNvPr id="40" name="Group 29">
            <a:extLst>
              <a:ext uri="{FF2B5EF4-FFF2-40B4-BE49-F238E27FC236}">
                <a16:creationId xmlns:a16="http://schemas.microsoft.com/office/drawing/2014/main" id="{390166D3-0873-4A53-B9C2-E655BAA8669B}"/>
              </a:ext>
            </a:extLst>
          </p:cNvPr>
          <p:cNvGrpSpPr>
            <a:grpSpLocks/>
          </p:cNvGrpSpPr>
          <p:nvPr/>
        </p:nvGrpSpPr>
        <p:grpSpPr bwMode="auto">
          <a:xfrm>
            <a:off x="2986088" y="2809751"/>
            <a:ext cx="2108200" cy="1219200"/>
            <a:chOff x="1881" y="1776"/>
            <a:chExt cx="1328" cy="768"/>
          </a:xfrm>
        </p:grpSpPr>
        <p:sp>
          <p:nvSpPr>
            <p:cNvPr id="41" name="Rectangle 30">
              <a:extLst>
                <a:ext uri="{FF2B5EF4-FFF2-40B4-BE49-F238E27FC236}">
                  <a16:creationId xmlns:a16="http://schemas.microsoft.com/office/drawing/2014/main" id="{CAAC9D69-73BE-4D53-B283-1120BBC9F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" y="177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dirty="0">
                  <a:solidFill>
                    <a:srgbClr val="FFCC66"/>
                  </a:solidFill>
                  <a:effectLst/>
                  <a:latin typeface="Arial" panose="020B0604020202020204" pitchFamily="34" charset="0"/>
                </a:rPr>
                <a:t>Rayonnement de </a:t>
              </a:r>
            </a:p>
            <a:p>
              <a:pPr algn="ctr"/>
              <a:r>
                <a:rPr lang="fr-FR" altLang="fr-FR" sz="1800" dirty="0">
                  <a:solidFill>
                    <a:srgbClr val="FFCC66"/>
                  </a:solidFill>
                  <a:effectLst/>
                  <a:latin typeface="Arial" panose="020B0604020202020204" pitchFamily="34" charset="0"/>
                </a:rPr>
                <a:t>Fond Continu</a:t>
              </a:r>
            </a:p>
          </p:txBody>
        </p:sp>
        <p:sp>
          <p:nvSpPr>
            <p:cNvPr id="58" name="Line 31">
              <a:extLst>
                <a:ext uri="{FF2B5EF4-FFF2-40B4-BE49-F238E27FC236}">
                  <a16:creationId xmlns:a16="http://schemas.microsoft.com/office/drawing/2014/main" id="{C1D7868D-7E98-420E-80B8-36E7A9977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2160"/>
              <a:ext cx="48" cy="384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sz="1800"/>
            </a:p>
          </p:txBody>
        </p:sp>
      </p:grpSp>
      <p:grpSp>
        <p:nvGrpSpPr>
          <p:cNvPr id="59" name="Group 32">
            <a:extLst>
              <a:ext uri="{FF2B5EF4-FFF2-40B4-BE49-F238E27FC236}">
                <a16:creationId xmlns:a16="http://schemas.microsoft.com/office/drawing/2014/main" id="{7040F997-37EF-445E-BBF9-70BA37DF9306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047752"/>
            <a:ext cx="2667000" cy="1817688"/>
            <a:chOff x="2976" y="1296"/>
            <a:chExt cx="1680" cy="1145"/>
          </a:xfrm>
        </p:grpSpPr>
        <p:sp>
          <p:nvSpPr>
            <p:cNvPr id="60" name="Text Box 33">
              <a:extLst>
                <a:ext uri="{FF2B5EF4-FFF2-40B4-BE49-F238E27FC236}">
                  <a16:creationId xmlns:a16="http://schemas.microsoft.com/office/drawing/2014/main" id="{326CBDE2-33C6-4D76-966C-40DA8A1EF8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296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800" b="1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I</a:t>
              </a:r>
              <a:r>
                <a:rPr lang="fr-FR" altLang="fr-FR" sz="1800" b="1" baseline="-2500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Cu K</a:t>
              </a:r>
              <a:r>
                <a:rPr lang="fr-FR" altLang="fr-FR" sz="1800" b="1" baseline="-2500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61" name="Text Box 34">
              <a:extLst>
                <a:ext uri="{FF2B5EF4-FFF2-40B4-BE49-F238E27FC236}">
                  <a16:creationId xmlns:a16="http://schemas.microsoft.com/office/drawing/2014/main" id="{049E9ED8-7EC6-4C02-8861-21BD94040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208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800" b="1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I</a:t>
              </a:r>
              <a:r>
                <a:rPr lang="fr-FR" altLang="fr-FR" sz="1800" b="1" baseline="-2500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Ni K</a:t>
              </a:r>
              <a:r>
                <a:rPr lang="fr-FR" altLang="fr-FR" sz="1800" b="1" baseline="-25000">
                  <a:solidFill>
                    <a:srgbClr val="8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a</a:t>
              </a:r>
            </a:p>
          </p:txBody>
        </p:sp>
        <p:sp>
          <p:nvSpPr>
            <p:cNvPr id="62" name="Text Box 35">
              <a:extLst>
                <a:ext uri="{FF2B5EF4-FFF2-40B4-BE49-F238E27FC236}">
                  <a16:creationId xmlns:a16="http://schemas.microsoft.com/office/drawing/2014/main" id="{D64EE525-69B2-4BFD-8D0F-6AE312F41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968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800" b="1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I</a:t>
              </a:r>
              <a:r>
                <a:rPr lang="fr-FR" altLang="fr-FR" sz="1800" b="1" baseline="-2500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Zn K</a:t>
              </a:r>
              <a:r>
                <a:rPr lang="fr-FR" altLang="fr-FR" sz="1800" b="1" baseline="-25000">
                  <a:solidFill>
                    <a:srgbClr val="FF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anose="05050102010706020507" pitchFamily="18" charset="2"/>
                </a:rPr>
                <a:t>a</a:t>
              </a:r>
            </a:p>
          </p:txBody>
        </p:sp>
      </p:grpSp>
      <p:sp>
        <p:nvSpPr>
          <p:cNvPr id="63" name="Text Box 38">
            <a:extLst>
              <a:ext uri="{FF2B5EF4-FFF2-40B4-BE49-F238E27FC236}">
                <a16:creationId xmlns:a16="http://schemas.microsoft.com/office/drawing/2014/main" id="{A8F1DE1C-4D07-477F-B82E-92ACE7953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333751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i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Energie (keV)</a:t>
            </a:r>
          </a:p>
        </p:txBody>
      </p:sp>
      <p:sp>
        <p:nvSpPr>
          <p:cNvPr id="66" name="Rectangle 41">
            <a:extLst>
              <a:ext uri="{FF2B5EF4-FFF2-40B4-BE49-F238E27FC236}">
                <a16:creationId xmlns:a16="http://schemas.microsoft.com/office/drawing/2014/main" id="{18F58349-7F90-4473-85F0-BA0DEC19C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157192"/>
            <a:ext cx="88931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 </a:t>
            </a:r>
            <a:r>
              <a:rPr lang="fr-FR" alt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 croît avec </a:t>
            </a:r>
            <a:r>
              <a:rPr lang="fr-FR" altLang="fr-FR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altLang="fr-FR" sz="1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moyen</a:t>
            </a:r>
            <a:r>
              <a:rPr lang="fr-FR" alt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R</a:t>
            </a:r>
            <a:r>
              <a:rPr lang="fr-FR" alt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isque d’interprétation visuelle erronée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fr-FR" altLang="fr-F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les éléments en faible teneur avec un faible rapport Pic/FC</a:t>
            </a:r>
          </a:p>
        </p:txBody>
      </p:sp>
      <p:sp>
        <p:nvSpPr>
          <p:cNvPr id="67" name="ZoneTexte 4">
            <a:extLst>
              <a:ext uri="{FF2B5EF4-FFF2-40B4-BE49-F238E27FC236}">
                <a16:creationId xmlns:a16="http://schemas.microsoft.com/office/drawing/2014/main" id="{C52048FF-EBF2-4809-A264-C88B080F6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5" y="5765194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Extraction des intensités </a:t>
            </a:r>
            <a:r>
              <a:rPr lang="fr-FR" alt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sans le FC </a:t>
            </a:r>
            <a:r>
              <a:rPr lang="fr-FR" alt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nécessaire !</a:t>
            </a:r>
          </a:p>
        </p:txBody>
      </p:sp>
    </p:spTree>
    <p:extLst>
      <p:ext uri="{BB962C8B-B14F-4D97-AF65-F5344CB8AC3E}">
        <p14:creationId xmlns:p14="http://schemas.microsoft.com/office/powerpoint/2010/main" val="95991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utoUpdateAnimBg="0"/>
      <p:bldP spid="66" grpId="0" autoUpdateAnimBg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>
            <a:extLst>
              <a:ext uri="{FF2B5EF4-FFF2-40B4-BE49-F238E27FC236}">
                <a16:creationId xmlns:a16="http://schemas.microsoft.com/office/drawing/2014/main" id="{2620F5A6-3E45-4EF0-8EBB-FC929EF57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2486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7" name="Picture 5">
            <a:extLst>
              <a:ext uri="{FF2B5EF4-FFF2-40B4-BE49-F238E27FC236}">
                <a16:creationId xmlns:a16="http://schemas.microsoft.com/office/drawing/2014/main" id="{E6D61565-F7E1-436D-A03D-CC70B59E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273300"/>
            <a:ext cx="3560762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38" name="Text Box 6">
            <a:extLst>
              <a:ext uri="{FF2B5EF4-FFF2-40B4-BE49-F238E27FC236}">
                <a16:creationId xmlns:a16="http://schemas.microsoft.com/office/drawing/2014/main" id="{435C8652-6A15-4954-937A-35203828D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940657"/>
            <a:ext cx="8136706" cy="8617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Soustraction du FC différent selon </a:t>
            </a:r>
            <a:r>
              <a:rPr lang="fr-FR" altLang="fr-FR" sz="2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altLang="fr-FR" sz="2000" baseline="-250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moyen</a:t>
            </a:r>
            <a:r>
              <a:rPr lang="fr-FR" altLang="fr-FR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fr-FR" altLang="fr-FR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après analyse automatique de phase</a:t>
            </a:r>
          </a:p>
        </p:txBody>
      </p:sp>
      <p:sp>
        <p:nvSpPr>
          <p:cNvPr id="95239" name="Text Box 7">
            <a:extLst>
              <a:ext uri="{FF2B5EF4-FFF2-40B4-BE49-F238E27FC236}">
                <a16:creationId xmlns:a16="http://schemas.microsoft.com/office/drawing/2014/main" id="{A6D40EE5-FA7A-4F4E-81FA-47CADED03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565400"/>
            <a:ext cx="1800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Signal Pic+FC</a:t>
            </a:r>
          </a:p>
        </p:txBody>
      </p:sp>
      <p:sp>
        <p:nvSpPr>
          <p:cNvPr id="95240" name="Text Box 8">
            <a:extLst>
              <a:ext uri="{FF2B5EF4-FFF2-40B4-BE49-F238E27FC236}">
                <a16:creationId xmlns:a16="http://schemas.microsoft.com/office/drawing/2014/main" id="{D6DDA6BE-2EE5-4803-93B4-F65EB7F62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4652963"/>
            <a:ext cx="1800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Signal Pic-FC</a:t>
            </a:r>
          </a:p>
        </p:txBody>
      </p:sp>
      <p:sp>
        <p:nvSpPr>
          <p:cNvPr id="95244" name="AutoShape 12">
            <a:extLst>
              <a:ext uri="{FF2B5EF4-FFF2-40B4-BE49-F238E27FC236}">
                <a16:creationId xmlns:a16="http://schemas.microsoft.com/office/drawing/2014/main" id="{23E7FA40-DBDD-4D87-8657-5C04D44AE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005263"/>
            <a:ext cx="3817937" cy="144462"/>
          </a:xfrm>
          <a:prstGeom prst="rightArrow">
            <a:avLst>
              <a:gd name="adj1" fmla="val 29667"/>
              <a:gd name="adj2" fmla="val 19564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245" name="AutoShape 13">
            <a:extLst>
              <a:ext uri="{FF2B5EF4-FFF2-40B4-BE49-F238E27FC236}">
                <a16:creationId xmlns:a16="http://schemas.microsoft.com/office/drawing/2014/main" id="{AE2C391C-5C89-4068-B857-98BF9450A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500438"/>
            <a:ext cx="2592387" cy="144462"/>
          </a:xfrm>
          <a:prstGeom prst="rightArrow">
            <a:avLst>
              <a:gd name="adj1" fmla="val 29667"/>
              <a:gd name="adj2" fmla="val 1977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5250" name="Group 18">
            <a:extLst>
              <a:ext uri="{FF2B5EF4-FFF2-40B4-BE49-F238E27FC236}">
                <a16:creationId xmlns:a16="http://schemas.microsoft.com/office/drawing/2014/main" id="{A183D595-6451-489E-9320-C9A99B2E2022}"/>
              </a:ext>
            </a:extLst>
          </p:cNvPr>
          <p:cNvGrpSpPr>
            <a:grpSpLocks/>
          </p:cNvGrpSpPr>
          <p:nvPr/>
        </p:nvGrpSpPr>
        <p:grpSpPr bwMode="auto">
          <a:xfrm>
            <a:off x="650875" y="4076700"/>
            <a:ext cx="1905000" cy="884238"/>
            <a:chOff x="410" y="2568"/>
            <a:chExt cx="1200" cy="557"/>
          </a:xfrm>
        </p:grpSpPr>
        <p:sp>
          <p:nvSpPr>
            <p:cNvPr id="95242" name="Text Box 10">
              <a:extLst>
                <a:ext uri="{FF2B5EF4-FFF2-40B4-BE49-F238E27FC236}">
                  <a16:creationId xmlns:a16="http://schemas.microsoft.com/office/drawing/2014/main" id="{8025B7B8-9EAD-4CFD-BACD-147EFA2229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" y="2904"/>
              <a:ext cx="1200" cy="221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700" b="1" i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Analyse de phases</a:t>
              </a:r>
            </a:p>
          </p:txBody>
        </p:sp>
        <p:sp>
          <p:nvSpPr>
            <p:cNvPr id="95241" name="AutoShape 9">
              <a:extLst>
                <a:ext uri="{FF2B5EF4-FFF2-40B4-BE49-F238E27FC236}">
                  <a16:creationId xmlns:a16="http://schemas.microsoft.com/office/drawing/2014/main" id="{2D553334-0885-4A5D-BA0C-8B2667674A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71" y="2681"/>
              <a:ext cx="408" cy="181"/>
            </a:xfrm>
            <a:prstGeom prst="rightArrow">
              <a:avLst>
                <a:gd name="adj1" fmla="val 50000"/>
                <a:gd name="adj2" fmla="val 5635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>
                <a:solidFill>
                  <a:srgbClr val="FF0000"/>
                </a:solidFill>
              </a:endParaRPr>
            </a:p>
          </p:txBody>
        </p:sp>
      </p:grpSp>
      <p:grpSp>
        <p:nvGrpSpPr>
          <p:cNvPr id="95251" name="Group 19">
            <a:extLst>
              <a:ext uri="{FF2B5EF4-FFF2-40B4-BE49-F238E27FC236}">
                <a16:creationId xmlns:a16="http://schemas.microsoft.com/office/drawing/2014/main" id="{62412F76-E437-4C5B-BBB5-0BD349BEDE16}"/>
              </a:ext>
            </a:extLst>
          </p:cNvPr>
          <p:cNvGrpSpPr>
            <a:grpSpLocks/>
          </p:cNvGrpSpPr>
          <p:nvPr/>
        </p:nvGrpSpPr>
        <p:grpSpPr bwMode="auto">
          <a:xfrm>
            <a:off x="663575" y="5086350"/>
            <a:ext cx="1800225" cy="1295400"/>
            <a:chOff x="418" y="3204"/>
            <a:chExt cx="1134" cy="816"/>
          </a:xfrm>
        </p:grpSpPr>
        <p:sp>
          <p:nvSpPr>
            <p:cNvPr id="95246" name="Text Box 14">
              <a:extLst>
                <a:ext uri="{FF2B5EF4-FFF2-40B4-BE49-F238E27FC236}">
                  <a16:creationId xmlns:a16="http://schemas.microsoft.com/office/drawing/2014/main" id="{252032AC-A853-4800-9399-998C46B35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" y="3443"/>
              <a:ext cx="1134" cy="577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b="1" i="1">
                  <a:solidFill>
                    <a:schemeClr val="bg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Estimation       FC différencié par phase</a:t>
              </a:r>
            </a:p>
          </p:txBody>
        </p:sp>
        <p:sp>
          <p:nvSpPr>
            <p:cNvPr id="95247" name="AutoShape 15">
              <a:extLst>
                <a:ext uri="{FF2B5EF4-FFF2-40B4-BE49-F238E27FC236}">
                  <a16:creationId xmlns:a16="http://schemas.microsoft.com/office/drawing/2014/main" id="{643CA76F-3F43-478D-AC24-251368825E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61" y="3227"/>
              <a:ext cx="181" cy="136"/>
            </a:xfrm>
            <a:prstGeom prst="rightArrow">
              <a:avLst>
                <a:gd name="adj1" fmla="val 50000"/>
                <a:gd name="adj2" fmla="val 33272"/>
              </a:avLst>
            </a:prstGeom>
            <a:solidFill>
              <a:schemeClr val="bg2">
                <a:alpha val="70000"/>
              </a:scheme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5248" name="Text Box 16">
            <a:extLst>
              <a:ext uri="{FF2B5EF4-FFF2-40B4-BE49-F238E27FC236}">
                <a16:creationId xmlns:a16="http://schemas.microsoft.com/office/drawing/2014/main" id="{D4EADA7D-C4C7-4775-B846-2DBF019FD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661025"/>
            <a:ext cx="1800225" cy="64135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Soustraction      FC différencié</a:t>
            </a:r>
          </a:p>
        </p:txBody>
      </p:sp>
      <p:sp>
        <p:nvSpPr>
          <p:cNvPr id="95243" name="AutoShape 11">
            <a:extLst>
              <a:ext uri="{FF2B5EF4-FFF2-40B4-BE49-F238E27FC236}">
                <a16:creationId xmlns:a16="http://schemas.microsoft.com/office/drawing/2014/main" id="{DF973F0F-CCD8-436F-9C65-8D048DA6F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5805488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249" name="Rectangle 17">
            <a:extLst>
              <a:ext uri="{FF2B5EF4-FFF2-40B4-BE49-F238E27FC236}">
                <a16:creationId xmlns:a16="http://schemas.microsoft.com/office/drawing/2014/main" id="{6E0AB994-BB0B-43F4-B61A-37B59FF58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437063"/>
            <a:ext cx="2087563" cy="2087562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5252" name="Rectangle 20">
            <a:extLst>
              <a:ext uri="{FF2B5EF4-FFF2-40B4-BE49-F238E27FC236}">
                <a16:creationId xmlns:a16="http://schemas.microsoft.com/office/drawing/2014/main" id="{AA2BD18E-07FA-44D0-85C6-EA5FF2156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437063"/>
            <a:ext cx="2232025" cy="2087562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C1B6EDBA-F4F2-4F0F-8EBB-1BF01286B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qualitative des intensités (</a:t>
            </a:r>
            <a:r>
              <a:rPr lang="fr-FR" sz="2000" dirty="0" err="1">
                <a:solidFill>
                  <a:schemeClr val="tx1"/>
                </a:solidFill>
                <a:cs typeface="Microsoft Sans Serif" pitchFamily="34" charset="0"/>
              </a:rPr>
              <a:t>ROIs</a:t>
            </a:r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48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5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5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8756B0-9B4D-4F88-9992-6ECDEB1CB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82000" y="6203776"/>
            <a:ext cx="762000" cy="609600"/>
          </a:xfrm>
        </p:spPr>
        <p:txBody>
          <a:bodyPr/>
          <a:lstStyle/>
          <a:p>
            <a:pPr>
              <a:defRPr/>
            </a:pPr>
            <a:fld id="{1EEDFC2C-F9B9-0445-A511-DA4552EF3EEB}" type="slidenum">
              <a:rPr lang="fr-FR" smtClean="0">
                <a:latin typeface="+mn-lt"/>
              </a:rPr>
              <a:pPr>
                <a:defRPr/>
              </a:pPr>
              <a:t>8</a:t>
            </a:fld>
            <a:endParaRPr lang="fr-FR" dirty="0">
              <a:latin typeface="+mn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FB93490-109C-48A4-B2BA-8D6F9A62A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qualitative des intensités (</a:t>
            </a:r>
            <a:r>
              <a:rPr lang="fr-FR" sz="2000" dirty="0" err="1">
                <a:solidFill>
                  <a:schemeClr val="tx1"/>
                </a:solidFill>
                <a:cs typeface="Microsoft Sans Serif" pitchFamily="34" charset="0"/>
              </a:rPr>
              <a:t>ROIs</a:t>
            </a:r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)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3CA6C2A1-47DD-4E89-93E0-892555C3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61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Deux modes d’extraction des intensités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71544C01-459F-4731-983F-991694087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2486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730E4206-8F74-421F-913A-C67CAB4D5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17" y="1122129"/>
            <a:ext cx="8136731" cy="938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2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Exemple d’images X conventionnelle avec le signal </a:t>
            </a:r>
            <a:r>
              <a:rPr lang="fr-FR" altLang="fr-FR" sz="22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Pic+FC</a:t>
            </a:r>
            <a:endParaRPr lang="fr-FR" altLang="fr-FR" sz="2200" u="sng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fr-FR" altLang="fr-FR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Image X du Zn K</a:t>
            </a:r>
            <a:r>
              <a:rPr lang="fr-FR" altLang="fr-FR" sz="2200" dirty="0">
                <a:solidFill>
                  <a:srgbClr val="FF0000"/>
                </a:solidFill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fr-FR" altLang="fr-FR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Risque d’interprétation erronée </a:t>
            </a:r>
          </a:p>
        </p:txBody>
      </p:sp>
      <p:sp>
        <p:nvSpPr>
          <p:cNvPr id="22" name="AutoShape 11">
            <a:extLst>
              <a:ext uri="{FF2B5EF4-FFF2-40B4-BE49-F238E27FC236}">
                <a16:creationId xmlns:a16="http://schemas.microsoft.com/office/drawing/2014/main" id="{51FF089F-F6B8-405A-9048-2A1C400FB54F}"/>
              </a:ext>
            </a:extLst>
          </p:cNvPr>
          <p:cNvSpPr>
            <a:spLocks/>
          </p:cNvSpPr>
          <p:nvPr/>
        </p:nvSpPr>
        <p:spPr bwMode="auto">
          <a:xfrm>
            <a:off x="1106488" y="5946775"/>
            <a:ext cx="2025650" cy="403225"/>
          </a:xfrm>
          <a:prstGeom prst="borderCallout2">
            <a:avLst>
              <a:gd name="adj1" fmla="val 28347"/>
              <a:gd name="adj2" fmla="val -3764"/>
              <a:gd name="adj3" fmla="val 28347"/>
              <a:gd name="adj4" fmla="val -8306"/>
              <a:gd name="adj5" fmla="val -488977"/>
              <a:gd name="adj6" fmla="val -21005"/>
            </a:avLst>
          </a:prstGeom>
          <a:solidFill>
            <a:schemeClr val="folHlink"/>
          </a:solidFill>
          <a:ln w="12700">
            <a:solidFill>
              <a:srgbClr val="FF0000"/>
            </a:solidFill>
            <a:miter lim="800000"/>
            <a:headEnd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fr-FR" sz="1800" b="1">
                <a:solidFill>
                  <a:schemeClr val="tx1"/>
                </a:solidFill>
                <a:effectLst/>
              </a:rPr>
              <a:t>Alliage Al (Dural)</a:t>
            </a:r>
          </a:p>
        </p:txBody>
      </p:sp>
      <p:sp>
        <p:nvSpPr>
          <p:cNvPr id="23" name="AutoShape 12">
            <a:extLst>
              <a:ext uri="{FF2B5EF4-FFF2-40B4-BE49-F238E27FC236}">
                <a16:creationId xmlns:a16="http://schemas.microsoft.com/office/drawing/2014/main" id="{495AAB24-535A-4D2D-9ECC-2ACEB8F9FBF5}"/>
              </a:ext>
            </a:extLst>
          </p:cNvPr>
          <p:cNvSpPr>
            <a:spLocks/>
          </p:cNvSpPr>
          <p:nvPr/>
        </p:nvSpPr>
        <p:spPr bwMode="auto">
          <a:xfrm>
            <a:off x="1843088" y="5427663"/>
            <a:ext cx="2152650" cy="403225"/>
          </a:xfrm>
          <a:prstGeom prst="borderCallout2">
            <a:avLst>
              <a:gd name="adj1" fmla="val 28347"/>
              <a:gd name="adj2" fmla="val -3542"/>
              <a:gd name="adj3" fmla="val 28347"/>
              <a:gd name="adj4" fmla="val -13495"/>
              <a:gd name="adj5" fmla="val -396065"/>
              <a:gd name="adj6" fmla="val -23894"/>
            </a:avLst>
          </a:prstGeom>
          <a:solidFill>
            <a:schemeClr val="folHlink"/>
          </a:solidFill>
          <a:ln w="12700">
            <a:solidFill>
              <a:srgbClr val="FF0000"/>
            </a:solidFill>
            <a:miter lim="800000"/>
            <a:headEnd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fr-FR" sz="1800" b="1">
                <a:solidFill>
                  <a:schemeClr val="tx1"/>
                </a:solidFill>
                <a:effectLst/>
              </a:rPr>
              <a:t>Enrobage Laiton</a:t>
            </a: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A20EBCE-152F-4E61-8385-9543DF166CA0}"/>
              </a:ext>
            </a:extLst>
          </p:cNvPr>
          <p:cNvSpPr>
            <a:spLocks/>
          </p:cNvSpPr>
          <p:nvPr/>
        </p:nvSpPr>
        <p:spPr bwMode="auto">
          <a:xfrm>
            <a:off x="2555875" y="4868863"/>
            <a:ext cx="1871663" cy="403225"/>
          </a:xfrm>
          <a:prstGeom prst="borderCallout2">
            <a:avLst>
              <a:gd name="adj1" fmla="val 28347"/>
              <a:gd name="adj2" fmla="val -4069"/>
              <a:gd name="adj3" fmla="val 28347"/>
              <a:gd name="adj4" fmla="val -15352"/>
              <a:gd name="adj5" fmla="val -311023"/>
              <a:gd name="adj6" fmla="val -27056"/>
            </a:avLst>
          </a:prstGeom>
          <a:solidFill>
            <a:schemeClr val="folHlink"/>
          </a:solidFill>
          <a:ln w="12700">
            <a:solidFill>
              <a:srgbClr val="FF0000"/>
            </a:solidFill>
            <a:miter lim="800000"/>
            <a:headEnd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fr-FR" altLang="fr-FR" sz="1800" b="1" dirty="0">
                <a:solidFill>
                  <a:schemeClr val="tx1"/>
                </a:solidFill>
                <a:effectLst/>
              </a:rPr>
              <a:t>Echantillon Au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7D5F0226-139F-40C8-8C61-F8E3DA736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565400"/>
            <a:ext cx="1800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Signal </a:t>
            </a:r>
            <a:r>
              <a:rPr lang="fr-FR" alt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Pic+FC</a:t>
            </a:r>
            <a:endParaRPr lang="fr-FR" altLang="fr-F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2D04FF-65DB-43B3-9789-0360C30FBDF8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4652963"/>
            <a:ext cx="3600450" cy="1655762"/>
            <a:chOff x="3152" y="2931"/>
            <a:chExt cx="2268" cy="1043"/>
          </a:xfrm>
        </p:grpSpPr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DA5B39E0-F3CF-44A8-87BF-41E21E6CC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2931"/>
              <a:ext cx="2268" cy="104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Text Box 20">
              <a:extLst>
                <a:ext uri="{FF2B5EF4-FFF2-40B4-BE49-F238E27FC236}">
                  <a16:creationId xmlns:a16="http://schemas.microsoft.com/office/drawing/2014/main" id="{A614E0C3-BE2E-43A1-9BD6-C48359922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3022"/>
              <a:ext cx="1724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2400" b="1" i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Réponse: Non !</a:t>
              </a:r>
            </a:p>
            <a:p>
              <a:pPr algn="ctr">
                <a:spcBef>
                  <a:spcPct val="50000"/>
                </a:spcBef>
              </a:pPr>
              <a:r>
                <a:rPr lang="fr-FR" altLang="fr-FR" sz="2400" b="1" i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 de FC uniquement</a:t>
              </a:r>
              <a:endParaRPr lang="fr-FR" altLang="fr-FR" sz="5400" b="1" i="1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9">
            <a:extLst>
              <a:ext uri="{FF2B5EF4-FFF2-40B4-BE49-F238E27FC236}">
                <a16:creationId xmlns:a16="http://schemas.microsoft.com/office/drawing/2014/main" id="{9CF82D28-B282-4FE4-96EF-40ED2243D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05038"/>
            <a:ext cx="35607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26">
            <a:extLst>
              <a:ext uri="{FF2B5EF4-FFF2-40B4-BE49-F238E27FC236}">
                <a16:creationId xmlns:a16="http://schemas.microsoft.com/office/drawing/2014/main" id="{F92A21D1-FC6C-4451-B9FB-B9B2C14858E7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2205040"/>
            <a:ext cx="3600450" cy="2185988"/>
            <a:chOff x="793" y="4609"/>
            <a:chExt cx="2268" cy="1377"/>
          </a:xfrm>
        </p:grpSpPr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0E78D6CC-9E99-47FE-95F8-B6986876B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4609"/>
              <a:ext cx="2268" cy="136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" name="Text Box 19">
              <a:extLst>
                <a:ext uri="{FF2B5EF4-FFF2-40B4-BE49-F238E27FC236}">
                  <a16:creationId xmlns:a16="http://schemas.microsoft.com/office/drawing/2014/main" id="{697D167E-738F-44D1-A9CA-55E5CF8A58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4609"/>
              <a:ext cx="2268" cy="1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24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Y-a-t-il une pollution en</a:t>
              </a:r>
            </a:p>
            <a:p>
              <a:pPr algn="ctr">
                <a:spcBef>
                  <a:spcPct val="50000"/>
                </a:spcBef>
              </a:pPr>
              <a:r>
                <a:rPr lang="fr-FR" altLang="fr-FR" sz="24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 Zn sur ou dans</a:t>
              </a:r>
            </a:p>
            <a:p>
              <a:pPr algn="ctr">
                <a:spcBef>
                  <a:spcPct val="50000"/>
                </a:spcBef>
              </a:pPr>
              <a:r>
                <a:rPr lang="fr-FR" altLang="fr-FR" sz="24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altLang="fr-FR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l’échantillon</a:t>
              </a:r>
              <a:r>
                <a:rPr lang="fr-FR" altLang="fr-FR" sz="24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Au              </a:t>
              </a:r>
              <a:r>
                <a:rPr lang="fr-FR" altLang="fr-FR" sz="40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endParaRPr lang="fr-FR" altLang="fr-FR" sz="4000" b="1" i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" name="AutoShape 16">
            <a:extLst>
              <a:ext uri="{FF2B5EF4-FFF2-40B4-BE49-F238E27FC236}">
                <a16:creationId xmlns:a16="http://schemas.microsoft.com/office/drawing/2014/main" id="{986BE936-C74B-433C-A595-5CDD5D7C4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076700"/>
            <a:ext cx="3817937" cy="144463"/>
          </a:xfrm>
          <a:prstGeom prst="rightArrow">
            <a:avLst>
              <a:gd name="adj1" fmla="val 29667"/>
              <a:gd name="adj2" fmla="val 195644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" name="AutoShape 17">
            <a:extLst>
              <a:ext uri="{FF2B5EF4-FFF2-40B4-BE49-F238E27FC236}">
                <a16:creationId xmlns:a16="http://schemas.microsoft.com/office/drawing/2014/main" id="{17628DD7-38B5-4A3F-BFAF-CECD64501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500438"/>
            <a:ext cx="2592387" cy="144462"/>
          </a:xfrm>
          <a:prstGeom prst="rightArrow">
            <a:avLst>
              <a:gd name="adj1" fmla="val 29667"/>
              <a:gd name="adj2" fmla="val 19772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8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8756B0-9B4D-4F88-9992-6ECDEB1CB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82000" y="6203776"/>
            <a:ext cx="762000" cy="609600"/>
          </a:xfrm>
        </p:spPr>
        <p:txBody>
          <a:bodyPr/>
          <a:lstStyle/>
          <a:p>
            <a:pPr>
              <a:defRPr/>
            </a:pPr>
            <a:fld id="{1EEDFC2C-F9B9-0445-A511-DA4552EF3EEB}" type="slidenum">
              <a:rPr lang="fr-FR" smtClean="0">
                <a:latin typeface="+mn-lt"/>
              </a:rPr>
              <a:pPr>
                <a:defRPr/>
              </a:pPr>
              <a:t>9</a:t>
            </a:fld>
            <a:endParaRPr lang="fr-FR" dirty="0">
              <a:latin typeface="+mn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FB93490-109C-48A4-B2BA-8D6F9A62A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Imagerie chimique qualitative des intensités (</a:t>
            </a:r>
            <a:r>
              <a:rPr lang="fr-FR" sz="2000" dirty="0" err="1">
                <a:solidFill>
                  <a:schemeClr val="tx1"/>
                </a:solidFill>
                <a:cs typeface="Microsoft Sans Serif" pitchFamily="34" charset="0"/>
              </a:rPr>
              <a:t>ROIs</a:t>
            </a:r>
            <a:r>
              <a:rPr lang="fr-FR" sz="2000" dirty="0">
                <a:solidFill>
                  <a:schemeClr val="tx1"/>
                </a:solidFill>
                <a:cs typeface="Microsoft Sans Serif" pitchFamily="34" charset="0"/>
              </a:rPr>
              <a:t>)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3CA6C2A1-47DD-4E89-93E0-892555C30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0618"/>
            <a:ext cx="849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/>
            <a:r>
              <a:rPr lang="fr-FR" altLang="fr-FR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Deux modes d’extraction des intensités</a:t>
            </a:r>
          </a:p>
        </p:txBody>
      </p:sp>
      <p:sp>
        <p:nvSpPr>
          <p:cNvPr id="33" name="Espace réservé du pied de page 4">
            <a:extLst>
              <a:ext uri="{FF2B5EF4-FFF2-40B4-BE49-F238E27FC236}">
                <a16:creationId xmlns:a16="http://schemas.microsoft.com/office/drawing/2014/main" id="{52E8A00E-CD16-40FC-A2FE-9D6AA825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0488" y="6328555"/>
            <a:ext cx="5616624" cy="365125"/>
          </a:xfrm>
        </p:spPr>
        <p:txBody>
          <a:bodyPr/>
          <a:lstStyle/>
          <a:p>
            <a:r>
              <a:rPr lang="fr-FR" i="1" dirty="0">
                <a:latin typeface="+mn-lt"/>
              </a:rPr>
              <a:t>GN-MEBA Décembre 2022</a:t>
            </a:r>
          </a:p>
        </p:txBody>
      </p:sp>
      <p:pic>
        <p:nvPicPr>
          <p:cNvPr id="42" name="Picture 5">
            <a:extLst>
              <a:ext uri="{FF2B5EF4-FFF2-40B4-BE49-F238E27FC236}">
                <a16:creationId xmlns:a16="http://schemas.microsoft.com/office/drawing/2014/main" id="{9CE016B9-B588-4953-A5F9-00350815B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2486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>
            <a:extLst>
              <a:ext uri="{FF2B5EF4-FFF2-40B4-BE49-F238E27FC236}">
                <a16:creationId xmlns:a16="http://schemas.microsoft.com/office/drawing/2014/main" id="{351C6D55-397F-4358-9A26-83678508F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4471988"/>
            <a:ext cx="3633788" cy="205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10">
            <a:extLst>
              <a:ext uri="{FF2B5EF4-FFF2-40B4-BE49-F238E27FC236}">
                <a16:creationId xmlns:a16="http://schemas.microsoft.com/office/drawing/2014/main" id="{B5ABC4D2-F3E2-4F9C-A86C-107AF49C1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203450"/>
            <a:ext cx="3560763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 Box 11">
            <a:extLst>
              <a:ext uri="{FF2B5EF4-FFF2-40B4-BE49-F238E27FC236}">
                <a16:creationId xmlns:a16="http://schemas.microsoft.com/office/drawing/2014/main" id="{41D98C99-0C12-4B04-BD3A-61ECBB06C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93" y="1146233"/>
            <a:ext cx="8248650" cy="8881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Comparaison images X - Signal </a:t>
            </a:r>
            <a:r>
              <a:rPr lang="fr-FR" altLang="fr-FR" sz="20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Pic+FC</a:t>
            </a:r>
            <a:r>
              <a:rPr lang="fr-FR" altLang="fr-FR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signal Pic-FC</a:t>
            </a:r>
          </a:p>
          <a:p>
            <a:pPr algn="ctr">
              <a:spcBef>
                <a:spcPct val="50000"/>
              </a:spcBef>
            </a:pPr>
            <a:r>
              <a:rPr lang="fr-FR" altLang="fr-F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 des éléments Cu-K</a:t>
            </a:r>
            <a:r>
              <a:rPr lang="fr-FR" altLang="fr-FR" sz="2000" dirty="0">
                <a:solidFill>
                  <a:srgbClr val="FF0000"/>
                </a:solidFill>
                <a:effectLst/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fr-FR" altLang="fr-F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Fe-K</a:t>
            </a:r>
            <a:r>
              <a:rPr lang="fr-FR" altLang="fr-FR" sz="2000" dirty="0">
                <a:solidFill>
                  <a:srgbClr val="FF0000"/>
                </a:solidFill>
                <a:effectLst/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46" name="Text Box 12">
            <a:extLst>
              <a:ext uri="{FF2B5EF4-FFF2-40B4-BE49-F238E27FC236}">
                <a16:creationId xmlns:a16="http://schemas.microsoft.com/office/drawing/2014/main" id="{3ADD3D0A-03A1-495E-A489-0D0A91A6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636838"/>
            <a:ext cx="18002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Signal</a:t>
            </a:r>
          </a:p>
          <a:p>
            <a:pPr algn="ctr">
              <a:spcBef>
                <a:spcPct val="50000"/>
              </a:spcBef>
            </a:pPr>
            <a:r>
              <a:rPr lang="fr-FR" alt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Pic-FC</a:t>
            </a:r>
          </a:p>
        </p:txBody>
      </p:sp>
      <p:sp>
        <p:nvSpPr>
          <p:cNvPr id="47" name="Text Box 13">
            <a:extLst>
              <a:ext uri="{FF2B5EF4-FFF2-40B4-BE49-F238E27FC236}">
                <a16:creationId xmlns:a16="http://schemas.microsoft.com/office/drawing/2014/main" id="{1D1494F4-55C7-42B7-8A34-9A9B45CA4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0" y="4724400"/>
            <a:ext cx="18002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Signal</a:t>
            </a:r>
          </a:p>
          <a:p>
            <a:pPr algn="ctr">
              <a:spcBef>
                <a:spcPct val="50000"/>
              </a:spcBef>
            </a:pPr>
            <a:r>
              <a:rPr lang="fr-FR" alt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Pic-FC</a:t>
            </a:r>
          </a:p>
        </p:txBody>
      </p:sp>
      <p:sp>
        <p:nvSpPr>
          <p:cNvPr id="48" name="Text Box 14">
            <a:extLst>
              <a:ext uri="{FF2B5EF4-FFF2-40B4-BE49-F238E27FC236}">
                <a16:creationId xmlns:a16="http://schemas.microsoft.com/office/drawing/2014/main" id="{AA0947E8-E2EB-4D1B-9986-1F6487D41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636838"/>
            <a:ext cx="180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Signal Pic+FC</a:t>
            </a:r>
          </a:p>
        </p:txBody>
      </p:sp>
      <p:sp>
        <p:nvSpPr>
          <p:cNvPr id="49" name="Text Box 15">
            <a:extLst>
              <a:ext uri="{FF2B5EF4-FFF2-40B4-BE49-F238E27FC236}">
                <a16:creationId xmlns:a16="http://schemas.microsoft.com/office/drawing/2014/main" id="{6DD07FD4-F45B-4880-85F1-DEE4C1671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4724400"/>
            <a:ext cx="180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Signal Pic+FC</a:t>
            </a:r>
          </a:p>
        </p:txBody>
      </p:sp>
      <p:sp>
        <p:nvSpPr>
          <p:cNvPr id="50" name="AutoShape 16">
            <a:extLst>
              <a:ext uri="{FF2B5EF4-FFF2-40B4-BE49-F238E27FC236}">
                <a16:creationId xmlns:a16="http://schemas.microsoft.com/office/drawing/2014/main" id="{8BC6D38A-445A-44C3-8A6D-2FB970D67390}"/>
              </a:ext>
            </a:extLst>
          </p:cNvPr>
          <p:cNvSpPr>
            <a:spLocks noChangeArrowheads="1"/>
          </p:cNvSpPr>
          <p:nvPr/>
        </p:nvSpPr>
        <p:spPr bwMode="auto">
          <a:xfrm rot="-471258">
            <a:off x="969963" y="3213100"/>
            <a:ext cx="6511925" cy="125413"/>
          </a:xfrm>
          <a:prstGeom prst="rightArrow">
            <a:avLst>
              <a:gd name="adj1" fmla="val 29667"/>
              <a:gd name="adj2" fmla="val 38438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000">
              <a:solidFill>
                <a:srgbClr val="FF0000"/>
              </a:solidFill>
            </a:endParaRPr>
          </a:p>
        </p:txBody>
      </p:sp>
      <p:sp>
        <p:nvSpPr>
          <p:cNvPr id="51" name="AutoShape 17">
            <a:extLst>
              <a:ext uri="{FF2B5EF4-FFF2-40B4-BE49-F238E27FC236}">
                <a16:creationId xmlns:a16="http://schemas.microsoft.com/office/drawing/2014/main" id="{911EDA7D-80DC-4862-979F-D7146CCA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3716338"/>
            <a:ext cx="5040313" cy="144462"/>
          </a:xfrm>
          <a:prstGeom prst="rightArrow">
            <a:avLst>
              <a:gd name="adj1" fmla="val 29667"/>
              <a:gd name="adj2" fmla="val 38443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000">
              <a:solidFill>
                <a:srgbClr val="FF0000"/>
              </a:solidFill>
            </a:endParaRPr>
          </a:p>
        </p:txBody>
      </p:sp>
      <p:sp>
        <p:nvSpPr>
          <p:cNvPr id="52" name="AutoShape 19">
            <a:extLst>
              <a:ext uri="{FF2B5EF4-FFF2-40B4-BE49-F238E27FC236}">
                <a16:creationId xmlns:a16="http://schemas.microsoft.com/office/drawing/2014/main" id="{ECC00856-04DF-4C83-826A-9C3EE0E8D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6207125"/>
            <a:ext cx="4392613" cy="144463"/>
          </a:xfrm>
          <a:prstGeom prst="rightArrow">
            <a:avLst>
              <a:gd name="adj1" fmla="val 25278"/>
              <a:gd name="adj2" fmla="val 36586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000">
              <a:solidFill>
                <a:srgbClr val="FF0000"/>
              </a:solidFill>
            </a:endParaRPr>
          </a:p>
        </p:txBody>
      </p:sp>
      <p:sp>
        <p:nvSpPr>
          <p:cNvPr id="53" name="AutoShape 20">
            <a:extLst>
              <a:ext uri="{FF2B5EF4-FFF2-40B4-BE49-F238E27FC236}">
                <a16:creationId xmlns:a16="http://schemas.microsoft.com/office/drawing/2014/main" id="{BAB708B7-C0F2-459A-9FD9-C44E46D92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5848350"/>
            <a:ext cx="5113337" cy="144463"/>
          </a:xfrm>
          <a:prstGeom prst="rightArrow">
            <a:avLst>
              <a:gd name="adj1" fmla="val 29667"/>
              <a:gd name="adj2" fmla="val 39000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" name="AutoShape 21">
            <a:extLst>
              <a:ext uri="{FF2B5EF4-FFF2-40B4-BE49-F238E27FC236}">
                <a16:creationId xmlns:a16="http://schemas.microsoft.com/office/drawing/2014/main" id="{7B521F56-F0E6-414C-9BAC-CFCA8B517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6308725"/>
            <a:ext cx="5041900" cy="144463"/>
          </a:xfrm>
          <a:prstGeom prst="rightArrow">
            <a:avLst>
              <a:gd name="adj1" fmla="val 25278"/>
              <a:gd name="adj2" fmla="val 3735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" name="AutoShape 22">
            <a:extLst>
              <a:ext uri="{FF2B5EF4-FFF2-40B4-BE49-F238E27FC236}">
                <a16:creationId xmlns:a16="http://schemas.microsoft.com/office/drawing/2014/main" id="{0D8A90E3-1500-425D-92FC-B7EB762D7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076700"/>
            <a:ext cx="6194425" cy="144463"/>
          </a:xfrm>
          <a:prstGeom prst="rightArrow">
            <a:avLst>
              <a:gd name="adj1" fmla="val 29667"/>
              <a:gd name="adj2" fmla="val 47246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5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Titres soulignés ou pas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Geneva"/>
      </a:majorFont>
      <a:minorFont>
        <a:latin typeface="Arial"/>
        <a:ea typeface="ＭＳ Ｐゴシック"/>
        <a:cs typeface="Genev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2391</Words>
  <Application>Microsoft Office PowerPoint</Application>
  <PresentationFormat>Affichage à l'écran (4:3)</PresentationFormat>
  <Paragraphs>426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1" baseType="lpstr">
      <vt:lpstr>ＭＳ Ｐゴシック</vt:lpstr>
      <vt:lpstr>Arial</vt:lpstr>
      <vt:lpstr>Garamond</vt:lpstr>
      <vt:lpstr>Geneva</vt:lpstr>
      <vt:lpstr>Microsoft Sans Serif</vt:lpstr>
      <vt:lpstr>Symbol</vt:lpstr>
      <vt:lpstr>Times New Roman</vt:lpstr>
      <vt:lpstr>Wingdings</vt:lpstr>
      <vt:lpstr>Titres soulignés ou pas</vt:lpstr>
      <vt:lpstr>Présentation PowerPoint</vt:lpstr>
      <vt:lpstr>L’imagerie chimique  Comment et pourquoi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ONERA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Bernou</dc:creator>
  <cp:lastModifiedBy>Denis</cp:lastModifiedBy>
  <cp:revision>382</cp:revision>
  <dcterms:created xsi:type="dcterms:W3CDTF">2020-09-14T08:12:08Z</dcterms:created>
  <dcterms:modified xsi:type="dcterms:W3CDTF">2022-11-30T20:37:42Z</dcterms:modified>
</cp:coreProperties>
</file>