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8" r:id="rId2"/>
    <p:sldId id="264" r:id="rId3"/>
    <p:sldId id="279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76" r:id="rId18"/>
    <p:sldId id="377" r:id="rId19"/>
    <p:sldId id="370" r:id="rId20"/>
    <p:sldId id="371" r:id="rId21"/>
    <p:sldId id="368" r:id="rId22"/>
    <p:sldId id="369" r:id="rId23"/>
    <p:sldId id="372" r:id="rId24"/>
    <p:sldId id="374" r:id="rId25"/>
    <p:sldId id="375" r:id="rId26"/>
    <p:sldId id="373" r:id="rId27"/>
    <p:sldId id="378" r:id="rId28"/>
    <p:sldId id="280" r:id="rId29"/>
    <p:sldId id="281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49F72"/>
    <a:srgbClr val="FFFFFF"/>
    <a:srgbClr val="053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5"/>
    <p:restoredTop sz="94538"/>
  </p:normalViewPr>
  <p:slideViewPr>
    <p:cSldViewPr snapToGrid="0" snapToObjects="1">
      <p:cViewPr varScale="1">
        <p:scale>
          <a:sx n="147" d="100"/>
          <a:sy n="147" d="100"/>
        </p:scale>
        <p:origin x="2160" y="200"/>
      </p:cViewPr>
      <p:guideLst>
        <p:guide orient="horz" pos="297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BB36F-BCD3-B940-8CB4-CB796077A152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61BA4-43D5-ED49-A2CB-DF3C835233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0283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2BEA8-63FA-C64B-B9D8-D87556E20AF0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92BBF-0D5D-E249-90F2-431722A27B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246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1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369983" y="3345217"/>
            <a:ext cx="6400800" cy="608139"/>
          </a:xfrm>
          <a:prstGeom prst="rect">
            <a:avLst/>
          </a:prstGeom>
        </p:spPr>
        <p:txBody>
          <a:bodyPr anchor="b" anchorCtr="0"/>
          <a:lstStyle>
            <a:lvl1pPr algn="ctr">
              <a:defRPr sz="3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PRESENTATION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80491" y="2894156"/>
            <a:ext cx="5181601" cy="34366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1400" baseline="0">
                <a:solidFill>
                  <a:schemeClr val="bg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NOM DE L’EVENEMENT - DATE - LIEU</a:t>
            </a:r>
          </a:p>
        </p:txBody>
      </p:sp>
      <p:sp>
        <p:nvSpPr>
          <p:cNvPr id="14" name="Espace réservé du texte 18"/>
          <p:cNvSpPr>
            <a:spLocks noGrp="1"/>
          </p:cNvSpPr>
          <p:nvPr>
            <p:ph type="body" sz="quarter" idx="13" hasCustomPrompt="1"/>
          </p:nvPr>
        </p:nvSpPr>
        <p:spPr>
          <a:xfrm>
            <a:off x="1981200" y="4051300"/>
            <a:ext cx="5181600" cy="5905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15" name="Espace réservé du contenu 22"/>
          <p:cNvSpPr>
            <a:spLocks noGrp="1"/>
          </p:cNvSpPr>
          <p:nvPr>
            <p:ph sz="quarter" idx="14" hasCustomPrompt="1"/>
          </p:nvPr>
        </p:nvSpPr>
        <p:spPr>
          <a:xfrm>
            <a:off x="1981200" y="4713288"/>
            <a:ext cx="5181600" cy="4651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500" baseline="0">
                <a:solidFill>
                  <a:srgbClr val="05396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AUTEUR, AUTEURS</a:t>
            </a:r>
          </a:p>
        </p:txBody>
      </p:sp>
      <p:pic>
        <p:nvPicPr>
          <p:cNvPr id="2" name="Image 1" descr="Logo-UCCS-01.eps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2" t="2643" r="2983" b="3965"/>
          <a:stretch/>
        </p:blipFill>
        <p:spPr>
          <a:xfrm>
            <a:off x="3220872" y="232012"/>
            <a:ext cx="2736376" cy="1972101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122" y="6243371"/>
            <a:ext cx="632371" cy="44306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583" y="6253646"/>
            <a:ext cx="814751" cy="422513"/>
          </a:xfrm>
          <a:prstGeom prst="rect">
            <a:avLst/>
          </a:prstGeom>
        </p:spPr>
      </p:pic>
      <p:pic>
        <p:nvPicPr>
          <p:cNvPr id="23" name="Image 22" descr="Centralelille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424" y="6285556"/>
            <a:ext cx="1002592" cy="358693"/>
          </a:xfrm>
          <a:prstGeom prst="rect">
            <a:avLst/>
          </a:prstGeom>
        </p:spPr>
      </p:pic>
      <p:pic>
        <p:nvPicPr>
          <p:cNvPr id="24" name="Image 23" descr="IC_logo_quadri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05" y="6298144"/>
            <a:ext cx="672099" cy="3744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62DEA9-578B-139A-49E4-D8D9673F02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4" y="6178241"/>
            <a:ext cx="1447800" cy="61421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2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90309" y="2723128"/>
            <a:ext cx="5373232" cy="974561"/>
          </a:xfrm>
          <a:prstGeom prst="rect">
            <a:avLst/>
          </a:prstGeom>
        </p:spPr>
        <p:txBody>
          <a:bodyPr anchor="b" anchorCtr="0"/>
          <a:lstStyle>
            <a:lvl1pPr algn="l">
              <a:defRPr sz="3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PRESENTATION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90309" y="2044473"/>
            <a:ext cx="5181601" cy="343661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300"/>
              </a:spcBef>
              <a:buNone/>
              <a:defRPr sz="1400" baseline="0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NOM DE L’EVENEMENT - DATE - LIEU</a:t>
            </a:r>
          </a:p>
        </p:txBody>
      </p:sp>
      <p:sp>
        <p:nvSpPr>
          <p:cNvPr id="14" name="Espace réservé du texte 18"/>
          <p:cNvSpPr>
            <a:spLocks noGrp="1"/>
          </p:cNvSpPr>
          <p:nvPr>
            <p:ph type="body" sz="quarter" idx="13" hasCustomPrompt="1"/>
          </p:nvPr>
        </p:nvSpPr>
        <p:spPr>
          <a:xfrm>
            <a:off x="3590309" y="3697689"/>
            <a:ext cx="5181600" cy="5905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15" name="Espace réservé du contenu 22"/>
          <p:cNvSpPr>
            <a:spLocks noGrp="1"/>
          </p:cNvSpPr>
          <p:nvPr>
            <p:ph sz="quarter" idx="14" hasCustomPrompt="1"/>
          </p:nvPr>
        </p:nvSpPr>
        <p:spPr>
          <a:xfrm>
            <a:off x="301526" y="2772680"/>
            <a:ext cx="2917022" cy="465137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AUTEUR, AUTEURS</a:t>
            </a:r>
          </a:p>
        </p:txBody>
      </p:sp>
      <p:pic>
        <p:nvPicPr>
          <p:cNvPr id="16" name="Image 15" descr="Logo-UCCS-01.eps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" t="2578" r="3385" b="2502"/>
          <a:stretch/>
        </p:blipFill>
        <p:spPr>
          <a:xfrm>
            <a:off x="390250" y="232012"/>
            <a:ext cx="2828297" cy="205398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24" y="5143097"/>
            <a:ext cx="632371" cy="44306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482" y="5153372"/>
            <a:ext cx="814751" cy="422513"/>
          </a:xfrm>
          <a:prstGeom prst="rect">
            <a:avLst/>
          </a:prstGeom>
        </p:spPr>
      </p:pic>
      <p:pic>
        <p:nvPicPr>
          <p:cNvPr id="18" name="Image 17" descr="Centralelille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42" y="5946537"/>
            <a:ext cx="1002592" cy="358693"/>
          </a:xfrm>
          <a:prstGeom prst="rect">
            <a:avLst/>
          </a:prstGeom>
        </p:spPr>
      </p:pic>
      <p:pic>
        <p:nvPicPr>
          <p:cNvPr id="19" name="Image 18" descr="IC_logo_quadri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972" y="5938677"/>
            <a:ext cx="672099" cy="3744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411F2F9-EDE0-1797-1608-C03F914A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" y="5057519"/>
            <a:ext cx="1447800" cy="6142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3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69983" y="3345217"/>
            <a:ext cx="6400800" cy="608139"/>
          </a:xfrm>
          <a:prstGeom prst="rect">
            <a:avLst/>
          </a:prstGeom>
        </p:spPr>
        <p:txBody>
          <a:bodyPr anchor="b" anchorCtr="0"/>
          <a:lstStyle>
            <a:lvl1pPr algn="ctr">
              <a:defRPr sz="3000" b="0" cap="none" baseline="0">
                <a:solidFill>
                  <a:srgbClr val="249F72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PRESENTATION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80491" y="2894156"/>
            <a:ext cx="5181601" cy="34366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1400" baseline="0">
                <a:solidFill>
                  <a:srgbClr val="053966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NOM DE L’EVENEMENT - DATE - LIEU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3" hasCustomPrompt="1"/>
          </p:nvPr>
        </p:nvSpPr>
        <p:spPr>
          <a:xfrm>
            <a:off x="1981200" y="4051300"/>
            <a:ext cx="5181600" cy="5905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249F7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23" name="Espace réservé du contenu 22"/>
          <p:cNvSpPr>
            <a:spLocks noGrp="1"/>
          </p:cNvSpPr>
          <p:nvPr>
            <p:ph sz="quarter" idx="14" hasCustomPrompt="1"/>
          </p:nvPr>
        </p:nvSpPr>
        <p:spPr>
          <a:xfrm>
            <a:off x="1981200" y="4713288"/>
            <a:ext cx="5181600" cy="4651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500" baseline="0">
                <a:solidFill>
                  <a:srgbClr val="05396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AUTEUR, AUTEURS</a:t>
            </a:r>
          </a:p>
        </p:txBody>
      </p:sp>
      <p:pic>
        <p:nvPicPr>
          <p:cNvPr id="13" name="Image 12" descr="Logo-UCCS-01.eps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9" t="2643" r="2289" b="3642"/>
          <a:stretch/>
        </p:blipFill>
        <p:spPr>
          <a:xfrm>
            <a:off x="3173104" y="232012"/>
            <a:ext cx="2804615" cy="19789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122" y="6243371"/>
            <a:ext cx="632371" cy="44306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583" y="6253646"/>
            <a:ext cx="814751" cy="422513"/>
          </a:xfrm>
          <a:prstGeom prst="rect">
            <a:avLst/>
          </a:prstGeom>
        </p:spPr>
      </p:pic>
      <p:pic>
        <p:nvPicPr>
          <p:cNvPr id="20" name="Image 19" descr="Centralelille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424" y="6285556"/>
            <a:ext cx="1002592" cy="358693"/>
          </a:xfrm>
          <a:prstGeom prst="rect">
            <a:avLst/>
          </a:prstGeom>
        </p:spPr>
      </p:pic>
      <p:pic>
        <p:nvPicPr>
          <p:cNvPr id="22" name="Image 21" descr="IC_logo_quadri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05" y="6298144"/>
            <a:ext cx="672099" cy="3744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E0689C-879F-44F5-6698-A7DC5E40AD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4" y="6178241"/>
            <a:ext cx="1447800" cy="6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1830948"/>
            <a:ext cx="7662864" cy="326716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290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1550" indent="-28575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20800" indent="-28575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9F72"/>
              </a:buClr>
              <a:buSzPct val="120000"/>
              <a:buFont typeface="Arial"/>
              <a:buNone/>
              <a:tabLst/>
              <a:defRPr baseline="0">
                <a:solidFill>
                  <a:srgbClr val="0539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9F2F5E10-5301-4EE6-90D2-A6C4A3F62BE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540066"/>
            <a:ext cx="2895600" cy="21536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670919" y="395122"/>
            <a:ext cx="7014294" cy="11430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249F72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29298"/>
            <a:ext cx="2133600" cy="23689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6587FE81-A7BF-CB49-9688-5C0194AF099D}" type="datetime1">
              <a:rPr lang="fr-FR" smtClean="0"/>
              <a:t>30/11/2022</a:t>
            </a:fld>
            <a:endParaRPr lang="en-US" dirty="0"/>
          </a:p>
        </p:txBody>
      </p:sp>
      <p:pic>
        <p:nvPicPr>
          <p:cNvPr id="7" name="Image 6" descr="Logo-UCCS-02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68" y="154739"/>
            <a:ext cx="1463806" cy="1049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670919" y="395122"/>
            <a:ext cx="7014294" cy="11430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249F72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29298"/>
            <a:ext cx="2133600" cy="23689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2A1450AC-3ACA-C34F-B2B8-EEDA9602EB85}" type="datetime1">
              <a:rPr lang="fr-FR" smtClean="0"/>
              <a:t>30/11/2022</a:t>
            </a:fld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8513" y="6529298"/>
            <a:ext cx="533400" cy="23689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9F2F5E10-5301-4EE6-90D2-A6C4A3F62BE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39775" y="1830948"/>
            <a:ext cx="7662864" cy="326716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290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1550" indent="-28575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20800" indent="-28575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9F72"/>
              </a:buClr>
              <a:buSzPct val="120000"/>
              <a:buFont typeface="Arial"/>
              <a:buNone/>
              <a:tabLst/>
              <a:defRPr baseline="0">
                <a:solidFill>
                  <a:srgbClr val="0539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3" name="Image 2" descr="Logo-UCCS-02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68" y="154739"/>
            <a:ext cx="1463806" cy="10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0919" y="395122"/>
            <a:ext cx="7014294" cy="11430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249F72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953" y="6439858"/>
            <a:ext cx="533400" cy="23689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49F72"/>
                </a:solidFill>
                <a:latin typeface="Arial"/>
                <a:cs typeface="Arial"/>
              </a:defRPr>
            </a:lvl1pPr>
          </a:lstStyle>
          <a:p>
            <a:fld id="{9F2F5E10-5301-4EE6-90D2-A6C4A3F62BE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39775" y="1830948"/>
            <a:ext cx="7662864" cy="326716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290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1550" indent="-28575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20800" indent="-285750">
              <a:buClr>
                <a:srgbClr val="249F72"/>
              </a:buClr>
              <a:buSzPct val="120000"/>
              <a:buFont typeface="Arial"/>
              <a:buChar char="•"/>
              <a:defRPr>
                <a:solidFill>
                  <a:srgbClr val="249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9F72"/>
              </a:buClr>
              <a:buSzPct val="120000"/>
              <a:buFont typeface="Arial"/>
              <a:buNone/>
              <a:tabLst/>
              <a:defRPr baseline="0">
                <a:solidFill>
                  <a:srgbClr val="0539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8578592" y="6377961"/>
            <a:ext cx="374234" cy="374234"/>
          </a:xfrm>
          <a:prstGeom prst="ellipse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29298"/>
            <a:ext cx="2133600" cy="23689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1981392F-75A1-E341-8353-E036A294F746}" type="datetime1">
              <a:rPr lang="fr-FR" smtClean="0"/>
              <a:t>30/11/2022</a:t>
            </a:fld>
            <a:endParaRPr lang="en-US" dirty="0"/>
          </a:p>
        </p:txBody>
      </p:sp>
      <p:sp>
        <p:nvSpPr>
          <p:cNvPr id="7" name="Ellipse 6"/>
          <p:cNvSpPr/>
          <p:nvPr userDrawn="1"/>
        </p:nvSpPr>
        <p:spPr>
          <a:xfrm>
            <a:off x="8578592" y="6377961"/>
            <a:ext cx="374234" cy="374234"/>
          </a:xfrm>
          <a:prstGeom prst="ellipse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Logo-UCCS-02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68" y="154739"/>
            <a:ext cx="1463806" cy="104912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t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tif"/><Relationship Id="rId7" Type="http://schemas.openxmlformats.org/officeDocument/2006/relationships/image" Target="../media/image43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tif"/><Relationship Id="rId5" Type="http://schemas.openxmlformats.org/officeDocument/2006/relationships/image" Target="../media/image41.tif"/><Relationship Id="rId4" Type="http://schemas.openxmlformats.org/officeDocument/2006/relationships/image" Target="../media/image25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edition-sciences.com/microscopie-electronique-a-balayage-et-microanalyses.ht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3B73A-ED8C-4631-A5B4-C91E5DF6E8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81200" y="4721997"/>
            <a:ext cx="6094288" cy="1091611"/>
          </a:xfrm>
          <a:noFill/>
        </p:spPr>
        <p:txBody>
          <a:bodyPr/>
          <a:lstStyle/>
          <a:p>
            <a:pPr lvl="0" algn="just">
              <a:lnSpc>
                <a:spcPct val="140000"/>
              </a:lnSpc>
            </a:pPr>
            <a:r>
              <a:rPr lang="fr-FR" sz="1400" dirty="0">
                <a:solidFill>
                  <a:schemeClr val="bg1"/>
                </a:solidFill>
              </a:rPr>
              <a:t>Tayeb </a:t>
            </a:r>
            <a:r>
              <a:rPr lang="fr-FR" sz="1400" dirty="0" err="1">
                <a:solidFill>
                  <a:schemeClr val="bg1"/>
                </a:solidFill>
              </a:rPr>
              <a:t>Amriou</a:t>
            </a:r>
            <a:r>
              <a:rPr lang="fr-FR" sz="1400" dirty="0">
                <a:solidFill>
                  <a:schemeClr val="bg1"/>
                </a:solidFill>
              </a:rPr>
              <a:t>, Christian Mathieu</a:t>
            </a:r>
          </a:p>
          <a:p>
            <a:pPr lvl="0" algn="just">
              <a:lnSpc>
                <a:spcPct val="140000"/>
              </a:lnSpc>
            </a:pPr>
            <a:r>
              <a:rPr lang="fr-FR" sz="1400" dirty="0" err="1">
                <a:solidFill>
                  <a:schemeClr val="bg1"/>
                </a:solidFill>
              </a:rPr>
              <a:t>christian.mathieu@univ-artois.fr</a:t>
            </a:r>
            <a:endParaRPr lang="fr-FR" sz="1400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8DA1AE-059F-3D92-12ED-DA40D5918D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9983" y="324547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L’imagerie en mode pression variable</a:t>
            </a:r>
          </a:p>
          <a:p>
            <a:r>
              <a:rPr lang="fr-FR" sz="2000" dirty="0">
                <a:solidFill>
                  <a:srgbClr val="FF0000"/>
                </a:solidFill>
              </a:rPr>
              <a:t>Principes -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354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22DDBC-99ED-A06C-F332-5FFB1109FF8A}"/>
              </a:ext>
            </a:extLst>
          </p:cNvPr>
          <p:cNvSpPr txBox="1"/>
          <p:nvPr/>
        </p:nvSpPr>
        <p:spPr>
          <a:xfrm>
            <a:off x="7367155" y="171468"/>
            <a:ext cx="1683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highlight>
                  <a:srgbClr val="FFFF00"/>
                </a:highlight>
              </a:rPr>
              <a:t>Stratégie n°1 </a:t>
            </a:r>
            <a:endParaRPr lang="fr-FR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9C046C1-6E1A-23C2-2EF6-FE21E2BEA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388" y="170984"/>
            <a:ext cx="6374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Verdana" charset="0"/>
              </a:rPr>
              <a:t>Influence de la nature du gaz et de la pression</a:t>
            </a:r>
          </a:p>
        </p:txBody>
      </p:sp>
      <p:pic>
        <p:nvPicPr>
          <p:cNvPr id="5" name="Picture 2" descr="heair">
            <a:extLst>
              <a:ext uri="{FF2B5EF4-FFF2-40B4-BE49-F238E27FC236}">
                <a16:creationId xmlns:a16="http://schemas.microsoft.com/office/drawing/2014/main" id="{8E7A4622-262D-9A15-7643-5A829090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1" y="568827"/>
            <a:ext cx="6523038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C39E6DED-8604-CF96-87A5-1F8E81F46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266" y="2119815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charset="0"/>
              </a:rPr>
              <a:t>SC 1.5 kV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9EC3AA-C255-8A45-03E9-9764E9121E80}"/>
              </a:ext>
            </a:extLst>
          </p:cNvPr>
          <p:cNvSpPr txBox="1"/>
          <p:nvPr/>
        </p:nvSpPr>
        <p:spPr>
          <a:xfrm>
            <a:off x="1445402" y="4147712"/>
            <a:ext cx="742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 Oho, et al, Image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helium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in </a:t>
            </a:r>
            <a:r>
              <a:rPr lang="fr-FR" dirty="0" err="1"/>
              <a:t>low</a:t>
            </a:r>
            <a:r>
              <a:rPr lang="fr-FR" dirty="0"/>
              <a:t> voltage VPSEM, J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Microscopy</a:t>
            </a:r>
            <a:r>
              <a:rPr lang="fr-FR" dirty="0"/>
              <a:t> 49(6) 761-763 (2000)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4F8E23-8583-4DD1-44BB-75EA0C537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41" y="4752695"/>
            <a:ext cx="895696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  <a:latin typeface="Verdana" charset="0"/>
              </a:rPr>
              <a:t>Opérateur</a:t>
            </a:r>
            <a:r>
              <a:rPr lang="fr-FR" altLang="fr-FR" sz="1800" b="1" dirty="0">
                <a:latin typeface="Verdana" charset="0"/>
              </a:rPr>
              <a:t> 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Verdana" charset="0"/>
              </a:rPr>
              <a:t>Dégradation du rapport signal sur bruit quand la pression augmente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Verdana" charset="0"/>
              </a:rPr>
              <a:t>Choix du gaz   gaz de faible numéro atomique</a:t>
            </a:r>
          </a:p>
        </p:txBody>
      </p:sp>
    </p:spTree>
    <p:extLst>
      <p:ext uri="{BB962C8B-B14F-4D97-AF65-F5344CB8AC3E}">
        <p14:creationId xmlns:p14="http://schemas.microsoft.com/office/powerpoint/2010/main" val="155801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D9E32A-4E39-BF11-D03C-04FFB7FD6B2A}"/>
              </a:ext>
            </a:extLst>
          </p:cNvPr>
          <p:cNvSpPr txBox="1"/>
          <p:nvPr/>
        </p:nvSpPr>
        <p:spPr>
          <a:xfrm>
            <a:off x="1914601" y="27105"/>
            <a:ext cx="531479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75000"/>
                  </a:schemeClr>
                </a:solidFill>
              </a:rPr>
              <a:t>Une relation utile  à connaitre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CCC3C-189F-639C-3FF5-C953A2844D0D}"/>
              </a:ext>
            </a:extLst>
          </p:cNvPr>
          <p:cNvSpPr/>
          <p:nvPr/>
        </p:nvSpPr>
        <p:spPr>
          <a:xfrm>
            <a:off x="4811985" y="1552912"/>
            <a:ext cx="4184838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ym typeface="Symbol" charset="2"/>
              </a:rPr>
              <a:t></a:t>
            </a:r>
            <a:r>
              <a:rPr lang="fr-FR" b="1" baseline="-25000" dirty="0" err="1"/>
              <a:t>t</a:t>
            </a:r>
            <a:r>
              <a:rPr lang="fr-FR" b="1" dirty="0"/>
              <a:t>  section efficace totale d’interaction</a:t>
            </a:r>
          </a:p>
          <a:p>
            <a:r>
              <a:rPr lang="fr-FR" b="1" dirty="0"/>
              <a:t>P pression  du gaz</a:t>
            </a:r>
          </a:p>
          <a:p>
            <a:r>
              <a:rPr lang="fr-FR" b="1" dirty="0"/>
              <a:t>D gaz distance parcourue</a:t>
            </a:r>
          </a:p>
          <a:p>
            <a:r>
              <a:rPr lang="fr-FR" b="1" dirty="0"/>
              <a:t> par les électrons dans le gaz</a:t>
            </a:r>
          </a:p>
        </p:txBody>
      </p:sp>
      <p:pic>
        <p:nvPicPr>
          <p:cNvPr id="5" name="Image 4" descr="../Capture%20d’écran%202017-01-30%20à%2011.47.51.png">
            <a:extLst>
              <a:ext uri="{FF2B5EF4-FFF2-40B4-BE49-F238E27FC236}">
                <a16:creationId xmlns:a16="http://schemas.microsoft.com/office/drawing/2014/main" id="{0B483D0E-65A9-595A-5DFC-AB32F09FA2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" y="856100"/>
            <a:ext cx="4353232" cy="3024336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9C03C1-113B-52DE-CEA2-F941D71BE269}"/>
              </a:ext>
            </a:extLst>
          </p:cNvPr>
          <p:cNvSpPr txBox="1"/>
          <p:nvPr/>
        </p:nvSpPr>
        <p:spPr>
          <a:xfrm>
            <a:off x="5692524" y="617199"/>
            <a:ext cx="307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 =  </a:t>
            </a:r>
            <a:r>
              <a:rPr lang="fr-FR" sz="2400" b="1" dirty="0">
                <a:sym typeface="Symbol" charset="2"/>
              </a:rPr>
              <a:t></a:t>
            </a:r>
            <a:r>
              <a:rPr lang="fr-FR" sz="2400" b="1" baseline="-25000" dirty="0" err="1"/>
              <a:t>t</a:t>
            </a:r>
            <a:r>
              <a:rPr lang="fr-FR" sz="2400" b="1" dirty="0"/>
              <a:t> P Dgaz / k </a:t>
            </a:r>
            <a:r>
              <a:rPr lang="fr-FR" sz="2400" b="1" dirty="0" err="1"/>
              <a:t>T</a:t>
            </a:r>
            <a:r>
              <a:rPr lang="fr-FR" sz="2400" b="1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038F5B-1A89-57E0-9087-89FB35C51D76}"/>
              </a:ext>
            </a:extLst>
          </p:cNvPr>
          <p:cNvSpPr txBox="1"/>
          <p:nvPr/>
        </p:nvSpPr>
        <p:spPr>
          <a:xfrm>
            <a:off x="5446791" y="1131855"/>
            <a:ext cx="3443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  le nombre moyen de collision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3C84EF5-DCE8-55CC-E5F5-FC357EF90803}"/>
              </a:ext>
            </a:extLst>
          </p:cNvPr>
          <p:cNvSpPr txBox="1"/>
          <p:nvPr/>
        </p:nvSpPr>
        <p:spPr>
          <a:xfrm>
            <a:off x="83972" y="3903453"/>
            <a:ext cx="27004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Choix de l’opérateur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E807EC-C4DB-0D1E-D6F5-1308C8C9F93A}"/>
              </a:ext>
            </a:extLst>
          </p:cNvPr>
          <p:cNvSpPr txBox="1"/>
          <p:nvPr/>
        </p:nvSpPr>
        <p:spPr>
          <a:xfrm>
            <a:off x="141350" y="4273032"/>
            <a:ext cx="3184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Tension accélération</a:t>
            </a:r>
            <a:r>
              <a:rPr lang="fr-FR" b="1" baseline="-25000" dirty="0"/>
              <a:t>         </a:t>
            </a:r>
            <a:r>
              <a:rPr lang="fr-FR" b="1" dirty="0">
                <a:sym typeface="Symbol" charset="2"/>
              </a:rPr>
              <a:t></a:t>
            </a:r>
            <a:r>
              <a:rPr lang="fr-FR" b="1" baseline="-25000" dirty="0" err="1"/>
              <a:t>t</a:t>
            </a:r>
            <a:r>
              <a:rPr lang="fr-FR" b="1" baseline="-25000" dirty="0"/>
              <a:t> </a:t>
            </a:r>
            <a:endParaRPr lang="fr-FR" b="1" dirty="0"/>
          </a:p>
          <a:p>
            <a:r>
              <a:rPr lang="fr-FR" b="1" dirty="0"/>
              <a:t>Nature du gaz </a:t>
            </a:r>
          </a:p>
          <a:p>
            <a:r>
              <a:rPr lang="fr-FR" b="1" dirty="0"/>
              <a:t>Pression du gaz                P</a:t>
            </a:r>
          </a:p>
          <a:p>
            <a:r>
              <a:rPr lang="fr-FR" b="1" dirty="0"/>
              <a:t>Dgaz  (distance de travail)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ED7CCA-5895-432B-234D-46B021235A8B}"/>
              </a:ext>
            </a:extLst>
          </p:cNvPr>
          <p:cNvSpPr txBox="1"/>
          <p:nvPr/>
        </p:nvSpPr>
        <p:spPr>
          <a:xfrm>
            <a:off x="160449" y="5427195"/>
            <a:ext cx="485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Pour augmenter le Rapport Signal sur Bruit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74A669C-DBF3-8052-ACB2-1336B802FAF9}"/>
              </a:ext>
            </a:extLst>
          </p:cNvPr>
          <p:cNvSpPr txBox="1"/>
          <p:nvPr/>
        </p:nvSpPr>
        <p:spPr>
          <a:xfrm>
            <a:off x="2046221" y="5779136"/>
            <a:ext cx="442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L’opérateur doit diminuer m</a:t>
            </a:r>
          </a:p>
          <a:p>
            <a:r>
              <a:rPr lang="fr-FR" b="1" dirty="0"/>
              <a:t> pour réduire l’élargissement du faisceau</a:t>
            </a:r>
          </a:p>
          <a:p>
            <a:endParaRPr lang="fr-FR" b="1" dirty="0"/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8C6282D0-EBE0-440F-25EE-299626844A00}"/>
              </a:ext>
            </a:extLst>
          </p:cNvPr>
          <p:cNvSpPr/>
          <p:nvPr/>
        </p:nvSpPr>
        <p:spPr>
          <a:xfrm>
            <a:off x="1434211" y="5901541"/>
            <a:ext cx="504056" cy="385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Capture%20d’écran%202016-11-17%20à%2008.52.12.png">
            <a:extLst>
              <a:ext uri="{FF2B5EF4-FFF2-40B4-BE49-F238E27FC236}">
                <a16:creationId xmlns:a16="http://schemas.microsoft.com/office/drawing/2014/main" id="{DB8ECC0E-076F-456B-330A-AB98FC1453A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0870" y="3200957"/>
            <a:ext cx="3372358" cy="2796087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559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800054A0-7F50-83EA-D50F-2BA84972B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33" y="19632"/>
            <a:ext cx="697521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200" b="1" dirty="0">
                <a:solidFill>
                  <a:schemeClr val="bg2"/>
                </a:solidFill>
              </a:rPr>
              <a:t>Détection électrons secondaires avec P &gt;&gt; 10</a:t>
            </a:r>
            <a:r>
              <a:rPr lang="fr-FR" altLang="fr-FR" sz="2200" b="1" baseline="30000" dirty="0">
                <a:solidFill>
                  <a:schemeClr val="bg2"/>
                </a:solidFill>
              </a:rPr>
              <a:t>-3</a:t>
            </a:r>
            <a:r>
              <a:rPr lang="fr-FR" altLang="fr-FR" sz="2200" b="1" dirty="0">
                <a:solidFill>
                  <a:schemeClr val="bg2"/>
                </a:solidFill>
              </a:rPr>
              <a:t> Pa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12EA1BD-B08A-6C2F-2078-C0A495BDB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090" y="687115"/>
            <a:ext cx="59362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chemeClr val="bg2"/>
                </a:solidFill>
              </a:rPr>
              <a:t>Modifier le détecteur de type Everhart-Thornley</a:t>
            </a:r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0BB8C7C5-D75A-6F9C-9253-2DF522F2FAB0}"/>
              </a:ext>
            </a:extLst>
          </p:cNvPr>
          <p:cNvSpPr/>
          <p:nvPr/>
        </p:nvSpPr>
        <p:spPr>
          <a:xfrm>
            <a:off x="1796152" y="744325"/>
            <a:ext cx="1402772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9462B3-81D7-6A0B-7B76-127EE6B4A4ED}"/>
              </a:ext>
            </a:extLst>
          </p:cNvPr>
          <p:cNvSpPr txBox="1"/>
          <p:nvPr/>
        </p:nvSpPr>
        <p:spPr>
          <a:xfrm>
            <a:off x="7577608" y="48485"/>
            <a:ext cx="1653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ighlight>
                  <a:srgbClr val="00FFFF"/>
                </a:highlight>
              </a:rPr>
              <a:t>Stratégie n°2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72923-95B4-335E-CBD1-131870C16391}"/>
              </a:ext>
            </a:extLst>
          </p:cNvPr>
          <p:cNvSpPr/>
          <p:nvPr/>
        </p:nvSpPr>
        <p:spPr>
          <a:xfrm>
            <a:off x="381000" y="1255497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Times" pitchFamily="2" charset="0"/>
              </a:rPr>
              <a:t>M. Jacka, M. </a:t>
            </a:r>
            <a:r>
              <a:rPr lang="fr-FR" sz="1800" dirty="0" err="1">
                <a:effectLst/>
                <a:latin typeface="Times" pitchFamily="2" charset="0"/>
              </a:rPr>
              <a:t>Zadrazil</a:t>
            </a:r>
            <a:r>
              <a:rPr lang="fr-FR" sz="1800" dirty="0">
                <a:effectLst/>
                <a:latin typeface="Times" pitchFamily="2" charset="0"/>
              </a:rPr>
              <a:t>, F. </a:t>
            </a:r>
            <a:r>
              <a:rPr lang="fr-FR" sz="1800" dirty="0" err="1">
                <a:effectLst/>
                <a:latin typeface="Times" pitchFamily="2" charset="0"/>
              </a:rPr>
              <a:t>Lopour</a:t>
            </a:r>
            <a:r>
              <a:rPr lang="fr-FR" sz="1800" dirty="0">
                <a:effectLst/>
                <a:latin typeface="Times" pitchFamily="2" charset="0"/>
              </a:rPr>
              <a:t>   A </a:t>
            </a:r>
            <a:r>
              <a:rPr lang="fr-FR" sz="1800" dirty="0" err="1">
                <a:effectLst/>
                <a:latin typeface="Times" pitchFamily="2" charset="0"/>
              </a:rPr>
              <a:t>Differentially</a:t>
            </a:r>
            <a:r>
              <a:rPr lang="fr-FR" sz="1800" dirty="0">
                <a:effectLst/>
                <a:latin typeface="Times" pitchFamily="2" charset="0"/>
              </a:rPr>
              <a:t> </a:t>
            </a:r>
            <a:r>
              <a:rPr lang="fr-FR" sz="1800" dirty="0" err="1">
                <a:effectLst/>
                <a:latin typeface="Times" pitchFamily="2" charset="0"/>
              </a:rPr>
              <a:t>Pumped</a:t>
            </a:r>
            <a:r>
              <a:rPr lang="fr-FR" sz="1800" dirty="0">
                <a:effectLst/>
                <a:latin typeface="Times" pitchFamily="2" charset="0"/>
              </a:rPr>
              <a:t> </a:t>
            </a:r>
            <a:r>
              <a:rPr lang="fr-FR" sz="1800" dirty="0" err="1">
                <a:effectLst/>
                <a:latin typeface="Times" pitchFamily="2" charset="0"/>
              </a:rPr>
              <a:t>Secondary</a:t>
            </a:r>
            <a:r>
              <a:rPr lang="fr-FR" sz="1800" dirty="0">
                <a:effectLst/>
                <a:latin typeface="Times" pitchFamily="2" charset="0"/>
              </a:rPr>
              <a:t> Electron Detector for Low-Vacuum Scanning Electron </a:t>
            </a:r>
            <a:r>
              <a:rPr lang="fr-FR" sz="1800" dirty="0" err="1">
                <a:effectLst/>
                <a:latin typeface="Times" pitchFamily="2" charset="0"/>
              </a:rPr>
              <a:t>Microscopy</a:t>
            </a:r>
            <a:r>
              <a:rPr lang="fr-FR" sz="1800" dirty="0">
                <a:effectLst/>
                <a:latin typeface="Times" pitchFamily="2" charset="0"/>
              </a:rPr>
              <a:t> SCANNING VOL. 25, 243–246 (2003) </a:t>
            </a:r>
            <a:endParaRPr lang="fr-FR" dirty="0">
              <a:effectLst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94F2DA-94AC-0329-5ECD-E616D9C2F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8" y="2070100"/>
            <a:ext cx="4575899" cy="19013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6FE327-52E1-4B9C-101D-4BECB9EF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747" y="2070100"/>
            <a:ext cx="3722390" cy="12272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6A419-E08E-FC10-630F-0522171B5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656" y="3047099"/>
            <a:ext cx="3339494" cy="19013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D7AB5F-A95C-E8DC-486C-401E69890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69" y="4883970"/>
            <a:ext cx="7772400" cy="7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6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081BDF-C69D-F3F4-08C9-9A26AA65E724}"/>
              </a:ext>
            </a:extLst>
          </p:cNvPr>
          <p:cNvSpPr txBox="1"/>
          <p:nvPr/>
        </p:nvSpPr>
        <p:spPr>
          <a:xfrm>
            <a:off x="7407151" y="177157"/>
            <a:ext cx="1653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ighlight>
                  <a:srgbClr val="00FFFF"/>
                </a:highlight>
              </a:rPr>
              <a:t>Stratégie n°2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C5B7D3-8DB5-3853-0CC1-7F858EB8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98" y="1255497"/>
            <a:ext cx="4013200" cy="2908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CC5CDA-A578-82D3-998E-FC796D459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88" y="1604135"/>
            <a:ext cx="3433306" cy="40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08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 Box 92">
            <a:extLst>
              <a:ext uri="{FF2B5EF4-FFF2-40B4-BE49-F238E27FC236}">
                <a16:creationId xmlns:a16="http://schemas.microsoft.com/office/drawing/2014/main" id="{95F41576-9221-D013-D459-320B2AA24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9050"/>
            <a:ext cx="9144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200" b="1" dirty="0">
                <a:solidFill>
                  <a:schemeClr val="bg2"/>
                </a:solidFill>
              </a:rPr>
              <a:t>Détection de type pseudo électrons secondaires avec P &gt;&gt; 10</a:t>
            </a:r>
            <a:r>
              <a:rPr lang="fr-FR" altLang="fr-FR" sz="2200" b="1" baseline="30000" dirty="0">
                <a:solidFill>
                  <a:schemeClr val="bg2"/>
                </a:solidFill>
              </a:rPr>
              <a:t>-3</a:t>
            </a:r>
            <a:r>
              <a:rPr lang="fr-FR" altLang="fr-FR" sz="2200" b="1" dirty="0">
                <a:solidFill>
                  <a:schemeClr val="bg2"/>
                </a:solidFill>
              </a:rPr>
              <a:t> Pa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69AFDF-6DD2-36B2-426B-0C2F103873AF}"/>
              </a:ext>
            </a:extLst>
          </p:cNvPr>
          <p:cNvSpPr txBox="1"/>
          <p:nvPr/>
        </p:nvSpPr>
        <p:spPr>
          <a:xfrm>
            <a:off x="1409606" y="319365"/>
            <a:ext cx="1673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ighlight>
                  <a:srgbClr val="00FF00"/>
                </a:highlight>
              </a:rPr>
              <a:t>Stratégie n°3 </a:t>
            </a:r>
            <a:endParaRPr lang="fr-FR" dirty="0"/>
          </a:p>
        </p:txBody>
      </p:sp>
      <p:sp>
        <p:nvSpPr>
          <p:cNvPr id="5" name="Rectangle 111">
            <a:extLst>
              <a:ext uri="{FF2B5EF4-FFF2-40B4-BE49-F238E27FC236}">
                <a16:creationId xmlns:a16="http://schemas.microsoft.com/office/drawing/2014/main" id="{620135A2-6D43-0D27-BC90-8DBC1D62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" y="581279"/>
            <a:ext cx="782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buFont typeface="Wingdings" charset="2"/>
              <a:buNone/>
            </a:pPr>
            <a:r>
              <a:rPr lang="fr-FR" altLang="fr-FR" sz="1800" b="1" dirty="0"/>
              <a:t>Nouvelle stratégie de détection grâce à l’interaction électrons gaz</a:t>
            </a:r>
            <a:r>
              <a:rPr lang="fr-FR" altLang="fr-FR" sz="1800" dirty="0"/>
              <a:t>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AFE15A6-8B38-4BCD-3A77-5F880C878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02" y="1327317"/>
            <a:ext cx="2863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rgbClr val="FF0000"/>
                </a:solidFill>
              </a:rPr>
              <a:t>MEB à haute pression</a:t>
            </a:r>
          </a:p>
        </p:txBody>
      </p:sp>
      <p:sp>
        <p:nvSpPr>
          <p:cNvPr id="69" name="Text Box 2">
            <a:extLst>
              <a:ext uri="{FF2B5EF4-FFF2-40B4-BE49-F238E27FC236}">
                <a16:creationId xmlns:a16="http://schemas.microsoft.com/office/drawing/2014/main" id="{92082209-8DAD-EB82-2C35-75F7BA1AE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3" y="5483225"/>
            <a:ext cx="2119312" cy="3556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/>
              <a:t>échantillon</a:t>
            </a:r>
          </a:p>
        </p:txBody>
      </p:sp>
      <p:sp>
        <p:nvSpPr>
          <p:cNvPr id="70" name="Oval 4">
            <a:extLst>
              <a:ext uri="{FF2B5EF4-FFF2-40B4-BE49-F238E27FC236}">
                <a16:creationId xmlns:a16="http://schemas.microsoft.com/office/drawing/2014/main" id="{6990387B-ED42-4F15-44C8-DA66754EC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1897063"/>
            <a:ext cx="2398712" cy="288925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121893000" contourW="127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grpSp>
        <p:nvGrpSpPr>
          <p:cNvPr id="71" name="Group 5">
            <a:extLst>
              <a:ext uri="{FF2B5EF4-FFF2-40B4-BE49-F238E27FC236}">
                <a16:creationId xmlns:a16="http://schemas.microsoft.com/office/drawing/2014/main" id="{936F5C72-9903-B52F-C838-D2CFA3D69460}"/>
              </a:ext>
            </a:extLst>
          </p:cNvPr>
          <p:cNvGrpSpPr>
            <a:grpSpLocks/>
          </p:cNvGrpSpPr>
          <p:nvPr/>
        </p:nvGrpSpPr>
        <p:grpSpPr bwMode="auto">
          <a:xfrm>
            <a:off x="2265363" y="3408363"/>
            <a:ext cx="2222500" cy="2066925"/>
            <a:chOff x="1427" y="2147"/>
            <a:chExt cx="1400" cy="1302"/>
          </a:xfrm>
        </p:grpSpPr>
        <p:sp>
          <p:nvSpPr>
            <p:cNvPr id="72" name="Line 6">
              <a:extLst>
                <a:ext uri="{FF2B5EF4-FFF2-40B4-BE49-F238E27FC236}">
                  <a16:creationId xmlns:a16="http://schemas.microsoft.com/office/drawing/2014/main" id="{8817720F-BD6D-D013-A498-EECA339459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9" y="2147"/>
              <a:ext cx="7" cy="1219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73" name="Oval 7">
              <a:extLst>
                <a:ext uri="{FF2B5EF4-FFF2-40B4-BE49-F238E27FC236}">
                  <a16:creationId xmlns:a16="http://schemas.microsoft.com/office/drawing/2014/main" id="{3734CF2E-B4C4-3BC2-413C-659304FFD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2745"/>
              <a:ext cx="138" cy="13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4" name="Oval 8">
              <a:extLst>
                <a:ext uri="{FF2B5EF4-FFF2-40B4-BE49-F238E27FC236}">
                  <a16:creationId xmlns:a16="http://schemas.microsoft.com/office/drawing/2014/main" id="{74221375-D5A9-1F3A-1AB4-2DBBFEA57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" y="3015"/>
              <a:ext cx="139" cy="139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5" name="Oval 9">
              <a:extLst>
                <a:ext uri="{FF2B5EF4-FFF2-40B4-BE49-F238E27FC236}">
                  <a16:creationId xmlns:a16="http://schemas.microsoft.com/office/drawing/2014/main" id="{BDBB2775-F672-2659-58C5-7AEF2E980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2807"/>
              <a:ext cx="139" cy="139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6" name="Oval 10">
              <a:extLst>
                <a:ext uri="{FF2B5EF4-FFF2-40B4-BE49-F238E27FC236}">
                  <a16:creationId xmlns:a16="http://schemas.microsoft.com/office/drawing/2014/main" id="{60B3EDCE-D26D-E097-EC56-4A727633F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" y="2263"/>
              <a:ext cx="138" cy="13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7" name="Oval 11">
              <a:extLst>
                <a:ext uri="{FF2B5EF4-FFF2-40B4-BE49-F238E27FC236}">
                  <a16:creationId xmlns:a16="http://schemas.microsoft.com/office/drawing/2014/main" id="{81A82AC2-E5B4-31BF-30F9-8C59187A7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397"/>
              <a:ext cx="138" cy="13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8" name="Oval 12">
              <a:extLst>
                <a:ext uri="{FF2B5EF4-FFF2-40B4-BE49-F238E27FC236}">
                  <a16:creationId xmlns:a16="http://schemas.microsoft.com/office/drawing/2014/main" id="{D7FD54E0-2556-191C-DE3E-252D2B5ED7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02" y="3381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9" name="Arc 13">
              <a:extLst>
                <a:ext uri="{FF2B5EF4-FFF2-40B4-BE49-F238E27FC236}">
                  <a16:creationId xmlns:a16="http://schemas.microsoft.com/office/drawing/2014/main" id="{5E6D072A-06FA-20D0-7735-B687AFC23AC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884" y="3240"/>
              <a:ext cx="265" cy="186"/>
            </a:xfrm>
            <a:custGeom>
              <a:avLst/>
              <a:gdLst>
                <a:gd name="T0" fmla="*/ 2 w 21600"/>
                <a:gd name="T1" fmla="*/ 0 h 16432"/>
                <a:gd name="T2" fmla="*/ 3 w 21600"/>
                <a:gd name="T3" fmla="*/ 2 h 16432"/>
                <a:gd name="T4" fmla="*/ 0 w 21600"/>
                <a:gd name="T5" fmla="*/ 2 h 164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432"/>
                <a:gd name="T11" fmla="*/ 21600 w 21600"/>
                <a:gd name="T12" fmla="*/ 16432 h 16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432" fill="none" extrusionOk="0">
                  <a:moveTo>
                    <a:pt x="14019" y="-1"/>
                  </a:moveTo>
                  <a:cubicBezTo>
                    <a:pt x="18829" y="4103"/>
                    <a:pt x="21600" y="10109"/>
                    <a:pt x="21600" y="16432"/>
                  </a:cubicBezTo>
                </a:path>
                <a:path w="21600" h="16432" stroke="0" extrusionOk="0">
                  <a:moveTo>
                    <a:pt x="14019" y="-1"/>
                  </a:moveTo>
                  <a:cubicBezTo>
                    <a:pt x="18829" y="4103"/>
                    <a:pt x="21600" y="10109"/>
                    <a:pt x="21600" y="16432"/>
                  </a:cubicBezTo>
                  <a:lnTo>
                    <a:pt x="0" y="16432"/>
                  </a:lnTo>
                  <a:lnTo>
                    <a:pt x="14019" y="-1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0" name="Oval 14">
              <a:extLst>
                <a:ext uri="{FF2B5EF4-FFF2-40B4-BE49-F238E27FC236}">
                  <a16:creationId xmlns:a16="http://schemas.microsoft.com/office/drawing/2014/main" id="{F9265D5F-E546-9976-4573-5801960E9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6" y="3081"/>
              <a:ext cx="138" cy="13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81" name="Oval 15">
              <a:extLst>
                <a:ext uri="{FF2B5EF4-FFF2-40B4-BE49-F238E27FC236}">
                  <a16:creationId xmlns:a16="http://schemas.microsoft.com/office/drawing/2014/main" id="{B3D439E0-7232-AD22-BF1C-720CF95E5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3054"/>
              <a:ext cx="138" cy="13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82" name="Line 16">
            <a:extLst>
              <a:ext uri="{FF2B5EF4-FFF2-40B4-BE49-F238E27FC236}">
                <a16:creationId xmlns:a16="http://schemas.microsoft.com/office/drawing/2014/main" id="{018A838D-DD76-7A19-582B-1A2C8771C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3413" y="3765550"/>
            <a:ext cx="0" cy="147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83" name="Text Box 17">
            <a:extLst>
              <a:ext uri="{FF2B5EF4-FFF2-40B4-BE49-F238E27FC236}">
                <a16:creationId xmlns:a16="http://schemas.microsoft.com/office/drawing/2014/main" id="{66CF5574-C7C3-1A5A-A19E-A201BF43B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450" y="42957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/>
              <a:t>E</a:t>
            </a:r>
          </a:p>
        </p:txBody>
      </p:sp>
      <p:sp>
        <p:nvSpPr>
          <p:cNvPr id="84" name="Line 18">
            <a:extLst>
              <a:ext uri="{FF2B5EF4-FFF2-40B4-BE49-F238E27FC236}">
                <a16:creationId xmlns:a16="http://schemas.microsoft.com/office/drawing/2014/main" id="{633BA13C-5340-4C7E-5539-736C484ED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9875" y="433705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grpSp>
        <p:nvGrpSpPr>
          <p:cNvPr id="85" name="Group 19">
            <a:extLst>
              <a:ext uri="{FF2B5EF4-FFF2-40B4-BE49-F238E27FC236}">
                <a16:creationId xmlns:a16="http://schemas.microsoft.com/office/drawing/2014/main" id="{B41F9886-0244-6136-F87D-2C02EE170779}"/>
              </a:ext>
            </a:extLst>
          </p:cNvPr>
          <p:cNvGrpSpPr>
            <a:grpSpLocks/>
          </p:cNvGrpSpPr>
          <p:nvPr/>
        </p:nvGrpSpPr>
        <p:grpSpPr bwMode="auto">
          <a:xfrm>
            <a:off x="1635125" y="3338513"/>
            <a:ext cx="3221038" cy="106362"/>
            <a:chOff x="1030" y="2103"/>
            <a:chExt cx="2029" cy="67"/>
          </a:xfrm>
        </p:grpSpPr>
        <p:sp>
          <p:nvSpPr>
            <p:cNvPr id="86" name="Rectangle 20">
              <a:extLst>
                <a:ext uri="{FF2B5EF4-FFF2-40B4-BE49-F238E27FC236}">
                  <a16:creationId xmlns:a16="http://schemas.microsoft.com/office/drawing/2014/main" id="{41F35AE3-67A4-63F9-B1FB-89D21CEDB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" y="2103"/>
              <a:ext cx="778" cy="6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87" name="Rectangle 21">
              <a:extLst>
                <a:ext uri="{FF2B5EF4-FFF2-40B4-BE49-F238E27FC236}">
                  <a16:creationId xmlns:a16="http://schemas.microsoft.com/office/drawing/2014/main" id="{95734CD1-3140-02DE-FB6C-4577FEC05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1" y="2103"/>
              <a:ext cx="778" cy="6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88" name="Group 23">
            <a:extLst>
              <a:ext uri="{FF2B5EF4-FFF2-40B4-BE49-F238E27FC236}">
                <a16:creationId xmlns:a16="http://schemas.microsoft.com/office/drawing/2014/main" id="{C236C9C1-BEE3-04EA-EE55-8FFD35202F3B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3022600"/>
            <a:ext cx="4097337" cy="720725"/>
            <a:chOff x="3067" y="1904"/>
            <a:chExt cx="2581" cy="454"/>
          </a:xfrm>
        </p:grpSpPr>
        <p:grpSp>
          <p:nvGrpSpPr>
            <p:cNvPr id="89" name="Group 24">
              <a:extLst>
                <a:ext uri="{FF2B5EF4-FFF2-40B4-BE49-F238E27FC236}">
                  <a16:creationId xmlns:a16="http://schemas.microsoft.com/office/drawing/2014/main" id="{23846512-A670-3F0A-CF2E-FD44968F52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7" y="1986"/>
              <a:ext cx="1240" cy="291"/>
              <a:chOff x="3067" y="1986"/>
              <a:chExt cx="1240" cy="291"/>
            </a:xfrm>
          </p:grpSpPr>
          <p:sp>
            <p:nvSpPr>
              <p:cNvPr id="94" name="Line 25">
                <a:extLst>
                  <a:ext uri="{FF2B5EF4-FFF2-40B4-BE49-F238E27FC236}">
                    <a16:creationId xmlns:a16="http://schemas.microsoft.com/office/drawing/2014/main" id="{F8269866-79C4-1B29-FA3B-E10CBFCA8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7" y="2131"/>
                <a:ext cx="1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95" name="AutoShape 26">
                <a:extLst>
                  <a:ext uri="{FF2B5EF4-FFF2-40B4-BE49-F238E27FC236}">
                    <a16:creationId xmlns:a16="http://schemas.microsoft.com/office/drawing/2014/main" id="{531BA087-BDDC-59A1-D003-AE70EA774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55" y="1999"/>
                <a:ext cx="291" cy="265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90" name="Group 27">
              <a:extLst>
                <a:ext uri="{FF2B5EF4-FFF2-40B4-BE49-F238E27FC236}">
                  <a16:creationId xmlns:a16="http://schemas.microsoft.com/office/drawing/2014/main" id="{A2CF113E-7F52-9A90-EB87-C6F24BBF2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" y="2003"/>
              <a:ext cx="90" cy="91"/>
              <a:chOff x="9936" y="6336"/>
              <a:chExt cx="1152" cy="1008"/>
            </a:xfrm>
          </p:grpSpPr>
          <p:sp>
            <p:nvSpPr>
              <p:cNvPr id="92" name="Line 28">
                <a:extLst>
                  <a:ext uri="{FF2B5EF4-FFF2-40B4-BE49-F238E27FC236}">
                    <a16:creationId xmlns:a16="http://schemas.microsoft.com/office/drawing/2014/main" id="{3A9E32D2-2FC5-81F9-298C-ABB95B5C4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2" y="6336"/>
                <a:ext cx="0" cy="100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Line 29">
                <a:extLst>
                  <a:ext uri="{FF2B5EF4-FFF2-40B4-BE49-F238E27FC236}">
                    <a16:creationId xmlns:a16="http://schemas.microsoft.com/office/drawing/2014/main" id="{D2223EE2-599E-1CEE-D380-37940E1D9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36" y="6840"/>
                <a:ext cx="115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1" name="Text Box 30">
              <a:extLst>
                <a:ext uri="{FF2B5EF4-FFF2-40B4-BE49-F238E27FC236}">
                  <a16:creationId xmlns:a16="http://schemas.microsoft.com/office/drawing/2014/main" id="{2A18C745-C786-4C63-A600-A71468016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" y="1904"/>
              <a:ext cx="1334" cy="45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2000" b="1"/>
                <a:t>mesure courant électrons</a:t>
              </a:r>
            </a:p>
          </p:txBody>
        </p:sp>
      </p:grpSp>
      <p:grpSp>
        <p:nvGrpSpPr>
          <p:cNvPr id="96" name="Group 31">
            <a:extLst>
              <a:ext uri="{FF2B5EF4-FFF2-40B4-BE49-F238E27FC236}">
                <a16:creationId xmlns:a16="http://schemas.microsoft.com/office/drawing/2014/main" id="{8F88DD9A-9689-C9D0-7CCF-66C3C060CFB6}"/>
              </a:ext>
            </a:extLst>
          </p:cNvPr>
          <p:cNvGrpSpPr>
            <a:grpSpLocks/>
          </p:cNvGrpSpPr>
          <p:nvPr/>
        </p:nvGrpSpPr>
        <p:grpSpPr bwMode="auto">
          <a:xfrm>
            <a:off x="4305300" y="5292725"/>
            <a:ext cx="4665663" cy="720725"/>
            <a:chOff x="2712" y="3334"/>
            <a:chExt cx="2939" cy="454"/>
          </a:xfrm>
        </p:grpSpPr>
        <p:grpSp>
          <p:nvGrpSpPr>
            <p:cNvPr id="97" name="Group 32">
              <a:extLst>
                <a:ext uri="{FF2B5EF4-FFF2-40B4-BE49-F238E27FC236}">
                  <a16:creationId xmlns:a16="http://schemas.microsoft.com/office/drawing/2014/main" id="{BB60A591-84B3-4509-230F-CB02897595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2" y="3420"/>
              <a:ext cx="1586" cy="291"/>
              <a:chOff x="2712" y="3420"/>
              <a:chExt cx="1586" cy="291"/>
            </a:xfrm>
          </p:grpSpPr>
          <p:sp>
            <p:nvSpPr>
              <p:cNvPr id="99" name="Line 33">
                <a:extLst>
                  <a:ext uri="{FF2B5EF4-FFF2-40B4-BE49-F238E27FC236}">
                    <a16:creationId xmlns:a16="http://schemas.microsoft.com/office/drawing/2014/main" id="{6AA1752A-B17A-EEF5-EE79-F9C9F31C30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2" y="3565"/>
                <a:ext cx="158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100" name="AutoShape 34">
                <a:extLst>
                  <a:ext uri="{FF2B5EF4-FFF2-40B4-BE49-F238E27FC236}">
                    <a16:creationId xmlns:a16="http://schemas.microsoft.com/office/drawing/2014/main" id="{A34BE7BB-140C-B020-7443-846382C4C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400" y="3433"/>
                <a:ext cx="291" cy="265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/>
              </a:p>
            </p:txBody>
          </p:sp>
        </p:grpSp>
        <p:sp>
          <p:nvSpPr>
            <p:cNvPr id="98" name="Text Box 35">
              <a:extLst>
                <a:ext uri="{FF2B5EF4-FFF2-40B4-BE49-F238E27FC236}">
                  <a16:creationId xmlns:a16="http://schemas.microsoft.com/office/drawing/2014/main" id="{C7CCBA3E-115E-B2E5-EEA8-1A9BD5EA5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1" y="3334"/>
              <a:ext cx="1340" cy="45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2000" b="1"/>
                <a:t>mesure courant ions</a:t>
              </a:r>
            </a:p>
          </p:txBody>
        </p:sp>
      </p:grpSp>
      <p:grpSp>
        <p:nvGrpSpPr>
          <p:cNvPr id="101" name="Group 36">
            <a:extLst>
              <a:ext uri="{FF2B5EF4-FFF2-40B4-BE49-F238E27FC236}">
                <a16:creationId xmlns:a16="http://schemas.microsoft.com/office/drawing/2014/main" id="{37FB5967-1D84-CB34-B8FB-AE9B43D4DB03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363663"/>
            <a:ext cx="6221412" cy="4032250"/>
            <a:chOff x="1483" y="859"/>
            <a:chExt cx="3919" cy="2540"/>
          </a:xfrm>
        </p:grpSpPr>
        <p:sp>
          <p:nvSpPr>
            <p:cNvPr id="102" name="Text Box 37">
              <a:extLst>
                <a:ext uri="{FF2B5EF4-FFF2-40B4-BE49-F238E27FC236}">
                  <a16:creationId xmlns:a16="http://schemas.microsoft.com/office/drawing/2014/main" id="{78213878-DD53-964E-6CDA-EE52AEF29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" y="1158"/>
              <a:ext cx="15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dirty="0">
                  <a:solidFill>
                    <a:schemeClr val="hlink"/>
                  </a:solidFill>
                </a:rPr>
                <a:t>ionisation en cascade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dirty="0">
                  <a:solidFill>
                    <a:schemeClr val="hlink"/>
                  </a:solidFill>
                </a:rPr>
                <a:t>phénomène d’avalanche</a:t>
              </a:r>
            </a:p>
          </p:txBody>
        </p:sp>
        <p:sp>
          <p:nvSpPr>
            <p:cNvPr id="103" name="AutoShape 38">
              <a:extLst>
                <a:ext uri="{FF2B5EF4-FFF2-40B4-BE49-F238E27FC236}">
                  <a16:creationId xmlns:a16="http://schemas.microsoft.com/office/drawing/2014/main" id="{BCE23A4B-07DD-F5CF-DC49-7FEA1E0CA3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95" y="893"/>
              <a:ext cx="305" cy="23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hlink"/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  <p:grpSp>
          <p:nvGrpSpPr>
            <p:cNvPr id="104" name="Group 39">
              <a:extLst>
                <a:ext uri="{FF2B5EF4-FFF2-40B4-BE49-F238E27FC236}">
                  <a16:creationId xmlns:a16="http://schemas.microsoft.com/office/drawing/2014/main" id="{824932AA-8F0D-6CD5-B50B-9C7E441F7F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3" y="2236"/>
              <a:ext cx="1116" cy="1163"/>
              <a:chOff x="1483" y="2236"/>
              <a:chExt cx="1116" cy="1163"/>
            </a:xfrm>
          </p:grpSpPr>
          <p:sp>
            <p:nvSpPr>
              <p:cNvPr id="105" name="Oval 40">
                <a:extLst>
                  <a:ext uri="{FF2B5EF4-FFF2-40B4-BE49-F238E27FC236}">
                    <a16:creationId xmlns:a16="http://schemas.microsoft.com/office/drawing/2014/main" id="{879EE490-CF8A-1E09-105D-4F3E126F79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41" y="2603"/>
                <a:ext cx="68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/>
              </a:p>
            </p:txBody>
          </p:sp>
          <p:grpSp>
            <p:nvGrpSpPr>
              <p:cNvPr id="106" name="Group 41">
                <a:extLst>
                  <a:ext uri="{FF2B5EF4-FFF2-40B4-BE49-F238E27FC236}">
                    <a16:creationId xmlns:a16="http://schemas.microsoft.com/office/drawing/2014/main" id="{1C25BB3E-E053-9763-CD78-C2D6A5656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3" y="2236"/>
                <a:ext cx="1116" cy="1163"/>
                <a:chOff x="1483" y="2236"/>
                <a:chExt cx="1116" cy="1163"/>
              </a:xfrm>
            </p:grpSpPr>
            <p:sp>
              <p:nvSpPr>
                <p:cNvPr id="109" name="Oval 42">
                  <a:extLst>
                    <a:ext uri="{FF2B5EF4-FFF2-40B4-BE49-F238E27FC236}">
                      <a16:creationId xmlns:a16="http://schemas.microsoft.com/office/drawing/2014/main" id="{4358E046-86CF-ABE9-E2F1-DA962D128AA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81" y="2417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charset="2"/>
                    <a:buChar char="n"/>
                    <a:defRPr sz="3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q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charset="2"/>
                    <a:buChar char="n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charset="2"/>
                    <a:buChar char="q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fr-FR" altLang="fr-FR" sz="1800"/>
                </a:p>
              </p:txBody>
            </p:sp>
            <p:sp>
              <p:nvSpPr>
                <p:cNvPr id="110" name="Oval 43">
                  <a:extLst>
                    <a:ext uri="{FF2B5EF4-FFF2-40B4-BE49-F238E27FC236}">
                      <a16:creationId xmlns:a16="http://schemas.microsoft.com/office/drawing/2014/main" id="{016AD40D-2539-E3C8-613E-640326E776F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73" y="2882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charset="2"/>
                    <a:buChar char="n"/>
                    <a:defRPr sz="3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q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charset="2"/>
                    <a:buChar char="n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charset="2"/>
                    <a:buChar char="q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fr-FR" altLang="fr-FR" sz="1800"/>
                </a:p>
              </p:txBody>
            </p:sp>
            <p:sp>
              <p:nvSpPr>
                <p:cNvPr id="111" name="Arc 44">
                  <a:extLst>
                    <a:ext uri="{FF2B5EF4-FFF2-40B4-BE49-F238E27FC236}">
                      <a16:creationId xmlns:a16="http://schemas.microsoft.com/office/drawing/2014/main" id="{5281C2E8-56F6-4398-4959-B71132CCE4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134" y="2605"/>
                  <a:ext cx="260" cy="386"/>
                </a:xfrm>
                <a:custGeom>
                  <a:avLst/>
                  <a:gdLst>
                    <a:gd name="T0" fmla="*/ 0 w 39852"/>
                    <a:gd name="T1" fmla="*/ 5 h 21600"/>
                    <a:gd name="T2" fmla="*/ 2 w 39852"/>
                    <a:gd name="T3" fmla="*/ 4 h 21600"/>
                    <a:gd name="T4" fmla="*/ 1 w 39852"/>
                    <a:gd name="T5" fmla="*/ 7 h 21600"/>
                    <a:gd name="T6" fmla="*/ 0 60000 65536"/>
                    <a:gd name="T7" fmla="*/ 0 60000 65536"/>
                    <a:gd name="T8" fmla="*/ 0 60000 65536"/>
                    <a:gd name="T9" fmla="*/ 0 w 39852"/>
                    <a:gd name="T10" fmla="*/ 0 h 21600"/>
                    <a:gd name="T11" fmla="*/ 39852 w 398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852" h="21600" fill="none" extrusionOk="0">
                      <a:moveTo>
                        <a:pt x="-1" y="16549"/>
                      </a:moveTo>
                      <a:cubicBezTo>
                        <a:pt x="2333" y="6842"/>
                        <a:pt x="11016" y="-1"/>
                        <a:pt x="21001" y="0"/>
                      </a:cubicBezTo>
                      <a:cubicBezTo>
                        <a:pt x="28822" y="0"/>
                        <a:pt x="36033" y="4228"/>
                        <a:pt x="39852" y="11054"/>
                      </a:cubicBezTo>
                    </a:path>
                    <a:path w="39852" h="21600" stroke="0" extrusionOk="0">
                      <a:moveTo>
                        <a:pt x="-1" y="16549"/>
                      </a:moveTo>
                      <a:cubicBezTo>
                        <a:pt x="2333" y="6842"/>
                        <a:pt x="11016" y="-1"/>
                        <a:pt x="21001" y="0"/>
                      </a:cubicBezTo>
                      <a:cubicBezTo>
                        <a:pt x="28822" y="0"/>
                        <a:pt x="36033" y="4228"/>
                        <a:pt x="39852" y="11054"/>
                      </a:cubicBezTo>
                      <a:lnTo>
                        <a:pt x="21001" y="21600"/>
                      </a:lnTo>
                      <a:lnTo>
                        <a:pt x="-1" y="1654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" name="Arc 45">
                  <a:extLst>
                    <a:ext uri="{FF2B5EF4-FFF2-40B4-BE49-F238E27FC236}">
                      <a16:creationId xmlns:a16="http://schemas.microsoft.com/office/drawing/2014/main" id="{91E13C64-FD75-4BAA-6B18-9B07DB74E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868" y="2860"/>
                  <a:ext cx="240" cy="244"/>
                </a:xfrm>
                <a:custGeom>
                  <a:avLst/>
                  <a:gdLst>
                    <a:gd name="T0" fmla="*/ 0 w 40884"/>
                    <a:gd name="T1" fmla="*/ 2 h 21600"/>
                    <a:gd name="T2" fmla="*/ 1 w 40884"/>
                    <a:gd name="T3" fmla="*/ 2 h 21600"/>
                    <a:gd name="T4" fmla="*/ 1 w 40884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40884"/>
                    <a:gd name="T10" fmla="*/ 0 h 21600"/>
                    <a:gd name="T11" fmla="*/ 40884 w 4088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0884" h="21600" fill="none" extrusionOk="0">
                      <a:moveTo>
                        <a:pt x="0" y="16470"/>
                      </a:moveTo>
                      <a:cubicBezTo>
                        <a:pt x="2363" y="6801"/>
                        <a:pt x="11028" y="-1"/>
                        <a:pt x="20982" y="0"/>
                      </a:cubicBezTo>
                      <a:cubicBezTo>
                        <a:pt x="29667" y="0"/>
                        <a:pt x="37508" y="5202"/>
                        <a:pt x="40883" y="13205"/>
                      </a:cubicBezTo>
                    </a:path>
                    <a:path w="40884" h="21600" stroke="0" extrusionOk="0">
                      <a:moveTo>
                        <a:pt x="0" y="16470"/>
                      </a:moveTo>
                      <a:cubicBezTo>
                        <a:pt x="2363" y="6801"/>
                        <a:pt x="11028" y="-1"/>
                        <a:pt x="20982" y="0"/>
                      </a:cubicBezTo>
                      <a:cubicBezTo>
                        <a:pt x="29667" y="0"/>
                        <a:pt x="37508" y="5202"/>
                        <a:pt x="40883" y="13205"/>
                      </a:cubicBezTo>
                      <a:lnTo>
                        <a:pt x="20982" y="21600"/>
                      </a:lnTo>
                      <a:lnTo>
                        <a:pt x="0" y="1647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113" name="Group 46">
                  <a:extLst>
                    <a:ext uri="{FF2B5EF4-FFF2-40B4-BE49-F238E27FC236}">
                      <a16:creationId xmlns:a16="http://schemas.microsoft.com/office/drawing/2014/main" id="{B41A62B7-9B81-E46F-3005-52D9385057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45" y="2236"/>
                  <a:ext cx="68" cy="193"/>
                  <a:chOff x="4421" y="1789"/>
                  <a:chExt cx="68" cy="193"/>
                </a:xfrm>
              </p:grpSpPr>
              <p:sp>
                <p:nvSpPr>
                  <p:cNvPr id="148" name="Oval 47">
                    <a:extLst>
                      <a:ext uri="{FF2B5EF4-FFF2-40B4-BE49-F238E27FC236}">
                        <a16:creationId xmlns:a16="http://schemas.microsoft.com/office/drawing/2014/main" id="{AD3C87E2-1DE2-01B6-1A8E-027E0C3F8BF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21" y="1914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3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2"/>
                      </a:buClr>
                      <a:buSzPct val="60000"/>
                      <a:buFont typeface="Wingdings" charset="2"/>
                      <a:buChar char="q"/>
                      <a:defRPr sz="26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22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charset="2"/>
                      <a:buChar char="q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fr-FR" altLang="fr-FR" sz="1800"/>
                  </a:p>
                </p:txBody>
              </p:sp>
              <p:sp>
                <p:nvSpPr>
                  <p:cNvPr id="149" name="Line 48">
                    <a:extLst>
                      <a:ext uri="{FF2B5EF4-FFF2-40B4-BE49-F238E27FC236}">
                        <a16:creationId xmlns:a16="http://schemas.microsoft.com/office/drawing/2014/main" id="{1F71C116-293B-43DC-E3DD-8718D93FB7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55" y="1789"/>
                    <a:ext cx="0" cy="9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4" name="Group 49">
                  <a:extLst>
                    <a:ext uri="{FF2B5EF4-FFF2-40B4-BE49-F238E27FC236}">
                      <a16:creationId xmlns:a16="http://schemas.microsoft.com/office/drawing/2014/main" id="{4DC2600E-F8F5-4DC0-6DB6-68D2A2D539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33" y="2718"/>
                  <a:ext cx="68" cy="193"/>
                  <a:chOff x="4421" y="1789"/>
                  <a:chExt cx="68" cy="193"/>
                </a:xfrm>
              </p:grpSpPr>
              <p:sp>
                <p:nvSpPr>
                  <p:cNvPr id="146" name="Oval 50">
                    <a:extLst>
                      <a:ext uri="{FF2B5EF4-FFF2-40B4-BE49-F238E27FC236}">
                        <a16:creationId xmlns:a16="http://schemas.microsoft.com/office/drawing/2014/main" id="{6E0AE2E0-9446-EB35-3241-48F78303F91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21" y="1914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3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2"/>
                      </a:buClr>
                      <a:buSzPct val="60000"/>
                      <a:buFont typeface="Wingdings" charset="2"/>
                      <a:buChar char="q"/>
                      <a:defRPr sz="26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22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charset="2"/>
                      <a:buChar char="q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fr-FR" altLang="fr-FR" sz="1800"/>
                  </a:p>
                </p:txBody>
              </p:sp>
              <p:sp>
                <p:nvSpPr>
                  <p:cNvPr id="147" name="Line 51">
                    <a:extLst>
                      <a:ext uri="{FF2B5EF4-FFF2-40B4-BE49-F238E27FC236}">
                        <a16:creationId xmlns:a16="http://schemas.microsoft.com/office/drawing/2014/main" id="{327A85C9-806A-372E-94FB-F00E607188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55" y="1789"/>
                    <a:ext cx="0" cy="9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5" name="Group 52">
                  <a:extLst>
                    <a:ext uri="{FF2B5EF4-FFF2-40B4-BE49-F238E27FC236}">
                      <a16:creationId xmlns:a16="http://schemas.microsoft.com/office/drawing/2014/main" id="{1392914F-EBDA-F465-A310-B44349CA17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94" y="3261"/>
                  <a:ext cx="139" cy="138"/>
                  <a:chOff x="9936" y="6624"/>
                  <a:chExt cx="346" cy="346"/>
                </a:xfrm>
              </p:grpSpPr>
              <p:sp>
                <p:nvSpPr>
                  <p:cNvPr id="142" name="Oval 53">
                    <a:extLst>
                      <a:ext uri="{FF2B5EF4-FFF2-40B4-BE49-F238E27FC236}">
                        <a16:creationId xmlns:a16="http://schemas.microsoft.com/office/drawing/2014/main" id="{E66C98CE-E709-2F1F-37B2-66E7182BA7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936" y="6624"/>
                    <a:ext cx="346" cy="34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3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2"/>
                      </a:buClr>
                      <a:buSzPct val="60000"/>
                      <a:buFont typeface="Wingdings" charset="2"/>
                      <a:buChar char="q"/>
                      <a:defRPr sz="26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22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charset="2"/>
                      <a:buChar char="q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fr-FR" altLang="fr-FR" sz="1800"/>
                  </a:p>
                </p:txBody>
              </p:sp>
              <p:grpSp>
                <p:nvGrpSpPr>
                  <p:cNvPr id="143" name="Group 54">
                    <a:extLst>
                      <a:ext uri="{FF2B5EF4-FFF2-40B4-BE49-F238E27FC236}">
                        <a16:creationId xmlns:a16="http://schemas.microsoft.com/office/drawing/2014/main" id="{8724F738-BD8D-36D0-ACE9-228195009B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995" y="6683"/>
                    <a:ext cx="227" cy="227"/>
                    <a:chOff x="9936" y="6336"/>
                    <a:chExt cx="1152" cy="1008"/>
                  </a:xfrm>
                </p:grpSpPr>
                <p:sp>
                  <p:nvSpPr>
                    <p:cNvPr id="144" name="Line 55">
                      <a:extLst>
                        <a:ext uri="{FF2B5EF4-FFF2-40B4-BE49-F238E27FC236}">
                          <a16:creationId xmlns:a16="http://schemas.microsoft.com/office/drawing/2014/main" id="{B9D04A42-EB43-0774-C4C2-B5F2ADD8AE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512" y="6336"/>
                      <a:ext cx="0" cy="100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5" name="Line 56">
                      <a:extLst>
                        <a:ext uri="{FF2B5EF4-FFF2-40B4-BE49-F238E27FC236}">
                          <a16:creationId xmlns:a16="http://schemas.microsoft.com/office/drawing/2014/main" id="{64DAC005-CC2B-11C0-C3A8-68D0422A82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6" y="6840"/>
                      <a:ext cx="115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  <p:sp>
              <p:nvSpPr>
                <p:cNvPr id="116" name="Arc 57">
                  <a:extLst>
                    <a:ext uri="{FF2B5EF4-FFF2-40B4-BE49-F238E27FC236}">
                      <a16:creationId xmlns:a16="http://schemas.microsoft.com/office/drawing/2014/main" id="{A1121E54-D594-4DD5-EA77-D253D1686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015" y="2444"/>
                  <a:ext cx="244" cy="244"/>
                </a:xfrm>
                <a:custGeom>
                  <a:avLst/>
                  <a:gdLst>
                    <a:gd name="T0" fmla="*/ 0 w 42582"/>
                    <a:gd name="T1" fmla="*/ 2 h 21600"/>
                    <a:gd name="T2" fmla="*/ 1 w 42582"/>
                    <a:gd name="T3" fmla="*/ 3 h 21600"/>
                    <a:gd name="T4" fmla="*/ 1 w 42582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42582"/>
                    <a:gd name="T10" fmla="*/ 0 h 21600"/>
                    <a:gd name="T11" fmla="*/ 42582 w 4258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582" h="21600" fill="none" extrusionOk="0">
                      <a:moveTo>
                        <a:pt x="0" y="16470"/>
                      </a:moveTo>
                      <a:cubicBezTo>
                        <a:pt x="2363" y="6801"/>
                        <a:pt x="11028" y="-1"/>
                        <a:pt x="20982" y="0"/>
                      </a:cubicBezTo>
                      <a:cubicBezTo>
                        <a:pt x="32911" y="0"/>
                        <a:pt x="42582" y="9670"/>
                        <a:pt x="42582" y="21600"/>
                      </a:cubicBezTo>
                    </a:path>
                    <a:path w="42582" h="21600" stroke="0" extrusionOk="0">
                      <a:moveTo>
                        <a:pt x="0" y="16470"/>
                      </a:moveTo>
                      <a:cubicBezTo>
                        <a:pt x="2363" y="6801"/>
                        <a:pt x="11028" y="-1"/>
                        <a:pt x="20982" y="0"/>
                      </a:cubicBezTo>
                      <a:cubicBezTo>
                        <a:pt x="32911" y="0"/>
                        <a:pt x="42582" y="9670"/>
                        <a:pt x="42582" y="21600"/>
                      </a:cubicBezTo>
                      <a:lnTo>
                        <a:pt x="20982" y="21600"/>
                      </a:lnTo>
                      <a:lnTo>
                        <a:pt x="0" y="1647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7" name="Arc 58">
                  <a:extLst>
                    <a:ext uri="{FF2B5EF4-FFF2-40B4-BE49-F238E27FC236}">
                      <a16:creationId xmlns:a16="http://schemas.microsoft.com/office/drawing/2014/main" id="{B7B6AB6D-6F91-706D-1A25-A038B3F905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273" y="2537"/>
                  <a:ext cx="261" cy="244"/>
                </a:xfrm>
                <a:custGeom>
                  <a:avLst/>
                  <a:gdLst>
                    <a:gd name="T0" fmla="*/ 0 w 38103"/>
                    <a:gd name="T1" fmla="*/ 1 h 21600"/>
                    <a:gd name="T2" fmla="*/ 2 w 38103"/>
                    <a:gd name="T3" fmla="*/ 2 h 21600"/>
                    <a:gd name="T4" fmla="*/ 1 w 38103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38103"/>
                    <a:gd name="T10" fmla="*/ 0 h 21600"/>
                    <a:gd name="T11" fmla="*/ 38103 w 381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103" h="21600" fill="none" extrusionOk="0">
                      <a:moveTo>
                        <a:pt x="0" y="9086"/>
                      </a:moveTo>
                      <a:cubicBezTo>
                        <a:pt x="4051" y="3385"/>
                        <a:pt x="10612" y="-1"/>
                        <a:pt x="17606" y="0"/>
                      </a:cubicBezTo>
                      <a:cubicBezTo>
                        <a:pt x="26909" y="0"/>
                        <a:pt x="35167" y="5956"/>
                        <a:pt x="38102" y="14785"/>
                      </a:cubicBezTo>
                    </a:path>
                    <a:path w="38103" h="21600" stroke="0" extrusionOk="0">
                      <a:moveTo>
                        <a:pt x="0" y="9086"/>
                      </a:moveTo>
                      <a:cubicBezTo>
                        <a:pt x="4051" y="3385"/>
                        <a:pt x="10612" y="-1"/>
                        <a:pt x="17606" y="0"/>
                      </a:cubicBezTo>
                      <a:cubicBezTo>
                        <a:pt x="26909" y="0"/>
                        <a:pt x="35167" y="5956"/>
                        <a:pt x="38102" y="14785"/>
                      </a:cubicBezTo>
                      <a:lnTo>
                        <a:pt x="17606" y="21600"/>
                      </a:lnTo>
                      <a:lnTo>
                        <a:pt x="0" y="908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118" name="Group 59">
                  <a:extLst>
                    <a:ext uri="{FF2B5EF4-FFF2-40B4-BE49-F238E27FC236}">
                      <a16:creationId xmlns:a16="http://schemas.microsoft.com/office/drawing/2014/main" id="{14CF1D8B-AB5F-6F9C-96BD-70005BC327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1" y="2912"/>
                  <a:ext cx="138" cy="244"/>
                  <a:chOff x="2468" y="2879"/>
                  <a:chExt cx="138" cy="244"/>
                </a:xfrm>
              </p:grpSpPr>
              <p:grpSp>
                <p:nvGrpSpPr>
                  <p:cNvPr id="136" name="Group 60">
                    <a:extLst>
                      <a:ext uri="{FF2B5EF4-FFF2-40B4-BE49-F238E27FC236}">
                        <a16:creationId xmlns:a16="http://schemas.microsoft.com/office/drawing/2014/main" id="{0EFAA2C9-20D7-90DD-7629-9D477C0FAF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68" y="2879"/>
                    <a:ext cx="138" cy="138"/>
                    <a:chOff x="9936" y="6624"/>
                    <a:chExt cx="346" cy="346"/>
                  </a:xfrm>
                </p:grpSpPr>
                <p:sp>
                  <p:nvSpPr>
                    <p:cNvPr id="138" name="Oval 61">
                      <a:extLst>
                        <a:ext uri="{FF2B5EF4-FFF2-40B4-BE49-F238E27FC236}">
                          <a16:creationId xmlns:a16="http://schemas.microsoft.com/office/drawing/2014/main" id="{EE885D15-A5C5-D6DF-5920-194B78BED5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6" y="6624"/>
                      <a:ext cx="346" cy="34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charset="2"/>
                        <a:buChar char="n"/>
                        <a:defRPr sz="3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buChar char="q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charset="2"/>
                        <a:buChar char="n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buChar char="q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fr-FR" altLang="fr-FR" sz="1800"/>
                    </a:p>
                  </p:txBody>
                </p:sp>
                <p:grpSp>
                  <p:nvGrpSpPr>
                    <p:cNvPr id="139" name="Group 62">
                      <a:extLst>
                        <a:ext uri="{FF2B5EF4-FFF2-40B4-BE49-F238E27FC236}">
                          <a16:creationId xmlns:a16="http://schemas.microsoft.com/office/drawing/2014/main" id="{5E4F20C3-366C-AAC7-475B-DD12ADCD8DB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995" y="6683"/>
                      <a:ext cx="227" cy="227"/>
                      <a:chOff x="9936" y="6336"/>
                      <a:chExt cx="1152" cy="1008"/>
                    </a:xfrm>
                  </p:grpSpPr>
                  <p:sp>
                    <p:nvSpPr>
                      <p:cNvPr id="140" name="Line 63">
                        <a:extLst>
                          <a:ext uri="{FF2B5EF4-FFF2-40B4-BE49-F238E27FC236}">
                            <a16:creationId xmlns:a16="http://schemas.microsoft.com/office/drawing/2014/main" id="{AA141100-278A-BA24-3D7F-B60C1F23341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512" y="6336"/>
                        <a:ext cx="0" cy="100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41" name="Line 64">
                        <a:extLst>
                          <a:ext uri="{FF2B5EF4-FFF2-40B4-BE49-F238E27FC236}">
                            <a16:creationId xmlns:a16="http://schemas.microsoft.com/office/drawing/2014/main" id="{03B04F52-8AA2-F2D0-E37B-6C34044B4EC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936" y="6840"/>
                        <a:ext cx="115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</p:grpSp>
              <p:sp>
                <p:nvSpPr>
                  <p:cNvPr id="137" name="Line 65">
                    <a:extLst>
                      <a:ext uri="{FF2B5EF4-FFF2-40B4-BE49-F238E27FC236}">
                        <a16:creationId xmlns:a16="http://schemas.microsoft.com/office/drawing/2014/main" id="{1F006943-05EC-FCA2-4D8E-AA949E3FCA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4" y="3028"/>
                    <a:ext cx="0" cy="95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9" name="Group 66">
                  <a:extLst>
                    <a:ext uri="{FF2B5EF4-FFF2-40B4-BE49-F238E27FC236}">
                      <a16:creationId xmlns:a16="http://schemas.microsoft.com/office/drawing/2014/main" id="{DB149FE5-14C1-4D94-71E2-B847F3F0F4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83" y="3067"/>
                  <a:ext cx="138" cy="244"/>
                  <a:chOff x="2468" y="2879"/>
                  <a:chExt cx="138" cy="244"/>
                </a:xfrm>
              </p:grpSpPr>
              <p:grpSp>
                <p:nvGrpSpPr>
                  <p:cNvPr id="130" name="Group 67">
                    <a:extLst>
                      <a:ext uri="{FF2B5EF4-FFF2-40B4-BE49-F238E27FC236}">
                        <a16:creationId xmlns:a16="http://schemas.microsoft.com/office/drawing/2014/main" id="{AE03946B-EE49-2597-B2FF-8246E1482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68" y="2879"/>
                    <a:ext cx="138" cy="138"/>
                    <a:chOff x="9936" y="6624"/>
                    <a:chExt cx="346" cy="346"/>
                  </a:xfrm>
                </p:grpSpPr>
                <p:sp>
                  <p:nvSpPr>
                    <p:cNvPr id="132" name="Oval 68">
                      <a:extLst>
                        <a:ext uri="{FF2B5EF4-FFF2-40B4-BE49-F238E27FC236}">
                          <a16:creationId xmlns:a16="http://schemas.microsoft.com/office/drawing/2014/main" id="{434E660B-31CE-7BF7-65F1-894AFB5F70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6" y="6624"/>
                      <a:ext cx="346" cy="34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charset="2"/>
                        <a:buChar char="n"/>
                        <a:defRPr sz="3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buChar char="q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charset="2"/>
                        <a:buChar char="n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buChar char="q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fr-FR" altLang="fr-FR" sz="1800"/>
                    </a:p>
                  </p:txBody>
                </p:sp>
                <p:grpSp>
                  <p:nvGrpSpPr>
                    <p:cNvPr id="133" name="Group 69">
                      <a:extLst>
                        <a:ext uri="{FF2B5EF4-FFF2-40B4-BE49-F238E27FC236}">
                          <a16:creationId xmlns:a16="http://schemas.microsoft.com/office/drawing/2014/main" id="{8663652B-9716-E52C-4982-73E067620E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995" y="6683"/>
                      <a:ext cx="227" cy="227"/>
                      <a:chOff x="9936" y="6336"/>
                      <a:chExt cx="1152" cy="1008"/>
                    </a:xfrm>
                  </p:grpSpPr>
                  <p:sp>
                    <p:nvSpPr>
                      <p:cNvPr id="134" name="Line 70">
                        <a:extLst>
                          <a:ext uri="{FF2B5EF4-FFF2-40B4-BE49-F238E27FC236}">
                            <a16:creationId xmlns:a16="http://schemas.microsoft.com/office/drawing/2014/main" id="{3BC36A7A-ACFB-9401-CA3F-686B9936980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512" y="6336"/>
                        <a:ext cx="0" cy="100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35" name="Line 71">
                        <a:extLst>
                          <a:ext uri="{FF2B5EF4-FFF2-40B4-BE49-F238E27FC236}">
                            <a16:creationId xmlns:a16="http://schemas.microsoft.com/office/drawing/2014/main" id="{5F9ED25F-1BA5-36A9-0130-249E3E21AF7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936" y="6840"/>
                        <a:ext cx="115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</p:grpSp>
              <p:sp>
                <p:nvSpPr>
                  <p:cNvPr id="131" name="Line 72">
                    <a:extLst>
                      <a:ext uri="{FF2B5EF4-FFF2-40B4-BE49-F238E27FC236}">
                        <a16:creationId xmlns:a16="http://schemas.microsoft.com/office/drawing/2014/main" id="{E5FD32E3-953D-3F35-2254-82193EEC41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4" y="3028"/>
                    <a:ext cx="0" cy="95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20" name="Group 73">
                  <a:extLst>
                    <a:ext uri="{FF2B5EF4-FFF2-40B4-BE49-F238E27FC236}">
                      <a16:creationId xmlns:a16="http://schemas.microsoft.com/office/drawing/2014/main" id="{00CB4CFF-312C-8BC3-B642-9BC43C04F2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78" y="2590"/>
                  <a:ext cx="138" cy="244"/>
                  <a:chOff x="2468" y="2879"/>
                  <a:chExt cx="138" cy="244"/>
                </a:xfrm>
              </p:grpSpPr>
              <p:grpSp>
                <p:nvGrpSpPr>
                  <p:cNvPr id="124" name="Group 74">
                    <a:extLst>
                      <a:ext uri="{FF2B5EF4-FFF2-40B4-BE49-F238E27FC236}">
                        <a16:creationId xmlns:a16="http://schemas.microsoft.com/office/drawing/2014/main" id="{3DB98403-CC19-D5C6-4E67-124EA3EEA9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68" y="2879"/>
                    <a:ext cx="138" cy="138"/>
                    <a:chOff x="9936" y="6624"/>
                    <a:chExt cx="346" cy="346"/>
                  </a:xfrm>
                </p:grpSpPr>
                <p:sp>
                  <p:nvSpPr>
                    <p:cNvPr id="126" name="Oval 75">
                      <a:extLst>
                        <a:ext uri="{FF2B5EF4-FFF2-40B4-BE49-F238E27FC236}">
                          <a16:creationId xmlns:a16="http://schemas.microsoft.com/office/drawing/2014/main" id="{78E218E0-D2CD-15D2-A26B-1C590983B2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6" y="6624"/>
                      <a:ext cx="346" cy="34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charset="2"/>
                        <a:buChar char="n"/>
                        <a:defRPr sz="3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buChar char="q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charset="2"/>
                        <a:buChar char="n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buChar char="q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fr-FR" altLang="fr-FR" sz="1800"/>
                    </a:p>
                  </p:txBody>
                </p:sp>
                <p:grpSp>
                  <p:nvGrpSpPr>
                    <p:cNvPr id="127" name="Group 76">
                      <a:extLst>
                        <a:ext uri="{FF2B5EF4-FFF2-40B4-BE49-F238E27FC236}">
                          <a16:creationId xmlns:a16="http://schemas.microsoft.com/office/drawing/2014/main" id="{3B3A3D23-414C-8114-3D25-2E599807097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995" y="6683"/>
                      <a:ext cx="227" cy="227"/>
                      <a:chOff x="9936" y="6336"/>
                      <a:chExt cx="1152" cy="1008"/>
                    </a:xfrm>
                  </p:grpSpPr>
                  <p:sp>
                    <p:nvSpPr>
                      <p:cNvPr id="128" name="Line 77">
                        <a:extLst>
                          <a:ext uri="{FF2B5EF4-FFF2-40B4-BE49-F238E27FC236}">
                            <a16:creationId xmlns:a16="http://schemas.microsoft.com/office/drawing/2014/main" id="{EF73BEA1-AFB0-86BA-B527-B3876F375F8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512" y="6336"/>
                        <a:ext cx="0" cy="100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29" name="Line 78">
                        <a:extLst>
                          <a:ext uri="{FF2B5EF4-FFF2-40B4-BE49-F238E27FC236}">
                            <a16:creationId xmlns:a16="http://schemas.microsoft.com/office/drawing/2014/main" id="{ED93FE73-ED42-9ACD-7ED4-332013D0409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936" y="6840"/>
                        <a:ext cx="115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</p:grpSp>
              <p:sp>
                <p:nvSpPr>
                  <p:cNvPr id="125" name="Line 79">
                    <a:extLst>
                      <a:ext uri="{FF2B5EF4-FFF2-40B4-BE49-F238E27FC236}">
                        <a16:creationId xmlns:a16="http://schemas.microsoft.com/office/drawing/2014/main" id="{689EA1B9-8686-4B1D-F924-167D50FAE1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4" y="3028"/>
                    <a:ext cx="0" cy="95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21" name="Group 80">
                  <a:extLst>
                    <a:ext uri="{FF2B5EF4-FFF2-40B4-BE49-F238E27FC236}">
                      <a16:creationId xmlns:a16="http://schemas.microsoft.com/office/drawing/2014/main" id="{0C57171B-D68D-C701-ADE0-6980B5A498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5" y="2410"/>
                  <a:ext cx="68" cy="193"/>
                  <a:chOff x="4421" y="1789"/>
                  <a:chExt cx="68" cy="193"/>
                </a:xfrm>
              </p:grpSpPr>
              <p:sp>
                <p:nvSpPr>
                  <p:cNvPr id="122" name="Oval 81">
                    <a:extLst>
                      <a:ext uri="{FF2B5EF4-FFF2-40B4-BE49-F238E27FC236}">
                        <a16:creationId xmlns:a16="http://schemas.microsoft.com/office/drawing/2014/main" id="{C2569F9F-2812-1DF8-A374-5BB1DFBBE08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21" y="1914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3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2"/>
                      </a:buClr>
                      <a:buSzPct val="60000"/>
                      <a:buFont typeface="Wingdings" charset="2"/>
                      <a:buChar char="q"/>
                      <a:defRPr sz="26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22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charset="2"/>
                      <a:buChar char="q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fr-FR" altLang="fr-FR" sz="1800"/>
                  </a:p>
                </p:txBody>
              </p:sp>
              <p:sp>
                <p:nvSpPr>
                  <p:cNvPr id="123" name="Line 82">
                    <a:extLst>
                      <a:ext uri="{FF2B5EF4-FFF2-40B4-BE49-F238E27FC236}">
                        <a16:creationId xmlns:a16="http://schemas.microsoft.com/office/drawing/2014/main" id="{A24B7275-E962-BC7F-42DF-31E7B625D9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55" y="1789"/>
                    <a:ext cx="0" cy="9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107" name="Arc 83">
                <a:extLst>
                  <a:ext uri="{FF2B5EF4-FFF2-40B4-BE49-F238E27FC236}">
                    <a16:creationId xmlns:a16="http://schemas.microsoft.com/office/drawing/2014/main" id="{F8F47886-D417-F3D1-36A0-7985FCC602A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94" y="3133"/>
                <a:ext cx="98" cy="181"/>
              </a:xfrm>
              <a:custGeom>
                <a:avLst/>
                <a:gdLst>
                  <a:gd name="T0" fmla="*/ 0 w 20497"/>
                  <a:gd name="T1" fmla="*/ 0 h 20811"/>
                  <a:gd name="T2" fmla="*/ 0 w 20497"/>
                  <a:gd name="T3" fmla="*/ 1 h 20811"/>
                  <a:gd name="T4" fmla="*/ 0 w 20497"/>
                  <a:gd name="T5" fmla="*/ 2 h 20811"/>
                  <a:gd name="T6" fmla="*/ 0 60000 65536"/>
                  <a:gd name="T7" fmla="*/ 0 60000 65536"/>
                  <a:gd name="T8" fmla="*/ 0 60000 65536"/>
                  <a:gd name="T9" fmla="*/ 0 w 20497"/>
                  <a:gd name="T10" fmla="*/ 0 h 20811"/>
                  <a:gd name="T11" fmla="*/ 20497 w 20497"/>
                  <a:gd name="T12" fmla="*/ 20811 h 208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97" h="20811" fill="none" extrusionOk="0">
                    <a:moveTo>
                      <a:pt x="5784" y="-1"/>
                    </a:moveTo>
                    <a:cubicBezTo>
                      <a:pt x="12712" y="1925"/>
                      <a:pt x="18227" y="7172"/>
                      <a:pt x="20496" y="13996"/>
                    </a:cubicBezTo>
                  </a:path>
                  <a:path w="20497" h="20811" stroke="0" extrusionOk="0">
                    <a:moveTo>
                      <a:pt x="5784" y="-1"/>
                    </a:moveTo>
                    <a:cubicBezTo>
                      <a:pt x="12712" y="1925"/>
                      <a:pt x="18227" y="7172"/>
                      <a:pt x="20496" y="13996"/>
                    </a:cubicBezTo>
                    <a:lnTo>
                      <a:pt x="0" y="20811"/>
                    </a:lnTo>
                    <a:lnTo>
                      <a:pt x="5784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8" name="Arc 84">
                <a:extLst>
                  <a:ext uri="{FF2B5EF4-FFF2-40B4-BE49-F238E27FC236}">
                    <a16:creationId xmlns:a16="http://schemas.microsoft.com/office/drawing/2014/main" id="{B66CFC66-183E-FFA9-625E-AE6888553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2792"/>
                <a:ext cx="134" cy="168"/>
              </a:xfrm>
              <a:custGeom>
                <a:avLst/>
                <a:gdLst>
                  <a:gd name="T0" fmla="*/ 0 w 20497"/>
                  <a:gd name="T1" fmla="*/ 0 h 20811"/>
                  <a:gd name="T2" fmla="*/ 1 w 20497"/>
                  <a:gd name="T3" fmla="*/ 1 h 20811"/>
                  <a:gd name="T4" fmla="*/ 0 w 20497"/>
                  <a:gd name="T5" fmla="*/ 1 h 20811"/>
                  <a:gd name="T6" fmla="*/ 0 60000 65536"/>
                  <a:gd name="T7" fmla="*/ 0 60000 65536"/>
                  <a:gd name="T8" fmla="*/ 0 60000 65536"/>
                  <a:gd name="T9" fmla="*/ 0 w 20497"/>
                  <a:gd name="T10" fmla="*/ 0 h 20811"/>
                  <a:gd name="T11" fmla="*/ 20497 w 20497"/>
                  <a:gd name="T12" fmla="*/ 20811 h 208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97" h="20811" fill="none" extrusionOk="0">
                    <a:moveTo>
                      <a:pt x="5784" y="-1"/>
                    </a:moveTo>
                    <a:cubicBezTo>
                      <a:pt x="12712" y="1925"/>
                      <a:pt x="18227" y="7172"/>
                      <a:pt x="20496" y="13996"/>
                    </a:cubicBezTo>
                  </a:path>
                  <a:path w="20497" h="20811" stroke="0" extrusionOk="0">
                    <a:moveTo>
                      <a:pt x="5784" y="-1"/>
                    </a:moveTo>
                    <a:cubicBezTo>
                      <a:pt x="12712" y="1925"/>
                      <a:pt x="18227" y="7172"/>
                      <a:pt x="20496" y="13996"/>
                    </a:cubicBezTo>
                    <a:lnTo>
                      <a:pt x="0" y="20811"/>
                    </a:lnTo>
                    <a:lnTo>
                      <a:pt x="5784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50" name="Group 85">
            <a:extLst>
              <a:ext uri="{FF2B5EF4-FFF2-40B4-BE49-F238E27FC236}">
                <a16:creationId xmlns:a16="http://schemas.microsoft.com/office/drawing/2014/main" id="{406C74D6-F4E8-A7ED-FA40-D7D1C8DE1BF0}"/>
              </a:ext>
            </a:extLst>
          </p:cNvPr>
          <p:cNvGrpSpPr>
            <a:grpSpLocks/>
          </p:cNvGrpSpPr>
          <p:nvPr/>
        </p:nvGrpSpPr>
        <p:grpSpPr bwMode="auto">
          <a:xfrm>
            <a:off x="1951038" y="4110038"/>
            <a:ext cx="6791325" cy="720725"/>
            <a:chOff x="1229" y="2589"/>
            <a:chExt cx="4278" cy="454"/>
          </a:xfrm>
        </p:grpSpPr>
        <p:grpSp>
          <p:nvGrpSpPr>
            <p:cNvPr id="151" name="Group 86">
              <a:extLst>
                <a:ext uri="{FF2B5EF4-FFF2-40B4-BE49-F238E27FC236}">
                  <a16:creationId xmlns:a16="http://schemas.microsoft.com/office/drawing/2014/main" id="{E0C6E4BB-1DBB-83E9-072C-18047B2810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3" y="2589"/>
              <a:ext cx="1814" cy="454"/>
              <a:chOff x="3693" y="2589"/>
              <a:chExt cx="1814" cy="454"/>
            </a:xfrm>
          </p:grpSpPr>
          <p:sp>
            <p:nvSpPr>
              <p:cNvPr id="155" name="AutoShape 87">
                <a:extLst>
                  <a:ext uri="{FF2B5EF4-FFF2-40B4-BE49-F238E27FC236}">
                    <a16:creationId xmlns:a16="http://schemas.microsoft.com/office/drawing/2014/main" id="{3D778F4F-908E-30B9-597B-17EB44580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3" y="2636"/>
                <a:ext cx="481" cy="339"/>
              </a:xfrm>
              <a:prstGeom prst="rightArrow">
                <a:avLst>
                  <a:gd name="adj1" fmla="val 50000"/>
                  <a:gd name="adj2" fmla="val 35472"/>
                </a:avLst>
              </a:prstGeom>
              <a:gradFill rotWithShape="1">
                <a:gsLst>
                  <a:gs pos="0">
                    <a:srgbClr val="CC00CC"/>
                  </a:gs>
                  <a:gs pos="100000">
                    <a:srgbClr val="5E005E"/>
                  </a:gs>
                </a:gsLst>
                <a:lin ang="0" scaled="1"/>
              </a:gradFill>
              <a:ln w="1905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56" name="Text Box 88">
                <a:extLst>
                  <a:ext uri="{FF2B5EF4-FFF2-40B4-BE49-F238E27FC236}">
                    <a16:creationId xmlns:a16="http://schemas.microsoft.com/office/drawing/2014/main" id="{31CD7584-0A4C-9ACF-C55C-FB8C17BB3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5" y="2589"/>
                <a:ext cx="1052" cy="4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2000" b="1"/>
                  <a:t>détection photons</a:t>
                </a:r>
              </a:p>
            </p:txBody>
          </p:sp>
        </p:grpSp>
        <p:grpSp>
          <p:nvGrpSpPr>
            <p:cNvPr id="152" name="Group 89">
              <a:extLst>
                <a:ext uri="{FF2B5EF4-FFF2-40B4-BE49-F238E27FC236}">
                  <a16:creationId xmlns:a16="http://schemas.microsoft.com/office/drawing/2014/main" id="{3B5CF9D9-435E-0B11-4DA1-A6128DF8F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9" y="2625"/>
              <a:ext cx="1842" cy="188"/>
              <a:chOff x="1229" y="2625"/>
              <a:chExt cx="1842" cy="188"/>
            </a:xfrm>
          </p:grpSpPr>
          <p:sp>
            <p:nvSpPr>
              <p:cNvPr id="153" name="Freeform 90">
                <a:extLst>
                  <a:ext uri="{FF2B5EF4-FFF2-40B4-BE49-F238E27FC236}">
                    <a16:creationId xmlns:a16="http://schemas.microsoft.com/office/drawing/2014/main" id="{E0D97275-8B7C-6BA8-19EF-9D996B67E77F}"/>
                  </a:ext>
                </a:extLst>
              </p:cNvPr>
              <p:cNvSpPr>
                <a:spLocks/>
              </p:cNvSpPr>
              <p:nvPr/>
            </p:nvSpPr>
            <p:spPr bwMode="auto">
              <a:xfrm rot="-231998">
                <a:off x="2518" y="2735"/>
                <a:ext cx="553" cy="78"/>
              </a:xfrm>
              <a:custGeom>
                <a:avLst/>
                <a:gdLst>
                  <a:gd name="T0" fmla="*/ 0 w 900"/>
                  <a:gd name="T1" fmla="*/ 1 h 125"/>
                  <a:gd name="T2" fmla="*/ 45 w 900"/>
                  <a:gd name="T3" fmla="*/ 72 h 125"/>
                  <a:gd name="T4" fmla="*/ 87 w 900"/>
                  <a:gd name="T5" fmla="*/ 0 h 125"/>
                  <a:gd name="T6" fmla="*/ 130 w 900"/>
                  <a:gd name="T7" fmla="*/ 72 h 125"/>
                  <a:gd name="T8" fmla="*/ 174 w 900"/>
                  <a:gd name="T9" fmla="*/ 1 h 125"/>
                  <a:gd name="T10" fmla="*/ 219 w 900"/>
                  <a:gd name="T11" fmla="*/ 72 h 125"/>
                  <a:gd name="T12" fmla="*/ 261 w 900"/>
                  <a:gd name="T13" fmla="*/ 1 h 125"/>
                  <a:gd name="T14" fmla="*/ 306 w 900"/>
                  <a:gd name="T15" fmla="*/ 71 h 125"/>
                  <a:gd name="T16" fmla="*/ 348 w 900"/>
                  <a:gd name="T17" fmla="*/ 1 h 125"/>
                  <a:gd name="T18" fmla="*/ 392 w 900"/>
                  <a:gd name="T19" fmla="*/ 72 h 125"/>
                  <a:gd name="T20" fmla="*/ 435 w 900"/>
                  <a:gd name="T21" fmla="*/ 1 h 125"/>
                  <a:gd name="T22" fmla="*/ 479 w 900"/>
                  <a:gd name="T23" fmla="*/ 72 h 125"/>
                  <a:gd name="T24" fmla="*/ 511 w 900"/>
                  <a:gd name="T25" fmla="*/ 35 h 125"/>
                  <a:gd name="T26" fmla="*/ 553 w 900"/>
                  <a:gd name="T27" fmla="*/ 31 h 1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00"/>
                  <a:gd name="T43" fmla="*/ 0 h 125"/>
                  <a:gd name="T44" fmla="*/ 900 w 900"/>
                  <a:gd name="T45" fmla="*/ 125 h 1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00" h="125">
                    <a:moveTo>
                      <a:pt x="0" y="1"/>
                    </a:moveTo>
                    <a:cubicBezTo>
                      <a:pt x="25" y="58"/>
                      <a:pt x="50" y="115"/>
                      <a:pt x="74" y="115"/>
                    </a:cubicBezTo>
                    <a:cubicBezTo>
                      <a:pt x="97" y="115"/>
                      <a:pt x="118" y="0"/>
                      <a:pt x="142" y="0"/>
                    </a:cubicBezTo>
                    <a:cubicBezTo>
                      <a:pt x="165" y="0"/>
                      <a:pt x="189" y="115"/>
                      <a:pt x="212" y="115"/>
                    </a:cubicBezTo>
                    <a:cubicBezTo>
                      <a:pt x="236" y="115"/>
                      <a:pt x="259" y="1"/>
                      <a:pt x="283" y="1"/>
                    </a:cubicBezTo>
                    <a:cubicBezTo>
                      <a:pt x="307" y="1"/>
                      <a:pt x="333" y="115"/>
                      <a:pt x="357" y="115"/>
                    </a:cubicBezTo>
                    <a:cubicBezTo>
                      <a:pt x="380" y="115"/>
                      <a:pt x="401" y="2"/>
                      <a:pt x="425" y="1"/>
                    </a:cubicBezTo>
                    <a:cubicBezTo>
                      <a:pt x="448" y="1"/>
                      <a:pt x="475" y="113"/>
                      <a:pt x="498" y="113"/>
                    </a:cubicBezTo>
                    <a:cubicBezTo>
                      <a:pt x="522" y="113"/>
                      <a:pt x="543" y="1"/>
                      <a:pt x="566" y="1"/>
                    </a:cubicBezTo>
                    <a:cubicBezTo>
                      <a:pt x="589" y="1"/>
                      <a:pt x="615" y="115"/>
                      <a:pt x="638" y="115"/>
                    </a:cubicBezTo>
                    <a:cubicBezTo>
                      <a:pt x="662" y="115"/>
                      <a:pt x="684" y="1"/>
                      <a:pt x="708" y="1"/>
                    </a:cubicBezTo>
                    <a:cubicBezTo>
                      <a:pt x="731" y="2"/>
                      <a:pt x="760" y="107"/>
                      <a:pt x="780" y="116"/>
                    </a:cubicBezTo>
                    <a:cubicBezTo>
                      <a:pt x="800" y="125"/>
                      <a:pt x="811" y="67"/>
                      <a:pt x="831" y="56"/>
                    </a:cubicBezTo>
                    <a:cubicBezTo>
                      <a:pt x="851" y="45"/>
                      <a:pt x="886" y="51"/>
                      <a:pt x="900" y="50"/>
                    </a:cubicBezTo>
                  </a:path>
                </a:pathLst>
              </a:custGeom>
              <a:noFill/>
              <a:ln w="19050" cap="flat" cmpd="sng">
                <a:solidFill>
                  <a:srgbClr val="CC00CC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154" name="Freeform 91">
                <a:extLst>
                  <a:ext uri="{FF2B5EF4-FFF2-40B4-BE49-F238E27FC236}">
                    <a16:creationId xmlns:a16="http://schemas.microsoft.com/office/drawing/2014/main" id="{3294B5F5-45BE-3022-26F1-39A34E0D9924}"/>
                  </a:ext>
                </a:extLst>
              </p:cNvPr>
              <p:cNvSpPr>
                <a:spLocks/>
              </p:cNvSpPr>
              <p:nvPr/>
            </p:nvSpPr>
            <p:spPr bwMode="auto">
              <a:xfrm rot="-8313281">
                <a:off x="1229" y="2625"/>
                <a:ext cx="553" cy="78"/>
              </a:xfrm>
              <a:custGeom>
                <a:avLst/>
                <a:gdLst>
                  <a:gd name="T0" fmla="*/ 0 w 900"/>
                  <a:gd name="T1" fmla="*/ 1 h 125"/>
                  <a:gd name="T2" fmla="*/ 45 w 900"/>
                  <a:gd name="T3" fmla="*/ 72 h 125"/>
                  <a:gd name="T4" fmla="*/ 87 w 900"/>
                  <a:gd name="T5" fmla="*/ 0 h 125"/>
                  <a:gd name="T6" fmla="*/ 130 w 900"/>
                  <a:gd name="T7" fmla="*/ 72 h 125"/>
                  <a:gd name="T8" fmla="*/ 174 w 900"/>
                  <a:gd name="T9" fmla="*/ 1 h 125"/>
                  <a:gd name="T10" fmla="*/ 219 w 900"/>
                  <a:gd name="T11" fmla="*/ 72 h 125"/>
                  <a:gd name="T12" fmla="*/ 261 w 900"/>
                  <a:gd name="T13" fmla="*/ 1 h 125"/>
                  <a:gd name="T14" fmla="*/ 306 w 900"/>
                  <a:gd name="T15" fmla="*/ 71 h 125"/>
                  <a:gd name="T16" fmla="*/ 348 w 900"/>
                  <a:gd name="T17" fmla="*/ 1 h 125"/>
                  <a:gd name="T18" fmla="*/ 392 w 900"/>
                  <a:gd name="T19" fmla="*/ 72 h 125"/>
                  <a:gd name="T20" fmla="*/ 435 w 900"/>
                  <a:gd name="T21" fmla="*/ 1 h 125"/>
                  <a:gd name="T22" fmla="*/ 479 w 900"/>
                  <a:gd name="T23" fmla="*/ 72 h 125"/>
                  <a:gd name="T24" fmla="*/ 511 w 900"/>
                  <a:gd name="T25" fmla="*/ 35 h 125"/>
                  <a:gd name="T26" fmla="*/ 553 w 900"/>
                  <a:gd name="T27" fmla="*/ 31 h 1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00"/>
                  <a:gd name="T43" fmla="*/ 0 h 125"/>
                  <a:gd name="T44" fmla="*/ 900 w 900"/>
                  <a:gd name="T45" fmla="*/ 125 h 1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00" h="125">
                    <a:moveTo>
                      <a:pt x="0" y="1"/>
                    </a:moveTo>
                    <a:cubicBezTo>
                      <a:pt x="25" y="58"/>
                      <a:pt x="50" y="115"/>
                      <a:pt x="74" y="115"/>
                    </a:cubicBezTo>
                    <a:cubicBezTo>
                      <a:pt x="97" y="115"/>
                      <a:pt x="118" y="0"/>
                      <a:pt x="142" y="0"/>
                    </a:cubicBezTo>
                    <a:cubicBezTo>
                      <a:pt x="165" y="0"/>
                      <a:pt x="189" y="115"/>
                      <a:pt x="212" y="115"/>
                    </a:cubicBezTo>
                    <a:cubicBezTo>
                      <a:pt x="236" y="115"/>
                      <a:pt x="259" y="1"/>
                      <a:pt x="283" y="1"/>
                    </a:cubicBezTo>
                    <a:cubicBezTo>
                      <a:pt x="307" y="1"/>
                      <a:pt x="333" y="115"/>
                      <a:pt x="357" y="115"/>
                    </a:cubicBezTo>
                    <a:cubicBezTo>
                      <a:pt x="380" y="115"/>
                      <a:pt x="401" y="2"/>
                      <a:pt x="425" y="1"/>
                    </a:cubicBezTo>
                    <a:cubicBezTo>
                      <a:pt x="448" y="1"/>
                      <a:pt x="475" y="113"/>
                      <a:pt x="498" y="113"/>
                    </a:cubicBezTo>
                    <a:cubicBezTo>
                      <a:pt x="522" y="113"/>
                      <a:pt x="543" y="1"/>
                      <a:pt x="566" y="1"/>
                    </a:cubicBezTo>
                    <a:cubicBezTo>
                      <a:pt x="589" y="1"/>
                      <a:pt x="615" y="115"/>
                      <a:pt x="638" y="115"/>
                    </a:cubicBezTo>
                    <a:cubicBezTo>
                      <a:pt x="662" y="115"/>
                      <a:pt x="684" y="1"/>
                      <a:pt x="708" y="1"/>
                    </a:cubicBezTo>
                    <a:cubicBezTo>
                      <a:pt x="731" y="2"/>
                      <a:pt x="760" y="107"/>
                      <a:pt x="780" y="116"/>
                    </a:cubicBezTo>
                    <a:cubicBezTo>
                      <a:pt x="800" y="125"/>
                      <a:pt x="811" y="67"/>
                      <a:pt x="831" y="56"/>
                    </a:cubicBezTo>
                    <a:cubicBezTo>
                      <a:pt x="851" y="45"/>
                      <a:pt x="886" y="51"/>
                      <a:pt x="900" y="50"/>
                    </a:cubicBezTo>
                  </a:path>
                </a:pathLst>
              </a:custGeom>
              <a:noFill/>
              <a:ln w="19050" cap="flat" cmpd="sng">
                <a:solidFill>
                  <a:srgbClr val="CC00CC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  <p:sp>
        <p:nvSpPr>
          <p:cNvPr id="157" name="Rectangle 93" descr="Diagonales larges vers le haut">
            <a:extLst>
              <a:ext uri="{FF2B5EF4-FFF2-40B4-BE49-F238E27FC236}">
                <a16:creationId xmlns:a16="http://schemas.microsoft.com/office/drawing/2014/main" id="{2B6065D7-74D7-3335-9A9B-928E6F7D5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588" y="5862638"/>
            <a:ext cx="3411537" cy="33337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tx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grpSp>
        <p:nvGrpSpPr>
          <p:cNvPr id="158" name="Group 94">
            <a:extLst>
              <a:ext uri="{FF2B5EF4-FFF2-40B4-BE49-F238E27FC236}">
                <a16:creationId xmlns:a16="http://schemas.microsoft.com/office/drawing/2014/main" id="{7E60BBC3-67C9-68A9-2DF7-98477ADB74E2}"/>
              </a:ext>
            </a:extLst>
          </p:cNvPr>
          <p:cNvGrpSpPr>
            <a:grpSpLocks/>
          </p:cNvGrpSpPr>
          <p:nvPr/>
        </p:nvGrpSpPr>
        <p:grpSpPr bwMode="auto">
          <a:xfrm>
            <a:off x="3100388" y="4667250"/>
            <a:ext cx="692150" cy="819150"/>
            <a:chOff x="1953" y="2940"/>
            <a:chExt cx="436" cy="516"/>
          </a:xfrm>
        </p:grpSpPr>
        <p:grpSp>
          <p:nvGrpSpPr>
            <p:cNvPr id="159" name="Group 95">
              <a:extLst>
                <a:ext uri="{FF2B5EF4-FFF2-40B4-BE49-F238E27FC236}">
                  <a16:creationId xmlns:a16="http://schemas.microsoft.com/office/drawing/2014/main" id="{AC15E33C-D262-FD79-9598-297570983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3" y="2940"/>
              <a:ext cx="436" cy="516"/>
              <a:chOff x="1953" y="2940"/>
              <a:chExt cx="436" cy="516"/>
            </a:xfrm>
          </p:grpSpPr>
          <p:grpSp>
            <p:nvGrpSpPr>
              <p:cNvPr id="161" name="Group 96">
                <a:extLst>
                  <a:ext uri="{FF2B5EF4-FFF2-40B4-BE49-F238E27FC236}">
                    <a16:creationId xmlns:a16="http://schemas.microsoft.com/office/drawing/2014/main" id="{1894A577-15C5-25A5-18BF-F1E9A95DAC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7" y="3005"/>
                <a:ext cx="392" cy="451"/>
                <a:chOff x="1997" y="3005"/>
                <a:chExt cx="392" cy="451"/>
              </a:xfrm>
            </p:grpSpPr>
            <p:grpSp>
              <p:nvGrpSpPr>
                <p:cNvPr id="164" name="Group 97">
                  <a:extLst>
                    <a:ext uri="{FF2B5EF4-FFF2-40B4-BE49-F238E27FC236}">
                      <a16:creationId xmlns:a16="http://schemas.microsoft.com/office/drawing/2014/main" id="{6B21C7B2-8CCE-564D-AAB8-02041E826A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1" y="3317"/>
                  <a:ext cx="138" cy="139"/>
                  <a:chOff x="9936" y="6624"/>
                  <a:chExt cx="346" cy="346"/>
                </a:xfrm>
              </p:grpSpPr>
              <p:sp>
                <p:nvSpPr>
                  <p:cNvPr id="167" name="Oval 98">
                    <a:extLst>
                      <a:ext uri="{FF2B5EF4-FFF2-40B4-BE49-F238E27FC236}">
                        <a16:creationId xmlns:a16="http://schemas.microsoft.com/office/drawing/2014/main" id="{B8883303-3A2C-90A6-9697-B391E33C8B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936" y="6624"/>
                    <a:ext cx="346" cy="34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3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2"/>
                      </a:buClr>
                      <a:buSzPct val="60000"/>
                      <a:buFont typeface="Wingdings" charset="2"/>
                      <a:buChar char="q"/>
                      <a:defRPr sz="26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5000"/>
                      <a:buFont typeface="Wingdings" charset="2"/>
                      <a:buChar char="n"/>
                      <a:defRPr sz="22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charset="2"/>
                      <a:buChar char="q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5000"/>
                      <a:buFont typeface="Wingdings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fr-FR" altLang="fr-FR" sz="1800"/>
                  </a:p>
                </p:txBody>
              </p:sp>
              <p:grpSp>
                <p:nvGrpSpPr>
                  <p:cNvPr id="168" name="Group 99">
                    <a:extLst>
                      <a:ext uri="{FF2B5EF4-FFF2-40B4-BE49-F238E27FC236}">
                        <a16:creationId xmlns:a16="http://schemas.microsoft.com/office/drawing/2014/main" id="{5888C317-87E1-713E-F932-E55B6677BF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995" y="6683"/>
                    <a:ext cx="227" cy="227"/>
                    <a:chOff x="9936" y="6336"/>
                    <a:chExt cx="1152" cy="1008"/>
                  </a:xfrm>
                </p:grpSpPr>
                <p:sp>
                  <p:nvSpPr>
                    <p:cNvPr id="169" name="Line 100">
                      <a:extLst>
                        <a:ext uri="{FF2B5EF4-FFF2-40B4-BE49-F238E27FC236}">
                          <a16:creationId xmlns:a16="http://schemas.microsoft.com/office/drawing/2014/main" id="{4FBD3450-84E4-52D4-491A-ED5C67D6146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512" y="6336"/>
                      <a:ext cx="0" cy="100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0" name="Line 101">
                      <a:extLst>
                        <a:ext uri="{FF2B5EF4-FFF2-40B4-BE49-F238E27FC236}">
                          <a16:creationId xmlns:a16="http://schemas.microsoft.com/office/drawing/2014/main" id="{2A130000-9E41-6F49-DB57-CCFCDD4903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6" y="6840"/>
                      <a:ext cx="115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  <p:sp>
              <p:nvSpPr>
                <p:cNvPr id="165" name="Arc 102">
                  <a:extLst>
                    <a:ext uri="{FF2B5EF4-FFF2-40B4-BE49-F238E27FC236}">
                      <a16:creationId xmlns:a16="http://schemas.microsoft.com/office/drawing/2014/main" id="{8E658F2D-9CB3-F288-802B-63C01F5DB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997" y="3005"/>
                  <a:ext cx="270" cy="244"/>
                </a:xfrm>
                <a:custGeom>
                  <a:avLst/>
                  <a:gdLst>
                    <a:gd name="T0" fmla="*/ 0 w 40598"/>
                    <a:gd name="T1" fmla="*/ 1 h 21600"/>
                    <a:gd name="T2" fmla="*/ 2 w 40598"/>
                    <a:gd name="T3" fmla="*/ 3 h 21600"/>
                    <a:gd name="T4" fmla="*/ 1 w 40598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40598"/>
                    <a:gd name="T10" fmla="*/ 0 h 21600"/>
                    <a:gd name="T11" fmla="*/ 40598 w 4059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0598" h="21600" fill="none" extrusionOk="0">
                      <a:moveTo>
                        <a:pt x="0" y="11321"/>
                      </a:moveTo>
                      <a:cubicBezTo>
                        <a:pt x="3774" y="4346"/>
                        <a:pt x="11067" y="-1"/>
                        <a:pt x="18998" y="0"/>
                      </a:cubicBezTo>
                      <a:cubicBezTo>
                        <a:pt x="30927" y="0"/>
                        <a:pt x="40598" y="9670"/>
                        <a:pt x="40598" y="21600"/>
                      </a:cubicBezTo>
                    </a:path>
                    <a:path w="40598" h="21600" stroke="0" extrusionOk="0">
                      <a:moveTo>
                        <a:pt x="0" y="11321"/>
                      </a:moveTo>
                      <a:cubicBezTo>
                        <a:pt x="3774" y="4346"/>
                        <a:pt x="11067" y="-1"/>
                        <a:pt x="18998" y="0"/>
                      </a:cubicBezTo>
                      <a:cubicBezTo>
                        <a:pt x="30927" y="0"/>
                        <a:pt x="40598" y="9670"/>
                        <a:pt x="40598" y="21600"/>
                      </a:cubicBezTo>
                      <a:lnTo>
                        <a:pt x="18998" y="21600"/>
                      </a:lnTo>
                      <a:lnTo>
                        <a:pt x="0" y="1132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6" name="Arc 103">
                  <a:extLst>
                    <a:ext uri="{FF2B5EF4-FFF2-40B4-BE49-F238E27FC236}">
                      <a16:creationId xmlns:a16="http://schemas.microsoft.com/office/drawing/2014/main" id="{B873EF07-62AE-C9DD-4E5D-686C6DB84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6" y="3283"/>
                  <a:ext cx="80" cy="107"/>
                </a:xfrm>
                <a:custGeom>
                  <a:avLst/>
                  <a:gdLst>
                    <a:gd name="T0" fmla="*/ 0 w 20497"/>
                    <a:gd name="T1" fmla="*/ 0 h 20811"/>
                    <a:gd name="T2" fmla="*/ 0 w 20497"/>
                    <a:gd name="T3" fmla="*/ 0 h 20811"/>
                    <a:gd name="T4" fmla="*/ 0 w 20497"/>
                    <a:gd name="T5" fmla="*/ 1 h 20811"/>
                    <a:gd name="T6" fmla="*/ 0 60000 65536"/>
                    <a:gd name="T7" fmla="*/ 0 60000 65536"/>
                    <a:gd name="T8" fmla="*/ 0 60000 65536"/>
                    <a:gd name="T9" fmla="*/ 0 w 20497"/>
                    <a:gd name="T10" fmla="*/ 0 h 20811"/>
                    <a:gd name="T11" fmla="*/ 20497 w 20497"/>
                    <a:gd name="T12" fmla="*/ 20811 h 208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97" h="20811" fill="none" extrusionOk="0">
                      <a:moveTo>
                        <a:pt x="5784" y="-1"/>
                      </a:moveTo>
                      <a:cubicBezTo>
                        <a:pt x="12712" y="1925"/>
                        <a:pt x="18227" y="7172"/>
                        <a:pt x="20496" y="13996"/>
                      </a:cubicBezTo>
                    </a:path>
                    <a:path w="20497" h="20811" stroke="0" extrusionOk="0">
                      <a:moveTo>
                        <a:pt x="5784" y="-1"/>
                      </a:moveTo>
                      <a:cubicBezTo>
                        <a:pt x="12712" y="1925"/>
                        <a:pt x="18227" y="7172"/>
                        <a:pt x="20496" y="13996"/>
                      </a:cubicBezTo>
                      <a:lnTo>
                        <a:pt x="0" y="20811"/>
                      </a:lnTo>
                      <a:lnTo>
                        <a:pt x="5784" y="-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62" name="Oval 104">
                <a:extLst>
                  <a:ext uri="{FF2B5EF4-FFF2-40B4-BE49-F238E27FC236}">
                    <a16:creationId xmlns:a16="http://schemas.microsoft.com/office/drawing/2014/main" id="{CE384CA2-E8A9-8D04-A8D8-B2E53A6A4A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53" y="3045"/>
                <a:ext cx="68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63" name="Oval 105">
                <a:extLst>
                  <a:ext uri="{FF2B5EF4-FFF2-40B4-BE49-F238E27FC236}">
                    <a16:creationId xmlns:a16="http://schemas.microsoft.com/office/drawing/2014/main" id="{27E099EB-4049-0A38-9E11-C043FAFAEB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26" y="2940"/>
                <a:ext cx="68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/>
              </a:p>
            </p:txBody>
          </p:sp>
        </p:grpSp>
        <p:sp>
          <p:nvSpPr>
            <p:cNvPr id="160" name="Oval 106">
              <a:extLst>
                <a:ext uri="{FF2B5EF4-FFF2-40B4-BE49-F238E27FC236}">
                  <a16:creationId xmlns:a16="http://schemas.microsoft.com/office/drawing/2014/main" id="{B916FABA-B397-885F-7481-60CFF959CD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02" y="3381"/>
              <a:ext cx="68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171" name="Text Box 22">
            <a:extLst>
              <a:ext uri="{FF2B5EF4-FFF2-40B4-BE49-F238E27FC236}">
                <a16:creationId xmlns:a16="http://schemas.microsoft.com/office/drawing/2014/main" id="{FE8FABAC-5FEA-9A60-BFEB-220C82911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1014413"/>
            <a:ext cx="269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>
                <a:solidFill>
                  <a:schemeClr val="hlink"/>
                </a:solidFill>
              </a:rPr>
              <a:t>e</a:t>
            </a:r>
            <a:r>
              <a:rPr lang="fr-FR" altLang="fr-FR" sz="2000" b="1" baseline="30000" dirty="0">
                <a:solidFill>
                  <a:schemeClr val="hlink"/>
                </a:solidFill>
              </a:rPr>
              <a:t>-</a:t>
            </a:r>
            <a:r>
              <a:rPr lang="fr-FR" altLang="fr-FR" sz="1600" dirty="0">
                <a:solidFill>
                  <a:schemeClr val="hlink"/>
                </a:solidFill>
              </a:rPr>
              <a:t> + gaz + champ électrique</a:t>
            </a:r>
          </a:p>
        </p:txBody>
      </p:sp>
      <p:grpSp>
        <p:nvGrpSpPr>
          <p:cNvPr id="172" name="Group 107">
            <a:extLst>
              <a:ext uri="{FF2B5EF4-FFF2-40B4-BE49-F238E27FC236}">
                <a16:creationId xmlns:a16="http://schemas.microsoft.com/office/drawing/2014/main" id="{F60B1A08-0D8C-1027-46D8-627CC5F3AFCE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1560513"/>
            <a:ext cx="2279650" cy="1463675"/>
            <a:chOff x="427" y="983"/>
            <a:chExt cx="1436" cy="922"/>
          </a:xfrm>
        </p:grpSpPr>
        <p:sp>
          <p:nvSpPr>
            <p:cNvPr id="173" name="AutoShape 108">
              <a:extLst>
                <a:ext uri="{FF2B5EF4-FFF2-40B4-BE49-F238E27FC236}">
                  <a16:creationId xmlns:a16="http://schemas.microsoft.com/office/drawing/2014/main" id="{95B7AB0C-40C0-AFA8-2F6C-0B7D32FFC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" y="983"/>
              <a:ext cx="1436" cy="92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74" name="Text Box 109">
              <a:extLst>
                <a:ext uri="{FF2B5EF4-FFF2-40B4-BE49-F238E27FC236}">
                  <a16:creationId xmlns:a16="http://schemas.microsoft.com/office/drawing/2014/main" id="{61977CDF-49E5-8A1C-4E9F-126315C5A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" y="1191"/>
              <a:ext cx="1074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 dirty="0">
                  <a:solidFill>
                    <a:srgbClr val="FF0000"/>
                  </a:solidFill>
                </a:rPr>
                <a:t>gain = 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 dirty="0">
                  <a:solidFill>
                    <a:srgbClr val="FF0000"/>
                  </a:solidFill>
                </a:rPr>
                <a:t>f(</a:t>
              </a:r>
              <a:r>
                <a:rPr lang="fr-FR" altLang="fr-FR" sz="1600" b="1" dirty="0" err="1">
                  <a:solidFill>
                    <a:srgbClr val="FF0000"/>
                  </a:solidFill>
                </a:rPr>
                <a:t>E,P,gaz</a:t>
              </a:r>
              <a:r>
                <a:rPr lang="fr-FR" altLang="fr-FR" sz="1600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75" name="Line 110">
              <a:extLst>
                <a:ext uri="{FF2B5EF4-FFF2-40B4-BE49-F238E27FC236}">
                  <a16:creationId xmlns:a16="http://schemas.microsoft.com/office/drawing/2014/main" id="{E6304CD8-AD63-0155-28C2-57B4E32AC3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9" y="1429"/>
              <a:ext cx="1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1310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B9AAB50D-E484-2E81-2CCB-6A3A420F4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772" y="553691"/>
            <a:ext cx="388143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200" b="1" dirty="0">
                <a:solidFill>
                  <a:schemeClr val="bg2"/>
                </a:solidFill>
              </a:rPr>
              <a:t>Intensité du signal détectée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2343A-0B36-DDD3-65B7-44E42CBDBE50}"/>
              </a:ext>
            </a:extLst>
          </p:cNvPr>
          <p:cNvSpPr/>
          <p:nvPr/>
        </p:nvSpPr>
        <p:spPr>
          <a:xfrm>
            <a:off x="4895846" y="1045630"/>
            <a:ext cx="1401046" cy="283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  <a:spcAft>
                <a:spcPts val="595"/>
              </a:spcAft>
            </a:pPr>
            <a:r>
              <a:rPr lang="fr-FR" dirty="0">
                <a:latin typeface="Times" charset="0"/>
                <a:ea typeface="Times New Roman" charset="0"/>
              </a:rPr>
              <a:t>K = P</a:t>
            </a:r>
            <a:r>
              <a:rPr lang="fr-FR" baseline="-25000" dirty="0">
                <a:latin typeface="Times" charset="0"/>
                <a:ea typeface="Times New Roman" charset="0"/>
              </a:rPr>
              <a:t>o </a:t>
            </a:r>
            <a:r>
              <a:rPr lang="fr-FR" dirty="0">
                <a:latin typeface="Times" charset="0"/>
                <a:ea typeface="Times New Roman" charset="0"/>
              </a:rPr>
              <a:t>d / V</a:t>
            </a:r>
            <a:r>
              <a:rPr lang="fr-FR" baseline="-25000" dirty="0">
                <a:latin typeface="Times" charset="0"/>
                <a:ea typeface="Times New Roman" charset="0"/>
              </a:rPr>
              <a:t>o</a:t>
            </a:r>
            <a:r>
              <a:rPr lang="fr-FR" dirty="0">
                <a:latin typeface="Times" charset="0"/>
                <a:ea typeface="Times New Roman" charset="0"/>
              </a:rPr>
              <a:t> </a:t>
            </a:r>
            <a:endParaRPr lang="fr-FR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5" name="Image 4" descr="Capture%20d’écran%202016-11-12%20à%2018.17.24.png">
            <a:extLst>
              <a:ext uri="{FF2B5EF4-FFF2-40B4-BE49-F238E27FC236}">
                <a16:creationId xmlns:a16="http://schemas.microsoft.com/office/drawing/2014/main" id="{BE87E60A-8D47-2B32-33E4-F90C95F81A4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7416" y="2340602"/>
            <a:ext cx="3407778" cy="2126607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39A9BE9-ABA1-D534-2104-00FF4A967E7E}"/>
              </a:ext>
            </a:extLst>
          </p:cNvPr>
          <p:cNvSpPr txBox="1"/>
          <p:nvPr/>
        </p:nvSpPr>
        <p:spPr>
          <a:xfrm>
            <a:off x="4898271" y="5093549"/>
            <a:ext cx="2721729" cy="3693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Contraste topographique</a:t>
            </a:r>
          </a:p>
        </p:txBody>
      </p:sp>
      <p:sp>
        <p:nvSpPr>
          <p:cNvPr id="8" name="Flèche vers le haut 7">
            <a:extLst>
              <a:ext uri="{FF2B5EF4-FFF2-40B4-BE49-F238E27FC236}">
                <a16:creationId xmlns:a16="http://schemas.microsoft.com/office/drawing/2014/main" id="{F987EEBF-AC51-A2FF-BA02-B42F774B8280}"/>
              </a:ext>
            </a:extLst>
          </p:cNvPr>
          <p:cNvSpPr/>
          <p:nvPr/>
        </p:nvSpPr>
        <p:spPr>
          <a:xfrm rot="2602873">
            <a:off x="6537691" y="4481268"/>
            <a:ext cx="234535" cy="540403"/>
          </a:xfrm>
          <a:prstGeom prst="upArrow">
            <a:avLst>
              <a:gd name="adj1" fmla="val 50000"/>
              <a:gd name="adj2" fmla="val 687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6AB7B52-BE84-E832-3CF4-5CED53342C37}"/>
              </a:ext>
            </a:extLst>
          </p:cNvPr>
          <p:cNvSpPr txBox="1"/>
          <p:nvPr/>
        </p:nvSpPr>
        <p:spPr>
          <a:xfrm>
            <a:off x="7148945" y="4571088"/>
            <a:ext cx="185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 kV – 200 Pa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A29881-02A1-213F-A05F-A337100FAB16}"/>
              </a:ext>
            </a:extLst>
          </p:cNvPr>
          <p:cNvSpPr txBox="1"/>
          <p:nvPr/>
        </p:nvSpPr>
        <p:spPr>
          <a:xfrm>
            <a:off x="4958150" y="1594319"/>
            <a:ext cx="133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 = Vo/d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ED94D95-913D-B3BF-9B3D-E46D6E3FC563}"/>
              </a:ext>
            </a:extLst>
          </p:cNvPr>
          <p:cNvSpPr txBox="1"/>
          <p:nvPr/>
        </p:nvSpPr>
        <p:spPr>
          <a:xfrm>
            <a:off x="6660574" y="1132654"/>
            <a:ext cx="20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 tension de polarisation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21FF772-B865-148B-F43E-7FD1FBBD6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878" y="21821"/>
            <a:ext cx="3656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rgbClr val="FF0000"/>
                </a:solidFill>
              </a:rPr>
              <a:t>Détection des électrons</a:t>
            </a:r>
          </a:p>
        </p:txBody>
      </p:sp>
      <p:pic>
        <p:nvPicPr>
          <p:cNvPr id="13" name="Image 12" descr="../Capture%20d’écran%202017-01-30%20à%2011.32.05.png">
            <a:extLst>
              <a:ext uri="{FF2B5EF4-FFF2-40B4-BE49-F238E27FC236}">
                <a16:creationId xmlns:a16="http://schemas.microsoft.com/office/drawing/2014/main" id="{FE99FABB-2F02-3725-62A1-E8FB63E3F1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0" y="384850"/>
            <a:ext cx="4256558" cy="189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78F06029-E8C7-E1B0-CB9F-CBB36E5C9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10" y="2380394"/>
            <a:ext cx="4699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/>
              <a:t>P Meredith, A. M Donald, B Thiel Scanning 18 467-473 (1996)</a:t>
            </a:r>
          </a:p>
        </p:txBody>
      </p:sp>
      <p:pic>
        <p:nvPicPr>
          <p:cNvPr id="15" name="Image 14" descr="../Capture%20d’écran%202017-01-30%20à%2011.30.15.png">
            <a:extLst>
              <a:ext uri="{FF2B5EF4-FFF2-40B4-BE49-F238E27FC236}">
                <a16:creationId xmlns:a16="http://schemas.microsoft.com/office/drawing/2014/main" id="{9EB06ECA-A57A-3275-EC78-3A16A0C644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2" y="2911489"/>
            <a:ext cx="4592306" cy="219466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6" name="Flèche vers la gauche 15">
            <a:extLst>
              <a:ext uri="{FF2B5EF4-FFF2-40B4-BE49-F238E27FC236}">
                <a16:creationId xmlns:a16="http://schemas.microsoft.com/office/drawing/2014/main" id="{23E00895-2E86-0AA5-E096-75EA067AFDA3}"/>
              </a:ext>
            </a:extLst>
          </p:cNvPr>
          <p:cNvSpPr/>
          <p:nvPr/>
        </p:nvSpPr>
        <p:spPr>
          <a:xfrm rot="1281323">
            <a:off x="1720990" y="4399644"/>
            <a:ext cx="3755450" cy="1468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1578ADD-0BFC-C48A-2F56-7999B08F8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48" y="5566760"/>
            <a:ext cx="86459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  <a:latin typeface="Verdana" charset="0"/>
              </a:rPr>
              <a:t>Opérateur</a:t>
            </a:r>
            <a:r>
              <a:rPr lang="fr-FR" altLang="fr-FR" sz="1800" b="1" dirty="0">
                <a:latin typeface="Verdana" charset="0"/>
              </a:rPr>
              <a:t> </a:t>
            </a:r>
            <a:r>
              <a:rPr lang="fr-FR" altLang="fr-FR" sz="1800" b="1" dirty="0">
                <a:solidFill>
                  <a:schemeClr val="accent1"/>
                </a:solidFill>
                <a:latin typeface="Verdana" charset="0"/>
              </a:rPr>
              <a:t>Une augmentation de la pression se traduit par une augmentation du signal détecté</a:t>
            </a:r>
          </a:p>
        </p:txBody>
      </p:sp>
    </p:spTree>
    <p:extLst>
      <p:ext uri="{BB962C8B-B14F-4D97-AF65-F5344CB8AC3E}">
        <p14:creationId xmlns:p14="http://schemas.microsoft.com/office/powerpoint/2010/main" val="763603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D238874-D42C-5B9F-63BC-AD8529906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289" y="40838"/>
            <a:ext cx="3717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chemeClr val="bg2"/>
                </a:solidFill>
              </a:rPr>
              <a:t>Détection des photons</a:t>
            </a:r>
          </a:p>
        </p:txBody>
      </p:sp>
      <p:pic>
        <p:nvPicPr>
          <p:cNvPr id="4" name="Image 3" descr="../Capture%20d’écran%202017-01-30%20à%2011.42.01.png">
            <a:extLst>
              <a:ext uri="{FF2B5EF4-FFF2-40B4-BE49-F238E27FC236}">
                <a16:creationId xmlns:a16="http://schemas.microsoft.com/office/drawing/2014/main" id="{31CBB831-4F57-2B61-D700-03971C97D8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" y="240983"/>
            <a:ext cx="3889762" cy="29066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Image 4" descr="../Capture%20d’écran%202017-01-30%20à%2011.40.20.png">
            <a:extLst>
              <a:ext uri="{FF2B5EF4-FFF2-40B4-BE49-F238E27FC236}">
                <a16:creationId xmlns:a16="http://schemas.microsoft.com/office/drawing/2014/main" id="{F5848347-C34E-87E3-5F19-08C83FD57D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21" y="578636"/>
            <a:ext cx="3949700" cy="22313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3473D9-5BBC-8E48-8A75-46B050A0E4D0}"/>
              </a:ext>
            </a:extLst>
          </p:cNvPr>
          <p:cNvSpPr txBox="1"/>
          <p:nvPr/>
        </p:nvSpPr>
        <p:spPr>
          <a:xfrm>
            <a:off x="827583" y="4925569"/>
            <a:ext cx="27261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Contraste topographique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9E1347-A724-F0FE-58D5-821DD9CF786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6095" y="3839475"/>
            <a:ext cx="3385116" cy="2238696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" name="Flèche vers le haut 7">
            <a:extLst>
              <a:ext uri="{FF2B5EF4-FFF2-40B4-BE49-F238E27FC236}">
                <a16:creationId xmlns:a16="http://schemas.microsoft.com/office/drawing/2014/main" id="{0BBD792F-00FD-2D96-47B5-8B55DD3061E8}"/>
              </a:ext>
            </a:extLst>
          </p:cNvPr>
          <p:cNvSpPr/>
          <p:nvPr/>
        </p:nvSpPr>
        <p:spPr>
          <a:xfrm rot="5400000" flipH="1">
            <a:off x="4282476" y="4384251"/>
            <a:ext cx="327019" cy="1476164"/>
          </a:xfrm>
          <a:prstGeom prst="upArrow">
            <a:avLst>
              <a:gd name="adj1" fmla="val 50000"/>
              <a:gd name="adj2" fmla="val 687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4088B4-B24F-DC1E-316E-2BC0671A09EC}"/>
              </a:ext>
            </a:extLst>
          </p:cNvPr>
          <p:cNvSpPr txBox="1"/>
          <p:nvPr/>
        </p:nvSpPr>
        <p:spPr>
          <a:xfrm>
            <a:off x="4174187" y="2914592"/>
            <a:ext cx="494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S.W. MORGAN, M.R. PHILLIPS, J. Appl. Phys., 100, 074910 (2006).</a:t>
            </a:r>
            <a:endParaRPr lang="fr-FR" sz="1400" dirty="0"/>
          </a:p>
          <a:p>
            <a:r>
              <a:rPr lang="fr-FR" dirty="0"/>
              <a:t> 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5D373E2D-DBB3-0633-7C66-FC0428D2F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54" y="3346420"/>
            <a:ext cx="889381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Opérateur</a:t>
            </a:r>
            <a:r>
              <a:rPr lang="fr-FR" altLang="fr-FR" sz="1800" b="1" dirty="0"/>
              <a:t> Une augmentation de la pression se traduit  par une augmentation du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/>
              <a:t>signal détecté</a:t>
            </a:r>
          </a:p>
        </p:txBody>
      </p:sp>
    </p:spTree>
    <p:extLst>
      <p:ext uri="{BB962C8B-B14F-4D97-AF65-F5344CB8AC3E}">
        <p14:creationId xmlns:p14="http://schemas.microsoft.com/office/powerpoint/2010/main" val="134496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7E767394-C159-9FCC-15B4-E0502E67A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7486" y="91805"/>
            <a:ext cx="3402517" cy="904876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altLang="fr-FR" sz="1800" dirty="0">
                <a:solidFill>
                  <a:srgbClr val="FF0000"/>
                </a:solidFill>
              </a:rPr>
              <a:t>Influence de la pression d’Air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6D9240-5BDE-3147-615C-225AE0165D85}"/>
              </a:ext>
            </a:extLst>
          </p:cNvPr>
          <p:cNvSpPr txBox="1"/>
          <p:nvPr/>
        </p:nvSpPr>
        <p:spPr>
          <a:xfrm>
            <a:off x="4432492" y="91805"/>
            <a:ext cx="83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 kV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481DD6-7611-EA0D-4895-D6ED21C4FA35}"/>
              </a:ext>
            </a:extLst>
          </p:cNvPr>
          <p:cNvSpPr txBox="1"/>
          <p:nvPr/>
        </p:nvSpPr>
        <p:spPr>
          <a:xfrm>
            <a:off x="3533305" y="825045"/>
            <a:ext cx="77305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50 Pa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6738D6-D25D-74FE-AFD5-7308E85226F1}"/>
              </a:ext>
            </a:extLst>
          </p:cNvPr>
          <p:cNvSpPr txBox="1"/>
          <p:nvPr/>
        </p:nvSpPr>
        <p:spPr>
          <a:xfrm>
            <a:off x="6251946" y="2767213"/>
            <a:ext cx="976753" cy="37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100 Pa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4EAC13D-118C-945C-DB11-45D3C5BB5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" y="15341"/>
            <a:ext cx="3376503" cy="25300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AFC5BDE-042A-BFBF-673C-CECB1E69C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1" y="1996726"/>
            <a:ext cx="3376503" cy="25300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512A2D7-F03A-F1FA-79F9-68B3434B1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75" y="4327974"/>
            <a:ext cx="3376503" cy="253002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AFFF125-287D-BC64-EAE5-24E4A1815DA0}"/>
              </a:ext>
            </a:extLst>
          </p:cNvPr>
          <p:cNvSpPr txBox="1"/>
          <p:nvPr/>
        </p:nvSpPr>
        <p:spPr>
          <a:xfrm>
            <a:off x="4680733" y="5689699"/>
            <a:ext cx="976753" cy="37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200 Pa</a:t>
            </a:r>
          </a:p>
        </p:txBody>
      </p:sp>
    </p:spTree>
    <p:extLst>
      <p:ext uri="{BB962C8B-B14F-4D97-AF65-F5344CB8AC3E}">
        <p14:creationId xmlns:p14="http://schemas.microsoft.com/office/powerpoint/2010/main" val="1839300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7E767394-C159-9FCC-15B4-E0502E67A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7486" y="91805"/>
            <a:ext cx="3402517" cy="904876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altLang="fr-FR" sz="1800" dirty="0">
                <a:solidFill>
                  <a:srgbClr val="FF0000"/>
                </a:solidFill>
              </a:rPr>
              <a:t>Influence de la pression d’Air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6D9240-5BDE-3147-615C-225AE0165D85}"/>
              </a:ext>
            </a:extLst>
          </p:cNvPr>
          <p:cNvSpPr txBox="1"/>
          <p:nvPr/>
        </p:nvSpPr>
        <p:spPr>
          <a:xfrm>
            <a:off x="4432492" y="91805"/>
            <a:ext cx="83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 kV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481DD6-7611-EA0D-4895-D6ED21C4FA35}"/>
              </a:ext>
            </a:extLst>
          </p:cNvPr>
          <p:cNvSpPr txBox="1"/>
          <p:nvPr/>
        </p:nvSpPr>
        <p:spPr>
          <a:xfrm>
            <a:off x="3533305" y="825045"/>
            <a:ext cx="77305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50 Pa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6738D6-D25D-74FE-AFD5-7308E85226F1}"/>
              </a:ext>
            </a:extLst>
          </p:cNvPr>
          <p:cNvSpPr txBox="1"/>
          <p:nvPr/>
        </p:nvSpPr>
        <p:spPr>
          <a:xfrm>
            <a:off x="6251946" y="2767213"/>
            <a:ext cx="976753" cy="37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100 Pa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4EAC13D-118C-945C-DB11-45D3C5BB5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" y="15341"/>
            <a:ext cx="3376503" cy="25300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AFC5BDE-042A-BFBF-673C-CECB1E69C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1" y="1996726"/>
            <a:ext cx="3376503" cy="25300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512A2D7-F03A-F1FA-79F9-68B3434B1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75" y="4327974"/>
            <a:ext cx="3376503" cy="253002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AFFF125-287D-BC64-EAE5-24E4A1815DA0}"/>
              </a:ext>
            </a:extLst>
          </p:cNvPr>
          <p:cNvSpPr txBox="1"/>
          <p:nvPr/>
        </p:nvSpPr>
        <p:spPr>
          <a:xfrm>
            <a:off x="4680733" y="5689699"/>
            <a:ext cx="976753" cy="37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200 Pa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2A6E5B-7665-9733-C42D-5D241B701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" y="15341"/>
            <a:ext cx="3376503" cy="25300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622B43-CC0B-1FB5-5582-598BCD55D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1" y="1996726"/>
            <a:ext cx="3369275" cy="25246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DE9D94-F070-ACB7-06A4-B3A0AA332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75" y="4366725"/>
            <a:ext cx="3376503" cy="25300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D2D891B-7C41-E701-48C6-2D3F5E15295F}"/>
              </a:ext>
            </a:extLst>
          </p:cNvPr>
          <p:cNvSpPr txBox="1"/>
          <p:nvPr/>
        </p:nvSpPr>
        <p:spPr>
          <a:xfrm>
            <a:off x="6638403" y="500922"/>
            <a:ext cx="208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 UVD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A973923-C4B0-EB2E-01DB-3FDBA2F9D6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05"/>
            <a:ext cx="2762206" cy="24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380C853F-C62F-57E2-0EAF-D691C9AA0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57" y="58262"/>
            <a:ext cx="576016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chemeClr val="accent1"/>
                </a:solidFill>
                <a:latin typeface="Verdana" charset="0"/>
              </a:rPr>
              <a:t>La détection des ions (courant échantillon)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107372-EF42-7149-1607-A09DD5CCA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68" y="119613"/>
            <a:ext cx="2714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charset="0"/>
              </a:rPr>
              <a:t>En vide secondaire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latin typeface="Verdana" charset="0"/>
              </a:rPr>
              <a:t>  </a:t>
            </a:r>
            <a:r>
              <a:rPr lang="fr-FR" altLang="fr-FR" sz="1800" dirty="0" err="1">
                <a:latin typeface="Verdana" charset="0"/>
              </a:rPr>
              <a:t>Isc</a:t>
            </a:r>
            <a:r>
              <a:rPr lang="fr-FR" altLang="fr-FR" sz="1800" dirty="0">
                <a:latin typeface="Verdana" charset="0"/>
              </a:rPr>
              <a:t> = Io (1- (</a:t>
            </a:r>
            <a:r>
              <a:rPr lang="fr-FR" altLang="fr-FR" sz="1800" dirty="0">
                <a:latin typeface="Verdana" charset="0"/>
                <a:sym typeface="Symbol" charset="2"/>
              </a:rPr>
              <a:t> + ))</a:t>
            </a:r>
          </a:p>
        </p:txBody>
      </p:sp>
      <p:pic>
        <p:nvPicPr>
          <p:cNvPr id="5" name="Image 4" descr="Capture%20d’écran%202016-10-27%20à%2014.08.00.png">
            <a:extLst>
              <a:ext uri="{FF2B5EF4-FFF2-40B4-BE49-F238E27FC236}">
                <a16:creationId xmlns:a16="http://schemas.microsoft.com/office/drawing/2014/main" id="{F0889161-2CF8-AF13-4B2D-B6960641CC1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6096" y="811826"/>
            <a:ext cx="3362277" cy="2233388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181573-DBCA-BEB6-26CD-999D5B92C716}"/>
              </a:ext>
            </a:extLst>
          </p:cNvPr>
          <p:cNvSpPr txBox="1"/>
          <p:nvPr/>
        </p:nvSpPr>
        <p:spPr>
          <a:xfrm>
            <a:off x="3463685" y="5015834"/>
            <a:ext cx="187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 kV – 110 Pa</a:t>
            </a:r>
          </a:p>
        </p:txBody>
      </p:sp>
      <p:pic>
        <p:nvPicPr>
          <p:cNvPr id="7" name="Image 6" descr="Capture%20d’écran%202016-11-12%20à%2018.28.25.png">
            <a:extLst>
              <a:ext uri="{FF2B5EF4-FFF2-40B4-BE49-F238E27FC236}">
                <a16:creationId xmlns:a16="http://schemas.microsoft.com/office/drawing/2014/main" id="{CE078692-CA0E-1041-8964-B33C74E33D4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8276" y="3906685"/>
            <a:ext cx="3256647" cy="2218298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17C72D6-CF23-C46E-640A-12686127253A}"/>
              </a:ext>
            </a:extLst>
          </p:cNvPr>
          <p:cNvSpPr txBox="1"/>
          <p:nvPr/>
        </p:nvSpPr>
        <p:spPr>
          <a:xfrm>
            <a:off x="7884368" y="6345410"/>
            <a:ext cx="62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A4B1FB-F4FC-E5E4-44D9-9428215562D8}"/>
              </a:ext>
            </a:extLst>
          </p:cNvPr>
          <p:cNvSpPr txBox="1"/>
          <p:nvPr/>
        </p:nvSpPr>
        <p:spPr>
          <a:xfrm>
            <a:off x="2798811" y="3873772"/>
            <a:ext cx="26372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Contraste topographique</a:t>
            </a:r>
          </a:p>
        </p:txBody>
      </p:sp>
      <p:pic>
        <p:nvPicPr>
          <p:cNvPr id="10" name="Image 9" descr="../Capture%20d’écran%202017-01-30%20à%2011.38.37.png">
            <a:extLst>
              <a:ext uri="{FF2B5EF4-FFF2-40B4-BE49-F238E27FC236}">
                <a16:creationId xmlns:a16="http://schemas.microsoft.com/office/drawing/2014/main" id="{B848EB9D-F20F-464E-B420-AB2AD36CE2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9" y="467396"/>
            <a:ext cx="3528392" cy="27489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EC44FCC3-CD4C-B867-E8FC-7DFCD868E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342" y="3144851"/>
            <a:ext cx="39965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latin typeface="Times New Roman" charset="0"/>
                <a:ea typeface="Arial" charset="0"/>
                <a:cs typeface="Arial" charset="0"/>
              </a:rPr>
              <a:t>  </a:t>
            </a:r>
            <a:r>
              <a:rPr lang="fr-FR" altLang="fr-FR" sz="2000" dirty="0">
                <a:latin typeface="Times New Roman" charset="0"/>
                <a:ea typeface="Arial" charset="0"/>
                <a:cs typeface="Arial" charset="0"/>
              </a:rPr>
              <a:t>D. Joy Scanning 20 436-441(1998)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6A6E5BE-83FD-CC70-5FFC-FA61E9EE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8" y="3452204"/>
            <a:ext cx="9081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Opérateur</a:t>
            </a:r>
            <a:r>
              <a:rPr lang="fr-FR" altLang="fr-FR" sz="1800" b="1" dirty="0"/>
              <a:t> Une augmentation de la pression se traduit par une augmentation du signal détecté</a:t>
            </a:r>
          </a:p>
        </p:txBody>
      </p:sp>
      <p:pic>
        <p:nvPicPr>
          <p:cNvPr id="13" name="Image 12" descr="Capture%20d’écran%202016-11-12%20à%2018.29.57.png">
            <a:extLst>
              <a:ext uri="{FF2B5EF4-FFF2-40B4-BE49-F238E27FC236}">
                <a16:creationId xmlns:a16="http://schemas.microsoft.com/office/drawing/2014/main" id="{9F600908-1F8B-920B-8ACC-08DA9FD8402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243" y="4248838"/>
            <a:ext cx="3112631" cy="2272655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174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CF48D7-DC6F-4B78-AC6E-1E8B6529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500" y="349767"/>
            <a:ext cx="7014294" cy="1143000"/>
          </a:xfrm>
        </p:spPr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30F51CF-B862-AF4D-6A0D-4540ADC3D795}"/>
              </a:ext>
            </a:extLst>
          </p:cNvPr>
          <p:cNvSpPr txBox="1">
            <a:spLocks noChangeArrowheads="1"/>
          </p:cNvSpPr>
          <p:nvPr/>
        </p:nvSpPr>
        <p:spPr>
          <a:xfrm>
            <a:off x="323849" y="2276475"/>
            <a:ext cx="8737023" cy="3124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249F72"/>
              </a:buClr>
              <a:buSzPct val="120000"/>
              <a:buFont typeface="Arial"/>
              <a:buChar char="•"/>
              <a:defRPr sz="2200" kern="1200">
                <a:solidFill>
                  <a:srgbClr val="249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2150" indent="-342900" algn="l" defTabSz="914400" rtl="0" eaLnBrk="1" latinLnBrk="0" hangingPunct="1">
              <a:spcBef>
                <a:spcPts val="600"/>
              </a:spcBef>
              <a:buClr>
                <a:srgbClr val="249F72"/>
              </a:buClr>
              <a:buSzPct val="120000"/>
              <a:buFont typeface="Arial"/>
              <a:buChar char="•"/>
              <a:defRPr sz="2000" kern="1200">
                <a:solidFill>
                  <a:srgbClr val="249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1550" indent="-285750" algn="l" defTabSz="914400" rtl="0" eaLnBrk="1" latinLnBrk="0" hangingPunct="1">
              <a:spcBef>
                <a:spcPts val="600"/>
              </a:spcBef>
              <a:buClr>
                <a:srgbClr val="249F72"/>
              </a:buClr>
              <a:buSzPct val="120000"/>
              <a:buFont typeface="Arial"/>
              <a:buChar char="•"/>
              <a:defRPr sz="1800" kern="1200">
                <a:solidFill>
                  <a:srgbClr val="249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20800" indent="-285750" algn="l" defTabSz="914400" rtl="0" eaLnBrk="1" latinLnBrk="0" hangingPunct="1">
              <a:spcBef>
                <a:spcPts val="600"/>
              </a:spcBef>
              <a:buClr>
                <a:srgbClr val="249F72"/>
              </a:buClr>
              <a:buSzPct val="120000"/>
              <a:buFont typeface="Arial"/>
              <a:buChar char="•"/>
              <a:defRPr sz="1800" kern="1200">
                <a:solidFill>
                  <a:srgbClr val="249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9F72"/>
              </a:buClr>
              <a:buSzPct val="120000"/>
              <a:buFont typeface="Arial"/>
              <a:buNone/>
              <a:tabLst/>
              <a:defRPr sz="1800" kern="1200" baseline="0">
                <a:solidFill>
                  <a:srgbClr val="0539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Introduction</a:t>
            </a:r>
          </a:p>
          <a:p>
            <a:r>
              <a:rPr lang="fr-FR" altLang="fr-FR" dirty="0"/>
              <a:t>Les stratégies de détection des électrons</a:t>
            </a:r>
          </a:p>
          <a:p>
            <a:r>
              <a:rPr lang="fr-FR" altLang="fr-FR" dirty="0"/>
              <a:t>Le contraste de charge (CCI) </a:t>
            </a:r>
          </a:p>
          <a:p>
            <a:pPr>
              <a:buFont typeface="Wingdings" charset="2"/>
              <a:buNone/>
            </a:pPr>
            <a:r>
              <a:rPr lang="fr-FR" altLang="fr-FR" dirty="0"/>
              <a:t>	</a:t>
            </a:r>
          </a:p>
          <a:p>
            <a:pPr>
              <a:buFont typeface="Wingdings" charset="2"/>
              <a:buNone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244014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DACA55F4-DDBF-19CA-ADE7-1563B1A8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92" y="0"/>
            <a:ext cx="2700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Consignes opérateur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6426CD-1545-40D1-096E-AADE9A8D7497}"/>
              </a:ext>
            </a:extLst>
          </p:cNvPr>
          <p:cNvSpPr txBox="1"/>
          <p:nvPr/>
        </p:nvSpPr>
        <p:spPr>
          <a:xfrm>
            <a:off x="1558292" y="366713"/>
            <a:ext cx="7315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Pour une tension donnée, recherche du point d’équilibre des charges en jouant sur la </a:t>
            </a:r>
            <a:r>
              <a:rPr lang="fr-FR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pression du gaz.</a:t>
            </a:r>
          </a:p>
        </p:txBody>
      </p:sp>
      <p:pic>
        <p:nvPicPr>
          <p:cNvPr id="6" name="Image 5" descr="Capture%20d’écran%202016-10-21%20à%2011.39.09.png">
            <a:extLst>
              <a:ext uri="{FF2B5EF4-FFF2-40B4-BE49-F238E27FC236}">
                <a16:creationId xmlns:a16="http://schemas.microsoft.com/office/drawing/2014/main" id="{0A037FC0-91D5-1C43-B1D4-D22F818B0DC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6169" y="1255497"/>
            <a:ext cx="4932510" cy="3888432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FF306B-E962-3DA4-6B89-2B9737D7CF8D}"/>
              </a:ext>
            </a:extLst>
          </p:cNvPr>
          <p:cNvSpPr txBox="1"/>
          <p:nvPr/>
        </p:nvSpPr>
        <p:spPr>
          <a:xfrm>
            <a:off x="413584" y="5279337"/>
            <a:ext cx="9309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 fonction de la nature des détecteurs, on peut ajuster la tension de polarisation.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4712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13F487AB-2011-C541-6832-7A6444C2E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97" y="91805"/>
            <a:ext cx="309634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Intérêt de cette technique</a:t>
            </a:r>
          </a:p>
        </p:txBody>
      </p:sp>
      <p:pic>
        <p:nvPicPr>
          <p:cNvPr id="4" name="Image 3" descr="../Capture%20d’écran%202017-01-30%20à%2010.41.16.png">
            <a:extLst>
              <a:ext uri="{FF2B5EF4-FFF2-40B4-BE49-F238E27FC236}">
                <a16:creationId xmlns:a16="http://schemas.microsoft.com/office/drawing/2014/main" id="{BEE8AADD-9BF3-567C-4A52-676B0D2BEC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1" y="3985307"/>
            <a:ext cx="3518911" cy="22322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Image 4" descr="../Capture%20d’écran%202017-01-30%20à%2010.41.26.png">
            <a:extLst>
              <a:ext uri="{FF2B5EF4-FFF2-40B4-BE49-F238E27FC236}">
                <a16:creationId xmlns:a16="http://schemas.microsoft.com/office/drawing/2014/main" id="{067439B9-276A-78A5-D188-0CE9A82FBF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52" y="3985307"/>
            <a:ext cx="3796075" cy="22591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" name="Image 5" descr="Capture%20d’écran%202016-11-12%20à%2017.35.11.png">
            <a:extLst>
              <a:ext uri="{FF2B5EF4-FFF2-40B4-BE49-F238E27FC236}">
                <a16:creationId xmlns:a16="http://schemas.microsoft.com/office/drawing/2014/main" id="{4ACD1EA2-D917-322A-070D-1B9435F8A26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7766" y="829114"/>
            <a:ext cx="4797895" cy="220567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4657F2-152C-A2DE-FFFF-E78F416BE48F}"/>
              </a:ext>
            </a:extLst>
          </p:cNvPr>
          <p:cNvSpPr/>
          <p:nvPr/>
        </p:nvSpPr>
        <p:spPr>
          <a:xfrm>
            <a:off x="4287766" y="3244334"/>
            <a:ext cx="478343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b="1" dirty="0" err="1">
                <a:latin typeface="Times New Roman" charset="0"/>
                <a:ea typeface="Times New Roman" charset="0"/>
              </a:rPr>
              <a:t>T</a:t>
            </a:r>
            <a:r>
              <a:rPr lang="fr-FR" b="1" dirty="0">
                <a:latin typeface="Times New Roman" charset="0"/>
                <a:ea typeface="Times New Roman" charset="0"/>
              </a:rPr>
              <a:t> = 20°C 10 mn                    </a:t>
            </a:r>
            <a:r>
              <a:rPr lang="fr-FR" b="1" dirty="0" err="1">
                <a:latin typeface="Times New Roman" charset="0"/>
                <a:ea typeface="Times New Roman" charset="0"/>
              </a:rPr>
              <a:t>T</a:t>
            </a:r>
            <a:r>
              <a:rPr lang="fr-FR" b="1" dirty="0">
                <a:latin typeface="Times New Roman" charset="0"/>
                <a:ea typeface="Times New Roman" charset="0"/>
              </a:rPr>
              <a:t> = </a:t>
            </a:r>
            <a:r>
              <a:rPr lang="fr-FR" b="1" dirty="0">
                <a:latin typeface="Times New Roman" charset="0"/>
                <a:ea typeface="Times New Roman" charset="0"/>
                <a:sym typeface="Symbol" charset="2"/>
              </a:rPr>
              <a:t></a:t>
            </a:r>
            <a:r>
              <a:rPr lang="fr-FR" b="1" dirty="0">
                <a:latin typeface="Times New Roman" charset="0"/>
                <a:ea typeface="Times New Roman" charset="0"/>
              </a:rPr>
              <a:t>10°C  60 mn</a:t>
            </a:r>
            <a:endParaRPr lang="fr-FR" b="1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60740F-63DF-DB97-53CB-E04779A80F4B}"/>
              </a:ext>
            </a:extLst>
          </p:cNvPr>
          <p:cNvSpPr txBox="1"/>
          <p:nvPr/>
        </p:nvSpPr>
        <p:spPr>
          <a:xfrm>
            <a:off x="7250230" y="216271"/>
            <a:ext cx="160589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Platine Peltier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C512D0-598C-0042-66F8-7C65090D5DEB}"/>
              </a:ext>
            </a:extLst>
          </p:cNvPr>
          <p:cNvSpPr txBox="1"/>
          <p:nvPr/>
        </p:nvSpPr>
        <p:spPr>
          <a:xfrm>
            <a:off x="184191" y="3513254"/>
            <a:ext cx="3682880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Dissolution – Cristallisation </a:t>
            </a:r>
            <a:r>
              <a:rPr lang="fr-FR" dirty="0"/>
              <a:t>du sel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6AD0A6-600F-E8E1-D6E2-D92C5FAA84C1}"/>
              </a:ext>
            </a:extLst>
          </p:cNvPr>
          <p:cNvSpPr txBox="1"/>
          <p:nvPr/>
        </p:nvSpPr>
        <p:spPr>
          <a:xfrm>
            <a:off x="4720695" y="206351"/>
            <a:ext cx="23085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latin typeface="Times New Roman" charset="0"/>
                <a:ea typeface="Times New Roman" charset="0"/>
              </a:rPr>
              <a:t>15 kV - P = 15 Pa Air </a:t>
            </a:r>
            <a:endParaRPr lang="fr-FR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E1F8F7D-E209-4EEE-0C7A-D9A53E67F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2" y="990652"/>
            <a:ext cx="3909377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 de préparation d’échantillons</a:t>
            </a:r>
          </a:p>
          <a:p>
            <a:pPr eaLnBrk="1" hangingPunct="1">
              <a:defRPr/>
            </a:pPr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Échantillon isolant (poudre) </a:t>
            </a:r>
          </a:p>
          <a:p>
            <a:pPr eaLnBrk="1" hangingPunct="1">
              <a:defRPr/>
            </a:pPr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Echantillon à fort taux de dégazage</a:t>
            </a:r>
          </a:p>
          <a:p>
            <a:pPr eaLnBrk="1" hangingPunct="1">
              <a:defRPr/>
            </a:pPr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Échantillon biologique</a:t>
            </a:r>
          </a:p>
          <a:p>
            <a:pPr eaLnBrk="1" hangingPunct="1">
              <a:defRPr/>
            </a:pPr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Échantillon hydraté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09A803-2986-028C-E417-D034F97B9AB6}"/>
              </a:ext>
            </a:extLst>
          </p:cNvPr>
          <p:cNvSpPr/>
          <p:nvPr/>
        </p:nvSpPr>
        <p:spPr>
          <a:xfrm>
            <a:off x="58338" y="2710895"/>
            <a:ext cx="4513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Observation in situ ( chambre = réacteur)</a:t>
            </a:r>
          </a:p>
        </p:txBody>
      </p:sp>
    </p:spTree>
    <p:extLst>
      <p:ext uri="{BB962C8B-B14F-4D97-AF65-F5344CB8AC3E}">
        <p14:creationId xmlns:p14="http://schemas.microsoft.com/office/powerpoint/2010/main" val="3917447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1EDB0931-0591-9860-7925-B6BC687CF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97" y="2509451"/>
            <a:ext cx="813593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/>
              <a:t>il est possible d’avoir des informations sur la microstructure interne de matériaux non conducteurs.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/>
              <a:t>Image de contraste de charge. (charge </a:t>
            </a:r>
            <a:r>
              <a:rPr lang="fr-FR" altLang="fr-FR" sz="1800" b="1" dirty="0" err="1"/>
              <a:t>contrast</a:t>
            </a:r>
            <a:r>
              <a:rPr lang="fr-FR" altLang="fr-FR" sz="1800" b="1" dirty="0"/>
              <a:t> </a:t>
            </a:r>
            <a:r>
              <a:rPr lang="fr-FR" altLang="fr-FR" sz="1800" b="1" dirty="0" err="1"/>
              <a:t>imaging</a:t>
            </a:r>
            <a:r>
              <a:rPr lang="fr-FR" altLang="fr-FR" sz="1800" b="1" dirty="0"/>
              <a:t>)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62B2AF69-C3CE-F99C-4F6A-833A8516B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7" y="2007140"/>
            <a:ext cx="7272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Contraste particulier dans les conditions de haute pression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B169395-CFA6-4223-8A0C-1EA576F17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368" y="412712"/>
            <a:ext cx="2447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2"/>
                </a:solidFill>
              </a:rPr>
              <a:t>Le Contraste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D4CD7D5-26D3-2F7F-C172-11A4F5B221C2}"/>
              </a:ext>
            </a:extLst>
          </p:cNvPr>
          <p:cNvSpPr txBox="1"/>
          <p:nvPr/>
        </p:nvSpPr>
        <p:spPr>
          <a:xfrm>
            <a:off x="200297" y="1225210"/>
            <a:ext cx="8734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/>
              <a:t>L’interprétation des images est similaire à celles obtenues en microscopie conventionnelle dans la plupart des cas.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46D08714-FA78-270C-8277-A1C874B2A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97" y="3832628"/>
            <a:ext cx="8497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FF0000"/>
                </a:solidFill>
              </a:rPr>
              <a:t>Le contraste de charge</a:t>
            </a:r>
            <a:r>
              <a:rPr lang="fr-FR" altLang="fr-FR" sz="1800" dirty="0"/>
              <a:t> : reflet d’interactions complexes entre l’émission d’électrons secondaires avec charge locale et les ions</a:t>
            </a:r>
          </a:p>
        </p:txBody>
      </p:sp>
    </p:spTree>
    <p:extLst>
      <p:ext uri="{BB962C8B-B14F-4D97-AF65-F5344CB8AC3E}">
        <p14:creationId xmlns:p14="http://schemas.microsoft.com/office/powerpoint/2010/main" val="2845403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48C692B-98B3-294F-8286-8A887685C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872" y="91805"/>
            <a:ext cx="57895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200" b="1" dirty="0">
                <a:solidFill>
                  <a:schemeClr val="bg2"/>
                </a:solidFill>
              </a:rPr>
              <a:t>Conséquence du phénomène d'avalanche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4231E2FE-789D-337B-76F6-2FB551CDD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213" y="747713"/>
            <a:ext cx="32877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 dirty="0" err="1">
                <a:solidFill>
                  <a:schemeClr val="bg2"/>
                </a:solidFill>
              </a:rPr>
              <a:t>J.Cazaux</a:t>
            </a:r>
            <a:r>
              <a:rPr lang="fr-FR" altLang="fr-FR" sz="1200" b="1" i="1" dirty="0">
                <a:solidFill>
                  <a:schemeClr val="bg2"/>
                </a:solidFill>
              </a:rPr>
              <a:t> </a:t>
            </a:r>
            <a:r>
              <a:rPr lang="fr-FR" altLang="fr-FR" sz="1200" b="1" i="1" dirty="0" err="1">
                <a:solidFill>
                  <a:schemeClr val="bg2"/>
                </a:solidFill>
              </a:rPr>
              <a:t>Microsc</a:t>
            </a:r>
            <a:r>
              <a:rPr lang="fr-FR" altLang="fr-FR" sz="1200" b="1" i="1" dirty="0">
                <a:solidFill>
                  <a:schemeClr val="bg2"/>
                </a:solidFill>
              </a:rPr>
              <a:t>. </a:t>
            </a:r>
            <a:r>
              <a:rPr lang="fr-FR" altLang="fr-FR" sz="1200" b="1" i="1" dirty="0" err="1">
                <a:solidFill>
                  <a:schemeClr val="bg2"/>
                </a:solidFill>
              </a:rPr>
              <a:t>Microanal</a:t>
            </a:r>
            <a:r>
              <a:rPr lang="fr-FR" altLang="fr-FR" sz="1200" b="1" i="1" dirty="0">
                <a:solidFill>
                  <a:schemeClr val="bg2"/>
                </a:solidFill>
              </a:rPr>
              <a:t> 26, 181 (2004)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B505127-B770-7C40-6C26-674517A6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1052513"/>
            <a:ext cx="2425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i="1" dirty="0">
                <a:solidFill>
                  <a:schemeClr val="bg2"/>
                </a:solidFill>
              </a:rPr>
              <a:t>B.L. Thiel NIST Workshop (2005)</a:t>
            </a:r>
          </a:p>
        </p:txBody>
      </p:sp>
      <p:pic>
        <p:nvPicPr>
          <p:cNvPr id="7" name="Picture 2" descr="charges ech">
            <a:extLst>
              <a:ext uri="{FF2B5EF4-FFF2-40B4-BE49-F238E27FC236}">
                <a16:creationId xmlns:a16="http://schemas.microsoft.com/office/drawing/2014/main" id="{D86A823E-5F70-5981-62F3-D08EB62B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3402013"/>
            <a:ext cx="25622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EFA80C1A-92E2-4A59-9CA8-E4F47392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600200"/>
            <a:ext cx="2111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2"/>
                </a:solidFill>
              </a:rPr>
              <a:t>Charges négatives apportées par le faisceau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E350755-22E7-FB26-09D5-BEB705CC9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175" y="1565275"/>
            <a:ext cx="27844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2"/>
                </a:solidFill>
              </a:rPr>
              <a:t>Charges positives laissées par l'émission des électrons secondaires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8B733989-3C60-E9E7-C9EC-B362615CE1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91719" y="3717131"/>
            <a:ext cx="2103438" cy="581025"/>
          </a:xfrm>
          <a:custGeom>
            <a:avLst/>
            <a:gdLst>
              <a:gd name="T0" fmla="*/ 176225062 w 21600"/>
              <a:gd name="T1" fmla="*/ 0 h 21600"/>
              <a:gd name="T2" fmla="*/ 0 w 21600"/>
              <a:gd name="T3" fmla="*/ 7814598 h 21600"/>
              <a:gd name="T4" fmla="*/ 176225062 w 21600"/>
              <a:gd name="T5" fmla="*/ 15629169 h 21600"/>
              <a:gd name="T6" fmla="*/ 204835714 w 21600"/>
              <a:gd name="T7" fmla="*/ 781459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9 h 21600"/>
              <a:gd name="T14" fmla="*/ 20281 w 21600"/>
              <a:gd name="T15" fmla="*/ 1552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583" y="0"/>
                </a:moveTo>
                <a:lnTo>
                  <a:pt x="18583" y="6079"/>
                </a:lnTo>
                <a:lnTo>
                  <a:pt x="3375" y="6079"/>
                </a:lnTo>
                <a:lnTo>
                  <a:pt x="3375" y="15521"/>
                </a:lnTo>
                <a:lnTo>
                  <a:pt x="18583" y="15521"/>
                </a:lnTo>
                <a:lnTo>
                  <a:pt x="18583" y="21600"/>
                </a:lnTo>
                <a:lnTo>
                  <a:pt x="21600" y="10800"/>
                </a:lnTo>
                <a:lnTo>
                  <a:pt x="18583" y="0"/>
                </a:lnTo>
                <a:close/>
              </a:path>
              <a:path w="21600" h="21600">
                <a:moveTo>
                  <a:pt x="1350" y="6079"/>
                </a:moveTo>
                <a:lnTo>
                  <a:pt x="1350" y="15521"/>
                </a:lnTo>
                <a:lnTo>
                  <a:pt x="2700" y="15521"/>
                </a:lnTo>
                <a:lnTo>
                  <a:pt x="2700" y="6079"/>
                </a:lnTo>
                <a:lnTo>
                  <a:pt x="1350" y="6079"/>
                </a:lnTo>
                <a:close/>
              </a:path>
              <a:path w="21600" h="21600">
                <a:moveTo>
                  <a:pt x="0" y="6079"/>
                </a:moveTo>
                <a:lnTo>
                  <a:pt x="0" y="15521"/>
                </a:lnTo>
                <a:lnTo>
                  <a:pt x="675" y="15521"/>
                </a:lnTo>
                <a:lnTo>
                  <a:pt x="675" y="6079"/>
                </a:lnTo>
                <a:lnTo>
                  <a:pt x="0" y="607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E49871BC-3B5E-15AA-347D-F81EEEE76B60}"/>
              </a:ext>
            </a:extLst>
          </p:cNvPr>
          <p:cNvSpPr>
            <a:spLocks noChangeArrowheads="1"/>
          </p:cNvSpPr>
          <p:nvPr/>
        </p:nvSpPr>
        <p:spPr bwMode="auto">
          <a:xfrm rot="8526623">
            <a:off x="5868988" y="3506788"/>
            <a:ext cx="1409700" cy="222250"/>
          </a:xfrm>
          <a:custGeom>
            <a:avLst/>
            <a:gdLst>
              <a:gd name="T0" fmla="*/ 79151979 w 21600"/>
              <a:gd name="T1" fmla="*/ 0 h 21600"/>
              <a:gd name="T2" fmla="*/ 0 w 21600"/>
              <a:gd name="T3" fmla="*/ 1143404 h 21600"/>
              <a:gd name="T4" fmla="*/ 79151979 w 21600"/>
              <a:gd name="T5" fmla="*/ 2286808 h 21600"/>
              <a:gd name="T6" fmla="*/ 92002504 w 21600"/>
              <a:gd name="T7" fmla="*/ 114340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9 h 21600"/>
              <a:gd name="T14" fmla="*/ 20281 w 21600"/>
              <a:gd name="T15" fmla="*/ 1552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583" y="0"/>
                </a:moveTo>
                <a:lnTo>
                  <a:pt x="18583" y="6079"/>
                </a:lnTo>
                <a:lnTo>
                  <a:pt x="3375" y="6079"/>
                </a:lnTo>
                <a:lnTo>
                  <a:pt x="3375" y="15521"/>
                </a:lnTo>
                <a:lnTo>
                  <a:pt x="18583" y="15521"/>
                </a:lnTo>
                <a:lnTo>
                  <a:pt x="18583" y="21600"/>
                </a:lnTo>
                <a:lnTo>
                  <a:pt x="21600" y="10800"/>
                </a:lnTo>
                <a:lnTo>
                  <a:pt x="18583" y="0"/>
                </a:lnTo>
                <a:close/>
              </a:path>
              <a:path w="21600" h="21600">
                <a:moveTo>
                  <a:pt x="1350" y="6079"/>
                </a:moveTo>
                <a:lnTo>
                  <a:pt x="1350" y="15521"/>
                </a:lnTo>
                <a:lnTo>
                  <a:pt x="2700" y="15521"/>
                </a:lnTo>
                <a:lnTo>
                  <a:pt x="2700" y="6079"/>
                </a:lnTo>
                <a:lnTo>
                  <a:pt x="1350" y="6079"/>
                </a:lnTo>
                <a:close/>
              </a:path>
              <a:path w="21600" h="21600">
                <a:moveTo>
                  <a:pt x="0" y="6079"/>
                </a:moveTo>
                <a:lnTo>
                  <a:pt x="0" y="15521"/>
                </a:lnTo>
                <a:lnTo>
                  <a:pt x="675" y="15521"/>
                </a:lnTo>
                <a:lnTo>
                  <a:pt x="675" y="6079"/>
                </a:lnTo>
                <a:lnTo>
                  <a:pt x="0" y="607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DA4EBBC-C7BF-C208-BC42-AFC4195A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2" y="1785301"/>
            <a:ext cx="19065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2"/>
                </a:solidFill>
              </a:rPr>
              <a:t>Flux d'ions positifs sur l'échantillon</a:t>
            </a:r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74DE3B9A-F34F-BDD9-39F9-C79C634AC17F}"/>
              </a:ext>
            </a:extLst>
          </p:cNvPr>
          <p:cNvSpPr>
            <a:spLocks noChangeArrowheads="1"/>
          </p:cNvSpPr>
          <p:nvPr/>
        </p:nvSpPr>
        <p:spPr bwMode="auto">
          <a:xfrm rot="1605860">
            <a:off x="2093913" y="3087688"/>
            <a:ext cx="1341437" cy="492125"/>
          </a:xfrm>
          <a:custGeom>
            <a:avLst/>
            <a:gdLst>
              <a:gd name="T0" fmla="*/ 71671923 w 21600"/>
              <a:gd name="T1" fmla="*/ 0 h 21600"/>
              <a:gd name="T2" fmla="*/ 0 w 21600"/>
              <a:gd name="T3" fmla="*/ 5606192 h 21600"/>
              <a:gd name="T4" fmla="*/ 71671923 w 21600"/>
              <a:gd name="T5" fmla="*/ 11212362 h 21600"/>
              <a:gd name="T6" fmla="*/ 83308020 w 21600"/>
              <a:gd name="T7" fmla="*/ 560619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9 h 21600"/>
              <a:gd name="T14" fmla="*/ 20281 w 21600"/>
              <a:gd name="T15" fmla="*/ 1552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583" y="0"/>
                </a:moveTo>
                <a:lnTo>
                  <a:pt x="18583" y="6079"/>
                </a:lnTo>
                <a:lnTo>
                  <a:pt x="3375" y="6079"/>
                </a:lnTo>
                <a:lnTo>
                  <a:pt x="3375" y="15521"/>
                </a:lnTo>
                <a:lnTo>
                  <a:pt x="18583" y="15521"/>
                </a:lnTo>
                <a:lnTo>
                  <a:pt x="18583" y="21600"/>
                </a:lnTo>
                <a:lnTo>
                  <a:pt x="21600" y="10800"/>
                </a:lnTo>
                <a:lnTo>
                  <a:pt x="18583" y="0"/>
                </a:lnTo>
                <a:close/>
              </a:path>
              <a:path w="21600" h="21600">
                <a:moveTo>
                  <a:pt x="1350" y="6079"/>
                </a:moveTo>
                <a:lnTo>
                  <a:pt x="1350" y="15521"/>
                </a:lnTo>
                <a:lnTo>
                  <a:pt x="2700" y="15521"/>
                </a:lnTo>
                <a:lnTo>
                  <a:pt x="2700" y="6079"/>
                </a:lnTo>
                <a:lnTo>
                  <a:pt x="1350" y="6079"/>
                </a:lnTo>
                <a:close/>
              </a:path>
              <a:path w="21600" h="21600">
                <a:moveTo>
                  <a:pt x="0" y="6079"/>
                </a:moveTo>
                <a:lnTo>
                  <a:pt x="0" y="15521"/>
                </a:lnTo>
                <a:lnTo>
                  <a:pt x="675" y="15521"/>
                </a:lnTo>
                <a:lnTo>
                  <a:pt x="675" y="6079"/>
                </a:lnTo>
                <a:lnTo>
                  <a:pt x="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03DF9F39-E356-DBAD-AFF2-5CA0FE13F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5118100"/>
            <a:ext cx="2563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rgbClr val="FF0000"/>
                </a:solidFill>
              </a:rPr>
              <a:t>+ / - équilibre des charges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9182991E-443A-2EF6-16F9-AF27312A2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724400"/>
            <a:ext cx="28035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u="sng" dirty="0">
                <a:solidFill>
                  <a:srgbClr val="FF0000"/>
                </a:solidFill>
              </a:rPr>
              <a:t>MAIS</a:t>
            </a:r>
            <a:r>
              <a:rPr lang="fr-FR" altLang="fr-FR" sz="2400" b="1" dirty="0">
                <a:solidFill>
                  <a:srgbClr val="FF0000"/>
                </a:solidFill>
              </a:rPr>
              <a:t> PAS neutralisation totale </a:t>
            </a:r>
          </a:p>
        </p:txBody>
      </p:sp>
    </p:spTree>
    <p:extLst>
      <p:ext uri="{BB962C8B-B14F-4D97-AF65-F5344CB8AC3E}">
        <p14:creationId xmlns:p14="http://schemas.microsoft.com/office/powerpoint/2010/main" val="3385772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BC735E-E5DC-8A85-89E9-CF2F6E596C84}"/>
              </a:ext>
            </a:extLst>
          </p:cNvPr>
          <p:cNvSpPr txBox="1"/>
          <p:nvPr/>
        </p:nvSpPr>
        <p:spPr>
          <a:xfrm>
            <a:off x="0" y="0"/>
            <a:ext cx="277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biomatériaux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9CBB1F-637B-0B90-59B2-F7E106E572EA}"/>
              </a:ext>
            </a:extLst>
          </p:cNvPr>
          <p:cNvSpPr txBox="1"/>
          <p:nvPr/>
        </p:nvSpPr>
        <p:spPr>
          <a:xfrm>
            <a:off x="1554909" y="-5392"/>
            <a:ext cx="7755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effectLst/>
                <a:latin typeface="SPSTimes"/>
              </a:rPr>
              <a:t>Peta</a:t>
            </a:r>
            <a:r>
              <a:rPr lang="fr-FR" sz="1800" dirty="0">
                <a:effectLst/>
                <a:latin typeface="SPSTimes"/>
              </a:rPr>
              <a:t> L. </a:t>
            </a:r>
            <a:r>
              <a:rPr lang="fr-FR" sz="1800" dirty="0" err="1">
                <a:effectLst/>
                <a:latin typeface="SPSTimes"/>
              </a:rPr>
              <a:t>Clode</a:t>
            </a:r>
            <a:endParaRPr lang="fr-FR" dirty="0"/>
          </a:p>
          <a:p>
            <a:r>
              <a:rPr lang="fr-FR" sz="1800" dirty="0">
                <a:solidFill>
                  <a:schemeClr val="bg2"/>
                </a:solidFill>
                <a:effectLst/>
                <a:latin typeface="SPSTimes"/>
              </a:rPr>
              <a:t>Charge </a:t>
            </a:r>
            <a:r>
              <a:rPr lang="fr-FR" sz="1800" dirty="0" err="1">
                <a:solidFill>
                  <a:schemeClr val="bg2"/>
                </a:solidFill>
                <a:effectLst/>
                <a:latin typeface="SPSTimes"/>
              </a:rPr>
              <a:t>contrast</a:t>
            </a:r>
            <a:r>
              <a:rPr lang="fr-FR" sz="1800" dirty="0">
                <a:solidFill>
                  <a:schemeClr val="bg2"/>
                </a:solidFill>
                <a:effectLst/>
                <a:latin typeface="SPSTimes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SPSTimes"/>
              </a:rPr>
              <a:t>imaging</a:t>
            </a:r>
            <a:r>
              <a:rPr lang="fr-FR" sz="1800" dirty="0">
                <a:solidFill>
                  <a:schemeClr val="bg2"/>
                </a:solidFill>
                <a:effectLst/>
                <a:latin typeface="SPSTimes"/>
              </a:rPr>
              <a:t> of </a:t>
            </a:r>
            <a:r>
              <a:rPr lang="fr-FR" sz="1800" dirty="0" err="1">
                <a:solidFill>
                  <a:schemeClr val="bg2"/>
                </a:solidFill>
                <a:effectLst/>
                <a:latin typeface="SPSTimes"/>
              </a:rPr>
              <a:t>biomaterials</a:t>
            </a:r>
            <a:r>
              <a:rPr lang="fr-FR" sz="1800" dirty="0">
                <a:solidFill>
                  <a:schemeClr val="bg2"/>
                </a:solidFill>
                <a:effectLst/>
                <a:latin typeface="SPSTimes"/>
              </a:rPr>
              <a:t> in a variable pressure scanning </a:t>
            </a:r>
            <a:r>
              <a:rPr lang="fr-FR" sz="1800" dirty="0" err="1">
                <a:solidFill>
                  <a:schemeClr val="bg2"/>
                </a:solidFill>
                <a:effectLst/>
                <a:latin typeface="SPSTimes"/>
              </a:rPr>
              <a:t>electron</a:t>
            </a:r>
            <a:r>
              <a:rPr lang="fr-FR" sz="1800" dirty="0">
                <a:solidFill>
                  <a:schemeClr val="bg2"/>
                </a:solidFill>
                <a:effectLst/>
                <a:latin typeface="SPSTimes"/>
              </a:rPr>
              <a:t> microscope Journal of Structural </a:t>
            </a:r>
            <a:r>
              <a:rPr lang="fr-FR" sz="1800" dirty="0" err="1">
                <a:solidFill>
                  <a:schemeClr val="bg2"/>
                </a:solidFill>
                <a:effectLst/>
                <a:latin typeface="SPSTimes"/>
              </a:rPr>
              <a:t>Biology</a:t>
            </a:r>
            <a:r>
              <a:rPr lang="fr-FR" sz="1800" dirty="0">
                <a:solidFill>
                  <a:schemeClr val="bg2"/>
                </a:solidFill>
                <a:effectLst/>
                <a:latin typeface="SPSTimes"/>
              </a:rPr>
              <a:t> 155 (2006) 505–511 </a:t>
            </a:r>
            <a:endParaRPr lang="fr-FR" dirty="0">
              <a:solidFill>
                <a:schemeClr val="bg2"/>
              </a:solidFill>
            </a:endParaRPr>
          </a:p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624885-4108-AC08-82A4-40AC9C80FC37}"/>
              </a:ext>
            </a:extLst>
          </p:cNvPr>
          <p:cNvSpPr txBox="1"/>
          <p:nvPr/>
        </p:nvSpPr>
        <p:spPr>
          <a:xfrm>
            <a:off x="3414468" y="917760"/>
            <a:ext cx="56569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Variable pressure SEM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micrographs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from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a transverse slice through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half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of a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coral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polyp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,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imaged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at 30 kV and a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chamber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pressure of 0.2 torr. </a:t>
            </a:r>
          </a:p>
          <a:p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Detailed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structure of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both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mineral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(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sk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) and soft-tissue phases are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only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evident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in the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uncoated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secondary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electron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image due to the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phenomenon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of CCI. </a:t>
            </a:r>
            <a:r>
              <a:rPr lang="fr-FR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Scale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 bar 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MTSYN"/>
              </a:rPr>
              <a:t>D </a:t>
            </a:r>
            <a:r>
              <a:rPr lang="fr-FR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PSTimes"/>
              </a:rPr>
              <a:t>500 um. </a:t>
            </a:r>
            <a:endParaRPr lang="fr-FR" dirty="0">
              <a:solidFill>
                <a:schemeClr val="bg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74EE1D4-9E5C-BB59-9724-AFFD3E8F9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" y="1378073"/>
            <a:ext cx="3304112" cy="215170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6FB98A6-E2F4-7176-3C09-3A7E5516CD1D}"/>
              </a:ext>
            </a:extLst>
          </p:cNvPr>
          <p:cNvSpPr txBox="1"/>
          <p:nvPr/>
        </p:nvSpPr>
        <p:spPr>
          <a:xfrm>
            <a:off x="-50700" y="3618885"/>
            <a:ext cx="3006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SPSTimes"/>
              </a:rPr>
              <a:t> </a:t>
            </a:r>
            <a:r>
              <a:rPr lang="fr-FR" sz="1800" dirty="0" err="1">
                <a:effectLst/>
                <a:latin typeface="SPSTimes"/>
              </a:rPr>
              <a:t>Secondary</a:t>
            </a:r>
            <a:r>
              <a:rPr lang="fr-FR" sz="1800" dirty="0">
                <a:effectLst/>
                <a:latin typeface="SPSTimes"/>
              </a:rPr>
              <a:t> </a:t>
            </a:r>
            <a:r>
              <a:rPr lang="fr-FR" sz="1800" dirty="0" err="1">
                <a:effectLst/>
                <a:latin typeface="SPSTimes"/>
              </a:rPr>
              <a:t>electron</a:t>
            </a:r>
            <a:r>
              <a:rPr lang="fr-FR" sz="1800" dirty="0">
                <a:effectLst/>
                <a:latin typeface="SPSTimes"/>
              </a:rPr>
              <a:t> image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7C6EF88-CE1A-A091-747B-7755F80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46" y="2912366"/>
            <a:ext cx="3339955" cy="215170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F653F4C-2FA0-F2B3-38B2-CAA60EE04A40}"/>
              </a:ext>
            </a:extLst>
          </p:cNvPr>
          <p:cNvSpPr txBox="1"/>
          <p:nvPr/>
        </p:nvSpPr>
        <p:spPr>
          <a:xfrm>
            <a:off x="6259858" y="3000382"/>
            <a:ext cx="3064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SPSTimes"/>
              </a:rPr>
              <a:t> </a:t>
            </a:r>
            <a:r>
              <a:rPr lang="fr-FR" sz="1800" dirty="0" err="1">
                <a:effectLst/>
                <a:latin typeface="SPSTimes"/>
              </a:rPr>
              <a:t>backscattered</a:t>
            </a:r>
            <a:r>
              <a:rPr lang="fr-FR" sz="1800" dirty="0">
                <a:effectLst/>
                <a:latin typeface="SPSTimes"/>
              </a:rPr>
              <a:t> </a:t>
            </a:r>
            <a:r>
              <a:rPr lang="fr-FR" sz="1800" dirty="0" err="1">
                <a:effectLst/>
                <a:latin typeface="SPSTimes"/>
              </a:rPr>
              <a:t>electron</a:t>
            </a:r>
            <a:r>
              <a:rPr lang="fr-FR" sz="1800" dirty="0">
                <a:effectLst/>
                <a:latin typeface="SPSTimes"/>
              </a:rPr>
              <a:t> image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D9B2C0F-2FCF-13F9-5498-E5A28D2DEC80}"/>
              </a:ext>
            </a:extLst>
          </p:cNvPr>
          <p:cNvSpPr txBox="1"/>
          <p:nvPr/>
        </p:nvSpPr>
        <p:spPr>
          <a:xfrm>
            <a:off x="939031" y="5381674"/>
            <a:ext cx="4675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effectLst/>
                <a:latin typeface="SPSTimes"/>
              </a:rPr>
              <a:t>secondary</a:t>
            </a:r>
            <a:r>
              <a:rPr lang="fr-FR" sz="1800" dirty="0">
                <a:effectLst/>
                <a:latin typeface="SPSTimes"/>
              </a:rPr>
              <a:t> </a:t>
            </a:r>
            <a:r>
              <a:rPr lang="fr-FR" sz="1800" dirty="0" err="1">
                <a:effectLst/>
                <a:latin typeface="SPSTimes"/>
              </a:rPr>
              <a:t>electron</a:t>
            </a:r>
            <a:r>
              <a:rPr lang="fr-FR" sz="1800" dirty="0">
                <a:effectLst/>
                <a:latin typeface="SPSTimes"/>
              </a:rPr>
              <a:t> image </a:t>
            </a:r>
            <a:r>
              <a:rPr lang="fr-FR" sz="1800" dirty="0" err="1">
                <a:effectLst/>
                <a:latin typeface="SPSTimes"/>
              </a:rPr>
              <a:t>after</a:t>
            </a:r>
            <a:r>
              <a:rPr lang="fr-FR" sz="1800" dirty="0">
                <a:effectLst/>
                <a:latin typeface="SPSTimes"/>
              </a:rPr>
              <a:t> </a:t>
            </a:r>
            <a:r>
              <a:rPr lang="fr-FR" sz="1800" dirty="0" err="1">
                <a:effectLst/>
                <a:latin typeface="SPSTimes"/>
              </a:rPr>
              <a:t>carbon</a:t>
            </a:r>
            <a:r>
              <a:rPr lang="fr-FR" sz="1800" dirty="0">
                <a:effectLst/>
                <a:latin typeface="SPSTimes"/>
              </a:rPr>
              <a:t> </a:t>
            </a:r>
            <a:r>
              <a:rPr lang="fr-FR" sz="1800" dirty="0" err="1">
                <a:effectLst/>
                <a:latin typeface="SPSTimes"/>
              </a:rPr>
              <a:t>coating</a:t>
            </a:r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D06EFA4-C5E5-ED5B-8482-6F1ACB1E4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27" y="4678342"/>
            <a:ext cx="3318429" cy="2145328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120886E7-973A-AADF-D7C5-4F7DEF78F6E9}"/>
              </a:ext>
            </a:extLst>
          </p:cNvPr>
          <p:cNvSpPr txBox="1"/>
          <p:nvPr/>
        </p:nvSpPr>
        <p:spPr>
          <a:xfrm>
            <a:off x="2877184" y="5888245"/>
            <a:ext cx="263692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Détection des électrons</a:t>
            </a:r>
          </a:p>
        </p:txBody>
      </p:sp>
    </p:spTree>
    <p:extLst>
      <p:ext uri="{BB962C8B-B14F-4D97-AF65-F5344CB8AC3E}">
        <p14:creationId xmlns:p14="http://schemas.microsoft.com/office/powerpoint/2010/main" val="2183182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182767-1E3D-3FA9-5ABA-C762054293CC}"/>
              </a:ext>
            </a:extLst>
          </p:cNvPr>
          <p:cNvSpPr txBox="1"/>
          <p:nvPr/>
        </p:nvSpPr>
        <p:spPr>
          <a:xfrm>
            <a:off x="241435" y="2423080"/>
            <a:ext cx="2953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(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a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) Charge-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contrast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image of biotite in a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pelitic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migmatite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BBC689-816F-DA98-2EBB-E942C5BDB9F4}"/>
              </a:ext>
            </a:extLst>
          </p:cNvPr>
          <p:cNvSpPr txBox="1"/>
          <p:nvPr/>
        </p:nvSpPr>
        <p:spPr>
          <a:xfrm>
            <a:off x="3194868" y="101831"/>
            <a:ext cx="2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Matériaux géologiques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F4123C-4C90-D7F1-5755-9D4DC030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5" y="135827"/>
            <a:ext cx="2794408" cy="20736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C1D905-3C33-4882-CEE1-B4E4BA87C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5" y="3069411"/>
            <a:ext cx="2794408" cy="206071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BA287E2-B9EB-C28E-BD83-E03A463BB302}"/>
              </a:ext>
            </a:extLst>
          </p:cNvPr>
          <p:cNvSpPr txBox="1"/>
          <p:nvPr/>
        </p:nvSpPr>
        <p:spPr>
          <a:xfrm>
            <a:off x="241435" y="5212247"/>
            <a:ext cx="2715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Times" pitchFamily="2" charset="0"/>
              </a:rPr>
              <a:t>(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c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)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backscattered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electron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images</a:t>
            </a:r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E88D34B-1BAA-1660-7522-C77DD25DE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65" y="191872"/>
            <a:ext cx="2857500" cy="21272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B3AEC4-5CA6-05BC-6B04-6FB91F295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65" y="2972825"/>
            <a:ext cx="2857128" cy="212725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0FFB25A-BA59-4E12-4AA3-2229366F09CF}"/>
              </a:ext>
            </a:extLst>
          </p:cNvPr>
          <p:cNvSpPr txBox="1"/>
          <p:nvPr/>
        </p:nvSpPr>
        <p:spPr>
          <a:xfrm>
            <a:off x="5546402" y="2419189"/>
            <a:ext cx="3595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(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a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) Charge-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contrast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images of zircon 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32B5895-CFB3-A069-AC21-74F6BA41B7C8}"/>
              </a:ext>
            </a:extLst>
          </p:cNvPr>
          <p:cNvSpPr txBox="1"/>
          <p:nvPr/>
        </p:nvSpPr>
        <p:spPr>
          <a:xfrm>
            <a:off x="5546402" y="5318094"/>
            <a:ext cx="3883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(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b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)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cathodoluminescence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images of zircon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FEC610F-7F71-2C28-1938-3674FFCFA608}"/>
              </a:ext>
            </a:extLst>
          </p:cNvPr>
          <p:cNvSpPr txBox="1"/>
          <p:nvPr/>
        </p:nvSpPr>
        <p:spPr>
          <a:xfrm>
            <a:off x="401860" y="5904503"/>
            <a:ext cx="82460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G R. WATT et  al</a:t>
            </a:r>
            <a:r>
              <a:rPr lang="fr-FR" dirty="0">
                <a:solidFill>
                  <a:schemeClr val="bg2"/>
                </a:solidFill>
              </a:rPr>
              <a:t>  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Charge </a:t>
            </a:r>
            <a:r>
              <a:rPr lang="fr-FR" sz="1800" b="1" dirty="0" err="1">
                <a:solidFill>
                  <a:schemeClr val="bg2"/>
                </a:solidFill>
                <a:effectLst/>
                <a:latin typeface="Times" pitchFamily="2" charset="0"/>
              </a:rPr>
              <a:t>contrast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 </a:t>
            </a:r>
            <a:r>
              <a:rPr lang="fr-FR" sz="1800" b="1" dirty="0" err="1">
                <a:solidFill>
                  <a:schemeClr val="bg2"/>
                </a:solidFill>
                <a:effectLst/>
                <a:latin typeface="Times" pitchFamily="2" charset="0"/>
              </a:rPr>
              <a:t>imaging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 of </a:t>
            </a:r>
            <a:r>
              <a:rPr lang="fr-FR" sz="1800" b="1" dirty="0" err="1">
                <a:solidFill>
                  <a:schemeClr val="bg2"/>
                </a:solidFill>
                <a:effectLst/>
                <a:latin typeface="Times" pitchFamily="2" charset="0"/>
              </a:rPr>
              <a:t>geological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 </a:t>
            </a:r>
            <a:r>
              <a:rPr lang="fr-FR" sz="1800" b="1" dirty="0" err="1">
                <a:solidFill>
                  <a:schemeClr val="bg2"/>
                </a:solidFill>
                <a:effectLst/>
                <a:latin typeface="Times" pitchFamily="2" charset="0"/>
              </a:rPr>
              <a:t>materials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 in the </a:t>
            </a:r>
            <a:r>
              <a:rPr lang="fr-FR" sz="1800" b="1" dirty="0" err="1">
                <a:solidFill>
                  <a:schemeClr val="bg2"/>
                </a:solidFill>
                <a:effectLst/>
                <a:latin typeface="Times" pitchFamily="2" charset="0"/>
              </a:rPr>
              <a:t>environmental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 scanning </a:t>
            </a:r>
            <a:r>
              <a:rPr lang="fr-FR" sz="1800" b="1" dirty="0" err="1">
                <a:solidFill>
                  <a:schemeClr val="bg2"/>
                </a:solidFill>
                <a:effectLst/>
                <a:latin typeface="Times" pitchFamily="2" charset="0"/>
              </a:rPr>
              <a:t>electron</a:t>
            </a:r>
            <a:r>
              <a:rPr lang="fr-FR" sz="1800" b="1" dirty="0">
                <a:solidFill>
                  <a:schemeClr val="bg2"/>
                </a:solidFill>
                <a:effectLst/>
                <a:latin typeface="Times" pitchFamily="2" charset="0"/>
              </a:rPr>
              <a:t> microscope -</a:t>
            </a:r>
            <a:r>
              <a:rPr lang="fr-FR" sz="1800" i="1" dirty="0">
                <a:effectLst/>
                <a:latin typeface="Times" pitchFamily="2" charset="0"/>
              </a:rPr>
              <a:t> </a:t>
            </a:r>
            <a:r>
              <a:rPr lang="fr-FR" sz="1800" i="1" dirty="0">
                <a:solidFill>
                  <a:schemeClr val="bg2"/>
                </a:solidFill>
                <a:effectLst/>
                <a:latin typeface="Times" pitchFamily="2" charset="0"/>
              </a:rPr>
              <a:t>American </a:t>
            </a:r>
            <a:r>
              <a:rPr lang="fr-FR" sz="1800" i="1" dirty="0" err="1">
                <a:solidFill>
                  <a:schemeClr val="bg2"/>
                </a:solidFill>
                <a:effectLst/>
                <a:latin typeface="Times" pitchFamily="2" charset="0"/>
              </a:rPr>
              <a:t>Mineralogist</a:t>
            </a:r>
            <a:r>
              <a:rPr lang="fr-FR" sz="1800" i="1" dirty="0">
                <a:solidFill>
                  <a:schemeClr val="bg2"/>
                </a:solidFill>
                <a:effectLst/>
                <a:latin typeface="Times" pitchFamily="2" charset="0"/>
              </a:rPr>
              <a:t>, Volume 85, pages 1784–1794, 2000 </a:t>
            </a:r>
            <a:endParaRPr lang="fr-FR" dirty="0">
              <a:solidFill>
                <a:schemeClr val="bg2"/>
              </a:solidFill>
            </a:endParaRPr>
          </a:p>
          <a:p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1C8345A-1B43-A7EF-9104-44BD77EE2B38}"/>
              </a:ext>
            </a:extLst>
          </p:cNvPr>
          <p:cNvSpPr txBox="1"/>
          <p:nvPr/>
        </p:nvSpPr>
        <p:spPr>
          <a:xfrm>
            <a:off x="3098936" y="4360579"/>
            <a:ext cx="263692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Détection des électrons</a:t>
            </a:r>
          </a:p>
        </p:txBody>
      </p:sp>
    </p:spTree>
    <p:extLst>
      <p:ext uri="{BB962C8B-B14F-4D97-AF65-F5344CB8AC3E}">
        <p14:creationId xmlns:p14="http://schemas.microsoft.com/office/powerpoint/2010/main" val="3069811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3E92CC6-4C70-CF7F-24EA-4F43C7570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427" y="0"/>
            <a:ext cx="2079879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FF0000"/>
                </a:solidFill>
              </a:rPr>
              <a:t>Détection des 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DC2AB9-5513-47EC-02AF-41DF1120DA1F}"/>
              </a:ext>
            </a:extLst>
          </p:cNvPr>
          <p:cNvSpPr txBox="1"/>
          <p:nvPr/>
        </p:nvSpPr>
        <p:spPr>
          <a:xfrm>
            <a:off x="1414060" y="127962"/>
            <a:ext cx="6315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AdvPSTim"/>
              </a:rPr>
              <a:t>K. Robertson, R. Gauvin, J. </a:t>
            </a:r>
            <a:r>
              <a:rPr lang="fr-FR" sz="1800" dirty="0" err="1">
                <a:effectLst/>
                <a:latin typeface="AdvPSTim"/>
              </a:rPr>
              <a:t>Finch</a:t>
            </a:r>
            <a:r>
              <a:rPr lang="fr-FR" sz="1800" dirty="0">
                <a:effectLst/>
                <a:latin typeface="AdvPSTim"/>
              </a:rPr>
              <a:t> </a:t>
            </a:r>
            <a:endParaRPr lang="fr-FR" dirty="0"/>
          </a:p>
          <a:p>
            <a:r>
              <a:rPr lang="fr-FR" sz="1800" dirty="0">
                <a:effectLst/>
                <a:latin typeface="AdvPSTim"/>
              </a:rPr>
              <a:t>Application of charge </a:t>
            </a:r>
            <a:r>
              <a:rPr lang="fr-FR" sz="1800" dirty="0" err="1">
                <a:effectLst/>
                <a:latin typeface="AdvPSTim"/>
              </a:rPr>
              <a:t>contrast</a:t>
            </a:r>
            <a:r>
              <a:rPr lang="fr-FR" sz="1800" dirty="0">
                <a:effectLst/>
                <a:latin typeface="AdvPSTim"/>
              </a:rPr>
              <a:t> </a:t>
            </a:r>
            <a:r>
              <a:rPr lang="fr-FR" sz="1800" dirty="0" err="1">
                <a:effectLst/>
                <a:latin typeface="AdvPSTim"/>
              </a:rPr>
              <a:t>imaging</a:t>
            </a:r>
            <a:r>
              <a:rPr lang="fr-FR" sz="1800" dirty="0">
                <a:effectLst/>
                <a:latin typeface="AdvPSTim"/>
              </a:rPr>
              <a:t> in </a:t>
            </a:r>
            <a:r>
              <a:rPr lang="fr-FR" sz="1800" dirty="0" err="1">
                <a:effectLst/>
                <a:latin typeface="AdvPSTim"/>
              </a:rPr>
              <a:t>mineral</a:t>
            </a:r>
            <a:r>
              <a:rPr lang="fr-FR" sz="1800" dirty="0">
                <a:effectLst/>
                <a:latin typeface="AdvPSTim"/>
              </a:rPr>
              <a:t> </a:t>
            </a:r>
            <a:r>
              <a:rPr lang="fr-FR" sz="1800" dirty="0" err="1">
                <a:effectLst/>
                <a:latin typeface="AdvPSTim"/>
              </a:rPr>
              <a:t>characterization</a:t>
            </a:r>
            <a:endParaRPr lang="fr-FR" sz="1800" dirty="0">
              <a:effectLst/>
              <a:latin typeface="AdvPSTim"/>
            </a:endParaRPr>
          </a:p>
          <a:p>
            <a:r>
              <a:rPr lang="fr-FR" sz="1800" dirty="0" err="1">
                <a:effectLst/>
                <a:latin typeface="AdvPSTim"/>
              </a:rPr>
              <a:t>Minerals</a:t>
            </a:r>
            <a:r>
              <a:rPr lang="fr-FR" sz="1800" dirty="0">
                <a:effectLst/>
                <a:latin typeface="AdvPSTim"/>
              </a:rPr>
              <a:t> Engineering 18 (2005) 343–352 </a:t>
            </a:r>
            <a:endParaRPr lang="fr-FR" dirty="0"/>
          </a:p>
          <a:p>
            <a:r>
              <a:rPr lang="fr-FR" sz="1800" dirty="0">
                <a:effectLst/>
                <a:latin typeface="AdvPSTim"/>
              </a:rPr>
              <a:t> 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390C2EB-DABF-14D9-1AC2-3C81790CA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3" y="1081922"/>
            <a:ext cx="5240828" cy="284727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820ED02-A696-344C-BE86-320D6B3BF17C}"/>
              </a:ext>
            </a:extLst>
          </p:cNvPr>
          <p:cNvSpPr txBox="1"/>
          <p:nvPr/>
        </p:nvSpPr>
        <p:spPr>
          <a:xfrm>
            <a:off x="5389735" y="1247622"/>
            <a:ext cx="35578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The top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row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is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the gibbsite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with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a conductive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coating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and the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bottom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layer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is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without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. </a:t>
            </a:r>
          </a:p>
          <a:p>
            <a:endParaRPr lang="fr-FR" dirty="0">
              <a:solidFill>
                <a:schemeClr val="bg2"/>
              </a:solidFill>
              <a:latin typeface="AdvPSTim"/>
            </a:endParaRPr>
          </a:p>
          <a:p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Microstructure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is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observed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in the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form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of the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growth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rings on the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uncoated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gibbsite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particle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using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the ESED detector. The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other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detectors show a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featureless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cross-section. </a:t>
            </a:r>
            <a:endParaRPr lang="fr-FR" dirty="0">
              <a:solidFill>
                <a:schemeClr val="bg2"/>
              </a:solidFill>
              <a:effectLst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A9A6F1D-9A7A-1D59-125F-16E5C9D3E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3" y="4111643"/>
            <a:ext cx="5890637" cy="225674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31B8AF3-6083-CDF3-B514-6856FFAA8E47}"/>
              </a:ext>
            </a:extLst>
          </p:cNvPr>
          <p:cNvSpPr txBox="1"/>
          <p:nvPr/>
        </p:nvSpPr>
        <p:spPr>
          <a:xfrm>
            <a:off x="5989330" y="3965511"/>
            <a:ext cx="325581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Comparison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of Gibbsite charge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contrast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at 120 Pa and 30 keV (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left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)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with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25 Pa and 5 keV (right). The observable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contrast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between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growth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rings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appears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to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be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greater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in the image at 25 Pa and 5 keV. This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represents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a balance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between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the ion flux and the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sample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AdvPSTim"/>
              </a:rPr>
              <a:t>charging</a:t>
            </a:r>
            <a:r>
              <a:rPr lang="fr-FR" sz="1800" dirty="0">
                <a:solidFill>
                  <a:schemeClr val="bg2"/>
                </a:solidFill>
                <a:effectLst/>
                <a:latin typeface="AdvPSTim"/>
              </a:rPr>
              <a:t> </a:t>
            </a:r>
            <a:endParaRPr lang="fr-FR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08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3E92CC6-4C70-CF7F-24EA-4F43C7570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130" y="97756"/>
            <a:ext cx="2079879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FF0000"/>
                </a:solidFill>
              </a:rPr>
              <a:t>Détection des 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DC2AB9-5513-47EC-02AF-41DF1120DA1F}"/>
              </a:ext>
            </a:extLst>
          </p:cNvPr>
          <p:cNvSpPr txBox="1"/>
          <p:nvPr/>
        </p:nvSpPr>
        <p:spPr>
          <a:xfrm>
            <a:off x="1414060" y="127962"/>
            <a:ext cx="6315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Times" pitchFamily="2" charset="0"/>
              </a:rPr>
              <a:t>R. Gauvin, K. </a:t>
            </a:r>
            <a:r>
              <a:rPr lang="fr-FR" sz="1800" dirty="0" err="1">
                <a:effectLst/>
                <a:latin typeface="Times" pitchFamily="2" charset="0"/>
              </a:rPr>
              <a:t>Robertson,JF</a:t>
            </a:r>
            <a:r>
              <a:rPr lang="fr-FR" sz="1800" dirty="0">
                <a:effectLst/>
                <a:latin typeface="Times" pitchFamily="2" charset="0"/>
              </a:rPr>
              <a:t>. Leberre, J. </a:t>
            </a:r>
            <a:r>
              <a:rPr lang="fr-FR" sz="1800" dirty="0" err="1">
                <a:effectLst/>
                <a:latin typeface="Times" pitchFamily="2" charset="0"/>
              </a:rPr>
              <a:t>Finch</a:t>
            </a:r>
            <a:r>
              <a:rPr lang="fr-FR" sz="1800" dirty="0">
                <a:effectLst/>
                <a:latin typeface="Times" pitchFamily="2" charset="0"/>
              </a:rPr>
              <a:t>, B. J. Griffin </a:t>
            </a:r>
            <a:endParaRPr lang="fr-FR" dirty="0">
              <a:effectLst/>
            </a:endParaRPr>
          </a:p>
          <a:p>
            <a:r>
              <a:rPr lang="fr-FR" sz="1800" dirty="0" err="1">
                <a:effectLst/>
                <a:latin typeface="Times" pitchFamily="2" charset="0"/>
              </a:rPr>
              <a:t>Possibility</a:t>
            </a:r>
            <a:r>
              <a:rPr lang="fr-FR" sz="1800" dirty="0">
                <a:effectLst/>
                <a:latin typeface="Times" pitchFamily="2" charset="0"/>
              </a:rPr>
              <a:t> of Charge </a:t>
            </a:r>
            <a:r>
              <a:rPr lang="fr-FR" sz="1800" dirty="0" err="1">
                <a:effectLst/>
                <a:latin typeface="Times" pitchFamily="2" charset="0"/>
              </a:rPr>
              <a:t>Contrast</a:t>
            </a:r>
            <a:r>
              <a:rPr lang="fr-FR" sz="1800" dirty="0">
                <a:effectLst/>
                <a:latin typeface="Times" pitchFamily="2" charset="0"/>
              </a:rPr>
              <a:t> Imaging of </a:t>
            </a:r>
            <a:r>
              <a:rPr lang="fr-FR" sz="1800" dirty="0" err="1">
                <a:effectLst/>
                <a:latin typeface="Times" pitchFamily="2" charset="0"/>
              </a:rPr>
              <a:t>Polymeric</a:t>
            </a:r>
            <a:r>
              <a:rPr lang="fr-FR" sz="1800" dirty="0">
                <a:effectLst/>
                <a:latin typeface="Times" pitchFamily="2" charset="0"/>
              </a:rPr>
              <a:t> Materials </a:t>
            </a:r>
            <a:endParaRPr lang="fr-FR" dirty="0">
              <a:effectLst/>
            </a:endParaRPr>
          </a:p>
          <a:p>
            <a:r>
              <a:rPr lang="fr-FR" sz="1800" dirty="0">
                <a:effectLst/>
                <a:latin typeface="Times" pitchFamily="2" charset="0"/>
              </a:rPr>
              <a:t>SCANNING VOL. 25, 240–242 (2003) </a:t>
            </a:r>
            <a:endParaRPr lang="fr-FR" dirty="0">
              <a:effectLst/>
            </a:endParaRPr>
          </a:p>
          <a:p>
            <a:r>
              <a:rPr lang="fr-FR" sz="1800" dirty="0">
                <a:effectLst/>
                <a:latin typeface="AdvPSTim"/>
              </a:rPr>
              <a:t>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411AFD-7988-4661-FC91-A0A1DB82D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2" y="1255497"/>
            <a:ext cx="2866075" cy="21643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3781DF-C7F6-9661-B52A-E618B0396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80" y="1294995"/>
            <a:ext cx="2970919" cy="21643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7A4054-946A-8109-E29E-8C94575E3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57" y="1160418"/>
            <a:ext cx="2999283" cy="22594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A7EB3BF-3771-E416-EB9F-4E7924915B5A}"/>
              </a:ext>
            </a:extLst>
          </p:cNvPr>
          <p:cNvSpPr txBox="1"/>
          <p:nvPr/>
        </p:nvSpPr>
        <p:spPr>
          <a:xfrm>
            <a:off x="6389566" y="3812133"/>
            <a:ext cx="2774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Times" pitchFamily="2" charset="0"/>
              </a:rPr>
              <a:t>ESED detector. 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AD6580A-0ACB-D022-5648-591909600CDB}"/>
              </a:ext>
            </a:extLst>
          </p:cNvPr>
          <p:cNvSpPr txBox="1"/>
          <p:nvPr/>
        </p:nvSpPr>
        <p:spPr>
          <a:xfrm>
            <a:off x="230370" y="5602503"/>
            <a:ext cx="8257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The incident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electron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energy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was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30 keV, the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gas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was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air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with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a pressure of 150 Pa, and the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working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distance </a:t>
            </a:r>
            <a:r>
              <a:rPr lang="fr-FR" sz="1800" dirty="0" err="1">
                <a:solidFill>
                  <a:schemeClr val="bg2"/>
                </a:solidFill>
                <a:effectLst/>
                <a:latin typeface="Times" pitchFamily="2" charset="0"/>
              </a:rPr>
              <a:t>was</a:t>
            </a:r>
            <a:r>
              <a:rPr lang="fr-FR" sz="1800" dirty="0">
                <a:solidFill>
                  <a:schemeClr val="bg2"/>
                </a:solidFill>
                <a:effectLst/>
                <a:latin typeface="Times" pitchFamily="2" charset="0"/>
              </a:rPr>
              <a:t> 6.2 mm. 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303CC5-FD02-DFC7-594C-9E04F0ABCCA7}"/>
              </a:ext>
            </a:extLst>
          </p:cNvPr>
          <p:cNvSpPr txBox="1"/>
          <p:nvPr/>
        </p:nvSpPr>
        <p:spPr>
          <a:xfrm>
            <a:off x="3198779" y="3686465"/>
            <a:ext cx="2966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Times" pitchFamily="2" charset="0"/>
              </a:rPr>
              <a:t>BSE detector. Composition mode 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C47C14-70FA-BC73-EDEE-94D60303E01C}"/>
              </a:ext>
            </a:extLst>
          </p:cNvPr>
          <p:cNvSpPr txBox="1"/>
          <p:nvPr/>
        </p:nvSpPr>
        <p:spPr>
          <a:xfrm>
            <a:off x="0" y="3725159"/>
            <a:ext cx="3198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Times" pitchFamily="2" charset="0"/>
              </a:rPr>
              <a:t>BSE  detector </a:t>
            </a:r>
            <a:r>
              <a:rPr lang="fr-FR" sz="1800" dirty="0" err="1">
                <a:effectLst/>
                <a:latin typeface="Times" pitchFamily="2" charset="0"/>
              </a:rPr>
              <a:t>topographic</a:t>
            </a:r>
            <a:r>
              <a:rPr lang="fr-FR" sz="1800" dirty="0">
                <a:effectLst/>
                <a:latin typeface="Times" pitchFamily="2" charset="0"/>
              </a:rPr>
              <a:t> mode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9469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2971F4-3645-F36E-00C7-C1C2195CF1D4}"/>
              </a:ext>
            </a:extLst>
          </p:cNvPr>
          <p:cNvSpPr txBox="1"/>
          <p:nvPr/>
        </p:nvSpPr>
        <p:spPr>
          <a:xfrm>
            <a:off x="2020389" y="400593"/>
            <a:ext cx="148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EB5372-DE88-876F-8E17-09DE450AE201}"/>
              </a:ext>
            </a:extLst>
          </p:cNvPr>
          <p:cNvSpPr txBox="1"/>
          <p:nvPr/>
        </p:nvSpPr>
        <p:spPr>
          <a:xfrm>
            <a:off x="471055" y="1255497"/>
            <a:ext cx="577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y a principalement 3 stratégies pour obtenir des images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B25D60-EAF5-D4F0-54F3-335596F78B4E}"/>
              </a:ext>
            </a:extLst>
          </p:cNvPr>
          <p:cNvSpPr txBox="1"/>
          <p:nvPr/>
        </p:nvSpPr>
        <p:spPr>
          <a:xfrm>
            <a:off x="204556" y="1665719"/>
            <a:ext cx="7460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F0000"/>
                </a:solidFill>
              </a:rPr>
              <a:t>Utiliser les électrons rétrodiffusés (sans interaction)</a:t>
            </a:r>
          </a:p>
          <a:p>
            <a:r>
              <a:rPr lang="fr-FR" dirty="0">
                <a:solidFill>
                  <a:srgbClr val="FF0000"/>
                </a:solidFill>
              </a:rPr>
              <a:t>     	</a:t>
            </a:r>
            <a:r>
              <a:rPr lang="fr-FR" dirty="0">
                <a:solidFill>
                  <a:schemeClr val="bg2"/>
                </a:solidFill>
              </a:rPr>
              <a:t>L’augmentation de la pression dégrade le rapport  signal sur bruit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CC99EF-7970-621C-6210-9DFFDA53DF91}"/>
              </a:ext>
            </a:extLst>
          </p:cNvPr>
          <p:cNvSpPr txBox="1"/>
          <p:nvPr/>
        </p:nvSpPr>
        <p:spPr>
          <a:xfrm>
            <a:off x="204556" y="2385542"/>
            <a:ext cx="703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F0000"/>
                </a:solidFill>
              </a:rPr>
              <a:t>Utiliser un détecteur ET modifié  (sans interaction)</a:t>
            </a:r>
          </a:p>
          <a:p>
            <a:r>
              <a:rPr lang="fr-FR" dirty="0">
                <a:solidFill>
                  <a:srgbClr val="FF0000"/>
                </a:solidFill>
              </a:rPr>
              <a:t>     	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0F747B-312E-2D7C-ACDC-A6F88AE8ABA4}"/>
              </a:ext>
            </a:extLst>
          </p:cNvPr>
          <p:cNvSpPr txBox="1"/>
          <p:nvPr/>
        </p:nvSpPr>
        <p:spPr>
          <a:xfrm>
            <a:off x="224150" y="2955944"/>
            <a:ext cx="8919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F0000"/>
                </a:solidFill>
              </a:rPr>
              <a:t>Mettre à profit les interactions au sein de la chambre (imagerie type pseudo-secondaire)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	- </a:t>
            </a:r>
            <a:r>
              <a:rPr lang="fr-FR" dirty="0" err="1">
                <a:solidFill>
                  <a:srgbClr val="FF0000"/>
                </a:solidFill>
              </a:rPr>
              <a:t>detection</a:t>
            </a:r>
            <a:r>
              <a:rPr lang="fr-FR" dirty="0">
                <a:solidFill>
                  <a:srgbClr val="FF0000"/>
                </a:solidFill>
              </a:rPr>
              <a:t> des </a:t>
            </a:r>
            <a:r>
              <a:rPr lang="fr-FR" dirty="0" err="1">
                <a:solidFill>
                  <a:srgbClr val="FF0000"/>
                </a:solidFill>
              </a:rPr>
              <a:t>electrons</a:t>
            </a:r>
            <a:endParaRPr lang="fr-FR" dirty="0">
              <a:solidFill>
                <a:srgbClr val="FF0000"/>
              </a:solidFill>
            </a:endParaRPr>
          </a:p>
          <a:p>
            <a:pPr lvl="1"/>
            <a:r>
              <a:rPr lang="fr-FR" dirty="0">
                <a:solidFill>
                  <a:srgbClr val="FF0000"/>
                </a:solidFill>
              </a:rPr>
              <a:t>	- détection des photons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	- détection des ions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	L’augmentation de la pression augmente le rapport signal sur bruit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ECBDCE9-06FC-5AFA-E5D1-B8880F5729FD}"/>
              </a:ext>
            </a:extLst>
          </p:cNvPr>
          <p:cNvSpPr txBox="1"/>
          <p:nvPr/>
        </p:nvSpPr>
        <p:spPr>
          <a:xfrm>
            <a:off x="-22476" y="4910241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les conditions de haute pression, pour des échantillons non conducteurs, il peut apparaître un contraste particulier qui est le contraste de charge .</a:t>
            </a:r>
          </a:p>
        </p:txBody>
      </p:sp>
    </p:spTree>
    <p:extLst>
      <p:ext uri="{BB962C8B-B14F-4D97-AF65-F5344CB8AC3E}">
        <p14:creationId xmlns:p14="http://schemas.microsoft.com/office/powerpoint/2010/main" val="2531805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0CC1E4-23E2-F3F7-1510-24D10A492F3B}"/>
              </a:ext>
            </a:extLst>
          </p:cNvPr>
          <p:cNvSpPr txBox="1"/>
          <p:nvPr/>
        </p:nvSpPr>
        <p:spPr>
          <a:xfrm>
            <a:off x="1092926" y="1636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fr-FR" sz="1800" b="1" dirty="0">
                <a:latin typeface="Calibri" charset="0"/>
                <a:ea typeface="Times New Roman" charset="0"/>
              </a:rPr>
              <a:t>Pour aller plus loin, </a:t>
            </a:r>
            <a:endParaRPr lang="fr-FR" sz="1800" b="1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C17323-53F1-65B9-CBE4-DFEE6A161579}"/>
              </a:ext>
            </a:extLst>
          </p:cNvPr>
          <p:cNvSpPr/>
          <p:nvPr/>
        </p:nvSpPr>
        <p:spPr>
          <a:xfrm>
            <a:off x="1663526" y="3349875"/>
            <a:ext cx="7405863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fr-FR" b="1" dirty="0">
                <a:solidFill>
                  <a:srgbClr val="FF0000"/>
                </a:solidFill>
                <a:latin typeface="Calibri" charset="0"/>
                <a:ea typeface="Times New Roman" charset="0"/>
              </a:rPr>
              <a:t>Monique </a:t>
            </a:r>
            <a:r>
              <a:rPr lang="fr-FR" b="1" dirty="0" err="1">
                <a:solidFill>
                  <a:srgbClr val="FF0000"/>
                </a:solidFill>
                <a:latin typeface="Calibri" charset="0"/>
                <a:ea typeface="Times New Roman" charset="0"/>
              </a:rPr>
              <a:t>Repoux</a:t>
            </a:r>
            <a:r>
              <a:rPr lang="fr-FR" b="1" dirty="0">
                <a:solidFill>
                  <a:srgbClr val="FF0000"/>
                </a:solidFill>
                <a:latin typeface="Calibri" charset="0"/>
                <a:ea typeface="Times New Roman" charset="0"/>
              </a:rPr>
              <a:t>, Christian Mathieu </a:t>
            </a:r>
            <a:endParaRPr lang="fr-FR" b="1" dirty="0">
              <a:solidFill>
                <a:srgbClr val="FF0000"/>
              </a:solidFill>
              <a:latin typeface="Times New Roman" charset="0"/>
              <a:ea typeface="Times New Roman" charset="0"/>
            </a:endParaRPr>
          </a:p>
          <a:p>
            <a:pPr indent="450215" algn="just">
              <a:spcAft>
                <a:spcPts val="0"/>
              </a:spcAft>
            </a:pPr>
            <a:r>
              <a:rPr lang="fr-FR" dirty="0">
                <a:solidFill>
                  <a:srgbClr val="FF0000"/>
                </a:solidFill>
                <a:latin typeface="Calibri" charset="0"/>
                <a:ea typeface="Times New Roman" charset="0"/>
              </a:rPr>
              <a:t>La microscopie électronique à balayage à pression contrôlée  243-266</a:t>
            </a:r>
            <a:endParaRPr lang="fr-FR" dirty="0">
              <a:solidFill>
                <a:srgbClr val="FF0000"/>
              </a:solidFill>
              <a:latin typeface="Times New Roman" charset="0"/>
              <a:ea typeface="Times New Roman" charset="0"/>
            </a:endParaRPr>
          </a:p>
          <a:p>
            <a:pPr indent="450215"/>
            <a:r>
              <a:rPr lang="fr-FR" dirty="0">
                <a:solidFill>
                  <a:srgbClr val="FF0000"/>
                </a:solidFill>
                <a:latin typeface="Calibri" charset="0"/>
                <a:ea typeface="Times New Roman" charset="0"/>
              </a:rPr>
              <a:t>Microscopie électronique à balayage et Microanalyses – EDP Sciences -</a:t>
            </a:r>
            <a:r>
              <a:rPr lang="fr-FR" dirty="0">
                <a:solidFill>
                  <a:srgbClr val="FF0000"/>
                </a:solidFill>
                <a:latin typeface="Times New Roman" charset="0"/>
                <a:ea typeface="Times New Roman" charset="0"/>
              </a:rPr>
              <a:t> </a:t>
            </a:r>
            <a:r>
              <a:rPr lang="fr-FR" u="sng" dirty="0">
                <a:solidFill>
                  <a:srgbClr val="FF0000"/>
                </a:solidFill>
                <a:latin typeface="-webkit-standard" charset="0"/>
                <a:ea typeface="Times New Roman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ISBN : 978-2-7598-0082-7</a:t>
            </a:r>
            <a:endParaRPr lang="fr-FR" dirty="0">
              <a:solidFill>
                <a:srgbClr val="FF0000"/>
              </a:solidFill>
              <a:latin typeface="Times New Roman" charset="0"/>
              <a:ea typeface="Times New Roman" charset="0"/>
            </a:endParaRPr>
          </a:p>
          <a:p>
            <a:pPr indent="450215" algn="just">
              <a:spcAft>
                <a:spcPts val="0"/>
              </a:spcAft>
            </a:pPr>
            <a:r>
              <a:rPr lang="fr-FR" dirty="0">
                <a:solidFill>
                  <a:srgbClr val="FF0000"/>
                </a:solidFill>
                <a:latin typeface="Calibri" charset="0"/>
                <a:ea typeface="Times New Roman" charset="0"/>
              </a:rPr>
              <a:t> </a:t>
            </a:r>
          </a:p>
          <a:p>
            <a:pPr indent="450215" algn="just">
              <a:spcAft>
                <a:spcPts val="0"/>
              </a:spcAft>
            </a:pPr>
            <a:endParaRPr lang="fr-FR" dirty="0">
              <a:solidFill>
                <a:srgbClr val="FF0000"/>
              </a:solidFill>
              <a:latin typeface="Calibri" charset="0"/>
              <a:ea typeface="Times New Roman" charset="0"/>
            </a:endParaRPr>
          </a:p>
          <a:p>
            <a:pPr indent="450215" algn="just">
              <a:spcAft>
                <a:spcPts val="0"/>
              </a:spcAft>
            </a:pPr>
            <a:endParaRPr lang="fr-FR" dirty="0">
              <a:solidFill>
                <a:srgbClr val="FF0000"/>
              </a:solidFill>
              <a:latin typeface="Times New Roman" charset="0"/>
              <a:ea typeface="Times New Roman" charset="0"/>
            </a:endParaRPr>
          </a:p>
          <a:p>
            <a:pPr indent="450215" algn="just">
              <a:spcAft>
                <a:spcPts val="0"/>
              </a:spcAft>
            </a:pPr>
            <a:r>
              <a:rPr lang="fr-FR" b="1" dirty="0" err="1">
                <a:solidFill>
                  <a:srgbClr val="FF0000"/>
                </a:solidFill>
                <a:latin typeface="Calibri" charset="0"/>
                <a:ea typeface="Times New Roman" charset="0"/>
              </a:rPr>
              <a:t>Lahcen</a:t>
            </a:r>
            <a:r>
              <a:rPr lang="fr-FR" b="1" dirty="0">
                <a:solidFill>
                  <a:srgbClr val="FF0000"/>
                </a:solidFill>
                <a:latin typeface="Calibri" charset="0"/>
                <a:ea typeface="Times New Roman" charset="0"/>
              </a:rPr>
              <a:t> Khouchaf, Christian Mathieu</a:t>
            </a:r>
            <a:endParaRPr lang="fr-FR" dirty="0">
              <a:solidFill>
                <a:srgbClr val="FF0000"/>
              </a:solidFill>
              <a:latin typeface="Times New Roman" charset="0"/>
              <a:ea typeface="Times New Roman" charset="0"/>
            </a:endParaRPr>
          </a:p>
          <a:p>
            <a:pPr indent="450215" algn="just">
              <a:spcAft>
                <a:spcPts val="0"/>
              </a:spcAft>
            </a:pPr>
            <a:r>
              <a:rPr lang="fr-FR" dirty="0">
                <a:solidFill>
                  <a:srgbClr val="FF0000"/>
                </a:solidFill>
                <a:latin typeface="Calibri" charset="0"/>
                <a:ea typeface="Times New Roman" charset="0"/>
              </a:rPr>
              <a:t>La microscopie à balayage sous environnement gazeux. Du principe à l’étude optimisée des matériaux. Edition Ellipses -  ISBN 9783240-018068</a:t>
            </a:r>
            <a:endParaRPr lang="fr-FR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12" name="Image 11" descr="../Capture%20d’écran%202017-06-08%20à%2009.31.09.png">
            <a:extLst>
              <a:ext uri="{FF2B5EF4-FFF2-40B4-BE49-F238E27FC236}">
                <a16:creationId xmlns:a16="http://schemas.microsoft.com/office/drawing/2014/main" id="{1279B021-7F71-3CB0-D0AF-8484E544FA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2" y="3318551"/>
            <a:ext cx="1356454" cy="173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../Capture%20d’écran%202017-06-08%20à%2009.34.30.png">
            <a:extLst>
              <a:ext uri="{FF2B5EF4-FFF2-40B4-BE49-F238E27FC236}">
                <a16:creationId xmlns:a16="http://schemas.microsoft.com/office/drawing/2014/main" id="{C6335BF0-5179-A8B8-03CE-F6B7219BDF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2" y="5026711"/>
            <a:ext cx="1356454" cy="17394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F3FA0B2-67CF-E4C4-4954-6D4359B969F1}"/>
              </a:ext>
            </a:extLst>
          </p:cNvPr>
          <p:cNvSpPr txBox="1"/>
          <p:nvPr/>
        </p:nvSpPr>
        <p:spPr>
          <a:xfrm>
            <a:off x="1558028" y="533008"/>
            <a:ext cx="440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G.D Danilatos  </a:t>
            </a:r>
            <a:r>
              <a:rPr lang="fr-FR" dirty="0" err="1"/>
              <a:t>www.danilatos.com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CD77F65-318D-C98A-C508-F3346DDE5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87" y="137761"/>
            <a:ext cx="3508603" cy="2622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7022B10-8534-E77A-56C2-0F2CD6E60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9" y="1103373"/>
            <a:ext cx="1297588" cy="200427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2A95F2-7E22-E2FE-39EF-4162FAECBA15}"/>
              </a:ext>
            </a:extLst>
          </p:cNvPr>
          <p:cNvSpPr txBox="1"/>
          <p:nvPr/>
        </p:nvSpPr>
        <p:spPr>
          <a:xfrm>
            <a:off x="1455638" y="1255444"/>
            <a:ext cx="3864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Debbie stokes</a:t>
            </a:r>
            <a:endParaRPr lang="fr-FR" b="1" dirty="0">
              <a:solidFill>
                <a:srgbClr val="292A42"/>
              </a:solidFill>
              <a:effectLst/>
            </a:endParaRPr>
          </a:p>
          <a:p>
            <a:r>
              <a:rPr lang="fr-FR" b="1" dirty="0">
                <a:solidFill>
                  <a:srgbClr val="292A42"/>
                </a:solidFill>
                <a:effectLst/>
                <a:latin typeface="inherit"/>
              </a:rPr>
              <a:t>Principles and Practice of Variable Pressure / </a:t>
            </a:r>
            <a:r>
              <a:rPr lang="fr-FR" b="1" dirty="0" err="1">
                <a:solidFill>
                  <a:srgbClr val="292A42"/>
                </a:solidFill>
                <a:effectLst/>
                <a:latin typeface="inherit"/>
              </a:rPr>
              <a:t>Environmental</a:t>
            </a:r>
            <a:r>
              <a:rPr lang="fr-FR" b="1" dirty="0">
                <a:solidFill>
                  <a:srgbClr val="292A42"/>
                </a:solidFill>
                <a:effectLst/>
                <a:latin typeface="inherit"/>
              </a:rPr>
              <a:t> Scanning Electron </a:t>
            </a:r>
            <a:r>
              <a:rPr lang="fr-FR" b="1" dirty="0" err="1">
                <a:solidFill>
                  <a:srgbClr val="292A42"/>
                </a:solidFill>
                <a:effectLst/>
                <a:latin typeface="inherit"/>
              </a:rPr>
              <a:t>Microscopy</a:t>
            </a:r>
            <a:r>
              <a:rPr lang="fr-FR" b="1" dirty="0">
                <a:solidFill>
                  <a:srgbClr val="292A42"/>
                </a:solidFill>
                <a:effectLst/>
                <a:latin typeface="inherit"/>
              </a:rPr>
              <a:t> (VP-ESEM) </a:t>
            </a:r>
            <a:r>
              <a:rPr lang="fr-FR" b="1" dirty="0" err="1">
                <a:solidFill>
                  <a:srgbClr val="292A42"/>
                </a:solidFill>
                <a:effectLst/>
                <a:latin typeface="inherit"/>
              </a:rPr>
              <a:t>Wiley</a:t>
            </a:r>
            <a:endParaRPr lang="fr-FR" b="1" dirty="0">
              <a:solidFill>
                <a:srgbClr val="292A42"/>
              </a:solidFill>
              <a:effectLst/>
              <a:latin typeface="inherit"/>
            </a:endParaRPr>
          </a:p>
          <a:p>
            <a:r>
              <a:rPr lang="fr-FR" b="0" i="0" u="none" strike="noStrike" dirty="0">
                <a:solidFill>
                  <a:srgbClr val="414245"/>
                </a:solidFill>
                <a:effectLst/>
                <a:latin typeface="Open Sans" panose="020B0606030504020204" pitchFamily="34" charset="0"/>
              </a:rPr>
              <a:t>ISBN: 978-0-470-06540-2</a:t>
            </a:r>
            <a:endParaRPr lang="fr-FR" b="1" dirty="0">
              <a:solidFill>
                <a:srgbClr val="292A42"/>
              </a:solidFill>
              <a:effectLst/>
              <a:latin typeface="inherit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51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F8E84CB-5935-BA8B-A474-03A49B86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741" y="-14741"/>
            <a:ext cx="7014294" cy="1143000"/>
          </a:xfrm>
        </p:spPr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D50AF65-B3E6-0006-53E8-481DEE4D5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377983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91AE8-DCA5-FF9F-A2AA-6C209712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42481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442D764-1F0C-1843-2F08-205C4C994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581525"/>
            <a:ext cx="39592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/>
              <a:t>Le phénomène de charge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/>
              <a:t>(mousse de polymère isolante)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6C9D24C6-2E8D-20FF-7DE8-7A3AD2127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604905"/>
            <a:ext cx="36004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/>
              <a:t>L’altération de l’échantillon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/>
              <a:t>(peau de banane)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37CA4B-D6E7-0DEB-0217-C43FA774EE50}"/>
              </a:ext>
            </a:extLst>
          </p:cNvPr>
          <p:cNvSpPr txBox="1"/>
          <p:nvPr/>
        </p:nvSpPr>
        <p:spPr>
          <a:xfrm>
            <a:off x="1667741" y="683238"/>
            <a:ext cx="131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ISOLANT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BC4C21-0541-0E56-339D-23B4530FB3E9}"/>
              </a:ext>
            </a:extLst>
          </p:cNvPr>
          <p:cNvSpPr txBox="1"/>
          <p:nvPr/>
        </p:nvSpPr>
        <p:spPr>
          <a:xfrm>
            <a:off x="5174888" y="683238"/>
            <a:ext cx="350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SENSIBLE AU DÉGAZAGE</a:t>
            </a:r>
          </a:p>
        </p:txBody>
      </p:sp>
    </p:spTree>
    <p:extLst>
      <p:ext uri="{BB962C8B-B14F-4D97-AF65-F5344CB8AC3E}">
        <p14:creationId xmlns:p14="http://schemas.microsoft.com/office/powerpoint/2010/main" val="3469165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D22D6C3-EB55-4D48-A1F6-4119195B73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551613"/>
            <a:ext cx="533400" cy="214312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8EBF893-4742-4BE8-A61F-EEF9F272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2" y="2696858"/>
            <a:ext cx="2950515" cy="171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D7FD6E-7C36-4755-9B57-7E927B522BC7}"/>
              </a:ext>
            </a:extLst>
          </p:cNvPr>
          <p:cNvGrpSpPr/>
          <p:nvPr/>
        </p:nvGrpSpPr>
        <p:grpSpPr>
          <a:xfrm>
            <a:off x="3930643" y="1836016"/>
            <a:ext cx="5088784" cy="2870579"/>
            <a:chOff x="497426" y="1447880"/>
            <a:chExt cx="7610783" cy="3766984"/>
          </a:xfrm>
        </p:grpSpPr>
        <p:sp>
          <p:nvSpPr>
            <p:cNvPr id="12" name="ZoneTexte 1">
              <a:extLst>
                <a:ext uri="{FF2B5EF4-FFF2-40B4-BE49-F238E27FC236}">
                  <a16:creationId xmlns:a16="http://schemas.microsoft.com/office/drawing/2014/main" id="{CE4B2638-9B5E-4B23-A9C6-645C4BAAA65A}"/>
                </a:ext>
              </a:extLst>
            </p:cNvPr>
            <p:cNvSpPr txBox="1"/>
            <p:nvPr/>
          </p:nvSpPr>
          <p:spPr>
            <a:xfrm>
              <a:off x="497426" y="2640382"/>
              <a:ext cx="6324099" cy="1413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  <a:cs typeface="Times New Roman" panose="02020603050405020304" pitchFamily="18" charset="0"/>
                </a:rPr>
                <a:t>Merci</a:t>
              </a:r>
              <a:r>
                <a:rPr lang="en-GB" sz="3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  <a:cs typeface="Times New Roman" panose="02020603050405020304" pitchFamily="18" charset="0"/>
                </a:rPr>
                <a:t> de </a:t>
              </a:r>
              <a:r>
                <a:rPr lang="en-GB" sz="3200" b="1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  <a:cs typeface="Times New Roman" panose="02020603050405020304" pitchFamily="18" charset="0"/>
                </a:rPr>
                <a:t>votre</a:t>
              </a:r>
              <a:r>
                <a:rPr lang="en-GB" sz="3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GB" sz="3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  <a:cs typeface="Times New Roman" panose="02020603050405020304" pitchFamily="18" charset="0"/>
                </a:rPr>
                <a:t>attention</a:t>
              </a:r>
            </a:p>
          </p:txBody>
        </p:sp>
        <p:sp>
          <p:nvSpPr>
            <p:cNvPr id="13" name="ZoneTexte 9">
              <a:extLst>
                <a:ext uri="{FF2B5EF4-FFF2-40B4-BE49-F238E27FC236}">
                  <a16:creationId xmlns:a16="http://schemas.microsoft.com/office/drawing/2014/main" id="{E05F8405-79ED-4354-8BF9-9E9954E47634}"/>
                </a:ext>
              </a:extLst>
            </p:cNvPr>
            <p:cNvSpPr txBox="1"/>
            <p:nvPr/>
          </p:nvSpPr>
          <p:spPr>
            <a:xfrm>
              <a:off x="1409700" y="4023397"/>
              <a:ext cx="3219450" cy="11914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05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UNITE DE CATALYSE ET CHIMIE DU SOLIDE</a:t>
              </a:r>
            </a:p>
            <a:p>
              <a:pPr algn="ctr"/>
              <a:endPara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943EC1B-9AC9-4527-8E27-6993A39704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9770" y="2275013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1F115B3-583B-4683-AA22-29C063131A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31984" y="2084103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63FD7C1-BE35-4FA9-AA86-15D08323D0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9826" y="1934495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81E4A73-8887-4132-98D4-8FBD6E45A2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526" y="1836726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913F9E3-376A-4797-8BAE-BAA854D16E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988" y="1781814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8783C3D-4B52-4A01-ACAD-4A5E7FFFB4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9617" y="1805461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008B0A8-B1E7-4FE3-9429-9412F6166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6484" y="1880479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45D6EB9-0971-461D-BFB5-C1B612F58F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8777" y="2007264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0FF9587-B3DB-4E59-9AEE-4E20F1304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9721" y="2169795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7B4923C-FCD6-442A-B9EB-061587472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28314" y="2391248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574DAB4-CA48-4DE9-9C9B-9CF2A8EB5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4532" y="2629593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25B410E-A80C-4EE9-A740-027FC6CE62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245" y="2891531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F0FF27C3-B54E-4BAD-9071-B567F65B8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3437" y="3168669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C7631AB6-26DB-4AC2-B4FD-180DDA624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0483" y="3462427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C428A7B-E851-46CC-B442-9AF115ECC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67887" y="3734796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67C2691B-35E8-438E-B076-A49E1D5B2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32118" y="3979324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3416D46A-17A1-40CF-91E4-A23CBD80D0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9721" y="4189595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55A06646-4013-432D-9C94-88911BB5AB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8777" y="4371324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67F0FC79-522C-4387-AF83-669925F03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6484" y="4489430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E52E3C9-B038-4263-BEFA-10A7E9EA5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3679" y="4563414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75DF8009-00B0-4BEC-899E-2807F85C56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853" y="4574104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4787A6DC-A11C-4F44-8866-CE144474A4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145" y="4535910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0BAA6111-A69B-4A59-B2D9-6E25A35D6D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9826" y="4440512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7AF38DC-3D58-4CF2-B965-AE89F3A95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31984" y="4286650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D07E2C7-40D2-456F-8EE2-A25882402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9770" y="4094269"/>
              <a:ext cx="161426" cy="169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376ABD9E-E9E5-4E33-B39F-D632A0494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57577" y="3972603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56CA4BFB-8CF1-46F6-8DBE-597F632B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1646" y="4125003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59564509-5B2F-4A76-B662-7A10A7DE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0983" y="4201976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D015C4EE-AC7D-4474-BB83-EC7F06E280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5456" y="4181521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F9A9FED5-BD3A-43B2-A3AB-640AE35700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311" y="4075168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9254B637-4D5D-4E3E-90DE-E7431FFA9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3563" y="3887929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9A5A24BD-3A0E-4321-A45D-C9A6DAA73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0203" y="3641978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A0F33B2F-7780-45EA-8F2E-BCF300A085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1199" y="3350366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0E8C202-3B9A-45BD-82E7-D541F5A5C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9301" y="3057425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800BD6DB-40CF-47C2-ACC3-1C6613158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0486" y="2764844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71541559-2C76-4015-B344-D1C26C8A0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9060" y="2517312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AC3C22E-984A-462C-B152-E709A0E760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4282" y="2325213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2E773577-5A44-43A4-96D4-0B70AD4DA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22599" y="2211098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6D729D90-242E-47DD-B095-98A5EB231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853" y="2189317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2C46092E-E2C5-464C-9A53-294ED977DE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1313" y="2257043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C75F5A01-F8D6-4D80-A1EC-3ED25A193D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1664" y="2408192"/>
              <a:ext cx="161426" cy="169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50883EF8-0C94-46A9-8334-9CDA5B246E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7619" y="1887965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ECE85A4C-AE82-4A2A-AB60-5AA19199C3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2376" y="2341520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18D58F93-BA17-4ABE-8732-9C87AE4370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4886" y="2103843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10D4AC0A-7D4D-414F-9D30-55706236B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3046" y="1718617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97B92407-1BD7-4CB1-AC27-68AA46DE4D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9566" y="1580724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A8E3CED-BF3F-4D0B-AD74-0344215647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6059" y="1496671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59A85DA9-A68C-4C86-BF00-BD16D00F45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2552" y="1447880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497CEBE-FAFB-4106-A849-7815C3A5E2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9520" y="1458388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7543DF85-4319-4D10-9EDA-9BD522698F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0100" y="1517666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8403A90C-83CF-451D-8483-B41F0C6BB2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8777" y="1617228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B64DEAC5-2830-4ACB-A3E6-18986F4EEF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7904" y="1759505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BAF1695-676F-4A07-B595-A46828BFBE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5562" y="1936519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D0EBA238-C089-4131-A8AC-A85EF15C43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7304" y="2153337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13AB4C2-486E-417F-8968-D7018ED2B2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1017" y="2406747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67C95289-3165-4DB8-884D-593B3BCF74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6070" y="2672602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EE4E82BF-6705-49BF-AA61-E45D7BE40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9879" y="2955658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CC4EBB0A-A23B-4B53-AF35-00A7BBCA2B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6783" y="3243491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75D724C5-6FE9-49D0-93E2-ACEF26234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2443" y="3547101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B335B5EA-4593-41E4-A1C8-E0A63F0CB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50068" y="3816653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0BD5D31B-8199-41AA-925A-8390ED63F9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578" y="4082190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EFB6CE5D-2FD0-478E-9153-DBBE65CB7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9586" y="4312058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5AE3E255-7E57-4A43-BA24-F5F7DE11A6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50727" y="4523076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E459FDEF-9542-4487-A4A6-994D4064B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17035" y="4705258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701CFF27-4E4E-4B92-A194-178054897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3573" y="4841340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8F507635-2B69-44C6-9D27-10ECDB3A71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5771" y="4938982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9A12B82C-358A-481E-B0C3-427A49D9D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95476" y="4965370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5D96F7C8-BFC2-4F0D-B496-780F09101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8631" y="4955384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269BFBCC-FCFC-4B92-9B3C-E4D0D3B21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1786" y="4906559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FD2F4B3E-8176-4005-A125-F079F34C9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3984" y="4796022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956CA90E-41EC-4935-A185-17E48B7EFA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3370" y="4661536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A9B24E23-16A2-4398-AA8C-B156A90E0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9769" y="4475216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1D0E54C7-C4B0-4EE8-85B7-DF09AE583B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9565" y="4261888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E66B28FE-5DDF-4353-8CA3-4CEFDF17D1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7341" y="4011639"/>
              <a:ext cx="161426" cy="1693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dkEdge">
              <a:bevelT w="1447800" h="1447800"/>
              <a:bevelB w="1447800" h="1187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200">
                <a:latin typeface="Bradley Hand ITC" panose="03070402050302030203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8E995E-0B0D-4362-9A93-7D99805AF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8196" y="1296647"/>
            <a:ext cx="5181601" cy="343661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Réunion de décembre- GNMEBA- décembre 2022- Paris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CAA11E2-C375-94F3-AF5E-94CA29389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196" y="5083967"/>
            <a:ext cx="561657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fr-FR" altLang="fr-FR" b="1" dirty="0">
                <a:solidFill>
                  <a:srgbClr val="FFFF00"/>
                </a:solidFill>
              </a:rPr>
              <a:t>Remerciements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fr-FR" altLang="fr-FR" dirty="0">
                <a:solidFill>
                  <a:srgbClr val="FFFF00"/>
                </a:solidFill>
              </a:rPr>
              <a:t>	Monique </a:t>
            </a:r>
            <a:r>
              <a:rPr lang="fr-FR" altLang="fr-FR" dirty="0" err="1">
                <a:solidFill>
                  <a:srgbClr val="FFFF00"/>
                </a:solidFill>
              </a:rPr>
              <a:t>Repoux</a:t>
            </a:r>
            <a:r>
              <a:rPr lang="fr-FR" altLang="fr-FR" dirty="0">
                <a:solidFill>
                  <a:srgbClr val="FFFF00"/>
                </a:solidFill>
              </a:rPr>
              <a:t>  -  </a:t>
            </a:r>
            <a:r>
              <a:rPr lang="fr-FR" altLang="fr-FR" dirty="0" err="1">
                <a:solidFill>
                  <a:srgbClr val="FFFF00"/>
                </a:solidFill>
              </a:rPr>
              <a:t>Lahcen</a:t>
            </a:r>
            <a:r>
              <a:rPr lang="fr-FR" altLang="fr-FR" dirty="0">
                <a:solidFill>
                  <a:srgbClr val="FFFF00"/>
                </a:solidFill>
              </a:rPr>
              <a:t> Khouchaf  </a:t>
            </a:r>
          </a:p>
          <a:p>
            <a:pPr eaLnBrk="1" hangingPunct="1">
              <a:spcBef>
                <a:spcPct val="50000"/>
              </a:spcBef>
              <a:defRPr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2745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548637" y="1340835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5CCE39-312E-9C4C-9FC1-EC888AA974D9}"/>
              </a:ext>
            </a:extLst>
          </p:cNvPr>
          <p:cNvSpPr txBox="1">
            <a:spLocks noChangeArrowheads="1"/>
          </p:cNvSpPr>
          <p:nvPr/>
        </p:nvSpPr>
        <p:spPr>
          <a:xfrm>
            <a:off x="1626819" y="310346"/>
            <a:ext cx="8208963" cy="1081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249F72"/>
              </a:buClr>
              <a:buSzPct val="120000"/>
              <a:buFont typeface="Arial"/>
              <a:buChar char="•"/>
              <a:defRPr sz="2200" kern="1200">
                <a:solidFill>
                  <a:srgbClr val="249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2150" indent="-342900" algn="l" defTabSz="914400" rtl="0" eaLnBrk="1" latinLnBrk="0" hangingPunct="1">
              <a:spcBef>
                <a:spcPts val="600"/>
              </a:spcBef>
              <a:buClr>
                <a:srgbClr val="249F72"/>
              </a:buClr>
              <a:buSzPct val="120000"/>
              <a:buFont typeface="Arial"/>
              <a:buChar char="•"/>
              <a:defRPr sz="2000" kern="1200">
                <a:solidFill>
                  <a:srgbClr val="249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1550" indent="-285750" algn="l" defTabSz="914400" rtl="0" eaLnBrk="1" latinLnBrk="0" hangingPunct="1">
              <a:spcBef>
                <a:spcPts val="600"/>
              </a:spcBef>
              <a:buClr>
                <a:srgbClr val="249F72"/>
              </a:buClr>
              <a:buSzPct val="120000"/>
              <a:buFont typeface="Arial"/>
              <a:buChar char="•"/>
              <a:defRPr sz="1800" kern="1200">
                <a:solidFill>
                  <a:srgbClr val="249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20800" indent="-285750" algn="l" defTabSz="914400" rtl="0" eaLnBrk="1" latinLnBrk="0" hangingPunct="1">
              <a:spcBef>
                <a:spcPts val="600"/>
              </a:spcBef>
              <a:buClr>
                <a:srgbClr val="249F72"/>
              </a:buClr>
              <a:buSzPct val="120000"/>
              <a:buFont typeface="Arial"/>
              <a:buChar char="•"/>
              <a:defRPr sz="1800" kern="1200">
                <a:solidFill>
                  <a:srgbClr val="249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9F72"/>
              </a:buClr>
              <a:buSzPct val="120000"/>
              <a:buFont typeface="Arial"/>
              <a:buNone/>
              <a:tabLst/>
              <a:defRPr sz="1800" kern="1200" baseline="0">
                <a:solidFill>
                  <a:srgbClr val="0539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altLang="fr-FR"/>
              <a:t>Idée :  Introduction d’une pression plus importante dans la chambre de l’ échantillon</a:t>
            </a:r>
            <a:endParaRPr lang="fr-FR" altLang="fr-FR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00B3BAA-0921-0DF7-EFCD-850A842B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583247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03358A9D-888D-F4B9-3856-C2158F112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3566486"/>
            <a:ext cx="2233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/>
              <a:t>Air, N</a:t>
            </a:r>
            <a:r>
              <a:rPr lang="fr-FR" altLang="fr-FR" sz="1800" baseline="-25000" dirty="0"/>
              <a:t>2</a:t>
            </a:r>
            <a:r>
              <a:rPr lang="fr-FR" altLang="fr-FR" sz="1800" dirty="0"/>
              <a:t>, Hélium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BF792E89-B341-87D6-ED4F-D0B4D52D7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084763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5DD6BC7-B89B-9D73-010E-2C0C11A9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355" y="4513795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/>
              <a:t>Vapeur d’eau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AE823DCC-B1DF-0112-A615-D66CC96B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13" y="5350670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/>
              <a:t>Technologie de la colonne                           Détection des électrons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A161407-01AD-7ADA-1C69-50FF355B67D4}"/>
              </a:ext>
            </a:extLst>
          </p:cNvPr>
          <p:cNvSpPr txBox="1"/>
          <p:nvPr/>
        </p:nvSpPr>
        <p:spPr>
          <a:xfrm>
            <a:off x="5099178" y="5888058"/>
            <a:ext cx="240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choix de la pression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32E00E-4FF5-A7BF-9553-7D8CB9C9C914}"/>
              </a:ext>
            </a:extLst>
          </p:cNvPr>
          <p:cNvSpPr/>
          <p:nvPr/>
        </p:nvSpPr>
        <p:spPr>
          <a:xfrm>
            <a:off x="1547813" y="5901412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Operateur</a:t>
            </a:r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7865130E-52C1-6693-EBEA-B27B099B9131}"/>
              </a:ext>
            </a:extLst>
          </p:cNvPr>
          <p:cNvSpPr/>
          <p:nvPr/>
        </p:nvSpPr>
        <p:spPr>
          <a:xfrm>
            <a:off x="3384550" y="5953124"/>
            <a:ext cx="1533832" cy="2659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BCE7300-6421-E586-EBBE-5FA7A51EB461}"/>
              </a:ext>
            </a:extLst>
          </p:cNvPr>
          <p:cNvSpPr txBox="1"/>
          <p:nvPr/>
        </p:nvSpPr>
        <p:spPr>
          <a:xfrm>
            <a:off x="6697158" y="4042335"/>
            <a:ext cx="98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ESEM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407A8DF-11E8-F270-3FC7-BE28C04E333A}"/>
              </a:ext>
            </a:extLst>
          </p:cNvPr>
          <p:cNvSpPr txBox="1"/>
          <p:nvPr/>
        </p:nvSpPr>
        <p:spPr>
          <a:xfrm>
            <a:off x="6370638" y="3223192"/>
            <a:ext cx="25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VPSEM, Low vacuum</a:t>
            </a:r>
          </a:p>
        </p:txBody>
      </p:sp>
    </p:spTree>
    <p:extLst>
      <p:ext uri="{BB962C8B-B14F-4D97-AF65-F5344CB8AC3E}">
        <p14:creationId xmlns:p14="http://schemas.microsoft.com/office/powerpoint/2010/main" val="1763553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7D45E5-47C7-FB39-4CBB-7D5906D153F8}"/>
              </a:ext>
            </a:extLst>
          </p:cNvPr>
          <p:cNvSpPr txBox="1"/>
          <p:nvPr/>
        </p:nvSpPr>
        <p:spPr>
          <a:xfrm>
            <a:off x="1315556" y="0"/>
            <a:ext cx="7828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Pourquoi une nouvelle stratégie de détection des électrons ?</a:t>
            </a: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45CB4276-2133-89DA-B385-6BA29A10D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3797300"/>
            <a:ext cx="666750" cy="1677988"/>
          </a:xfrm>
          <a:prstGeom prst="ellipse">
            <a:avLst/>
          </a:prstGeom>
          <a:noFill/>
          <a:ln w="9525">
            <a:solidFill>
              <a:srgbClr val="00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79132A8-22DE-9F41-50C4-85E236EB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5483225"/>
            <a:ext cx="2119313" cy="3556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/>
              <a:t>échantillon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D9D19C2-8D3B-75DD-34E0-EC8F520DE76C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2841625"/>
            <a:ext cx="4248150" cy="1597025"/>
            <a:chOff x="2754" y="1587"/>
            <a:chExt cx="2676" cy="1006"/>
          </a:xfrm>
        </p:grpSpPr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B13B613E-AC7B-9425-E7B3-BAB67C57D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4" y="1587"/>
              <a:ext cx="66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 i="1"/>
                <a:t>sortie signal amplifié</a:t>
              </a: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BE16448D-2BB9-63DD-625A-B560B69A719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930093">
              <a:off x="2754" y="2183"/>
              <a:ext cx="184" cy="410"/>
              <a:chOff x="4026" y="1877"/>
              <a:chExt cx="261" cy="582"/>
            </a:xfrm>
          </p:grpSpPr>
          <p:sp>
            <p:nvSpPr>
              <p:cNvPr id="15" name="Arc 7">
                <a:extLst>
                  <a:ext uri="{FF2B5EF4-FFF2-40B4-BE49-F238E27FC236}">
                    <a16:creationId xmlns:a16="http://schemas.microsoft.com/office/drawing/2014/main" id="{F1B1A862-C6DF-ADFE-5250-484C2807D91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4026" y="1877"/>
                <a:ext cx="261" cy="582"/>
              </a:xfrm>
              <a:custGeom>
                <a:avLst/>
                <a:gdLst>
                  <a:gd name="T0" fmla="*/ 0 w 21940"/>
                  <a:gd name="T1" fmla="*/ 0 h 43200"/>
                  <a:gd name="T2" fmla="*/ 0 w 21940"/>
                  <a:gd name="T3" fmla="*/ 8 h 43200"/>
                  <a:gd name="T4" fmla="*/ 0 w 21940"/>
                  <a:gd name="T5" fmla="*/ 4 h 43200"/>
                  <a:gd name="T6" fmla="*/ 0 60000 65536"/>
                  <a:gd name="T7" fmla="*/ 0 60000 65536"/>
                  <a:gd name="T8" fmla="*/ 0 60000 65536"/>
                  <a:gd name="T9" fmla="*/ 0 w 21940"/>
                  <a:gd name="T10" fmla="*/ 0 h 43200"/>
                  <a:gd name="T11" fmla="*/ 21940 w 2194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940" h="43200" fill="none" extrusionOk="0">
                    <a:moveTo>
                      <a:pt x="339" y="0"/>
                    </a:moveTo>
                    <a:cubicBezTo>
                      <a:pt x="12269" y="0"/>
                      <a:pt x="21940" y="9670"/>
                      <a:pt x="21940" y="21600"/>
                    </a:cubicBezTo>
                    <a:cubicBezTo>
                      <a:pt x="21940" y="33529"/>
                      <a:pt x="12269" y="43200"/>
                      <a:pt x="340" y="43200"/>
                    </a:cubicBezTo>
                    <a:cubicBezTo>
                      <a:pt x="226" y="43200"/>
                      <a:pt x="113" y="43199"/>
                      <a:pt x="-1" y="43197"/>
                    </a:cubicBezTo>
                  </a:path>
                  <a:path w="21940" h="43200" stroke="0" extrusionOk="0">
                    <a:moveTo>
                      <a:pt x="339" y="0"/>
                    </a:moveTo>
                    <a:cubicBezTo>
                      <a:pt x="12269" y="0"/>
                      <a:pt x="21940" y="9670"/>
                      <a:pt x="21940" y="21600"/>
                    </a:cubicBezTo>
                    <a:cubicBezTo>
                      <a:pt x="21940" y="33529"/>
                      <a:pt x="12269" y="43200"/>
                      <a:pt x="340" y="43200"/>
                    </a:cubicBezTo>
                    <a:cubicBezTo>
                      <a:pt x="226" y="43200"/>
                      <a:pt x="113" y="43199"/>
                      <a:pt x="-1" y="43197"/>
                    </a:cubicBezTo>
                    <a:lnTo>
                      <a:pt x="340" y="21600"/>
                    </a:lnTo>
                    <a:lnTo>
                      <a:pt x="33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C824C4FE-4ABA-0C0E-4E6B-08F7FB5BDA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263" y="1878"/>
                <a:ext cx="9" cy="5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17" name="Line 9">
                <a:extLst>
                  <a:ext uri="{FF2B5EF4-FFF2-40B4-BE49-F238E27FC236}">
                    <a16:creationId xmlns:a16="http://schemas.microsoft.com/office/drawing/2014/main" id="{6B431AB4-07A7-F3A4-6B22-E03E1C8D663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113" y="1959"/>
                <a:ext cx="3" cy="4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grpSp>
            <p:nvGrpSpPr>
              <p:cNvPr id="19" name="Group 10">
                <a:extLst>
                  <a:ext uri="{FF2B5EF4-FFF2-40B4-BE49-F238E27FC236}">
                    <a16:creationId xmlns:a16="http://schemas.microsoft.com/office/drawing/2014/main" id="{7A36FE7B-A03F-C644-5519-FAC1AC37E8B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044" y="2091"/>
                <a:ext cx="233" cy="153"/>
                <a:chOff x="4044" y="2076"/>
                <a:chExt cx="275" cy="153"/>
              </a:xfrm>
            </p:grpSpPr>
            <p:sp>
              <p:nvSpPr>
                <p:cNvPr id="20" name="Line 11">
                  <a:extLst>
                    <a:ext uri="{FF2B5EF4-FFF2-40B4-BE49-F238E27FC236}">
                      <a16:creationId xmlns:a16="http://schemas.microsoft.com/office/drawing/2014/main" id="{1E9DB247-F7A2-49BA-7F91-B02C382DDBE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047" y="2076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21" name="Line 12">
                  <a:extLst>
                    <a:ext uri="{FF2B5EF4-FFF2-40B4-BE49-F238E27FC236}">
                      <a16:creationId xmlns:a16="http://schemas.microsoft.com/office/drawing/2014/main" id="{6679EA7F-B6D3-BB2F-4251-1C6C51F2433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044" y="2229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</p:grp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4A524365-C183-7913-E9B9-F249D9DFB6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30093">
              <a:off x="2925" y="2138"/>
              <a:ext cx="129" cy="4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BF0F8163-26F2-9840-F529-58BBDEB499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30093">
              <a:off x="3052" y="2032"/>
              <a:ext cx="671" cy="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65A08D68-A86E-0760-F30D-1573520382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30093">
              <a:off x="3701" y="1713"/>
              <a:ext cx="745" cy="6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2" name="Text Box 16">
              <a:extLst>
                <a:ext uri="{FF2B5EF4-FFF2-40B4-BE49-F238E27FC236}">
                  <a16:creationId xmlns:a16="http://schemas.microsoft.com/office/drawing/2014/main" id="{3AB0BBCA-473A-118E-6686-36C857B5D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930093">
              <a:off x="3631" y="1864"/>
              <a:ext cx="84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i="1"/>
                <a:t>photo multiplicateur</a:t>
              </a:r>
            </a:p>
          </p:txBody>
        </p:sp>
        <p:sp>
          <p:nvSpPr>
            <p:cNvPr id="13" name="Text Box 17">
              <a:extLst>
                <a:ext uri="{FF2B5EF4-FFF2-40B4-BE49-F238E27FC236}">
                  <a16:creationId xmlns:a16="http://schemas.microsoft.com/office/drawing/2014/main" id="{0A708ADB-6B22-5D13-FE38-08787D7DE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930093">
              <a:off x="3061" y="2055"/>
              <a:ext cx="61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i="1"/>
                <a:t>guide lumière</a:t>
              </a:r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E53238D5-02C2-C226-3D68-97507F20B79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30093">
              <a:off x="4435" y="1863"/>
              <a:ext cx="42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  <p:sp>
        <p:nvSpPr>
          <p:cNvPr id="22" name="Line 19">
            <a:extLst>
              <a:ext uri="{FF2B5EF4-FFF2-40B4-BE49-F238E27FC236}">
                <a16:creationId xmlns:a16="http://schemas.microsoft.com/office/drawing/2014/main" id="{DF5FACA2-0EEF-7595-A2E5-E7190EF132D2}"/>
              </a:ext>
            </a:extLst>
          </p:cNvPr>
          <p:cNvSpPr>
            <a:spLocks noChangeShapeType="1"/>
          </p:cNvSpPr>
          <p:nvPr/>
        </p:nvSpPr>
        <p:spPr bwMode="auto">
          <a:xfrm rot="-930093">
            <a:off x="4911725" y="4364038"/>
            <a:ext cx="390525" cy="357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ADFD2CE4-B22C-CFFA-CA1A-635BBF486183}"/>
              </a:ext>
            </a:extLst>
          </p:cNvPr>
          <p:cNvGrpSpPr>
            <a:grpSpLocks/>
          </p:cNvGrpSpPr>
          <p:nvPr/>
        </p:nvGrpSpPr>
        <p:grpSpPr bwMode="auto">
          <a:xfrm>
            <a:off x="6923088" y="4430713"/>
            <a:ext cx="828675" cy="558800"/>
            <a:chOff x="3381" y="3131"/>
            <a:chExt cx="780" cy="589"/>
          </a:xfrm>
        </p:grpSpPr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27D0ABDB-17F0-EA78-9259-7DD2A4F118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1" y="3280"/>
              <a:ext cx="780" cy="39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854C74A8-EF27-8ED6-B44F-1A7451F8D2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2" y="3131"/>
              <a:ext cx="684" cy="58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  <p:sp>
        <p:nvSpPr>
          <p:cNvPr id="27" name="Oval 23">
            <a:extLst>
              <a:ext uri="{FF2B5EF4-FFF2-40B4-BE49-F238E27FC236}">
                <a16:creationId xmlns:a16="http://schemas.microsoft.com/office/drawing/2014/main" id="{CE7AB75A-1C07-D07F-647A-318CA16E5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1897063"/>
            <a:ext cx="2398712" cy="288925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121893000" contourW="127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grpSp>
        <p:nvGrpSpPr>
          <p:cNvPr id="28" name="Group 24">
            <a:extLst>
              <a:ext uri="{FF2B5EF4-FFF2-40B4-BE49-F238E27FC236}">
                <a16:creationId xmlns:a16="http://schemas.microsoft.com/office/drawing/2014/main" id="{9869C492-53D0-3B00-9840-61863915F9A3}"/>
              </a:ext>
            </a:extLst>
          </p:cNvPr>
          <p:cNvGrpSpPr>
            <a:grpSpLocks/>
          </p:cNvGrpSpPr>
          <p:nvPr/>
        </p:nvGrpSpPr>
        <p:grpSpPr bwMode="auto">
          <a:xfrm>
            <a:off x="3241675" y="3814763"/>
            <a:ext cx="1549400" cy="1628775"/>
            <a:chOff x="2042" y="2403"/>
            <a:chExt cx="976" cy="1026"/>
          </a:xfrm>
        </p:grpSpPr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323EF30F-3356-3DE6-3410-09B9514892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44" y="2403"/>
              <a:ext cx="909" cy="1026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68AE9307-F312-3131-C59E-4F5ADBEB60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2" y="2651"/>
              <a:ext cx="966" cy="777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31" name="Line 27">
              <a:extLst>
                <a:ext uri="{FF2B5EF4-FFF2-40B4-BE49-F238E27FC236}">
                  <a16:creationId xmlns:a16="http://schemas.microsoft.com/office/drawing/2014/main" id="{BA11ACA4-B6F1-3930-8730-76437FCED1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5" y="2495"/>
              <a:ext cx="927" cy="93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32" name="Line 28">
              <a:extLst>
                <a:ext uri="{FF2B5EF4-FFF2-40B4-BE49-F238E27FC236}">
                  <a16:creationId xmlns:a16="http://schemas.microsoft.com/office/drawing/2014/main" id="{E4B4B996-159A-A8B0-AF77-64F6BDCB19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42" y="2575"/>
              <a:ext cx="960" cy="846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  <p:sp>
        <p:nvSpPr>
          <p:cNvPr id="33" name="Text Box 29">
            <a:extLst>
              <a:ext uri="{FF2B5EF4-FFF2-40B4-BE49-F238E27FC236}">
                <a16:creationId xmlns:a16="http://schemas.microsoft.com/office/drawing/2014/main" id="{D0B7D063-2AB9-AAB7-F183-92D242F6C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587" y="3153598"/>
            <a:ext cx="14652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i="1" dirty="0">
                <a:solidFill>
                  <a:srgbClr val="009900"/>
                </a:solidFill>
              </a:rPr>
              <a:t>électrons</a:t>
            </a:r>
          </a:p>
        </p:txBody>
      </p:sp>
      <p:grpSp>
        <p:nvGrpSpPr>
          <p:cNvPr id="34" name="Group 30">
            <a:extLst>
              <a:ext uri="{FF2B5EF4-FFF2-40B4-BE49-F238E27FC236}">
                <a16:creationId xmlns:a16="http://schemas.microsoft.com/office/drawing/2014/main" id="{63068492-1455-BE60-2A4F-049E5EB343E9}"/>
              </a:ext>
            </a:extLst>
          </p:cNvPr>
          <p:cNvGrpSpPr>
            <a:grpSpLocks/>
          </p:cNvGrpSpPr>
          <p:nvPr/>
        </p:nvGrpSpPr>
        <p:grpSpPr bwMode="auto">
          <a:xfrm>
            <a:off x="2927350" y="4044950"/>
            <a:ext cx="307975" cy="1390650"/>
            <a:chOff x="1844" y="2548"/>
            <a:chExt cx="194" cy="876"/>
          </a:xfrm>
        </p:grpSpPr>
        <p:sp>
          <p:nvSpPr>
            <p:cNvPr id="35" name="Line 31">
              <a:extLst>
                <a:ext uri="{FF2B5EF4-FFF2-40B4-BE49-F238E27FC236}">
                  <a16:creationId xmlns:a16="http://schemas.microsoft.com/office/drawing/2014/main" id="{48781F64-DA29-D2EE-9EA6-1C39B4181F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54" y="3105"/>
              <a:ext cx="174" cy="31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F007447B-A4BB-1402-7E89-9C1AE15859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4" y="2855"/>
              <a:ext cx="192" cy="561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C568EC5B-FBAA-8571-9427-62A3732C8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94" y="2548"/>
              <a:ext cx="144" cy="876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  <p:grpSp>
        <p:nvGrpSpPr>
          <p:cNvPr id="38" name="Group 34">
            <a:extLst>
              <a:ext uri="{FF2B5EF4-FFF2-40B4-BE49-F238E27FC236}">
                <a16:creationId xmlns:a16="http://schemas.microsoft.com/office/drawing/2014/main" id="{F85794C5-0866-A7B7-E121-4E0274073CE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35325" y="4052888"/>
            <a:ext cx="307975" cy="1390650"/>
            <a:chOff x="1844" y="2548"/>
            <a:chExt cx="194" cy="876"/>
          </a:xfrm>
        </p:grpSpPr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58D9790F-997A-B250-D09A-B31D923B26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54" y="3105"/>
              <a:ext cx="174" cy="31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8A37B38D-72AE-3DD8-17BF-AD2306A0C3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4" y="2855"/>
              <a:ext cx="192" cy="561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41" name="Line 37">
              <a:extLst>
                <a:ext uri="{FF2B5EF4-FFF2-40B4-BE49-F238E27FC236}">
                  <a16:creationId xmlns:a16="http://schemas.microsoft.com/office/drawing/2014/main" id="{D6FA1D08-3F5E-4ECA-2CC3-FA575E493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94" y="2548"/>
              <a:ext cx="144" cy="876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prstDash val="lg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  <p:sp>
        <p:nvSpPr>
          <p:cNvPr id="42" name="Line 38">
            <a:extLst>
              <a:ext uri="{FF2B5EF4-FFF2-40B4-BE49-F238E27FC236}">
                <a16:creationId xmlns:a16="http://schemas.microsoft.com/office/drawing/2014/main" id="{2C3B9238-7F7D-CB0E-DB54-47F601559F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5800" y="3429000"/>
            <a:ext cx="11113" cy="1935163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grpSp>
        <p:nvGrpSpPr>
          <p:cNvPr id="43" name="Group 40">
            <a:extLst>
              <a:ext uri="{FF2B5EF4-FFF2-40B4-BE49-F238E27FC236}">
                <a16:creationId xmlns:a16="http://schemas.microsoft.com/office/drawing/2014/main" id="{3687C6B0-A626-D22F-6BF2-5E75C1E8B80B}"/>
              </a:ext>
            </a:extLst>
          </p:cNvPr>
          <p:cNvGrpSpPr>
            <a:grpSpLocks/>
          </p:cNvGrpSpPr>
          <p:nvPr/>
        </p:nvGrpSpPr>
        <p:grpSpPr bwMode="auto">
          <a:xfrm>
            <a:off x="1990725" y="3621088"/>
            <a:ext cx="2735263" cy="1627187"/>
            <a:chOff x="1254" y="2281"/>
            <a:chExt cx="1723" cy="1025"/>
          </a:xfrm>
        </p:grpSpPr>
        <p:sp>
          <p:nvSpPr>
            <p:cNvPr id="44" name="Oval 41">
              <a:extLst>
                <a:ext uri="{FF2B5EF4-FFF2-40B4-BE49-F238E27FC236}">
                  <a16:creationId xmlns:a16="http://schemas.microsoft.com/office/drawing/2014/main" id="{9F21AAF7-E8A8-3418-D0ED-11B4E4DB7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196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45" name="Oval 42">
              <a:extLst>
                <a:ext uri="{FF2B5EF4-FFF2-40B4-BE49-F238E27FC236}">
                  <a16:creationId xmlns:a16="http://schemas.microsoft.com/office/drawing/2014/main" id="{ED4C8BE7-FD86-9360-9AAD-19EE6B099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0" y="2481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46" name="Oval 43">
              <a:extLst>
                <a:ext uri="{FF2B5EF4-FFF2-40B4-BE49-F238E27FC236}">
                  <a16:creationId xmlns:a16="http://schemas.microsoft.com/office/drawing/2014/main" id="{2C3B1201-84AA-73FE-E4E8-78FDD4D98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2718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47" name="Oval 44">
              <a:extLst>
                <a:ext uri="{FF2B5EF4-FFF2-40B4-BE49-F238E27FC236}">
                  <a16:creationId xmlns:a16="http://schemas.microsoft.com/office/drawing/2014/main" id="{9A8431C7-31F2-3C60-00F5-0356C5A4A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" y="3214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48" name="Oval 45">
              <a:extLst>
                <a:ext uri="{FF2B5EF4-FFF2-40B4-BE49-F238E27FC236}">
                  <a16:creationId xmlns:a16="http://schemas.microsoft.com/office/drawing/2014/main" id="{F2BA40E7-BCDA-0428-C6CC-07DDE5F74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7" y="2836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49" name="Oval 46">
              <a:extLst>
                <a:ext uri="{FF2B5EF4-FFF2-40B4-BE49-F238E27FC236}">
                  <a16:creationId xmlns:a16="http://schemas.microsoft.com/office/drawing/2014/main" id="{47C32F32-2DF2-AF98-CDB6-B8B7EDF4D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7" y="2509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50" name="Oval 47">
              <a:extLst>
                <a:ext uri="{FF2B5EF4-FFF2-40B4-BE49-F238E27FC236}">
                  <a16:creationId xmlns:a16="http://schemas.microsoft.com/office/drawing/2014/main" id="{17700857-7DB4-237B-FEE7-AF011A427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2670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51" name="Oval 48">
              <a:extLst>
                <a:ext uri="{FF2B5EF4-FFF2-40B4-BE49-F238E27FC236}">
                  <a16:creationId xmlns:a16="http://schemas.microsoft.com/office/drawing/2014/main" id="{A9581EAD-AF2B-7FBF-7A0A-EDDADF3D8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" y="2939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52" name="Oval 49">
              <a:extLst>
                <a:ext uri="{FF2B5EF4-FFF2-40B4-BE49-F238E27FC236}">
                  <a16:creationId xmlns:a16="http://schemas.microsoft.com/office/drawing/2014/main" id="{560CF89E-18AC-EBF7-107B-8E18548F1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2281"/>
              <a:ext cx="92" cy="9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53" name="Rectangle 50" descr="Diagonales larges vers le haut">
            <a:extLst>
              <a:ext uri="{FF2B5EF4-FFF2-40B4-BE49-F238E27FC236}">
                <a16:creationId xmlns:a16="http://schemas.microsoft.com/office/drawing/2014/main" id="{F0E142F8-16B2-4D6F-48D1-AED49499D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588" y="5862638"/>
            <a:ext cx="3411537" cy="33337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tx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4" name="Text Box 52">
            <a:extLst>
              <a:ext uri="{FF2B5EF4-FFF2-40B4-BE49-F238E27FC236}">
                <a16:creationId xmlns:a16="http://schemas.microsoft.com/office/drawing/2014/main" id="{DE8AA672-237A-F30E-4A42-362A7A1F3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038" y="4506913"/>
            <a:ext cx="30448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solidFill>
                  <a:srgbClr val="FF0000"/>
                </a:solidFill>
              </a:rPr>
              <a:t>Scintillateur (10 à 12 kV)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1" i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solidFill>
                  <a:srgbClr val="FF0000"/>
                </a:solidFill>
              </a:rPr>
              <a:t>Phénomène de claquage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273458A-D12C-4DB1-6D00-1EB71F5054F3}"/>
              </a:ext>
            </a:extLst>
          </p:cNvPr>
          <p:cNvSpPr txBox="1"/>
          <p:nvPr/>
        </p:nvSpPr>
        <p:spPr>
          <a:xfrm>
            <a:off x="252413" y="1228765"/>
            <a:ext cx="1811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b="1" dirty="0">
                <a:solidFill>
                  <a:schemeClr val="hlink"/>
                </a:solidFill>
              </a:rPr>
              <a:t>Si P &gt;&gt; 10</a:t>
            </a:r>
            <a:r>
              <a:rPr lang="fr-FR" altLang="fr-FR" sz="1800" b="1" baseline="30000" dirty="0">
                <a:solidFill>
                  <a:schemeClr val="hlink"/>
                </a:solidFill>
              </a:rPr>
              <a:t>-3</a:t>
            </a:r>
            <a:r>
              <a:rPr lang="fr-FR" altLang="fr-FR" sz="1800" b="1" dirty="0">
                <a:solidFill>
                  <a:schemeClr val="hlink"/>
                </a:solidFill>
              </a:rPr>
              <a:t> Pa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210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19AEA2-68B6-A668-4C88-9DD14E412E1A}"/>
              </a:ext>
            </a:extLst>
          </p:cNvPr>
          <p:cNvSpPr txBox="1"/>
          <p:nvPr/>
        </p:nvSpPr>
        <p:spPr>
          <a:xfrm>
            <a:off x="549639" y="1255497"/>
            <a:ext cx="6619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Quelles stratégies de détection 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24AC9C-34B2-4A53-3FFE-C24DC82421E9}"/>
              </a:ext>
            </a:extLst>
          </p:cNvPr>
          <p:cNvSpPr txBox="1"/>
          <p:nvPr/>
        </p:nvSpPr>
        <p:spPr>
          <a:xfrm>
            <a:off x="754038" y="3176882"/>
            <a:ext cx="8042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			     Utiliser les électrons secondaires </a:t>
            </a:r>
          </a:p>
          <a:p>
            <a:r>
              <a:rPr lang="fr-FR" dirty="0"/>
              <a:t>		</a:t>
            </a:r>
          </a:p>
          <a:p>
            <a:r>
              <a:rPr lang="fr-FR" dirty="0"/>
              <a:t>               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Stratégie n°2</a:t>
            </a:r>
            <a:r>
              <a:rPr lang="fr-FR" dirty="0"/>
              <a:t>	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modifier la conception du détecteur ET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D3D394-A394-1752-01EB-535FE10C2DBA}"/>
              </a:ext>
            </a:extLst>
          </p:cNvPr>
          <p:cNvSpPr txBox="1"/>
          <p:nvPr/>
        </p:nvSpPr>
        <p:spPr>
          <a:xfrm>
            <a:off x="754038" y="4854828"/>
            <a:ext cx="7969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	 Stratégie n°3  En mettant à profit les interactions électrons/gaz</a:t>
            </a: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5F5DAA13-8EB5-84BE-2967-17516523456F}"/>
              </a:ext>
            </a:extLst>
          </p:cNvPr>
          <p:cNvSpPr/>
          <p:nvPr/>
        </p:nvSpPr>
        <p:spPr>
          <a:xfrm>
            <a:off x="1853261" y="1923759"/>
            <a:ext cx="1828800" cy="4205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AAFF695A-08DC-6291-3449-D5B07366D680}"/>
              </a:ext>
            </a:extLst>
          </p:cNvPr>
          <p:cNvSpPr/>
          <p:nvPr/>
        </p:nvSpPr>
        <p:spPr>
          <a:xfrm>
            <a:off x="1853261" y="3159217"/>
            <a:ext cx="1828800" cy="4205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8958405B-C93B-5C55-B6EC-11DDF2C77525}"/>
              </a:ext>
            </a:extLst>
          </p:cNvPr>
          <p:cNvSpPr/>
          <p:nvPr/>
        </p:nvSpPr>
        <p:spPr>
          <a:xfrm>
            <a:off x="1853261" y="4325423"/>
            <a:ext cx="1828800" cy="4205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9601754-E50B-050D-D086-16F71C475E2A}"/>
              </a:ext>
            </a:extLst>
          </p:cNvPr>
          <p:cNvSpPr txBox="1"/>
          <p:nvPr/>
        </p:nvSpPr>
        <p:spPr>
          <a:xfrm>
            <a:off x="3822885" y="4394876"/>
            <a:ext cx="374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Utiliser les pseudo secondaires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613442-0A03-A0BA-E6F5-8F6934FB9C46}"/>
              </a:ext>
            </a:extLst>
          </p:cNvPr>
          <p:cNvSpPr txBox="1"/>
          <p:nvPr/>
        </p:nvSpPr>
        <p:spPr>
          <a:xfrm>
            <a:off x="3816883" y="1936068"/>
            <a:ext cx="4447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Utiliser les électrons rétrodiffusés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C6D73F-67E2-2865-569D-C69ADFD24216}"/>
              </a:ext>
            </a:extLst>
          </p:cNvPr>
          <p:cNvSpPr txBox="1"/>
          <p:nvPr/>
        </p:nvSpPr>
        <p:spPr>
          <a:xfrm>
            <a:off x="1232019" y="2429884"/>
            <a:ext cx="7481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       Stratégie n°1     ne pas tenir compte des interactions électrons/gaz</a:t>
            </a:r>
          </a:p>
        </p:txBody>
      </p:sp>
    </p:spTree>
    <p:extLst>
      <p:ext uri="{BB962C8B-B14F-4D97-AF65-F5344CB8AC3E}">
        <p14:creationId xmlns:p14="http://schemas.microsoft.com/office/powerpoint/2010/main" val="16985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E0FEFD-A9E4-F468-C9A7-5B36D6811D06}"/>
              </a:ext>
            </a:extLst>
          </p:cNvPr>
          <p:cNvSpPr txBox="1"/>
          <p:nvPr/>
        </p:nvSpPr>
        <p:spPr>
          <a:xfrm>
            <a:off x="1641120" y="34342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2"/>
                </a:solidFill>
              </a:rPr>
              <a:t>Détection des électrons rétrodiffusés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46DC41-1AB3-DF62-BE11-E55BFF1CC0CD}"/>
              </a:ext>
            </a:extLst>
          </p:cNvPr>
          <p:cNvSpPr txBox="1"/>
          <p:nvPr/>
        </p:nvSpPr>
        <p:spPr>
          <a:xfrm>
            <a:off x="7630986" y="0"/>
            <a:ext cx="1956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highlight>
                  <a:srgbClr val="FFFF00"/>
                </a:highlight>
              </a:rPr>
              <a:t>Stratégie n°1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681D8D-7846-F699-798F-B34718F55AE5}"/>
              </a:ext>
            </a:extLst>
          </p:cNvPr>
          <p:cNvSpPr txBox="1"/>
          <p:nvPr/>
        </p:nvSpPr>
        <p:spPr>
          <a:xfrm>
            <a:off x="23573" y="1026880"/>
            <a:ext cx="49672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dirty="0">
                <a:effectLst/>
                <a:latin typeface="Helvetica" pitchFamily="2" charset="0"/>
              </a:rPr>
              <a:t>Robinson VNE: An Efficient </a:t>
            </a:r>
            <a:r>
              <a:rPr lang="fr-FR" sz="1400" b="0" dirty="0" err="1">
                <a:effectLst/>
                <a:latin typeface="Helvetica" pitchFamily="2" charset="0"/>
              </a:rPr>
              <a:t>Backscattered</a:t>
            </a:r>
            <a:r>
              <a:rPr lang="fr-FR" sz="1400" b="0" dirty="0">
                <a:effectLst/>
                <a:latin typeface="Helvetica" pitchFamily="2" charset="0"/>
              </a:rPr>
              <a:t> Electron Detector for Use in a Scanning Electron Microscope; J. Phys. E. </a:t>
            </a:r>
            <a:r>
              <a:rPr lang="fr-FR" sz="1400" b="0" dirty="0" err="1">
                <a:effectLst/>
                <a:latin typeface="Helvetica" pitchFamily="2" charset="0"/>
              </a:rPr>
              <a:t>Sci</a:t>
            </a:r>
            <a:r>
              <a:rPr lang="fr-FR" sz="1400" b="0" dirty="0">
                <a:effectLst/>
                <a:latin typeface="Helvetica" pitchFamily="2" charset="0"/>
              </a:rPr>
              <a:t>. </a:t>
            </a:r>
            <a:r>
              <a:rPr lang="fr-FR" sz="1400" b="0" dirty="0" err="1">
                <a:effectLst/>
                <a:latin typeface="Helvetica" pitchFamily="2" charset="0"/>
              </a:rPr>
              <a:t>Instrum</a:t>
            </a:r>
            <a:r>
              <a:rPr lang="fr-FR" sz="1400" b="0" dirty="0">
                <a:effectLst/>
                <a:latin typeface="Helvetica" pitchFamily="2" charset="0"/>
              </a:rPr>
              <a:t>., 7, pp 650 – 652 (1974)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C265D6-24BB-8705-D9C4-9B2C3C596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0" y="2001137"/>
            <a:ext cx="3431104" cy="22085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E45748-7F08-3B2E-90A1-176E791BD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457" y="712756"/>
            <a:ext cx="3678382" cy="17962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817E42-973B-7FEE-31E3-B047C5FD6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748" y="3393090"/>
            <a:ext cx="3096491" cy="329458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4B49D0A-703F-7901-6A7F-92804960098A}"/>
              </a:ext>
            </a:extLst>
          </p:cNvPr>
          <p:cNvSpPr txBox="1"/>
          <p:nvPr/>
        </p:nvSpPr>
        <p:spPr>
          <a:xfrm>
            <a:off x="4258013" y="2689431"/>
            <a:ext cx="4793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dirty="0">
                <a:effectLst/>
                <a:latin typeface="Helvetica" pitchFamily="2" charset="0"/>
              </a:rPr>
              <a:t>Robinson VNE: A </a:t>
            </a:r>
            <a:r>
              <a:rPr lang="fr-FR" sz="1400" b="0" dirty="0" err="1">
                <a:effectLst/>
                <a:latin typeface="Helvetica" pitchFamily="2" charset="0"/>
              </a:rPr>
              <a:t>Wet</a:t>
            </a:r>
            <a:r>
              <a:rPr lang="fr-FR" sz="1400" b="0" dirty="0">
                <a:effectLst/>
                <a:latin typeface="Helvetica" pitchFamily="2" charset="0"/>
              </a:rPr>
              <a:t> Stage Modification to a Scanning Electron Microscope; J </a:t>
            </a:r>
            <a:r>
              <a:rPr lang="fr-FR" sz="1400" b="0" dirty="0" err="1">
                <a:effectLst/>
                <a:latin typeface="Helvetica" pitchFamily="2" charset="0"/>
              </a:rPr>
              <a:t>Microsc</a:t>
            </a:r>
            <a:r>
              <a:rPr lang="fr-FR" sz="1400" b="0" dirty="0">
                <a:effectLst/>
                <a:latin typeface="Helvetica" pitchFamily="2" charset="0"/>
              </a:rPr>
              <a:t>., 103, pp 71 – 77 (1975)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03017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35773F30-3890-6CB6-0981-EEB6090FD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187" y="697559"/>
            <a:ext cx="45881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comme dans un MEB conventionnel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D4A3B9-C2FA-5B20-9255-32CFAA844F9C}"/>
              </a:ext>
            </a:extLst>
          </p:cNvPr>
          <p:cNvSpPr txBox="1"/>
          <p:nvPr/>
        </p:nvSpPr>
        <p:spPr>
          <a:xfrm>
            <a:off x="78377" y="3827437"/>
            <a:ext cx="8987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-Pour un échantillon biologique</a:t>
            </a:r>
          </a:p>
          <a:p>
            <a:r>
              <a:rPr lang="fr-FR" dirty="0"/>
              <a:t> augmentation de la pression pour limiter le </a:t>
            </a:r>
            <a:r>
              <a:rPr lang="fr-FR" dirty="0" err="1"/>
              <a:t>phénomème</a:t>
            </a:r>
            <a:r>
              <a:rPr lang="fr-FR" dirty="0"/>
              <a:t> de </a:t>
            </a:r>
            <a:r>
              <a:rPr lang="fr-FR" dirty="0" err="1"/>
              <a:t>déshydradation</a:t>
            </a:r>
            <a:r>
              <a:rPr lang="fr-FR" dirty="0"/>
              <a:t>  de l’échantillon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2BDAE2-F867-08AF-AF67-E348375848F6}"/>
              </a:ext>
            </a:extLst>
          </p:cNvPr>
          <p:cNvSpPr txBox="1"/>
          <p:nvPr/>
        </p:nvSpPr>
        <p:spPr>
          <a:xfrm>
            <a:off x="1536158" y="1224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2"/>
                </a:solidFill>
              </a:rPr>
              <a:t>Détection des électrons rétrodiffusés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B92FD96-A55D-0E0E-DF8F-F890B9DAC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282" y="1160307"/>
            <a:ext cx="3507692" cy="85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fr-FR" altLang="fr-FR" sz="2000" dirty="0">
                <a:solidFill>
                  <a:schemeClr val="bg2">
                    <a:lumMod val="75000"/>
                  </a:schemeClr>
                </a:solidFill>
              </a:rPr>
              <a:t> diode semi-conductrice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fr-FR" altLang="fr-FR" sz="2000" dirty="0">
                <a:solidFill>
                  <a:schemeClr val="bg2">
                    <a:lumMod val="75000"/>
                  </a:schemeClr>
                </a:solidFill>
              </a:rPr>
              <a:t> scintillateur (Robinson, …) </a:t>
            </a:r>
            <a:r>
              <a:rPr lang="fr-FR" altLang="fr-FR" sz="20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254FE4-6C6C-251C-5C9D-8A5BC3C735AC}"/>
              </a:ext>
            </a:extLst>
          </p:cNvPr>
          <p:cNvSpPr txBox="1"/>
          <p:nvPr/>
        </p:nvSpPr>
        <p:spPr>
          <a:xfrm>
            <a:off x="78377" y="2180645"/>
            <a:ext cx="77507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Choix de l’opérateur : 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-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Pour  un échantillon isolant, </a:t>
            </a:r>
          </a:p>
          <a:p>
            <a:endParaRPr lang="fr-FR" dirty="0"/>
          </a:p>
          <a:p>
            <a:r>
              <a:rPr lang="fr-FR" dirty="0"/>
              <a:t>augmentation  de la pression pour éliminer le phénomène de charge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E772C2-172A-4C57-359E-1B76CC1A8B32}"/>
              </a:ext>
            </a:extLst>
          </p:cNvPr>
          <p:cNvSpPr txBox="1"/>
          <p:nvPr/>
        </p:nvSpPr>
        <p:spPr>
          <a:xfrm>
            <a:off x="1900187" y="5127417"/>
            <a:ext cx="632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Quelle conséquence sur la qualité de l’image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A131A3-872C-E269-47CB-895AFDBDAB72}"/>
              </a:ext>
            </a:extLst>
          </p:cNvPr>
          <p:cNvSpPr txBox="1"/>
          <p:nvPr/>
        </p:nvSpPr>
        <p:spPr>
          <a:xfrm>
            <a:off x="7069518" y="157737"/>
            <a:ext cx="174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highlight>
                  <a:srgbClr val="FFFF00"/>
                </a:highlight>
              </a:rPr>
              <a:t>Stratégie n°1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1595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D66DE1-0581-4F0B-8BAC-D47636AAB96B}"/>
              </a:ext>
            </a:extLst>
          </p:cNvPr>
          <p:cNvSpPr/>
          <p:nvPr/>
        </p:nvSpPr>
        <p:spPr>
          <a:xfrm>
            <a:off x="6108158" y="1255497"/>
            <a:ext cx="1060490" cy="271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2570E8B2-0D9E-43E4-98F3-B8938B66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9024" y="6550834"/>
            <a:ext cx="533400" cy="215361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3E1C6-68AD-4FE3-BB0C-987554F84A8F}"/>
              </a:ext>
            </a:extLst>
          </p:cNvPr>
          <p:cNvSpPr/>
          <p:nvPr/>
        </p:nvSpPr>
        <p:spPr>
          <a:xfrm>
            <a:off x="2142565" y="3419878"/>
            <a:ext cx="222233" cy="2197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7E767394-C159-9FCC-15B4-E0502E67A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7486" y="91805"/>
            <a:ext cx="3402517" cy="904876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altLang="fr-FR" sz="1800" dirty="0">
                <a:solidFill>
                  <a:srgbClr val="FF0000"/>
                </a:solidFill>
              </a:rPr>
              <a:t>Influence de la pression d’Air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78B8F2-65CD-A2C7-7F79-C639159B2D31}"/>
              </a:ext>
            </a:extLst>
          </p:cNvPr>
          <p:cNvSpPr txBox="1"/>
          <p:nvPr/>
        </p:nvSpPr>
        <p:spPr>
          <a:xfrm>
            <a:off x="7168648" y="668058"/>
            <a:ext cx="1849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highlight>
                  <a:srgbClr val="FFFF00"/>
                </a:highlight>
              </a:rPr>
              <a:t>Stratégie n°1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6D9240-5BDE-3147-615C-225AE0165D85}"/>
              </a:ext>
            </a:extLst>
          </p:cNvPr>
          <p:cNvSpPr txBox="1"/>
          <p:nvPr/>
        </p:nvSpPr>
        <p:spPr>
          <a:xfrm>
            <a:off x="4432492" y="91805"/>
            <a:ext cx="83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 kV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481DD6-7611-EA0D-4895-D6ED21C4FA35}"/>
              </a:ext>
            </a:extLst>
          </p:cNvPr>
          <p:cNvSpPr txBox="1"/>
          <p:nvPr/>
        </p:nvSpPr>
        <p:spPr>
          <a:xfrm>
            <a:off x="3533305" y="825045"/>
            <a:ext cx="77305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50 Pa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6738D6-D25D-74FE-AFD5-7308E85226F1}"/>
              </a:ext>
            </a:extLst>
          </p:cNvPr>
          <p:cNvSpPr txBox="1"/>
          <p:nvPr/>
        </p:nvSpPr>
        <p:spPr>
          <a:xfrm>
            <a:off x="6251946" y="2767213"/>
            <a:ext cx="976753" cy="37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100 Pa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4EAC13D-118C-945C-DB11-45D3C5BB5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" y="15341"/>
            <a:ext cx="3376503" cy="25300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AFC5BDE-042A-BFBF-673C-CECB1E69C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1" y="1996726"/>
            <a:ext cx="3376503" cy="25300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512A2D7-F03A-F1FA-79F9-68B3434B1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75" y="4327974"/>
            <a:ext cx="3376503" cy="253002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AFFF125-287D-BC64-EAE5-24E4A1815DA0}"/>
              </a:ext>
            </a:extLst>
          </p:cNvPr>
          <p:cNvSpPr txBox="1"/>
          <p:nvPr/>
        </p:nvSpPr>
        <p:spPr>
          <a:xfrm>
            <a:off x="4680733" y="5689699"/>
            <a:ext cx="976753" cy="37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200 Pa</a:t>
            </a:r>
          </a:p>
        </p:txBody>
      </p:sp>
    </p:spTree>
    <p:extLst>
      <p:ext uri="{BB962C8B-B14F-4D97-AF65-F5344CB8AC3E}">
        <p14:creationId xmlns:p14="http://schemas.microsoft.com/office/powerpoint/2010/main" val="32014397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CCS-ppt-modele-23JANV">
  <a:themeElements>
    <a:clrScheme name="UCCS-couleurs">
      <a:dk1>
        <a:srgbClr val="249F72"/>
      </a:dk1>
      <a:lt1>
        <a:srgbClr val="FFFFFF"/>
      </a:lt1>
      <a:dk2>
        <a:srgbClr val="FFFFFF"/>
      </a:dk2>
      <a:lt2>
        <a:srgbClr val="053966"/>
      </a:lt2>
      <a:accent1>
        <a:srgbClr val="9E2C72"/>
      </a:accent1>
      <a:accent2>
        <a:srgbClr val="F6AC54"/>
      </a:accent2>
      <a:accent3>
        <a:srgbClr val="BABABA"/>
      </a:accent3>
      <a:accent4>
        <a:srgbClr val="BABABA"/>
      </a:accent4>
      <a:accent5>
        <a:srgbClr val="BABABA"/>
      </a:accent5>
      <a:accent6>
        <a:srgbClr val="BABABA"/>
      </a:accent6>
      <a:hlink>
        <a:srgbClr val="BABABA"/>
      </a:hlink>
      <a:folHlink>
        <a:srgbClr val="BABABA"/>
      </a:folHlink>
    </a:clrScheme>
    <a:fontScheme name="Genès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ès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UCCS-ppt-modele-23JANV</Template>
  <TotalTime>37573</TotalTime>
  <Words>1645</Words>
  <Application>Microsoft Macintosh PowerPoint</Application>
  <PresentationFormat>Affichage à l'écran (4:3)</PresentationFormat>
  <Paragraphs>262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6" baseType="lpstr">
      <vt:lpstr>-webkit-standard</vt:lpstr>
      <vt:lpstr>AdvPSTim</vt:lpstr>
      <vt:lpstr>Arial</vt:lpstr>
      <vt:lpstr>Bradley Hand ITC</vt:lpstr>
      <vt:lpstr>Calibri</vt:lpstr>
      <vt:lpstr>Calisto MT</vt:lpstr>
      <vt:lpstr>Helvetica</vt:lpstr>
      <vt:lpstr>inherit</vt:lpstr>
      <vt:lpstr>MTSYN</vt:lpstr>
      <vt:lpstr>Open Sans</vt:lpstr>
      <vt:lpstr>SPSTimes</vt:lpstr>
      <vt:lpstr>Times</vt:lpstr>
      <vt:lpstr>Times New Roman</vt:lpstr>
      <vt:lpstr>Verdana</vt:lpstr>
      <vt:lpstr>Wingdings</vt:lpstr>
      <vt:lpstr>UCCS-ppt-modele-23JANV</vt:lpstr>
      <vt:lpstr>L’imagerie en mode pression variable Principes - Applications</vt:lpstr>
      <vt:lpstr>Plan</vt:lpstr>
      <vt:lpstr>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Influence de la pression d’Air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Influence de la pression d’Air</vt:lpstr>
      <vt:lpstr>Influence de la pression d’Air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Axel</dc:creator>
  <cp:lastModifiedBy>Utilisateur de Microsoft Office</cp:lastModifiedBy>
  <cp:revision>77</cp:revision>
  <dcterms:created xsi:type="dcterms:W3CDTF">2015-01-23T19:05:21Z</dcterms:created>
  <dcterms:modified xsi:type="dcterms:W3CDTF">2022-11-30T08:13:50Z</dcterms:modified>
</cp:coreProperties>
</file>