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6.jpg" ContentType="image/tiff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4" r:id="rId2"/>
    <p:sldId id="271" r:id="rId3"/>
    <p:sldId id="285" r:id="rId4"/>
    <p:sldId id="282" r:id="rId5"/>
    <p:sldId id="286" r:id="rId6"/>
    <p:sldId id="272" r:id="rId7"/>
    <p:sldId id="273" r:id="rId8"/>
    <p:sldId id="288" r:id="rId9"/>
    <p:sldId id="277" r:id="rId10"/>
    <p:sldId id="276" r:id="rId11"/>
    <p:sldId id="278" r:id="rId12"/>
    <p:sldId id="290" r:id="rId13"/>
    <p:sldId id="289" r:id="rId14"/>
    <p:sldId id="294" r:id="rId15"/>
    <p:sldId id="279" r:id="rId16"/>
    <p:sldId id="283" r:id="rId17"/>
    <p:sldId id="295" r:id="rId18"/>
    <p:sldId id="280" r:id="rId19"/>
    <p:sldId id="296" r:id="rId20"/>
    <p:sldId id="281" r:id="rId21"/>
    <p:sldId id="284" r:id="rId22"/>
    <p:sldId id="291" r:id="rId23"/>
    <p:sldId id="292" r:id="rId24"/>
    <p:sldId id="293" r:id="rId25"/>
    <p:sldId id="287" r:id="rId26"/>
    <p:sldId id="297" r:id="rId27"/>
    <p:sldId id="299" r:id="rId28"/>
    <p:sldId id="298" r:id="rId29"/>
  </p:sldIdLst>
  <p:sldSz cx="9144000" cy="5143500" type="screen16x9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86">
          <p15:clr>
            <a:srgbClr val="A4A3A4"/>
          </p15:clr>
        </p15:guide>
        <p15:guide id="2" orient="horz" pos="3106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pos="2880">
          <p15:clr>
            <a:srgbClr val="A4A3A4"/>
          </p15:clr>
        </p15:guide>
        <p15:guide id="5" pos="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CD"/>
    <a:srgbClr val="FFFFFF"/>
    <a:srgbClr val="E41606"/>
    <a:srgbClr val="0A05E5"/>
    <a:srgbClr val="FBB2A3"/>
    <a:srgbClr val="0F0FAD"/>
    <a:srgbClr val="F7F9A5"/>
    <a:srgbClr val="FF9999"/>
    <a:srgbClr val="B51807"/>
    <a:srgbClr val="F8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7" autoAdjust="0"/>
    <p:restoredTop sz="94660"/>
  </p:normalViewPr>
  <p:slideViewPr>
    <p:cSldViewPr>
      <p:cViewPr varScale="1">
        <p:scale>
          <a:sx n="113" d="100"/>
          <a:sy n="113" d="100"/>
        </p:scale>
        <p:origin x="72" y="648"/>
      </p:cViewPr>
      <p:guideLst>
        <p:guide orient="horz" pos="486"/>
        <p:guide orient="horz" pos="3106"/>
        <p:guide orient="horz" pos="2754"/>
        <p:guide pos="2880"/>
        <p:guide pos="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horezan\Desktop\Professionel\Presentations\GNMEBA_2022\Scan%20speed\ScanSpeed-profi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'Scanspeed4 9-10'!$B$1</c:f>
              <c:strCache>
                <c:ptCount val="1"/>
                <c:pt idx="0">
                  <c:v>Scan Speed 10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'Scanspeed4 9-10'!$A$2:$A$77</c:f>
              <c:numCache>
                <c:formatCode>General</c:formatCode>
                <c:ptCount val="7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</c:numCache>
            </c:numRef>
          </c:xVal>
          <c:yVal>
            <c:numRef>
              <c:f>'Scanspeed4 9-10'!$B$2:$B$77</c:f>
              <c:numCache>
                <c:formatCode>General</c:formatCode>
                <c:ptCount val="76"/>
                <c:pt idx="0">
                  <c:v>176</c:v>
                </c:pt>
                <c:pt idx="1">
                  <c:v>175.76300000000001</c:v>
                </c:pt>
                <c:pt idx="2">
                  <c:v>182.518</c:v>
                </c:pt>
                <c:pt idx="3">
                  <c:v>180.209</c:v>
                </c:pt>
                <c:pt idx="4">
                  <c:v>181.37700000000001</c:v>
                </c:pt>
                <c:pt idx="5">
                  <c:v>183.96700000000001</c:v>
                </c:pt>
                <c:pt idx="6">
                  <c:v>179.905</c:v>
                </c:pt>
                <c:pt idx="7">
                  <c:v>179.09100000000001</c:v>
                </c:pt>
                <c:pt idx="8">
                  <c:v>173.35300000000001</c:v>
                </c:pt>
                <c:pt idx="9">
                  <c:v>164.16300000000001</c:v>
                </c:pt>
                <c:pt idx="10">
                  <c:v>159.25299999999999</c:v>
                </c:pt>
                <c:pt idx="11">
                  <c:v>159.25</c:v>
                </c:pt>
                <c:pt idx="12">
                  <c:v>165.68100000000001</c:v>
                </c:pt>
                <c:pt idx="13">
                  <c:v>175.297</c:v>
                </c:pt>
                <c:pt idx="14">
                  <c:v>185.5</c:v>
                </c:pt>
                <c:pt idx="15">
                  <c:v>103.786</c:v>
                </c:pt>
                <c:pt idx="16">
                  <c:v>24.526</c:v>
                </c:pt>
                <c:pt idx="17">
                  <c:v>24.501000000000001</c:v>
                </c:pt>
                <c:pt idx="18">
                  <c:v>26.123000000000001</c:v>
                </c:pt>
                <c:pt idx="19">
                  <c:v>26.837</c:v>
                </c:pt>
                <c:pt idx="20">
                  <c:v>27</c:v>
                </c:pt>
                <c:pt idx="21">
                  <c:v>27.614000000000001</c:v>
                </c:pt>
                <c:pt idx="22">
                  <c:v>27.984999999999999</c:v>
                </c:pt>
                <c:pt idx="23">
                  <c:v>28.045000000000002</c:v>
                </c:pt>
                <c:pt idx="24">
                  <c:v>28.43</c:v>
                </c:pt>
                <c:pt idx="25">
                  <c:v>27.978999999999999</c:v>
                </c:pt>
                <c:pt idx="26">
                  <c:v>27.928999999999998</c:v>
                </c:pt>
                <c:pt idx="27">
                  <c:v>27.027999999999999</c:v>
                </c:pt>
                <c:pt idx="28">
                  <c:v>28.773</c:v>
                </c:pt>
                <c:pt idx="29">
                  <c:v>27.419</c:v>
                </c:pt>
                <c:pt idx="30">
                  <c:v>44.588000000000001</c:v>
                </c:pt>
                <c:pt idx="31">
                  <c:v>65.92</c:v>
                </c:pt>
                <c:pt idx="32">
                  <c:v>76.313999999999993</c:v>
                </c:pt>
                <c:pt idx="33">
                  <c:v>76.209000000000003</c:v>
                </c:pt>
                <c:pt idx="34">
                  <c:v>77.971999999999994</c:v>
                </c:pt>
                <c:pt idx="35">
                  <c:v>80.522999999999996</c:v>
                </c:pt>
                <c:pt idx="36">
                  <c:v>82.119</c:v>
                </c:pt>
                <c:pt idx="37">
                  <c:v>77.653999999999996</c:v>
                </c:pt>
                <c:pt idx="38">
                  <c:v>69.543000000000006</c:v>
                </c:pt>
                <c:pt idx="39">
                  <c:v>108.232</c:v>
                </c:pt>
                <c:pt idx="40">
                  <c:v>187.33699999999999</c:v>
                </c:pt>
                <c:pt idx="41">
                  <c:v>195.57499999999999</c:v>
                </c:pt>
                <c:pt idx="42">
                  <c:v>202.15899999999999</c:v>
                </c:pt>
                <c:pt idx="43">
                  <c:v>201.86500000000001</c:v>
                </c:pt>
                <c:pt idx="44">
                  <c:v>170.041</c:v>
                </c:pt>
                <c:pt idx="45">
                  <c:v>166.923</c:v>
                </c:pt>
                <c:pt idx="46">
                  <c:v>173.374</c:v>
                </c:pt>
                <c:pt idx="47">
                  <c:v>183.87700000000001</c:v>
                </c:pt>
                <c:pt idx="48">
                  <c:v>203.398</c:v>
                </c:pt>
                <c:pt idx="49">
                  <c:v>218.79499999999999</c:v>
                </c:pt>
                <c:pt idx="50">
                  <c:v>217.60300000000001</c:v>
                </c:pt>
                <c:pt idx="51">
                  <c:v>162.13499999999999</c:v>
                </c:pt>
                <c:pt idx="52">
                  <c:v>112.372</c:v>
                </c:pt>
                <c:pt idx="53">
                  <c:v>131.70500000000001</c:v>
                </c:pt>
                <c:pt idx="54">
                  <c:v>170.75899999999999</c:v>
                </c:pt>
                <c:pt idx="55">
                  <c:v>206.184</c:v>
                </c:pt>
                <c:pt idx="56">
                  <c:v>206.18199999999999</c:v>
                </c:pt>
                <c:pt idx="57">
                  <c:v>202.54499999999999</c:v>
                </c:pt>
                <c:pt idx="58">
                  <c:v>204.82499999999999</c:v>
                </c:pt>
                <c:pt idx="59">
                  <c:v>207.815</c:v>
                </c:pt>
                <c:pt idx="60">
                  <c:v>210.15700000000001</c:v>
                </c:pt>
                <c:pt idx="61">
                  <c:v>191.58600000000001</c:v>
                </c:pt>
                <c:pt idx="62">
                  <c:v>142.744</c:v>
                </c:pt>
                <c:pt idx="63">
                  <c:v>114.59099999999999</c:v>
                </c:pt>
                <c:pt idx="64">
                  <c:v>97.861000000000004</c:v>
                </c:pt>
                <c:pt idx="65">
                  <c:v>98.257999999999996</c:v>
                </c:pt>
                <c:pt idx="66">
                  <c:v>102.214</c:v>
                </c:pt>
                <c:pt idx="67">
                  <c:v>105.941</c:v>
                </c:pt>
                <c:pt idx="68">
                  <c:v>105.131</c:v>
                </c:pt>
                <c:pt idx="69">
                  <c:v>98.733000000000004</c:v>
                </c:pt>
                <c:pt idx="70">
                  <c:v>134.09100000000001</c:v>
                </c:pt>
                <c:pt idx="71">
                  <c:v>187.24700000000001</c:v>
                </c:pt>
                <c:pt idx="72">
                  <c:v>213.512</c:v>
                </c:pt>
                <c:pt idx="73">
                  <c:v>208.09899999999999</c:v>
                </c:pt>
                <c:pt idx="74">
                  <c:v>203.73</c:v>
                </c:pt>
                <c:pt idx="75">
                  <c:v>200.86799999999999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0D2-4908-97D2-F741B0C89670}"/>
            </c:ext>
          </c:extLst>
        </c:ser>
        <c:ser>
          <c:idx val="1"/>
          <c:order val="1"/>
          <c:tx>
            <c:strRef>
              <c:f>'Scanspeed4 9-10'!$C$1</c:f>
              <c:strCache>
                <c:ptCount val="1"/>
                <c:pt idx="0">
                  <c:v>Scan Speed 9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'Scanspeed4 9-10'!$A$2:$A$77</c:f>
              <c:numCache>
                <c:formatCode>General</c:formatCode>
                <c:ptCount val="7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</c:numCache>
            </c:numRef>
          </c:xVal>
          <c:yVal>
            <c:numRef>
              <c:f>'Scanspeed4 9-10'!#REF!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0D2-4908-97D2-F741B0C89670}"/>
            </c:ext>
          </c:extLst>
        </c:ser>
        <c:ser>
          <c:idx val="2"/>
          <c:order val="2"/>
          <c:tx>
            <c:strRef>
              <c:f>'Scanspeed4 9-10'!$D$1</c:f>
              <c:strCache>
                <c:ptCount val="1"/>
              </c:strCache>
            </c:strRef>
          </c:tx>
          <c:spPr>
            <a:ln w="952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'Scanspeed4 9-10'!$A$2:$A$77</c:f>
              <c:numCache>
                <c:formatCode>General</c:formatCode>
                <c:ptCount val="7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</c:numCache>
            </c:numRef>
          </c:xVal>
          <c:yVal>
            <c:numRef>
              <c:f>'Scanspeed4 9-10'!$C$2:$C$77</c:f>
              <c:numCache>
                <c:formatCode>General</c:formatCode>
                <c:ptCount val="76"/>
                <c:pt idx="0">
                  <c:v>178</c:v>
                </c:pt>
                <c:pt idx="1">
                  <c:v>175.76300000000001</c:v>
                </c:pt>
                <c:pt idx="2">
                  <c:v>183.518</c:v>
                </c:pt>
                <c:pt idx="3">
                  <c:v>184.209</c:v>
                </c:pt>
                <c:pt idx="4">
                  <c:v>177.37700000000001</c:v>
                </c:pt>
                <c:pt idx="5">
                  <c:v>188.96700000000001</c:v>
                </c:pt>
                <c:pt idx="6">
                  <c:v>179.905</c:v>
                </c:pt>
                <c:pt idx="7">
                  <c:v>179.09100000000001</c:v>
                </c:pt>
                <c:pt idx="8">
                  <c:v>178.35300000000001</c:v>
                </c:pt>
                <c:pt idx="9">
                  <c:v>164.16300000000001</c:v>
                </c:pt>
                <c:pt idx="10">
                  <c:v>159.25299999999999</c:v>
                </c:pt>
                <c:pt idx="11">
                  <c:v>160.25</c:v>
                </c:pt>
                <c:pt idx="12">
                  <c:v>169.68100000000001</c:v>
                </c:pt>
                <c:pt idx="13">
                  <c:v>171.297</c:v>
                </c:pt>
                <c:pt idx="14">
                  <c:v>190.5</c:v>
                </c:pt>
                <c:pt idx="15">
                  <c:v>103.786</c:v>
                </c:pt>
                <c:pt idx="16">
                  <c:v>26.526</c:v>
                </c:pt>
                <c:pt idx="17">
                  <c:v>24.501000000000001</c:v>
                </c:pt>
                <c:pt idx="18">
                  <c:v>26.123000000000001</c:v>
                </c:pt>
                <c:pt idx="19">
                  <c:v>26.837</c:v>
                </c:pt>
                <c:pt idx="20">
                  <c:v>27</c:v>
                </c:pt>
                <c:pt idx="21">
                  <c:v>27.614000000000001</c:v>
                </c:pt>
                <c:pt idx="22">
                  <c:v>27.984999999999999</c:v>
                </c:pt>
                <c:pt idx="23">
                  <c:v>28.045000000000002</c:v>
                </c:pt>
                <c:pt idx="24">
                  <c:v>28.43</c:v>
                </c:pt>
                <c:pt idx="25">
                  <c:v>27.978999999999999</c:v>
                </c:pt>
                <c:pt idx="26">
                  <c:v>27.928999999999998</c:v>
                </c:pt>
                <c:pt idx="27">
                  <c:v>27.027999999999999</c:v>
                </c:pt>
                <c:pt idx="28">
                  <c:v>28.773</c:v>
                </c:pt>
                <c:pt idx="29">
                  <c:v>27.419</c:v>
                </c:pt>
                <c:pt idx="30">
                  <c:v>44.588000000000001</c:v>
                </c:pt>
                <c:pt idx="31">
                  <c:v>63.92</c:v>
                </c:pt>
                <c:pt idx="32">
                  <c:v>79.313999999999993</c:v>
                </c:pt>
                <c:pt idx="33">
                  <c:v>78.209000000000003</c:v>
                </c:pt>
                <c:pt idx="34">
                  <c:v>77.971999999999994</c:v>
                </c:pt>
                <c:pt idx="35">
                  <c:v>83.522999999999996</c:v>
                </c:pt>
                <c:pt idx="36">
                  <c:v>84.119</c:v>
                </c:pt>
                <c:pt idx="37">
                  <c:v>75.653999999999996</c:v>
                </c:pt>
                <c:pt idx="38">
                  <c:v>72.543000000000006</c:v>
                </c:pt>
                <c:pt idx="39">
                  <c:v>110.232</c:v>
                </c:pt>
                <c:pt idx="40">
                  <c:v>185.33699999999999</c:v>
                </c:pt>
                <c:pt idx="41">
                  <c:v>198.57499999999999</c:v>
                </c:pt>
                <c:pt idx="42">
                  <c:v>204.15899999999999</c:v>
                </c:pt>
                <c:pt idx="43">
                  <c:v>199.86500000000001</c:v>
                </c:pt>
                <c:pt idx="44">
                  <c:v>173.041</c:v>
                </c:pt>
                <c:pt idx="45">
                  <c:v>168.923</c:v>
                </c:pt>
                <c:pt idx="46">
                  <c:v>171.374</c:v>
                </c:pt>
                <c:pt idx="47">
                  <c:v>186.87700000000001</c:v>
                </c:pt>
                <c:pt idx="48">
                  <c:v>205.398</c:v>
                </c:pt>
                <c:pt idx="49">
                  <c:v>216.79499999999999</c:v>
                </c:pt>
                <c:pt idx="50">
                  <c:v>220.60300000000001</c:v>
                </c:pt>
                <c:pt idx="51">
                  <c:v>164.13499999999999</c:v>
                </c:pt>
                <c:pt idx="52">
                  <c:v>110.372</c:v>
                </c:pt>
                <c:pt idx="53">
                  <c:v>134.70500000000001</c:v>
                </c:pt>
                <c:pt idx="54">
                  <c:v>172.75899999999999</c:v>
                </c:pt>
                <c:pt idx="55">
                  <c:v>204.184</c:v>
                </c:pt>
                <c:pt idx="56">
                  <c:v>209.18199999999999</c:v>
                </c:pt>
                <c:pt idx="57">
                  <c:v>204.54499999999999</c:v>
                </c:pt>
                <c:pt idx="58">
                  <c:v>202.82499999999999</c:v>
                </c:pt>
                <c:pt idx="59">
                  <c:v>210.815</c:v>
                </c:pt>
                <c:pt idx="60">
                  <c:v>212.15700000000001</c:v>
                </c:pt>
                <c:pt idx="61">
                  <c:v>189.58600000000001</c:v>
                </c:pt>
                <c:pt idx="62">
                  <c:v>145.744</c:v>
                </c:pt>
                <c:pt idx="63">
                  <c:v>116.59099999999999</c:v>
                </c:pt>
                <c:pt idx="64">
                  <c:v>95.861000000000004</c:v>
                </c:pt>
                <c:pt idx="65">
                  <c:v>101.258</c:v>
                </c:pt>
                <c:pt idx="66">
                  <c:v>104.214</c:v>
                </c:pt>
                <c:pt idx="67">
                  <c:v>103.941</c:v>
                </c:pt>
                <c:pt idx="68">
                  <c:v>108.131</c:v>
                </c:pt>
                <c:pt idx="69">
                  <c:v>100.733</c:v>
                </c:pt>
                <c:pt idx="70">
                  <c:v>132.09100000000001</c:v>
                </c:pt>
                <c:pt idx="71">
                  <c:v>190.24700000000001</c:v>
                </c:pt>
                <c:pt idx="72">
                  <c:v>215.512</c:v>
                </c:pt>
                <c:pt idx="73">
                  <c:v>206.09899999999999</c:v>
                </c:pt>
                <c:pt idx="74">
                  <c:v>206.73</c:v>
                </c:pt>
                <c:pt idx="75">
                  <c:v>202.86799999999999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0D2-4908-97D2-F741B0C89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6566704"/>
        <c:axId val="578470864"/>
      </c:scatterChart>
      <c:valAx>
        <c:axId val="586566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0" i="0" baseline="0">
                    <a:effectLst/>
                  </a:rPr>
                  <a:t>Positions(pixels)</a:t>
                </a:r>
                <a:endParaRPr lang="fr-FR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8470864"/>
        <c:crosses val="autoZero"/>
        <c:crossBetween val="midCat"/>
        <c:majorUnit val="20"/>
      </c:valAx>
      <c:valAx>
        <c:axId val="578470864"/>
        <c:scaling>
          <c:orientation val="minMax"/>
          <c:max val="25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0" i="0" baseline="0">
                    <a:effectLst/>
                  </a:rPr>
                  <a:t>Niveau de Gris ( 8bits)</a:t>
                </a:r>
                <a:endParaRPr lang="fr-FR">
                  <a:effectLst/>
                </a:endParaRPr>
              </a:p>
            </c:rich>
          </c:tx>
          <c:layout>
            <c:manualLayout>
              <c:xMode val="edge"/>
              <c:yMode val="edge"/>
              <c:x val="2.4758362283071909E-2"/>
              <c:y val="0.133750374050125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6566704"/>
        <c:crosses val="autoZero"/>
        <c:crossBetween val="midCat"/>
        <c:majorUnit val="1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FCAA6F-A638-FE4F-ADDF-8575B74D081B}" type="datetime1">
              <a:rPr lang="fr-FR"/>
              <a:pPr>
                <a:defRPr/>
              </a:pPr>
              <a:t>24/11/2022</a:t>
            </a:fld>
            <a:endParaRPr lang="fr-FR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EC2C2B-2495-B448-8641-318A4CE4F38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4003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Geneva" charset="0"/>
              </a:defRPr>
            </a:lvl1pPr>
          </a:lstStyle>
          <a:p>
            <a:pPr>
              <a:defRPr/>
            </a:pPr>
            <a:fld id="{61DCB9A4-1EA8-3640-83BB-3834C7EEC8B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7538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CB9A4-1EA8-3640-83BB-3834C7EEC8B7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123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1978546"/>
            <a:ext cx="7658100" cy="85725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pPr lvl="0"/>
            <a:r>
              <a:rPr lang="fr-FR" noProof="0" dirty="0" smtClean="0"/>
              <a:t>Cliquez et modifiez le titre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" y="2931790"/>
            <a:ext cx="8049716" cy="1314450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 style des sous-titres du masque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2B04C-38D0-FF45-91F5-19D3972525C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7" name="Image 4" descr="Logo Oner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361950"/>
            <a:ext cx="37512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 descr="Logo R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6363"/>
            <a:ext cx="14097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96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DFC2C-F9B9-0445-A511-DA4552EF3EE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00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souligné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DFC2C-F9B9-0445-A511-DA4552EF3EE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 bwMode="auto">
          <a:xfrm>
            <a:off x="266700" y="789552"/>
            <a:ext cx="8877300" cy="0"/>
          </a:xfrm>
          <a:prstGeom prst="line">
            <a:avLst/>
          </a:prstGeom>
          <a:noFill/>
          <a:ln w="9525" cap="flat" cmpd="sng" algn="ctr">
            <a:solidFill>
              <a:srgbClr val="11489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264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ch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0CAB2-14CD-3845-84B5-C89C4150BDD6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786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00" y="0"/>
            <a:ext cx="8877300" cy="769144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66700" y="1131590"/>
            <a:ext cx="4229100" cy="32403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31590"/>
            <a:ext cx="4244280" cy="32403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566E1-232C-D047-AF81-68BEABEA370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275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00" y="0"/>
            <a:ext cx="8877300" cy="769144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66700" y="1131590"/>
            <a:ext cx="5601444" cy="32403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12160" y="1131590"/>
            <a:ext cx="2880320" cy="32403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566E1-232C-D047-AF81-68BEABEA370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446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00" y="0"/>
            <a:ext cx="8877300" cy="769144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66700" y="1131590"/>
            <a:ext cx="5601444" cy="32403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12160" y="1131590"/>
            <a:ext cx="2880320" cy="1584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566E1-232C-D047-AF81-68BEABEA370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  <p:sp>
        <p:nvSpPr>
          <p:cNvPr id="7" name="Espace réservé du contenu 3"/>
          <p:cNvSpPr>
            <a:spLocks noGrp="1"/>
          </p:cNvSpPr>
          <p:nvPr>
            <p:ph sz="half" idx="12"/>
          </p:nvPr>
        </p:nvSpPr>
        <p:spPr>
          <a:xfrm>
            <a:off x="6012160" y="2787774"/>
            <a:ext cx="2880320" cy="1584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5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6700" y="1151335"/>
            <a:ext cx="42306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6700" y="1631156"/>
            <a:ext cx="4230688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24745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247454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65F9C-858D-DB4A-B718-B4541E46460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191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00" y="0"/>
            <a:ext cx="8877300" cy="769144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6CDF6-4C5A-C046-92B8-1E376BA69C0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59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" y="0"/>
            <a:ext cx="8788400" cy="76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1131590"/>
            <a:ext cx="8625780" cy="322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4634830"/>
            <a:ext cx="762000" cy="50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  <a:cs typeface="Geneva" charset="0"/>
              </a:defRPr>
            </a:lvl1pPr>
          </a:lstStyle>
          <a:p>
            <a:pPr>
              <a:defRPr/>
            </a:pPr>
            <a:fld id="{99F0CAB2-14CD-3845-84B5-C89C4150BDD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843808" y="4731990"/>
            <a:ext cx="5616624" cy="288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  <p:pic>
        <p:nvPicPr>
          <p:cNvPr id="9" name="Image 4" descr="Logo Onera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724400"/>
            <a:ext cx="1473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1" descr="Logo RF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643438"/>
            <a:ext cx="549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 bwMode="auto">
          <a:xfrm>
            <a:off x="266700" y="4643438"/>
            <a:ext cx="8877300" cy="0"/>
          </a:xfrm>
          <a:prstGeom prst="line">
            <a:avLst/>
          </a:prstGeom>
          <a:noFill/>
          <a:ln w="9525" cap="flat" cmpd="sng" algn="ctr">
            <a:solidFill>
              <a:srgbClr val="11489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0" r:id="rId2"/>
    <p:sldLayoutId id="2147483760" r:id="rId3"/>
    <p:sldLayoutId id="2147483758" r:id="rId4"/>
    <p:sldLayoutId id="2147483741" r:id="rId5"/>
    <p:sldLayoutId id="2147483761" r:id="rId6"/>
    <p:sldLayoutId id="2147483762" r:id="rId7"/>
    <p:sldLayoutId id="2147483742" r:id="rId8"/>
    <p:sldLayoutId id="2147483743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09A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b="1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—"/>
        <a:defRPr sz="20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Geneva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Geneva" charset="0"/>
          <a:cs typeface="+mn-cs"/>
        </a:defRPr>
      </a:lvl4pPr>
      <a:lvl5pPr marL="1971675" indent="-179388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"/>
        <a:defRPr sz="18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Geneva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g"/><Relationship Id="rId7" Type="http://schemas.microsoft.com/office/2007/relationships/hdphoto" Target="../media/hdphoto8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7.wdp"/><Relationship Id="rId4" Type="http://schemas.openxmlformats.org/officeDocument/2006/relationships/image" Target="../media/image49.png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6"/>
          <p:cNvSpPr>
            <a:spLocks noGrp="1"/>
          </p:cNvSpPr>
          <p:nvPr>
            <p:ph type="ctrTitle"/>
          </p:nvPr>
        </p:nvSpPr>
        <p:spPr>
          <a:xfrm>
            <a:off x="0" y="1635646"/>
            <a:ext cx="9144000" cy="1152128"/>
          </a:xfrm>
        </p:spPr>
        <p:txBody>
          <a:bodyPr/>
          <a:lstStyle/>
          <a:p>
            <a:pPr algn="ctr"/>
            <a:r>
              <a:rPr lang="fr-FR" sz="2800" dirty="0"/>
              <a:t>L'acquisition numérique de l'image MEB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-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D</a:t>
            </a:r>
            <a:r>
              <a:rPr lang="fr-FR" sz="2800" dirty="0" smtClean="0"/>
              <a:t>ivers aspects</a:t>
            </a:r>
            <a:endParaRPr lang="fr-FR" sz="2800" dirty="0"/>
          </a:p>
        </p:txBody>
      </p:sp>
      <p:sp>
        <p:nvSpPr>
          <p:cNvPr id="15362" name="Sous-titre 7"/>
          <p:cNvSpPr>
            <a:spLocks noGrp="1"/>
          </p:cNvSpPr>
          <p:nvPr>
            <p:ph type="subTitle" idx="1"/>
          </p:nvPr>
        </p:nvSpPr>
        <p:spPr>
          <a:xfrm>
            <a:off x="266700" y="3579862"/>
            <a:ext cx="8049716" cy="936104"/>
          </a:xfrm>
        </p:spPr>
        <p:txBody>
          <a:bodyPr/>
          <a:lstStyle/>
          <a:p>
            <a:r>
              <a:rPr lang="fr-FR" sz="1600" dirty="0" smtClean="0">
                <a:solidFill>
                  <a:schemeClr val="tx1"/>
                </a:solidFill>
              </a:rPr>
              <a:t>Réunion pédagogique du GN-MEBA – 01/12/2022</a:t>
            </a:r>
          </a:p>
          <a:p>
            <a:r>
              <a:rPr lang="fr-FR" sz="1600" dirty="0" smtClean="0">
                <a:solidFill>
                  <a:schemeClr val="tx1"/>
                </a:solidFill>
              </a:rPr>
              <a:t>N. HOREZAN, Q. BARRES, D. BOIVIN (ONERA/DMAS) 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5" name="ZoneTexte 1"/>
          <p:cNvSpPr txBox="1">
            <a:spLocks noChangeArrowheads="1"/>
          </p:cNvSpPr>
          <p:nvPr/>
        </p:nvSpPr>
        <p:spPr bwMode="auto">
          <a:xfrm>
            <a:off x="130176" y="4659982"/>
            <a:ext cx="8905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509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509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509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509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509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09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09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09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09A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800" b="0" dirty="0">
                <a:solidFill>
                  <a:schemeClr val="bg2"/>
                </a:solidFill>
              </a:rPr>
              <a:t>Ce document est la propriété de l'ONERA. Il ne peut être communiqué à des tiers et/ou reproduit sans l'autorisation préalable écrite de l'ONERA, et son contenu ne peut être divulgué. </a:t>
            </a:r>
            <a:br>
              <a:rPr lang="fr-FR" sz="800" b="0" dirty="0">
                <a:solidFill>
                  <a:schemeClr val="bg2"/>
                </a:solidFill>
              </a:rPr>
            </a:br>
            <a:r>
              <a:rPr lang="fr-FR" sz="800" b="0" i="1" dirty="0">
                <a:solidFill>
                  <a:schemeClr val="bg2"/>
                </a:solidFill>
              </a:rPr>
              <a:t>This document and the information </a:t>
            </a:r>
            <a:r>
              <a:rPr lang="fr-FR" sz="800" b="0" i="1" dirty="0" err="1">
                <a:solidFill>
                  <a:schemeClr val="bg2"/>
                </a:solidFill>
              </a:rPr>
              <a:t>contained</a:t>
            </a:r>
            <a:r>
              <a:rPr lang="fr-FR" sz="800" b="0" i="1" dirty="0">
                <a:solidFill>
                  <a:schemeClr val="bg2"/>
                </a:solidFill>
              </a:rPr>
              <a:t> </a:t>
            </a:r>
            <a:r>
              <a:rPr lang="fr-FR" sz="800" b="0" i="1" dirty="0" err="1" smtClean="0">
                <a:solidFill>
                  <a:schemeClr val="bg2"/>
                </a:solidFill>
              </a:rPr>
              <a:t>herein</a:t>
            </a:r>
            <a:r>
              <a:rPr lang="fr-FR" sz="800" b="0" i="1" dirty="0" smtClean="0">
                <a:solidFill>
                  <a:schemeClr val="bg2"/>
                </a:solidFill>
              </a:rPr>
              <a:t> </a:t>
            </a:r>
            <a:r>
              <a:rPr lang="fr-FR" sz="800" b="0" i="1" dirty="0" err="1">
                <a:solidFill>
                  <a:schemeClr val="bg2"/>
                </a:solidFill>
              </a:rPr>
              <a:t>is</a:t>
            </a:r>
            <a:r>
              <a:rPr lang="fr-FR" sz="800" b="0" i="1" dirty="0">
                <a:solidFill>
                  <a:schemeClr val="bg2"/>
                </a:solidFill>
              </a:rPr>
              <a:t> </a:t>
            </a:r>
            <a:r>
              <a:rPr lang="fr-FR" sz="800" b="0" i="1" dirty="0" err="1">
                <a:solidFill>
                  <a:schemeClr val="bg2"/>
                </a:solidFill>
              </a:rPr>
              <a:t>proprietary</a:t>
            </a:r>
            <a:r>
              <a:rPr lang="fr-FR" sz="800" b="0" i="1" dirty="0">
                <a:solidFill>
                  <a:schemeClr val="bg2"/>
                </a:solidFill>
              </a:rPr>
              <a:t> information of ONERA and </a:t>
            </a:r>
            <a:r>
              <a:rPr lang="fr-FR" sz="800" b="0" i="1" dirty="0" err="1">
                <a:solidFill>
                  <a:schemeClr val="bg2"/>
                </a:solidFill>
              </a:rPr>
              <a:t>shall</a:t>
            </a:r>
            <a:r>
              <a:rPr lang="fr-FR" sz="800" b="0" i="1" dirty="0">
                <a:solidFill>
                  <a:schemeClr val="bg2"/>
                </a:solidFill>
              </a:rPr>
              <a:t> not </a:t>
            </a:r>
            <a:r>
              <a:rPr lang="fr-FR" sz="800" b="0" i="1" dirty="0" err="1">
                <a:solidFill>
                  <a:schemeClr val="bg2"/>
                </a:solidFill>
              </a:rPr>
              <a:t>be</a:t>
            </a:r>
            <a:r>
              <a:rPr lang="fr-FR" sz="800" b="0" i="1" dirty="0">
                <a:solidFill>
                  <a:schemeClr val="bg2"/>
                </a:solidFill>
              </a:rPr>
              <a:t> </a:t>
            </a:r>
            <a:r>
              <a:rPr lang="fr-FR" sz="800" b="0" i="1" dirty="0" err="1">
                <a:solidFill>
                  <a:schemeClr val="bg2"/>
                </a:solidFill>
              </a:rPr>
              <a:t>disclosed</a:t>
            </a:r>
            <a:r>
              <a:rPr lang="fr-FR" sz="800" b="0" i="1" dirty="0">
                <a:solidFill>
                  <a:schemeClr val="bg2"/>
                </a:solidFill>
              </a:rPr>
              <a:t> or </a:t>
            </a:r>
            <a:r>
              <a:rPr lang="fr-FR" sz="800" b="0" i="1" dirty="0" err="1">
                <a:solidFill>
                  <a:schemeClr val="bg2"/>
                </a:solidFill>
              </a:rPr>
              <a:t>reproduced</a:t>
            </a:r>
            <a:r>
              <a:rPr lang="fr-FR" sz="800" b="0" i="1" dirty="0">
                <a:solidFill>
                  <a:schemeClr val="bg2"/>
                </a:solidFill>
              </a:rPr>
              <a:t> </a:t>
            </a:r>
            <a:r>
              <a:rPr lang="fr-FR" sz="800" b="0" i="1" dirty="0" err="1">
                <a:solidFill>
                  <a:schemeClr val="bg2"/>
                </a:solidFill>
              </a:rPr>
              <a:t>without</a:t>
            </a:r>
            <a:r>
              <a:rPr lang="fr-FR" sz="800" b="0" i="1" dirty="0">
                <a:solidFill>
                  <a:schemeClr val="bg2"/>
                </a:solidFill>
              </a:rPr>
              <a:t> the </a:t>
            </a:r>
            <a:r>
              <a:rPr lang="fr-FR" sz="800" b="0" i="1" dirty="0" err="1">
                <a:solidFill>
                  <a:schemeClr val="bg2"/>
                </a:solidFill>
              </a:rPr>
              <a:t>prior</a:t>
            </a:r>
            <a:r>
              <a:rPr lang="fr-FR" sz="800" b="0" i="1" dirty="0">
                <a:solidFill>
                  <a:schemeClr val="bg2"/>
                </a:solidFill>
              </a:rPr>
              <a:t> </a:t>
            </a:r>
            <a:r>
              <a:rPr lang="fr-FR" sz="800" b="0" i="1" dirty="0" err="1">
                <a:solidFill>
                  <a:schemeClr val="bg2"/>
                </a:solidFill>
              </a:rPr>
              <a:t>authorization</a:t>
            </a:r>
            <a:r>
              <a:rPr lang="fr-FR" sz="800" b="0" i="1" dirty="0">
                <a:solidFill>
                  <a:schemeClr val="bg2"/>
                </a:solidFill>
              </a:rPr>
              <a:t> of ONERA.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363838"/>
            <a:ext cx="1762125" cy="101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</a:t>
            </a:r>
            <a:r>
              <a:rPr lang="fr-FR" dirty="0" smtClean="0"/>
              <a:t>– Grandissement(</a:t>
            </a:r>
            <a:r>
              <a:rPr lang="fr-FR" dirty="0" err="1" smtClean="0"/>
              <a:t>Mag</a:t>
            </a:r>
            <a:r>
              <a:rPr lang="fr-FR" dirty="0"/>
              <a:t>.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GN MEBA décembre </a:t>
            </a:r>
            <a:r>
              <a:rPr lang="fr-FR" dirty="0" smtClean="0"/>
              <a:t>2022</a:t>
            </a:r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5940152" y="699542"/>
            <a:ext cx="2880320" cy="2466872"/>
            <a:chOff x="312760" y="2300605"/>
            <a:chExt cx="2520000" cy="219744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760" y="2300605"/>
              <a:ext cx="2520000" cy="2197440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 bwMode="auto">
            <a:xfrm>
              <a:off x="683568" y="3723878"/>
              <a:ext cx="1728192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ZoneTexte 16"/>
            <p:cNvSpPr txBox="1"/>
            <p:nvPr/>
          </p:nvSpPr>
          <p:spPr>
            <a:xfrm>
              <a:off x="1259632" y="3219475"/>
              <a:ext cx="1152128" cy="41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fr-FR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space réservé du contenu 19"/>
          <p:cNvSpPr>
            <a:spLocks noGrp="1"/>
          </p:cNvSpPr>
          <p:nvPr>
            <p:ph idx="1"/>
          </p:nvPr>
        </p:nvSpPr>
        <p:spPr>
          <a:xfrm>
            <a:off x="0" y="3661603"/>
            <a:ext cx="9144000" cy="566331"/>
          </a:xfrm>
        </p:spPr>
        <p:txBody>
          <a:bodyPr/>
          <a:lstStyle/>
          <a:p>
            <a:pPr marL="0" indent="0" algn="ctr">
              <a:buNone/>
            </a:pPr>
            <a:r>
              <a:rPr lang="fr-FR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1Pixel image = 1Pixel écran</a:t>
            </a:r>
          </a:p>
          <a:p>
            <a:pPr marL="0" indent="0" algn="ctr">
              <a:buNone/>
            </a:pPr>
            <a:r>
              <a:rPr lang="fr-FR" b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Grandissement(</a:t>
            </a:r>
            <a:r>
              <a:rPr lang="fr-FR" b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</a:t>
            </a:r>
            <a:r>
              <a:rPr lang="fr-FR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fr-F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fr-FR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𝐿</a:t>
            </a:r>
            <a:r>
              <a:rPr lang="fr-F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b="0" dirty="0">
                <a:solidFill>
                  <a:srgbClr val="005C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indent="0" algn="ctr">
              <a:buNone/>
            </a:pPr>
            <a:endParaRPr lang="fr-FR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59" y="710347"/>
            <a:ext cx="3435239" cy="243746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/>
          <a:srcRect r="462"/>
          <a:stretch/>
        </p:blipFill>
        <p:spPr>
          <a:xfrm>
            <a:off x="61951" y="572346"/>
            <a:ext cx="3575771" cy="2926227"/>
          </a:xfrm>
          <a:prstGeom prst="rect">
            <a:avLst/>
          </a:prstGeom>
        </p:spPr>
      </p:pic>
      <p:grpSp>
        <p:nvGrpSpPr>
          <p:cNvPr id="39" name="Groupe 38"/>
          <p:cNvGrpSpPr/>
          <p:nvPr/>
        </p:nvGrpSpPr>
        <p:grpSpPr>
          <a:xfrm>
            <a:off x="5963987" y="714067"/>
            <a:ext cx="2856485" cy="2433747"/>
            <a:chOff x="8961609" y="700527"/>
            <a:chExt cx="2880000" cy="2476397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1609" y="700527"/>
              <a:ext cx="2880000" cy="2476397"/>
            </a:xfrm>
            <a:prstGeom prst="rect">
              <a:avLst/>
            </a:prstGeom>
          </p:spPr>
        </p:pic>
        <p:cxnSp>
          <p:nvCxnSpPr>
            <p:cNvPr id="37" name="Connecteur droit avec flèche 36"/>
            <p:cNvCxnSpPr/>
            <p:nvPr/>
          </p:nvCxnSpPr>
          <p:spPr bwMode="auto">
            <a:xfrm>
              <a:off x="9369822" y="2282203"/>
              <a:ext cx="197529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8" name="ZoneTexte 37"/>
            <p:cNvSpPr txBox="1"/>
            <p:nvPr/>
          </p:nvSpPr>
          <p:spPr>
            <a:xfrm>
              <a:off x="10017894" y="1778147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1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– Grandissement(</a:t>
            </a:r>
            <a:r>
              <a:rPr lang="fr-FR" dirty="0" err="1"/>
              <a:t>Mag</a:t>
            </a:r>
            <a:r>
              <a:rPr lang="fr-FR" dirty="0"/>
              <a:t>.)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28589"/>
            <a:ext cx="3723502" cy="322897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GN MEBA décembre </a:t>
            </a:r>
            <a:r>
              <a:rPr lang="fr-FR" dirty="0" smtClean="0"/>
              <a:t>2022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834305"/>
            <a:ext cx="3710318" cy="32175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47664" y="3723878"/>
            <a:ext cx="925647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590569" y="3723878"/>
            <a:ext cx="925647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11560" y="4083918"/>
            <a:ext cx="7776864" cy="461665"/>
            <a:chOff x="611560" y="4083918"/>
            <a:chExt cx="7776864" cy="461665"/>
          </a:xfrm>
        </p:grpSpPr>
        <p:sp>
          <p:nvSpPr>
            <p:cNvPr id="11" name="ZoneTexte 10"/>
            <p:cNvSpPr txBox="1"/>
            <p:nvPr/>
          </p:nvSpPr>
          <p:spPr>
            <a:xfrm>
              <a:off x="611560" y="4083918"/>
              <a:ext cx="3723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1024*768 pixels</a:t>
              </a:r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664922" y="4083918"/>
              <a:ext cx="3723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512*384 pixels</a:t>
              </a:r>
              <a:endParaRPr lang="fr-FR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83568" y="3723878"/>
            <a:ext cx="4824536" cy="216024"/>
            <a:chOff x="683568" y="3723878"/>
            <a:chExt cx="4824536" cy="216024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83568" y="3723878"/>
              <a:ext cx="792088" cy="216024"/>
            </a:xfrm>
            <a:prstGeom prst="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716016" y="3723878"/>
              <a:ext cx="792088" cy="216024"/>
            </a:xfrm>
            <a:prstGeom prst="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2411760" y="3579862"/>
            <a:ext cx="1224136" cy="36004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516216" y="3579862"/>
            <a:ext cx="1224136" cy="36004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57854" y="2217807"/>
            <a:ext cx="26282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L = 127 mm </a:t>
            </a:r>
          </a:p>
          <a:p>
            <a:pPr algn="ctr"/>
            <a:r>
              <a:rPr lang="fr-FR" sz="2000" dirty="0" smtClean="0"/>
              <a:t>Référence polaroid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7076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  <p:bldP spid="1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</a:t>
            </a:r>
            <a:r>
              <a:rPr lang="fr-FR" dirty="0"/>
              <a:t>– Grandissement(</a:t>
            </a:r>
            <a:r>
              <a:rPr lang="fr-FR" dirty="0" err="1"/>
              <a:t>Mag</a:t>
            </a:r>
            <a:r>
              <a:rPr lang="fr-FR" dirty="0"/>
              <a:t>.)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GN MEBA décembre 2022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9542"/>
            <a:ext cx="5733827" cy="39282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5517" y="107889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V</a:t>
            </a:r>
            <a:r>
              <a:rPr lang="fr-FR" baseline="30000" dirty="0" smtClean="0">
                <a:solidFill>
                  <a:srgbClr val="00B050"/>
                </a:solidFill>
              </a:rPr>
              <a:t>+</a:t>
            </a:r>
            <a:endParaRPr lang="fr-FR" baseline="30000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7525" y="414562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E41606"/>
                </a:solidFill>
              </a:rPr>
              <a:t>V</a:t>
            </a:r>
            <a:r>
              <a:rPr lang="fr-FR" baseline="30000" dirty="0" smtClean="0">
                <a:solidFill>
                  <a:srgbClr val="E41606"/>
                </a:solidFill>
              </a:rPr>
              <a:t>-</a:t>
            </a:r>
            <a:endParaRPr lang="fr-FR" baseline="30000" dirty="0">
              <a:solidFill>
                <a:srgbClr val="E41606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084168" y="732641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B51807"/>
                </a:solidFill>
              </a:rPr>
              <a:t>Δ</a:t>
            </a:r>
            <a:r>
              <a:rPr lang="fr-FR" sz="1400" dirty="0" smtClean="0">
                <a:solidFill>
                  <a:srgbClr val="B51807"/>
                </a:solidFill>
              </a:rPr>
              <a:t>V - </a:t>
            </a:r>
            <a:r>
              <a:rPr lang="fr-FR" sz="1400" dirty="0" err="1" smtClean="0">
                <a:solidFill>
                  <a:srgbClr val="B51807"/>
                </a:solidFill>
              </a:rPr>
              <a:t>Mag</a:t>
            </a:r>
            <a:r>
              <a:rPr lang="fr-FR" sz="1400" dirty="0" smtClean="0">
                <a:solidFill>
                  <a:srgbClr val="B51807"/>
                </a:solidFill>
              </a:rPr>
              <a:t> 1</a:t>
            </a:r>
            <a:r>
              <a:rPr lang="fr-FR" sz="1400" baseline="30000" dirty="0" smtClean="0">
                <a:solidFill>
                  <a:srgbClr val="B51807"/>
                </a:solidFill>
              </a:rPr>
              <a:t> </a:t>
            </a:r>
            <a:r>
              <a:rPr lang="fr-FR" sz="1400" dirty="0"/>
              <a:t>: plage d’évolution des tensions de </a:t>
            </a:r>
            <a:r>
              <a:rPr lang="fr-FR" sz="1400" dirty="0" smtClean="0"/>
              <a:t>balayage du </a:t>
            </a:r>
            <a:r>
              <a:rPr lang="fr-FR" sz="1400" dirty="0" err="1" smtClean="0"/>
              <a:t>Mag</a:t>
            </a:r>
            <a:r>
              <a:rPr lang="fr-FR" sz="1400" dirty="0" smtClean="0"/>
              <a:t> 1</a:t>
            </a:r>
            <a:endParaRPr lang="fr-FR" sz="1400" dirty="0"/>
          </a:p>
        </p:txBody>
      </p:sp>
      <p:grpSp>
        <p:nvGrpSpPr>
          <p:cNvPr id="34" name="Groupe 33"/>
          <p:cNvGrpSpPr/>
          <p:nvPr/>
        </p:nvGrpSpPr>
        <p:grpSpPr>
          <a:xfrm>
            <a:off x="755576" y="1540559"/>
            <a:ext cx="4824536" cy="2995777"/>
            <a:chOff x="683568" y="1520921"/>
            <a:chExt cx="4824536" cy="2995777"/>
          </a:xfrm>
        </p:grpSpPr>
        <p:cxnSp>
          <p:nvCxnSpPr>
            <p:cNvPr id="16" name="Connecteur droit 15"/>
            <p:cNvCxnSpPr/>
            <p:nvPr/>
          </p:nvCxnSpPr>
          <p:spPr bwMode="auto">
            <a:xfrm>
              <a:off x="755576" y="1544000"/>
              <a:ext cx="47525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B51807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Connecteur droit 24"/>
            <p:cNvCxnSpPr/>
            <p:nvPr/>
          </p:nvCxnSpPr>
          <p:spPr bwMode="auto">
            <a:xfrm>
              <a:off x="683568" y="4064280"/>
              <a:ext cx="47525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B51807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9" name="Groupe 28"/>
            <p:cNvGrpSpPr/>
            <p:nvPr/>
          </p:nvGrpSpPr>
          <p:grpSpPr>
            <a:xfrm>
              <a:off x="842188" y="1520921"/>
              <a:ext cx="1740002" cy="2995777"/>
              <a:chOff x="842188" y="1520921"/>
              <a:chExt cx="1740002" cy="2995777"/>
            </a:xfrm>
          </p:grpSpPr>
          <p:cxnSp>
            <p:nvCxnSpPr>
              <p:cNvPr id="8" name="Connecteur droit avec flèche 7"/>
              <p:cNvCxnSpPr/>
              <p:nvPr/>
            </p:nvCxnSpPr>
            <p:spPr bwMode="auto">
              <a:xfrm>
                <a:off x="1115616" y="1520921"/>
                <a:ext cx="0" cy="2569862"/>
              </a:xfrm>
              <a:prstGeom prst="straightConnector1">
                <a:avLst/>
              </a:prstGeom>
              <a:ln w="38100">
                <a:solidFill>
                  <a:srgbClr val="B51807"/>
                </a:solidFill>
                <a:headEnd type="triangle"/>
                <a:tailEnd type="triangle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ZoneTexte 27"/>
              <p:cNvSpPr txBox="1"/>
              <p:nvPr/>
            </p:nvSpPr>
            <p:spPr>
              <a:xfrm>
                <a:off x="842188" y="4055033"/>
                <a:ext cx="17400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rgbClr val="B51807"/>
                    </a:solidFill>
                  </a:rPr>
                  <a:t>Δ</a:t>
                </a:r>
                <a:r>
                  <a:rPr lang="fr-FR" dirty="0" smtClean="0">
                    <a:solidFill>
                      <a:srgbClr val="B51807"/>
                    </a:solidFill>
                  </a:rPr>
                  <a:t>V - </a:t>
                </a:r>
                <a:r>
                  <a:rPr lang="fr-FR" dirty="0" err="1" smtClean="0">
                    <a:solidFill>
                      <a:srgbClr val="B51807"/>
                    </a:solidFill>
                  </a:rPr>
                  <a:t>Mag</a:t>
                </a:r>
                <a:r>
                  <a:rPr lang="fr-FR" dirty="0" smtClean="0">
                    <a:solidFill>
                      <a:srgbClr val="B51807"/>
                    </a:solidFill>
                  </a:rPr>
                  <a:t> 1</a:t>
                </a:r>
                <a:endParaRPr lang="fr-FR" baseline="30000" dirty="0">
                  <a:solidFill>
                    <a:srgbClr val="B51807"/>
                  </a:solidFill>
                </a:endParaRPr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6826162" y="3291830"/>
            <a:ext cx="1778286" cy="720080"/>
            <a:chOff x="6619246" y="3161876"/>
            <a:chExt cx="1947646" cy="634008"/>
          </a:xfrm>
        </p:grpSpPr>
        <p:sp>
          <p:nvSpPr>
            <p:cNvPr id="32" name="Virage 31"/>
            <p:cNvSpPr/>
            <p:nvPr/>
          </p:nvSpPr>
          <p:spPr bwMode="auto">
            <a:xfrm rot="10800000" flipH="1">
              <a:off x="6619246" y="3161876"/>
              <a:ext cx="540060" cy="536787"/>
            </a:xfrm>
            <a:prstGeom prst="bentArrow">
              <a:avLst>
                <a:gd name="adj1" fmla="val 25000"/>
                <a:gd name="adj2" fmla="val 38274"/>
                <a:gd name="adj3" fmla="val 25000"/>
                <a:gd name="adj4" fmla="val 43750"/>
              </a:avLst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895276" y="3226810"/>
              <a:ext cx="1671616" cy="569074"/>
            </a:xfrm>
            <a:prstGeom prst="rect">
              <a:avLst/>
            </a:prstGeom>
            <a:noFill/>
            <a:ln w="28575">
              <a:solidFill>
                <a:srgbClr val="005CC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Changement de gamme de grandissement</a:t>
              </a:r>
              <a:endParaRPr lang="fr-FR" sz="1200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24326" y="699542"/>
            <a:ext cx="5778851" cy="3933333"/>
            <a:chOff x="2456080" y="777803"/>
            <a:chExt cx="5778851" cy="3933333"/>
          </a:xfrm>
        </p:grpSpPr>
        <p:grpSp>
          <p:nvGrpSpPr>
            <p:cNvPr id="21" name="Groupe 20"/>
            <p:cNvGrpSpPr/>
            <p:nvPr/>
          </p:nvGrpSpPr>
          <p:grpSpPr>
            <a:xfrm>
              <a:off x="2501598" y="777803"/>
              <a:ext cx="5733333" cy="3933333"/>
              <a:chOff x="1584883" y="700732"/>
              <a:chExt cx="5733333" cy="3933333"/>
            </a:xfrm>
          </p:grpSpPr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4883" y="700732"/>
                <a:ext cx="5733333" cy="3933333"/>
              </a:xfrm>
              <a:prstGeom prst="rect">
                <a:avLst/>
              </a:prstGeom>
            </p:spPr>
          </p:pic>
          <p:grpSp>
            <p:nvGrpSpPr>
              <p:cNvPr id="24" name="Groupe 23"/>
              <p:cNvGrpSpPr/>
              <p:nvPr/>
            </p:nvGrpSpPr>
            <p:grpSpPr>
              <a:xfrm>
                <a:off x="2051720" y="2139702"/>
                <a:ext cx="4788531" cy="2392772"/>
                <a:chOff x="647565" y="2211384"/>
                <a:chExt cx="4788531" cy="2392772"/>
              </a:xfrm>
            </p:grpSpPr>
            <p:cxnSp>
              <p:nvCxnSpPr>
                <p:cNvPr id="27" name="Connecteur droit 26"/>
                <p:cNvCxnSpPr/>
                <p:nvPr/>
              </p:nvCxnSpPr>
              <p:spPr bwMode="auto">
                <a:xfrm>
                  <a:off x="647565" y="2211384"/>
                  <a:ext cx="4752528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B51807"/>
                  </a:solidFill>
                  <a:prstDash val="lgDashDot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" name="Connecteur droit 36"/>
                <p:cNvCxnSpPr/>
                <p:nvPr/>
              </p:nvCxnSpPr>
              <p:spPr bwMode="auto">
                <a:xfrm>
                  <a:off x="683568" y="3651544"/>
                  <a:ext cx="4752528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B51807"/>
                  </a:solidFill>
                  <a:prstDash val="lgDashDot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38" name="Groupe 37"/>
                <p:cNvGrpSpPr/>
                <p:nvPr/>
              </p:nvGrpSpPr>
              <p:grpSpPr>
                <a:xfrm>
                  <a:off x="825080" y="2211384"/>
                  <a:ext cx="1800200" cy="2392772"/>
                  <a:chOff x="825080" y="2211384"/>
                  <a:chExt cx="1800200" cy="2392772"/>
                </a:xfrm>
              </p:grpSpPr>
              <p:cxnSp>
                <p:nvCxnSpPr>
                  <p:cNvPr id="39" name="Connecteur droit avec flèche 38"/>
                  <p:cNvCxnSpPr/>
                  <p:nvPr/>
                </p:nvCxnSpPr>
                <p:spPr bwMode="auto">
                  <a:xfrm>
                    <a:off x="1115616" y="2211384"/>
                    <a:ext cx="0" cy="1440160"/>
                  </a:xfrm>
                  <a:prstGeom prst="straightConnector1">
                    <a:avLst/>
                  </a:prstGeom>
                  <a:ln w="38100">
                    <a:solidFill>
                      <a:srgbClr val="B51807"/>
                    </a:solidFill>
                    <a:headEnd type="triangle"/>
                    <a:tailEnd type="triangle"/>
                  </a:ln>
                  <a:ex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ZoneTexte 39"/>
                  <p:cNvSpPr txBox="1"/>
                  <p:nvPr/>
                </p:nvSpPr>
                <p:spPr>
                  <a:xfrm>
                    <a:off x="825080" y="4142491"/>
                    <a:ext cx="18002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dirty="0" smtClean="0">
                        <a:solidFill>
                          <a:srgbClr val="B51807"/>
                        </a:solidFill>
                      </a:rPr>
                      <a:t>Δ</a:t>
                    </a:r>
                    <a:r>
                      <a:rPr lang="fr-FR" dirty="0" smtClean="0">
                        <a:solidFill>
                          <a:srgbClr val="B51807"/>
                        </a:solidFill>
                      </a:rPr>
                      <a:t>V- </a:t>
                    </a:r>
                    <a:r>
                      <a:rPr lang="fr-FR" dirty="0" err="1" smtClean="0">
                        <a:solidFill>
                          <a:srgbClr val="B51807"/>
                        </a:solidFill>
                      </a:rPr>
                      <a:t>Mag</a:t>
                    </a:r>
                    <a:r>
                      <a:rPr lang="fr-FR" dirty="0" smtClean="0">
                        <a:solidFill>
                          <a:srgbClr val="B51807"/>
                        </a:solidFill>
                      </a:rPr>
                      <a:t> 2</a:t>
                    </a:r>
                    <a:endParaRPr lang="fr-FR" baseline="30000" dirty="0">
                      <a:solidFill>
                        <a:srgbClr val="B51807"/>
                      </a:solidFill>
                    </a:endParaRPr>
                  </a:p>
                </p:txBody>
              </p:sp>
            </p:grpSp>
          </p:grpSp>
          <p:sp>
            <p:nvSpPr>
              <p:cNvPr id="26" name="ZoneTexte 25"/>
              <p:cNvSpPr txBox="1"/>
              <p:nvPr/>
            </p:nvSpPr>
            <p:spPr>
              <a:xfrm>
                <a:off x="1601671" y="4142140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E41606"/>
                    </a:solidFill>
                  </a:rPr>
                  <a:t>V</a:t>
                </a:r>
                <a:r>
                  <a:rPr lang="fr-FR" baseline="30000" dirty="0" smtClean="0">
                    <a:solidFill>
                      <a:srgbClr val="E41606"/>
                    </a:solidFill>
                  </a:rPr>
                  <a:t>-</a:t>
                </a:r>
                <a:endParaRPr lang="fr-FR" baseline="30000" dirty="0">
                  <a:solidFill>
                    <a:srgbClr val="E41606"/>
                  </a:solidFill>
                </a:endParaRPr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2456080" y="1137843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B050"/>
                  </a:solidFill>
                </a:rPr>
                <a:t>V</a:t>
              </a:r>
              <a:r>
                <a:rPr lang="fr-FR" baseline="30000" dirty="0" smtClean="0">
                  <a:solidFill>
                    <a:srgbClr val="00B050"/>
                  </a:solidFill>
                </a:rPr>
                <a:t>+</a:t>
              </a:r>
              <a:endParaRPr lang="fr-FR" baseline="30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1" name="ZoneTexte 40"/>
          <p:cNvSpPr txBox="1"/>
          <p:nvPr/>
        </p:nvSpPr>
        <p:spPr>
          <a:xfrm>
            <a:off x="6084168" y="1977102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B51807"/>
                </a:solidFill>
              </a:rPr>
              <a:t>Δ</a:t>
            </a:r>
            <a:r>
              <a:rPr lang="fr-FR" sz="1400" dirty="0" smtClean="0">
                <a:solidFill>
                  <a:srgbClr val="B51807"/>
                </a:solidFill>
              </a:rPr>
              <a:t>V - </a:t>
            </a:r>
            <a:r>
              <a:rPr lang="fr-FR" sz="1400" dirty="0" err="1" smtClean="0">
                <a:solidFill>
                  <a:srgbClr val="B51807"/>
                </a:solidFill>
              </a:rPr>
              <a:t>Mag</a:t>
            </a:r>
            <a:r>
              <a:rPr lang="fr-FR" sz="1400" dirty="0" smtClean="0">
                <a:solidFill>
                  <a:srgbClr val="B51807"/>
                </a:solidFill>
              </a:rPr>
              <a:t> 2</a:t>
            </a:r>
            <a:r>
              <a:rPr lang="fr-FR" sz="1400" baseline="30000" dirty="0" smtClean="0">
                <a:solidFill>
                  <a:srgbClr val="B51807"/>
                </a:solidFill>
              </a:rPr>
              <a:t> </a:t>
            </a:r>
            <a:r>
              <a:rPr lang="fr-FR" sz="1400" dirty="0"/>
              <a:t>: plage d’évolution des tensions de </a:t>
            </a:r>
            <a:r>
              <a:rPr lang="fr-FR" sz="1400" dirty="0" smtClean="0"/>
              <a:t>balayage du </a:t>
            </a:r>
            <a:r>
              <a:rPr lang="fr-FR" sz="1400" dirty="0" err="1" smtClean="0"/>
              <a:t>Mag</a:t>
            </a:r>
            <a:r>
              <a:rPr lang="fr-FR" sz="1400" dirty="0" smtClean="0"/>
              <a:t> 2</a:t>
            </a:r>
            <a:endParaRPr lang="fr-FR" sz="1400" dirty="0"/>
          </a:p>
        </p:txBody>
      </p:sp>
      <p:sp>
        <p:nvSpPr>
          <p:cNvPr id="42" name="Espace réservé du contenu 2"/>
          <p:cNvSpPr>
            <a:spLocks noGrp="1"/>
          </p:cNvSpPr>
          <p:nvPr>
            <p:ph idx="1"/>
          </p:nvPr>
        </p:nvSpPr>
        <p:spPr>
          <a:xfrm>
            <a:off x="6516215" y="1491630"/>
            <a:ext cx="2448273" cy="551096"/>
          </a:xfrm>
        </p:spPr>
        <p:txBody>
          <a:bodyPr/>
          <a:lstStyle/>
          <a:p>
            <a:pPr marL="0" indent="0">
              <a:buNone/>
            </a:pPr>
            <a:r>
              <a:rPr lang="fr-FR" sz="1200" dirty="0" err="1" smtClean="0">
                <a:solidFill>
                  <a:srgbClr val="FF0000"/>
                </a:solidFill>
              </a:rPr>
              <a:t>dV</a:t>
            </a:r>
            <a:r>
              <a:rPr lang="fr-FR" sz="1200" dirty="0" smtClean="0">
                <a:solidFill>
                  <a:srgbClr val="FF0000"/>
                </a:solidFill>
              </a:rPr>
              <a:t> – </a:t>
            </a:r>
            <a:r>
              <a:rPr lang="fr-FR" sz="1200" dirty="0" err="1" smtClean="0">
                <a:solidFill>
                  <a:srgbClr val="FF0000"/>
                </a:solidFill>
              </a:rPr>
              <a:t>Mag</a:t>
            </a:r>
            <a:r>
              <a:rPr lang="fr-FR" sz="1200" dirty="0" smtClean="0">
                <a:solidFill>
                  <a:srgbClr val="FF0000"/>
                </a:solidFill>
              </a:rPr>
              <a:t> 100</a:t>
            </a:r>
            <a:endParaRPr lang="fr-FR" sz="1200" baseline="-25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Image </a:t>
            </a:r>
            <a:r>
              <a:rPr lang="fr-FR" sz="1200" dirty="0">
                <a:solidFill>
                  <a:srgbClr val="FF0000"/>
                </a:solidFill>
                <a:sym typeface="Wingdings" panose="05000000000000000000" pitchFamily="2" charset="2"/>
              </a:rPr>
              <a:t>1000x1000 </a:t>
            </a:r>
            <a:r>
              <a:rPr lang="fr-FR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=&gt; </a:t>
            </a:r>
            <a:r>
              <a:rPr lang="fr-FR" sz="12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dV</a:t>
            </a:r>
            <a:r>
              <a:rPr lang="fr-FR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200" dirty="0">
                <a:solidFill>
                  <a:srgbClr val="FF0000"/>
                </a:solidFill>
                <a:sym typeface="Wingdings" panose="05000000000000000000" pitchFamily="2" charset="2"/>
              </a:rPr>
              <a:t>= 2 </a:t>
            </a:r>
            <a:r>
              <a:rPr lang="fr-FR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mV</a:t>
            </a:r>
            <a:endParaRPr lang="fr-FR" sz="1200" dirty="0">
              <a:solidFill>
                <a:srgbClr val="005CCD"/>
              </a:solidFill>
            </a:endParaRPr>
          </a:p>
          <a:p>
            <a:pPr marL="0" indent="0">
              <a:buNone/>
            </a:pPr>
            <a:r>
              <a:rPr lang="fr-FR" dirty="0" smtClean="0"/>
              <a:t>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3" name="Espace réservé du contenu 2"/>
          <p:cNvSpPr txBox="1">
            <a:spLocks/>
          </p:cNvSpPr>
          <p:nvPr/>
        </p:nvSpPr>
        <p:spPr bwMode="auto">
          <a:xfrm>
            <a:off x="6516215" y="2643758"/>
            <a:ext cx="244827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—"/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Geneva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Geneva" charset="0"/>
                <a:cs typeface="+mn-cs"/>
              </a:defRPr>
            </a:lvl4pPr>
            <a:lvl5pPr marL="1971675" indent="-17938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"/>
              <a:def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Geneva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sz="1200" kern="0" dirty="0" err="1" smtClean="0">
                <a:solidFill>
                  <a:srgbClr val="FF0000"/>
                </a:solidFill>
              </a:rPr>
              <a:t>dV</a:t>
            </a:r>
            <a:r>
              <a:rPr lang="fr-FR" sz="1200" kern="0" dirty="0" smtClean="0">
                <a:solidFill>
                  <a:srgbClr val="FF0000"/>
                </a:solidFill>
              </a:rPr>
              <a:t> – </a:t>
            </a:r>
            <a:r>
              <a:rPr lang="fr-FR" sz="1200" kern="0" dirty="0" err="1" smtClean="0">
                <a:solidFill>
                  <a:srgbClr val="FF0000"/>
                </a:solidFill>
              </a:rPr>
              <a:t>Mag</a:t>
            </a:r>
            <a:r>
              <a:rPr lang="fr-FR" sz="1200" kern="0" dirty="0" smtClean="0">
                <a:solidFill>
                  <a:srgbClr val="FF0000"/>
                </a:solidFill>
              </a:rPr>
              <a:t> 10000</a:t>
            </a:r>
            <a:endParaRPr lang="fr-FR" sz="1200" kern="0" baseline="-25000" dirty="0" smtClean="0">
              <a:solidFill>
                <a:srgbClr val="FF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sz="12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Image 1000x1000 =&gt; </a:t>
            </a:r>
            <a:r>
              <a:rPr lang="fr-FR" sz="1200" kern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dV</a:t>
            </a:r>
            <a:r>
              <a:rPr lang="fr-FR" sz="12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= 20 </a:t>
            </a:r>
            <a:r>
              <a:rPr lang="fr-FR" sz="1200" kern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μV</a:t>
            </a:r>
            <a:endParaRPr lang="fr-FR" sz="1200" kern="0" dirty="0" smtClean="0">
              <a:solidFill>
                <a:srgbClr val="005CCD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kern="0" dirty="0" smtClean="0"/>
              <a:t> 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34864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uiExpand="1" build="p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– </a:t>
            </a:r>
            <a:r>
              <a:rPr lang="fr-FR" dirty="0" smtClean="0"/>
              <a:t>Rotation-Translation-Tilt correction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  <p:grpSp>
        <p:nvGrpSpPr>
          <p:cNvPr id="62" name="Groupe 61"/>
          <p:cNvGrpSpPr/>
          <p:nvPr/>
        </p:nvGrpSpPr>
        <p:grpSpPr>
          <a:xfrm>
            <a:off x="179512" y="915926"/>
            <a:ext cx="5217950" cy="3547777"/>
            <a:chOff x="179512" y="915926"/>
            <a:chExt cx="5217950" cy="3547777"/>
          </a:xfrm>
        </p:grpSpPr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915926"/>
              <a:ext cx="5217950" cy="3240000"/>
            </a:xfrm>
            <a:prstGeom prst="rect">
              <a:avLst/>
            </a:prstGeom>
          </p:spPr>
        </p:pic>
        <p:sp>
          <p:nvSpPr>
            <p:cNvPr id="60" name="ZoneTexte 59"/>
            <p:cNvSpPr txBox="1"/>
            <p:nvPr/>
          </p:nvSpPr>
          <p:spPr>
            <a:xfrm>
              <a:off x="179512" y="4155926"/>
              <a:ext cx="3168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B050"/>
                  </a:solidFill>
                </a:rPr>
                <a:t>Rotation électronique du balayage</a:t>
              </a:r>
              <a:endParaRPr lang="fr-FR" sz="1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3563888" y="919921"/>
            <a:ext cx="5400600" cy="3543782"/>
            <a:chOff x="3563888" y="919921"/>
            <a:chExt cx="5400600" cy="3543782"/>
          </a:xfrm>
        </p:grpSpPr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919921"/>
              <a:ext cx="5183288" cy="3170866"/>
            </a:xfrm>
            <a:prstGeom prst="rect">
              <a:avLst/>
            </a:prstGeom>
          </p:spPr>
        </p:pic>
        <p:sp>
          <p:nvSpPr>
            <p:cNvPr id="61" name="ZoneTexte 60"/>
            <p:cNvSpPr txBox="1"/>
            <p:nvPr/>
          </p:nvSpPr>
          <p:spPr>
            <a:xfrm>
              <a:off x="5436096" y="4155926"/>
              <a:ext cx="3528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E41606"/>
                  </a:solidFill>
                </a:rPr>
                <a:t>Translation électronique du balayage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61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– </a:t>
            </a:r>
            <a:r>
              <a:rPr lang="fr-FR" dirty="0" smtClean="0"/>
              <a:t>Rotation-Translation-Tilt correction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771550"/>
            <a:ext cx="6840760" cy="2964329"/>
          </a:xfrm>
          <a:prstGeom prst="rect">
            <a:avLst/>
          </a:prstGeom>
        </p:spPr>
      </p:pic>
      <p:sp>
        <p:nvSpPr>
          <p:cNvPr id="105" name="ZoneTexte 104"/>
          <p:cNvSpPr txBox="1"/>
          <p:nvPr/>
        </p:nvSpPr>
        <p:spPr>
          <a:xfrm>
            <a:off x="971600" y="3867894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Déformation de l’image sur l’axe Y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020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– </a:t>
            </a:r>
            <a:r>
              <a:rPr lang="fr-FR" dirty="0" smtClean="0"/>
              <a:t>Modes spécifiques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GN MEBA décembre 2022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218661" y="854591"/>
            <a:ext cx="3070948" cy="3506906"/>
            <a:chOff x="218661" y="699542"/>
            <a:chExt cx="3070948" cy="350690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" t="1770" r="1644" b="1772"/>
            <a:stretch/>
          </p:blipFill>
          <p:spPr>
            <a:xfrm>
              <a:off x="218661" y="699542"/>
              <a:ext cx="3070948" cy="306000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251520" y="3867894"/>
              <a:ext cx="3024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Resolution</a:t>
              </a:r>
              <a:r>
                <a:rPr lang="fr-FR" sz="1600" dirty="0" smtClean="0"/>
                <a:t> 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195736" y="854591"/>
            <a:ext cx="3115507" cy="3506906"/>
            <a:chOff x="2123728" y="699542"/>
            <a:chExt cx="3115507" cy="350690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" t="1738" r="1590" b="2489"/>
            <a:stretch/>
          </p:blipFill>
          <p:spPr>
            <a:xfrm>
              <a:off x="2123728" y="699542"/>
              <a:ext cx="3115507" cy="306000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123728" y="3867894"/>
              <a:ext cx="3024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Depth</a:t>
              </a:r>
              <a:r>
                <a:rPr lang="fr-FR" sz="1600" dirty="0" smtClean="0"/>
                <a:t> of </a:t>
              </a:r>
              <a:r>
                <a:rPr lang="fr-FR" sz="1600" dirty="0" err="1" smtClean="0"/>
                <a:t>field</a:t>
              </a:r>
              <a:endParaRPr lang="fr-FR" sz="1600" dirty="0" smtClean="0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4067944" y="854591"/>
            <a:ext cx="3040428" cy="3506906"/>
            <a:chOff x="4123860" y="699542"/>
            <a:chExt cx="3040428" cy="3506906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" t="994" r="1232" b="1338"/>
            <a:stretch/>
          </p:blipFill>
          <p:spPr>
            <a:xfrm>
              <a:off x="4123860" y="699542"/>
              <a:ext cx="3040428" cy="306000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4139952" y="3867894"/>
              <a:ext cx="3024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Wide </a:t>
              </a:r>
              <a:r>
                <a:rPr lang="fr-FR" sz="1600" dirty="0" err="1" smtClean="0"/>
                <a:t>field</a:t>
              </a:r>
              <a:endParaRPr lang="fr-FR" sz="1600" dirty="0" smtClean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5764926" y="854591"/>
            <a:ext cx="3055546" cy="3506906"/>
            <a:chOff x="5692918" y="699542"/>
            <a:chExt cx="3055546" cy="350690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918" y="699542"/>
              <a:ext cx="3055546" cy="3060000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5724128" y="3867894"/>
              <a:ext cx="3024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Fisheye</a:t>
              </a:r>
              <a:endParaRPr lang="fr-FR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4320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68748" tIns="34374" rIns="68748" bIns="34374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dirty="0"/>
              <a:t>Sommaire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8067" y="717559"/>
            <a:ext cx="6672939" cy="3985377"/>
          </a:xfrm>
        </p:spPr>
        <p:txBody>
          <a:bodyPr vert="horz" wrap="square" lIns="270664" tIns="34374" rIns="270664" bIns="343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defRPr/>
            </a:pPr>
            <a:endParaRPr lang="fr-FR" altLang="fr-FR" sz="2106" dirty="0" smtClean="0">
              <a:solidFill>
                <a:srgbClr val="00509A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altLang="fr-FR" sz="2106" dirty="0" smtClean="0">
                <a:solidFill>
                  <a:srgbClr val="00509A"/>
                </a:solidFill>
              </a:rPr>
              <a:t>Balayage </a:t>
            </a:r>
            <a:r>
              <a:rPr lang="fr-FR" altLang="fr-FR" sz="2106" dirty="0" smtClean="0">
                <a:solidFill>
                  <a:srgbClr val="00509A"/>
                </a:solidFill>
              </a:rPr>
              <a:t>numérique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Principe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Dimension de </a:t>
            </a:r>
            <a:r>
              <a:rPr lang="fr-FR" altLang="fr-FR" sz="1400" dirty="0">
                <a:solidFill>
                  <a:srgbClr val="00509A"/>
                </a:solidFill>
              </a:rPr>
              <a:t>l’image </a:t>
            </a:r>
            <a:endParaRPr lang="fr-FR" altLang="fr-FR" sz="1400" dirty="0" smtClean="0">
              <a:solidFill>
                <a:srgbClr val="00509A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>
                <a:solidFill>
                  <a:srgbClr val="00509A"/>
                </a:solidFill>
              </a:rPr>
              <a:t>Grandissement </a:t>
            </a:r>
            <a:endParaRPr lang="fr-FR" altLang="fr-FR" sz="1400" dirty="0" smtClean="0">
              <a:solidFill>
                <a:srgbClr val="00509A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>
                <a:solidFill>
                  <a:srgbClr val="00509A"/>
                </a:solidFill>
              </a:rPr>
              <a:t>Rotation – Translation - Inclinaison échantillon </a:t>
            </a:r>
            <a:endParaRPr lang="fr-FR" altLang="fr-FR" sz="1400" dirty="0" smtClean="0">
              <a:solidFill>
                <a:srgbClr val="00509A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Modes </a:t>
            </a:r>
            <a:r>
              <a:rPr lang="fr-FR" altLang="fr-FR" sz="1400" dirty="0" smtClean="0">
                <a:solidFill>
                  <a:srgbClr val="00509A"/>
                </a:solidFill>
              </a:rPr>
              <a:t>spécifiques </a:t>
            </a:r>
            <a:endParaRPr lang="fr-FR" altLang="fr-FR" sz="2106" dirty="0" smtClean="0">
              <a:solidFill>
                <a:srgbClr val="00509A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altLang="fr-FR" sz="2106" dirty="0" smtClean="0">
                <a:solidFill>
                  <a:srgbClr val="00509A"/>
                </a:solidFill>
              </a:rPr>
              <a:t>Numérisation du signal </a:t>
            </a:r>
            <a:r>
              <a:rPr lang="fr-FR" altLang="fr-FR" sz="2106" dirty="0" smtClean="0">
                <a:solidFill>
                  <a:srgbClr val="00509A"/>
                </a:solidFill>
              </a:rPr>
              <a:t>(SE-BSE-</a:t>
            </a:r>
            <a:r>
              <a:rPr lang="fr-FR" altLang="fr-FR" sz="2106" dirty="0" err="1" smtClean="0">
                <a:solidFill>
                  <a:srgbClr val="00509A"/>
                </a:solidFill>
              </a:rPr>
              <a:t>Inlens</a:t>
            </a:r>
            <a:r>
              <a:rPr lang="fr-FR" altLang="fr-FR" sz="2106" dirty="0" smtClean="0">
                <a:solidFill>
                  <a:srgbClr val="00509A"/>
                </a:solidFill>
              </a:rPr>
              <a:t>…)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Principe du codage numérique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LUT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Contraste - Brillance</a:t>
            </a:r>
            <a:endParaRPr lang="fr-FR" altLang="fr-FR" sz="1400" dirty="0" smtClean="0">
              <a:solidFill>
                <a:srgbClr val="00509A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Vitesse </a:t>
            </a:r>
            <a:r>
              <a:rPr lang="fr-FR" altLang="fr-FR" sz="1400" dirty="0" smtClean="0">
                <a:solidFill>
                  <a:srgbClr val="00509A"/>
                </a:solidFill>
              </a:rPr>
              <a:t>de balayage</a:t>
            </a:r>
            <a:endParaRPr lang="fr-FR" altLang="fr-FR" sz="1400" dirty="0" smtClean="0">
              <a:solidFill>
                <a:srgbClr val="00509A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altLang="fr-FR" sz="2106" dirty="0" smtClean="0">
                <a:solidFill>
                  <a:srgbClr val="00509A"/>
                </a:solidFill>
              </a:rPr>
              <a:t>Questions   </a:t>
            </a:r>
            <a:endParaRPr lang="fr-FR" altLang="fr-FR" sz="1805" dirty="0" smtClean="0">
              <a:solidFill>
                <a:srgbClr val="00509A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fr-FR" altLang="fr-FR" sz="1504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Font typeface="Times" panose="02020603050405020304" pitchFamily="18" charset="0"/>
              <a:buNone/>
              <a:defRPr/>
            </a:pPr>
            <a:r>
              <a:rPr lang="fr-FR" altLang="fr-FR" dirty="0" smtClean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405668" y="1167647"/>
            <a:ext cx="184731" cy="25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SzPct val="75000"/>
              <a:buFont typeface="Times" panose="02020603050405020304" pitchFamily="18" charset="0"/>
              <a:buChar char="•"/>
              <a:defRPr sz="23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99FF"/>
              </a:buClr>
              <a:buSzPct val="75000"/>
              <a:buFont typeface="Times" panose="02020603050405020304" pitchFamily="18" charset="0"/>
              <a:buChar char="•"/>
              <a:defRPr sz="19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7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53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128" y="745519"/>
            <a:ext cx="864096" cy="11443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717559"/>
            <a:ext cx="9144000" cy="1854191"/>
          </a:xfrm>
          <a:prstGeom prst="rect">
            <a:avLst/>
          </a:prstGeom>
          <a:solidFill>
            <a:srgbClr val="0A05E5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2571750"/>
            <a:ext cx="9144000" cy="1368152"/>
          </a:xfrm>
          <a:prstGeom prst="rect">
            <a:avLst/>
          </a:prstGeom>
          <a:solidFill>
            <a:srgbClr val="0A05E5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0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altLang="fr-FR" dirty="0"/>
              <a:t>Numérisation du signal (SE-BSE-</a:t>
            </a:r>
            <a:r>
              <a:rPr lang="fr-FR" altLang="fr-FR" dirty="0" err="1"/>
              <a:t>Inlens</a:t>
            </a:r>
            <a:r>
              <a:rPr lang="fr-FR" altLang="fr-FR" dirty="0"/>
              <a:t>…)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GN MEBA décembre 2022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2" t="23826" r="9404" b="22652"/>
          <a:stretch/>
        </p:blipFill>
        <p:spPr>
          <a:xfrm>
            <a:off x="1737002" y="951750"/>
            <a:ext cx="5669997" cy="3240000"/>
          </a:xfrm>
        </p:spPr>
      </p:pic>
      <p:grpSp>
        <p:nvGrpSpPr>
          <p:cNvPr id="8" name="Groupe 7"/>
          <p:cNvGrpSpPr/>
          <p:nvPr/>
        </p:nvGrpSpPr>
        <p:grpSpPr>
          <a:xfrm>
            <a:off x="3635896" y="1189818"/>
            <a:ext cx="3600400" cy="1453939"/>
            <a:chOff x="3635896" y="1189818"/>
            <a:chExt cx="3600400" cy="1453939"/>
          </a:xfrm>
        </p:grpSpPr>
        <p:sp>
          <p:nvSpPr>
            <p:cNvPr id="9" name="Rectangle 8"/>
            <p:cNvSpPr/>
            <p:nvPr/>
          </p:nvSpPr>
          <p:spPr bwMode="auto">
            <a:xfrm>
              <a:off x="6300192" y="1189818"/>
              <a:ext cx="936104" cy="1453939"/>
            </a:xfrm>
            <a:prstGeom prst="rect">
              <a:avLst/>
            </a:prstGeom>
            <a:solidFill>
              <a:srgbClr val="0F0FAD">
                <a:alpha val="2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635896" y="1707654"/>
              <a:ext cx="576064" cy="432048"/>
            </a:xfrm>
            <a:prstGeom prst="rect">
              <a:avLst/>
            </a:prstGeom>
            <a:solidFill>
              <a:srgbClr val="0F0FAD">
                <a:alpha val="2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9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signal – </a:t>
            </a:r>
            <a:r>
              <a:rPr lang="fr-FR" altLang="fr-FR" dirty="0" smtClean="0"/>
              <a:t>Principe du codage numérique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 bwMode="auto">
          <a:xfrm flipV="1">
            <a:off x="602123" y="1529502"/>
            <a:ext cx="2880320" cy="1944216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 bwMode="auto">
          <a:xfrm flipV="1">
            <a:off x="2198653" y="2393598"/>
            <a:ext cx="2231" cy="10737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Forme libre 20"/>
          <p:cNvSpPr/>
          <p:nvPr/>
        </p:nvSpPr>
        <p:spPr bwMode="auto">
          <a:xfrm>
            <a:off x="624963" y="1529502"/>
            <a:ext cx="2857480" cy="1929874"/>
          </a:xfrm>
          <a:custGeom>
            <a:avLst/>
            <a:gdLst>
              <a:gd name="connsiteX0" fmla="*/ 0 w 3139440"/>
              <a:gd name="connsiteY0" fmla="*/ 2153920 h 2153920"/>
              <a:gd name="connsiteX1" fmla="*/ 2118360 w 3139440"/>
              <a:gd name="connsiteY1" fmla="*/ 1742440 h 2153920"/>
              <a:gd name="connsiteX2" fmla="*/ 3139440 w 3139440"/>
              <a:gd name="connsiteY2" fmla="*/ 0 h 2153920"/>
              <a:gd name="connsiteX3" fmla="*/ 3139440 w 3139440"/>
              <a:gd name="connsiteY3" fmla="*/ 0 h 215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9440" h="2153920">
                <a:moveTo>
                  <a:pt x="0" y="2153920"/>
                </a:moveTo>
                <a:cubicBezTo>
                  <a:pt x="797560" y="2127673"/>
                  <a:pt x="1595120" y="2101427"/>
                  <a:pt x="2118360" y="1742440"/>
                </a:cubicBezTo>
                <a:cubicBezTo>
                  <a:pt x="2641600" y="1383453"/>
                  <a:pt x="3139440" y="0"/>
                  <a:pt x="3139440" y="0"/>
                </a:cubicBezTo>
                <a:lnTo>
                  <a:pt x="3139440" y="0"/>
                </a:lnTo>
              </a:path>
            </a:pathLst>
          </a:cu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cxnSp>
        <p:nvCxnSpPr>
          <p:cNvPr id="29" name="Connecteur droit 28"/>
          <p:cNvCxnSpPr/>
          <p:nvPr/>
        </p:nvCxnSpPr>
        <p:spPr bwMode="auto">
          <a:xfrm flipH="1">
            <a:off x="616709" y="3267218"/>
            <a:ext cx="1571178" cy="61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lgDashDot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Connecteur droit 34"/>
          <p:cNvCxnSpPr/>
          <p:nvPr/>
        </p:nvCxnSpPr>
        <p:spPr bwMode="auto">
          <a:xfrm flipH="1">
            <a:off x="615121" y="2393598"/>
            <a:ext cx="1571178" cy="61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Forme libre 21"/>
          <p:cNvSpPr/>
          <p:nvPr/>
        </p:nvSpPr>
        <p:spPr bwMode="auto">
          <a:xfrm rot="10800000">
            <a:off x="602123" y="1529500"/>
            <a:ext cx="2880320" cy="1937895"/>
          </a:xfrm>
          <a:custGeom>
            <a:avLst/>
            <a:gdLst>
              <a:gd name="connsiteX0" fmla="*/ 0 w 3139440"/>
              <a:gd name="connsiteY0" fmla="*/ 2153920 h 2153920"/>
              <a:gd name="connsiteX1" fmla="*/ 2118360 w 3139440"/>
              <a:gd name="connsiteY1" fmla="*/ 1742440 h 2153920"/>
              <a:gd name="connsiteX2" fmla="*/ 3139440 w 3139440"/>
              <a:gd name="connsiteY2" fmla="*/ 0 h 2153920"/>
              <a:gd name="connsiteX3" fmla="*/ 3139440 w 3139440"/>
              <a:gd name="connsiteY3" fmla="*/ 0 h 215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9440" h="2153920">
                <a:moveTo>
                  <a:pt x="0" y="2153920"/>
                </a:moveTo>
                <a:cubicBezTo>
                  <a:pt x="797560" y="2127673"/>
                  <a:pt x="1595120" y="2101427"/>
                  <a:pt x="2118360" y="1742440"/>
                </a:cubicBezTo>
                <a:cubicBezTo>
                  <a:pt x="2641600" y="1383453"/>
                  <a:pt x="3139440" y="0"/>
                  <a:pt x="3139440" y="0"/>
                </a:cubicBezTo>
                <a:lnTo>
                  <a:pt x="3139440" y="0"/>
                </a:lnTo>
              </a:path>
            </a:pathLst>
          </a:cu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cxnSp>
        <p:nvCxnSpPr>
          <p:cNvPr id="36" name="Connecteur droit 35"/>
          <p:cNvCxnSpPr/>
          <p:nvPr/>
        </p:nvCxnSpPr>
        <p:spPr bwMode="auto">
          <a:xfrm flipH="1">
            <a:off x="608612" y="1640249"/>
            <a:ext cx="1571178" cy="61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lgDashDot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ZoneTexte 39"/>
          <p:cNvSpPr txBox="1"/>
          <p:nvPr/>
        </p:nvSpPr>
        <p:spPr>
          <a:xfrm>
            <a:off x="2179790" y="322956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/>
                </a:solidFill>
              </a:rPr>
              <a:t>Nb</a:t>
            </a:r>
            <a:r>
              <a:rPr lang="fr-FR" sz="1200" baseline="-25000" dirty="0" smtClean="0">
                <a:solidFill>
                  <a:schemeClr val="tx1"/>
                </a:solidFill>
              </a:rPr>
              <a:t>1</a:t>
            </a:r>
            <a:endParaRPr lang="fr-FR" sz="1200" baseline="-25000" dirty="0">
              <a:solidFill>
                <a:schemeClr val="tx1"/>
              </a:solidFill>
            </a:endParaRPr>
          </a:p>
        </p:txBody>
      </p:sp>
      <p:grpSp>
        <p:nvGrpSpPr>
          <p:cNvPr id="51" name="Groupe 50"/>
          <p:cNvGrpSpPr/>
          <p:nvPr/>
        </p:nvGrpSpPr>
        <p:grpSpPr>
          <a:xfrm>
            <a:off x="242084" y="1169462"/>
            <a:ext cx="3528391" cy="2653263"/>
            <a:chOff x="242084" y="1169462"/>
            <a:chExt cx="3528391" cy="2653263"/>
          </a:xfrm>
        </p:grpSpPr>
        <p:cxnSp>
          <p:nvCxnSpPr>
            <p:cNvPr id="6" name="Connecteur droit avec flèche 5"/>
            <p:cNvCxnSpPr/>
            <p:nvPr/>
          </p:nvCxnSpPr>
          <p:spPr bwMode="auto">
            <a:xfrm flipV="1">
              <a:off x="602123" y="1313478"/>
              <a:ext cx="0" cy="216024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A05E5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Connecteur droit avec flèche 9"/>
            <p:cNvCxnSpPr/>
            <p:nvPr/>
          </p:nvCxnSpPr>
          <p:spPr bwMode="auto">
            <a:xfrm>
              <a:off x="602123" y="3473718"/>
              <a:ext cx="3168352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E41606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ZoneTexte 22"/>
            <p:cNvSpPr txBox="1"/>
            <p:nvPr/>
          </p:nvSpPr>
          <p:spPr>
            <a:xfrm>
              <a:off x="602123" y="3545726"/>
              <a:ext cx="3162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rgbClr val="E41606"/>
                  </a:solidFill>
                </a:rPr>
                <a:t>Nombre électrons(SE-BSE) collectés  </a:t>
              </a:r>
              <a:endParaRPr lang="fr-FR" sz="1200" dirty="0">
                <a:solidFill>
                  <a:srgbClr val="E41606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 rot="16200000">
              <a:off x="-804512" y="2216058"/>
              <a:ext cx="2370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rgbClr val="0A05E5"/>
                  </a:solidFill>
                </a:rPr>
                <a:t>Niveaux de gris (8bits-16bits)</a:t>
              </a:r>
              <a:endParaRPr lang="fr-FR" sz="1200" dirty="0">
                <a:solidFill>
                  <a:srgbClr val="0A05E5"/>
                </a:solidFill>
              </a:endParaRP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674131" y="304167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B050"/>
                </a:solidFill>
              </a:rPr>
              <a:t>Gray</a:t>
            </a:r>
            <a:r>
              <a:rPr lang="fr-FR" sz="1200" baseline="-25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74131" y="217757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/>
                </a:solidFill>
              </a:rPr>
              <a:t>Gray</a:t>
            </a:r>
            <a:r>
              <a:rPr lang="fr-FR" sz="1200" baseline="-25000" dirty="0" smtClean="0">
                <a:solidFill>
                  <a:schemeClr val="tx1"/>
                </a:solidFill>
              </a:rPr>
              <a:t>1</a:t>
            </a:r>
            <a:endParaRPr lang="fr-FR" sz="1200" baseline="-25000" dirty="0">
              <a:solidFill>
                <a:schemeClr val="tx1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74131" y="138548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C000"/>
                </a:solidFill>
              </a:rPr>
              <a:t>Gray</a:t>
            </a:r>
            <a:r>
              <a:rPr lang="fr-FR" sz="1200" baseline="-25000" dirty="0" smtClean="0">
                <a:solidFill>
                  <a:srgbClr val="FFC000"/>
                </a:solidFill>
              </a:rPr>
              <a:t>3</a:t>
            </a:r>
            <a:endParaRPr lang="fr-FR" sz="1200" baseline="-25000" dirty="0">
              <a:solidFill>
                <a:srgbClr val="FFC000"/>
              </a:solidFill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95" y="1995806"/>
            <a:ext cx="3601565" cy="108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95" y="3219942"/>
            <a:ext cx="3601565" cy="108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94" y="771670"/>
            <a:ext cx="3601565" cy="10800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55" name="Connecteur droit 54"/>
          <p:cNvCxnSpPr/>
          <p:nvPr/>
        </p:nvCxnSpPr>
        <p:spPr bwMode="auto">
          <a:xfrm flipH="1" flipV="1">
            <a:off x="2191356" y="1643551"/>
            <a:ext cx="9143" cy="7691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ZoneTexte 56"/>
          <p:cNvSpPr txBox="1"/>
          <p:nvPr/>
        </p:nvSpPr>
        <p:spPr>
          <a:xfrm>
            <a:off x="899592" y="3939902"/>
            <a:ext cx="2304256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Réglage du gamma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99809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40" grpId="0"/>
      <p:bldP spid="44" grpId="0"/>
      <p:bldP spid="45" grpId="0"/>
      <p:bldP spid="46" grpId="0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signal – </a:t>
            </a:r>
            <a:r>
              <a:rPr lang="fr-FR" altLang="fr-FR" dirty="0" smtClean="0"/>
              <a:t>LUT(</a:t>
            </a:r>
            <a:r>
              <a:rPr lang="fr-FR" altLang="fr-FR" dirty="0"/>
              <a:t>l</a:t>
            </a:r>
            <a:r>
              <a:rPr lang="fr-FR" altLang="fr-FR" dirty="0" smtClean="0"/>
              <a:t>ook up table)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  <p:grpSp>
        <p:nvGrpSpPr>
          <p:cNvPr id="30" name="Groupe 29"/>
          <p:cNvGrpSpPr/>
          <p:nvPr/>
        </p:nvGrpSpPr>
        <p:grpSpPr>
          <a:xfrm>
            <a:off x="666914" y="1059582"/>
            <a:ext cx="2896974" cy="3341985"/>
            <a:chOff x="234866" y="1059582"/>
            <a:chExt cx="2896974" cy="3341985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866" y="1059582"/>
              <a:ext cx="2896974" cy="2880000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234866" y="3939902"/>
              <a:ext cx="2896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Gray</a:t>
              </a:r>
              <a:endParaRPr lang="fr-FR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2179082" y="1059582"/>
            <a:ext cx="2896974" cy="3341985"/>
            <a:chOff x="1763926" y="1059582"/>
            <a:chExt cx="2896974" cy="3341985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926" y="1059582"/>
              <a:ext cx="2896974" cy="2880000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1763926" y="3939902"/>
              <a:ext cx="288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50"/>
                  </a:solidFill>
                </a:rPr>
                <a:t>Green</a:t>
              </a:r>
              <a:endParaRPr lang="fr-FR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3691250" y="1059582"/>
            <a:ext cx="2896974" cy="3341985"/>
            <a:chOff x="3292986" y="1059582"/>
            <a:chExt cx="2896974" cy="3341985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986" y="1059582"/>
              <a:ext cx="2896974" cy="2880000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3292986" y="3939902"/>
              <a:ext cx="2896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A05E5"/>
                  </a:solidFill>
                </a:rPr>
                <a:t>Ra</a:t>
              </a:r>
              <a:r>
                <a:rPr lang="fr-FR" dirty="0" smtClean="0">
                  <a:solidFill>
                    <a:srgbClr val="00B050"/>
                  </a:solidFill>
                </a:rPr>
                <a:t>in</a:t>
              </a:r>
              <a:r>
                <a:rPr lang="fr-FR" dirty="0" smtClean="0">
                  <a:solidFill>
                    <a:srgbClr val="FFFF00"/>
                  </a:solidFill>
                </a:rPr>
                <a:t>b</a:t>
              </a:r>
              <a:r>
                <a:rPr lang="fr-FR" dirty="0" smtClean="0">
                  <a:solidFill>
                    <a:srgbClr val="FFC000"/>
                  </a:solidFill>
                </a:rPr>
                <a:t>o</a:t>
              </a:r>
              <a:r>
                <a:rPr lang="fr-FR" dirty="0" smtClean="0">
                  <a:solidFill>
                    <a:srgbClr val="FF0000"/>
                  </a:solidFill>
                </a:rPr>
                <a:t>w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5419442" y="1059582"/>
            <a:ext cx="2896974" cy="3341985"/>
            <a:chOff x="5004048" y="1059582"/>
            <a:chExt cx="2896974" cy="3341985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059582"/>
              <a:ext cx="2896974" cy="2880000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5004048" y="3939902"/>
              <a:ext cx="2896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A05E5"/>
                  </a:solidFill>
                </a:rPr>
                <a:t>D</a:t>
              </a:r>
              <a:r>
                <a:rPr lang="fr-FR" dirty="0" smtClean="0">
                  <a:solidFill>
                    <a:srgbClr val="E41606"/>
                  </a:solidFill>
                </a:rPr>
                <a:t>B</a:t>
              </a:r>
              <a:endParaRPr lang="fr-FR" dirty="0">
                <a:solidFill>
                  <a:srgbClr val="E4160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48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68748" tIns="34374" rIns="68748" bIns="34374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dirty="0"/>
              <a:t>Sommaire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8067" y="717559"/>
            <a:ext cx="6672939" cy="3985377"/>
          </a:xfrm>
        </p:spPr>
        <p:txBody>
          <a:bodyPr vert="horz" wrap="square" lIns="270664" tIns="34374" rIns="270664" bIns="343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defRPr/>
            </a:pPr>
            <a:endParaRPr lang="fr-FR" altLang="fr-FR" sz="2106" dirty="0" smtClean="0">
              <a:solidFill>
                <a:srgbClr val="00509A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altLang="fr-FR" sz="2106" dirty="0" smtClean="0">
                <a:solidFill>
                  <a:srgbClr val="00509A"/>
                </a:solidFill>
              </a:rPr>
              <a:t>Balayage </a:t>
            </a:r>
            <a:r>
              <a:rPr lang="fr-FR" altLang="fr-FR" sz="2106" dirty="0" smtClean="0">
                <a:solidFill>
                  <a:srgbClr val="00509A"/>
                </a:solidFill>
              </a:rPr>
              <a:t>numérique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Principe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Dimension de </a:t>
            </a:r>
            <a:r>
              <a:rPr lang="fr-FR" altLang="fr-FR" sz="1400" dirty="0">
                <a:solidFill>
                  <a:srgbClr val="00509A"/>
                </a:solidFill>
              </a:rPr>
              <a:t>l’image </a:t>
            </a:r>
            <a:endParaRPr lang="fr-FR" altLang="fr-FR" sz="1400" dirty="0" smtClean="0">
              <a:solidFill>
                <a:srgbClr val="00509A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>
                <a:solidFill>
                  <a:srgbClr val="00509A"/>
                </a:solidFill>
              </a:rPr>
              <a:t>Grandissement </a:t>
            </a:r>
            <a:endParaRPr lang="fr-FR" altLang="fr-FR" sz="1400" dirty="0" smtClean="0">
              <a:solidFill>
                <a:srgbClr val="00509A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>
                <a:solidFill>
                  <a:srgbClr val="00509A"/>
                </a:solidFill>
              </a:rPr>
              <a:t>Rotation – Translation - Inclinaison échantillon </a:t>
            </a:r>
            <a:endParaRPr lang="fr-FR" altLang="fr-FR" sz="1400" dirty="0" smtClean="0">
              <a:solidFill>
                <a:srgbClr val="00509A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 smtClean="0">
                <a:solidFill>
                  <a:srgbClr val="00509A"/>
                </a:solidFill>
              </a:rPr>
              <a:t>Modes </a:t>
            </a:r>
            <a:r>
              <a:rPr lang="fr-FR" altLang="fr-FR" sz="1400" dirty="0" smtClean="0">
                <a:solidFill>
                  <a:srgbClr val="00509A"/>
                </a:solidFill>
              </a:rPr>
              <a:t>spécifiques </a:t>
            </a:r>
            <a:endParaRPr lang="fr-FR" altLang="fr-FR" sz="2106" dirty="0" smtClean="0">
              <a:solidFill>
                <a:srgbClr val="00509A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altLang="fr-FR" sz="2106" dirty="0" smtClean="0">
                <a:solidFill>
                  <a:srgbClr val="00509A"/>
                </a:solidFill>
              </a:rPr>
              <a:t>Numérisation du signal </a:t>
            </a:r>
            <a:r>
              <a:rPr lang="fr-FR" altLang="fr-FR" sz="2106" dirty="0" smtClean="0">
                <a:solidFill>
                  <a:srgbClr val="00509A"/>
                </a:solidFill>
              </a:rPr>
              <a:t>(SE-BSE-</a:t>
            </a:r>
            <a:r>
              <a:rPr lang="fr-FR" altLang="fr-FR" sz="2106" dirty="0" err="1" smtClean="0">
                <a:solidFill>
                  <a:srgbClr val="00509A"/>
                </a:solidFill>
              </a:rPr>
              <a:t>Inlens</a:t>
            </a:r>
            <a:r>
              <a:rPr lang="fr-FR" altLang="fr-FR" sz="2106" dirty="0" smtClean="0">
                <a:solidFill>
                  <a:srgbClr val="00509A"/>
                </a:solidFill>
              </a:rPr>
              <a:t>…)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>
                <a:solidFill>
                  <a:srgbClr val="00509A"/>
                </a:solidFill>
              </a:rPr>
              <a:t>Principe du codage numérique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>
                <a:solidFill>
                  <a:srgbClr val="00509A"/>
                </a:solidFill>
              </a:rPr>
              <a:t>LUT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>
                <a:solidFill>
                  <a:srgbClr val="00509A"/>
                </a:solidFill>
              </a:rPr>
              <a:t>Contraste - Brillance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400" dirty="0">
                <a:solidFill>
                  <a:srgbClr val="00509A"/>
                </a:solidFill>
              </a:rPr>
              <a:t>Vitesse de balayage</a:t>
            </a:r>
          </a:p>
          <a:p>
            <a:pPr>
              <a:lnSpc>
                <a:spcPct val="90000"/>
              </a:lnSpc>
              <a:defRPr/>
            </a:pPr>
            <a:r>
              <a:rPr lang="fr-FR" altLang="fr-FR" sz="2106" dirty="0" smtClean="0">
                <a:solidFill>
                  <a:srgbClr val="00509A"/>
                </a:solidFill>
              </a:rPr>
              <a:t>Questions  </a:t>
            </a:r>
            <a:endParaRPr lang="fr-FR" altLang="fr-FR" sz="1805" dirty="0" smtClean="0">
              <a:solidFill>
                <a:srgbClr val="00509A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fr-FR" altLang="fr-FR" sz="1504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Font typeface="Times" panose="02020603050405020304" pitchFamily="18" charset="0"/>
              <a:buNone/>
              <a:defRPr/>
            </a:pPr>
            <a:r>
              <a:rPr lang="fr-FR" altLang="fr-FR" dirty="0" smtClean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405668" y="1167647"/>
            <a:ext cx="184731" cy="25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SzPct val="75000"/>
              <a:buFont typeface="Times" panose="02020603050405020304" pitchFamily="18" charset="0"/>
              <a:buChar char="•"/>
              <a:defRPr sz="23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99FF"/>
              </a:buClr>
              <a:buSzPct val="75000"/>
              <a:buFont typeface="Times" panose="02020603050405020304" pitchFamily="18" charset="0"/>
              <a:buChar char="•"/>
              <a:defRPr sz="19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7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500">
                <a:solidFill>
                  <a:srgbClr val="00004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53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128" y="745519"/>
            <a:ext cx="864096" cy="11443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717559"/>
            <a:ext cx="9144000" cy="1854191"/>
          </a:xfrm>
          <a:prstGeom prst="rect">
            <a:avLst/>
          </a:prstGeom>
          <a:solidFill>
            <a:srgbClr val="0A05E5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8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</a:t>
            </a:r>
            <a:r>
              <a:rPr lang="fr-FR" altLang="fr-FR" dirty="0" smtClean="0"/>
              <a:t>signal : Contraste - Brillance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GN MEBA décembre 2022</a:t>
            </a: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6302"/>
            <a:ext cx="4665340" cy="1909464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1155"/>
            <a:ext cx="4746910" cy="18925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070438" y="887450"/>
            <a:ext cx="3984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Brillance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1600" dirty="0" smtClean="0"/>
              <a:t>offset (+ ou -)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1600" dirty="0" smtClean="0"/>
              <a:t>Pour chaque pixel de l’image on </a:t>
            </a:r>
            <a:r>
              <a:rPr lang="fr-FR" sz="1600" dirty="0" smtClean="0">
                <a:solidFill>
                  <a:srgbClr val="FF0000"/>
                </a:solidFill>
              </a:rPr>
              <a:t>additionne</a:t>
            </a:r>
            <a:r>
              <a:rPr lang="fr-FR" sz="1600" dirty="0" smtClean="0"/>
              <a:t> ou </a:t>
            </a:r>
            <a:r>
              <a:rPr lang="fr-FR" sz="1600" dirty="0" smtClean="0">
                <a:solidFill>
                  <a:srgbClr val="FF0000"/>
                </a:solidFill>
              </a:rPr>
              <a:t>soustrait</a:t>
            </a:r>
            <a:r>
              <a:rPr lang="fr-FR" sz="1600" dirty="0" smtClean="0"/>
              <a:t> une valeur constante a son niveau de gris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5076056" y="2758157"/>
            <a:ext cx="3984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Contraste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1600" dirty="0" smtClean="0">
                <a:sym typeface="Wingdings" panose="05000000000000000000" pitchFamily="2" charset="2"/>
              </a:rPr>
              <a:t>Gain (* ou /)</a:t>
            </a:r>
            <a:r>
              <a:rPr lang="fr-FR" sz="1600" dirty="0" smtClean="0"/>
              <a:t> 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1600" dirty="0"/>
              <a:t>Pour chaque pixel de l’image on </a:t>
            </a:r>
            <a:r>
              <a:rPr lang="fr-FR" sz="1600" dirty="0" smtClean="0">
                <a:solidFill>
                  <a:srgbClr val="FF0000"/>
                </a:solidFill>
              </a:rPr>
              <a:t>multiplie</a:t>
            </a:r>
            <a:r>
              <a:rPr lang="fr-FR" sz="1600" dirty="0" smtClean="0"/>
              <a:t> ou </a:t>
            </a:r>
            <a:r>
              <a:rPr lang="fr-FR" sz="1600" dirty="0" smtClean="0">
                <a:solidFill>
                  <a:srgbClr val="FF0000"/>
                </a:solidFill>
              </a:rPr>
              <a:t>divise</a:t>
            </a:r>
            <a:r>
              <a:rPr lang="fr-FR" sz="1600" dirty="0" smtClean="0"/>
              <a:t> son niveau de gris par une valeur constante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002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signal : Contraste - Brillance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2" t="45719"/>
          <a:stretch/>
        </p:blipFill>
        <p:spPr>
          <a:xfrm>
            <a:off x="5998681" y="964791"/>
            <a:ext cx="2605767" cy="2520000"/>
          </a:xfrm>
          <a:prstGeom prst="rect">
            <a:avLst/>
          </a:prstGeom>
        </p:spPr>
      </p:pic>
      <p:pic>
        <p:nvPicPr>
          <p:cNvPr id="12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14" t="45719"/>
          <a:stretch/>
        </p:blipFill>
        <p:spPr>
          <a:xfrm>
            <a:off x="481464" y="946834"/>
            <a:ext cx="2584792" cy="2520000"/>
          </a:xfr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72" y="957762"/>
            <a:ext cx="2615817" cy="2520000"/>
          </a:xfrm>
          <a:prstGeom prst="rect">
            <a:avLst/>
          </a:prstGeom>
        </p:spPr>
      </p:pic>
      <p:sp>
        <p:nvSpPr>
          <p:cNvPr id="17" name="Flèche droite 16"/>
          <p:cNvSpPr/>
          <p:nvPr/>
        </p:nvSpPr>
        <p:spPr bwMode="auto">
          <a:xfrm>
            <a:off x="2627784" y="1851670"/>
            <a:ext cx="1080120" cy="3241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367892" y="2249959"/>
            <a:ext cx="1512168" cy="523220"/>
          </a:xfrm>
          <a:prstGeom prst="rect">
            <a:avLst/>
          </a:prstGeom>
          <a:solidFill>
            <a:srgbClr val="FF9999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Retouche 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numérique B/C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55776" y="3547702"/>
            <a:ext cx="3738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Artefacts :</a:t>
            </a:r>
          </a:p>
          <a:p>
            <a:pPr marL="342900" indent="-342900">
              <a:buFontTx/>
              <a:buChar char="-"/>
            </a:pPr>
            <a:r>
              <a:rPr lang="fr-FR" sz="1600" dirty="0" smtClean="0"/>
              <a:t>Amplification du bruit de mesure</a:t>
            </a:r>
          </a:p>
          <a:p>
            <a:pPr marL="342900" indent="-342900">
              <a:buFontTx/>
              <a:buChar char="-"/>
            </a:pPr>
            <a:r>
              <a:rPr lang="fr-FR" sz="1600" dirty="0" smtClean="0"/>
              <a:t>Perte d’information </a:t>
            </a:r>
            <a:endParaRPr lang="fr-FR" sz="1600" dirty="0"/>
          </a:p>
        </p:txBody>
      </p:sp>
      <p:sp>
        <p:nvSpPr>
          <p:cNvPr id="20" name="Ellipse 19"/>
          <p:cNvSpPr/>
          <p:nvPr/>
        </p:nvSpPr>
        <p:spPr bwMode="auto">
          <a:xfrm rot="19097839">
            <a:off x="4101678" y="2399256"/>
            <a:ext cx="720080" cy="1051168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 rot="19097839">
            <a:off x="6918654" y="2390061"/>
            <a:ext cx="720080" cy="1051168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signal : Contraste - Brillance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  <p:grpSp>
        <p:nvGrpSpPr>
          <p:cNvPr id="37" name="Groupe 36"/>
          <p:cNvGrpSpPr/>
          <p:nvPr/>
        </p:nvGrpSpPr>
        <p:grpSpPr>
          <a:xfrm>
            <a:off x="266700" y="1153356"/>
            <a:ext cx="2700000" cy="3125100"/>
            <a:chOff x="266700" y="1153356"/>
            <a:chExt cx="2700000" cy="31251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1153356"/>
              <a:ext cx="2700000" cy="27000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66700" y="3939902"/>
              <a:ext cx="25771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Fonction MEB : auto B/C</a:t>
              </a:r>
              <a:endParaRPr lang="fr-FR" sz="1600" dirty="0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266700" y="1149742"/>
            <a:ext cx="2706414" cy="3128714"/>
            <a:chOff x="266700" y="1149742"/>
            <a:chExt cx="2706414" cy="3128714"/>
          </a:xfrm>
        </p:grpSpPr>
        <p:sp>
          <p:nvSpPr>
            <p:cNvPr id="9" name="ZoneTexte 8"/>
            <p:cNvSpPr txBox="1"/>
            <p:nvPr/>
          </p:nvSpPr>
          <p:spPr>
            <a:xfrm>
              <a:off x="266700" y="3939902"/>
              <a:ext cx="2649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Réglage B/C manuel </a:t>
              </a:r>
              <a:endParaRPr lang="fr-FR" sz="1600" dirty="0"/>
            </a:p>
          </p:txBody>
        </p:sp>
        <p:pic>
          <p:nvPicPr>
            <p:cNvPr id="19" name="Espace réservé du contenu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114" y="1149742"/>
              <a:ext cx="2700000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</p:grpSp>
      <p:grpSp>
        <p:nvGrpSpPr>
          <p:cNvPr id="20" name="Groupe 19"/>
          <p:cNvGrpSpPr/>
          <p:nvPr/>
        </p:nvGrpSpPr>
        <p:grpSpPr>
          <a:xfrm>
            <a:off x="2272566" y="1167894"/>
            <a:ext cx="3595578" cy="2696076"/>
            <a:chOff x="3491880" y="1249919"/>
            <a:chExt cx="3666774" cy="2762902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491880" y="2470762"/>
              <a:ext cx="144016" cy="144016"/>
            </a:xfrm>
            <a:prstGeom prst="rect">
              <a:avLst/>
            </a:prstGeom>
            <a:solidFill>
              <a:srgbClr val="FFFF00">
                <a:alpha val="27843"/>
              </a:srgbClr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7" t="27950" r="33099" b="35825"/>
            <a:stretch/>
          </p:blipFill>
          <p:spPr>
            <a:xfrm>
              <a:off x="4486054" y="1295660"/>
              <a:ext cx="2672600" cy="2672601"/>
            </a:xfrm>
            <a:prstGeom prst="rect">
              <a:avLst/>
            </a:prstGeom>
            <a:ln w="57150">
              <a:solidFill>
                <a:srgbClr val="00B050"/>
              </a:solidFill>
            </a:ln>
          </p:spPr>
        </p:pic>
        <p:cxnSp>
          <p:nvCxnSpPr>
            <p:cNvPr id="23" name="Connecteur droit 22"/>
            <p:cNvCxnSpPr>
              <a:endCxn id="21" idx="0"/>
            </p:cNvCxnSpPr>
            <p:nvPr/>
          </p:nvCxnSpPr>
          <p:spPr bwMode="auto">
            <a:xfrm flipH="1">
              <a:off x="3563888" y="1249919"/>
              <a:ext cx="922167" cy="122084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Connecteur droit 23"/>
            <p:cNvCxnSpPr>
              <a:endCxn id="21" idx="2"/>
            </p:cNvCxnSpPr>
            <p:nvPr/>
          </p:nvCxnSpPr>
          <p:spPr bwMode="auto">
            <a:xfrm flipH="1" flipV="1">
              <a:off x="3563888" y="2614779"/>
              <a:ext cx="922166" cy="139804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45" y="1167894"/>
            <a:ext cx="2712827" cy="27000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72" y="1183068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signal : </a:t>
            </a:r>
            <a:r>
              <a:rPr lang="fr-FR" altLang="fr-FR" dirty="0" smtClean="0"/>
              <a:t>Vitesse de balayage (Scan Speed)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6" y="1059582"/>
            <a:ext cx="2529882" cy="25200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64" y="1059582"/>
            <a:ext cx="2520000" cy="252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987824" y="1117649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DB : 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elle est trop bruitée ton image</a:t>
            </a:r>
          </a:p>
          <a:p>
            <a:r>
              <a:rPr lang="fr-FR" sz="1400" dirty="0" smtClean="0"/>
              <a:t> Nicolas !</a:t>
            </a:r>
          </a:p>
          <a:p>
            <a:r>
              <a:rPr lang="fr-FR" sz="1400" dirty="0" smtClean="0"/>
              <a:t>Nicolas : 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ouais c’est vrai, je vais diminuer la vitesse de balayage.</a:t>
            </a:r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Ahhh</a:t>
            </a:r>
            <a:r>
              <a:rPr lang="fr-FR" sz="1400" dirty="0" smtClean="0"/>
              <a:t> beaucoup mieux ! Mais bon j’ai augmenté le temps d’acquisition par 120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25248" y="3571519"/>
            <a:ext cx="2441578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E41606"/>
                </a:solidFill>
              </a:rPr>
              <a:t>Trouvez l’intrus</a:t>
            </a:r>
            <a:endParaRPr lang="fr-FR" dirty="0">
              <a:solidFill>
                <a:srgbClr val="E41606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347864" y="2211710"/>
            <a:ext cx="1636306" cy="24584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signal : Vitesse de balayage (Scan Speed)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66700" y="3723878"/>
            <a:ext cx="50973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0664" tIns="34374" rIns="270664" bIns="3437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—"/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Geneva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Geneva" charset="0"/>
                <a:cs typeface="+mn-cs"/>
              </a:defRPr>
            </a:lvl4pPr>
            <a:lvl5pPr marL="1971675" indent="-17938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"/>
              <a:def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Geneva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FR" altLang="fr-FR" sz="2106" kern="0" dirty="0" smtClean="0">
                <a:solidFill>
                  <a:srgbClr val="E41606"/>
                </a:solidFill>
                <a:sym typeface="Wingdings" panose="05000000000000000000" pitchFamily="2" charset="2"/>
              </a:rPr>
              <a:t>Quel est le véritable paramètre ?</a:t>
            </a:r>
          </a:p>
          <a:p>
            <a:pPr lvl="1">
              <a:lnSpc>
                <a:spcPct val="90000"/>
              </a:lnSpc>
              <a:defRPr/>
            </a:pPr>
            <a:r>
              <a:rPr lang="fr-FR" altLang="fr-FR" sz="1706" kern="0" dirty="0" smtClean="0">
                <a:solidFill>
                  <a:srgbClr val="E41606"/>
                </a:solidFill>
                <a:sym typeface="Wingdings" panose="05000000000000000000" pitchFamily="2" charset="2"/>
              </a:rPr>
              <a:t>Accumulation ou intégration ?</a:t>
            </a:r>
          </a:p>
          <a:p>
            <a:pPr>
              <a:lnSpc>
                <a:spcPct val="90000"/>
              </a:lnSpc>
              <a:defRPr/>
            </a:pPr>
            <a:endParaRPr lang="fr-FR" altLang="fr-FR" sz="2106" kern="0" dirty="0" smtClean="0">
              <a:solidFill>
                <a:srgbClr val="E41606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fr-FR" altLang="fr-FR" sz="1504" kern="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Font typeface="Times" panose="02020603050405020304" pitchFamily="18" charset="0"/>
              <a:buNone/>
              <a:defRPr/>
            </a:pPr>
            <a:r>
              <a:rPr lang="fr-FR" altLang="fr-FR" kern="0" dirty="0" smtClean="0">
                <a:solidFill>
                  <a:srgbClr val="0000FF"/>
                </a:solidFill>
              </a:rPr>
              <a:t>	</a:t>
            </a:r>
            <a:endParaRPr lang="fr-FR" altLang="fr-FR" kern="0" dirty="0" smtClean="0">
              <a:solidFill>
                <a:srgbClr val="0000FF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467544" y="699542"/>
            <a:ext cx="2520000" cy="2941015"/>
            <a:chOff x="467544" y="1131870"/>
            <a:chExt cx="2520000" cy="294101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131870"/>
              <a:ext cx="2520000" cy="252000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467544" y="3795886"/>
              <a:ext cx="252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Scan Speed 1 </a:t>
              </a:r>
              <a:r>
                <a:rPr lang="fr-FR" sz="1200" dirty="0" smtClean="0">
                  <a:sym typeface="Wingdings" panose="05000000000000000000" pitchFamily="2" charset="2"/>
                </a:rPr>
                <a:t> 50 ms/trame</a:t>
              </a:r>
              <a:endParaRPr lang="fr-FR" sz="1200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275856" y="699542"/>
            <a:ext cx="2520280" cy="2941015"/>
            <a:chOff x="3275856" y="1131870"/>
            <a:chExt cx="2520280" cy="294101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048" y="1131870"/>
              <a:ext cx="2515088" cy="252000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3275856" y="3795886"/>
              <a:ext cx="252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Scan Speed 4 </a:t>
              </a:r>
              <a:r>
                <a:rPr lang="fr-FR" sz="1200" dirty="0" smtClean="0">
                  <a:sym typeface="Wingdings" panose="05000000000000000000" pitchFamily="2" charset="2"/>
                </a:rPr>
                <a:t> 1 s/trame</a:t>
              </a:r>
              <a:endParaRPr lang="fr-FR" sz="1200" dirty="0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084168" y="699542"/>
            <a:ext cx="2520000" cy="2941015"/>
            <a:chOff x="6084168" y="1131870"/>
            <a:chExt cx="2520000" cy="2941015"/>
          </a:xfrm>
        </p:grpSpPr>
        <p:sp>
          <p:nvSpPr>
            <p:cNvPr id="17" name="ZoneTexte 16"/>
            <p:cNvSpPr txBox="1"/>
            <p:nvPr/>
          </p:nvSpPr>
          <p:spPr>
            <a:xfrm>
              <a:off x="6084168" y="3795886"/>
              <a:ext cx="252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Scan Speed 9 </a:t>
              </a:r>
              <a:r>
                <a:rPr lang="fr-FR" sz="1200" dirty="0" smtClean="0">
                  <a:sym typeface="Wingdings" panose="05000000000000000000" pitchFamily="2" charset="2"/>
                </a:rPr>
                <a:t> 279 s/trame</a:t>
              </a:r>
              <a:endParaRPr lang="fr-FR" sz="1200" dirty="0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131870"/>
              <a:ext cx="2520000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0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signal : Vitesse de balayage (Scan Speed)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3860" y="788978"/>
            <a:ext cx="4408913" cy="1710764"/>
          </a:xfrm>
        </p:spPr>
        <p:txBody>
          <a:bodyPr/>
          <a:lstStyle/>
          <a:p>
            <a:pPr marL="457200" lvl="1" indent="0">
              <a:buNone/>
            </a:pPr>
            <a:r>
              <a:rPr lang="fr-FR" sz="1600" dirty="0" smtClean="0">
                <a:solidFill>
                  <a:srgbClr val="E41606"/>
                </a:solidFill>
                <a:sym typeface="Wingdings" panose="05000000000000000000" pitchFamily="2" charset="2"/>
              </a:rPr>
              <a:t>Est-ce qu’on :</a:t>
            </a:r>
          </a:p>
          <a:p>
            <a:pPr marL="457200" lvl="1" indent="0">
              <a:buNone/>
            </a:pPr>
            <a:r>
              <a:rPr lang="fr-FR" sz="1600" dirty="0" smtClean="0">
                <a:solidFill>
                  <a:srgbClr val="E41606"/>
                </a:solidFill>
                <a:sym typeface="Wingdings" panose="05000000000000000000" pitchFamily="2" charset="2"/>
              </a:rPr>
              <a:t>« Reste plus pour collecter plus d’</a:t>
            </a:r>
            <a:r>
              <a:rPr lang="fr-FR" sz="1600" dirty="0">
                <a:solidFill>
                  <a:srgbClr val="E41606"/>
                </a:solidFill>
                <a:sym typeface="Wingdings" panose="05000000000000000000" pitchFamily="2" charset="2"/>
              </a:rPr>
              <a:t>é</a:t>
            </a:r>
            <a:r>
              <a:rPr lang="fr-FR" sz="1600" dirty="0" smtClean="0">
                <a:solidFill>
                  <a:srgbClr val="E41606"/>
                </a:solidFill>
                <a:sym typeface="Wingdings" panose="05000000000000000000" pitchFamily="2" charset="2"/>
              </a:rPr>
              <a:t>lectrons » </a:t>
            </a:r>
          </a:p>
          <a:p>
            <a:pPr marL="457200" lvl="1" indent="0">
              <a:buNone/>
            </a:pPr>
            <a:r>
              <a:rPr lang="fr-FR" sz="1600" dirty="0">
                <a:solidFill>
                  <a:srgbClr val="E41606"/>
                </a:solidFill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solidFill>
                  <a:srgbClr val="E41606"/>
                </a:solidFill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olidFill>
                  <a:srgbClr val="E41606"/>
                </a:solidFill>
                <a:sym typeface="Wingdings" panose="05000000000000000000" pitchFamily="2" charset="2"/>
              </a:rPr>
              <a:t> accumulation </a:t>
            </a:r>
          </a:p>
          <a:p>
            <a:pPr marL="457200" lvl="1" indent="0">
              <a:buNone/>
            </a:pPr>
            <a:r>
              <a:rPr lang="fr-FR" sz="1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« Reste plus car on fait plus de mesures » </a:t>
            </a:r>
          </a:p>
          <a:p>
            <a:pPr marL="457200" lvl="1" indent="0">
              <a:buNone/>
            </a:pPr>
            <a:r>
              <a:rPr lang="fr-FR" sz="1600" dirty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intégration</a:t>
            </a:r>
            <a:endParaRPr lang="fr-FR" sz="16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fr-FR" sz="1400" dirty="0" smtClean="0">
                <a:solidFill>
                  <a:srgbClr val="E41606"/>
                </a:solidFill>
              </a:rPr>
              <a:t> </a:t>
            </a:r>
          </a:p>
          <a:p>
            <a:pPr marL="457200" lvl="1" indent="0">
              <a:buNone/>
            </a:pPr>
            <a:endParaRPr lang="fr-FR" sz="1400" dirty="0">
              <a:solidFill>
                <a:srgbClr val="E41606"/>
              </a:solidFill>
            </a:endParaRP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GN MEBA décembre </a:t>
            </a:r>
            <a:r>
              <a:rPr lang="fr-FR" dirty="0" smtClean="0"/>
              <a:t>2022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9144"/>
            <a:ext cx="4304348" cy="360000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1331640" y="1903933"/>
            <a:ext cx="2088232" cy="829261"/>
            <a:chOff x="1331640" y="1903933"/>
            <a:chExt cx="2088232" cy="829261"/>
          </a:xfrm>
        </p:grpSpPr>
        <p:sp>
          <p:nvSpPr>
            <p:cNvPr id="7" name="Rectangle 6"/>
            <p:cNvSpPr/>
            <p:nvPr/>
          </p:nvSpPr>
          <p:spPr bwMode="auto">
            <a:xfrm>
              <a:off x="1825757" y="2211710"/>
              <a:ext cx="648072" cy="521484"/>
            </a:xfrm>
            <a:prstGeom prst="rect">
              <a:avLst/>
            </a:prstGeom>
            <a:noFill/>
            <a:ln w="28575" cap="flat" cmpd="sng" algn="ctr">
              <a:solidFill>
                <a:srgbClr val="0A05E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331640" y="1903933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0F0FAD"/>
                  </a:solidFill>
                </a:rPr>
                <a:t>Temps de séjour</a:t>
              </a:r>
              <a:endParaRPr lang="fr-FR" sz="1400" dirty="0">
                <a:solidFill>
                  <a:srgbClr val="0F0FAD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4932040" y="1635646"/>
            <a:ext cx="3744416" cy="648072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483860" y="3003798"/>
            <a:ext cx="46601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0A05E5"/>
                </a:solidFill>
              </a:rPr>
              <a:t>dT</a:t>
            </a:r>
            <a:r>
              <a:rPr lang="fr-FR" sz="2800" dirty="0" smtClean="0">
                <a:solidFill>
                  <a:srgbClr val="0A05E5"/>
                </a:solidFill>
              </a:rPr>
              <a:t> = n*t</a:t>
            </a:r>
            <a:r>
              <a:rPr lang="fr-FR" sz="2800" baseline="-25000" dirty="0" smtClean="0">
                <a:solidFill>
                  <a:srgbClr val="0A05E5"/>
                </a:solidFill>
              </a:rPr>
              <a:t>c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rgbClr val="0A05E5"/>
                </a:solidFill>
              </a:rPr>
              <a:t>t</a:t>
            </a:r>
            <a:r>
              <a:rPr lang="fr-FR" sz="1400" baseline="-25000" dirty="0" smtClean="0">
                <a:solidFill>
                  <a:srgbClr val="0A05E5"/>
                </a:solidFill>
              </a:rPr>
              <a:t>c </a:t>
            </a:r>
            <a:r>
              <a:rPr lang="fr-FR" sz="1400" dirty="0" smtClean="0">
                <a:solidFill>
                  <a:srgbClr val="0A05E5"/>
                </a:solidFill>
              </a:rPr>
              <a:t>: constante de temps de conversion analogique-numérique(dépendant du système) 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0A05E5"/>
                </a:solidFill>
              </a:rPr>
              <a:t>n</a:t>
            </a:r>
            <a:r>
              <a:rPr lang="fr-FR" sz="1400" dirty="0">
                <a:solidFill>
                  <a:srgbClr val="0A05E5"/>
                </a:solidFill>
              </a:rPr>
              <a:t> </a:t>
            </a:r>
            <a:r>
              <a:rPr lang="fr-FR" sz="1400" dirty="0" smtClean="0">
                <a:solidFill>
                  <a:srgbClr val="0A05E5"/>
                </a:solidFill>
              </a:rPr>
              <a:t>: nombre de mesures en chaque point</a:t>
            </a:r>
            <a:endParaRPr lang="fr-FR" sz="1400" baseline="-25000" dirty="0">
              <a:solidFill>
                <a:srgbClr val="0A05E5"/>
              </a:solidFill>
            </a:endParaRPr>
          </a:p>
        </p:txBody>
      </p:sp>
      <p:sp>
        <p:nvSpPr>
          <p:cNvPr id="16" name="Flèche vers le bas 15"/>
          <p:cNvSpPr/>
          <p:nvPr/>
        </p:nvSpPr>
        <p:spPr bwMode="auto">
          <a:xfrm>
            <a:off x="6588224" y="2427734"/>
            <a:ext cx="288032" cy="504056"/>
          </a:xfrm>
          <a:prstGeom prst="downArrow">
            <a:avLst/>
          </a:prstGeom>
          <a:solidFill>
            <a:srgbClr val="0A05E5"/>
          </a:solidFill>
          <a:ln w="9525" cap="flat" cmpd="sng" algn="ctr">
            <a:solidFill>
              <a:srgbClr val="0A05E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A05E5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898481" y="3163689"/>
            <a:ext cx="288032" cy="288032"/>
          </a:xfrm>
          <a:prstGeom prst="rect">
            <a:avLst/>
          </a:prstGeom>
          <a:noFill/>
          <a:ln w="38100" cap="flat" cmpd="sng" algn="ctr">
            <a:solidFill>
              <a:srgbClr val="E4160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signal : Vitesse de balayage (Scan Speed</a:t>
            </a:r>
            <a:r>
              <a:rPr lang="fr-FR" alt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3" y="591750"/>
            <a:ext cx="7237575" cy="396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4" y="591750"/>
            <a:ext cx="7237573" cy="396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4" y="591750"/>
            <a:ext cx="7237573" cy="396000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869671" y="2355726"/>
            <a:ext cx="2334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Scan Speed 1 : 0,05s/trame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3545501" y="2355726"/>
            <a:ext cx="2178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Scan Speed 6 : 9 s/trame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993773" y="2355726"/>
            <a:ext cx="2178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Scan Speed 9 : 279 s/trame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5936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018630"/>
            <a:ext cx="8788400" cy="769144"/>
          </a:xfrm>
        </p:spPr>
        <p:txBody>
          <a:bodyPr/>
          <a:lstStyle/>
          <a:p>
            <a:pPr algn="ctr"/>
            <a:r>
              <a:rPr lang="fr-FR" dirty="0" smtClean="0"/>
              <a:t>Merci pour votre attention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Questions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840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Numérisation du signal : Vitesse de balayage (Scan Speed)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9542"/>
            <a:ext cx="2009775" cy="16764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695550"/>
            <a:ext cx="2009775" cy="167640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323528" y="2355726"/>
            <a:ext cx="2153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Scan Speed 9 : </a:t>
            </a:r>
            <a:r>
              <a:rPr lang="fr-FR" sz="1200" dirty="0"/>
              <a:t>279 </a:t>
            </a:r>
            <a:r>
              <a:rPr lang="fr-FR" sz="1200" dirty="0" smtClean="0"/>
              <a:t>s/trame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0" y="4371950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Scan Speed 10 : 960 s/trame</a:t>
            </a:r>
            <a:endParaRPr lang="fr-FR" sz="1200" dirty="0"/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664543"/>
              </p:ext>
            </p:extLst>
          </p:nvPr>
        </p:nvGraphicFramePr>
        <p:xfrm>
          <a:off x="2699791" y="769145"/>
          <a:ext cx="5976665" cy="3742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Connecteur droit 12"/>
          <p:cNvCxnSpPr/>
          <p:nvPr/>
        </p:nvCxnSpPr>
        <p:spPr bwMode="auto">
          <a:xfrm flipV="1">
            <a:off x="1691680" y="843558"/>
            <a:ext cx="504056" cy="5040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necteur droit 13"/>
          <p:cNvCxnSpPr/>
          <p:nvPr/>
        </p:nvCxnSpPr>
        <p:spPr bwMode="auto">
          <a:xfrm flipV="1">
            <a:off x="1682044" y="2816578"/>
            <a:ext cx="508000" cy="5362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" name="Groupe 18"/>
          <p:cNvGrpSpPr/>
          <p:nvPr/>
        </p:nvGrpSpPr>
        <p:grpSpPr>
          <a:xfrm>
            <a:off x="1475656" y="2353364"/>
            <a:ext cx="946587" cy="2275369"/>
            <a:chOff x="1475656" y="2353364"/>
            <a:chExt cx="946587" cy="2275369"/>
          </a:xfrm>
        </p:grpSpPr>
        <p:sp>
          <p:nvSpPr>
            <p:cNvPr id="17" name="Rectangle 16"/>
            <p:cNvSpPr/>
            <p:nvPr/>
          </p:nvSpPr>
          <p:spPr bwMode="auto">
            <a:xfrm>
              <a:off x="1492589" y="2353364"/>
              <a:ext cx="929654" cy="256783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75656" y="4371950"/>
              <a:ext cx="929654" cy="256783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44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Balayage </a:t>
            </a:r>
            <a:r>
              <a:rPr lang="fr-FR" dirty="0" smtClean="0"/>
              <a:t>numérique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GN MEBA décembre 2022</a:t>
            </a:r>
            <a:endParaRPr lang="fr-FR" dirty="0"/>
          </a:p>
        </p:txBody>
      </p:sp>
      <p:pic>
        <p:nvPicPr>
          <p:cNvPr id="69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68199"/>
            <a:ext cx="6768752" cy="4007102"/>
          </a:xfrm>
        </p:spPr>
      </p:pic>
      <p:sp>
        <p:nvSpPr>
          <p:cNvPr id="3" name="Rectangle 2"/>
          <p:cNvSpPr/>
          <p:nvPr/>
        </p:nvSpPr>
        <p:spPr bwMode="auto">
          <a:xfrm>
            <a:off x="5292080" y="1491630"/>
            <a:ext cx="1584176" cy="1152128"/>
          </a:xfrm>
          <a:prstGeom prst="rect">
            <a:avLst/>
          </a:prstGeom>
          <a:solidFill>
            <a:srgbClr val="B51807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</a:t>
            </a:r>
            <a:r>
              <a:rPr lang="fr-FR" dirty="0" smtClean="0"/>
              <a:t>– Résolution (pixels)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Propositions d'études RGC-DSG / RGF-CI, 27-28 Oct. 2021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 bwMode="auto">
          <a:xfrm>
            <a:off x="266700" y="4011910"/>
            <a:ext cx="84815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A05E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2" name="Groupe 21"/>
          <p:cNvGrpSpPr/>
          <p:nvPr/>
        </p:nvGrpSpPr>
        <p:grpSpPr>
          <a:xfrm>
            <a:off x="251520" y="2139902"/>
            <a:ext cx="1800000" cy="2241340"/>
            <a:chOff x="251520" y="2139902"/>
            <a:chExt cx="1800000" cy="224134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139902"/>
              <a:ext cx="1800000" cy="180000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266700" y="4011910"/>
              <a:ext cx="1784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/>
                <a:t>64*64</a:t>
              </a:r>
              <a:endParaRPr lang="fr-FR" sz="1800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2123728" y="2139902"/>
            <a:ext cx="1800000" cy="2241340"/>
            <a:chOff x="2123728" y="2139902"/>
            <a:chExt cx="1800000" cy="224134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2139902"/>
              <a:ext cx="1800000" cy="180000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123728" y="4011910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/>
                <a:t>128*128</a:t>
              </a:r>
              <a:endParaRPr lang="fr-FR" sz="1800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995936" y="2139902"/>
            <a:ext cx="1800000" cy="2241340"/>
            <a:chOff x="3995936" y="2139902"/>
            <a:chExt cx="1800000" cy="224134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2139902"/>
              <a:ext cx="1800000" cy="180000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3995936" y="4011910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/>
                <a:t>256*256</a:t>
              </a:r>
              <a:endParaRPr lang="fr-FR" sz="1800" dirty="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5364088" y="2571750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…</a:t>
            </a:r>
            <a:endParaRPr lang="fr-FR" sz="3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66700" y="908015"/>
            <a:ext cx="4881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Nombre de positions de mesure sur l’axe X</a:t>
            </a:r>
          </a:p>
          <a:p>
            <a:endParaRPr lang="fr-FR" sz="1400" dirty="0" smtClean="0"/>
          </a:p>
          <a:p>
            <a:r>
              <a:rPr lang="fr-FR" sz="1400" dirty="0" smtClean="0"/>
              <a:t>Nombre de positions de mesure sur l’axe Y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876924" y="1069322"/>
            <a:ext cx="3295476" cy="338554"/>
          </a:xfrm>
          <a:prstGeom prst="rect">
            <a:avLst/>
          </a:prstGeom>
          <a:noFill/>
          <a:ln w="28575">
            <a:solidFill>
              <a:srgbClr val="0A05E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Résolution image = </a:t>
            </a:r>
            <a:r>
              <a:rPr lang="fr-FR" sz="1600" dirty="0"/>
              <a:t>N</a:t>
            </a:r>
            <a:r>
              <a:rPr lang="fr-FR" sz="1600" baseline="-25000" dirty="0"/>
              <a:t>x</a:t>
            </a:r>
            <a:r>
              <a:rPr lang="fr-FR" sz="1600" dirty="0"/>
              <a:t>*N</a:t>
            </a:r>
            <a:r>
              <a:rPr lang="fr-FR" sz="1600" baseline="-25000" dirty="0"/>
              <a:t>y </a:t>
            </a:r>
            <a:r>
              <a:rPr lang="fr-FR" sz="1600" dirty="0" smtClean="0"/>
              <a:t>pixels</a:t>
            </a:r>
            <a:endParaRPr lang="fr-FR" sz="1600" baseline="-25000" dirty="0"/>
          </a:p>
        </p:txBody>
      </p:sp>
      <p:sp>
        <p:nvSpPr>
          <p:cNvPr id="21" name="Flèche droite 20"/>
          <p:cNvSpPr/>
          <p:nvPr/>
        </p:nvSpPr>
        <p:spPr bwMode="auto">
          <a:xfrm>
            <a:off x="4211960" y="1131590"/>
            <a:ext cx="448940" cy="25303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pic>
        <p:nvPicPr>
          <p:cNvPr id="29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139902"/>
            <a:ext cx="1800000" cy="1800000"/>
          </a:xfrm>
        </p:spPr>
      </p:pic>
      <p:sp>
        <p:nvSpPr>
          <p:cNvPr id="30" name="ZoneTexte 29"/>
          <p:cNvSpPr txBox="1"/>
          <p:nvPr/>
        </p:nvSpPr>
        <p:spPr>
          <a:xfrm>
            <a:off x="6732240" y="4011910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N</a:t>
            </a:r>
            <a:r>
              <a:rPr lang="fr-FR" sz="1800" baseline="-25000" dirty="0" smtClean="0"/>
              <a:t>x</a:t>
            </a:r>
            <a:r>
              <a:rPr lang="fr-FR" sz="1800" dirty="0" smtClean="0"/>
              <a:t>*N</a:t>
            </a:r>
            <a:r>
              <a:rPr lang="fr-FR" sz="1800" baseline="-25000" dirty="0" smtClean="0"/>
              <a:t>y</a:t>
            </a:r>
            <a:endParaRPr lang="fr-FR" sz="1800" baseline="-25000" dirty="0"/>
          </a:p>
        </p:txBody>
      </p:sp>
    </p:spTree>
    <p:extLst>
      <p:ext uri="{BB962C8B-B14F-4D97-AF65-F5344CB8AC3E}">
        <p14:creationId xmlns:p14="http://schemas.microsoft.com/office/powerpoint/2010/main" val="231826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1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– Résolution (pixels) 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8" y="843758"/>
            <a:ext cx="1800000" cy="18000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Propositions d'études RGC-DSG / RGF-CI, 27-28 Oct. 2021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23728" y="2715766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1:1 </a:t>
            </a:r>
            <a:r>
              <a:rPr lang="fr-FR" sz="1800" dirty="0" smtClean="0">
                <a:sym typeface="Wingdings" panose="05000000000000000000" pitchFamily="2" charset="2"/>
              </a:rPr>
              <a:t> </a:t>
            </a:r>
            <a:r>
              <a:rPr lang="fr-FR" sz="1800" dirty="0" smtClean="0"/>
              <a:t>N</a:t>
            </a:r>
            <a:r>
              <a:rPr lang="fr-FR" sz="1800" baseline="-25000" dirty="0" smtClean="0"/>
              <a:t>x</a:t>
            </a:r>
            <a:r>
              <a:rPr lang="fr-FR" sz="1800" dirty="0" smtClean="0"/>
              <a:t>= N</a:t>
            </a:r>
            <a:r>
              <a:rPr lang="fr-FR" sz="1800" baseline="-25000" dirty="0" smtClean="0"/>
              <a:t>y</a:t>
            </a:r>
            <a:endParaRPr lang="fr-FR" sz="1800" baseline="-25000" dirty="0"/>
          </a:p>
        </p:txBody>
      </p:sp>
      <p:grpSp>
        <p:nvGrpSpPr>
          <p:cNvPr id="15" name="Groupe 14"/>
          <p:cNvGrpSpPr/>
          <p:nvPr/>
        </p:nvGrpSpPr>
        <p:grpSpPr>
          <a:xfrm>
            <a:off x="2460032" y="843758"/>
            <a:ext cx="2400000" cy="2241340"/>
            <a:chOff x="2460032" y="843758"/>
            <a:chExt cx="2400000" cy="224134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032" y="843758"/>
              <a:ext cx="2400000" cy="18000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2483968" y="2715766"/>
              <a:ext cx="23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/>
                <a:t>4:3 </a:t>
              </a:r>
              <a:r>
                <a:rPr lang="fr-FR" sz="1800" dirty="0" smtClean="0">
                  <a:sym typeface="Wingdings" panose="05000000000000000000" pitchFamily="2" charset="2"/>
                </a:rPr>
                <a:t> </a:t>
              </a:r>
              <a:r>
                <a:rPr lang="fr-FR" sz="1800" dirty="0" smtClean="0"/>
                <a:t>N</a:t>
              </a:r>
              <a:r>
                <a:rPr lang="fr-FR" sz="1800" baseline="-25000" dirty="0" smtClean="0"/>
                <a:t>x</a:t>
              </a:r>
              <a:r>
                <a:rPr lang="fr-FR" sz="1800" dirty="0" smtClean="0"/>
                <a:t>/N</a:t>
              </a:r>
              <a:r>
                <a:rPr lang="fr-FR" sz="1800" baseline="-25000" dirty="0" smtClean="0"/>
                <a:t>y</a:t>
              </a:r>
              <a:r>
                <a:rPr lang="fr-FR" sz="1800" dirty="0" smtClean="0"/>
                <a:t>=4/3</a:t>
              </a:r>
              <a:r>
                <a:rPr lang="fr-FR" sz="1800" dirty="0" smtClean="0">
                  <a:sym typeface="Wingdings" panose="05000000000000000000" pitchFamily="2" charset="2"/>
                </a:rPr>
                <a:t> </a:t>
              </a:r>
              <a:endParaRPr lang="fr-FR" sz="1800" baseline="-250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5167117" y="843758"/>
            <a:ext cx="3581347" cy="2241340"/>
            <a:chOff x="5167117" y="843758"/>
            <a:chExt cx="3581347" cy="224134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117" y="843758"/>
              <a:ext cx="3581347" cy="180000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20272" y="2715766"/>
              <a:ext cx="35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/>
                <a:t>2:1 </a:t>
              </a:r>
              <a:r>
                <a:rPr lang="fr-FR" sz="1800" dirty="0" smtClean="0">
                  <a:sym typeface="Wingdings" panose="05000000000000000000" pitchFamily="2" charset="2"/>
                </a:rPr>
                <a:t> </a:t>
              </a:r>
              <a:r>
                <a:rPr lang="fr-FR" sz="1800" dirty="0" smtClean="0"/>
                <a:t>N</a:t>
              </a:r>
              <a:r>
                <a:rPr lang="fr-FR" sz="1800" baseline="-25000" dirty="0" smtClean="0"/>
                <a:t>x</a:t>
              </a:r>
              <a:r>
                <a:rPr lang="fr-FR" sz="1800" dirty="0" smtClean="0"/>
                <a:t>/N</a:t>
              </a:r>
              <a:r>
                <a:rPr lang="fr-FR" sz="1800" baseline="-25000" dirty="0" smtClean="0"/>
                <a:t>y</a:t>
              </a:r>
              <a:r>
                <a:rPr lang="fr-FR" sz="1800" dirty="0" smtClean="0"/>
                <a:t>=2/1</a:t>
              </a:r>
              <a:r>
                <a:rPr lang="fr-FR" sz="1800" dirty="0" smtClean="0">
                  <a:sym typeface="Wingdings" panose="05000000000000000000" pitchFamily="2" charset="2"/>
                </a:rPr>
                <a:t> </a:t>
              </a:r>
              <a:endParaRPr lang="fr-FR" sz="1800" baseline="-25000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323728" y="3307331"/>
            <a:ext cx="8424736" cy="1280643"/>
            <a:chOff x="323728" y="3307331"/>
            <a:chExt cx="8424736" cy="12806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1" y="3307331"/>
              <a:ext cx="8420563" cy="848595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23728" y="4218642"/>
              <a:ext cx="84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/>
                <a:t>Personnalisé </a:t>
              </a:r>
              <a:r>
                <a:rPr lang="fr-FR" sz="1800" dirty="0" smtClean="0">
                  <a:sym typeface="Wingdings" panose="05000000000000000000" pitchFamily="2" charset="2"/>
                </a:rPr>
                <a:t> </a:t>
              </a:r>
              <a:r>
                <a:rPr lang="fr-FR" sz="1800" dirty="0" smtClean="0"/>
                <a:t>N</a:t>
              </a:r>
              <a:r>
                <a:rPr lang="fr-FR" sz="1800" baseline="-25000" dirty="0" smtClean="0"/>
                <a:t>x</a:t>
              </a:r>
              <a:r>
                <a:rPr lang="fr-FR" sz="1800" dirty="0" smtClean="0"/>
                <a:t>/N</a:t>
              </a:r>
              <a:r>
                <a:rPr lang="fr-FR" sz="1800" baseline="-25000" dirty="0" smtClean="0"/>
                <a:t>y</a:t>
              </a:r>
              <a:r>
                <a:rPr lang="fr-FR" sz="1800" dirty="0" smtClean="0"/>
                <a:t>= 4017/403</a:t>
              </a:r>
              <a:r>
                <a:rPr lang="fr-FR" sz="1800" dirty="0" smtClean="0">
                  <a:sym typeface="Wingdings" panose="05000000000000000000" pitchFamily="2" charset="2"/>
                </a:rPr>
                <a:t> </a:t>
              </a:r>
              <a:endParaRPr lang="fr-FR" sz="18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283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Balayage </a:t>
            </a:r>
            <a:r>
              <a:rPr lang="fr-FR" dirty="0" smtClean="0"/>
              <a:t>numérique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GN MEBA décembre 2022</a:t>
            </a:r>
            <a:endParaRPr lang="fr-FR" dirty="0"/>
          </a:p>
        </p:txBody>
      </p:sp>
      <p:pic>
        <p:nvPicPr>
          <p:cNvPr id="69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68199"/>
            <a:ext cx="6768752" cy="4007102"/>
          </a:xfrm>
        </p:spPr>
      </p:pic>
      <p:sp>
        <p:nvSpPr>
          <p:cNvPr id="3" name="Rectangle 2"/>
          <p:cNvSpPr/>
          <p:nvPr/>
        </p:nvSpPr>
        <p:spPr bwMode="auto">
          <a:xfrm>
            <a:off x="1619672" y="843558"/>
            <a:ext cx="2736304" cy="3240360"/>
          </a:xfrm>
          <a:prstGeom prst="rect">
            <a:avLst/>
          </a:prstGeom>
          <a:solidFill>
            <a:srgbClr val="0F0FAD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3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</a:t>
            </a:r>
            <a:r>
              <a:rPr lang="fr-FR" dirty="0" smtClean="0"/>
              <a:t>– Principe du balayage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GN MEBA décembre 2022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5" y="705086"/>
            <a:ext cx="8992201" cy="370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3203848" y="1995686"/>
            <a:ext cx="1368152" cy="108012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37" y="699542"/>
            <a:ext cx="5733827" cy="39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3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</a:t>
            </a:r>
            <a:r>
              <a:rPr lang="fr-FR" dirty="0"/>
              <a:t>– Principe du balayage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GN MEBA décembre 2022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9542"/>
            <a:ext cx="5733827" cy="39282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5517" y="107889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V</a:t>
            </a:r>
            <a:r>
              <a:rPr lang="fr-FR" baseline="30000" dirty="0" smtClean="0">
                <a:solidFill>
                  <a:srgbClr val="00B050"/>
                </a:solidFill>
              </a:rPr>
              <a:t>+</a:t>
            </a:r>
            <a:endParaRPr lang="fr-FR" baseline="30000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7525" y="414562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E41606"/>
                </a:solidFill>
              </a:rPr>
              <a:t>V</a:t>
            </a:r>
            <a:r>
              <a:rPr lang="fr-FR" baseline="30000" dirty="0" smtClean="0">
                <a:solidFill>
                  <a:srgbClr val="E41606"/>
                </a:solidFill>
              </a:rPr>
              <a:t>-</a:t>
            </a:r>
            <a:endParaRPr lang="fr-FR" baseline="30000" dirty="0">
              <a:solidFill>
                <a:srgbClr val="E41606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084168" y="98757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V</a:t>
            </a:r>
            <a:r>
              <a:rPr lang="fr-FR" baseline="30000" dirty="0" smtClean="0">
                <a:solidFill>
                  <a:srgbClr val="00B050"/>
                </a:solidFill>
              </a:rPr>
              <a:t>+</a:t>
            </a:r>
            <a:r>
              <a:rPr lang="fr-FR" dirty="0" smtClean="0"/>
              <a:t>/</a:t>
            </a:r>
            <a:r>
              <a:rPr lang="fr-FR" dirty="0" smtClean="0">
                <a:solidFill>
                  <a:srgbClr val="FF0000"/>
                </a:solidFill>
              </a:rPr>
              <a:t>V</a:t>
            </a:r>
            <a:r>
              <a:rPr lang="fr-FR" baseline="30000" dirty="0" smtClean="0">
                <a:solidFill>
                  <a:srgbClr val="FF0000"/>
                </a:solidFill>
              </a:rPr>
              <a:t>-</a:t>
            </a:r>
            <a:r>
              <a:rPr lang="fr-FR" dirty="0" smtClean="0"/>
              <a:t> : </a:t>
            </a:r>
            <a:r>
              <a:rPr lang="fr-FR" sz="1600" dirty="0" smtClean="0"/>
              <a:t>valeurs min et max des tensions de balayage</a:t>
            </a:r>
            <a:endParaRPr lang="fr-FR" sz="1600" dirty="0"/>
          </a:p>
        </p:txBody>
      </p:sp>
      <p:grpSp>
        <p:nvGrpSpPr>
          <p:cNvPr id="36" name="Groupe 35"/>
          <p:cNvGrpSpPr/>
          <p:nvPr/>
        </p:nvGrpSpPr>
        <p:grpSpPr>
          <a:xfrm>
            <a:off x="755576" y="1540559"/>
            <a:ext cx="8208912" cy="2995777"/>
            <a:chOff x="683568" y="1520921"/>
            <a:chExt cx="8208912" cy="2995777"/>
          </a:xfrm>
        </p:grpSpPr>
        <p:grpSp>
          <p:nvGrpSpPr>
            <p:cNvPr id="34" name="Groupe 33"/>
            <p:cNvGrpSpPr/>
            <p:nvPr/>
          </p:nvGrpSpPr>
          <p:grpSpPr>
            <a:xfrm>
              <a:off x="683568" y="1520921"/>
              <a:ext cx="4824536" cy="2995777"/>
              <a:chOff x="683568" y="1520921"/>
              <a:chExt cx="4824536" cy="2995777"/>
            </a:xfrm>
          </p:grpSpPr>
          <p:cxnSp>
            <p:nvCxnSpPr>
              <p:cNvPr id="16" name="Connecteur droit 15"/>
              <p:cNvCxnSpPr/>
              <p:nvPr/>
            </p:nvCxnSpPr>
            <p:spPr bwMode="auto">
              <a:xfrm>
                <a:off x="755576" y="1544000"/>
                <a:ext cx="475252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B51807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Connecteur droit 24"/>
              <p:cNvCxnSpPr/>
              <p:nvPr/>
            </p:nvCxnSpPr>
            <p:spPr bwMode="auto">
              <a:xfrm>
                <a:off x="683568" y="4064280"/>
                <a:ext cx="475252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B51807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9" name="Groupe 28"/>
              <p:cNvGrpSpPr/>
              <p:nvPr/>
            </p:nvGrpSpPr>
            <p:grpSpPr>
              <a:xfrm>
                <a:off x="842188" y="1520921"/>
                <a:ext cx="746892" cy="2995777"/>
                <a:chOff x="842188" y="1520921"/>
                <a:chExt cx="746892" cy="2995777"/>
              </a:xfrm>
            </p:grpSpPr>
            <p:cxnSp>
              <p:nvCxnSpPr>
                <p:cNvPr id="8" name="Connecteur droit avec flèche 7"/>
                <p:cNvCxnSpPr/>
                <p:nvPr/>
              </p:nvCxnSpPr>
              <p:spPr bwMode="auto">
                <a:xfrm>
                  <a:off x="1115616" y="1520921"/>
                  <a:ext cx="0" cy="2569862"/>
                </a:xfrm>
                <a:prstGeom prst="straightConnector1">
                  <a:avLst/>
                </a:prstGeom>
                <a:ln w="38100">
                  <a:solidFill>
                    <a:srgbClr val="B51807"/>
                  </a:solidFill>
                  <a:headEnd type="triangle"/>
                  <a:tailEnd type="triangle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>
                  <a:off x="842188" y="4055033"/>
                  <a:ext cx="74689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dirty="0" smtClean="0">
                      <a:solidFill>
                        <a:srgbClr val="B51807"/>
                      </a:solidFill>
                    </a:rPr>
                    <a:t>Δ</a:t>
                  </a:r>
                  <a:r>
                    <a:rPr lang="fr-FR" dirty="0" smtClean="0">
                      <a:solidFill>
                        <a:srgbClr val="B51807"/>
                      </a:solidFill>
                    </a:rPr>
                    <a:t>V</a:t>
                  </a:r>
                  <a:endParaRPr lang="fr-FR" baseline="30000" dirty="0">
                    <a:solidFill>
                      <a:srgbClr val="B51807"/>
                    </a:solidFill>
                  </a:endParaRPr>
                </a:p>
              </p:txBody>
            </p:sp>
          </p:grpSp>
        </p:grpSp>
        <p:sp>
          <p:nvSpPr>
            <p:cNvPr id="31" name="ZoneTexte 30"/>
            <p:cNvSpPr txBox="1"/>
            <p:nvPr/>
          </p:nvSpPr>
          <p:spPr>
            <a:xfrm>
              <a:off x="6084168" y="2204266"/>
              <a:ext cx="2808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B51807"/>
                  </a:solidFill>
                </a:rPr>
                <a:t>Δ</a:t>
              </a:r>
              <a:r>
                <a:rPr lang="fr-FR" dirty="0" smtClean="0">
                  <a:solidFill>
                    <a:srgbClr val="B51807"/>
                  </a:solidFill>
                </a:rPr>
                <a:t>V</a:t>
              </a:r>
              <a:r>
                <a:rPr lang="fr-FR" baseline="30000" dirty="0" smtClean="0">
                  <a:solidFill>
                    <a:srgbClr val="B51807"/>
                  </a:solidFill>
                </a:rPr>
                <a:t> </a:t>
              </a:r>
              <a:r>
                <a:rPr lang="fr-FR" dirty="0" smtClean="0"/>
                <a:t>: </a:t>
              </a:r>
              <a:r>
                <a:rPr lang="fr-FR" sz="1600" dirty="0" smtClean="0"/>
                <a:t>plage d’évolution des tensions de balayage</a:t>
              </a:r>
              <a:endParaRPr lang="fr-FR" sz="1600" dirty="0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6444208" y="3331107"/>
            <a:ext cx="2556284" cy="536787"/>
            <a:chOff x="6444208" y="3331107"/>
            <a:chExt cx="2556284" cy="536787"/>
          </a:xfrm>
        </p:grpSpPr>
        <p:sp>
          <p:nvSpPr>
            <p:cNvPr id="32" name="Virage 31"/>
            <p:cNvSpPr/>
            <p:nvPr/>
          </p:nvSpPr>
          <p:spPr bwMode="auto">
            <a:xfrm rot="10800000" flipH="1">
              <a:off x="6444208" y="3331107"/>
              <a:ext cx="540060" cy="536787"/>
            </a:xfrm>
            <a:prstGeom prst="bentArrow">
              <a:avLst>
                <a:gd name="adj1" fmla="val 25000"/>
                <a:gd name="adj2" fmla="val 38274"/>
                <a:gd name="adj3" fmla="val 25000"/>
                <a:gd name="adj4" fmla="val 43750"/>
              </a:avLst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7092280" y="3435846"/>
              <a:ext cx="1908212" cy="369332"/>
            </a:xfrm>
            <a:prstGeom prst="rect">
              <a:avLst/>
            </a:prstGeom>
            <a:noFill/>
            <a:ln w="28575">
              <a:solidFill>
                <a:srgbClr val="005CC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/>
                <a:t>Champs de vue</a:t>
              </a:r>
              <a:endParaRPr lang="fr-FR" sz="1800" dirty="0"/>
            </a:p>
          </p:txBody>
        </p:sp>
      </p:grpSp>
      <p:sp>
        <p:nvSpPr>
          <p:cNvPr id="39" name="Rectangle 38"/>
          <p:cNvSpPr/>
          <p:nvPr/>
        </p:nvSpPr>
        <p:spPr bwMode="auto">
          <a:xfrm>
            <a:off x="1619672" y="2643758"/>
            <a:ext cx="360040" cy="36004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30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Balayage numérique - </a:t>
            </a:r>
            <a:r>
              <a:rPr lang="fr-FR" dirty="0"/>
              <a:t>Principe du balayage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55575" y="699542"/>
            <a:ext cx="4408913" cy="1494740"/>
          </a:xfrm>
        </p:spPr>
        <p:txBody>
          <a:bodyPr/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dV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– tension nécessaire pour le déplacement d’une unité (pixel</a:t>
            </a:r>
            <a:r>
              <a:rPr lang="fr-FR" sz="1600" dirty="0" smtClean="0">
                <a:solidFill>
                  <a:srgbClr val="FF0000"/>
                </a:solidFill>
              </a:rPr>
              <a:t>)</a:t>
            </a:r>
            <a:endParaRPr lang="fr-FR" sz="12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sz="1800" dirty="0" err="1" smtClean="0">
                <a:solidFill>
                  <a:srgbClr val="FF0000"/>
                </a:solidFill>
              </a:rPr>
              <a:t>dV</a:t>
            </a:r>
            <a:r>
              <a:rPr lang="fr-FR" sz="1800" dirty="0" smtClean="0">
                <a:solidFill>
                  <a:srgbClr val="FF0000"/>
                </a:solidFill>
              </a:rPr>
              <a:t>=</a:t>
            </a:r>
            <a:r>
              <a:rPr lang="el-GR" sz="1800" dirty="0">
                <a:solidFill>
                  <a:srgbClr val="FF0000"/>
                </a:solidFill>
              </a:rPr>
              <a:t>Δ</a:t>
            </a:r>
            <a:r>
              <a:rPr lang="fr-FR" sz="1800" dirty="0" smtClean="0">
                <a:solidFill>
                  <a:srgbClr val="FF0000"/>
                </a:solidFill>
              </a:rPr>
              <a:t>V/N</a:t>
            </a:r>
            <a:endParaRPr lang="fr-FR" sz="1800" baseline="-25000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Image 1000x1000 	=&gt; </a:t>
            </a:r>
            <a:r>
              <a:rPr lang="fr-FR" sz="14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dV</a:t>
            </a:r>
            <a:r>
              <a:rPr lang="fr-FR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= 2 mV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Images 16000x16000	=&gt; </a:t>
            </a:r>
            <a:r>
              <a:rPr lang="fr-FR" sz="14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dV</a:t>
            </a:r>
            <a:r>
              <a:rPr lang="fr-FR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= 0,125 </a:t>
            </a:r>
            <a:r>
              <a:rPr lang="fr-FR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mV</a:t>
            </a:r>
            <a:endParaRPr lang="fr-FR" sz="1400" dirty="0" smtClean="0">
              <a:solidFill>
                <a:srgbClr val="005CCD"/>
              </a:solidFill>
            </a:endParaRPr>
          </a:p>
          <a:p>
            <a:endParaRPr lang="fr-FR" sz="1800" dirty="0">
              <a:solidFill>
                <a:srgbClr val="005CCD"/>
              </a:solidFill>
            </a:endParaRPr>
          </a:p>
          <a:p>
            <a:pPr marL="0" indent="0">
              <a:buNone/>
            </a:pPr>
            <a:r>
              <a:rPr lang="fr-FR" dirty="0" smtClean="0"/>
              <a:t>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GN MEBA décembre </a:t>
            </a:r>
            <a:r>
              <a:rPr lang="fr-FR" dirty="0" smtClean="0"/>
              <a:t>2022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9144"/>
            <a:ext cx="4304348" cy="3600000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4716016" y="2283718"/>
            <a:ext cx="1944216" cy="2293223"/>
            <a:chOff x="4716016" y="2283718"/>
            <a:chExt cx="1944216" cy="229322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283718"/>
              <a:ext cx="1944216" cy="194421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4716016" y="4299942"/>
              <a:ext cx="1944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FF0000"/>
                  </a:solidFill>
                </a:rPr>
                <a:t>dV</a:t>
              </a:r>
              <a:r>
                <a:rPr lang="fr-FR" sz="1200" baseline="-25000" dirty="0" smtClean="0">
                  <a:solidFill>
                    <a:srgbClr val="FF0000"/>
                  </a:solidFill>
                </a:rPr>
                <a:t>x</a:t>
              </a:r>
              <a:r>
                <a:rPr lang="fr-FR" sz="1200" dirty="0" smtClean="0">
                  <a:solidFill>
                    <a:srgbClr val="FF0000"/>
                  </a:solidFill>
                </a:rPr>
                <a:t>=dV</a:t>
              </a:r>
              <a:r>
                <a:rPr lang="fr-FR" sz="1200" baseline="-25000" dirty="0" smtClean="0">
                  <a:solidFill>
                    <a:srgbClr val="FF0000"/>
                  </a:solidFill>
                </a:rPr>
                <a:t>y</a:t>
              </a:r>
              <a:r>
                <a:rPr lang="fr-FR" sz="1200" dirty="0" smtClean="0">
                  <a:solidFill>
                    <a:srgbClr val="FF0000"/>
                  </a:solidFill>
                </a:rPr>
                <a:t> </a:t>
              </a:r>
              <a:r>
                <a:rPr lang="fr-FR" sz="12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pixel carré</a:t>
              </a:r>
              <a:endParaRPr lang="fr-FR" sz="1200" dirty="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6588224" y="2283718"/>
            <a:ext cx="2466876" cy="2293223"/>
            <a:chOff x="6588224" y="2283718"/>
            <a:chExt cx="2466876" cy="229322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2283718"/>
              <a:ext cx="1944216" cy="1944216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6588224" y="4299942"/>
              <a:ext cx="2466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FF0000"/>
                  </a:solidFill>
                </a:rPr>
                <a:t>dV</a:t>
              </a:r>
              <a:r>
                <a:rPr lang="fr-FR" sz="1200" baseline="-25000" dirty="0" smtClean="0">
                  <a:solidFill>
                    <a:srgbClr val="FF0000"/>
                  </a:solidFill>
                </a:rPr>
                <a:t>x </a:t>
              </a:r>
              <a:r>
                <a:rPr lang="fr-FR" sz="1200" dirty="0" smtClean="0">
                  <a:solidFill>
                    <a:srgbClr val="FF0000"/>
                  </a:solidFill>
                </a:rPr>
                <a:t>&gt;dV</a:t>
              </a:r>
              <a:r>
                <a:rPr lang="fr-FR" sz="1200" baseline="-25000" dirty="0" smtClean="0">
                  <a:solidFill>
                    <a:srgbClr val="FF0000"/>
                  </a:solidFill>
                </a:rPr>
                <a:t>y</a:t>
              </a:r>
              <a:r>
                <a:rPr lang="fr-FR" sz="1200" dirty="0" smtClean="0">
                  <a:solidFill>
                    <a:srgbClr val="FF0000"/>
                  </a:solidFill>
                </a:rPr>
                <a:t> </a:t>
              </a:r>
              <a:r>
                <a:rPr lang="fr-FR" sz="12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pixel rectangulaire</a:t>
              </a:r>
              <a:endParaRPr lang="fr-FR" sz="1200" dirty="0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5834066" y="2283934"/>
            <a:ext cx="1868357" cy="1944000"/>
            <a:chOff x="5834066" y="2283934"/>
            <a:chExt cx="1868357" cy="194400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066" y="2283934"/>
              <a:ext cx="1868357" cy="1944000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5834066" y="2933531"/>
              <a:ext cx="1868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FFFF00"/>
                  </a:solidFill>
                </a:rPr>
                <a:t>Pixel hexagonal</a:t>
              </a:r>
            </a:p>
            <a:p>
              <a:pPr algn="ctr"/>
              <a:r>
                <a:rPr lang="fr-FR" sz="1200" dirty="0" smtClean="0">
                  <a:solidFill>
                    <a:srgbClr val="FFFF00"/>
                  </a:solidFill>
                </a:rPr>
                <a:t>dV</a:t>
              </a:r>
              <a:r>
                <a:rPr lang="fr-FR" sz="1200" baseline="-25000" dirty="0" smtClean="0">
                  <a:solidFill>
                    <a:srgbClr val="FFFF00"/>
                  </a:solidFill>
                </a:rPr>
                <a:t>x</a:t>
              </a:r>
              <a:r>
                <a:rPr lang="fr-FR" sz="1200" dirty="0" smtClean="0">
                  <a:solidFill>
                    <a:srgbClr val="FFFF00"/>
                  </a:solidFill>
                </a:rPr>
                <a:t>=dV</a:t>
              </a:r>
              <a:r>
                <a:rPr lang="fr-FR" sz="1200" baseline="-25000" dirty="0" smtClean="0">
                  <a:solidFill>
                    <a:srgbClr val="FFFF00"/>
                  </a:solidFill>
                </a:rPr>
                <a:t>y</a:t>
              </a:r>
              <a:r>
                <a:rPr lang="fr-FR" sz="1200" dirty="0" smtClean="0">
                  <a:solidFill>
                    <a:srgbClr val="FFFF00"/>
                  </a:solidFill>
                </a:rPr>
                <a:t> </a:t>
              </a:r>
            </a:p>
            <a:p>
              <a:pPr algn="ctr"/>
              <a:r>
                <a:rPr lang="fr-FR" sz="1200" dirty="0" smtClean="0">
                  <a:solidFill>
                    <a:srgbClr val="FFFF00"/>
                  </a:solidFill>
                </a:rPr>
                <a:t>Angle </a:t>
              </a:r>
              <a:r>
                <a:rPr lang="fr-FR" sz="1200" dirty="0" err="1" smtClean="0">
                  <a:solidFill>
                    <a:srgbClr val="FFFF00"/>
                  </a:solidFill>
                </a:rPr>
                <a:t>dir</a:t>
              </a:r>
              <a:r>
                <a:rPr lang="fr-FR" sz="1200" dirty="0" smtClean="0">
                  <a:solidFill>
                    <a:srgbClr val="FFFF00"/>
                  </a:solidFill>
                </a:rPr>
                <a:t> x/y = 120°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res soulignés ou pas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Geneva"/>
      </a:majorFont>
      <a:minorFont>
        <a:latin typeface="Arial"/>
        <a:ea typeface="ＭＳ Ｐゴシック"/>
        <a:cs typeface="Genev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22799</TotalTime>
  <Words>1027</Words>
  <Application>Microsoft Office PowerPoint</Application>
  <PresentationFormat>Affichage à l'écran (16:9)</PresentationFormat>
  <Paragraphs>230</Paragraphs>
  <Slides>28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ＭＳ Ｐゴシック</vt:lpstr>
      <vt:lpstr>Arial</vt:lpstr>
      <vt:lpstr>Calibri</vt:lpstr>
      <vt:lpstr>Geneva</vt:lpstr>
      <vt:lpstr>Times</vt:lpstr>
      <vt:lpstr>Times New Roman</vt:lpstr>
      <vt:lpstr>Wingdings</vt:lpstr>
      <vt:lpstr>Titres soulignés ou pas</vt:lpstr>
      <vt:lpstr>L'acquisition numérique de l'image MEB  - Divers aspects</vt:lpstr>
      <vt:lpstr>Sommaire</vt:lpstr>
      <vt:lpstr>Balayage numérique</vt:lpstr>
      <vt:lpstr>Balayage numérique – Résolution (pixels) </vt:lpstr>
      <vt:lpstr>Balayage numérique – Résolution (pixels) </vt:lpstr>
      <vt:lpstr>Balayage numérique</vt:lpstr>
      <vt:lpstr>Balayage numérique – Principe du balayage</vt:lpstr>
      <vt:lpstr>Balayage numérique – Principe du balayage</vt:lpstr>
      <vt:lpstr>Balayage numérique - Principe du balayage</vt:lpstr>
      <vt:lpstr>Balayage numérique – Grandissement(Mag.)</vt:lpstr>
      <vt:lpstr>Balayage numérique – Grandissement(Mag.)</vt:lpstr>
      <vt:lpstr>Balayage numérique – Grandissement(Mag.)</vt:lpstr>
      <vt:lpstr>Balayage numérique – Rotation-Translation-Tilt correction </vt:lpstr>
      <vt:lpstr>Balayage numérique – Rotation-Translation-Tilt correction </vt:lpstr>
      <vt:lpstr>Balayage numérique – Modes spécifiques</vt:lpstr>
      <vt:lpstr>Sommaire</vt:lpstr>
      <vt:lpstr>Numérisation du signal (SE-BSE-Inlens…)</vt:lpstr>
      <vt:lpstr>Numérisation du signal – Principe du codage numérique</vt:lpstr>
      <vt:lpstr>Numérisation du signal – LUT(look up table)</vt:lpstr>
      <vt:lpstr>Numérisation du signal : Contraste - Brillance</vt:lpstr>
      <vt:lpstr>Numérisation du signal : Contraste - Brillance</vt:lpstr>
      <vt:lpstr>Numérisation du signal : Contraste - Brillance</vt:lpstr>
      <vt:lpstr>Numérisation du signal : Vitesse de balayage (Scan Speed)</vt:lpstr>
      <vt:lpstr>Numérisation du signal : Vitesse de balayage (Scan Speed)</vt:lpstr>
      <vt:lpstr>Numérisation du signal : Vitesse de balayage (Scan Speed)</vt:lpstr>
      <vt:lpstr>Numérisation du signal : Vitesse de balayage (Scan Speed)</vt:lpstr>
      <vt:lpstr>Merci pour votre attention    Questions ?</vt:lpstr>
      <vt:lpstr>Numérisation du signal : Vitesse de balayage (Scan Speed)</vt:lpstr>
    </vt:vector>
  </TitlesOfParts>
  <Company>ONERA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Bernou</dc:creator>
  <cp:lastModifiedBy>Nicolas Horezan</cp:lastModifiedBy>
  <cp:revision>509</cp:revision>
  <dcterms:created xsi:type="dcterms:W3CDTF">2020-09-14T08:12:08Z</dcterms:created>
  <dcterms:modified xsi:type="dcterms:W3CDTF">2022-11-30T13:23:50Z</dcterms:modified>
</cp:coreProperties>
</file>