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2" r:id="rId2"/>
    <p:sldId id="258" r:id="rId3"/>
    <p:sldId id="257" r:id="rId4"/>
    <p:sldId id="290" r:id="rId5"/>
    <p:sldId id="259" r:id="rId6"/>
    <p:sldId id="260" r:id="rId7"/>
    <p:sldId id="261" r:id="rId8"/>
    <p:sldId id="263" r:id="rId9"/>
    <p:sldId id="266" r:id="rId10"/>
    <p:sldId id="265" r:id="rId11"/>
    <p:sldId id="267" r:id="rId12"/>
    <p:sldId id="268" r:id="rId13"/>
    <p:sldId id="275" r:id="rId14"/>
    <p:sldId id="294" r:id="rId15"/>
    <p:sldId id="295" r:id="rId16"/>
    <p:sldId id="278" r:id="rId17"/>
    <p:sldId id="276" r:id="rId18"/>
    <p:sldId id="269" r:id="rId19"/>
    <p:sldId id="277" r:id="rId20"/>
    <p:sldId id="279" r:id="rId21"/>
    <p:sldId id="280" r:id="rId22"/>
    <p:sldId id="281" r:id="rId23"/>
    <p:sldId id="271" r:id="rId24"/>
    <p:sldId id="282" r:id="rId25"/>
    <p:sldId id="283" r:id="rId26"/>
    <p:sldId id="285" r:id="rId27"/>
    <p:sldId id="299" r:id="rId28"/>
    <p:sldId id="300" r:id="rId29"/>
    <p:sldId id="287" r:id="rId30"/>
    <p:sldId id="288" r:id="rId31"/>
    <p:sldId id="298" r:id="rId32"/>
    <p:sldId id="289" r:id="rId33"/>
    <p:sldId id="262" r:id="rId34"/>
    <p:sldId id="291" r:id="rId35"/>
    <p:sldId id="293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EA1"/>
    <a:srgbClr val="7184BD"/>
    <a:srgbClr val="6BBD45"/>
    <a:srgbClr val="B5509E"/>
    <a:srgbClr val="2C00D3"/>
    <a:srgbClr val="FF0000"/>
    <a:srgbClr val="4472C4"/>
    <a:srgbClr val="A1A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7B8C4-E97D-417C-A246-C959FC20A5FB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274F0-A412-459A-B3D8-5A5C0B133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102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74F0-A412-459A-B3D8-5A5C0B133B3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67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1526-F2CF-4EC0-9652-895953E1D5D0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919-8746-464F-AC0D-8CFE94F42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43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1526-F2CF-4EC0-9652-895953E1D5D0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919-8746-464F-AC0D-8CFE94F42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86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1526-F2CF-4EC0-9652-895953E1D5D0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919-8746-464F-AC0D-8CFE94F42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4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1526-F2CF-4EC0-9652-895953E1D5D0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919-8746-464F-AC0D-8CFE94F42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6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1526-F2CF-4EC0-9652-895953E1D5D0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919-8746-464F-AC0D-8CFE94F42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21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1526-F2CF-4EC0-9652-895953E1D5D0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919-8746-464F-AC0D-8CFE94F42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21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1526-F2CF-4EC0-9652-895953E1D5D0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919-8746-464F-AC0D-8CFE94F42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89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1526-F2CF-4EC0-9652-895953E1D5D0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919-8746-464F-AC0D-8CFE94F42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15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1526-F2CF-4EC0-9652-895953E1D5D0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919-8746-464F-AC0D-8CFE94F42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12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1526-F2CF-4EC0-9652-895953E1D5D0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919-8746-464F-AC0D-8CFE94F42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9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1526-F2CF-4EC0-9652-895953E1D5D0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E919-8746-464F-AC0D-8CFE94F42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43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1526-F2CF-4EC0-9652-895953E1D5D0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E919-8746-464F-AC0D-8CFE94F42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2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l.usherbrooke.ca/casino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4" Type="http://schemas.openxmlformats.org/officeDocument/2006/relationships/image" Target="../media/image5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2797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électrons-matière - Les différents détecteurs d'électrons, principes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954E3F-6551-1897-6EDE-3178E7F6F9D1}"/>
              </a:ext>
            </a:extLst>
          </p:cNvPr>
          <p:cNvSpPr txBox="1"/>
          <p:nvPr/>
        </p:nvSpPr>
        <p:spPr>
          <a:xfrm>
            <a:off x="0" y="283409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. FADEL- A. ADDAD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0C23758-AB23-53AF-17C7-21143AA745BF}"/>
              </a:ext>
            </a:extLst>
          </p:cNvPr>
          <p:cNvSpPr txBox="1"/>
          <p:nvPr/>
        </p:nvSpPr>
        <p:spPr>
          <a:xfrm>
            <a:off x="0" y="348493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Plateforme de microscopie électronique de Lille 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 Michel Eugène Chevreul - UMET UMR 8207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Université de Lille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11FAED-1747-36BF-991E-B226B518B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13" y="5225658"/>
            <a:ext cx="2479675" cy="12150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94E8D52-2537-6446-C6CA-2D4B1B3FF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84" y="5268088"/>
            <a:ext cx="2479675" cy="1355556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8BECA17B-28A4-B571-9422-0493EAF730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60922" y="5574725"/>
            <a:ext cx="2881313" cy="7715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68" y="5669051"/>
            <a:ext cx="3279754" cy="66257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0C23758-AB23-53AF-17C7-21143AA745BF}"/>
              </a:ext>
            </a:extLst>
          </p:cNvPr>
          <p:cNvSpPr txBox="1"/>
          <p:nvPr/>
        </p:nvSpPr>
        <p:spPr>
          <a:xfrm>
            <a:off x="0" y="45782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Réunion pédagogique du GN-MEBA- 1 et 2 décembre 2022</a:t>
            </a:r>
          </a:p>
        </p:txBody>
      </p:sp>
    </p:spTree>
    <p:extLst>
      <p:ext uri="{BB962C8B-B14F-4D97-AF65-F5344CB8AC3E}">
        <p14:creationId xmlns:p14="http://schemas.microsoft.com/office/powerpoint/2010/main" val="227713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98773" y="692400"/>
            <a:ext cx="878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proviennent de l’émission d’un électron suite à une désexcitation de l’atome correspondant </a:t>
            </a:r>
          </a:p>
        </p:txBody>
      </p:sp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1642383" y="1189439"/>
            <a:ext cx="2178953" cy="2520000"/>
            <a:chOff x="5306140" y="5063291"/>
            <a:chExt cx="1148870" cy="1328690"/>
          </a:xfrm>
        </p:grpSpPr>
        <p:grpSp>
          <p:nvGrpSpPr>
            <p:cNvPr id="4" name="Groupe 3"/>
            <p:cNvGrpSpPr/>
            <p:nvPr/>
          </p:nvGrpSpPr>
          <p:grpSpPr>
            <a:xfrm>
              <a:off x="5306140" y="5063291"/>
              <a:ext cx="848704" cy="1328690"/>
              <a:chOff x="3125438" y="2604719"/>
              <a:chExt cx="848704" cy="1328690"/>
            </a:xfrm>
          </p:grpSpPr>
          <p:grpSp>
            <p:nvGrpSpPr>
              <p:cNvPr id="8" name="Groupe 7"/>
              <p:cNvGrpSpPr>
                <a:grpSpLocks noChangeAspect="1"/>
              </p:cNvGrpSpPr>
              <p:nvPr/>
            </p:nvGrpSpPr>
            <p:grpSpPr>
              <a:xfrm>
                <a:off x="3125438" y="3094664"/>
                <a:ext cx="848704" cy="838745"/>
                <a:chOff x="3215434" y="3266297"/>
                <a:chExt cx="1476004" cy="1458687"/>
              </a:xfrm>
            </p:grpSpPr>
            <p:grpSp>
              <p:nvGrpSpPr>
                <p:cNvPr id="10" name="Groupe 9"/>
                <p:cNvGrpSpPr/>
                <p:nvPr/>
              </p:nvGrpSpPr>
              <p:grpSpPr>
                <a:xfrm>
                  <a:off x="3251438" y="3266297"/>
                  <a:ext cx="1440000" cy="1440000"/>
                  <a:chOff x="2339832" y="3194369"/>
                  <a:chExt cx="1440000" cy="1440000"/>
                </a:xfrm>
              </p:grpSpPr>
              <p:sp>
                <p:nvSpPr>
                  <p:cNvPr id="20" name="Ellipse 19"/>
                  <p:cNvSpPr/>
                  <p:nvPr/>
                </p:nvSpPr>
                <p:spPr>
                  <a:xfrm>
                    <a:off x="2915816" y="3789040"/>
                    <a:ext cx="288032" cy="28803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Ellipse 20"/>
                  <p:cNvSpPr>
                    <a:spLocks/>
                  </p:cNvSpPr>
                  <p:nvPr/>
                </p:nvSpPr>
                <p:spPr>
                  <a:xfrm>
                    <a:off x="2609832" y="3483056"/>
                    <a:ext cx="900000" cy="900000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Ellipse 21"/>
                  <p:cNvSpPr/>
                  <p:nvPr/>
                </p:nvSpPr>
                <p:spPr>
                  <a:xfrm>
                    <a:off x="2465832" y="3339056"/>
                    <a:ext cx="1188000" cy="1188000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Ellipse 22"/>
                  <p:cNvSpPr>
                    <a:spLocks noChangeAspect="1"/>
                  </p:cNvSpPr>
                  <p:nvPr/>
                </p:nvSpPr>
                <p:spPr>
                  <a:xfrm>
                    <a:off x="2339832" y="3194369"/>
                    <a:ext cx="1440000" cy="1440000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1" name="Ellipse 10"/>
                <p:cNvSpPr/>
                <p:nvPr/>
              </p:nvSpPr>
              <p:spPr>
                <a:xfrm>
                  <a:off x="3934355" y="441898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Ellipse 11"/>
                <p:cNvSpPr/>
                <p:nvPr/>
              </p:nvSpPr>
              <p:spPr>
                <a:xfrm>
                  <a:off x="4283967" y="349015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Ellipse 12"/>
                <p:cNvSpPr/>
                <p:nvPr/>
              </p:nvSpPr>
              <p:spPr>
                <a:xfrm>
                  <a:off x="3419872" y="4257092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Ellipse 13"/>
                <p:cNvSpPr/>
                <p:nvPr/>
              </p:nvSpPr>
              <p:spPr>
                <a:xfrm>
                  <a:off x="4529434" y="400498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Ellipse 14"/>
                <p:cNvSpPr/>
                <p:nvPr/>
              </p:nvSpPr>
              <p:spPr>
                <a:xfrm>
                  <a:off x="3455876" y="360902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Ellipse 15"/>
                <p:cNvSpPr/>
                <p:nvPr/>
              </p:nvSpPr>
              <p:spPr>
                <a:xfrm>
                  <a:off x="4521905" y="3537012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Ellipse 16"/>
                <p:cNvSpPr/>
                <p:nvPr/>
              </p:nvSpPr>
              <p:spPr>
                <a:xfrm>
                  <a:off x="4246759" y="4617132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Ellipse 17"/>
                <p:cNvSpPr/>
                <p:nvPr/>
              </p:nvSpPr>
              <p:spPr>
                <a:xfrm>
                  <a:off x="3215434" y="400743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Ellipse 18"/>
                <p:cNvSpPr/>
                <p:nvPr/>
              </p:nvSpPr>
              <p:spPr>
                <a:xfrm>
                  <a:off x="3707904" y="465297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9" name="Connecteur droit 8"/>
              <p:cNvCxnSpPr/>
              <p:nvPr/>
            </p:nvCxnSpPr>
            <p:spPr>
              <a:xfrm>
                <a:off x="3560141" y="2604719"/>
                <a:ext cx="0" cy="643535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Ellipse 4"/>
            <p:cNvSpPr/>
            <p:nvPr/>
          </p:nvSpPr>
          <p:spPr>
            <a:xfrm>
              <a:off x="6413605" y="5385058"/>
              <a:ext cx="41405" cy="414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 flipV="1">
              <a:off x="5740843" y="5476437"/>
              <a:ext cx="588670" cy="2368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712276" y="5683157"/>
              <a:ext cx="57133" cy="7656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3711266" y="1169909"/>
            <a:ext cx="2178953" cy="2520000"/>
            <a:chOff x="4318685" y="2046195"/>
            <a:chExt cx="2178953" cy="2520000"/>
          </a:xfrm>
        </p:grpSpPr>
        <p:grpSp>
          <p:nvGrpSpPr>
            <p:cNvPr id="25" name="Groupe 24"/>
            <p:cNvGrpSpPr>
              <a:grpSpLocks noChangeAspect="1"/>
            </p:cNvGrpSpPr>
            <p:nvPr/>
          </p:nvGrpSpPr>
          <p:grpSpPr>
            <a:xfrm>
              <a:off x="4318685" y="2046195"/>
              <a:ext cx="2178953" cy="2520000"/>
              <a:chOff x="5306140" y="5063291"/>
              <a:chExt cx="1148870" cy="1328690"/>
            </a:xfrm>
          </p:grpSpPr>
          <p:grpSp>
            <p:nvGrpSpPr>
              <p:cNvPr id="28" name="Groupe 27"/>
              <p:cNvGrpSpPr/>
              <p:nvPr/>
            </p:nvGrpSpPr>
            <p:grpSpPr>
              <a:xfrm>
                <a:off x="5306140" y="5063291"/>
                <a:ext cx="848704" cy="1328690"/>
                <a:chOff x="3125438" y="2604719"/>
                <a:chExt cx="848704" cy="1328690"/>
              </a:xfrm>
            </p:grpSpPr>
            <p:grpSp>
              <p:nvGrpSpPr>
                <p:cNvPr id="32" name="Groupe 31"/>
                <p:cNvGrpSpPr>
                  <a:grpSpLocks noChangeAspect="1"/>
                </p:cNvGrpSpPr>
                <p:nvPr/>
              </p:nvGrpSpPr>
              <p:grpSpPr>
                <a:xfrm>
                  <a:off x="3125438" y="3094664"/>
                  <a:ext cx="848704" cy="838745"/>
                  <a:chOff x="3215434" y="3266297"/>
                  <a:chExt cx="1476004" cy="1458687"/>
                </a:xfrm>
              </p:grpSpPr>
              <p:grpSp>
                <p:nvGrpSpPr>
                  <p:cNvPr id="34" name="Groupe 33"/>
                  <p:cNvGrpSpPr/>
                  <p:nvPr/>
                </p:nvGrpSpPr>
                <p:grpSpPr>
                  <a:xfrm>
                    <a:off x="3251438" y="3266297"/>
                    <a:ext cx="1440000" cy="1440000"/>
                    <a:chOff x="2339832" y="3194369"/>
                    <a:chExt cx="1440000" cy="1440000"/>
                  </a:xfrm>
                </p:grpSpPr>
                <p:sp>
                  <p:nvSpPr>
                    <p:cNvPr id="44" name="Ellipse 43"/>
                    <p:cNvSpPr/>
                    <p:nvPr/>
                  </p:nvSpPr>
                  <p:spPr>
                    <a:xfrm>
                      <a:off x="2915816" y="3789040"/>
                      <a:ext cx="288032" cy="28803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5" name="Ellipse 44"/>
                    <p:cNvSpPr>
                      <a:spLocks/>
                    </p:cNvSpPr>
                    <p:nvPr/>
                  </p:nvSpPr>
                  <p:spPr>
                    <a:xfrm>
                      <a:off x="2609832" y="3483056"/>
                      <a:ext cx="900000" cy="900000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6" name="Ellipse 45"/>
                    <p:cNvSpPr/>
                    <p:nvPr/>
                  </p:nvSpPr>
                  <p:spPr>
                    <a:xfrm>
                      <a:off x="2465832" y="3339056"/>
                      <a:ext cx="1188000" cy="1188000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7" name="Ellipse 46"/>
                    <p:cNvSpPr>
                      <a:spLocks noChangeAspect="1"/>
                    </p:cNvSpPr>
                    <p:nvPr/>
                  </p:nvSpPr>
                  <p:spPr>
                    <a:xfrm>
                      <a:off x="2339832" y="3194369"/>
                      <a:ext cx="1440000" cy="1440000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5" name="Ellipse 34"/>
                  <p:cNvSpPr/>
                  <p:nvPr/>
                </p:nvSpPr>
                <p:spPr>
                  <a:xfrm>
                    <a:off x="3934355" y="4418980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Ellipse 35"/>
                  <p:cNvSpPr/>
                  <p:nvPr/>
                </p:nvSpPr>
                <p:spPr>
                  <a:xfrm>
                    <a:off x="4283967" y="3490156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Ellipse 36"/>
                  <p:cNvSpPr/>
                  <p:nvPr/>
                </p:nvSpPr>
                <p:spPr>
                  <a:xfrm>
                    <a:off x="3419872" y="4257092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Ellipse 37"/>
                  <p:cNvSpPr/>
                  <p:nvPr/>
                </p:nvSpPr>
                <p:spPr>
                  <a:xfrm>
                    <a:off x="4529434" y="4004984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Ellipse 38"/>
                  <p:cNvSpPr/>
                  <p:nvPr/>
                </p:nvSpPr>
                <p:spPr>
                  <a:xfrm>
                    <a:off x="3455876" y="3609020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" name="Ellipse 39"/>
                  <p:cNvSpPr/>
                  <p:nvPr/>
                </p:nvSpPr>
                <p:spPr>
                  <a:xfrm>
                    <a:off x="4595926" y="3660905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" name="Ellipse 40"/>
                  <p:cNvSpPr/>
                  <p:nvPr/>
                </p:nvSpPr>
                <p:spPr>
                  <a:xfrm>
                    <a:off x="4246759" y="4617132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Ellipse 41"/>
                  <p:cNvSpPr/>
                  <p:nvPr/>
                </p:nvSpPr>
                <p:spPr>
                  <a:xfrm>
                    <a:off x="3215434" y="4007434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Ellipse 42"/>
                  <p:cNvSpPr/>
                  <p:nvPr/>
                </p:nvSpPr>
                <p:spPr>
                  <a:xfrm>
                    <a:off x="3707904" y="4652976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33" name="Connecteur droit 32"/>
                <p:cNvCxnSpPr/>
                <p:nvPr/>
              </p:nvCxnSpPr>
              <p:spPr>
                <a:xfrm>
                  <a:off x="3560141" y="2604719"/>
                  <a:ext cx="0" cy="64353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Ellipse 28"/>
              <p:cNvSpPr/>
              <p:nvPr/>
            </p:nvSpPr>
            <p:spPr>
              <a:xfrm>
                <a:off x="6413605" y="5385058"/>
                <a:ext cx="41405" cy="414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Connecteur droit avec flèche 29"/>
              <p:cNvCxnSpPr/>
              <p:nvPr/>
            </p:nvCxnSpPr>
            <p:spPr>
              <a:xfrm flipV="1">
                <a:off x="5740843" y="5476437"/>
                <a:ext cx="588670" cy="2368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5712276" y="5683157"/>
                <a:ext cx="57133" cy="765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Forme libre 25"/>
            <p:cNvSpPr/>
            <p:nvPr/>
          </p:nvSpPr>
          <p:spPr>
            <a:xfrm rot="709051">
              <a:off x="5350595" y="3301973"/>
              <a:ext cx="484742" cy="94421"/>
            </a:xfrm>
            <a:custGeom>
              <a:avLst/>
              <a:gdLst>
                <a:gd name="connsiteX0" fmla="*/ 0 w 520579"/>
                <a:gd name="connsiteY0" fmla="*/ 61915 h 65262"/>
                <a:gd name="connsiteX1" fmla="*/ 80962 w 520579"/>
                <a:gd name="connsiteY1" fmla="*/ 7146 h 65262"/>
                <a:gd name="connsiteX2" fmla="*/ 159544 w 520579"/>
                <a:gd name="connsiteY2" fmla="*/ 64296 h 65262"/>
                <a:gd name="connsiteX3" fmla="*/ 254794 w 520579"/>
                <a:gd name="connsiteY3" fmla="*/ 2 h 65262"/>
                <a:gd name="connsiteX4" fmla="*/ 338137 w 520579"/>
                <a:gd name="connsiteY4" fmla="*/ 61915 h 65262"/>
                <a:gd name="connsiteX5" fmla="*/ 431006 w 520579"/>
                <a:gd name="connsiteY5" fmla="*/ 2 h 65262"/>
                <a:gd name="connsiteX6" fmla="*/ 511969 w 520579"/>
                <a:gd name="connsiteY6" fmla="*/ 59534 h 65262"/>
                <a:gd name="connsiteX7" fmla="*/ 514350 w 520579"/>
                <a:gd name="connsiteY7" fmla="*/ 59534 h 6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0579" h="65262">
                  <a:moveTo>
                    <a:pt x="0" y="61915"/>
                  </a:moveTo>
                  <a:cubicBezTo>
                    <a:pt x="27185" y="34332"/>
                    <a:pt x="54371" y="6749"/>
                    <a:pt x="80962" y="7146"/>
                  </a:cubicBezTo>
                  <a:cubicBezTo>
                    <a:pt x="107553" y="7543"/>
                    <a:pt x="130572" y="65487"/>
                    <a:pt x="159544" y="64296"/>
                  </a:cubicBezTo>
                  <a:cubicBezTo>
                    <a:pt x="188516" y="63105"/>
                    <a:pt x="225029" y="399"/>
                    <a:pt x="254794" y="2"/>
                  </a:cubicBezTo>
                  <a:cubicBezTo>
                    <a:pt x="284560" y="-395"/>
                    <a:pt x="308768" y="61915"/>
                    <a:pt x="338137" y="61915"/>
                  </a:cubicBezTo>
                  <a:cubicBezTo>
                    <a:pt x="367506" y="61915"/>
                    <a:pt x="402034" y="399"/>
                    <a:pt x="431006" y="2"/>
                  </a:cubicBezTo>
                  <a:cubicBezTo>
                    <a:pt x="459978" y="-395"/>
                    <a:pt x="498078" y="49612"/>
                    <a:pt x="511969" y="59534"/>
                  </a:cubicBezTo>
                  <a:cubicBezTo>
                    <a:pt x="525860" y="69456"/>
                    <a:pt x="520105" y="64495"/>
                    <a:pt x="514350" y="59534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Connecteur droit avec flèche 26"/>
            <p:cNvCxnSpPr>
              <a:stCxn id="36" idx="2"/>
            </p:cNvCxnSpPr>
            <p:nvPr/>
          </p:nvCxnSpPr>
          <p:spPr>
            <a:xfrm flipH="1">
              <a:off x="5256076" y="3258820"/>
              <a:ext cx="227898" cy="5109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>
            <a:off x="5811508" y="1189439"/>
            <a:ext cx="2225813" cy="2520000"/>
            <a:chOff x="4318686" y="2046195"/>
            <a:chExt cx="2225813" cy="2520000"/>
          </a:xfrm>
        </p:grpSpPr>
        <p:grpSp>
          <p:nvGrpSpPr>
            <p:cNvPr id="49" name="Groupe 48"/>
            <p:cNvGrpSpPr>
              <a:grpSpLocks noChangeAspect="1"/>
            </p:cNvGrpSpPr>
            <p:nvPr/>
          </p:nvGrpSpPr>
          <p:grpSpPr>
            <a:xfrm>
              <a:off x="4318686" y="2046195"/>
              <a:ext cx="2225813" cy="2520000"/>
              <a:chOff x="5306139" y="5063291"/>
              <a:chExt cx="1173577" cy="1328690"/>
            </a:xfrm>
          </p:grpSpPr>
          <p:grpSp>
            <p:nvGrpSpPr>
              <p:cNvPr id="52" name="Groupe 51"/>
              <p:cNvGrpSpPr/>
              <p:nvPr/>
            </p:nvGrpSpPr>
            <p:grpSpPr>
              <a:xfrm>
                <a:off x="5306139" y="5063291"/>
                <a:ext cx="1173577" cy="1328690"/>
                <a:chOff x="3125437" y="2604719"/>
                <a:chExt cx="1173577" cy="1328690"/>
              </a:xfrm>
            </p:grpSpPr>
            <p:grpSp>
              <p:nvGrpSpPr>
                <p:cNvPr id="56" name="Groupe 55"/>
                <p:cNvGrpSpPr>
                  <a:grpSpLocks noChangeAspect="1"/>
                </p:cNvGrpSpPr>
                <p:nvPr/>
              </p:nvGrpSpPr>
              <p:grpSpPr>
                <a:xfrm>
                  <a:off x="3125437" y="3094664"/>
                  <a:ext cx="1173577" cy="838745"/>
                  <a:chOff x="3215434" y="3266297"/>
                  <a:chExt cx="2041000" cy="1458687"/>
                </a:xfrm>
              </p:grpSpPr>
              <p:grpSp>
                <p:nvGrpSpPr>
                  <p:cNvPr id="58" name="Groupe 57"/>
                  <p:cNvGrpSpPr/>
                  <p:nvPr/>
                </p:nvGrpSpPr>
                <p:grpSpPr>
                  <a:xfrm>
                    <a:off x="3251438" y="3266297"/>
                    <a:ext cx="1440000" cy="1440000"/>
                    <a:chOff x="2339832" y="3194369"/>
                    <a:chExt cx="1440000" cy="1440000"/>
                  </a:xfrm>
                </p:grpSpPr>
                <p:sp>
                  <p:nvSpPr>
                    <p:cNvPr id="68" name="Ellipse 67"/>
                    <p:cNvSpPr/>
                    <p:nvPr/>
                  </p:nvSpPr>
                  <p:spPr>
                    <a:xfrm>
                      <a:off x="2915816" y="3789040"/>
                      <a:ext cx="288032" cy="28803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9" name="Ellipse 68"/>
                    <p:cNvSpPr>
                      <a:spLocks/>
                    </p:cNvSpPr>
                    <p:nvPr/>
                  </p:nvSpPr>
                  <p:spPr>
                    <a:xfrm>
                      <a:off x="2609832" y="3483056"/>
                      <a:ext cx="900000" cy="900000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0" name="Ellipse 69"/>
                    <p:cNvSpPr/>
                    <p:nvPr/>
                  </p:nvSpPr>
                  <p:spPr>
                    <a:xfrm>
                      <a:off x="2465832" y="3339056"/>
                      <a:ext cx="1188000" cy="1188000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1" name="Ellipse 70"/>
                    <p:cNvSpPr>
                      <a:spLocks noChangeAspect="1"/>
                    </p:cNvSpPr>
                    <p:nvPr/>
                  </p:nvSpPr>
                  <p:spPr>
                    <a:xfrm>
                      <a:off x="2339832" y="3194369"/>
                      <a:ext cx="1440000" cy="1440000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59" name="Ellipse 58"/>
                  <p:cNvSpPr/>
                  <p:nvPr/>
                </p:nvSpPr>
                <p:spPr>
                  <a:xfrm>
                    <a:off x="3934355" y="4418980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Ellipse 59"/>
                  <p:cNvSpPr/>
                  <p:nvPr/>
                </p:nvSpPr>
                <p:spPr>
                  <a:xfrm>
                    <a:off x="3934355" y="3508607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Ellipse 60"/>
                  <p:cNvSpPr/>
                  <p:nvPr/>
                </p:nvSpPr>
                <p:spPr>
                  <a:xfrm>
                    <a:off x="3419872" y="4257092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Ellipse 61"/>
                  <p:cNvSpPr/>
                  <p:nvPr/>
                </p:nvSpPr>
                <p:spPr>
                  <a:xfrm>
                    <a:off x="4529434" y="4004984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" name="Ellipse 62"/>
                  <p:cNvSpPr/>
                  <p:nvPr/>
                </p:nvSpPr>
                <p:spPr>
                  <a:xfrm>
                    <a:off x="3455876" y="3609020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" name="Ellipse 63"/>
                  <p:cNvSpPr/>
                  <p:nvPr/>
                </p:nvSpPr>
                <p:spPr>
                  <a:xfrm>
                    <a:off x="5184426" y="3420323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Ellipse 64"/>
                  <p:cNvSpPr/>
                  <p:nvPr/>
                </p:nvSpPr>
                <p:spPr>
                  <a:xfrm>
                    <a:off x="4246759" y="4617132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Ellipse 65"/>
                  <p:cNvSpPr/>
                  <p:nvPr/>
                </p:nvSpPr>
                <p:spPr>
                  <a:xfrm>
                    <a:off x="3215434" y="4007434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Ellipse 66"/>
                  <p:cNvSpPr/>
                  <p:nvPr/>
                </p:nvSpPr>
                <p:spPr>
                  <a:xfrm>
                    <a:off x="3707904" y="4652976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57" name="Connecteur droit 56"/>
                <p:cNvCxnSpPr/>
                <p:nvPr/>
              </p:nvCxnSpPr>
              <p:spPr>
                <a:xfrm>
                  <a:off x="3560141" y="2604719"/>
                  <a:ext cx="0" cy="64353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Rectangle 54"/>
              <p:cNvSpPr/>
              <p:nvPr/>
            </p:nvSpPr>
            <p:spPr>
              <a:xfrm>
                <a:off x="6094904" y="5767491"/>
                <a:ext cx="57133" cy="765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Forme libre 49"/>
            <p:cNvSpPr/>
            <p:nvPr/>
          </p:nvSpPr>
          <p:spPr>
            <a:xfrm rot="709051">
              <a:off x="5350595" y="3301973"/>
              <a:ext cx="484742" cy="94421"/>
            </a:xfrm>
            <a:custGeom>
              <a:avLst/>
              <a:gdLst>
                <a:gd name="connsiteX0" fmla="*/ 0 w 520579"/>
                <a:gd name="connsiteY0" fmla="*/ 61915 h 65262"/>
                <a:gd name="connsiteX1" fmla="*/ 80962 w 520579"/>
                <a:gd name="connsiteY1" fmla="*/ 7146 h 65262"/>
                <a:gd name="connsiteX2" fmla="*/ 159544 w 520579"/>
                <a:gd name="connsiteY2" fmla="*/ 64296 h 65262"/>
                <a:gd name="connsiteX3" fmla="*/ 254794 w 520579"/>
                <a:gd name="connsiteY3" fmla="*/ 2 h 65262"/>
                <a:gd name="connsiteX4" fmla="*/ 338137 w 520579"/>
                <a:gd name="connsiteY4" fmla="*/ 61915 h 65262"/>
                <a:gd name="connsiteX5" fmla="*/ 431006 w 520579"/>
                <a:gd name="connsiteY5" fmla="*/ 2 h 65262"/>
                <a:gd name="connsiteX6" fmla="*/ 511969 w 520579"/>
                <a:gd name="connsiteY6" fmla="*/ 59534 h 65262"/>
                <a:gd name="connsiteX7" fmla="*/ 514350 w 520579"/>
                <a:gd name="connsiteY7" fmla="*/ 59534 h 6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0579" h="65262">
                  <a:moveTo>
                    <a:pt x="0" y="61915"/>
                  </a:moveTo>
                  <a:cubicBezTo>
                    <a:pt x="27185" y="34332"/>
                    <a:pt x="54371" y="6749"/>
                    <a:pt x="80962" y="7146"/>
                  </a:cubicBezTo>
                  <a:cubicBezTo>
                    <a:pt x="107553" y="7543"/>
                    <a:pt x="130572" y="65487"/>
                    <a:pt x="159544" y="64296"/>
                  </a:cubicBezTo>
                  <a:cubicBezTo>
                    <a:pt x="188516" y="63105"/>
                    <a:pt x="225029" y="399"/>
                    <a:pt x="254794" y="2"/>
                  </a:cubicBezTo>
                  <a:cubicBezTo>
                    <a:pt x="284560" y="-395"/>
                    <a:pt x="308768" y="61915"/>
                    <a:pt x="338137" y="61915"/>
                  </a:cubicBezTo>
                  <a:cubicBezTo>
                    <a:pt x="367506" y="61915"/>
                    <a:pt x="402034" y="399"/>
                    <a:pt x="431006" y="2"/>
                  </a:cubicBezTo>
                  <a:cubicBezTo>
                    <a:pt x="459978" y="-395"/>
                    <a:pt x="498078" y="49612"/>
                    <a:pt x="511969" y="59534"/>
                  </a:cubicBezTo>
                  <a:cubicBezTo>
                    <a:pt x="525860" y="69456"/>
                    <a:pt x="520105" y="64495"/>
                    <a:pt x="514350" y="59534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3" name="Connecteur droit avec flèche 72"/>
          <p:cNvCxnSpPr>
            <a:endCxn id="64" idx="2"/>
          </p:cNvCxnSpPr>
          <p:nvPr/>
        </p:nvCxnSpPr>
        <p:spPr>
          <a:xfrm flipV="1">
            <a:off x="7314144" y="2325908"/>
            <a:ext cx="644649" cy="251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3583317" y="4259263"/>
            <a:ext cx="1968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Energie du photon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-El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5921602" y="4246737"/>
            <a:ext cx="2476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Energie de l’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-El-EM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499" y="1000474"/>
            <a:ext cx="2216863" cy="325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ZoneTexte 76"/>
          <p:cNvSpPr txBox="1"/>
          <p:nvPr/>
        </p:nvSpPr>
        <p:spPr>
          <a:xfrm>
            <a:off x="1591077" y="4246736"/>
            <a:ext cx="1670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Ionisation niveau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512368" y="125901"/>
            <a:ext cx="290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électrons Auger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81401" y="4912963"/>
            <a:ext cx="8538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électrons Auger:</a:t>
            </a:r>
          </a:p>
          <a:p>
            <a:pPr algn="just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-très faible énergie et sont caractéristiques de l’atome qui les a émis. </a:t>
            </a:r>
          </a:p>
          <a:p>
            <a:pPr algn="just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-information sur la composition, le type de liaison chimique. </a:t>
            </a:r>
          </a:p>
        </p:txBody>
      </p:sp>
    </p:spTree>
    <p:extLst>
      <p:ext uri="{BB962C8B-B14F-4D97-AF65-F5344CB8AC3E}">
        <p14:creationId xmlns:p14="http://schemas.microsoft.com/office/powerpoint/2010/main" val="138979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0888" y="1881879"/>
            <a:ext cx="224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photons X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14070" y="870138"/>
            <a:ext cx="878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Après une ionisation, le retour à l’état fondamental induit l’émission de rayonnement électromagnétique</a:t>
            </a:r>
          </a:p>
        </p:txBody>
      </p: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849994" y="2307238"/>
            <a:ext cx="2178953" cy="2520000"/>
            <a:chOff x="5306140" y="5063291"/>
            <a:chExt cx="1148870" cy="1328690"/>
          </a:xfrm>
        </p:grpSpPr>
        <p:grpSp>
          <p:nvGrpSpPr>
            <p:cNvPr id="6" name="Groupe 5"/>
            <p:cNvGrpSpPr/>
            <p:nvPr/>
          </p:nvGrpSpPr>
          <p:grpSpPr>
            <a:xfrm>
              <a:off x="5306140" y="5063291"/>
              <a:ext cx="848704" cy="1328690"/>
              <a:chOff x="3125438" y="2604719"/>
              <a:chExt cx="848704" cy="1328690"/>
            </a:xfrm>
          </p:grpSpPr>
          <p:grpSp>
            <p:nvGrpSpPr>
              <p:cNvPr id="11" name="Groupe 10"/>
              <p:cNvGrpSpPr>
                <a:grpSpLocks noChangeAspect="1"/>
              </p:cNvGrpSpPr>
              <p:nvPr/>
            </p:nvGrpSpPr>
            <p:grpSpPr>
              <a:xfrm>
                <a:off x="3125438" y="3094664"/>
                <a:ext cx="848704" cy="838745"/>
                <a:chOff x="3215434" y="3266297"/>
                <a:chExt cx="1476004" cy="1458687"/>
              </a:xfrm>
            </p:grpSpPr>
            <p:grpSp>
              <p:nvGrpSpPr>
                <p:cNvPr id="13" name="Groupe 12"/>
                <p:cNvGrpSpPr/>
                <p:nvPr/>
              </p:nvGrpSpPr>
              <p:grpSpPr>
                <a:xfrm>
                  <a:off x="3251438" y="3266297"/>
                  <a:ext cx="1440000" cy="1440000"/>
                  <a:chOff x="2339832" y="3194369"/>
                  <a:chExt cx="1440000" cy="1440000"/>
                </a:xfrm>
              </p:grpSpPr>
              <p:sp>
                <p:nvSpPr>
                  <p:cNvPr id="23" name="Ellipse 22"/>
                  <p:cNvSpPr/>
                  <p:nvPr/>
                </p:nvSpPr>
                <p:spPr>
                  <a:xfrm>
                    <a:off x="2915816" y="3789040"/>
                    <a:ext cx="288032" cy="28803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Ellipse 23"/>
                  <p:cNvSpPr>
                    <a:spLocks/>
                  </p:cNvSpPr>
                  <p:nvPr/>
                </p:nvSpPr>
                <p:spPr>
                  <a:xfrm>
                    <a:off x="2609832" y="3483056"/>
                    <a:ext cx="900000" cy="900000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Ellipse 24"/>
                  <p:cNvSpPr/>
                  <p:nvPr/>
                </p:nvSpPr>
                <p:spPr>
                  <a:xfrm>
                    <a:off x="2465832" y="3339056"/>
                    <a:ext cx="1188000" cy="1188000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Ellipse 25"/>
                  <p:cNvSpPr>
                    <a:spLocks noChangeAspect="1"/>
                  </p:cNvSpPr>
                  <p:nvPr/>
                </p:nvSpPr>
                <p:spPr>
                  <a:xfrm>
                    <a:off x="2339832" y="3194369"/>
                    <a:ext cx="1440000" cy="1440000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4" name="Ellipse 13"/>
                <p:cNvSpPr/>
                <p:nvPr/>
              </p:nvSpPr>
              <p:spPr>
                <a:xfrm>
                  <a:off x="3934355" y="441898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Ellipse 14"/>
                <p:cNvSpPr/>
                <p:nvPr/>
              </p:nvSpPr>
              <p:spPr>
                <a:xfrm>
                  <a:off x="4283967" y="349015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Ellipse 15"/>
                <p:cNvSpPr/>
                <p:nvPr/>
              </p:nvSpPr>
              <p:spPr>
                <a:xfrm>
                  <a:off x="3419872" y="4257092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Ellipse 16"/>
                <p:cNvSpPr/>
                <p:nvPr/>
              </p:nvSpPr>
              <p:spPr>
                <a:xfrm>
                  <a:off x="4529434" y="400498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Ellipse 17"/>
                <p:cNvSpPr/>
                <p:nvPr/>
              </p:nvSpPr>
              <p:spPr>
                <a:xfrm>
                  <a:off x="3455876" y="360902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Ellipse 18"/>
                <p:cNvSpPr/>
                <p:nvPr/>
              </p:nvSpPr>
              <p:spPr>
                <a:xfrm>
                  <a:off x="4521905" y="3537012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Ellipse 19"/>
                <p:cNvSpPr/>
                <p:nvPr/>
              </p:nvSpPr>
              <p:spPr>
                <a:xfrm>
                  <a:off x="4246759" y="4617132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Ellipse 20"/>
                <p:cNvSpPr/>
                <p:nvPr/>
              </p:nvSpPr>
              <p:spPr>
                <a:xfrm>
                  <a:off x="3215434" y="400743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Ellipse 21"/>
                <p:cNvSpPr/>
                <p:nvPr/>
              </p:nvSpPr>
              <p:spPr>
                <a:xfrm>
                  <a:off x="3707904" y="465297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2" name="Connecteur droit 11"/>
              <p:cNvCxnSpPr/>
              <p:nvPr/>
            </p:nvCxnSpPr>
            <p:spPr>
              <a:xfrm>
                <a:off x="3560141" y="2604719"/>
                <a:ext cx="0" cy="643535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Ellipse 6"/>
            <p:cNvSpPr/>
            <p:nvPr/>
          </p:nvSpPr>
          <p:spPr>
            <a:xfrm>
              <a:off x="6413605" y="5385058"/>
              <a:ext cx="41405" cy="414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 flipV="1">
              <a:off x="5740843" y="5476437"/>
              <a:ext cx="588670" cy="2368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712276" y="5683157"/>
              <a:ext cx="57133" cy="7656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341824" y="4963898"/>
            <a:ext cx="2662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Ionisation (par exemple avec niveau K) </a:t>
            </a:r>
          </a:p>
        </p:txBody>
      </p:sp>
      <p:grpSp>
        <p:nvGrpSpPr>
          <p:cNvPr id="63" name="Groupe 62"/>
          <p:cNvGrpSpPr/>
          <p:nvPr/>
        </p:nvGrpSpPr>
        <p:grpSpPr>
          <a:xfrm>
            <a:off x="3447352" y="2267974"/>
            <a:ext cx="2178953" cy="2520000"/>
            <a:chOff x="4318685" y="2046195"/>
            <a:chExt cx="2178953" cy="2520000"/>
          </a:xfrm>
        </p:grpSpPr>
        <p:grpSp>
          <p:nvGrpSpPr>
            <p:cNvPr id="27" name="Groupe 26"/>
            <p:cNvGrpSpPr>
              <a:grpSpLocks noChangeAspect="1"/>
            </p:cNvGrpSpPr>
            <p:nvPr/>
          </p:nvGrpSpPr>
          <p:grpSpPr>
            <a:xfrm>
              <a:off x="4318685" y="2046195"/>
              <a:ext cx="2178953" cy="2520000"/>
              <a:chOff x="5306140" y="5063291"/>
              <a:chExt cx="1148870" cy="1328690"/>
            </a:xfrm>
          </p:grpSpPr>
          <p:grpSp>
            <p:nvGrpSpPr>
              <p:cNvPr id="28" name="Groupe 27"/>
              <p:cNvGrpSpPr/>
              <p:nvPr/>
            </p:nvGrpSpPr>
            <p:grpSpPr>
              <a:xfrm>
                <a:off x="5306140" y="5063291"/>
                <a:ext cx="848704" cy="1328690"/>
                <a:chOff x="3125438" y="2604719"/>
                <a:chExt cx="848704" cy="1328690"/>
              </a:xfrm>
            </p:grpSpPr>
            <p:grpSp>
              <p:nvGrpSpPr>
                <p:cNvPr id="32" name="Groupe 31"/>
                <p:cNvGrpSpPr>
                  <a:grpSpLocks noChangeAspect="1"/>
                </p:cNvGrpSpPr>
                <p:nvPr/>
              </p:nvGrpSpPr>
              <p:grpSpPr>
                <a:xfrm>
                  <a:off x="3125438" y="3094664"/>
                  <a:ext cx="848704" cy="838745"/>
                  <a:chOff x="3215434" y="3266297"/>
                  <a:chExt cx="1476004" cy="1458687"/>
                </a:xfrm>
              </p:grpSpPr>
              <p:grpSp>
                <p:nvGrpSpPr>
                  <p:cNvPr id="34" name="Groupe 33"/>
                  <p:cNvGrpSpPr/>
                  <p:nvPr/>
                </p:nvGrpSpPr>
                <p:grpSpPr>
                  <a:xfrm>
                    <a:off x="3251438" y="3266297"/>
                    <a:ext cx="1440000" cy="1440000"/>
                    <a:chOff x="2339832" y="3194369"/>
                    <a:chExt cx="1440000" cy="1440000"/>
                  </a:xfrm>
                </p:grpSpPr>
                <p:sp>
                  <p:nvSpPr>
                    <p:cNvPr id="44" name="Ellipse 43"/>
                    <p:cNvSpPr/>
                    <p:nvPr/>
                  </p:nvSpPr>
                  <p:spPr>
                    <a:xfrm>
                      <a:off x="2915816" y="3789040"/>
                      <a:ext cx="288032" cy="28803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5" name="Ellipse 44"/>
                    <p:cNvSpPr>
                      <a:spLocks/>
                    </p:cNvSpPr>
                    <p:nvPr/>
                  </p:nvSpPr>
                  <p:spPr>
                    <a:xfrm>
                      <a:off x="2609832" y="3483056"/>
                      <a:ext cx="900000" cy="900000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6" name="Ellipse 45"/>
                    <p:cNvSpPr/>
                    <p:nvPr/>
                  </p:nvSpPr>
                  <p:spPr>
                    <a:xfrm>
                      <a:off x="2465832" y="3339056"/>
                      <a:ext cx="1188000" cy="1188000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7" name="Ellipse 46"/>
                    <p:cNvSpPr>
                      <a:spLocks noChangeAspect="1"/>
                    </p:cNvSpPr>
                    <p:nvPr/>
                  </p:nvSpPr>
                  <p:spPr>
                    <a:xfrm>
                      <a:off x="2339832" y="3194369"/>
                      <a:ext cx="1440000" cy="1440000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5" name="Ellipse 34"/>
                  <p:cNvSpPr/>
                  <p:nvPr/>
                </p:nvSpPr>
                <p:spPr>
                  <a:xfrm>
                    <a:off x="3934355" y="4418980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Ellipse 35"/>
                  <p:cNvSpPr/>
                  <p:nvPr/>
                </p:nvSpPr>
                <p:spPr>
                  <a:xfrm>
                    <a:off x="4283967" y="3490156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Ellipse 36"/>
                  <p:cNvSpPr/>
                  <p:nvPr/>
                </p:nvSpPr>
                <p:spPr>
                  <a:xfrm>
                    <a:off x="3419872" y="4257092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Ellipse 37"/>
                  <p:cNvSpPr/>
                  <p:nvPr/>
                </p:nvSpPr>
                <p:spPr>
                  <a:xfrm>
                    <a:off x="4529434" y="4004984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Ellipse 38"/>
                  <p:cNvSpPr/>
                  <p:nvPr/>
                </p:nvSpPr>
                <p:spPr>
                  <a:xfrm>
                    <a:off x="3455876" y="3609020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" name="Ellipse 39"/>
                  <p:cNvSpPr/>
                  <p:nvPr/>
                </p:nvSpPr>
                <p:spPr>
                  <a:xfrm>
                    <a:off x="4521905" y="3537012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" name="Ellipse 40"/>
                  <p:cNvSpPr/>
                  <p:nvPr/>
                </p:nvSpPr>
                <p:spPr>
                  <a:xfrm>
                    <a:off x="4246759" y="4617132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Ellipse 41"/>
                  <p:cNvSpPr/>
                  <p:nvPr/>
                </p:nvSpPr>
                <p:spPr>
                  <a:xfrm>
                    <a:off x="3215434" y="4007434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Ellipse 42"/>
                  <p:cNvSpPr/>
                  <p:nvPr/>
                </p:nvSpPr>
                <p:spPr>
                  <a:xfrm>
                    <a:off x="3707904" y="4652976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33" name="Connecteur droit 32"/>
                <p:cNvCxnSpPr/>
                <p:nvPr/>
              </p:nvCxnSpPr>
              <p:spPr>
                <a:xfrm>
                  <a:off x="3560141" y="2604719"/>
                  <a:ext cx="0" cy="64353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Ellipse 28"/>
              <p:cNvSpPr/>
              <p:nvPr/>
            </p:nvSpPr>
            <p:spPr>
              <a:xfrm>
                <a:off x="6413605" y="5385058"/>
                <a:ext cx="41405" cy="414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Connecteur droit avec flèche 29"/>
              <p:cNvCxnSpPr/>
              <p:nvPr/>
            </p:nvCxnSpPr>
            <p:spPr>
              <a:xfrm flipV="1">
                <a:off x="5740843" y="5476437"/>
                <a:ext cx="588670" cy="2368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5712276" y="5683157"/>
                <a:ext cx="57133" cy="765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8" name="Forme libre 57"/>
            <p:cNvSpPr/>
            <p:nvPr/>
          </p:nvSpPr>
          <p:spPr>
            <a:xfrm rot="1903101">
              <a:off x="5402759" y="3466831"/>
              <a:ext cx="756358" cy="70241"/>
            </a:xfrm>
            <a:custGeom>
              <a:avLst/>
              <a:gdLst>
                <a:gd name="connsiteX0" fmla="*/ 0 w 520579"/>
                <a:gd name="connsiteY0" fmla="*/ 61915 h 65262"/>
                <a:gd name="connsiteX1" fmla="*/ 80962 w 520579"/>
                <a:gd name="connsiteY1" fmla="*/ 7146 h 65262"/>
                <a:gd name="connsiteX2" fmla="*/ 159544 w 520579"/>
                <a:gd name="connsiteY2" fmla="*/ 64296 h 65262"/>
                <a:gd name="connsiteX3" fmla="*/ 254794 w 520579"/>
                <a:gd name="connsiteY3" fmla="*/ 2 h 65262"/>
                <a:gd name="connsiteX4" fmla="*/ 338137 w 520579"/>
                <a:gd name="connsiteY4" fmla="*/ 61915 h 65262"/>
                <a:gd name="connsiteX5" fmla="*/ 431006 w 520579"/>
                <a:gd name="connsiteY5" fmla="*/ 2 h 65262"/>
                <a:gd name="connsiteX6" fmla="*/ 511969 w 520579"/>
                <a:gd name="connsiteY6" fmla="*/ 59534 h 65262"/>
                <a:gd name="connsiteX7" fmla="*/ 514350 w 520579"/>
                <a:gd name="connsiteY7" fmla="*/ 59534 h 6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0579" h="65262">
                  <a:moveTo>
                    <a:pt x="0" y="61915"/>
                  </a:moveTo>
                  <a:cubicBezTo>
                    <a:pt x="27185" y="34332"/>
                    <a:pt x="54371" y="6749"/>
                    <a:pt x="80962" y="7146"/>
                  </a:cubicBezTo>
                  <a:cubicBezTo>
                    <a:pt x="107553" y="7543"/>
                    <a:pt x="130572" y="65487"/>
                    <a:pt x="159544" y="64296"/>
                  </a:cubicBezTo>
                  <a:cubicBezTo>
                    <a:pt x="188516" y="63105"/>
                    <a:pt x="225029" y="399"/>
                    <a:pt x="254794" y="2"/>
                  </a:cubicBezTo>
                  <a:cubicBezTo>
                    <a:pt x="284560" y="-395"/>
                    <a:pt x="308768" y="61915"/>
                    <a:pt x="338137" y="61915"/>
                  </a:cubicBezTo>
                  <a:cubicBezTo>
                    <a:pt x="367506" y="61915"/>
                    <a:pt x="402034" y="399"/>
                    <a:pt x="431006" y="2"/>
                  </a:cubicBezTo>
                  <a:cubicBezTo>
                    <a:pt x="459978" y="-395"/>
                    <a:pt x="498078" y="49612"/>
                    <a:pt x="511969" y="59534"/>
                  </a:cubicBezTo>
                  <a:cubicBezTo>
                    <a:pt x="525860" y="69456"/>
                    <a:pt x="520105" y="64495"/>
                    <a:pt x="514350" y="59534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Connecteur droit avec flèche 59"/>
            <p:cNvCxnSpPr>
              <a:stCxn id="36" idx="2"/>
            </p:cNvCxnSpPr>
            <p:nvPr/>
          </p:nvCxnSpPr>
          <p:spPr>
            <a:xfrm flipH="1">
              <a:off x="5256076" y="3258820"/>
              <a:ext cx="227898" cy="5109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ZoneTexte 61"/>
          <p:cNvSpPr txBox="1"/>
          <p:nvPr/>
        </p:nvSpPr>
        <p:spPr>
          <a:xfrm>
            <a:off x="3111486" y="4874715"/>
            <a:ext cx="287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électron d’un niveau supérieur vient occupé le site, la différence d’énergie génère un photon X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16" y="1544589"/>
            <a:ext cx="22860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875668" y="102540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des RX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28522" y="5797256"/>
            <a:ext cx="10546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L’analyse de ces rayons permet d’obtenir des informations sur la nature chimique de l’échantillon. </a:t>
            </a: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85" y="1908148"/>
            <a:ext cx="3271873" cy="342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64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>
            <a:extLst>
              <a:ext uri="{FF2B5EF4-FFF2-40B4-BE49-F238E27FC236}">
                <a16:creationId xmlns:a16="http://schemas.microsoft.com/office/drawing/2014/main" id="{AF3F0D4D-2F47-4510-9868-E5137FBC9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49" y="2873352"/>
            <a:ext cx="5676411" cy="31978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4566684" y="152909"/>
            <a:ext cx="3081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catholuminescence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0" y="2771436"/>
            <a:ext cx="6916545" cy="3022277"/>
            <a:chOff x="148449" y="2867841"/>
            <a:chExt cx="7372457" cy="3221494"/>
          </a:xfrm>
        </p:grpSpPr>
        <p:cxnSp>
          <p:nvCxnSpPr>
            <p:cNvPr id="21" name="Connecteur droit avec flèche 20"/>
            <p:cNvCxnSpPr/>
            <p:nvPr/>
          </p:nvCxnSpPr>
          <p:spPr>
            <a:xfrm flipV="1">
              <a:off x="400477" y="3340399"/>
              <a:ext cx="0" cy="26082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148449" y="3022222"/>
              <a:ext cx="898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Energie</a:t>
              </a: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462712" y="2867841"/>
              <a:ext cx="7058194" cy="3221494"/>
              <a:chOff x="1464395" y="2739305"/>
              <a:chExt cx="7058194" cy="322149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254562" y="3996838"/>
                <a:ext cx="3888432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264087" y="5653022"/>
                <a:ext cx="3888432" cy="288032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Ellipse 5"/>
              <p:cNvSpPr>
                <a:spLocks noChangeAspect="1"/>
              </p:cNvSpPr>
              <p:nvPr/>
            </p:nvSpPr>
            <p:spPr>
              <a:xfrm>
                <a:off x="3660131" y="5718221"/>
                <a:ext cx="216000" cy="216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Ellipse 7"/>
              <p:cNvSpPr>
                <a:spLocks noChangeAspect="1"/>
              </p:cNvSpPr>
              <p:nvPr/>
            </p:nvSpPr>
            <p:spPr>
              <a:xfrm>
                <a:off x="4812259" y="4032854"/>
                <a:ext cx="216000" cy="216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Connecteur droit 9"/>
              <p:cNvCxnSpPr/>
              <p:nvPr/>
            </p:nvCxnSpPr>
            <p:spPr>
              <a:xfrm>
                <a:off x="3264087" y="4788926"/>
                <a:ext cx="387890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3254562" y="5292982"/>
                <a:ext cx="389795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Ellipse 12"/>
              <p:cNvSpPr>
                <a:spLocks noChangeAspect="1"/>
              </p:cNvSpPr>
              <p:nvPr/>
            </p:nvSpPr>
            <p:spPr>
              <a:xfrm>
                <a:off x="5936872" y="5163724"/>
                <a:ext cx="216000" cy="2160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Ellipse 13"/>
              <p:cNvSpPr>
                <a:spLocks noChangeAspect="1"/>
              </p:cNvSpPr>
              <p:nvPr/>
            </p:nvSpPr>
            <p:spPr>
              <a:xfrm>
                <a:off x="6540451" y="5689038"/>
                <a:ext cx="216000" cy="2160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1478720" y="3941742"/>
                <a:ext cx="19442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Bande de conduction</a:t>
                </a: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1464395" y="5653022"/>
                <a:ext cx="14542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Bande de valence</a:t>
                </a:r>
              </a:p>
            </p:txBody>
          </p:sp>
          <p:cxnSp>
            <p:nvCxnSpPr>
              <p:cNvPr id="17" name="Connecteur droit 16"/>
              <p:cNvCxnSpPr/>
              <p:nvPr/>
            </p:nvCxnSpPr>
            <p:spPr>
              <a:xfrm>
                <a:off x="3747776" y="3092751"/>
                <a:ext cx="15816" cy="2617111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24"/>
              <p:cNvSpPr txBox="1"/>
              <p:nvPr/>
            </p:nvSpPr>
            <p:spPr>
              <a:xfrm>
                <a:off x="2990023" y="2739305"/>
                <a:ext cx="14157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 incident</a:t>
                </a:r>
              </a:p>
            </p:txBody>
          </p:sp>
          <p:cxnSp>
            <p:nvCxnSpPr>
              <p:cNvPr id="26" name="Connecteur droit avec flèche 25"/>
              <p:cNvCxnSpPr/>
              <p:nvPr/>
            </p:nvCxnSpPr>
            <p:spPr>
              <a:xfrm flipV="1">
                <a:off x="3362586" y="4284871"/>
                <a:ext cx="0" cy="136815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ZoneTexte 28"/>
              <p:cNvSpPr txBox="1"/>
              <p:nvPr/>
            </p:nvSpPr>
            <p:spPr>
              <a:xfrm>
                <a:off x="2028210" y="4645780"/>
                <a:ext cx="11756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Bande  gap</a:t>
                </a:r>
              </a:p>
            </p:txBody>
          </p:sp>
          <p:sp>
            <p:nvSpPr>
              <p:cNvPr id="30" name="Ellipse 29"/>
              <p:cNvSpPr>
                <a:spLocks noChangeAspect="1"/>
              </p:cNvSpPr>
              <p:nvPr/>
            </p:nvSpPr>
            <p:spPr>
              <a:xfrm>
                <a:off x="4812259" y="5686707"/>
                <a:ext cx="216000" cy="216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3" name="Connecteur droit avec flèche 32"/>
              <p:cNvCxnSpPr/>
              <p:nvPr/>
            </p:nvCxnSpPr>
            <p:spPr>
              <a:xfrm flipV="1">
                <a:off x="4914680" y="4274044"/>
                <a:ext cx="0" cy="14358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/>
              <p:nvPr/>
            </p:nvCxnSpPr>
            <p:spPr>
              <a:xfrm flipH="1">
                <a:off x="5784367" y="4284871"/>
                <a:ext cx="233490" cy="43335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Ellipse 38"/>
              <p:cNvSpPr>
                <a:spLocks noChangeAspect="1"/>
              </p:cNvSpPr>
              <p:nvPr/>
            </p:nvSpPr>
            <p:spPr>
              <a:xfrm>
                <a:off x="5909857" y="4032853"/>
                <a:ext cx="216000" cy="216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Ellipse 40"/>
              <p:cNvSpPr>
                <a:spLocks noChangeAspect="1"/>
              </p:cNvSpPr>
              <p:nvPr/>
            </p:nvSpPr>
            <p:spPr>
              <a:xfrm>
                <a:off x="5568367" y="4718222"/>
                <a:ext cx="216000" cy="2160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3" name="Connecteur droit avec flèche 42"/>
              <p:cNvCxnSpPr>
                <a:endCxn id="13" idx="0"/>
              </p:cNvCxnSpPr>
              <p:nvPr/>
            </p:nvCxnSpPr>
            <p:spPr>
              <a:xfrm>
                <a:off x="6017857" y="4284871"/>
                <a:ext cx="27015" cy="87885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/>
              <p:cNvCxnSpPr>
                <a:endCxn id="14" idx="0"/>
              </p:cNvCxnSpPr>
              <p:nvPr/>
            </p:nvCxnSpPr>
            <p:spPr>
              <a:xfrm>
                <a:off x="6017857" y="4284871"/>
                <a:ext cx="630594" cy="14041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ZoneTexte 48"/>
              <p:cNvSpPr txBox="1"/>
              <p:nvPr/>
            </p:nvSpPr>
            <p:spPr>
              <a:xfrm>
                <a:off x="5525524" y="4244501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5599426" y="4995775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2" name="ZoneTexte 51"/>
              <p:cNvSpPr txBox="1"/>
              <p:nvPr/>
            </p:nvSpPr>
            <p:spPr>
              <a:xfrm>
                <a:off x="6238765" y="5307580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3" name="Forme libre 52"/>
              <p:cNvSpPr/>
              <p:nvPr/>
            </p:nvSpPr>
            <p:spPr>
              <a:xfrm rot="20611846">
                <a:off x="6330167" y="4606388"/>
                <a:ext cx="1296063" cy="80528"/>
              </a:xfrm>
              <a:custGeom>
                <a:avLst/>
                <a:gdLst>
                  <a:gd name="connsiteX0" fmla="*/ 0 w 520579"/>
                  <a:gd name="connsiteY0" fmla="*/ 61915 h 65262"/>
                  <a:gd name="connsiteX1" fmla="*/ 80962 w 520579"/>
                  <a:gd name="connsiteY1" fmla="*/ 7146 h 65262"/>
                  <a:gd name="connsiteX2" fmla="*/ 159544 w 520579"/>
                  <a:gd name="connsiteY2" fmla="*/ 64296 h 65262"/>
                  <a:gd name="connsiteX3" fmla="*/ 254794 w 520579"/>
                  <a:gd name="connsiteY3" fmla="*/ 2 h 65262"/>
                  <a:gd name="connsiteX4" fmla="*/ 338137 w 520579"/>
                  <a:gd name="connsiteY4" fmla="*/ 61915 h 65262"/>
                  <a:gd name="connsiteX5" fmla="*/ 431006 w 520579"/>
                  <a:gd name="connsiteY5" fmla="*/ 2 h 65262"/>
                  <a:gd name="connsiteX6" fmla="*/ 511969 w 520579"/>
                  <a:gd name="connsiteY6" fmla="*/ 59534 h 65262"/>
                  <a:gd name="connsiteX7" fmla="*/ 514350 w 520579"/>
                  <a:gd name="connsiteY7" fmla="*/ 59534 h 6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0579" h="65262">
                    <a:moveTo>
                      <a:pt x="0" y="61915"/>
                    </a:moveTo>
                    <a:cubicBezTo>
                      <a:pt x="27185" y="34332"/>
                      <a:pt x="54371" y="6749"/>
                      <a:pt x="80962" y="7146"/>
                    </a:cubicBezTo>
                    <a:cubicBezTo>
                      <a:pt x="107553" y="7543"/>
                      <a:pt x="130572" y="65487"/>
                      <a:pt x="159544" y="64296"/>
                    </a:cubicBezTo>
                    <a:cubicBezTo>
                      <a:pt x="188516" y="63105"/>
                      <a:pt x="225029" y="399"/>
                      <a:pt x="254794" y="2"/>
                    </a:cubicBezTo>
                    <a:cubicBezTo>
                      <a:pt x="284560" y="-395"/>
                      <a:pt x="308768" y="61915"/>
                      <a:pt x="338137" y="61915"/>
                    </a:cubicBezTo>
                    <a:cubicBezTo>
                      <a:pt x="367506" y="61915"/>
                      <a:pt x="402034" y="399"/>
                      <a:pt x="431006" y="2"/>
                    </a:cubicBezTo>
                    <a:cubicBezTo>
                      <a:pt x="459978" y="-395"/>
                      <a:pt x="498078" y="49612"/>
                      <a:pt x="511969" y="59534"/>
                    </a:cubicBezTo>
                    <a:cubicBezTo>
                      <a:pt x="525860" y="69456"/>
                      <a:pt x="520105" y="64495"/>
                      <a:pt x="514350" y="59534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7373965" y="4625567"/>
                <a:ext cx="1148624" cy="78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Emission radiative, d’un photon</a:t>
                </a:r>
              </a:p>
            </p:txBody>
          </p:sp>
        </p:grpSp>
      </p:grpSp>
      <p:sp>
        <p:nvSpPr>
          <p:cNvPr id="4" name="ZoneTexte 3"/>
          <p:cNvSpPr txBox="1"/>
          <p:nvPr/>
        </p:nvSpPr>
        <p:spPr>
          <a:xfrm>
            <a:off x="1982512" y="692696"/>
            <a:ext cx="8109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cathodoluminescence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le phénomène optique conduisant à l'émission de lumière dans l’ultraviolet ou infrarouge, ou visible par un échantillon soumis à un bombardement électronique.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27097" y="1815976"/>
            <a:ext cx="7949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phénomène 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cathodoluminescence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produit par interaction entre un électron énergétique et un matériau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semi-conducteur ou isolant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0489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2425630"/>
            <a:ext cx="7614688" cy="4321229"/>
            <a:chOff x="38874" y="1148427"/>
            <a:chExt cx="8013039" cy="454728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9" t="22703" r="28018" b="10991"/>
            <a:stretch/>
          </p:blipFill>
          <p:spPr>
            <a:xfrm>
              <a:off x="573666" y="1148427"/>
              <a:ext cx="5799438" cy="4547288"/>
            </a:xfrm>
            <a:prstGeom prst="rect">
              <a:avLst/>
            </a:prstGeom>
          </p:spPr>
        </p:pic>
        <p:sp>
          <p:nvSpPr>
            <p:cNvPr id="4" name="ZoneTexte 11">
              <a:extLst>
                <a:ext uri="{FF2B5EF4-FFF2-40B4-BE49-F238E27FC236}">
                  <a16:creationId xmlns:a16="http://schemas.microsoft.com/office/drawing/2014/main" id="{ECB11625-7F46-4B64-85ED-CC2E0CD3A30C}"/>
                </a:ext>
              </a:extLst>
            </p:cNvPr>
            <p:cNvSpPr txBox="1"/>
            <p:nvPr/>
          </p:nvSpPr>
          <p:spPr>
            <a:xfrm>
              <a:off x="2578444" y="1528320"/>
              <a:ext cx="1472913" cy="4242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Faisceau électrons primaires E</a:t>
              </a:r>
              <a:r>
                <a:rPr lang="fr-FR" sz="1200" b="1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848FE957-D8A7-4EB6-981F-0D54809C6A08}"/>
                </a:ext>
              </a:extLst>
            </p:cNvPr>
            <p:cNvCxnSpPr/>
            <p:nvPr/>
          </p:nvCxnSpPr>
          <p:spPr>
            <a:xfrm flipV="1">
              <a:off x="3410309" y="2105831"/>
              <a:ext cx="1268396" cy="79880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E656BB51-D7DC-4951-A6AC-788D16677B3A}"/>
                </a:ext>
              </a:extLst>
            </p:cNvPr>
            <p:cNvCxnSpPr/>
            <p:nvPr/>
          </p:nvCxnSpPr>
          <p:spPr>
            <a:xfrm flipV="1">
              <a:off x="3428751" y="1877015"/>
              <a:ext cx="1020466" cy="95896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" name="ZoneTexte 23">
              <a:extLst>
                <a:ext uri="{FF2B5EF4-FFF2-40B4-BE49-F238E27FC236}">
                  <a16:creationId xmlns:a16="http://schemas.microsoft.com/office/drawing/2014/main" id="{93BEBA42-7801-4FC8-A2D5-4612679C7382}"/>
                </a:ext>
              </a:extLst>
            </p:cNvPr>
            <p:cNvSpPr txBox="1"/>
            <p:nvPr/>
          </p:nvSpPr>
          <p:spPr>
            <a:xfrm>
              <a:off x="4391978" y="1536734"/>
              <a:ext cx="3284249" cy="3364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Electrons Auger dus aux électrons primaires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AES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" name="ZoneTexte 14">
              <a:extLst>
                <a:ext uri="{FF2B5EF4-FFF2-40B4-BE49-F238E27FC236}">
                  <a16:creationId xmlns:a16="http://schemas.microsoft.com/office/drawing/2014/main" id="{4624C1FF-18C6-4794-9D2F-EE2C235188DF}"/>
                </a:ext>
              </a:extLst>
            </p:cNvPr>
            <p:cNvSpPr txBox="1"/>
            <p:nvPr/>
          </p:nvSpPr>
          <p:spPr>
            <a:xfrm>
              <a:off x="4702787" y="1869808"/>
              <a:ext cx="3041808" cy="4641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Emission électrons secondaires (SE) due aux électrons primaires. E≈50eV 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" name="ZoneTexte 62">
              <a:extLst>
                <a:ext uri="{FF2B5EF4-FFF2-40B4-BE49-F238E27FC236}">
                  <a16:creationId xmlns:a16="http://schemas.microsoft.com/office/drawing/2014/main" id="{0B174FD0-2897-4023-B4F7-8A65EA76464B}"/>
                </a:ext>
              </a:extLst>
            </p:cNvPr>
            <p:cNvSpPr txBox="1"/>
            <p:nvPr/>
          </p:nvSpPr>
          <p:spPr>
            <a:xfrm>
              <a:off x="4999771" y="2353296"/>
              <a:ext cx="3052142" cy="6385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SE et AE dus aux électrons rétrodiffusés 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(Dégradation de la résolution spatiale)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039AF0C7-CBFC-471B-9687-2741EE6AFC41}"/>
                </a:ext>
              </a:extLst>
            </p:cNvPr>
            <p:cNvCxnSpPr>
              <a:endCxn id="13" idx="1"/>
            </p:cNvCxnSpPr>
            <p:nvPr/>
          </p:nvCxnSpPr>
          <p:spPr>
            <a:xfrm flipV="1">
              <a:off x="3502833" y="2672595"/>
              <a:ext cx="1496938" cy="243568"/>
            </a:xfrm>
            <a:prstGeom prst="straightConnector1">
              <a:avLst/>
            </a:prstGeom>
            <a:noFill/>
            <a:ln w="57150" cap="flat" cmpd="sng" algn="ctr">
              <a:solidFill>
                <a:srgbClr val="FFC000"/>
              </a:solidFill>
              <a:prstDash val="sysDot"/>
              <a:miter lim="800000"/>
              <a:tailEnd type="triangle"/>
            </a:ln>
            <a:effectLst/>
          </p:spPr>
        </p:cxnSp>
        <p:grpSp>
          <p:nvGrpSpPr>
            <p:cNvPr id="15" name="Groupe 14"/>
            <p:cNvGrpSpPr/>
            <p:nvPr/>
          </p:nvGrpSpPr>
          <p:grpSpPr>
            <a:xfrm>
              <a:off x="696502" y="2736165"/>
              <a:ext cx="498975" cy="558944"/>
              <a:chOff x="7223516" y="5631118"/>
              <a:chExt cx="498975" cy="558944"/>
            </a:xfrm>
          </p:grpSpPr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ED1B7DEF-7656-40EE-A3DD-8101363162AB}"/>
                  </a:ext>
                </a:extLst>
              </p:cNvPr>
              <p:cNvCxnSpPr/>
              <p:nvPr/>
            </p:nvCxnSpPr>
            <p:spPr>
              <a:xfrm flipH="1">
                <a:off x="7606801" y="5730931"/>
                <a:ext cx="115690" cy="79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8C07A1DD-308C-4B9E-A55D-986219961638}"/>
                  </a:ext>
                </a:extLst>
              </p:cNvPr>
              <p:cNvSpPr/>
              <p:nvPr/>
            </p:nvSpPr>
            <p:spPr>
              <a:xfrm rot="21395834">
                <a:off x="7402652" y="5631118"/>
                <a:ext cx="199800" cy="199629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fr-FR"/>
              </a:p>
            </p:txBody>
          </p: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676A9E0C-2C5A-44C5-AB75-BCF85C8E047A}"/>
                  </a:ext>
                </a:extLst>
              </p:cNvPr>
              <p:cNvCxnSpPr/>
              <p:nvPr/>
            </p:nvCxnSpPr>
            <p:spPr>
              <a:xfrm flipH="1">
                <a:off x="7278542" y="5731152"/>
                <a:ext cx="128636" cy="57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0FCA9474-006B-4BB5-8440-4A59EA4BF354}"/>
                  </a:ext>
                </a:extLst>
              </p:cNvPr>
              <p:cNvCxnSpPr/>
              <p:nvPr/>
            </p:nvCxnSpPr>
            <p:spPr>
              <a:xfrm flipV="1">
                <a:off x="7280855" y="5730931"/>
                <a:ext cx="1" cy="41352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9344937A-87EB-4893-A458-79A593A7B547}"/>
                  </a:ext>
                </a:extLst>
              </p:cNvPr>
              <p:cNvCxnSpPr/>
              <p:nvPr/>
            </p:nvCxnSpPr>
            <p:spPr>
              <a:xfrm>
                <a:off x="7223516" y="6144457"/>
                <a:ext cx="114677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715D1966-EC89-445D-970C-F1FAB8C9A4C7}"/>
                  </a:ext>
                </a:extLst>
              </p:cNvPr>
              <p:cNvCxnSpPr/>
              <p:nvPr/>
            </p:nvCxnSpPr>
            <p:spPr>
              <a:xfrm>
                <a:off x="7243577" y="6168322"/>
                <a:ext cx="69930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D6DAAD38-5EE7-45C7-B714-C54FE8B04BEA}"/>
                  </a:ext>
                </a:extLst>
              </p:cNvPr>
              <p:cNvCxnSpPr/>
              <p:nvPr/>
            </p:nvCxnSpPr>
            <p:spPr>
              <a:xfrm>
                <a:off x="7253567" y="6190062"/>
                <a:ext cx="49950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6" name="ZoneTexte 22">
              <a:extLst>
                <a:ext uri="{FF2B5EF4-FFF2-40B4-BE49-F238E27FC236}">
                  <a16:creationId xmlns:a16="http://schemas.microsoft.com/office/drawing/2014/main" id="{A78D163B-E811-4A5A-8081-FE8050F2E091}"/>
                </a:ext>
              </a:extLst>
            </p:cNvPr>
            <p:cNvSpPr txBox="1"/>
            <p:nvPr/>
          </p:nvSpPr>
          <p:spPr>
            <a:xfrm>
              <a:off x="38874" y="3244221"/>
              <a:ext cx="1362075" cy="3207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Courant </a:t>
              </a:r>
              <a:b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absorbé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9" name="ZoneTexte 24">
              <a:extLst>
                <a:ext uri="{FF2B5EF4-FFF2-40B4-BE49-F238E27FC236}">
                  <a16:creationId xmlns:a16="http://schemas.microsoft.com/office/drawing/2014/main" id="{FC0738D0-C35F-49E4-93CF-7B378890D6AD}"/>
                </a:ext>
              </a:extLst>
            </p:cNvPr>
            <p:cNvSpPr txBox="1"/>
            <p:nvPr/>
          </p:nvSpPr>
          <p:spPr>
            <a:xfrm>
              <a:off x="1090609" y="2832470"/>
              <a:ext cx="1030590" cy="2703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Echantillon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99580" y="2807022"/>
              <a:ext cx="782587" cy="2899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 à 10nm</a:t>
              </a:r>
              <a:endParaRPr lang="fr-FR" sz="12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2" name="ZoneTexte 34">
              <a:extLst>
                <a:ext uri="{FF2B5EF4-FFF2-40B4-BE49-F238E27FC236}">
                  <a16:creationId xmlns:a16="http://schemas.microsoft.com/office/drawing/2014/main" id="{24A6604C-F724-4911-A1A4-99101DD16308}"/>
                </a:ext>
              </a:extLst>
            </p:cNvPr>
            <p:cNvSpPr txBox="1"/>
            <p:nvPr/>
          </p:nvSpPr>
          <p:spPr>
            <a:xfrm>
              <a:off x="4697327" y="3012416"/>
              <a:ext cx="1136297" cy="2517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80808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0,1 à 0,5 µm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ZoneTexte 35">
              <a:extLst>
                <a:ext uri="{FF2B5EF4-FFF2-40B4-BE49-F238E27FC236}">
                  <a16:creationId xmlns:a16="http://schemas.microsoft.com/office/drawing/2014/main" id="{02E28F6B-3B37-4FDA-9525-D6E74FBE002B}"/>
                </a:ext>
              </a:extLst>
            </p:cNvPr>
            <p:cNvSpPr txBox="1"/>
            <p:nvPr/>
          </p:nvSpPr>
          <p:spPr>
            <a:xfrm>
              <a:off x="4044507" y="3725481"/>
              <a:ext cx="1367289" cy="3666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solidFill>
                    <a:srgbClr val="365F9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</a:t>
              </a:r>
              <a:r>
                <a:rPr lang="fr-FR" sz="1200" b="1" kern="1200" dirty="0">
                  <a:solidFill>
                    <a:srgbClr val="365F9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nviron 1µm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ZoneTexte 62">
              <a:extLst>
                <a:ext uri="{FF2B5EF4-FFF2-40B4-BE49-F238E27FC236}">
                  <a16:creationId xmlns:a16="http://schemas.microsoft.com/office/drawing/2014/main" id="{0B174FD0-2897-4023-B4F7-8A65EA76464B}"/>
                </a:ext>
              </a:extLst>
            </p:cNvPr>
            <p:cNvSpPr txBox="1"/>
            <p:nvPr/>
          </p:nvSpPr>
          <p:spPr>
            <a:xfrm>
              <a:off x="4649268" y="5076988"/>
              <a:ext cx="689368" cy="2824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10 µm</a:t>
              </a:r>
              <a:endParaRPr lang="fr-FR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3644905" y="2954907"/>
              <a:ext cx="97861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3832230" y="3183507"/>
              <a:ext cx="978612" cy="0"/>
            </a:xfrm>
            <a:prstGeom prst="line">
              <a:avLst/>
            </a:prstGeom>
            <a:ln w="28575">
              <a:solidFill>
                <a:srgbClr val="A1A5A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3350743" y="3919456"/>
              <a:ext cx="745007" cy="0"/>
            </a:xfrm>
            <a:prstGeom prst="line">
              <a:avLst/>
            </a:prstGeom>
            <a:ln w="28575">
              <a:solidFill>
                <a:srgbClr val="4472C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V="1">
              <a:off x="3385673" y="5265661"/>
              <a:ext cx="1342478" cy="1688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ZoneTexte 35"/>
          <p:cNvSpPr txBox="1"/>
          <p:nvPr/>
        </p:nvSpPr>
        <p:spPr>
          <a:xfrm>
            <a:off x="3354970" y="152732"/>
            <a:ext cx="532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et résolutions spatiale du signal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873014" y="1072696"/>
            <a:ext cx="8650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Toutes les émissions pouvant être détectées ne proviennent pas de la même région. Il en est donc de même pour les informations et la résolution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788581" y="1931445"/>
            <a:ext cx="3899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Topographie (électrons secondaires):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-Latéralement: diamètre de la sonde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-En profondeur: quelques nm</a:t>
            </a:r>
          </a:p>
        </p:txBody>
      </p:sp>
    </p:spTree>
    <p:extLst>
      <p:ext uri="{BB962C8B-B14F-4D97-AF65-F5344CB8AC3E}">
        <p14:creationId xmlns:p14="http://schemas.microsoft.com/office/powerpoint/2010/main" val="337767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2199470"/>
            <a:ext cx="7614688" cy="4547389"/>
            <a:chOff x="38874" y="910436"/>
            <a:chExt cx="8013039" cy="4785279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9" t="22703" r="28018" b="10991"/>
            <a:stretch/>
          </p:blipFill>
          <p:spPr>
            <a:xfrm>
              <a:off x="573666" y="1148427"/>
              <a:ext cx="5799438" cy="4547288"/>
            </a:xfrm>
            <a:prstGeom prst="rect">
              <a:avLst/>
            </a:prstGeom>
          </p:spPr>
        </p:pic>
        <p:sp>
          <p:nvSpPr>
            <p:cNvPr id="4" name="ZoneTexte 11">
              <a:extLst>
                <a:ext uri="{FF2B5EF4-FFF2-40B4-BE49-F238E27FC236}">
                  <a16:creationId xmlns:a16="http://schemas.microsoft.com/office/drawing/2014/main" id="{ECB11625-7F46-4B64-85ED-CC2E0CD3A30C}"/>
                </a:ext>
              </a:extLst>
            </p:cNvPr>
            <p:cNvSpPr txBox="1"/>
            <p:nvPr/>
          </p:nvSpPr>
          <p:spPr>
            <a:xfrm>
              <a:off x="2578444" y="1528320"/>
              <a:ext cx="1472913" cy="4242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Faisceau électrons primaires E</a:t>
              </a:r>
              <a:r>
                <a:rPr lang="fr-FR" sz="1200" b="1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" name="ZoneTexte 30">
              <a:extLst>
                <a:ext uri="{FF2B5EF4-FFF2-40B4-BE49-F238E27FC236}">
                  <a16:creationId xmlns:a16="http://schemas.microsoft.com/office/drawing/2014/main" id="{1560059E-89E4-432F-9F66-989380DF1C70}"/>
                </a:ext>
              </a:extLst>
            </p:cNvPr>
            <p:cNvSpPr txBox="1"/>
            <p:nvPr/>
          </p:nvSpPr>
          <p:spPr>
            <a:xfrm>
              <a:off x="719911" y="910436"/>
              <a:ext cx="1730963" cy="4759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80808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Emission électrons rétrodiffusés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80808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BSE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E≈E</a:t>
              </a:r>
              <a:r>
                <a:rPr lang="fr-FR" sz="1200" b="1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5444A60C-A531-4650-947A-F9017D9EF4F9}"/>
                </a:ext>
              </a:extLst>
            </p:cNvPr>
            <p:cNvCxnSpPr/>
            <p:nvPr/>
          </p:nvCxnSpPr>
          <p:spPr>
            <a:xfrm flipH="1" flipV="1">
              <a:off x="1899856" y="1463109"/>
              <a:ext cx="1159452" cy="1557290"/>
            </a:xfrm>
            <a:prstGeom prst="straightConnector1">
              <a:avLst/>
            </a:prstGeom>
            <a:noFill/>
            <a:ln w="25400" cap="flat" cmpd="sng" algn="ctr">
              <a:solidFill>
                <a:srgbClr val="A1A5AC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848FE957-D8A7-4EB6-981F-0D54809C6A08}"/>
                </a:ext>
              </a:extLst>
            </p:cNvPr>
            <p:cNvCxnSpPr/>
            <p:nvPr/>
          </p:nvCxnSpPr>
          <p:spPr>
            <a:xfrm flipV="1">
              <a:off x="3410309" y="2105831"/>
              <a:ext cx="1268396" cy="79880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E656BB51-D7DC-4951-A6AC-788D16677B3A}"/>
                </a:ext>
              </a:extLst>
            </p:cNvPr>
            <p:cNvCxnSpPr/>
            <p:nvPr/>
          </p:nvCxnSpPr>
          <p:spPr>
            <a:xfrm flipV="1">
              <a:off x="3428751" y="1877015"/>
              <a:ext cx="1020466" cy="95896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" name="ZoneTexte 23">
              <a:extLst>
                <a:ext uri="{FF2B5EF4-FFF2-40B4-BE49-F238E27FC236}">
                  <a16:creationId xmlns:a16="http://schemas.microsoft.com/office/drawing/2014/main" id="{93BEBA42-7801-4FC8-A2D5-4612679C7382}"/>
                </a:ext>
              </a:extLst>
            </p:cNvPr>
            <p:cNvSpPr txBox="1"/>
            <p:nvPr/>
          </p:nvSpPr>
          <p:spPr>
            <a:xfrm>
              <a:off x="4391978" y="1536734"/>
              <a:ext cx="3284249" cy="3364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Electrons Auger dus aux électrons primaires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AES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" name="ZoneTexte 14">
              <a:extLst>
                <a:ext uri="{FF2B5EF4-FFF2-40B4-BE49-F238E27FC236}">
                  <a16:creationId xmlns:a16="http://schemas.microsoft.com/office/drawing/2014/main" id="{4624C1FF-18C6-4794-9D2F-EE2C235188DF}"/>
                </a:ext>
              </a:extLst>
            </p:cNvPr>
            <p:cNvSpPr txBox="1"/>
            <p:nvPr/>
          </p:nvSpPr>
          <p:spPr>
            <a:xfrm>
              <a:off x="4702787" y="1869808"/>
              <a:ext cx="3041808" cy="4641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Emission électrons secondaires (SE) due aux électrons primaires. E≈50eV 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" name="ZoneTexte 62">
              <a:extLst>
                <a:ext uri="{FF2B5EF4-FFF2-40B4-BE49-F238E27FC236}">
                  <a16:creationId xmlns:a16="http://schemas.microsoft.com/office/drawing/2014/main" id="{0B174FD0-2897-4023-B4F7-8A65EA76464B}"/>
                </a:ext>
              </a:extLst>
            </p:cNvPr>
            <p:cNvSpPr txBox="1"/>
            <p:nvPr/>
          </p:nvSpPr>
          <p:spPr>
            <a:xfrm>
              <a:off x="4999771" y="2353296"/>
              <a:ext cx="3052142" cy="6385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SE et AE dus aux électrons rétrodiffusés 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(Dégradation de la résolution spatiale)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039AF0C7-CBFC-471B-9687-2741EE6AFC41}"/>
                </a:ext>
              </a:extLst>
            </p:cNvPr>
            <p:cNvCxnSpPr>
              <a:endCxn id="13" idx="1"/>
            </p:cNvCxnSpPr>
            <p:nvPr/>
          </p:nvCxnSpPr>
          <p:spPr>
            <a:xfrm flipV="1">
              <a:off x="3502833" y="2672595"/>
              <a:ext cx="1496938" cy="243568"/>
            </a:xfrm>
            <a:prstGeom prst="straightConnector1">
              <a:avLst/>
            </a:prstGeom>
            <a:noFill/>
            <a:ln w="57150" cap="flat" cmpd="sng" algn="ctr">
              <a:solidFill>
                <a:srgbClr val="FFC000"/>
              </a:solidFill>
              <a:prstDash val="sysDot"/>
              <a:miter lim="800000"/>
              <a:tailEnd type="triangle"/>
            </a:ln>
            <a:effectLst/>
          </p:spPr>
        </p:cxnSp>
        <p:grpSp>
          <p:nvGrpSpPr>
            <p:cNvPr id="15" name="Groupe 14"/>
            <p:cNvGrpSpPr/>
            <p:nvPr/>
          </p:nvGrpSpPr>
          <p:grpSpPr>
            <a:xfrm>
              <a:off x="696502" y="2736165"/>
              <a:ext cx="498975" cy="558944"/>
              <a:chOff x="7223516" y="5631118"/>
              <a:chExt cx="498975" cy="558944"/>
            </a:xfrm>
          </p:grpSpPr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ED1B7DEF-7656-40EE-A3DD-8101363162AB}"/>
                  </a:ext>
                </a:extLst>
              </p:cNvPr>
              <p:cNvCxnSpPr/>
              <p:nvPr/>
            </p:nvCxnSpPr>
            <p:spPr>
              <a:xfrm flipH="1">
                <a:off x="7606801" y="5730931"/>
                <a:ext cx="115690" cy="79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8C07A1DD-308C-4B9E-A55D-986219961638}"/>
                  </a:ext>
                </a:extLst>
              </p:cNvPr>
              <p:cNvSpPr/>
              <p:nvPr/>
            </p:nvSpPr>
            <p:spPr>
              <a:xfrm rot="21395834">
                <a:off x="7402652" y="5631118"/>
                <a:ext cx="199800" cy="199629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fr-FR"/>
              </a:p>
            </p:txBody>
          </p: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676A9E0C-2C5A-44C5-AB75-BCF85C8E047A}"/>
                  </a:ext>
                </a:extLst>
              </p:cNvPr>
              <p:cNvCxnSpPr/>
              <p:nvPr/>
            </p:nvCxnSpPr>
            <p:spPr>
              <a:xfrm flipH="1">
                <a:off x="7278542" y="5731152"/>
                <a:ext cx="128636" cy="57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0FCA9474-006B-4BB5-8440-4A59EA4BF354}"/>
                  </a:ext>
                </a:extLst>
              </p:cNvPr>
              <p:cNvCxnSpPr/>
              <p:nvPr/>
            </p:nvCxnSpPr>
            <p:spPr>
              <a:xfrm flipV="1">
                <a:off x="7280855" y="5730931"/>
                <a:ext cx="1" cy="41352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9344937A-87EB-4893-A458-79A593A7B547}"/>
                  </a:ext>
                </a:extLst>
              </p:cNvPr>
              <p:cNvCxnSpPr/>
              <p:nvPr/>
            </p:nvCxnSpPr>
            <p:spPr>
              <a:xfrm>
                <a:off x="7223516" y="6144457"/>
                <a:ext cx="114677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715D1966-EC89-445D-970C-F1FAB8C9A4C7}"/>
                  </a:ext>
                </a:extLst>
              </p:cNvPr>
              <p:cNvCxnSpPr/>
              <p:nvPr/>
            </p:nvCxnSpPr>
            <p:spPr>
              <a:xfrm>
                <a:off x="7243577" y="6168322"/>
                <a:ext cx="69930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D6DAAD38-5EE7-45C7-B714-C54FE8B04BEA}"/>
                  </a:ext>
                </a:extLst>
              </p:cNvPr>
              <p:cNvCxnSpPr/>
              <p:nvPr/>
            </p:nvCxnSpPr>
            <p:spPr>
              <a:xfrm>
                <a:off x="7253567" y="6190062"/>
                <a:ext cx="49950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6" name="ZoneTexte 22">
              <a:extLst>
                <a:ext uri="{FF2B5EF4-FFF2-40B4-BE49-F238E27FC236}">
                  <a16:creationId xmlns:a16="http://schemas.microsoft.com/office/drawing/2014/main" id="{A78D163B-E811-4A5A-8081-FE8050F2E091}"/>
                </a:ext>
              </a:extLst>
            </p:cNvPr>
            <p:cNvSpPr txBox="1"/>
            <p:nvPr/>
          </p:nvSpPr>
          <p:spPr>
            <a:xfrm>
              <a:off x="38874" y="3244221"/>
              <a:ext cx="1362075" cy="3207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Courant </a:t>
              </a:r>
              <a:b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absorbé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9" name="ZoneTexte 24">
              <a:extLst>
                <a:ext uri="{FF2B5EF4-FFF2-40B4-BE49-F238E27FC236}">
                  <a16:creationId xmlns:a16="http://schemas.microsoft.com/office/drawing/2014/main" id="{FC0738D0-C35F-49E4-93CF-7B378890D6AD}"/>
                </a:ext>
              </a:extLst>
            </p:cNvPr>
            <p:cNvSpPr txBox="1"/>
            <p:nvPr/>
          </p:nvSpPr>
          <p:spPr>
            <a:xfrm>
              <a:off x="1090609" y="2832470"/>
              <a:ext cx="1030590" cy="2703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Echantillon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99580" y="2807022"/>
              <a:ext cx="782587" cy="2899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 à 10nm</a:t>
              </a:r>
              <a:endParaRPr lang="fr-FR" sz="12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2" name="ZoneTexte 34">
              <a:extLst>
                <a:ext uri="{FF2B5EF4-FFF2-40B4-BE49-F238E27FC236}">
                  <a16:creationId xmlns:a16="http://schemas.microsoft.com/office/drawing/2014/main" id="{24A6604C-F724-4911-A1A4-99101DD16308}"/>
                </a:ext>
              </a:extLst>
            </p:cNvPr>
            <p:cNvSpPr txBox="1"/>
            <p:nvPr/>
          </p:nvSpPr>
          <p:spPr>
            <a:xfrm>
              <a:off x="4697327" y="3012416"/>
              <a:ext cx="1136297" cy="2517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80808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0,1 à 0,5 µm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ZoneTexte 35">
              <a:extLst>
                <a:ext uri="{FF2B5EF4-FFF2-40B4-BE49-F238E27FC236}">
                  <a16:creationId xmlns:a16="http://schemas.microsoft.com/office/drawing/2014/main" id="{02E28F6B-3B37-4FDA-9525-D6E74FBE002B}"/>
                </a:ext>
              </a:extLst>
            </p:cNvPr>
            <p:cNvSpPr txBox="1"/>
            <p:nvPr/>
          </p:nvSpPr>
          <p:spPr>
            <a:xfrm>
              <a:off x="4044507" y="3725481"/>
              <a:ext cx="1367289" cy="3666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solidFill>
                    <a:srgbClr val="365F9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</a:t>
              </a:r>
              <a:r>
                <a:rPr lang="fr-FR" sz="1200" b="1" kern="1200" dirty="0">
                  <a:solidFill>
                    <a:srgbClr val="365F9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nviron 1µm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ZoneTexte 62">
              <a:extLst>
                <a:ext uri="{FF2B5EF4-FFF2-40B4-BE49-F238E27FC236}">
                  <a16:creationId xmlns:a16="http://schemas.microsoft.com/office/drawing/2014/main" id="{0B174FD0-2897-4023-B4F7-8A65EA76464B}"/>
                </a:ext>
              </a:extLst>
            </p:cNvPr>
            <p:cNvSpPr txBox="1"/>
            <p:nvPr/>
          </p:nvSpPr>
          <p:spPr>
            <a:xfrm>
              <a:off x="4649268" y="5076988"/>
              <a:ext cx="689368" cy="2824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10 µm</a:t>
              </a:r>
              <a:endParaRPr lang="fr-FR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3644905" y="2954907"/>
              <a:ext cx="97861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3832230" y="3183507"/>
              <a:ext cx="978612" cy="0"/>
            </a:xfrm>
            <a:prstGeom prst="line">
              <a:avLst/>
            </a:prstGeom>
            <a:ln w="28575">
              <a:solidFill>
                <a:srgbClr val="A1A5A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3350743" y="3919456"/>
              <a:ext cx="745007" cy="0"/>
            </a:xfrm>
            <a:prstGeom prst="line">
              <a:avLst/>
            </a:prstGeom>
            <a:ln w="28575">
              <a:solidFill>
                <a:srgbClr val="4472C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V="1">
              <a:off x="3385673" y="5265661"/>
              <a:ext cx="1342478" cy="1688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ZoneTexte 35"/>
          <p:cNvSpPr txBox="1"/>
          <p:nvPr/>
        </p:nvSpPr>
        <p:spPr>
          <a:xfrm>
            <a:off x="3354970" y="152732"/>
            <a:ext cx="532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et résolutions spatiale du signal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873014" y="1072696"/>
            <a:ext cx="8650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Toutes les émissions pouvant être détectées ne proviennent pas de la même région. Il en est donc de même pour les informations et la résolution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788581" y="1931445"/>
            <a:ext cx="3899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Topographie (électrons secondaires):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-Latéralement: diamètre de la sonde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-En profondeur: quelques nm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788581" y="3158389"/>
            <a:ext cx="440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Contraste de phase (électrons rétrodiffusés)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-Quelques dixièmes de µm</a:t>
            </a:r>
          </a:p>
        </p:txBody>
      </p:sp>
    </p:spTree>
    <p:extLst>
      <p:ext uri="{BB962C8B-B14F-4D97-AF65-F5344CB8AC3E}">
        <p14:creationId xmlns:p14="http://schemas.microsoft.com/office/powerpoint/2010/main" val="2991828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2199470"/>
            <a:ext cx="7614688" cy="4547389"/>
            <a:chOff x="38874" y="910436"/>
            <a:chExt cx="8013039" cy="4785279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9" t="22703" r="28018" b="10991"/>
            <a:stretch/>
          </p:blipFill>
          <p:spPr>
            <a:xfrm>
              <a:off x="573666" y="1148427"/>
              <a:ext cx="5799438" cy="4547288"/>
            </a:xfrm>
            <a:prstGeom prst="rect">
              <a:avLst/>
            </a:prstGeom>
          </p:spPr>
        </p:pic>
        <p:sp>
          <p:nvSpPr>
            <p:cNvPr id="4" name="ZoneTexte 11">
              <a:extLst>
                <a:ext uri="{FF2B5EF4-FFF2-40B4-BE49-F238E27FC236}">
                  <a16:creationId xmlns:a16="http://schemas.microsoft.com/office/drawing/2014/main" id="{ECB11625-7F46-4B64-85ED-CC2E0CD3A30C}"/>
                </a:ext>
              </a:extLst>
            </p:cNvPr>
            <p:cNvSpPr txBox="1"/>
            <p:nvPr/>
          </p:nvSpPr>
          <p:spPr>
            <a:xfrm>
              <a:off x="2578444" y="1528320"/>
              <a:ext cx="1472913" cy="4242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Faisceau électrons primaires E</a:t>
              </a:r>
              <a:r>
                <a:rPr lang="fr-FR" sz="1200" b="1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" name="Forme libre 25">
              <a:extLst>
                <a:ext uri="{FF2B5EF4-FFF2-40B4-BE49-F238E27FC236}">
                  <a16:creationId xmlns:a16="http://schemas.microsoft.com/office/drawing/2014/main" id="{E16B886D-523B-436D-A0E2-670A5CF729D1}"/>
                </a:ext>
              </a:extLst>
            </p:cNvPr>
            <p:cNvSpPr/>
            <p:nvPr/>
          </p:nvSpPr>
          <p:spPr>
            <a:xfrm rot="13646808">
              <a:off x="1822507" y="2726731"/>
              <a:ext cx="1282968" cy="147881"/>
            </a:xfrm>
            <a:custGeom>
              <a:avLst/>
              <a:gdLst>
                <a:gd name="connsiteX0" fmla="*/ 0 w 2301240"/>
                <a:gd name="connsiteY0" fmla="*/ 78040 h 161870"/>
                <a:gd name="connsiteX1" fmla="*/ 190500 w 2301240"/>
                <a:gd name="connsiteY1" fmla="*/ 1840 h 161870"/>
                <a:gd name="connsiteX2" fmla="*/ 388620 w 2301240"/>
                <a:gd name="connsiteY2" fmla="*/ 146620 h 161870"/>
                <a:gd name="connsiteX3" fmla="*/ 579120 w 2301240"/>
                <a:gd name="connsiteY3" fmla="*/ 1840 h 161870"/>
                <a:gd name="connsiteX4" fmla="*/ 762000 w 2301240"/>
                <a:gd name="connsiteY4" fmla="*/ 146620 h 161870"/>
                <a:gd name="connsiteX5" fmla="*/ 944880 w 2301240"/>
                <a:gd name="connsiteY5" fmla="*/ 1840 h 161870"/>
                <a:gd name="connsiteX6" fmla="*/ 1135380 w 2301240"/>
                <a:gd name="connsiteY6" fmla="*/ 161860 h 161870"/>
                <a:gd name="connsiteX7" fmla="*/ 1295400 w 2301240"/>
                <a:gd name="connsiteY7" fmla="*/ 9460 h 161870"/>
                <a:gd name="connsiteX8" fmla="*/ 1455420 w 2301240"/>
                <a:gd name="connsiteY8" fmla="*/ 161860 h 161870"/>
                <a:gd name="connsiteX9" fmla="*/ 1623060 w 2301240"/>
                <a:gd name="connsiteY9" fmla="*/ 17080 h 161870"/>
                <a:gd name="connsiteX10" fmla="*/ 1821180 w 2301240"/>
                <a:gd name="connsiteY10" fmla="*/ 161860 h 161870"/>
                <a:gd name="connsiteX11" fmla="*/ 2004060 w 2301240"/>
                <a:gd name="connsiteY11" fmla="*/ 24700 h 161870"/>
                <a:gd name="connsiteX12" fmla="*/ 2301240 w 2301240"/>
                <a:gd name="connsiteY12" fmla="*/ 17080 h 16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1240" h="161870">
                  <a:moveTo>
                    <a:pt x="0" y="78040"/>
                  </a:moveTo>
                  <a:cubicBezTo>
                    <a:pt x="62865" y="34225"/>
                    <a:pt x="125730" y="-9590"/>
                    <a:pt x="190500" y="1840"/>
                  </a:cubicBezTo>
                  <a:cubicBezTo>
                    <a:pt x="255270" y="13270"/>
                    <a:pt x="323850" y="146620"/>
                    <a:pt x="388620" y="146620"/>
                  </a:cubicBezTo>
                  <a:cubicBezTo>
                    <a:pt x="453390" y="146620"/>
                    <a:pt x="516890" y="1840"/>
                    <a:pt x="579120" y="1840"/>
                  </a:cubicBezTo>
                  <a:cubicBezTo>
                    <a:pt x="641350" y="1840"/>
                    <a:pt x="701040" y="146620"/>
                    <a:pt x="762000" y="146620"/>
                  </a:cubicBezTo>
                  <a:cubicBezTo>
                    <a:pt x="822960" y="146620"/>
                    <a:pt x="882650" y="-700"/>
                    <a:pt x="944880" y="1840"/>
                  </a:cubicBezTo>
                  <a:cubicBezTo>
                    <a:pt x="1007110" y="4380"/>
                    <a:pt x="1076960" y="160590"/>
                    <a:pt x="1135380" y="161860"/>
                  </a:cubicBezTo>
                  <a:cubicBezTo>
                    <a:pt x="1193800" y="163130"/>
                    <a:pt x="1242060" y="9460"/>
                    <a:pt x="1295400" y="9460"/>
                  </a:cubicBezTo>
                  <a:cubicBezTo>
                    <a:pt x="1348740" y="9460"/>
                    <a:pt x="1400810" y="160590"/>
                    <a:pt x="1455420" y="161860"/>
                  </a:cubicBezTo>
                  <a:cubicBezTo>
                    <a:pt x="1510030" y="163130"/>
                    <a:pt x="1562100" y="17080"/>
                    <a:pt x="1623060" y="17080"/>
                  </a:cubicBezTo>
                  <a:cubicBezTo>
                    <a:pt x="1684020" y="17080"/>
                    <a:pt x="1757680" y="160590"/>
                    <a:pt x="1821180" y="161860"/>
                  </a:cubicBezTo>
                  <a:cubicBezTo>
                    <a:pt x="1884680" y="163130"/>
                    <a:pt x="1924050" y="48830"/>
                    <a:pt x="2004060" y="24700"/>
                  </a:cubicBezTo>
                  <a:cubicBezTo>
                    <a:pt x="2084070" y="570"/>
                    <a:pt x="2192655" y="8825"/>
                    <a:pt x="2301240" y="17080"/>
                  </a:cubicBezTo>
                </a:path>
              </a:pathLst>
            </a:cu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ZoneTexte 13">
              <a:extLst>
                <a:ext uri="{FF2B5EF4-FFF2-40B4-BE49-F238E27FC236}">
                  <a16:creationId xmlns:a16="http://schemas.microsoft.com/office/drawing/2014/main" id="{9AC03F9D-1109-4B06-9C8B-640C35B5D8EE}"/>
                </a:ext>
              </a:extLst>
            </p:cNvPr>
            <p:cNvSpPr txBox="1"/>
            <p:nvPr/>
          </p:nvSpPr>
          <p:spPr>
            <a:xfrm>
              <a:off x="643903" y="1848487"/>
              <a:ext cx="1589980" cy="665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Emission X caractéristique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 quelques </a:t>
              </a:r>
              <a:r>
                <a:rPr lang="fr-FR" sz="1200" b="1" kern="1200" dirty="0" err="1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keV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" name="ZoneTexte 30">
              <a:extLst>
                <a:ext uri="{FF2B5EF4-FFF2-40B4-BE49-F238E27FC236}">
                  <a16:creationId xmlns:a16="http://schemas.microsoft.com/office/drawing/2014/main" id="{1560059E-89E4-432F-9F66-989380DF1C70}"/>
                </a:ext>
              </a:extLst>
            </p:cNvPr>
            <p:cNvSpPr txBox="1"/>
            <p:nvPr/>
          </p:nvSpPr>
          <p:spPr>
            <a:xfrm>
              <a:off x="719911" y="910436"/>
              <a:ext cx="1730963" cy="4759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80808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Emission électrons rétrodiffusés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80808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BSE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E≈E</a:t>
              </a:r>
              <a:r>
                <a:rPr lang="fr-FR" sz="1200" b="1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5444A60C-A531-4650-947A-F9017D9EF4F9}"/>
                </a:ext>
              </a:extLst>
            </p:cNvPr>
            <p:cNvCxnSpPr/>
            <p:nvPr/>
          </p:nvCxnSpPr>
          <p:spPr>
            <a:xfrm flipH="1" flipV="1">
              <a:off x="1899856" y="1463109"/>
              <a:ext cx="1159452" cy="1557290"/>
            </a:xfrm>
            <a:prstGeom prst="straightConnector1">
              <a:avLst/>
            </a:prstGeom>
            <a:noFill/>
            <a:ln w="25400" cap="flat" cmpd="sng" algn="ctr">
              <a:solidFill>
                <a:srgbClr val="A1A5AC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848FE957-D8A7-4EB6-981F-0D54809C6A08}"/>
                </a:ext>
              </a:extLst>
            </p:cNvPr>
            <p:cNvCxnSpPr/>
            <p:nvPr/>
          </p:nvCxnSpPr>
          <p:spPr>
            <a:xfrm flipV="1">
              <a:off x="3410309" y="2105831"/>
              <a:ext cx="1268396" cy="79880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E656BB51-D7DC-4951-A6AC-788D16677B3A}"/>
                </a:ext>
              </a:extLst>
            </p:cNvPr>
            <p:cNvCxnSpPr/>
            <p:nvPr/>
          </p:nvCxnSpPr>
          <p:spPr>
            <a:xfrm flipV="1">
              <a:off x="3428751" y="1877015"/>
              <a:ext cx="1020466" cy="95896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" name="ZoneTexte 23">
              <a:extLst>
                <a:ext uri="{FF2B5EF4-FFF2-40B4-BE49-F238E27FC236}">
                  <a16:creationId xmlns:a16="http://schemas.microsoft.com/office/drawing/2014/main" id="{93BEBA42-7801-4FC8-A2D5-4612679C7382}"/>
                </a:ext>
              </a:extLst>
            </p:cNvPr>
            <p:cNvSpPr txBox="1"/>
            <p:nvPr/>
          </p:nvSpPr>
          <p:spPr>
            <a:xfrm>
              <a:off x="4391978" y="1536734"/>
              <a:ext cx="3284249" cy="3364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Electrons Auger dus aux électrons primaires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AES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" name="ZoneTexte 14">
              <a:extLst>
                <a:ext uri="{FF2B5EF4-FFF2-40B4-BE49-F238E27FC236}">
                  <a16:creationId xmlns:a16="http://schemas.microsoft.com/office/drawing/2014/main" id="{4624C1FF-18C6-4794-9D2F-EE2C235188DF}"/>
                </a:ext>
              </a:extLst>
            </p:cNvPr>
            <p:cNvSpPr txBox="1"/>
            <p:nvPr/>
          </p:nvSpPr>
          <p:spPr>
            <a:xfrm>
              <a:off x="4702787" y="1869808"/>
              <a:ext cx="3041808" cy="4641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Emission électrons secondaires (SE) due aux électrons primaires. E≈50eV 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" name="ZoneTexte 62">
              <a:extLst>
                <a:ext uri="{FF2B5EF4-FFF2-40B4-BE49-F238E27FC236}">
                  <a16:creationId xmlns:a16="http://schemas.microsoft.com/office/drawing/2014/main" id="{0B174FD0-2897-4023-B4F7-8A65EA76464B}"/>
                </a:ext>
              </a:extLst>
            </p:cNvPr>
            <p:cNvSpPr txBox="1"/>
            <p:nvPr/>
          </p:nvSpPr>
          <p:spPr>
            <a:xfrm>
              <a:off x="4999771" y="2353296"/>
              <a:ext cx="3052142" cy="6385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SE et AE dus aux électrons rétrodiffusés 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(Dégradation de la résolution spatiale)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039AF0C7-CBFC-471B-9687-2741EE6AFC41}"/>
                </a:ext>
              </a:extLst>
            </p:cNvPr>
            <p:cNvCxnSpPr>
              <a:endCxn id="13" idx="1"/>
            </p:cNvCxnSpPr>
            <p:nvPr/>
          </p:nvCxnSpPr>
          <p:spPr>
            <a:xfrm flipV="1">
              <a:off x="3502833" y="2672595"/>
              <a:ext cx="1496938" cy="243568"/>
            </a:xfrm>
            <a:prstGeom prst="straightConnector1">
              <a:avLst/>
            </a:prstGeom>
            <a:noFill/>
            <a:ln w="57150" cap="flat" cmpd="sng" algn="ctr">
              <a:solidFill>
                <a:srgbClr val="FFC000"/>
              </a:solidFill>
              <a:prstDash val="sysDot"/>
              <a:miter lim="800000"/>
              <a:tailEnd type="triangle"/>
            </a:ln>
            <a:effectLst/>
          </p:spPr>
        </p:cxnSp>
        <p:grpSp>
          <p:nvGrpSpPr>
            <p:cNvPr id="15" name="Groupe 14"/>
            <p:cNvGrpSpPr/>
            <p:nvPr/>
          </p:nvGrpSpPr>
          <p:grpSpPr>
            <a:xfrm>
              <a:off x="696502" y="2736165"/>
              <a:ext cx="498975" cy="558944"/>
              <a:chOff x="7223516" y="5631118"/>
              <a:chExt cx="498975" cy="558944"/>
            </a:xfrm>
          </p:grpSpPr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ED1B7DEF-7656-40EE-A3DD-8101363162AB}"/>
                  </a:ext>
                </a:extLst>
              </p:cNvPr>
              <p:cNvCxnSpPr/>
              <p:nvPr/>
            </p:nvCxnSpPr>
            <p:spPr>
              <a:xfrm flipH="1">
                <a:off x="7606801" y="5730931"/>
                <a:ext cx="115690" cy="79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8C07A1DD-308C-4B9E-A55D-986219961638}"/>
                  </a:ext>
                </a:extLst>
              </p:cNvPr>
              <p:cNvSpPr/>
              <p:nvPr/>
            </p:nvSpPr>
            <p:spPr>
              <a:xfrm rot="21395834">
                <a:off x="7402652" y="5631118"/>
                <a:ext cx="199800" cy="199629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fr-FR"/>
              </a:p>
            </p:txBody>
          </p: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676A9E0C-2C5A-44C5-AB75-BCF85C8E047A}"/>
                  </a:ext>
                </a:extLst>
              </p:cNvPr>
              <p:cNvCxnSpPr/>
              <p:nvPr/>
            </p:nvCxnSpPr>
            <p:spPr>
              <a:xfrm flipH="1">
                <a:off x="7278542" y="5731152"/>
                <a:ext cx="128636" cy="57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0FCA9474-006B-4BB5-8440-4A59EA4BF354}"/>
                  </a:ext>
                </a:extLst>
              </p:cNvPr>
              <p:cNvCxnSpPr/>
              <p:nvPr/>
            </p:nvCxnSpPr>
            <p:spPr>
              <a:xfrm flipV="1">
                <a:off x="7280855" y="5730931"/>
                <a:ext cx="1" cy="41352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9344937A-87EB-4893-A458-79A593A7B547}"/>
                  </a:ext>
                </a:extLst>
              </p:cNvPr>
              <p:cNvCxnSpPr/>
              <p:nvPr/>
            </p:nvCxnSpPr>
            <p:spPr>
              <a:xfrm>
                <a:off x="7223516" y="6144457"/>
                <a:ext cx="114677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715D1966-EC89-445D-970C-F1FAB8C9A4C7}"/>
                  </a:ext>
                </a:extLst>
              </p:cNvPr>
              <p:cNvCxnSpPr/>
              <p:nvPr/>
            </p:nvCxnSpPr>
            <p:spPr>
              <a:xfrm>
                <a:off x="7243577" y="6168322"/>
                <a:ext cx="69930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D6DAAD38-5EE7-45C7-B714-C54FE8B04BEA}"/>
                  </a:ext>
                </a:extLst>
              </p:cNvPr>
              <p:cNvCxnSpPr/>
              <p:nvPr/>
            </p:nvCxnSpPr>
            <p:spPr>
              <a:xfrm>
                <a:off x="7253567" y="6190062"/>
                <a:ext cx="49950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6" name="ZoneTexte 22">
              <a:extLst>
                <a:ext uri="{FF2B5EF4-FFF2-40B4-BE49-F238E27FC236}">
                  <a16:creationId xmlns:a16="http://schemas.microsoft.com/office/drawing/2014/main" id="{A78D163B-E811-4A5A-8081-FE8050F2E091}"/>
                </a:ext>
              </a:extLst>
            </p:cNvPr>
            <p:cNvSpPr txBox="1"/>
            <p:nvPr/>
          </p:nvSpPr>
          <p:spPr>
            <a:xfrm>
              <a:off x="38874" y="3244221"/>
              <a:ext cx="1362075" cy="3207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Courant </a:t>
              </a:r>
              <a:b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absorbé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" name="Forme libre 26">
              <a:extLst>
                <a:ext uri="{FF2B5EF4-FFF2-40B4-BE49-F238E27FC236}">
                  <a16:creationId xmlns:a16="http://schemas.microsoft.com/office/drawing/2014/main" id="{F3E9CBFF-49B6-4C6C-837B-0EE45D79B301}"/>
                </a:ext>
              </a:extLst>
            </p:cNvPr>
            <p:cNvSpPr/>
            <p:nvPr/>
          </p:nvSpPr>
          <p:spPr>
            <a:xfrm rot="18304118">
              <a:off x="3000130" y="2117187"/>
              <a:ext cx="1518062" cy="191736"/>
            </a:xfrm>
            <a:custGeom>
              <a:avLst/>
              <a:gdLst>
                <a:gd name="connsiteX0" fmla="*/ 0 w 2225040"/>
                <a:gd name="connsiteY0" fmla="*/ 145654 h 206647"/>
                <a:gd name="connsiteX1" fmla="*/ 556260 w 2225040"/>
                <a:gd name="connsiteY1" fmla="*/ 16114 h 206647"/>
                <a:gd name="connsiteX2" fmla="*/ 1181100 w 2225040"/>
                <a:gd name="connsiteY2" fmla="*/ 206614 h 206647"/>
                <a:gd name="connsiteX3" fmla="*/ 1813560 w 2225040"/>
                <a:gd name="connsiteY3" fmla="*/ 31354 h 206647"/>
                <a:gd name="connsiteX4" fmla="*/ 2225040 w 2225040"/>
                <a:gd name="connsiteY4" fmla="*/ 874 h 20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040" h="206647">
                  <a:moveTo>
                    <a:pt x="0" y="145654"/>
                  </a:moveTo>
                  <a:cubicBezTo>
                    <a:pt x="179705" y="75804"/>
                    <a:pt x="359410" y="5954"/>
                    <a:pt x="556260" y="16114"/>
                  </a:cubicBezTo>
                  <a:cubicBezTo>
                    <a:pt x="753110" y="26274"/>
                    <a:pt x="971550" y="204074"/>
                    <a:pt x="1181100" y="206614"/>
                  </a:cubicBezTo>
                  <a:cubicBezTo>
                    <a:pt x="1390650" y="209154"/>
                    <a:pt x="1639570" y="65644"/>
                    <a:pt x="1813560" y="31354"/>
                  </a:cubicBezTo>
                  <a:cubicBezTo>
                    <a:pt x="1987550" y="-2936"/>
                    <a:pt x="2106295" y="-1031"/>
                    <a:pt x="2225040" y="874"/>
                  </a:cubicBezTo>
                </a:path>
              </a:pathLst>
            </a:cu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ZoneTexte 12">
              <a:extLst>
                <a:ext uri="{FF2B5EF4-FFF2-40B4-BE49-F238E27FC236}">
                  <a16:creationId xmlns:a16="http://schemas.microsoft.com/office/drawing/2014/main" id="{CDF263FA-5623-4C31-B431-4BF2BBA3D77B}"/>
                </a:ext>
              </a:extLst>
            </p:cNvPr>
            <p:cNvSpPr txBox="1"/>
            <p:nvPr/>
          </p:nvSpPr>
          <p:spPr>
            <a:xfrm>
              <a:off x="3682391" y="910436"/>
              <a:ext cx="1907349" cy="6334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Emission lumière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(</a:t>
              </a:r>
              <a:r>
                <a:rPr lang="fr-FR" sz="1200" b="1" kern="1200" dirty="0" err="1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Cathodoluminescence</a:t>
              </a: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 </a:t>
              </a:r>
              <a:r>
                <a:rPr lang="fr-FR" sz="12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quelques</a:t>
              </a: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eV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9" name="ZoneTexte 24">
              <a:extLst>
                <a:ext uri="{FF2B5EF4-FFF2-40B4-BE49-F238E27FC236}">
                  <a16:creationId xmlns:a16="http://schemas.microsoft.com/office/drawing/2014/main" id="{FC0738D0-C35F-49E4-93CF-7B378890D6AD}"/>
                </a:ext>
              </a:extLst>
            </p:cNvPr>
            <p:cNvSpPr txBox="1"/>
            <p:nvPr/>
          </p:nvSpPr>
          <p:spPr>
            <a:xfrm>
              <a:off x="1090609" y="2832470"/>
              <a:ext cx="1030590" cy="2703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Echantillon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ZoneTexte 62">
              <a:extLst>
                <a:ext uri="{FF2B5EF4-FFF2-40B4-BE49-F238E27FC236}">
                  <a16:creationId xmlns:a16="http://schemas.microsoft.com/office/drawing/2014/main" id="{0B174FD0-2897-4023-B4F7-8A65EA76464B}"/>
                </a:ext>
              </a:extLst>
            </p:cNvPr>
            <p:cNvSpPr txBox="1"/>
            <p:nvPr/>
          </p:nvSpPr>
          <p:spPr>
            <a:xfrm>
              <a:off x="2840056" y="4690268"/>
              <a:ext cx="1513981" cy="6385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Emission X de fluorescence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99580" y="2807022"/>
              <a:ext cx="782587" cy="2899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 à 10nm</a:t>
              </a:r>
              <a:endParaRPr lang="fr-FR" sz="12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2" name="ZoneTexte 34">
              <a:extLst>
                <a:ext uri="{FF2B5EF4-FFF2-40B4-BE49-F238E27FC236}">
                  <a16:creationId xmlns:a16="http://schemas.microsoft.com/office/drawing/2014/main" id="{24A6604C-F724-4911-A1A4-99101DD16308}"/>
                </a:ext>
              </a:extLst>
            </p:cNvPr>
            <p:cNvSpPr txBox="1"/>
            <p:nvPr/>
          </p:nvSpPr>
          <p:spPr>
            <a:xfrm>
              <a:off x="4697327" y="3012416"/>
              <a:ext cx="1136297" cy="2517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80808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0,1 à 0,5 µm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ZoneTexte 35">
              <a:extLst>
                <a:ext uri="{FF2B5EF4-FFF2-40B4-BE49-F238E27FC236}">
                  <a16:creationId xmlns:a16="http://schemas.microsoft.com/office/drawing/2014/main" id="{02E28F6B-3B37-4FDA-9525-D6E74FBE002B}"/>
                </a:ext>
              </a:extLst>
            </p:cNvPr>
            <p:cNvSpPr txBox="1"/>
            <p:nvPr/>
          </p:nvSpPr>
          <p:spPr>
            <a:xfrm>
              <a:off x="4044507" y="3725481"/>
              <a:ext cx="1367289" cy="3666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solidFill>
                    <a:srgbClr val="365F9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</a:t>
              </a:r>
              <a:r>
                <a:rPr lang="fr-FR" sz="1200" b="1" kern="1200" dirty="0">
                  <a:solidFill>
                    <a:srgbClr val="365F9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nviron 1µm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ZoneTexte 62">
              <a:extLst>
                <a:ext uri="{FF2B5EF4-FFF2-40B4-BE49-F238E27FC236}">
                  <a16:creationId xmlns:a16="http://schemas.microsoft.com/office/drawing/2014/main" id="{0B174FD0-2897-4023-B4F7-8A65EA76464B}"/>
                </a:ext>
              </a:extLst>
            </p:cNvPr>
            <p:cNvSpPr txBox="1"/>
            <p:nvPr/>
          </p:nvSpPr>
          <p:spPr>
            <a:xfrm>
              <a:off x="4649268" y="5076988"/>
              <a:ext cx="689368" cy="2824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10 µm</a:t>
              </a:r>
              <a:endParaRPr lang="fr-FR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3644905" y="2954907"/>
              <a:ext cx="97861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3832230" y="3183507"/>
              <a:ext cx="978612" cy="0"/>
            </a:xfrm>
            <a:prstGeom prst="line">
              <a:avLst/>
            </a:prstGeom>
            <a:ln w="28575">
              <a:solidFill>
                <a:srgbClr val="A1A5A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3350743" y="3919456"/>
              <a:ext cx="745007" cy="0"/>
            </a:xfrm>
            <a:prstGeom prst="line">
              <a:avLst/>
            </a:prstGeom>
            <a:ln w="28575">
              <a:solidFill>
                <a:srgbClr val="4472C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V="1">
              <a:off x="3385673" y="5265661"/>
              <a:ext cx="1342478" cy="1688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ZoneTexte 35"/>
          <p:cNvSpPr txBox="1"/>
          <p:nvPr/>
        </p:nvSpPr>
        <p:spPr>
          <a:xfrm>
            <a:off x="3354970" y="152732"/>
            <a:ext cx="532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et résolutions spatiale du signal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873014" y="1072696"/>
            <a:ext cx="8650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Toutes les émissions pouvant être détectées ne proviennent pas de la même région. Il en est donc de même pour les informations et la résolution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788581" y="1931445"/>
            <a:ext cx="3899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Topographie (électrons secondaires):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-Latéralement: diamètre de la sonde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-En profondeur: quelques nm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788581" y="3158389"/>
            <a:ext cx="440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Contraste de phase (électrons rétrodiffusés)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-Quelques dixièmes de µm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741183" y="4036077"/>
            <a:ext cx="4403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chimique (rayons X)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-Quelques dixièmes à quelques dizaine de µm</a:t>
            </a:r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676214" y="5285776"/>
            <a:ext cx="440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X de fluorescence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-quelques dizaine de µm</a:t>
            </a:r>
            <a:endParaRPr lang="fr-FR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92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77C79A-0D9A-442C-A226-E5394B294C6D}"/>
              </a:ext>
            </a:extLst>
          </p:cNvPr>
          <p:cNvSpPr/>
          <p:nvPr/>
        </p:nvSpPr>
        <p:spPr>
          <a:xfrm>
            <a:off x="903438" y="1607542"/>
            <a:ext cx="8215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trajectoires électroniques ont une longueur finie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sont aléatoires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sont très « perturbées »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495800" y="127000"/>
            <a:ext cx="313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pratique….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0100" y="932073"/>
            <a:ext cx="1116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volume d'interaction/ profondeur de diffusion électronique va dépendre des trajectoires électroniques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57399" y="2924527"/>
            <a:ext cx="791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Visualisation de la trajectoire des électrons par la méthode de Monte Carlo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C6D940-3C9A-4A1B-B762-749AF3F3E5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36" t="38371" r="4043" b="17878"/>
          <a:stretch/>
        </p:blipFill>
        <p:spPr>
          <a:xfrm>
            <a:off x="313038" y="3566984"/>
            <a:ext cx="5526903" cy="29996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957"/>
          <a:stretch/>
        </p:blipFill>
        <p:spPr>
          <a:xfrm>
            <a:off x="5815914" y="3811762"/>
            <a:ext cx="5188636" cy="2933073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650789" y="6310185"/>
            <a:ext cx="106885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00100" y="6002408"/>
            <a:ext cx="1257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µm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196564" y="6238629"/>
            <a:ext cx="2703556" cy="5407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10000 trajectoires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076489" y="6173064"/>
            <a:ext cx="2703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trajectoires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182157" y="6033166"/>
            <a:ext cx="726302" cy="2797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µm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718822" y="3365674"/>
            <a:ext cx="209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Cible de fer (20keV)</a:t>
            </a:r>
          </a:p>
        </p:txBody>
      </p:sp>
    </p:spTree>
    <p:extLst>
      <p:ext uri="{BB962C8B-B14F-4D97-AF65-F5344CB8AC3E}">
        <p14:creationId xmlns:p14="http://schemas.microsoft.com/office/powerpoint/2010/main" val="81719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3702" y="626563"/>
            <a:ext cx="10351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Modèle empirique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Archard-Mulvey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17" descr="arch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7" y="2686673"/>
            <a:ext cx="6219314" cy="394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6336" y="1148786"/>
            <a:ext cx="100468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Hypothèses simplificatrices :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électrons ne diffusent pas jusqu’à la profondeur de complète diffusion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fr-FR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profondément la diffusion électronique devient isotrope</a:t>
            </a:r>
          </a:p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profondeur de pénétration utile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(avec émission X caractéristique, E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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profondeur de pénétration totale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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0)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" y="164898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Profondeur maximale de la diffusion électronique dans le matériaux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9"/>
              <p:cNvSpPr txBox="1"/>
              <p:nvPr/>
            </p:nvSpPr>
            <p:spPr bwMode="auto">
              <a:xfrm>
                <a:off x="8077969" y="5611087"/>
                <a:ext cx="1708150" cy="6334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=0,064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Sup>
                        <m:sSub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1,68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7969" y="5611087"/>
                <a:ext cx="1708150" cy="633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2"/>
              <p:cNvSpPr txBox="1"/>
              <p:nvPr/>
            </p:nvSpPr>
            <p:spPr bwMode="auto">
              <a:xfrm>
                <a:off x="7927975" y="4364038"/>
                <a:ext cx="2439988" cy="6334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=0,064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1,68</m:t>
                              </m:r>
                            </m:sup>
                          </m:sSub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1,68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7975" y="4364038"/>
                <a:ext cx="2439988" cy="633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3"/>
              <p:cNvSpPr txBox="1"/>
              <p:nvPr/>
            </p:nvSpPr>
            <p:spPr bwMode="auto">
              <a:xfrm>
                <a:off x="7804919" y="3110740"/>
                <a:ext cx="2254250" cy="708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=0,5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func>
                        <m:func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1,25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140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4919" y="3110740"/>
                <a:ext cx="2254250" cy="708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7019603" y="5179225"/>
            <a:ext cx="3680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de complète pénétration (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019603" y="3981185"/>
            <a:ext cx="3680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de pénétration utile (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019603" y="2681790"/>
            <a:ext cx="3680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de complète diffusion (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0059169" y="3504728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i="1" dirty="0"/>
              <a:t>(J. </a:t>
            </a:r>
            <a:r>
              <a:rPr lang="fr-FR" altLang="fr-FR" sz="1400" i="1" dirty="0" err="1"/>
              <a:t>Ruste</a:t>
            </a:r>
            <a:r>
              <a:rPr lang="fr-FR" altLang="fr-FR" sz="1400" i="1" dirty="0"/>
              <a:t>)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9803886" y="6090234"/>
            <a:ext cx="1128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i="1" dirty="0"/>
              <a:t>(Anderson)</a:t>
            </a:r>
          </a:p>
        </p:txBody>
      </p:sp>
    </p:spTree>
    <p:extLst>
      <p:ext uri="{BB962C8B-B14F-4D97-AF65-F5344CB8AC3E}">
        <p14:creationId xmlns:p14="http://schemas.microsoft.com/office/powerpoint/2010/main" val="670517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0C2CB3-0905-4B4D-B964-1A9816CF3897}"/>
              </a:ext>
            </a:extLst>
          </p:cNvPr>
          <p:cNvSpPr txBox="1"/>
          <p:nvPr/>
        </p:nvSpPr>
        <p:spPr>
          <a:xfrm>
            <a:off x="1206063" y="648750"/>
            <a:ext cx="9357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information veut-on tirer de l’échantillon?</a:t>
            </a:r>
          </a:p>
          <a:p>
            <a:pPr algn="ctr"/>
            <a:endParaRPr lang="fr-FR" sz="2400" dirty="0"/>
          </a:p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de connaitre les différent signaux émis dans la poire d’interaction.</a:t>
            </a:r>
          </a:p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signaux ne viennent pas tous de la même profondeur (volume)</a:t>
            </a:r>
          </a:p>
          <a:p>
            <a:pPr algn="ctr"/>
            <a:endParaRPr lang="fr-FR" dirty="0"/>
          </a:p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Suivant le signal observé, la résolution sera différente à une tension donnée.</a:t>
            </a:r>
          </a:p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Exemple: la résolution en secondaire sera supérieure à celle des rétrodiffusées</a:t>
            </a:r>
          </a:p>
          <a:p>
            <a:pPr algn="ctr"/>
            <a:endParaRPr lang="fr-FR" dirty="0"/>
          </a:p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L’information va définir la résolution de l’image pour une tension donnée</a:t>
            </a:r>
          </a:p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853316" y="4306966"/>
            <a:ext cx="791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du faisceau incident (tension) ? 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matériaux analysé?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BE1BFB-2A45-2215-27D4-7E2725373C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33436" r="28018" b="10991"/>
          <a:stretch/>
        </p:blipFill>
        <p:spPr>
          <a:xfrm>
            <a:off x="79075" y="3903845"/>
            <a:ext cx="4198486" cy="2759150"/>
          </a:xfrm>
          <a:prstGeom prst="rect">
            <a:avLst/>
          </a:prstGeom>
        </p:spPr>
      </p:pic>
      <p:sp>
        <p:nvSpPr>
          <p:cNvPr id="9" name="ZoneTexte 11">
            <a:extLst>
              <a:ext uri="{FF2B5EF4-FFF2-40B4-BE49-F238E27FC236}">
                <a16:creationId xmlns:a16="http://schemas.microsoft.com/office/drawing/2014/main" id="{10A5F2B3-B003-A31C-7FD0-6DF4C638DEBA}"/>
              </a:ext>
            </a:extLst>
          </p:cNvPr>
          <p:cNvSpPr txBox="1"/>
          <p:nvPr/>
        </p:nvSpPr>
        <p:spPr>
          <a:xfrm>
            <a:off x="1987818" y="3856323"/>
            <a:ext cx="2520682" cy="4031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Faisceau électrons primaires E</a:t>
            </a:r>
            <a:r>
              <a:rPr lang="fr-FR" b="1" kern="12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endParaRPr lang="fr-FR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ZoneTexte 24">
            <a:extLst>
              <a:ext uri="{FF2B5EF4-FFF2-40B4-BE49-F238E27FC236}">
                <a16:creationId xmlns:a16="http://schemas.microsoft.com/office/drawing/2014/main" id="{3C653F30-9D38-6F35-5162-61D39E5CC10E}"/>
              </a:ext>
            </a:extLst>
          </p:cNvPr>
          <p:cNvSpPr txBox="1"/>
          <p:nvPr/>
        </p:nvSpPr>
        <p:spPr>
          <a:xfrm>
            <a:off x="2598652" y="4628136"/>
            <a:ext cx="1455526" cy="5553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Echantillon</a:t>
            </a:r>
            <a:endParaRPr lang="fr-FR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3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B19A55C-5C7E-4E3F-9E89-E971F3CA4205}"/>
              </a:ext>
            </a:extLst>
          </p:cNvPr>
          <p:cNvSpPr txBox="1"/>
          <p:nvPr/>
        </p:nvSpPr>
        <p:spPr>
          <a:xfrm>
            <a:off x="3366076" y="0"/>
            <a:ext cx="5310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rétrodiffusés </a:t>
            </a:r>
            <a:b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 de la tension d’accélération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04926" y="1312069"/>
            <a:ext cx="824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trajectoires électroniques ont une longueur finie qui dépend de l’énergie initiale.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167B824-C9A6-08F8-478C-498DDDCDF767}"/>
              </a:ext>
            </a:extLst>
          </p:cNvPr>
          <p:cNvGrpSpPr/>
          <p:nvPr/>
        </p:nvGrpSpPr>
        <p:grpSpPr>
          <a:xfrm>
            <a:off x="553773" y="2257898"/>
            <a:ext cx="6437183" cy="3493729"/>
            <a:chOff x="725901" y="2328337"/>
            <a:chExt cx="5526903" cy="299968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9EC6D940-3C9A-4A1B-B762-749AF3F3E5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936" t="38371" r="4043" b="17878"/>
            <a:stretch/>
          </p:blipFill>
          <p:spPr>
            <a:xfrm>
              <a:off x="725901" y="2328337"/>
              <a:ext cx="5526903" cy="2999682"/>
            </a:xfrm>
            <a:prstGeom prst="rect">
              <a:avLst/>
            </a:prstGeom>
          </p:spPr>
        </p:pic>
        <p:cxnSp>
          <p:nvCxnSpPr>
            <p:cNvPr id="7" name="Connecteur droit 6"/>
            <p:cNvCxnSpPr>
              <a:cxnSpLocks/>
            </p:cNvCxnSpPr>
            <p:nvPr/>
          </p:nvCxnSpPr>
          <p:spPr>
            <a:xfrm>
              <a:off x="1027863" y="5188751"/>
              <a:ext cx="10688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/>
          <p:cNvSpPr txBox="1"/>
          <p:nvPr/>
        </p:nvSpPr>
        <p:spPr>
          <a:xfrm>
            <a:off x="1142450" y="5253657"/>
            <a:ext cx="1257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µm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182768" y="5383806"/>
            <a:ext cx="2703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trajectoires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95AC866-7882-4116-980C-7F06150F02FC}"/>
              </a:ext>
            </a:extLst>
          </p:cNvPr>
          <p:cNvCxnSpPr>
            <a:cxnSpLocks/>
          </p:cNvCxnSpPr>
          <p:nvPr/>
        </p:nvCxnSpPr>
        <p:spPr>
          <a:xfrm>
            <a:off x="5996071" y="3600143"/>
            <a:ext cx="0" cy="1224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8328F7F-C6F5-4B4B-BE37-8B4B0820B336}"/>
              </a:ext>
            </a:extLst>
          </p:cNvPr>
          <p:cNvCxnSpPr/>
          <p:nvPr/>
        </p:nvCxnSpPr>
        <p:spPr>
          <a:xfrm>
            <a:off x="5996071" y="3600143"/>
            <a:ext cx="7633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E39FDB50-B7D9-4905-BBC7-178C7A40764D}"/>
              </a:ext>
            </a:extLst>
          </p:cNvPr>
          <p:cNvSpPr txBox="1"/>
          <p:nvPr/>
        </p:nvSpPr>
        <p:spPr>
          <a:xfrm>
            <a:off x="6111324" y="32996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53D05CD-B5C2-4E2E-ACA0-490F2EC06A58}"/>
              </a:ext>
            </a:extLst>
          </p:cNvPr>
          <p:cNvSpPr txBox="1"/>
          <p:nvPr/>
        </p:nvSpPr>
        <p:spPr>
          <a:xfrm>
            <a:off x="5641539" y="382817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z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331112" y="2561007"/>
            <a:ext cx="4307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Quand 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augmente</a:t>
            </a:r>
            <a:r>
              <a:rPr lang="fr-FR" dirty="0"/>
              <a:t>, la profondeur de pénétration (z) et la diffusion latérale augmentent fortement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9">
                <a:extLst>
                  <a:ext uri="{FF2B5EF4-FFF2-40B4-BE49-F238E27FC236}">
                    <a16:creationId xmlns:a16="http://schemas.microsoft.com/office/drawing/2014/main" id="{946D0A88-C351-9328-D7F5-721CC54B412F}"/>
                  </a:ext>
                </a:extLst>
              </p:cNvPr>
              <p:cNvSpPr txBox="1"/>
              <p:nvPr/>
            </p:nvSpPr>
            <p:spPr bwMode="auto">
              <a:xfrm>
                <a:off x="7679044" y="4183672"/>
                <a:ext cx="3611249" cy="12238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fr-F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=0,064</m:t>
                      </m:r>
                      <m:f>
                        <m:f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Sup>
                        <m:sSubSupPr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1,68</m:t>
                          </m:r>
                        </m:sup>
                      </m:sSub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" name="Object 19">
                <a:extLst>
                  <a:ext uri="{FF2B5EF4-FFF2-40B4-BE49-F238E27FC236}">
                    <a16:creationId xmlns:a16="http://schemas.microsoft.com/office/drawing/2014/main" id="{946D0A88-C351-9328-D7F5-721CC54B4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9044" y="4183672"/>
                <a:ext cx="3611249" cy="12238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86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EA8AE56-F834-4DD8-AD4B-BD6F79CBDA8F}"/>
              </a:ext>
            </a:extLst>
          </p:cNvPr>
          <p:cNvGrpSpPr/>
          <p:nvPr/>
        </p:nvGrpSpPr>
        <p:grpSpPr>
          <a:xfrm>
            <a:off x="535000" y="1028223"/>
            <a:ext cx="11165502" cy="4042045"/>
            <a:chOff x="0" y="0"/>
            <a:chExt cx="9722048" cy="35198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ZoneTexte 74">
                  <a:extLst>
                    <a:ext uri="{FF2B5EF4-FFF2-40B4-BE49-F238E27FC236}">
                      <a16:creationId xmlns:a16="http://schemas.microsoft.com/office/drawing/2014/main" id="{0FAE391A-A811-4A83-9D53-A9EC77481AC0}"/>
                    </a:ext>
                  </a:extLst>
                </p:cNvPr>
                <p:cNvSpPr txBox="1"/>
                <p:nvPr/>
              </p:nvSpPr>
              <p:spPr>
                <a:xfrm>
                  <a:off x="70905" y="2388164"/>
                  <a:ext cx="2214297" cy="642428"/>
                </a:xfrm>
                <a:prstGeom prst="rect">
                  <a:avLst/>
                </a:prstGeom>
                <a:noFill/>
              </p:spPr>
              <p:txBody>
                <a:bodyPr wrap="square" tIns="108000" bIns="180000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fr-FR" kern="12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r</a:t>
                  </a:r>
                  <a:r>
                    <a:rPr lang="fr-FR" kern="1200" baseline="-250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O</a:t>
                  </a:r>
                  <a:r>
                    <a:rPr lang="fr-FR" kern="1200" baseline="-250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’</a:t>
                  </a:r>
                  <a:r>
                    <a:rPr lang="fr-FR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~1,22 d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</m:num>
                        <m:den>
                          <m:r>
                            <a:rPr lang="fr-FR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den>
                      </m:f>
                    </m:oMath>
                  </a14:m>
                  <a:r>
                    <a:rPr lang="fr-FR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~0,61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</m:num>
                        <m:den>
                          <m:r>
                            <a:rPr lang="el-GR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𝛼</m:t>
                          </m:r>
                          <m:r>
                            <a:rPr lang="fr-FR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den>
                      </m:f>
                    </m:oMath>
                  </a14:m>
                  <a:endPara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ZoneTexte 74">
                  <a:extLst>
                    <a:ext uri="{FF2B5EF4-FFF2-40B4-BE49-F238E27FC236}">
                      <a16:creationId xmlns:a16="http://schemas.microsoft.com/office/drawing/2014/main" id="{0FAE391A-A811-4A83-9D53-A9EC77481A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05" y="2388164"/>
                  <a:ext cx="2214297" cy="642428"/>
                </a:xfrm>
                <a:prstGeom prst="rect">
                  <a:avLst/>
                </a:prstGeom>
                <a:blipFill>
                  <a:blip r:embed="rId2"/>
                  <a:stretch>
                    <a:fillRect l="-191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E20909A-6956-4D0D-BBA6-83DAD8E45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9552" y="831858"/>
              <a:ext cx="762989" cy="879252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5759CA62-49FA-441C-957E-F9E3119D8303}"/>
                </a:ext>
              </a:extLst>
            </p:cNvPr>
            <p:cNvGrpSpPr/>
            <p:nvPr/>
          </p:nvGrpSpPr>
          <p:grpSpPr>
            <a:xfrm>
              <a:off x="269155" y="0"/>
              <a:ext cx="4876800" cy="2552700"/>
              <a:chOff x="269155" y="0"/>
              <a:chExt cx="4876800" cy="2552700"/>
            </a:xfrm>
          </p:grpSpPr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id="{A2DE41FB-63DB-4A3A-B24E-476590B3FE5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82991" y="1258411"/>
                <a:ext cx="2444751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A796B518-0387-4F4F-809F-A1E27568698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345940" y="1136392"/>
                <a:ext cx="2089151" cy="68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90EED1D2-9E88-4D2F-8108-4FE2440DD2E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66919" y="1277996"/>
                <a:ext cx="2089151" cy="68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07D838C-539A-4578-B575-60B0943EC81F}"/>
                  </a:ext>
                </a:extLst>
              </p:cNvPr>
              <p:cNvSpPr/>
              <p:nvPr/>
            </p:nvSpPr>
            <p:spPr>
              <a:xfrm rot="16200000">
                <a:off x="1449605" y="466072"/>
                <a:ext cx="977900" cy="4575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" name="Triangle isocèle 21">
                <a:extLst>
                  <a:ext uri="{FF2B5EF4-FFF2-40B4-BE49-F238E27FC236}">
                    <a16:creationId xmlns:a16="http://schemas.microsoft.com/office/drawing/2014/main" id="{A9ABEC9E-6516-4A80-B6CE-C706EB453C1E}"/>
                  </a:ext>
                </a:extLst>
              </p:cNvPr>
              <p:cNvSpPr/>
              <p:nvPr/>
            </p:nvSpPr>
            <p:spPr>
              <a:xfrm rot="16200000">
                <a:off x="1065428" y="642600"/>
                <a:ext cx="577851" cy="1277659"/>
              </a:xfrm>
              <a:prstGeom prst="triangle">
                <a:avLst>
                  <a:gd name="adj" fmla="val 50000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" name="Triangle isocèle 22">
                <a:extLst>
                  <a:ext uri="{FF2B5EF4-FFF2-40B4-BE49-F238E27FC236}">
                    <a16:creationId xmlns:a16="http://schemas.microsoft.com/office/drawing/2014/main" id="{7573DBB5-D6A8-474C-9B18-53CAF671097E}"/>
                  </a:ext>
                </a:extLst>
              </p:cNvPr>
              <p:cNvSpPr/>
              <p:nvPr/>
            </p:nvSpPr>
            <p:spPr>
              <a:xfrm rot="5400000">
                <a:off x="2944094" y="40007"/>
                <a:ext cx="576542" cy="2484157"/>
              </a:xfrm>
              <a:prstGeom prst="triangle">
                <a:avLst>
                  <a:gd name="adj" fmla="val 51071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E773E365-874E-4AFD-9C83-AA036204EC1A}"/>
                  </a:ext>
                </a:extLst>
              </p:cNvPr>
              <p:cNvCxnSpPr/>
              <p:nvPr/>
            </p:nvCxnSpPr>
            <p:spPr>
              <a:xfrm flipV="1">
                <a:off x="269155" y="1279563"/>
                <a:ext cx="4876800" cy="9524"/>
              </a:xfrm>
              <a:prstGeom prst="line">
                <a:avLst/>
              </a:prstGeom>
              <a:ln w="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DA63F97-4004-40D4-BA89-2BABFC91D8D2}"/>
                  </a:ext>
                </a:extLst>
              </p:cNvPr>
              <p:cNvSpPr/>
              <p:nvPr/>
            </p:nvSpPr>
            <p:spPr>
              <a:xfrm rot="16200000">
                <a:off x="1455955" y="2040872"/>
                <a:ext cx="977900" cy="4575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B844CC55-D54B-4823-AA26-5B67644FDB2E}"/>
                  </a:ext>
                </a:extLst>
              </p:cNvPr>
              <p:cNvCxnSpPr>
                <a:cxnSpLocks/>
                <a:stCxn id="22" idx="0"/>
                <a:endCxn id="21" idx="0"/>
              </p:cNvCxnSpPr>
              <p:nvPr/>
            </p:nvCxnSpPr>
            <p:spPr>
              <a:xfrm flipV="1">
                <a:off x="715524" y="488950"/>
                <a:ext cx="1200154" cy="792479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294B47BE-B173-4873-B37F-F27760A12C7B}"/>
                  </a:ext>
                </a:extLst>
              </p:cNvPr>
              <p:cNvCxnSpPr>
                <a:cxnSpLocks/>
                <a:stCxn id="22" idx="0"/>
                <a:endCxn id="25" idx="0"/>
              </p:cNvCxnSpPr>
              <p:nvPr/>
            </p:nvCxnSpPr>
            <p:spPr>
              <a:xfrm>
                <a:off x="715524" y="1281429"/>
                <a:ext cx="1206504" cy="78232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F1C7FB0F-23A1-49B3-BFAF-5C9ACD60DCEF}"/>
                  </a:ext>
                </a:extLst>
              </p:cNvPr>
              <p:cNvSpPr/>
              <p:nvPr/>
            </p:nvSpPr>
            <p:spPr>
              <a:xfrm flipH="1">
                <a:off x="2271784" y="1262893"/>
                <a:ext cx="188111" cy="276225"/>
              </a:xfrm>
              <a:prstGeom prst="arc">
                <a:avLst>
                  <a:gd name="adj1" fmla="val 17494588"/>
                  <a:gd name="adj2" fmla="val 458029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" name="ZoneTexte 70">
                <a:extLst>
                  <a:ext uri="{FF2B5EF4-FFF2-40B4-BE49-F238E27FC236}">
                    <a16:creationId xmlns:a16="http://schemas.microsoft.com/office/drawing/2014/main" id="{B4A9E440-043E-479E-9B85-CD208B51E63A}"/>
                  </a:ext>
                </a:extLst>
              </p:cNvPr>
              <p:cNvSpPr txBox="1"/>
              <p:nvPr/>
            </p:nvSpPr>
            <p:spPr>
              <a:xfrm>
                <a:off x="2138200" y="1303188"/>
                <a:ext cx="294005" cy="175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l-GR" sz="12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α</a:t>
                </a:r>
                <a:r>
                  <a:rPr lang="fr-FR" sz="12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endParaRPr lang="fr-F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1F892A22-6C23-42BF-B043-D18C82FDCE75}"/>
                  </a:ext>
                </a:extLst>
              </p:cNvPr>
              <p:cNvSpPr/>
              <p:nvPr/>
            </p:nvSpPr>
            <p:spPr>
              <a:xfrm>
                <a:off x="1542330" y="1267656"/>
                <a:ext cx="164304" cy="235744"/>
              </a:xfrm>
              <a:prstGeom prst="arc">
                <a:avLst>
                  <a:gd name="adj1" fmla="val 17494588"/>
                  <a:gd name="adj2" fmla="val 458029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" name="ZoneTexte 72">
                <a:extLst>
                  <a:ext uri="{FF2B5EF4-FFF2-40B4-BE49-F238E27FC236}">
                    <a16:creationId xmlns:a16="http://schemas.microsoft.com/office/drawing/2014/main" id="{100B7A47-0A60-4F19-AEE9-DAC365BD18D1}"/>
                  </a:ext>
                </a:extLst>
              </p:cNvPr>
              <p:cNvSpPr txBox="1"/>
              <p:nvPr/>
            </p:nvSpPr>
            <p:spPr>
              <a:xfrm>
                <a:off x="1738194" y="1321443"/>
                <a:ext cx="186055" cy="175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l-GR" sz="12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α</a:t>
                </a:r>
                <a:endParaRPr lang="fr-F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2" name="Connecteur droit avec flèche 31">
                <a:extLst>
                  <a:ext uri="{FF2B5EF4-FFF2-40B4-BE49-F238E27FC236}">
                    <a16:creationId xmlns:a16="http://schemas.microsoft.com/office/drawing/2014/main" id="{71B1577E-22EC-46FE-822A-C7E3AF70BE85}"/>
                  </a:ext>
                </a:extLst>
              </p:cNvPr>
              <p:cNvCxnSpPr/>
              <p:nvPr/>
            </p:nvCxnSpPr>
            <p:spPr>
              <a:xfrm>
                <a:off x="2019850" y="2016797"/>
                <a:ext cx="2491740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>
                <a:extLst>
                  <a:ext uri="{FF2B5EF4-FFF2-40B4-BE49-F238E27FC236}">
                    <a16:creationId xmlns:a16="http://schemas.microsoft.com/office/drawing/2014/main" id="{7572189B-0400-420D-9A7B-E6565D6222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8410" y="1033817"/>
                <a:ext cx="0" cy="53340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ZoneTexte 79">
                <a:extLst>
                  <a:ext uri="{FF2B5EF4-FFF2-40B4-BE49-F238E27FC236}">
                    <a16:creationId xmlns:a16="http://schemas.microsoft.com/office/drawing/2014/main" id="{BE913204-77F0-4BD1-AC09-B9F4E66139BF}"/>
                  </a:ext>
                </a:extLst>
              </p:cNvPr>
              <p:cNvSpPr txBox="1"/>
              <p:nvPr/>
            </p:nvSpPr>
            <p:spPr>
              <a:xfrm>
                <a:off x="1784704" y="1074304"/>
                <a:ext cx="293370" cy="266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2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endParaRPr lang="fr-F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5" name="ZoneTexte 80">
                <a:extLst>
                  <a:ext uri="{FF2B5EF4-FFF2-40B4-BE49-F238E27FC236}">
                    <a16:creationId xmlns:a16="http://schemas.microsoft.com/office/drawing/2014/main" id="{6AFB18BD-9484-4016-9913-F30CB1626210}"/>
                  </a:ext>
                </a:extLst>
              </p:cNvPr>
              <p:cNvSpPr txBox="1"/>
              <p:nvPr/>
            </p:nvSpPr>
            <p:spPr>
              <a:xfrm>
                <a:off x="3055834" y="1749848"/>
                <a:ext cx="259715" cy="266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2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endParaRPr lang="fr-F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4690CB58-5E5E-4EC0-AB9E-67372D76BD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7780" y="1212887"/>
                <a:ext cx="3807463" cy="215902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ZoneTexte 90">
                <a:extLst>
                  <a:ext uri="{FF2B5EF4-FFF2-40B4-BE49-F238E27FC236}">
                    <a16:creationId xmlns:a16="http://schemas.microsoft.com/office/drawing/2014/main" id="{B06973A0-6707-455C-82F5-69DC607AAAF4}"/>
                  </a:ext>
                </a:extLst>
              </p:cNvPr>
              <p:cNvSpPr txBox="1"/>
              <p:nvPr/>
            </p:nvSpPr>
            <p:spPr>
              <a:xfrm>
                <a:off x="457194" y="953210"/>
                <a:ext cx="289203" cy="294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6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endParaRPr lang="fr-FR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8" name="ZoneTexte 91">
                <a:extLst>
                  <a:ext uri="{FF2B5EF4-FFF2-40B4-BE49-F238E27FC236}">
                    <a16:creationId xmlns:a16="http://schemas.microsoft.com/office/drawing/2014/main" id="{A644DC0E-F49D-4BE2-80D4-F0B1375C63BA}"/>
                  </a:ext>
                </a:extLst>
              </p:cNvPr>
              <p:cNvSpPr txBox="1"/>
              <p:nvPr/>
            </p:nvSpPr>
            <p:spPr>
              <a:xfrm>
                <a:off x="458203" y="1250667"/>
                <a:ext cx="289203" cy="294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6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endParaRPr lang="fr-FR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9" name="ZoneTexte 92">
                <a:extLst>
                  <a:ext uri="{FF2B5EF4-FFF2-40B4-BE49-F238E27FC236}">
                    <a16:creationId xmlns:a16="http://schemas.microsoft.com/office/drawing/2014/main" id="{D7351E36-7E09-4673-8A0F-559741DAD0BC}"/>
                  </a:ext>
                </a:extLst>
              </p:cNvPr>
              <p:cNvSpPr txBox="1"/>
              <p:nvPr/>
            </p:nvSpPr>
            <p:spPr>
              <a:xfrm>
                <a:off x="4469189" y="1136525"/>
                <a:ext cx="349222" cy="294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6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O’</a:t>
                </a:r>
                <a:endParaRPr lang="fr-FR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0" name="ZoneTexte 94">
                <a:extLst>
                  <a:ext uri="{FF2B5EF4-FFF2-40B4-BE49-F238E27FC236}">
                    <a16:creationId xmlns:a16="http://schemas.microsoft.com/office/drawing/2014/main" id="{60265B23-2930-4D02-A97D-CED1D259FC91}"/>
                  </a:ext>
                </a:extLst>
              </p:cNvPr>
              <p:cNvSpPr txBox="1"/>
              <p:nvPr/>
            </p:nvSpPr>
            <p:spPr>
              <a:xfrm>
                <a:off x="4467919" y="1320649"/>
                <a:ext cx="329402" cy="294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6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A’</a:t>
                </a:r>
                <a:endParaRPr lang="fr-FR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oneTexte 97">
                  <a:extLst>
                    <a:ext uri="{FF2B5EF4-FFF2-40B4-BE49-F238E27FC236}">
                      <a16:creationId xmlns:a16="http://schemas.microsoft.com/office/drawing/2014/main" id="{939EE25F-B82E-4C31-BC96-81ABAE9DCAD3}"/>
                    </a:ext>
                  </a:extLst>
                </p:cNvPr>
                <p:cNvSpPr txBox="1"/>
                <p:nvPr/>
              </p:nvSpPr>
              <p:spPr>
                <a:xfrm>
                  <a:off x="80875" y="2909109"/>
                  <a:ext cx="1129691" cy="610772"/>
                </a:xfrm>
                <a:prstGeom prst="rect">
                  <a:avLst/>
                </a:prstGeom>
                <a:noFill/>
              </p:spPr>
              <p:txBody>
                <a:bodyPr wrap="square" tIns="108000" bIns="144000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fr-FR" kern="12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r</a:t>
                  </a:r>
                  <a:r>
                    <a:rPr lang="fr-FR" kern="1200" baseline="-250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OA</a:t>
                  </a:r>
                  <a:r>
                    <a:rPr lang="fr-FR" kern="1200" baseline="-250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~0,61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</m:num>
                        <m:den>
                          <m:r>
                            <a:rPr lang="el-GR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</m:oMath>
                  </a14:m>
                  <a:endPara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ZoneTexte 97">
                  <a:extLst>
                    <a:ext uri="{FF2B5EF4-FFF2-40B4-BE49-F238E27FC236}">
                      <a16:creationId xmlns:a16="http://schemas.microsoft.com/office/drawing/2014/main" id="{939EE25F-B82E-4C31-BC96-81ABAE9DCA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75" y="2909109"/>
                  <a:ext cx="1129691" cy="610772"/>
                </a:xfrm>
                <a:prstGeom prst="rect">
                  <a:avLst/>
                </a:prstGeom>
                <a:blipFill>
                  <a:blip r:embed="rId4"/>
                  <a:stretch>
                    <a:fillRect l="-37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344BF1DA-115D-4A26-A685-A087939D8A63}"/>
                </a:ext>
              </a:extLst>
            </p:cNvPr>
            <p:cNvCxnSpPr/>
            <p:nvPr/>
          </p:nvCxnSpPr>
          <p:spPr>
            <a:xfrm flipV="1">
              <a:off x="5075453" y="752513"/>
              <a:ext cx="0" cy="5270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B3E63831-05B0-414A-855A-3D8E7C5D963A}"/>
                </a:ext>
              </a:extLst>
            </p:cNvPr>
            <p:cNvCxnSpPr/>
            <p:nvPr/>
          </p:nvCxnSpPr>
          <p:spPr>
            <a:xfrm flipV="1">
              <a:off x="5247423" y="752513"/>
              <a:ext cx="0" cy="5270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7">
              <a:extLst>
                <a:ext uri="{FF2B5EF4-FFF2-40B4-BE49-F238E27FC236}">
                  <a16:creationId xmlns:a16="http://schemas.microsoft.com/office/drawing/2014/main" id="{05B7EF87-8A7C-46A3-A432-D22B91258A59}"/>
                </a:ext>
              </a:extLst>
            </p:cNvPr>
            <p:cNvSpPr txBox="1"/>
            <p:nvPr/>
          </p:nvSpPr>
          <p:spPr>
            <a:xfrm>
              <a:off x="4931387" y="470564"/>
              <a:ext cx="559816" cy="321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 </a:t>
              </a:r>
              <a:r>
                <a:rPr lang="fr-FR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fr-FR" kern="1200" baseline="-25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fr-FR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’</a:t>
              </a:r>
              <a:r>
                <a:rPr lang="fr-FR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A6461335-90F0-43C9-81C9-AEF8DC5864BB}"/>
                </a:ext>
              </a:extLst>
            </p:cNvPr>
            <p:cNvCxnSpPr/>
            <p:nvPr/>
          </p:nvCxnSpPr>
          <p:spPr>
            <a:xfrm>
              <a:off x="696985" y="1214455"/>
              <a:ext cx="794" cy="746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D72DDD-DBB6-4DE5-901E-565B8483ABCD}"/>
                </a:ext>
              </a:extLst>
            </p:cNvPr>
            <p:cNvSpPr/>
            <p:nvPr/>
          </p:nvSpPr>
          <p:spPr>
            <a:xfrm>
              <a:off x="0" y="974108"/>
              <a:ext cx="420406" cy="321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fr-FR" kern="1200" baseline="-25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OA</a:t>
              </a:r>
              <a:endPara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B1592749-F138-4DAF-BC7D-251A3E68F886}"/>
                </a:ext>
              </a:extLst>
            </p:cNvPr>
            <p:cNvGrpSpPr/>
            <p:nvPr/>
          </p:nvGrpSpPr>
          <p:grpSpPr>
            <a:xfrm>
              <a:off x="6467478" y="758861"/>
              <a:ext cx="933125" cy="1589942"/>
              <a:chOff x="6467478" y="758861"/>
              <a:chExt cx="933125" cy="1589942"/>
            </a:xfrm>
          </p:grpSpPr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id="{31567F44-F801-4E33-A453-E0D4A67D43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7478" y="758861"/>
                <a:ext cx="805035" cy="1589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Accolade fermante 16">
                <a:extLst>
                  <a:ext uri="{FF2B5EF4-FFF2-40B4-BE49-F238E27FC236}">
                    <a16:creationId xmlns:a16="http://schemas.microsoft.com/office/drawing/2014/main" id="{9428924B-0827-4B14-815F-4344D9582F37}"/>
                  </a:ext>
                </a:extLst>
              </p:cNvPr>
              <p:cNvSpPr/>
              <p:nvPr/>
            </p:nvSpPr>
            <p:spPr>
              <a:xfrm>
                <a:off x="7300736" y="774802"/>
                <a:ext cx="99867" cy="1062964"/>
              </a:xfrm>
              <a:prstGeom prst="rightBrac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15" name="ZoneTexte 22">
              <a:extLst>
                <a:ext uri="{FF2B5EF4-FFF2-40B4-BE49-F238E27FC236}">
                  <a16:creationId xmlns:a16="http://schemas.microsoft.com/office/drawing/2014/main" id="{38B6A90F-03DC-44F8-9BE8-0B003F69D281}"/>
                </a:ext>
              </a:extLst>
            </p:cNvPr>
            <p:cNvSpPr txBox="1"/>
            <p:nvPr/>
          </p:nvSpPr>
          <p:spPr>
            <a:xfrm>
              <a:off x="7400603" y="1170228"/>
              <a:ext cx="2321445" cy="616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Condition de résolution 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20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fr-FR" sz="2000" kern="1200" baseline="-25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O’A</a:t>
              </a:r>
              <a:r>
                <a:rPr lang="fr-FR" sz="2000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’</a:t>
              </a:r>
              <a:r>
                <a:rPr lang="fr-FR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r-FR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</a:t>
              </a:r>
              <a:r>
                <a:rPr lang="fr-FR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r-FR" sz="20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fr-FR" sz="2000" kern="1200" baseline="-25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fr-FR" sz="2000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’</a:t>
              </a:r>
              <a:r>
                <a:rPr lang="fr-FR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090437" y="5113370"/>
            <a:ext cx="8019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Critère de Rayleigh en microscopie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Pour deux points objets d’égale brillance, séparés par une distance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leurs images de diffraction (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O’A</a:t>
            </a:r>
            <a:r>
              <a:rPr lang="fr-FR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sont dites résolues si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O’A</a:t>
            </a:r>
            <a:r>
              <a:rPr lang="fr-FR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 supérieur ou égal au rayon (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du disque d’Airy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240341" y="137106"/>
            <a:ext cx="760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Pourquoi la microscopie?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83590" y="615725"/>
            <a:ext cx="443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question de résolution 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813431" y="3002340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Disque d’Airy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2604C33-5617-8B04-010E-810E2D1041F3}"/>
              </a:ext>
            </a:extLst>
          </p:cNvPr>
          <p:cNvSpPr/>
          <p:nvPr/>
        </p:nvSpPr>
        <p:spPr>
          <a:xfrm>
            <a:off x="1543574" y="4452450"/>
            <a:ext cx="276837" cy="251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C1EFA0A-4163-B15D-43E2-C38D3E4F979E}"/>
              </a:ext>
            </a:extLst>
          </p:cNvPr>
          <p:cNvSpPr/>
          <p:nvPr/>
        </p:nvSpPr>
        <p:spPr>
          <a:xfrm>
            <a:off x="1656825" y="3853681"/>
            <a:ext cx="276837" cy="2645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ABB5C2E0-7F6B-5ABC-251E-F5D8069BE99C}"/>
              </a:ext>
            </a:extLst>
          </p:cNvPr>
          <p:cNvSpPr/>
          <p:nvPr/>
        </p:nvSpPr>
        <p:spPr>
          <a:xfrm>
            <a:off x="2446107" y="3839668"/>
            <a:ext cx="276837" cy="2645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216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BF70B255-BF4A-9E48-93EC-3E69193ED278}"/>
              </a:ext>
            </a:extLst>
          </p:cNvPr>
          <p:cNvGrpSpPr/>
          <p:nvPr/>
        </p:nvGrpSpPr>
        <p:grpSpPr>
          <a:xfrm>
            <a:off x="701015" y="727995"/>
            <a:ext cx="3638550" cy="2994807"/>
            <a:chOff x="685800" y="742950"/>
            <a:chExt cx="3095625" cy="2547938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CE6EB7B5-AFEE-4AB3-8CBB-A9C0CF74AB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45" t="55375" r="69168" b="11724"/>
            <a:stretch/>
          </p:blipFill>
          <p:spPr>
            <a:xfrm>
              <a:off x="685800" y="742950"/>
              <a:ext cx="3095625" cy="2547938"/>
            </a:xfrm>
            <a:prstGeom prst="rect">
              <a:avLst/>
            </a:prstGeom>
          </p:spPr>
        </p:pic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18C17FBC-5FC8-21BB-DEFB-312F274FF5E3}"/>
                </a:ext>
              </a:extLst>
            </p:cNvPr>
            <p:cNvCxnSpPr>
              <a:cxnSpLocks/>
            </p:cNvCxnSpPr>
            <p:nvPr/>
          </p:nvCxnSpPr>
          <p:spPr>
            <a:xfrm>
              <a:off x="758268" y="3217697"/>
              <a:ext cx="1148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4B8C961-3527-87F0-C2EF-0A49EEF98E4B}"/>
                </a:ext>
              </a:extLst>
            </p:cNvPr>
            <p:cNvSpPr txBox="1"/>
            <p:nvPr/>
          </p:nvSpPr>
          <p:spPr>
            <a:xfrm>
              <a:off x="954243" y="2921556"/>
              <a:ext cx="114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0,4 µm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988A7D9-70BD-8C39-D6C1-23DEDD310CD7}"/>
              </a:ext>
            </a:extLst>
          </p:cNvPr>
          <p:cNvGrpSpPr/>
          <p:nvPr/>
        </p:nvGrpSpPr>
        <p:grpSpPr>
          <a:xfrm>
            <a:off x="3638850" y="1632149"/>
            <a:ext cx="3748088" cy="3251386"/>
            <a:chOff x="4205286" y="2086306"/>
            <a:chExt cx="3095625" cy="2685388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D44BC57-4362-9E2B-99DF-7B3B0F0F5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755" t="54291" r="37460" b="11034"/>
            <a:stretch/>
          </p:blipFill>
          <p:spPr>
            <a:xfrm>
              <a:off x="4205286" y="2086306"/>
              <a:ext cx="3095625" cy="2685388"/>
            </a:xfrm>
            <a:prstGeom prst="rect">
              <a:avLst/>
            </a:prstGeom>
          </p:spPr>
        </p:pic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7386E0AB-1796-0343-3020-DF3E58F8211C}"/>
                </a:ext>
              </a:extLst>
            </p:cNvPr>
            <p:cNvCxnSpPr>
              <a:cxnSpLocks/>
            </p:cNvCxnSpPr>
            <p:nvPr/>
          </p:nvCxnSpPr>
          <p:spPr>
            <a:xfrm>
              <a:off x="4323313" y="4608347"/>
              <a:ext cx="1148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908D7DE-2255-EE47-A319-FBA08B791E24}"/>
                </a:ext>
              </a:extLst>
            </p:cNvPr>
            <p:cNvSpPr txBox="1"/>
            <p:nvPr/>
          </p:nvSpPr>
          <p:spPr>
            <a:xfrm>
              <a:off x="4468888" y="4269249"/>
              <a:ext cx="114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0,4 µm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9278B7C-36DD-D543-C505-302D28B7C7F5}"/>
              </a:ext>
            </a:extLst>
          </p:cNvPr>
          <p:cNvGrpSpPr/>
          <p:nvPr/>
        </p:nvGrpSpPr>
        <p:grpSpPr>
          <a:xfrm>
            <a:off x="7198205" y="3165376"/>
            <a:ext cx="3486148" cy="3012857"/>
            <a:chOff x="7000876" y="3429000"/>
            <a:chExt cx="2971800" cy="2568339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E522EFD-78F6-DD64-83ED-F2418D159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373" t="54179" r="6872" b="12658"/>
            <a:stretch/>
          </p:blipFill>
          <p:spPr>
            <a:xfrm>
              <a:off x="7000876" y="3429000"/>
              <a:ext cx="2971800" cy="2568339"/>
            </a:xfrm>
            <a:prstGeom prst="rect">
              <a:avLst/>
            </a:prstGeom>
          </p:spPr>
        </p:pic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B79D29E-2FED-2931-F9D2-BB369FC2399D}"/>
                </a:ext>
              </a:extLst>
            </p:cNvPr>
            <p:cNvCxnSpPr>
              <a:cxnSpLocks/>
            </p:cNvCxnSpPr>
            <p:nvPr/>
          </p:nvCxnSpPr>
          <p:spPr>
            <a:xfrm>
              <a:off x="7000876" y="5820315"/>
              <a:ext cx="1148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4103D25-3FE7-9455-4F9F-1AB7FB94BDDB}"/>
                </a:ext>
              </a:extLst>
            </p:cNvPr>
            <p:cNvSpPr txBox="1"/>
            <p:nvPr/>
          </p:nvSpPr>
          <p:spPr>
            <a:xfrm>
              <a:off x="7161763" y="5450983"/>
              <a:ext cx="114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0,4 µm</a:t>
              </a: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6137C23E-02B0-9AB7-7B96-5F34D6B99EDD}"/>
              </a:ext>
            </a:extLst>
          </p:cNvPr>
          <p:cNvSpPr txBox="1"/>
          <p:nvPr/>
        </p:nvSpPr>
        <p:spPr>
          <a:xfrm>
            <a:off x="5853821" y="697533"/>
            <a:ext cx="4830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Cible or </a:t>
            </a:r>
          </a:p>
          <a:p>
            <a:pPr algn="ctr"/>
            <a:endParaRPr lang="fr-FR" dirty="0"/>
          </a:p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de Monte Carlo (200 trajectoires)</a:t>
            </a:r>
          </a:p>
          <a:p>
            <a:pPr algn="ctr"/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Logiciel utilisé: Casino </a:t>
            </a:r>
            <a:r>
              <a:rPr lang="fr-FR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https://www.gel.usherbrooke.ca/casino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086CB5D-F2B0-813C-E73F-DF7A052288CF}"/>
              </a:ext>
            </a:extLst>
          </p:cNvPr>
          <p:cNvSpPr txBox="1"/>
          <p:nvPr/>
        </p:nvSpPr>
        <p:spPr>
          <a:xfrm>
            <a:off x="3366076" y="0"/>
            <a:ext cx="531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 de la tension d’accélération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C866324-0205-F55B-3D74-3E6513069E77}"/>
              </a:ext>
            </a:extLst>
          </p:cNvPr>
          <p:cNvSpPr txBox="1"/>
          <p:nvPr/>
        </p:nvSpPr>
        <p:spPr>
          <a:xfrm>
            <a:off x="565030" y="5083640"/>
            <a:ext cx="6191369" cy="119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Lorsque la tension d’accélération augmente, la profondeur de pénétration électronique augmente mais la forme de la poire d’interaction ne change pas. La proportion d’électrons rétrodiffusés n’est pas modifiée 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935F2DA-F3C7-E8BD-79BA-9036C72F8B69}"/>
              </a:ext>
            </a:extLst>
          </p:cNvPr>
          <p:cNvSpPr txBox="1"/>
          <p:nvPr/>
        </p:nvSpPr>
        <p:spPr>
          <a:xfrm>
            <a:off x="565031" y="3853756"/>
            <a:ext cx="288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E= E</a:t>
            </a:r>
            <a:r>
              <a:rPr lang="fr-FR" sz="1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(Electrons rétrodiffusés)</a:t>
            </a:r>
          </a:p>
          <a:p>
            <a:r>
              <a:rPr lang="fr-FR" sz="1400" dirty="0">
                <a:solidFill>
                  <a:srgbClr val="2C00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E= 0 (Electrons absorbés)</a:t>
            </a:r>
          </a:p>
        </p:txBody>
      </p:sp>
    </p:spTree>
    <p:extLst>
      <p:ext uri="{BB962C8B-B14F-4D97-AF65-F5344CB8AC3E}">
        <p14:creationId xmlns:p14="http://schemas.microsoft.com/office/powerpoint/2010/main" val="3786313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9988A7D9-70BD-8C39-D6C1-23DEDD310CD7}"/>
              </a:ext>
            </a:extLst>
          </p:cNvPr>
          <p:cNvGrpSpPr/>
          <p:nvPr/>
        </p:nvGrpSpPr>
        <p:grpSpPr>
          <a:xfrm>
            <a:off x="565031" y="1078690"/>
            <a:ext cx="3748088" cy="2775064"/>
            <a:chOff x="4205286" y="2479709"/>
            <a:chExt cx="3095625" cy="229198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D44BC57-4362-9E2B-99DF-7B3B0F0F5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821" t="15900" r="5394" b="54505"/>
            <a:stretch/>
          </p:blipFill>
          <p:spPr>
            <a:xfrm>
              <a:off x="4205286" y="2479709"/>
              <a:ext cx="3095625" cy="2291984"/>
            </a:xfrm>
            <a:prstGeom prst="rect">
              <a:avLst/>
            </a:prstGeom>
          </p:spPr>
        </p:pic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7386E0AB-1796-0343-3020-DF3E58F8211C}"/>
                </a:ext>
              </a:extLst>
            </p:cNvPr>
            <p:cNvCxnSpPr>
              <a:cxnSpLocks/>
            </p:cNvCxnSpPr>
            <p:nvPr/>
          </p:nvCxnSpPr>
          <p:spPr>
            <a:xfrm>
              <a:off x="4248608" y="4638581"/>
              <a:ext cx="11595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908D7DE-2255-EE47-A319-FBA08B791E24}"/>
                </a:ext>
              </a:extLst>
            </p:cNvPr>
            <p:cNvSpPr txBox="1"/>
            <p:nvPr/>
          </p:nvSpPr>
          <p:spPr>
            <a:xfrm>
              <a:off x="4509574" y="4361429"/>
              <a:ext cx="1148400" cy="305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µm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F70B255-BF4A-9E48-93EC-3E69193ED278}"/>
              </a:ext>
            </a:extLst>
          </p:cNvPr>
          <p:cNvGrpSpPr/>
          <p:nvPr/>
        </p:nvGrpSpPr>
        <p:grpSpPr>
          <a:xfrm>
            <a:off x="3819529" y="2278112"/>
            <a:ext cx="3638550" cy="2676097"/>
            <a:chOff x="685800" y="1014104"/>
            <a:chExt cx="3095625" cy="2276784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CE6EB7B5-AFEE-4AB3-8CBB-A9C0CF74AB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7993" t="58870" r="6220" b="11731"/>
            <a:stretch/>
          </p:blipFill>
          <p:spPr>
            <a:xfrm>
              <a:off x="685800" y="1014104"/>
              <a:ext cx="3095625" cy="2276784"/>
            </a:xfrm>
            <a:prstGeom prst="rect">
              <a:avLst/>
            </a:prstGeom>
          </p:spPr>
        </p:pic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18C17FBC-5FC8-21BB-DEFB-312F274FF5E3}"/>
                </a:ext>
              </a:extLst>
            </p:cNvPr>
            <p:cNvCxnSpPr>
              <a:cxnSpLocks/>
            </p:cNvCxnSpPr>
            <p:nvPr/>
          </p:nvCxnSpPr>
          <p:spPr>
            <a:xfrm>
              <a:off x="758268" y="3217697"/>
              <a:ext cx="1148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4B8C961-3527-87F0-C2EF-0A49EEF98E4B}"/>
                </a:ext>
              </a:extLst>
            </p:cNvPr>
            <p:cNvSpPr txBox="1"/>
            <p:nvPr/>
          </p:nvSpPr>
          <p:spPr>
            <a:xfrm>
              <a:off x="954243" y="2921556"/>
              <a:ext cx="114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0,4 µm</a:t>
              </a: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6137C23E-02B0-9AB7-7B96-5F34D6B99EDD}"/>
              </a:ext>
            </a:extLst>
          </p:cNvPr>
          <p:cNvSpPr txBox="1"/>
          <p:nvPr/>
        </p:nvSpPr>
        <p:spPr>
          <a:xfrm>
            <a:off x="5740608" y="1176346"/>
            <a:ext cx="406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Simulation de Monte Carlo (E</a:t>
            </a:r>
            <a:r>
              <a:rPr lang="fr-FR" baseline="-25000" dirty="0"/>
              <a:t>0</a:t>
            </a:r>
            <a:r>
              <a:rPr lang="fr-FR" dirty="0"/>
              <a:t>= 20keV)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086CB5D-F2B0-813C-E73F-DF7A052288CF}"/>
              </a:ext>
            </a:extLst>
          </p:cNvPr>
          <p:cNvSpPr txBox="1"/>
          <p:nvPr/>
        </p:nvSpPr>
        <p:spPr>
          <a:xfrm>
            <a:off x="3366076" y="0"/>
            <a:ext cx="531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 de la nature du matériaux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C866324-0205-F55B-3D74-3E6513069E77}"/>
              </a:ext>
            </a:extLst>
          </p:cNvPr>
          <p:cNvSpPr txBox="1"/>
          <p:nvPr/>
        </p:nvSpPr>
        <p:spPr>
          <a:xfrm>
            <a:off x="767786" y="4737155"/>
            <a:ext cx="5328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 Z croit: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pénétration électronique diminue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trajectoires forment des enveloppes différentes: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Poires allongées (Z faible)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Demi sphère (Z élevé)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6E1FF20-6A51-184E-4C4D-1A1078F7E019}"/>
              </a:ext>
            </a:extLst>
          </p:cNvPr>
          <p:cNvSpPr txBox="1"/>
          <p:nvPr/>
        </p:nvSpPr>
        <p:spPr>
          <a:xfrm>
            <a:off x="853964" y="739058"/>
            <a:ext cx="109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 (Z=6)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BF86FB-766B-BF8A-6AD2-836B4C7A3570}"/>
              </a:ext>
            </a:extLst>
          </p:cNvPr>
          <p:cNvSpPr txBox="1"/>
          <p:nvPr/>
        </p:nvSpPr>
        <p:spPr>
          <a:xfrm>
            <a:off x="4539297" y="1959404"/>
            <a:ext cx="109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 (Z=79)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790CAC3-B814-EEB4-00F5-9C5248D30B06}"/>
              </a:ext>
            </a:extLst>
          </p:cNvPr>
          <p:cNvGrpSpPr/>
          <p:nvPr/>
        </p:nvGrpSpPr>
        <p:grpSpPr>
          <a:xfrm>
            <a:off x="7376389" y="3287893"/>
            <a:ext cx="3638551" cy="2464417"/>
            <a:chOff x="7284719" y="3174189"/>
            <a:chExt cx="4111356" cy="2784651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146B23B7-8275-A116-6A8A-1301168495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0" r="7429" b="3311"/>
            <a:stretch/>
          </p:blipFill>
          <p:spPr>
            <a:xfrm>
              <a:off x="7284719" y="3174189"/>
              <a:ext cx="4111356" cy="2784651"/>
            </a:xfrm>
            <a:prstGeom prst="rect">
              <a:avLst/>
            </a:prstGeom>
          </p:spPr>
        </p:pic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AA667C15-BAD8-B489-1767-67A59017369B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0" y="5818141"/>
              <a:ext cx="18067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7EBED840-D80B-CCD8-E484-63B0594F30F7}"/>
              </a:ext>
            </a:extLst>
          </p:cNvPr>
          <p:cNvSpPr txBox="1"/>
          <p:nvPr/>
        </p:nvSpPr>
        <p:spPr>
          <a:xfrm>
            <a:off x="7774196" y="5258766"/>
            <a:ext cx="1349812" cy="43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 µm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146F6F8-43CD-DB79-F160-6B0D239F09CA}"/>
              </a:ext>
            </a:extLst>
          </p:cNvPr>
          <p:cNvSpPr txBox="1"/>
          <p:nvPr/>
        </p:nvSpPr>
        <p:spPr>
          <a:xfrm>
            <a:off x="8127034" y="2766436"/>
            <a:ext cx="109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 (Z=92)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A1A622E-C43E-0804-AAAA-6496983BCE15}"/>
              </a:ext>
            </a:extLst>
          </p:cNvPr>
          <p:cNvSpPr txBox="1"/>
          <p:nvPr/>
        </p:nvSpPr>
        <p:spPr>
          <a:xfrm>
            <a:off x="565031" y="3853756"/>
            <a:ext cx="288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E= E</a:t>
            </a:r>
            <a:r>
              <a:rPr lang="fr-FR" sz="1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fr-F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(Electrons rétrodiffusés)</a:t>
            </a:r>
          </a:p>
          <a:p>
            <a:r>
              <a:rPr lang="fr-FR" sz="1400" dirty="0">
                <a:solidFill>
                  <a:srgbClr val="2C00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E= 0 (Electrons absorbés)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C144724-F611-74B4-D29A-723206C68F9A}"/>
              </a:ext>
            </a:extLst>
          </p:cNvPr>
          <p:cNvSpPr txBox="1"/>
          <p:nvPr/>
        </p:nvSpPr>
        <p:spPr>
          <a:xfrm>
            <a:off x="767786" y="62468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trajectoires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rétrodiffusées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95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9699AA0-F999-5015-083D-BED4770E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79" y="1711975"/>
            <a:ext cx="4379701" cy="336243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E1FC8A9-566A-03C0-3FC8-0107E614AAC0}"/>
              </a:ext>
            </a:extLst>
          </p:cNvPr>
          <p:cNvSpPr txBox="1"/>
          <p:nvPr/>
        </p:nvSpPr>
        <p:spPr>
          <a:xfrm>
            <a:off x="3366076" y="0"/>
            <a:ext cx="531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 de la nature du matériaux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4BFD5EE-9C0A-6E59-03C7-37DEC62947B5}"/>
              </a:ext>
            </a:extLst>
          </p:cNvPr>
          <p:cNvSpPr txBox="1"/>
          <p:nvPr/>
        </p:nvSpPr>
        <p:spPr>
          <a:xfrm rot="16200000">
            <a:off x="-655642" y="2853175"/>
            <a:ext cx="359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 de rétrodiffusion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F461BA-3112-E2EB-E17D-BFD3C31102AF}"/>
              </a:ext>
            </a:extLst>
          </p:cNvPr>
          <p:cNvSpPr txBox="1"/>
          <p:nvPr/>
        </p:nvSpPr>
        <p:spPr>
          <a:xfrm>
            <a:off x="2540549" y="5067258"/>
            <a:ext cx="359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Numéro Atomique (Z)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1FE4DA9-EA45-D620-8855-EC5E84FFF413}"/>
                  </a:ext>
                </a:extLst>
              </p:cNvPr>
              <p:cNvSpPr txBox="1"/>
              <p:nvPr/>
            </p:nvSpPr>
            <p:spPr>
              <a:xfrm>
                <a:off x="1055088" y="5504820"/>
                <a:ext cx="2310988" cy="9005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</m:t>
                        </m:r>
                      </m:e>
                      <m:sub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sz="40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4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rad>
                          </m:den>
                        </m:f>
                      </m:sup>
                    </m:sSup>
                  </m:oMath>
                </a14:m>
                <a:r>
                  <a:rPr lang="fr-FR" sz="3600" dirty="0"/>
                  <a:t> 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1FE4DA9-EA45-D620-8855-EC5E84FFF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88" y="5504820"/>
                <a:ext cx="2310988" cy="9005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1CB5FF7-1FA7-F234-F59C-46BC1A43F440}"/>
                  </a:ext>
                </a:extLst>
              </p:cNvPr>
              <p:cNvSpPr txBox="1"/>
              <p:nvPr/>
            </p:nvSpPr>
            <p:spPr>
              <a:xfrm>
                <a:off x="5183915" y="718466"/>
                <a:ext cx="1968500" cy="843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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1CB5FF7-1FA7-F234-F59C-46BC1A43F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915" y="718466"/>
                <a:ext cx="1968500" cy="8436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40290853-D46C-93ED-8EB0-30C751946BCC}"/>
              </a:ext>
            </a:extLst>
          </p:cNvPr>
          <p:cNvSpPr txBox="1"/>
          <p:nvPr/>
        </p:nvSpPr>
        <p:spPr>
          <a:xfrm>
            <a:off x="655221" y="9446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Rendement électronique des rétrodiffusés </a:t>
            </a:r>
            <a:r>
              <a:rPr lang="fr-FR" dirty="0">
                <a:latin typeface="Symbol" panose="05050102010706020507" pitchFamily="18" charset="2"/>
                <a:sym typeface="Symbol" panose="05050102010706020507" pitchFamily="18" charset="2"/>
              </a:rPr>
              <a:t>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fr-FR" dirty="0">
                <a:latin typeface="Symbol" panose="05050102010706020507" pitchFamily="18" charset="2"/>
                <a:sym typeface="Symbol" panose="05050102010706020507" pitchFamily="18" charset="2"/>
              </a:rPr>
              <a:t> 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C1C13F9-AB7D-365B-765D-F00E3B2B1C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8" t="42816" r="60999" b="2592"/>
          <a:stretch/>
        </p:blipFill>
        <p:spPr>
          <a:xfrm>
            <a:off x="6879256" y="1692716"/>
            <a:ext cx="3594101" cy="383464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2A411BF-1E66-F600-B77E-5FD640927AA6}"/>
              </a:ext>
            </a:extLst>
          </p:cNvPr>
          <p:cNvSpPr txBox="1"/>
          <p:nvPr/>
        </p:nvSpPr>
        <p:spPr>
          <a:xfrm>
            <a:off x="7253955" y="2030360"/>
            <a:ext cx="2844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Spectre énergétique de l’émission rétrodiffusée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5DE58A7-470E-2195-FF61-E1BBF0F7874A}"/>
                  </a:ext>
                </a:extLst>
              </p:cNvPr>
              <p:cNvSpPr txBox="1"/>
              <p:nvPr/>
            </p:nvSpPr>
            <p:spPr>
              <a:xfrm>
                <a:off x="4337599" y="5680203"/>
                <a:ext cx="759391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fr-FR" sz="24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 Z de la cible augmente le coefficient de rétrodiffusion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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sub>
                    </m:sSub>
                    <m:r>
                      <a:rPr lang="fr-FR" sz="2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fr-FR" sz="24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croît </a:t>
                </a:r>
                <a:r>
                  <a:rPr lang="fr-FR" alt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 </a:t>
                </a:r>
                <a:r>
                  <a:rPr lang="fr-FR" sz="2400" b="1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Contraste de</a:t>
                </a:r>
                <a:r>
                  <a:rPr lang="fr-F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nombre</a:t>
                </a:r>
                <a:r>
                  <a:rPr lang="fr-F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atomique</a:t>
                </a:r>
                <a:r>
                  <a:rPr lang="fr-FR" sz="24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5DE58A7-470E-2195-FF61-E1BBF0F78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599" y="5680203"/>
                <a:ext cx="7593910" cy="830997"/>
              </a:xfrm>
              <a:prstGeom prst="rect">
                <a:avLst/>
              </a:prstGeom>
              <a:blipFill>
                <a:blip r:embed="rId6"/>
                <a:stretch>
                  <a:fillRect l="-1285" t="-5882" b="-16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>
            <a:extLst>
              <a:ext uri="{FF2B5EF4-FFF2-40B4-BE49-F238E27FC236}">
                <a16:creationId xmlns:a16="http://schemas.microsoft.com/office/drawing/2014/main" id="{397DA490-48B9-77A8-D7C1-15B1903C2059}"/>
              </a:ext>
            </a:extLst>
          </p:cNvPr>
          <p:cNvSpPr txBox="1"/>
          <p:nvPr/>
        </p:nvSpPr>
        <p:spPr>
          <a:xfrm>
            <a:off x="4006908" y="4469219"/>
            <a:ext cx="15368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Bishop et Heinrich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08FAFB1-8D54-26E5-BD4E-1E01716720D6}"/>
              </a:ext>
            </a:extLst>
          </p:cNvPr>
          <p:cNvSpPr txBox="1"/>
          <p:nvPr/>
        </p:nvSpPr>
        <p:spPr>
          <a:xfrm>
            <a:off x="1873345" y="1907250"/>
            <a:ext cx="2585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Pas d’influence de la tension d’accélération sur le rendement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4712285-E82B-5E51-DD59-C7A9BBA02205}"/>
              </a:ext>
            </a:extLst>
          </p:cNvPr>
          <p:cNvSpPr txBox="1"/>
          <p:nvPr/>
        </p:nvSpPr>
        <p:spPr>
          <a:xfrm>
            <a:off x="2598870" y="6339797"/>
            <a:ext cx="2585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Arnal et Verdier</a:t>
            </a:r>
          </a:p>
        </p:txBody>
      </p:sp>
    </p:spTree>
    <p:extLst>
      <p:ext uri="{BB962C8B-B14F-4D97-AF65-F5344CB8AC3E}">
        <p14:creationId xmlns:p14="http://schemas.microsoft.com/office/powerpoint/2010/main" val="2736788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F75F32D-A6A0-4D55-BA1F-26AF09807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9" r="69174" b="59587"/>
          <a:stretch/>
        </p:blipFill>
        <p:spPr>
          <a:xfrm>
            <a:off x="801252" y="828695"/>
            <a:ext cx="2019300" cy="188910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E19EA29-6C96-6B5A-3017-58679EF6AABD}"/>
              </a:ext>
            </a:extLst>
          </p:cNvPr>
          <p:cNvSpPr txBox="1"/>
          <p:nvPr/>
        </p:nvSpPr>
        <p:spPr>
          <a:xfrm>
            <a:off x="3366076" y="0"/>
            <a:ext cx="531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 de l’angle d'incidence du faisceau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AA0476-5836-6B0F-4D9F-531D8A78ECE4}"/>
              </a:ext>
            </a:extLst>
          </p:cNvPr>
          <p:cNvSpPr txBox="1"/>
          <p:nvPr/>
        </p:nvSpPr>
        <p:spPr>
          <a:xfrm>
            <a:off x="871678" y="2858826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normale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034E7D5-3FC1-0B43-20EA-B74EC14004BA}"/>
                  </a:ext>
                </a:extLst>
              </p:cNvPr>
              <p:cNvSpPr txBox="1"/>
              <p:nvPr/>
            </p:nvSpPr>
            <p:spPr>
              <a:xfrm>
                <a:off x="599166" y="3940276"/>
                <a:ext cx="2336224" cy="6920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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</m:t>
                          </m:r>
                        </m:sub>
                      </m:sSub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fr-FR" sz="24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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fr-FR" sz="240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400" i="0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r-FR" sz="240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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034E7D5-3FC1-0B43-20EA-B74EC1400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66" y="3940276"/>
                <a:ext cx="2336224" cy="692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0A77CE3D-D762-394F-5A33-E485C8477CD8}"/>
              </a:ext>
            </a:extLst>
          </p:cNvPr>
          <p:cNvSpPr txBox="1"/>
          <p:nvPr/>
        </p:nvSpPr>
        <p:spPr>
          <a:xfrm>
            <a:off x="990156" y="3541593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Loi 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lambert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5ED51E2-6EC5-5A16-563F-C5072472C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156" y="513247"/>
            <a:ext cx="2883557" cy="252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212F8AD-98B8-C46B-EC2A-DE645FE2FFF3}"/>
              </a:ext>
            </a:extLst>
          </p:cNvPr>
          <p:cNvSpPr txBox="1"/>
          <p:nvPr/>
        </p:nvSpPr>
        <p:spPr>
          <a:xfrm>
            <a:off x="3457254" y="2847817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oblique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A2A80D5F-F8E0-3FF2-44A8-9C3055C9BA3F}"/>
                  </a:ext>
                </a:extLst>
              </p:cNvPr>
              <p:cNvSpPr txBox="1"/>
              <p:nvPr/>
            </p:nvSpPr>
            <p:spPr>
              <a:xfrm>
                <a:off x="3074762" y="3640851"/>
                <a:ext cx="2972620" cy="540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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sub>
                    </m:sSub>
                    <m:r>
                      <a:rPr lang="fr-FR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(1+</m:t>
                    </m:r>
                    <m:func>
                      <m:func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func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rad>
                          </m:den>
                        </m:f>
                      </m:sup>
                    </m:sSup>
                  </m:oMath>
                </a14:m>
                <a:r>
                  <a:rPr lang="fr-FR" sz="2400" dirty="0"/>
                  <a:t>  </a:t>
                </a: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A2A80D5F-F8E0-3FF2-44A8-9C3055C9B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762" y="3640851"/>
                <a:ext cx="2972620" cy="540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>
            <a:extLst>
              <a:ext uri="{FF2B5EF4-FFF2-40B4-BE49-F238E27FC236}">
                <a16:creationId xmlns:a16="http://schemas.microsoft.com/office/drawing/2014/main" id="{3E71A1FD-8165-3E5B-E4CA-620147DB7240}"/>
              </a:ext>
            </a:extLst>
          </p:cNvPr>
          <p:cNvSpPr txBox="1"/>
          <p:nvPr/>
        </p:nvSpPr>
        <p:spPr>
          <a:xfrm>
            <a:off x="5132242" y="4180999"/>
            <a:ext cx="123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Arnal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A582B4C-E8D4-7AF6-E168-7EC9A37540FB}"/>
              </a:ext>
            </a:extLst>
          </p:cNvPr>
          <p:cNvSpPr txBox="1"/>
          <p:nvPr/>
        </p:nvSpPr>
        <p:spPr>
          <a:xfrm>
            <a:off x="871678" y="468392"/>
            <a:ext cx="4772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Distribution spatiale de l’émission rétrodiffusée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2F10F76-113A-4EBF-F9AA-47490AC467AF}"/>
              </a:ext>
            </a:extLst>
          </p:cNvPr>
          <p:cNvSpPr txBox="1"/>
          <p:nvPr/>
        </p:nvSpPr>
        <p:spPr>
          <a:xfrm>
            <a:off x="1336276" y="3172261"/>
            <a:ext cx="107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Sphère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046BF1A-A681-5F24-BD14-0D8C2CA51208}"/>
              </a:ext>
            </a:extLst>
          </p:cNvPr>
          <p:cNvSpPr txBox="1"/>
          <p:nvPr/>
        </p:nvSpPr>
        <p:spPr>
          <a:xfrm>
            <a:off x="3826970" y="3184518"/>
            <a:ext cx="93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02EC7B74-BA7E-0390-0192-4C011D7C341A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2414728" y="3356927"/>
            <a:ext cx="1412242" cy="1225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3A4A60D0-83F7-DFA4-DA17-68CF0B9EA2C6}"/>
              </a:ext>
            </a:extLst>
          </p:cNvPr>
          <p:cNvSpPr txBox="1"/>
          <p:nvPr/>
        </p:nvSpPr>
        <p:spPr>
          <a:xfrm>
            <a:off x="714092" y="4893117"/>
            <a:ext cx="481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Dépendance du coefficient de rétrodiffusion en fonction de l'angle d’incidence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73CFF883-9B53-A424-EE5B-0F1CB8AD0D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318" y="1644177"/>
            <a:ext cx="4372603" cy="2880000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B05AC5CA-56B8-3DB7-3F68-27C0A0368FAC}"/>
              </a:ext>
            </a:extLst>
          </p:cNvPr>
          <p:cNvSpPr txBox="1"/>
          <p:nvPr/>
        </p:nvSpPr>
        <p:spPr>
          <a:xfrm>
            <a:off x="10538591" y="2879653"/>
            <a:ext cx="93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B55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618D536-6671-F685-CDE3-574DF6095E75}"/>
              </a:ext>
            </a:extLst>
          </p:cNvPr>
          <p:cNvSpPr txBox="1"/>
          <p:nvPr/>
        </p:nvSpPr>
        <p:spPr>
          <a:xfrm>
            <a:off x="10635567" y="2242230"/>
            <a:ext cx="93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6BBD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C2CA0DB-12F8-6849-F2F6-B8312DBD4E67}"/>
              </a:ext>
            </a:extLst>
          </p:cNvPr>
          <p:cNvSpPr txBox="1"/>
          <p:nvPr/>
        </p:nvSpPr>
        <p:spPr>
          <a:xfrm>
            <a:off x="10635567" y="1892583"/>
            <a:ext cx="93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44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0F87B14-667A-AAE4-AA5F-20ABD7667DA7}"/>
              </a:ext>
            </a:extLst>
          </p:cNvPr>
          <p:cNvSpPr txBox="1"/>
          <p:nvPr/>
        </p:nvSpPr>
        <p:spPr>
          <a:xfrm>
            <a:off x="6577235" y="4484460"/>
            <a:ext cx="481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d’incidence en degré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DF723C8-B53B-FC35-788F-7728A2DB8317}"/>
              </a:ext>
            </a:extLst>
          </p:cNvPr>
          <p:cNvSpPr txBox="1"/>
          <p:nvPr/>
        </p:nvSpPr>
        <p:spPr>
          <a:xfrm rot="16200000">
            <a:off x="4780186" y="2480885"/>
            <a:ext cx="35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 de rétrodiffusion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fr-F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  <a:endParaRPr lang="fr-FR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321E3DFB-81C2-E8B0-F0E2-82B363940164}"/>
                  </a:ext>
                </a:extLst>
              </p:cNvPr>
              <p:cNvSpPr txBox="1"/>
              <p:nvPr/>
            </p:nvSpPr>
            <p:spPr>
              <a:xfrm>
                <a:off x="599166" y="5855649"/>
                <a:ext cx="112795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fr-FR" sz="24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Plus l’angle augmente, moins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</m:t>
                        </m:r>
                      </m:e>
                      <m:sub>
                        <m:r>
                          <a:rPr lang="fr-FR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sub>
                    </m:sSub>
                    <m:r>
                      <a:rPr lang="fr-FR" sz="2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fr-FR" alt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est dépendant de Z  </a:t>
                </a:r>
                <a:r>
                  <a:rPr lang="fr-FR" sz="2400" b="1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Contraste de</a:t>
                </a:r>
                <a:r>
                  <a:rPr lang="fr-F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i="0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topographie</a:t>
                </a: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321E3DFB-81C2-E8B0-F0E2-82B363940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66" y="5855649"/>
                <a:ext cx="11279553" cy="461665"/>
              </a:xfrm>
              <a:prstGeom prst="rect">
                <a:avLst/>
              </a:prstGeom>
              <a:blipFill>
                <a:blip r:embed="rId7"/>
                <a:stretch>
                  <a:fillRect l="-810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260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42960B1-A123-8017-E42C-883C33FAF189}"/>
              </a:ext>
            </a:extLst>
          </p:cNvPr>
          <p:cNvSpPr txBox="1"/>
          <p:nvPr/>
        </p:nvSpPr>
        <p:spPr>
          <a:xfrm>
            <a:off x="3366076" y="0"/>
            <a:ext cx="531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secondaire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595952E-BCCB-B05E-02EF-C068401A51C3}"/>
              </a:ext>
            </a:extLst>
          </p:cNvPr>
          <p:cNvSpPr txBox="1"/>
          <p:nvPr/>
        </p:nvSpPr>
        <p:spPr>
          <a:xfrm>
            <a:off x="532915" y="877331"/>
            <a:ext cx="919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de faible énergie (&lt;50eV par convention) issus de la cible après ionisation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0FE19FA-35C7-EEA4-4B66-1239C49D27B8}"/>
              </a:ext>
            </a:extLst>
          </p:cNvPr>
          <p:cNvGrpSpPr/>
          <p:nvPr/>
        </p:nvGrpSpPr>
        <p:grpSpPr>
          <a:xfrm>
            <a:off x="483419" y="1836682"/>
            <a:ext cx="5244281" cy="2316348"/>
            <a:chOff x="2145854" y="3825044"/>
            <a:chExt cx="5695526" cy="2075749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6B1E671A-CEA6-C226-E275-5EE5E35BDA93}"/>
                </a:ext>
              </a:extLst>
            </p:cNvPr>
            <p:cNvCxnSpPr/>
            <p:nvPr/>
          </p:nvCxnSpPr>
          <p:spPr>
            <a:xfrm>
              <a:off x="2339752" y="3825044"/>
              <a:ext cx="0" cy="1548172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1D1C7D40-199E-0F12-6239-1654511ED65F}"/>
                </a:ext>
              </a:extLst>
            </p:cNvPr>
            <p:cNvCxnSpPr/>
            <p:nvPr/>
          </p:nvCxnSpPr>
          <p:spPr>
            <a:xfrm flipH="1">
              <a:off x="2339752" y="5373216"/>
              <a:ext cx="198022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orme libre 9">
              <a:extLst>
                <a:ext uri="{FF2B5EF4-FFF2-40B4-BE49-F238E27FC236}">
                  <a16:creationId xmlns:a16="http://schemas.microsoft.com/office/drawing/2014/main" id="{945F9AD9-1BE9-E5F6-D4FD-188C8789E3D5}"/>
                </a:ext>
              </a:extLst>
            </p:cNvPr>
            <p:cNvSpPr/>
            <p:nvPr/>
          </p:nvSpPr>
          <p:spPr>
            <a:xfrm>
              <a:off x="2339752" y="3969061"/>
              <a:ext cx="1828800" cy="1332148"/>
            </a:xfrm>
            <a:custGeom>
              <a:avLst/>
              <a:gdLst>
                <a:gd name="connsiteX0" fmla="*/ 0 w 1828800"/>
                <a:gd name="connsiteY0" fmla="*/ 1381731 h 1496031"/>
                <a:gd name="connsiteX1" fmla="*/ 304800 w 1828800"/>
                <a:gd name="connsiteY1" fmla="*/ 606 h 1496031"/>
                <a:gd name="connsiteX2" fmla="*/ 762000 w 1828800"/>
                <a:gd name="connsiteY2" fmla="*/ 1210281 h 1496031"/>
                <a:gd name="connsiteX3" fmla="*/ 1828800 w 1828800"/>
                <a:gd name="connsiteY3" fmla="*/ 1496031 h 149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496031">
                  <a:moveTo>
                    <a:pt x="0" y="1381731"/>
                  </a:moveTo>
                  <a:cubicBezTo>
                    <a:pt x="88900" y="705456"/>
                    <a:pt x="177800" y="29181"/>
                    <a:pt x="304800" y="606"/>
                  </a:cubicBezTo>
                  <a:cubicBezTo>
                    <a:pt x="431800" y="-27969"/>
                    <a:pt x="508000" y="961044"/>
                    <a:pt x="762000" y="1210281"/>
                  </a:cubicBezTo>
                  <a:cubicBezTo>
                    <a:pt x="1016000" y="1459518"/>
                    <a:pt x="1422400" y="1477774"/>
                    <a:pt x="1828800" y="14960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197B23E4-6185-C39A-BE0B-D51504BFE705}"/>
                </a:ext>
              </a:extLst>
            </p:cNvPr>
            <p:cNvSpPr txBox="1"/>
            <p:nvPr/>
          </p:nvSpPr>
          <p:spPr>
            <a:xfrm>
              <a:off x="7060397" y="5362407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Eo</a:t>
              </a:r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kV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5989B45-55C8-089A-A578-9F483C05C250}"/>
                </a:ext>
              </a:extLst>
            </p:cNvPr>
            <p:cNvSpPr txBox="1"/>
            <p:nvPr/>
          </p:nvSpPr>
          <p:spPr>
            <a:xfrm>
              <a:off x="2145854" y="54704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E8CFEC3F-4D49-81F5-4529-30B1F2603D52}"/>
                </a:ext>
              </a:extLst>
            </p:cNvPr>
            <p:cNvCxnSpPr/>
            <p:nvPr/>
          </p:nvCxnSpPr>
          <p:spPr>
            <a:xfrm flipV="1">
              <a:off x="2843808" y="5301209"/>
              <a:ext cx="0" cy="720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34EA6DC5-7AAF-58F4-6905-15F5FE81A4B8}"/>
                </a:ext>
              </a:extLst>
            </p:cNvPr>
            <p:cNvCxnSpPr/>
            <p:nvPr/>
          </p:nvCxnSpPr>
          <p:spPr>
            <a:xfrm flipV="1">
              <a:off x="3347864" y="5297277"/>
              <a:ext cx="0" cy="720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B22B1A9-711E-99EF-4A3E-A8887677A354}"/>
                </a:ext>
              </a:extLst>
            </p:cNvPr>
            <p:cNvSpPr txBox="1"/>
            <p:nvPr/>
          </p:nvSpPr>
          <p:spPr>
            <a:xfrm>
              <a:off x="2506331" y="5466522"/>
              <a:ext cx="1071666" cy="434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5eV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1282A78A-03A1-AE68-AEA9-636E07E684EF}"/>
                </a:ext>
              </a:extLst>
            </p:cNvPr>
            <p:cNvSpPr txBox="1"/>
            <p:nvPr/>
          </p:nvSpPr>
          <p:spPr>
            <a:xfrm>
              <a:off x="3042164" y="5470455"/>
              <a:ext cx="684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10eV</a:t>
              </a:r>
            </a:p>
          </p:txBody>
        </p: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1B6E4226-A880-B29D-7A84-8A1F68E26DF2}"/>
                </a:ext>
              </a:extLst>
            </p:cNvPr>
            <p:cNvCxnSpPr/>
            <p:nvPr/>
          </p:nvCxnSpPr>
          <p:spPr>
            <a:xfrm flipH="1">
              <a:off x="4319972" y="5373216"/>
              <a:ext cx="327636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E6A79125-9C5D-A42C-BE44-51EEDC3ACF8B}"/>
                </a:ext>
              </a:extLst>
            </p:cNvPr>
            <p:cNvCxnSpPr/>
            <p:nvPr/>
          </p:nvCxnSpPr>
          <p:spPr>
            <a:xfrm flipV="1">
              <a:off x="5112060" y="5297277"/>
              <a:ext cx="0" cy="720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3B9178F3-D948-6E5C-DA93-4CF0EC2A1010}"/>
                </a:ext>
              </a:extLst>
            </p:cNvPr>
            <p:cNvSpPr txBox="1"/>
            <p:nvPr/>
          </p:nvSpPr>
          <p:spPr>
            <a:xfrm>
              <a:off x="4682611" y="5438617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eV</a:t>
              </a: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CA4817B8-FB25-86E7-4CC5-6BC0FE10DE79}"/>
                </a:ext>
              </a:extLst>
            </p:cNvPr>
            <p:cNvCxnSpPr/>
            <p:nvPr/>
          </p:nvCxnSpPr>
          <p:spPr>
            <a:xfrm flipV="1">
              <a:off x="7407942" y="5297276"/>
              <a:ext cx="0" cy="720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B9674480-34AB-C566-50C0-E49F467FB33D}"/>
              </a:ext>
            </a:extLst>
          </p:cNvPr>
          <p:cNvSpPr txBox="1"/>
          <p:nvPr/>
        </p:nvSpPr>
        <p:spPr>
          <a:xfrm>
            <a:off x="659672" y="4199554"/>
            <a:ext cx="4883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énergétique du rendement d’émission des électrons secondaires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2027B3C-CC70-A939-BB5C-86B31F369FF3}"/>
              </a:ext>
            </a:extLst>
          </p:cNvPr>
          <p:cNvSpPr txBox="1"/>
          <p:nvPr/>
        </p:nvSpPr>
        <p:spPr>
          <a:xfrm>
            <a:off x="532915" y="1276652"/>
            <a:ext cx="628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des électrons secondaires ont une énergie inférieur à 10eV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810AE04-8214-F750-972A-526D4A62BFCE}"/>
              </a:ext>
            </a:extLst>
          </p:cNvPr>
          <p:cNvSpPr txBox="1"/>
          <p:nvPr/>
        </p:nvSpPr>
        <p:spPr>
          <a:xfrm>
            <a:off x="5328602" y="1899455"/>
            <a:ext cx="643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Perte rapide de leur énergie sur quelques dizaines de nanomètres (libre parcours moyens faibles)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B307CB3D-2F26-B962-C421-A9ACA7E96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77" t="9536" r="7943" b="38610"/>
          <a:stretch/>
        </p:blipFill>
        <p:spPr>
          <a:xfrm>
            <a:off x="6091764" y="2622699"/>
            <a:ext cx="4620319" cy="3501278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3F851F11-45F3-52B1-3677-53CE2E1C9653}"/>
              </a:ext>
            </a:extLst>
          </p:cNvPr>
          <p:cNvSpPr txBox="1"/>
          <p:nvPr/>
        </p:nvSpPr>
        <p:spPr>
          <a:xfrm>
            <a:off x="622311" y="4824727"/>
            <a:ext cx="543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Seul les électrons secondaires émis près de la surface auront une probabilité de s’échapper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2E3B6639-2056-3B1A-BBB0-D875E9D89539}"/>
                  </a:ext>
                </a:extLst>
              </p:cNvPr>
              <p:cNvSpPr txBox="1"/>
              <p:nvPr/>
            </p:nvSpPr>
            <p:spPr>
              <a:xfrm>
                <a:off x="1831146" y="6170501"/>
                <a:ext cx="88809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Rendement d’émission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δ</m:t>
                        </m:r>
                      </m:e>
                      <m:sub>
                        <m:r>
                          <a:rPr lang="fr-FR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fonction de la distance d’échappement</a:t>
                </a:r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2E3B6639-2056-3B1A-BBB0-D875E9D89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146" y="6170501"/>
                <a:ext cx="8880937" cy="461665"/>
              </a:xfrm>
              <a:prstGeom prst="rect">
                <a:avLst/>
              </a:prstGeom>
              <a:blipFill>
                <a:blip r:embed="rId3"/>
                <a:stretch>
                  <a:fillRect l="-1030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603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52C2C97-88A4-101A-CD0E-8AAF351DB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4"/>
          <a:stretch/>
        </p:blipFill>
        <p:spPr>
          <a:xfrm>
            <a:off x="257151" y="1968134"/>
            <a:ext cx="5601476" cy="74014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C02FC96-285E-34C6-F1A5-97F80B20AC4B}"/>
              </a:ext>
            </a:extLst>
          </p:cNvPr>
          <p:cNvSpPr txBox="1"/>
          <p:nvPr/>
        </p:nvSpPr>
        <p:spPr>
          <a:xfrm>
            <a:off x="0" y="1143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secondaire: influence de la tension et du nombre atomique du matériau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AE65D9-9A5B-8DB0-F3C7-8B0FC9DCFBCA}"/>
              </a:ext>
            </a:extLst>
          </p:cNvPr>
          <p:cNvSpPr txBox="1"/>
          <p:nvPr/>
        </p:nvSpPr>
        <p:spPr>
          <a:xfrm>
            <a:off x="1298145" y="748969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Rendement d’émission secondaire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166D22C-E2BB-DCC0-9436-36D9C300554A}"/>
                  </a:ext>
                </a:extLst>
              </p:cNvPr>
              <p:cNvSpPr txBox="1"/>
              <p:nvPr/>
            </p:nvSpPr>
            <p:spPr>
              <a:xfrm>
                <a:off x="4447315" y="551035"/>
                <a:ext cx="1968500" cy="787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δ</m:t>
                          </m:r>
                        </m:e>
                        <m:sub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sub>
                      </m:sSub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166D22C-E2BB-DCC0-9436-36D9C3005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315" y="551035"/>
                <a:ext cx="1968500" cy="7872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7168869A-08A1-AC3C-3C34-3B1CE1E174D1}"/>
              </a:ext>
            </a:extLst>
          </p:cNvPr>
          <p:cNvSpPr txBox="1"/>
          <p:nvPr/>
        </p:nvSpPr>
        <p:spPr>
          <a:xfrm>
            <a:off x="0" y="138822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de la tension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F91B4C1-4E75-6FBC-3BCF-0006EBE49910}"/>
              </a:ext>
            </a:extLst>
          </p:cNvPr>
          <p:cNvSpPr txBox="1"/>
          <p:nvPr/>
        </p:nvSpPr>
        <p:spPr>
          <a:xfrm>
            <a:off x="6516255" y="1950696"/>
            <a:ext cx="493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diminue </a:t>
            </a: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 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rendement 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fr-FR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 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augmente </a:t>
            </a:r>
            <a:endParaRPr lang="fr-F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EBFE013-FE18-DE95-0723-4672ADD5810D}"/>
              </a:ext>
            </a:extLst>
          </p:cNvPr>
          <p:cNvSpPr txBox="1"/>
          <p:nvPr/>
        </p:nvSpPr>
        <p:spPr>
          <a:xfrm>
            <a:off x="0" y="31959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du nombre atomique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C10D6D6-37CA-13DE-FC10-59BCA2B7580B}"/>
              </a:ext>
            </a:extLst>
          </p:cNvPr>
          <p:cNvSpPr txBox="1"/>
          <p:nvPr/>
        </p:nvSpPr>
        <p:spPr>
          <a:xfrm>
            <a:off x="1298145" y="2612785"/>
            <a:ext cx="389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Rendement d’émission en fonction de la tension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B9EA224-B1C4-0AD7-0C69-E52E369A0011}"/>
              </a:ext>
            </a:extLst>
          </p:cNvPr>
          <p:cNvSpPr txBox="1"/>
          <p:nvPr/>
        </p:nvSpPr>
        <p:spPr>
          <a:xfrm>
            <a:off x="5858735" y="2411948"/>
            <a:ext cx="6184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fr-FR" sz="1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 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est maximum lorsque </a:t>
            </a:r>
            <a:b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 secondaires sont produits dans la zone d’échappement 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C8CC5DE-FD4F-B6A5-E994-74BF26F94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074" y="3655773"/>
            <a:ext cx="4642526" cy="285007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5A7B58D-2863-E6A8-F882-06B46E8458EC}"/>
              </a:ext>
            </a:extLst>
          </p:cNvPr>
          <p:cNvSpPr txBox="1"/>
          <p:nvPr/>
        </p:nvSpPr>
        <p:spPr>
          <a:xfrm>
            <a:off x="4661940" y="4999308"/>
            <a:ext cx="1413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Selon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Wittry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BDE0F06-EE9D-E99F-F28C-38EB8E2DC64E}"/>
              </a:ext>
            </a:extLst>
          </p:cNvPr>
          <p:cNvSpPr txBox="1"/>
          <p:nvPr/>
        </p:nvSpPr>
        <p:spPr>
          <a:xfrm>
            <a:off x="6606991" y="4372923"/>
            <a:ext cx="44617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Faible influence (en première approximation) du numéro atomique Z sur le rendement </a:t>
            </a:r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fr-FR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79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CEE647F-782E-6765-25CF-59E72B35D466}"/>
              </a:ext>
            </a:extLst>
          </p:cNvPr>
          <p:cNvSpPr txBox="1"/>
          <p:nvPr/>
        </p:nvSpPr>
        <p:spPr>
          <a:xfrm>
            <a:off x="3366076" y="0"/>
            <a:ext cx="531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 de l’angle d'incidence du faisceau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2C4C66-A800-D2D6-344A-1EF2401FF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93"/>
          <a:stretch/>
        </p:blipFill>
        <p:spPr>
          <a:xfrm>
            <a:off x="618113" y="828206"/>
            <a:ext cx="2013750" cy="189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061B326-5B08-7EC4-213A-258CD64A7768}"/>
              </a:ext>
            </a:extLst>
          </p:cNvPr>
          <p:cNvSpPr txBox="1"/>
          <p:nvPr/>
        </p:nvSpPr>
        <p:spPr>
          <a:xfrm>
            <a:off x="767408" y="3192200"/>
            <a:ext cx="212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normale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BA5CEB2-D364-AE6E-5FDD-270D811DF920}"/>
              </a:ext>
            </a:extLst>
          </p:cNvPr>
          <p:cNvSpPr txBox="1"/>
          <p:nvPr/>
        </p:nvSpPr>
        <p:spPr>
          <a:xfrm>
            <a:off x="966970" y="2746172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Loi 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lambert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1ABE7BD-9080-9113-F370-0904D4E63CA7}"/>
                  </a:ext>
                </a:extLst>
              </p:cNvPr>
              <p:cNvSpPr txBox="1"/>
              <p:nvPr/>
            </p:nvSpPr>
            <p:spPr>
              <a:xfrm>
                <a:off x="558476" y="3652600"/>
                <a:ext cx="2336224" cy="7658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δ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</m:t>
                          </m:r>
                        </m:sub>
                      </m:sSub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𝑠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fr-FR" sz="240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400" i="0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r-FR" sz="240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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1ABE7BD-9080-9113-F370-0904D4E6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76" y="3652600"/>
                <a:ext cx="2336224" cy="765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1C7BFF7D-30E3-17E3-CB21-3DC9ABE0F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970" y="489631"/>
            <a:ext cx="2462521" cy="258004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C1AC27B-4246-E665-901F-24EBD8B4DD9E}"/>
              </a:ext>
            </a:extLst>
          </p:cNvPr>
          <p:cNvSpPr txBox="1"/>
          <p:nvPr/>
        </p:nvSpPr>
        <p:spPr>
          <a:xfrm>
            <a:off x="3363173" y="3171778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oblique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1FD622C-AC31-C17B-DA79-380A6094AE76}"/>
              </a:ext>
            </a:extLst>
          </p:cNvPr>
          <p:cNvSpPr txBox="1"/>
          <p:nvPr/>
        </p:nvSpPr>
        <p:spPr>
          <a:xfrm>
            <a:off x="3062118" y="3643208"/>
            <a:ext cx="233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d’échappement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 diminue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fr-FR" altLang="fr-F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 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rendement 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fr-FR" sz="1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 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augmente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1E3F164-C2EB-0A8D-11D6-15D666F91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981" y="814305"/>
            <a:ext cx="4666587" cy="386373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736BE4D-90B8-7883-1942-D33CF4EB43E6}"/>
              </a:ext>
            </a:extLst>
          </p:cNvPr>
          <p:cNvSpPr txBox="1"/>
          <p:nvPr/>
        </p:nvSpPr>
        <p:spPr>
          <a:xfrm rot="16200000">
            <a:off x="4485270" y="2132792"/>
            <a:ext cx="35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Rendement d’émission secondaire 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fr-FR" sz="1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endParaRPr lang="fr-FR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E70A413-F313-2196-3639-4DD58FE44C71}"/>
              </a:ext>
            </a:extLst>
          </p:cNvPr>
          <p:cNvSpPr txBox="1"/>
          <p:nvPr/>
        </p:nvSpPr>
        <p:spPr>
          <a:xfrm>
            <a:off x="6411517" y="4638789"/>
            <a:ext cx="481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d’incidence en degré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47F99C3-7CBC-FA27-F380-FA687DF29954}"/>
              </a:ext>
            </a:extLst>
          </p:cNvPr>
          <p:cNvSpPr txBox="1"/>
          <p:nvPr/>
        </p:nvSpPr>
        <p:spPr>
          <a:xfrm>
            <a:off x="1598963" y="5501624"/>
            <a:ext cx="9366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Plus l'angle augmente, plus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augmente </a:t>
            </a: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 </a:t>
            </a:r>
            <a:r>
              <a:rPr lang="fr-FR" alt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Contraste de topographie</a:t>
            </a:r>
            <a:endParaRPr lang="fr-FR" sz="2400" b="1" dirty="0">
              <a:solidFill>
                <a:srgbClr val="FF0000"/>
              </a:solidFill>
            </a:endParaRP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10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2A33C1-399C-9234-9098-FA4EF72E0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8" r="6209"/>
          <a:stretch/>
        </p:blipFill>
        <p:spPr>
          <a:xfrm>
            <a:off x="381000" y="923925"/>
            <a:ext cx="3568700" cy="361383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46D9B64-33E5-624B-6DBD-60DAF56B1DDF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secondaire: Emissions directes et indirectes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587C00-58DC-CBCA-DBA0-33E55EB9B018}"/>
              </a:ext>
            </a:extLst>
          </p:cNvPr>
          <p:cNvSpPr txBox="1"/>
          <p:nvPr/>
        </p:nvSpPr>
        <p:spPr>
          <a:xfrm>
            <a:off x="3561754" y="2466930"/>
            <a:ext cx="238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Émission secondaire de type II (SEII) due aux électrons rétrodiffusés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56AAD77-AAA1-049B-1D71-9CD3FAB6F42F}"/>
              </a:ext>
            </a:extLst>
          </p:cNvPr>
          <p:cNvSpPr txBox="1"/>
          <p:nvPr/>
        </p:nvSpPr>
        <p:spPr>
          <a:xfrm>
            <a:off x="3561754" y="3382579"/>
            <a:ext cx="238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Émission secondaire de type I (SEI)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B64BF8D-AA39-2C5F-A581-0045BFD46627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2184400" y="2943739"/>
            <a:ext cx="1377354" cy="7312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3107734-E0E2-67A1-F94B-96D77FCACD4B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086100" y="2882429"/>
            <a:ext cx="475654" cy="613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146E4407-6D0C-B15D-6E3A-E44C281D64E3}"/>
                  </a:ext>
                </a:extLst>
              </p:cNvPr>
              <p:cNvSpPr txBox="1"/>
              <p:nvPr/>
            </p:nvSpPr>
            <p:spPr>
              <a:xfrm>
                <a:off x="6991962" y="2295885"/>
                <a:ext cx="33516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δ</m:t>
                        </m:r>
                      </m:e>
                      <m:sub>
                        <m:r>
                          <a:rPr lang="fr-F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sub>
                    </m:sSub>
                    <m:r>
                      <a:rPr lang="fr-F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δ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fr-FR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(1+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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δ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</m:oMath>
                </a14:m>
                <a:endParaRPr lang="fr-FR" sz="2400" dirty="0"/>
              </a:p>
            </p:txBody>
          </p:sp>
        </mc:Choice>
        <mc:Fallback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146E4407-6D0C-B15D-6E3A-E44C281D6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962" y="2295885"/>
                <a:ext cx="3351663" cy="461665"/>
              </a:xfrm>
              <a:prstGeom prst="rect">
                <a:avLst/>
              </a:prstGeom>
              <a:blipFill>
                <a:blip r:embed="rId3"/>
                <a:stretch>
                  <a:fillRect l="-545" b="-18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>
            <a:extLst>
              <a:ext uri="{FF2B5EF4-FFF2-40B4-BE49-F238E27FC236}">
                <a16:creationId xmlns:a16="http://schemas.microsoft.com/office/drawing/2014/main" id="{D67216FA-E4E6-1BEF-FB75-6562CA60BD54}"/>
              </a:ext>
            </a:extLst>
          </p:cNvPr>
          <p:cNvSpPr txBox="1"/>
          <p:nvPr/>
        </p:nvSpPr>
        <p:spPr>
          <a:xfrm>
            <a:off x="6096000" y="2814797"/>
            <a:ext cx="5442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de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typeII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apport d’un contraste de Z pour des échantillons avec peu ou pas de relief</a:t>
            </a:r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9D12D9A3-DA83-ECAB-2B64-A33F0E9C06EE}"/>
              </a:ext>
            </a:extLst>
          </p:cNvPr>
          <p:cNvGrpSpPr/>
          <p:nvPr/>
        </p:nvGrpSpPr>
        <p:grpSpPr>
          <a:xfrm>
            <a:off x="5702300" y="946242"/>
            <a:ext cx="4804568" cy="1215209"/>
            <a:chOff x="4612300" y="884993"/>
            <a:chExt cx="4804568" cy="121520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E452FEE8-647A-4BDC-EBC2-6C4A5B3C02A6}"/>
                    </a:ext>
                  </a:extLst>
                </p:cNvPr>
                <p:cNvSpPr txBox="1"/>
                <p:nvPr/>
              </p:nvSpPr>
              <p:spPr>
                <a:xfrm>
                  <a:off x="4612300" y="884993"/>
                  <a:ext cx="475932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</m:e>
                          <m:sub>
                            <m: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</m:e>
                          <m:sub>
                            <m: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fr-F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</m:e>
                          <m:sub>
                            <m: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fr-F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</m:e>
                          <m:sub>
                            <m: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  <m:r>
                          <a:rPr lang="fr-F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𝑒𝑡</m:t>
                        </m:r>
                        <m:r>
                          <a:rPr lang="fr-F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</m:e>
                          <m:sub>
                            <m:r>
                              <a:rPr lang="fr-F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fr-F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sz="2400"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m:rPr>
                                <m:nor/>
                              </m:rPr>
                              <a:rPr lang="fr-FR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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</m:e>
                          <m:sub>
                            <m:r>
                              <a:rPr lang="fr-F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FR" sz="2400" dirty="0"/>
                </a:p>
              </p:txBody>
            </p:sp>
          </mc:Choice>
          <mc:Fallback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E452FEE8-647A-4BDC-EBC2-6C4A5B3C02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300" y="884993"/>
                  <a:ext cx="4759326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1D3C72D7-F158-2D3A-7F51-EF0CC61FA2EA}"/>
                </a:ext>
              </a:extLst>
            </p:cNvPr>
            <p:cNvSpPr txBox="1"/>
            <p:nvPr/>
          </p:nvSpPr>
          <p:spPr>
            <a:xfrm>
              <a:off x="5410669" y="1618146"/>
              <a:ext cx="7493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(SEI)</a:t>
              </a:r>
              <a:endParaRPr lang="fr-FR" sz="1400" dirty="0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5129A4D3-D48D-0809-5FE6-E7D35FF9E244}"/>
                </a:ext>
              </a:extLst>
            </p:cNvPr>
            <p:cNvSpPr txBox="1"/>
            <p:nvPr/>
          </p:nvSpPr>
          <p:spPr>
            <a:xfrm>
              <a:off x="6026602" y="1628455"/>
              <a:ext cx="7493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(SEII)</a:t>
              </a:r>
              <a:endParaRPr lang="fr-FR" sz="1400" dirty="0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41523B32-A06A-9057-FB0F-B11562BCA81D}"/>
                </a:ext>
              </a:extLst>
            </p:cNvPr>
            <p:cNvSpPr txBox="1"/>
            <p:nvPr/>
          </p:nvSpPr>
          <p:spPr>
            <a:xfrm>
              <a:off x="7238273" y="1637828"/>
              <a:ext cx="7493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(2&lt;r&lt;4)</a:t>
              </a:r>
              <a:endParaRPr lang="fr-FR" sz="1400" dirty="0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D9FF5C85-2B73-134F-95DB-602372FD8848}"/>
                </a:ext>
              </a:extLst>
            </p:cNvPr>
            <p:cNvSpPr txBox="1"/>
            <p:nvPr/>
          </p:nvSpPr>
          <p:spPr>
            <a:xfrm>
              <a:off x="7709314" y="1576982"/>
              <a:ext cx="170755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Coefficient de rétrodiffusion </a:t>
              </a:r>
              <a:endParaRPr lang="fr-FR" sz="1400" dirty="0"/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2EF57420-61C5-BAD8-D4C0-07D125F7FF29}"/>
                </a:ext>
              </a:extLst>
            </p:cNvPr>
            <p:cNvCxnSpPr>
              <a:cxnSpLocks/>
              <a:stCxn id="39" idx="0"/>
            </p:cNvCxnSpPr>
            <p:nvPr/>
          </p:nvCxnSpPr>
          <p:spPr>
            <a:xfrm flipV="1">
              <a:off x="5785319" y="1298632"/>
              <a:ext cx="0" cy="3195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6711052A-D345-2D47-AD06-3B69DD2379FC}"/>
                </a:ext>
              </a:extLst>
            </p:cNvPr>
            <p:cNvCxnSpPr>
              <a:cxnSpLocks/>
              <a:stCxn id="40" idx="0"/>
            </p:cNvCxnSpPr>
            <p:nvPr/>
          </p:nvCxnSpPr>
          <p:spPr>
            <a:xfrm flipV="1">
              <a:off x="6401252" y="1325300"/>
              <a:ext cx="0" cy="3031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3EACB265-E2CD-56B7-928A-4017E877E084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flipV="1">
              <a:off x="7612923" y="1321831"/>
              <a:ext cx="374650" cy="3159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id="{B0942BB8-583D-E475-378F-F95C065E6277}"/>
                </a:ext>
              </a:extLst>
            </p:cNvPr>
            <p:cNvCxnSpPr>
              <a:cxnSpLocks/>
              <a:stCxn id="43" idx="0"/>
            </p:cNvCxnSpPr>
            <p:nvPr/>
          </p:nvCxnSpPr>
          <p:spPr>
            <a:xfrm flipH="1" flipV="1">
              <a:off x="8304983" y="1287556"/>
              <a:ext cx="258108" cy="2894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ZoneTexte 63">
            <a:extLst>
              <a:ext uri="{FF2B5EF4-FFF2-40B4-BE49-F238E27FC236}">
                <a16:creationId xmlns:a16="http://schemas.microsoft.com/office/drawing/2014/main" id="{CA20FB7B-1B85-A784-E990-9030521932F8}"/>
              </a:ext>
            </a:extLst>
          </p:cNvPr>
          <p:cNvSpPr txBox="1"/>
          <p:nvPr/>
        </p:nvSpPr>
        <p:spPr>
          <a:xfrm>
            <a:off x="3547902" y="1265342"/>
            <a:ext cx="15528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(SEIII): objets dans la chambre</a:t>
            </a:r>
            <a:endParaRPr lang="fr-FR" sz="1400" dirty="0"/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DAA9E7C9-D0E5-34FA-F2B5-918EE3104F24}"/>
              </a:ext>
            </a:extLst>
          </p:cNvPr>
          <p:cNvCxnSpPr>
            <a:cxnSpLocks/>
            <a:stCxn id="64" idx="1"/>
          </p:cNvCxnSpPr>
          <p:nvPr/>
        </p:nvCxnSpPr>
        <p:spPr>
          <a:xfrm flipH="1">
            <a:off x="3306619" y="1526952"/>
            <a:ext cx="241283" cy="1756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749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2A33C1-399C-9234-9098-FA4EF72E0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8" r="6209"/>
          <a:stretch/>
        </p:blipFill>
        <p:spPr>
          <a:xfrm>
            <a:off x="381000" y="923925"/>
            <a:ext cx="3568700" cy="361383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46D9B64-33E5-624B-6DBD-60DAF56B1DDF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secondaire: Emissions directes et indirectes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587C00-58DC-CBCA-DBA0-33E55EB9B018}"/>
              </a:ext>
            </a:extLst>
          </p:cNvPr>
          <p:cNvSpPr txBox="1"/>
          <p:nvPr/>
        </p:nvSpPr>
        <p:spPr>
          <a:xfrm>
            <a:off x="3561754" y="2466930"/>
            <a:ext cx="238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Émission secondaire de type II (SEII) due aux électrons rétrodiffusés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56AAD77-AAA1-049B-1D71-9CD3FAB6F42F}"/>
              </a:ext>
            </a:extLst>
          </p:cNvPr>
          <p:cNvSpPr txBox="1"/>
          <p:nvPr/>
        </p:nvSpPr>
        <p:spPr>
          <a:xfrm>
            <a:off x="3561754" y="3382579"/>
            <a:ext cx="238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Émission secondaire de type I (SEI)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B64BF8D-AA39-2C5F-A581-0045BFD46627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2184400" y="2943739"/>
            <a:ext cx="1377354" cy="7312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3107734-E0E2-67A1-F94B-96D77FCACD4B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086100" y="2882429"/>
            <a:ext cx="475654" cy="613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146E4407-6D0C-B15D-6E3A-E44C281D64E3}"/>
                  </a:ext>
                </a:extLst>
              </p:cNvPr>
              <p:cNvSpPr txBox="1"/>
              <p:nvPr/>
            </p:nvSpPr>
            <p:spPr>
              <a:xfrm>
                <a:off x="6991962" y="2295885"/>
                <a:ext cx="33516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δ</m:t>
                        </m:r>
                      </m:e>
                      <m:sub>
                        <m:r>
                          <a:rPr lang="fr-F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sub>
                    </m:sSub>
                    <m:r>
                      <a:rPr lang="fr-F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δ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fr-FR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(1+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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δ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</m:oMath>
                </a14:m>
                <a:endParaRPr lang="fr-FR" sz="2400" dirty="0"/>
              </a:p>
            </p:txBody>
          </p:sp>
        </mc:Choice>
        <mc:Fallback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146E4407-6D0C-B15D-6E3A-E44C281D6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962" y="2295885"/>
                <a:ext cx="3351663" cy="461665"/>
              </a:xfrm>
              <a:prstGeom prst="rect">
                <a:avLst/>
              </a:prstGeom>
              <a:blipFill>
                <a:blip r:embed="rId3"/>
                <a:stretch>
                  <a:fillRect l="-545" b="-18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>
            <a:extLst>
              <a:ext uri="{FF2B5EF4-FFF2-40B4-BE49-F238E27FC236}">
                <a16:creationId xmlns:a16="http://schemas.microsoft.com/office/drawing/2014/main" id="{D67216FA-E4E6-1BEF-FB75-6562CA60BD54}"/>
              </a:ext>
            </a:extLst>
          </p:cNvPr>
          <p:cNvSpPr txBox="1"/>
          <p:nvPr/>
        </p:nvSpPr>
        <p:spPr>
          <a:xfrm>
            <a:off x="6096000" y="2814797"/>
            <a:ext cx="5442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de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typeII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apport d’un contraste de Z pour des échantillons avec peu ou pas de relief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41F87C8-5FC7-6841-3A2E-772903DC391A}"/>
              </a:ext>
            </a:extLst>
          </p:cNvPr>
          <p:cNvSpPr txBox="1"/>
          <p:nvPr/>
        </p:nvSpPr>
        <p:spPr>
          <a:xfrm>
            <a:off x="1066800" y="495326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Emissions de type II et III</a:t>
            </a: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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Dégradation de la résolution latérale </a:t>
            </a:r>
          </a:p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Apport de bruit dans l’image</a:t>
            </a:r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9D12D9A3-DA83-ECAB-2B64-A33F0E9C06EE}"/>
              </a:ext>
            </a:extLst>
          </p:cNvPr>
          <p:cNvGrpSpPr/>
          <p:nvPr/>
        </p:nvGrpSpPr>
        <p:grpSpPr>
          <a:xfrm>
            <a:off x="5702300" y="946242"/>
            <a:ext cx="4804568" cy="1215209"/>
            <a:chOff x="4612300" y="884993"/>
            <a:chExt cx="4804568" cy="121520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E452FEE8-647A-4BDC-EBC2-6C4A5B3C02A6}"/>
                    </a:ext>
                  </a:extLst>
                </p:cNvPr>
                <p:cNvSpPr txBox="1"/>
                <p:nvPr/>
              </p:nvSpPr>
              <p:spPr>
                <a:xfrm>
                  <a:off x="4612300" y="884993"/>
                  <a:ext cx="475932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</m:e>
                          <m:sub>
                            <m: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</m:e>
                          <m:sub>
                            <m: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fr-F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</m:e>
                          <m:sub>
                            <m: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fr-F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</m:e>
                          <m:sub>
                            <m:r>
                              <a:rPr lang="fr-F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  <m:r>
                          <a:rPr lang="fr-F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𝑒𝑡</m:t>
                        </m:r>
                        <m:r>
                          <a:rPr lang="fr-F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</m:e>
                          <m:sub>
                            <m:r>
                              <a:rPr lang="fr-F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fr-F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sz="2400"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m:rPr>
                                <m:nor/>
                              </m:rPr>
                              <a:rPr lang="fr-FR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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δ</m:t>
                            </m:r>
                          </m:e>
                          <m:sub>
                            <m:r>
                              <a:rPr lang="fr-F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FR" sz="2400" dirty="0"/>
                </a:p>
              </p:txBody>
            </p:sp>
          </mc:Choice>
          <mc:Fallback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E452FEE8-647A-4BDC-EBC2-6C4A5B3C02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300" y="884993"/>
                  <a:ext cx="4759326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1D3C72D7-F158-2D3A-7F51-EF0CC61FA2EA}"/>
                </a:ext>
              </a:extLst>
            </p:cNvPr>
            <p:cNvSpPr txBox="1"/>
            <p:nvPr/>
          </p:nvSpPr>
          <p:spPr>
            <a:xfrm>
              <a:off x="5410669" y="1618146"/>
              <a:ext cx="7493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(SEI)</a:t>
              </a:r>
              <a:endParaRPr lang="fr-FR" sz="1400" dirty="0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5129A4D3-D48D-0809-5FE6-E7D35FF9E244}"/>
                </a:ext>
              </a:extLst>
            </p:cNvPr>
            <p:cNvSpPr txBox="1"/>
            <p:nvPr/>
          </p:nvSpPr>
          <p:spPr>
            <a:xfrm>
              <a:off x="6026602" y="1628455"/>
              <a:ext cx="7493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(SEII)</a:t>
              </a:r>
              <a:endParaRPr lang="fr-FR" sz="1400" dirty="0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41523B32-A06A-9057-FB0F-B11562BCA81D}"/>
                </a:ext>
              </a:extLst>
            </p:cNvPr>
            <p:cNvSpPr txBox="1"/>
            <p:nvPr/>
          </p:nvSpPr>
          <p:spPr>
            <a:xfrm>
              <a:off x="7238273" y="1637828"/>
              <a:ext cx="7493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(2&lt;r&lt;4)</a:t>
              </a:r>
              <a:endParaRPr lang="fr-FR" sz="1400" dirty="0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D9FF5C85-2B73-134F-95DB-602372FD8848}"/>
                </a:ext>
              </a:extLst>
            </p:cNvPr>
            <p:cNvSpPr txBox="1"/>
            <p:nvPr/>
          </p:nvSpPr>
          <p:spPr>
            <a:xfrm>
              <a:off x="7709314" y="1576982"/>
              <a:ext cx="170755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Coefficient de rétrodiffusion </a:t>
              </a:r>
              <a:endParaRPr lang="fr-FR" sz="1400" dirty="0"/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2EF57420-61C5-BAD8-D4C0-07D125F7FF29}"/>
                </a:ext>
              </a:extLst>
            </p:cNvPr>
            <p:cNvCxnSpPr>
              <a:cxnSpLocks/>
              <a:stCxn id="39" idx="0"/>
            </p:cNvCxnSpPr>
            <p:nvPr/>
          </p:nvCxnSpPr>
          <p:spPr>
            <a:xfrm flipV="1">
              <a:off x="5785319" y="1298632"/>
              <a:ext cx="0" cy="3195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6711052A-D345-2D47-AD06-3B69DD2379FC}"/>
                </a:ext>
              </a:extLst>
            </p:cNvPr>
            <p:cNvCxnSpPr>
              <a:cxnSpLocks/>
              <a:stCxn id="40" idx="0"/>
            </p:cNvCxnSpPr>
            <p:nvPr/>
          </p:nvCxnSpPr>
          <p:spPr>
            <a:xfrm flipV="1">
              <a:off x="6401252" y="1325300"/>
              <a:ext cx="0" cy="3031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3EACB265-E2CD-56B7-928A-4017E877E084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flipV="1">
              <a:off x="7612923" y="1321831"/>
              <a:ext cx="374650" cy="3159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id="{B0942BB8-583D-E475-378F-F95C065E6277}"/>
                </a:ext>
              </a:extLst>
            </p:cNvPr>
            <p:cNvCxnSpPr>
              <a:cxnSpLocks/>
              <a:stCxn id="43" idx="0"/>
            </p:cNvCxnSpPr>
            <p:nvPr/>
          </p:nvCxnSpPr>
          <p:spPr>
            <a:xfrm flipH="1" flipV="1">
              <a:off x="8304983" y="1287556"/>
              <a:ext cx="258108" cy="2894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ZoneTexte 63">
            <a:extLst>
              <a:ext uri="{FF2B5EF4-FFF2-40B4-BE49-F238E27FC236}">
                <a16:creationId xmlns:a16="http://schemas.microsoft.com/office/drawing/2014/main" id="{CA20FB7B-1B85-A784-E990-9030521932F8}"/>
              </a:ext>
            </a:extLst>
          </p:cNvPr>
          <p:cNvSpPr txBox="1"/>
          <p:nvPr/>
        </p:nvSpPr>
        <p:spPr>
          <a:xfrm>
            <a:off x="3547902" y="1265342"/>
            <a:ext cx="15528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(SEIII): objets dans la chambre</a:t>
            </a:r>
            <a:endParaRPr lang="fr-FR" sz="1400" dirty="0"/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DAA9E7C9-D0E5-34FA-F2B5-918EE3104F24}"/>
              </a:ext>
            </a:extLst>
          </p:cNvPr>
          <p:cNvCxnSpPr>
            <a:cxnSpLocks/>
            <a:stCxn id="64" idx="1"/>
          </p:cNvCxnSpPr>
          <p:nvPr/>
        </p:nvCxnSpPr>
        <p:spPr>
          <a:xfrm flipH="1">
            <a:off x="3306619" y="1526952"/>
            <a:ext cx="241283" cy="1756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Image 68">
            <a:extLst>
              <a:ext uri="{FF2B5EF4-FFF2-40B4-BE49-F238E27FC236}">
                <a16:creationId xmlns:a16="http://schemas.microsoft.com/office/drawing/2014/main" id="{21E07D15-A9AD-CDDA-9C9D-3CE1A991B8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96" b="5010"/>
          <a:stretch/>
        </p:blipFill>
        <p:spPr>
          <a:xfrm>
            <a:off x="6505816" y="3492490"/>
            <a:ext cx="4098684" cy="332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8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4E03E43-3064-BFB3-8E42-B5A32C4EDAFC}"/>
              </a:ext>
            </a:extLst>
          </p:cNvPr>
          <p:cNvSpPr txBox="1"/>
          <p:nvPr/>
        </p:nvSpPr>
        <p:spPr>
          <a:xfrm>
            <a:off x="2711450" y="-1"/>
            <a:ext cx="676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Rendement d’émission X et effet Auger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F27BFD7-716B-306C-F08C-8125863DD615}"/>
              </a:ext>
            </a:extLst>
          </p:cNvPr>
          <p:cNvGrpSpPr/>
          <p:nvPr/>
        </p:nvGrpSpPr>
        <p:grpSpPr>
          <a:xfrm>
            <a:off x="209549" y="1281331"/>
            <a:ext cx="5443953" cy="3819790"/>
            <a:chOff x="327223" y="1092201"/>
            <a:chExt cx="5443953" cy="381979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8A02F96A-4633-CA16-3656-E3EB6E4D2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36" t="14481" r="40884" b="30093"/>
            <a:stretch/>
          </p:blipFill>
          <p:spPr>
            <a:xfrm>
              <a:off x="635000" y="1092201"/>
              <a:ext cx="4978400" cy="3521306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6461EFA-CE38-6925-F2B0-071B92C7552C}"/>
                </a:ext>
              </a:extLst>
            </p:cNvPr>
            <p:cNvSpPr txBox="1"/>
            <p:nvPr/>
          </p:nvSpPr>
          <p:spPr>
            <a:xfrm>
              <a:off x="3535976" y="4604214"/>
              <a:ext cx="2235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Numéro atomique (z)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8B948E9-09AF-DF27-A01A-D6F39F8DF87B}"/>
                </a:ext>
              </a:extLst>
            </p:cNvPr>
            <p:cNvSpPr txBox="1"/>
            <p:nvPr/>
          </p:nvSpPr>
          <p:spPr>
            <a:xfrm rot="16200000">
              <a:off x="-894516" y="2313940"/>
              <a:ext cx="27512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Rendement d’émission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12ABD54E-90F9-75B4-241E-464406E8A7D4}"/>
              </a:ext>
            </a:extLst>
          </p:cNvPr>
          <p:cNvSpPr txBox="1"/>
          <p:nvPr/>
        </p:nvSpPr>
        <p:spPr>
          <a:xfrm>
            <a:off x="285748" y="824063"/>
            <a:ext cx="612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du rendement des émissions radiatives (rayons X) et Auger avec le numéro atomique et l’énergie du niveau ionisée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B1DB457-027D-9769-04DC-F670B99CB75B}"/>
              </a:ext>
            </a:extLst>
          </p:cNvPr>
          <p:cNvSpPr txBox="1"/>
          <p:nvPr/>
        </p:nvSpPr>
        <p:spPr>
          <a:xfrm>
            <a:off x="5803504" y="2434031"/>
            <a:ext cx="5439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Compétition entre l’émission X (radiative) et effet Auger (non radiative):</a:t>
            </a: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est faible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l’émission d’électron Auger (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plus favorable</a:t>
            </a: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augmente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l’émission des rayons X (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5B21E37-76A0-F36C-5AA6-C8028330390E}"/>
              </a:ext>
            </a:extLst>
          </p:cNvPr>
          <p:cNvSpPr txBox="1"/>
          <p:nvPr/>
        </p:nvSpPr>
        <p:spPr>
          <a:xfrm>
            <a:off x="6181726" y="1509627"/>
            <a:ext cx="468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Auger: électrons d’extrêmes surfaces  comme pour les secondaires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935D398-B296-1F6D-7830-6B036ABE1195}"/>
              </a:ext>
            </a:extLst>
          </p:cNvPr>
          <p:cNvSpPr txBox="1"/>
          <p:nvPr/>
        </p:nvSpPr>
        <p:spPr>
          <a:xfrm>
            <a:off x="0" y="532861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 Auger: utiles pour les éléments légers (carbone, azote,…)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nécessite instruments dédiés (spectromètre, très bon vide) </a:t>
            </a:r>
          </a:p>
        </p:txBody>
      </p:sp>
    </p:spTree>
    <p:extLst>
      <p:ext uri="{BB962C8B-B14F-4D97-AF65-F5344CB8AC3E}">
        <p14:creationId xmlns:p14="http://schemas.microsoft.com/office/powerpoint/2010/main" val="222091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29132" y="69010"/>
            <a:ext cx="760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Pourquoi la microscopie électronique?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74095" y="758710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Pouvoir séparateur de l’œil 100µm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74095" y="1154157"/>
            <a:ext cx="502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 de résolution de la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microscopie photonique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2329132" y="1684475"/>
                <a:ext cx="1218282" cy="574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  <a:sym typeface="Symbol"/>
                  </a:rPr>
                  <a:t>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  <a:ea typeface="Cambria Math"/>
                          </a:rPr>
                          <m:t>0,61 </m:t>
                        </m:r>
                        <m:r>
                          <a:rPr lang="fr-FR" i="1">
                            <a:latin typeface="Cambria Math"/>
                            <a:ea typeface="Cambria Math"/>
                            <a:sym typeface="Symbol"/>
                          </a:rPr>
                          <m:t></m:t>
                        </m:r>
                      </m:num>
                      <m:den>
                        <m:r>
                          <a:rPr lang="fr-FR" i="1">
                            <a:latin typeface="Cambria Math"/>
                            <a:ea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  <a:sym typeface="Symbol"/>
                              </a:rPr>
                              <m:t>)</m:t>
                            </m:r>
                          </m:e>
                        </m:func>
                      </m:den>
                    </m:f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132" y="1684475"/>
                <a:ext cx="1218282" cy="574966"/>
              </a:xfrm>
              <a:prstGeom prst="rect">
                <a:avLst/>
              </a:prstGeom>
              <a:blipFill rotWithShape="0">
                <a:blip r:embed="rId2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3628702" y="1787292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Formule d’Abbe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29132" y="2474773"/>
            <a:ext cx="1042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=70°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n=</a:t>
            </a:r>
            <a:r>
              <a:rPr lang="fr-FR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Symbol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1,5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Symbol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=0,5µm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23195" y="261327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Symbol"/>
              </a:rPr>
              <a:t>=100 nm   (*1000)</a:t>
            </a:r>
          </a:p>
          <a:p>
            <a:r>
              <a:rPr lang="fr-FR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Symbol"/>
              </a:rPr>
              <a:t>Résolution ultime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74095" y="3485419"/>
            <a:ext cx="506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 de résolution de la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microscopie électronique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441197" y="3977454"/>
                <a:ext cx="991297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  <a:sym typeface="Symbol"/>
                        </a:rPr>
                        <m:t>=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  <a:sym typeface="Symbol"/>
                            </a:rPr>
                            <m:t>h</m:t>
                          </m:r>
                        </m:num>
                        <m:den>
                          <m:r>
                            <a:rPr lang="fr-FR" i="1">
                              <a:latin typeface="Cambria Math"/>
                              <a:sym typeface="Symbol"/>
                            </a:rPr>
                            <m:t>𝑚𝑣</m:t>
                          </m:r>
                        </m:den>
                      </m:f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197" y="3977454"/>
                <a:ext cx="991297" cy="6183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722880" y="4044908"/>
                <a:ext cx="1120115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mv</a:t>
                </a:r>
                <a:r>
                  <a:rPr lang="fr-FR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=eV</a:t>
                </a:r>
                <a:r>
                  <a:rPr lang="fr-FR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880" y="4044908"/>
                <a:ext cx="1120115" cy="483466"/>
              </a:xfrm>
              <a:prstGeom prst="rect">
                <a:avLst/>
              </a:prstGeom>
              <a:blipFill rotWithShape="0">
                <a:blip r:embed="rId4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133381" y="3958634"/>
                <a:ext cx="1705019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=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h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  <m:r>
                              <a:rPr lang="fr-FR" i="1">
                                <a:latin typeface="Cambria Math"/>
                              </a:rPr>
                              <m:t>𝑒𝑚𝑉𝑜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 dirty="0">
                                <a:latin typeface="Cambria Math"/>
                              </a:rPr>
                              <m:t>150</m:t>
                            </m:r>
                          </m:num>
                          <m:den>
                            <m:r>
                              <a:rPr lang="fr-FR" i="1" dirty="0">
                                <a:latin typeface="Cambria Math"/>
                              </a:rPr>
                              <m:t>𝑉</m:t>
                            </m:r>
                            <m:r>
                              <a:rPr lang="fr-FR" i="1" baseline="-25000" dirty="0">
                                <a:latin typeface="Cambria Math"/>
                              </a:rPr>
                              <m:t>0</m:t>
                            </m:r>
                          </m:den>
                        </m:f>
                      </m:e>
                    </m:rad>
                  </m:oMath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381" y="3958634"/>
                <a:ext cx="1705019" cy="656013"/>
              </a:xfrm>
              <a:prstGeom prst="rect">
                <a:avLst/>
              </a:prstGeom>
              <a:blipFill rotWithShape="0">
                <a:blip r:embed="rId5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1121331" y="4036705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de De Broglie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662597" y="4951448"/>
            <a:ext cx="6360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=30kV      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≈0,008nm          </a:t>
            </a:r>
            <a:r>
              <a:rPr lang="fr-FR" sz="2400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Symbol"/>
              </a:rPr>
              <a:t>≈0,5nm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(MEB)  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=200kV   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≈0,002nm        </a:t>
            </a:r>
            <a:r>
              <a:rPr lang="fr-FR" sz="2400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Symbol"/>
              </a:rPr>
              <a:t>≈0,1nm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(MET)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77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8FBADEF-24ED-052D-A2E5-608C2A59C658}"/>
              </a:ext>
            </a:extLst>
          </p:cNvPr>
          <p:cNvSpPr txBox="1"/>
          <p:nvPr/>
        </p:nvSpPr>
        <p:spPr>
          <a:xfrm>
            <a:off x="2711450" y="-1"/>
            <a:ext cx="676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du diamètre de sonde sur la résolution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BB3E00-E58A-26DA-731C-BB02F0978353}"/>
              </a:ext>
            </a:extLst>
          </p:cNvPr>
          <p:cNvSpPr txBox="1"/>
          <p:nvPr/>
        </p:nvSpPr>
        <p:spPr>
          <a:xfrm>
            <a:off x="1290602" y="586148"/>
            <a:ext cx="9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diamètre de la sonde peut avoir son importance sur la résolution de l’image (non négligeable par rapport à la diffusion électronique)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6CACEEA-9E72-921A-7428-4C8EC867A45B}"/>
              </a:ext>
            </a:extLst>
          </p:cNvPr>
          <p:cNvGrpSpPr/>
          <p:nvPr/>
        </p:nvGrpSpPr>
        <p:grpSpPr>
          <a:xfrm>
            <a:off x="437749" y="1390565"/>
            <a:ext cx="3102658" cy="1479658"/>
            <a:chOff x="579423" y="1323847"/>
            <a:chExt cx="3459177" cy="1713973"/>
          </a:xfrm>
        </p:grpSpPr>
        <p:graphicFrame>
          <p:nvGraphicFramePr>
            <p:cNvPr id="4" name="Object 10">
              <a:extLst>
                <a:ext uri="{FF2B5EF4-FFF2-40B4-BE49-F238E27FC236}">
                  <a16:creationId xmlns:a16="http://schemas.microsoft.com/office/drawing/2014/main" id="{8E247139-E321-9659-7502-D80ACC5FD5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5368871"/>
                </p:ext>
              </p:extLst>
            </p:nvPr>
          </p:nvGraphicFramePr>
          <p:xfrm>
            <a:off x="1033463" y="1720850"/>
            <a:ext cx="1943100" cy="579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77476" imgH="291973" progId="Equation.3">
                    <p:embed/>
                  </p:oleObj>
                </mc:Choice>
                <mc:Fallback>
                  <p:oleObj name="Equation" r:id="rId2" imgW="977476" imgH="291973" progId="Equation.3">
                    <p:embed/>
                    <p:pic>
                      <p:nvPicPr>
                        <p:cNvPr id="13321" name="Object 10">
                          <a:extLst>
                            <a:ext uri="{FF2B5EF4-FFF2-40B4-BE49-F238E27FC236}">
                              <a16:creationId xmlns:a16="http://schemas.microsoft.com/office/drawing/2014/main" id="{2AED1731-F5B0-DB6D-DAA1-769F429E6A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3463" y="1720850"/>
                          <a:ext cx="1943100" cy="5794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4C9D23-AA79-56FE-C2BB-5695B6EE165E}"/>
                </a:ext>
              </a:extLst>
            </p:cNvPr>
            <p:cNvSpPr txBox="1"/>
            <p:nvPr/>
          </p:nvSpPr>
          <p:spPr>
            <a:xfrm>
              <a:off x="990600" y="1323847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Résolution spatiale latérale </a:t>
              </a:r>
            </a:p>
          </p:txBody>
        </p:sp>
        <p:sp>
          <p:nvSpPr>
            <p:cNvPr id="6" name="Text Box 15">
              <a:extLst>
                <a:ext uri="{FF2B5EF4-FFF2-40B4-BE49-F238E27FC236}">
                  <a16:creationId xmlns:a16="http://schemas.microsoft.com/office/drawing/2014/main" id="{BD815894-563B-CEE1-9B02-2B5320CE1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423" y="2514600"/>
              <a:ext cx="1807717" cy="523220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fonction de la diffusion électronique</a:t>
              </a:r>
            </a:p>
          </p:txBody>
        </p:sp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D98EF1A1-3AF8-BEBA-4EB7-0C1EC24E2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3371" y="2514600"/>
              <a:ext cx="1667444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diamètre de la sonde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électronique</a:t>
              </a: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1016BC1D-F4EB-AA84-1E99-D6FCEC3E4A87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1483282" y="2184400"/>
              <a:ext cx="612218" cy="330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6856F47E-01B6-AC35-0162-CD643C1AE001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H="1" flipV="1">
              <a:off x="2813667" y="2184400"/>
              <a:ext cx="323426" cy="330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A3692B19-5E7B-26B4-C6FE-D8448594111D}"/>
              </a:ext>
            </a:extLst>
          </p:cNvPr>
          <p:cNvSpPr txBox="1"/>
          <p:nvPr/>
        </p:nvSpPr>
        <p:spPr>
          <a:xfrm>
            <a:off x="4114800" y="1346089"/>
            <a:ext cx="627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diamètre de sonde d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dépend de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-l’intensité du faisceau (I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-du demi-angle d’ouverture du faisceau (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 tension d’accélération&gt; brillance du canon électronique (B)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4FE4C261-D6AD-426A-12EA-0E8D509318B3}"/>
                  </a:ext>
                </a:extLst>
              </p:cNvPr>
              <p:cNvSpPr txBox="1"/>
              <p:nvPr/>
            </p:nvSpPr>
            <p:spPr>
              <a:xfrm>
                <a:off x="4533901" y="2660029"/>
                <a:ext cx="2425700" cy="976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fr-FR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sz="3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²</m:t>
                          </m:r>
                          <m:sSubSup>
                            <m:sSubSupPr>
                              <m:ctrlPr>
                                <a:rPr lang="fr-FR" sz="3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SupPr>
                            <m:e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3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fr-FR" sz="30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4FE4C261-D6AD-426A-12EA-0E8D50931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1" y="2660029"/>
                <a:ext cx="2425700" cy="9766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ZoneTexte 36">
            <a:extLst>
              <a:ext uri="{FF2B5EF4-FFF2-40B4-BE49-F238E27FC236}">
                <a16:creationId xmlns:a16="http://schemas.microsoft.com/office/drawing/2014/main" id="{373F4F15-2D13-B364-3915-96DAF121FD0B}"/>
              </a:ext>
            </a:extLst>
          </p:cNvPr>
          <p:cNvSpPr txBox="1"/>
          <p:nvPr/>
        </p:nvSpPr>
        <p:spPr>
          <a:xfrm>
            <a:off x="6959601" y="3018379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Sans prise en compte des aberrations</a:t>
            </a:r>
          </a:p>
        </p:txBody>
      </p:sp>
    </p:spTree>
    <p:extLst>
      <p:ext uri="{BB962C8B-B14F-4D97-AF65-F5344CB8AC3E}">
        <p14:creationId xmlns:p14="http://schemas.microsoft.com/office/powerpoint/2010/main" val="3341790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8FBADEF-24ED-052D-A2E5-608C2A59C658}"/>
              </a:ext>
            </a:extLst>
          </p:cNvPr>
          <p:cNvSpPr txBox="1"/>
          <p:nvPr/>
        </p:nvSpPr>
        <p:spPr>
          <a:xfrm>
            <a:off x="2711450" y="-1"/>
            <a:ext cx="676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du diamètre de sonde sur la résolution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BB3E00-E58A-26DA-731C-BB02F0978353}"/>
              </a:ext>
            </a:extLst>
          </p:cNvPr>
          <p:cNvSpPr txBox="1"/>
          <p:nvPr/>
        </p:nvSpPr>
        <p:spPr>
          <a:xfrm>
            <a:off x="1290602" y="586148"/>
            <a:ext cx="9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diamètre de la sonde peut avoir son importance sur la résolution de l’image (non négligeable par rapport à la diffusion électronique)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6CACEEA-9E72-921A-7428-4C8EC867A45B}"/>
              </a:ext>
            </a:extLst>
          </p:cNvPr>
          <p:cNvGrpSpPr/>
          <p:nvPr/>
        </p:nvGrpSpPr>
        <p:grpSpPr>
          <a:xfrm>
            <a:off x="437749" y="1390565"/>
            <a:ext cx="3102658" cy="1479658"/>
            <a:chOff x="579423" y="1323847"/>
            <a:chExt cx="3459177" cy="1713973"/>
          </a:xfrm>
        </p:grpSpPr>
        <p:graphicFrame>
          <p:nvGraphicFramePr>
            <p:cNvPr id="4" name="Object 10">
              <a:extLst>
                <a:ext uri="{FF2B5EF4-FFF2-40B4-BE49-F238E27FC236}">
                  <a16:creationId xmlns:a16="http://schemas.microsoft.com/office/drawing/2014/main" id="{8E247139-E321-9659-7502-D80ACC5FD5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33463" y="1720850"/>
            <a:ext cx="1943100" cy="579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77476" imgH="291973" progId="Equation.3">
                    <p:embed/>
                  </p:oleObj>
                </mc:Choice>
                <mc:Fallback>
                  <p:oleObj name="Equation" r:id="rId2" imgW="977476" imgH="291973" progId="Equation.3">
                    <p:embed/>
                    <p:pic>
                      <p:nvPicPr>
                        <p:cNvPr id="4" name="Object 10">
                          <a:extLst>
                            <a:ext uri="{FF2B5EF4-FFF2-40B4-BE49-F238E27FC236}">
                              <a16:creationId xmlns:a16="http://schemas.microsoft.com/office/drawing/2014/main" id="{8E247139-E321-9659-7502-D80ACC5FD50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3463" y="1720850"/>
                          <a:ext cx="1943100" cy="5794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4C9D23-AA79-56FE-C2BB-5695B6EE165E}"/>
                </a:ext>
              </a:extLst>
            </p:cNvPr>
            <p:cNvSpPr txBox="1"/>
            <p:nvPr/>
          </p:nvSpPr>
          <p:spPr>
            <a:xfrm>
              <a:off x="990600" y="1323847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Résolution spatiale latérale </a:t>
              </a:r>
            </a:p>
          </p:txBody>
        </p:sp>
        <p:sp>
          <p:nvSpPr>
            <p:cNvPr id="6" name="Text Box 15">
              <a:extLst>
                <a:ext uri="{FF2B5EF4-FFF2-40B4-BE49-F238E27FC236}">
                  <a16:creationId xmlns:a16="http://schemas.microsoft.com/office/drawing/2014/main" id="{BD815894-563B-CEE1-9B02-2B5320CE1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423" y="2514600"/>
              <a:ext cx="1807717" cy="523220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fonction de la diffusion électronique</a:t>
              </a:r>
            </a:p>
          </p:txBody>
        </p:sp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D98EF1A1-3AF8-BEBA-4EB7-0C1EC24E2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3371" y="2514600"/>
              <a:ext cx="1667444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diamètre de la sonde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électronique</a:t>
              </a: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1016BC1D-F4EB-AA84-1E99-D6FCEC3E4A87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1483282" y="2184400"/>
              <a:ext cx="612218" cy="330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6856F47E-01B6-AC35-0162-CD643C1AE001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H="1" flipV="1">
              <a:off x="2813667" y="2184400"/>
              <a:ext cx="323426" cy="330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69C784BE-B5E0-EED3-4979-337EC2CBC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15" y="3641038"/>
            <a:ext cx="5111185" cy="310843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3692B19-5E7B-26B4-C6FE-D8448594111D}"/>
              </a:ext>
            </a:extLst>
          </p:cNvPr>
          <p:cNvSpPr txBox="1"/>
          <p:nvPr/>
        </p:nvSpPr>
        <p:spPr>
          <a:xfrm>
            <a:off x="4114800" y="1346089"/>
            <a:ext cx="627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diamètre de sonde d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dépend de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-l’intensité du faisceau (I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-du demi-angle d’ouverture du faisceau (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 tension d’accélération&gt; brillance du canon électronique (B)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4FE4C261-D6AD-426A-12EA-0E8D509318B3}"/>
                  </a:ext>
                </a:extLst>
              </p:cNvPr>
              <p:cNvSpPr txBox="1"/>
              <p:nvPr/>
            </p:nvSpPr>
            <p:spPr>
              <a:xfrm>
                <a:off x="4533901" y="2660029"/>
                <a:ext cx="2425700" cy="976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fr-FR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sz="3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²</m:t>
                          </m:r>
                          <m:sSubSup>
                            <m:sSubSupPr>
                              <m:ctrlPr>
                                <a:rPr lang="fr-FR" sz="3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SupPr>
                            <m:e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3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fr-FR" sz="30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4FE4C261-D6AD-426A-12EA-0E8D50931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1" y="2660029"/>
                <a:ext cx="2425700" cy="9766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>
            <a:extLst>
              <a:ext uri="{FF2B5EF4-FFF2-40B4-BE49-F238E27FC236}">
                <a16:creationId xmlns:a16="http://schemas.microsoft.com/office/drawing/2014/main" id="{2DA350D7-72C5-2687-4965-789B462A66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3452" y="3787573"/>
            <a:ext cx="2815364" cy="2815364"/>
          </a:xfrm>
          <a:prstGeom prst="rect">
            <a:avLst/>
          </a:prstGeom>
        </p:spPr>
      </p:pic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6470DD53-4882-93F7-26C9-6C89FDA5F07D}"/>
              </a:ext>
            </a:extLst>
          </p:cNvPr>
          <p:cNvCxnSpPr>
            <a:cxnSpLocks/>
          </p:cNvCxnSpPr>
          <p:nvPr/>
        </p:nvCxnSpPr>
        <p:spPr>
          <a:xfrm>
            <a:off x="6377265" y="3646091"/>
            <a:ext cx="874435" cy="8527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373F4F15-2D13-B364-3915-96DAF121FD0B}"/>
              </a:ext>
            </a:extLst>
          </p:cNvPr>
          <p:cNvSpPr txBox="1"/>
          <p:nvPr/>
        </p:nvSpPr>
        <p:spPr>
          <a:xfrm>
            <a:off x="6959601" y="3018379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Sans prise en compte des aberrations</a:t>
            </a:r>
          </a:p>
        </p:txBody>
      </p:sp>
    </p:spTree>
    <p:extLst>
      <p:ext uri="{BB962C8B-B14F-4D97-AF65-F5344CB8AC3E}">
        <p14:creationId xmlns:p14="http://schemas.microsoft.com/office/powerpoint/2010/main" val="526778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76307EA-BCDF-4F5D-297C-7BF2CF6C4617}"/>
                  </a:ext>
                </a:extLst>
              </p:cNvPr>
              <p:cNvSpPr txBox="1"/>
              <p:nvPr/>
            </p:nvSpPr>
            <p:spPr>
              <a:xfrm>
                <a:off x="4425352" y="511265"/>
                <a:ext cx="2425700" cy="976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fr-FR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sz="3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²</m:t>
                          </m:r>
                          <m:sSubSup>
                            <m:sSubSupPr>
                              <m:ctrlPr>
                                <a:rPr lang="fr-FR" sz="3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SupPr>
                            <m:e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3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fr-FR" sz="30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76307EA-BCDF-4F5D-297C-7BF2CF6C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352" y="511265"/>
                <a:ext cx="2425700" cy="9766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61E2784B-498A-B53D-A534-27A1009295BE}"/>
              </a:ext>
            </a:extLst>
          </p:cNvPr>
          <p:cNvSpPr txBox="1"/>
          <p:nvPr/>
        </p:nvSpPr>
        <p:spPr>
          <a:xfrm>
            <a:off x="6851052" y="814938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Sans prise en compte des aberrations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B9997F-B55D-A28B-4B1B-2A4754CC2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21" t="20340" b="62237"/>
          <a:stretch/>
        </p:blipFill>
        <p:spPr>
          <a:xfrm>
            <a:off x="3880530" y="2137186"/>
            <a:ext cx="4024537" cy="1201882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6B6DF609-127B-1E51-32E1-8726F2EA22CD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5892799" y="1487943"/>
            <a:ext cx="558801" cy="64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38FC7046-895F-EABB-7D83-92260B1F9028}"/>
              </a:ext>
            </a:extLst>
          </p:cNvPr>
          <p:cNvSpPr txBox="1"/>
          <p:nvPr/>
        </p:nvSpPr>
        <p:spPr>
          <a:xfrm>
            <a:off x="1492249" y="3796293"/>
            <a:ext cx="8470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Brillance dépend de la nature du canon: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Ordre de grandeur de brillance (en A.sr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.cm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Canon à filament W: 10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Canon à pointe LaB6: 10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Canon à émission Schottky: 10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Canon à émission de champs &gt;10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93808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3B07E3A-8C75-A8B5-4B43-1A19CD6C4AB3}"/>
              </a:ext>
            </a:extLst>
          </p:cNvPr>
          <p:cNvSpPr txBox="1"/>
          <p:nvPr/>
        </p:nvSpPr>
        <p:spPr>
          <a:xfrm>
            <a:off x="2711450" y="0"/>
            <a:ext cx="676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Diamètre de sonde réel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EC0BD91-859A-63E2-00AB-46BAF465C81C}"/>
              </a:ext>
            </a:extLst>
          </p:cNvPr>
          <p:cNvSpPr txBox="1"/>
          <p:nvPr/>
        </p:nvSpPr>
        <p:spPr>
          <a:xfrm>
            <a:off x="2381250" y="523845"/>
            <a:ext cx="676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Diamètre de sonde réel: prise en compte des aberrations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AF16467-A41B-5A3A-684A-278DA738306C}"/>
              </a:ext>
            </a:extLst>
          </p:cNvPr>
          <p:cNvSpPr txBox="1"/>
          <p:nvPr/>
        </p:nvSpPr>
        <p:spPr>
          <a:xfrm>
            <a:off x="6680200" y="2698660"/>
            <a:ext cx="422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une intensité de courant donnée, on a un demi angle d’ouverture (diamètre de diaphragme) où le diamètre de sonde est minimal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D40CC9-5AF2-8447-22EE-273065D61ACB}"/>
              </a:ext>
            </a:extLst>
          </p:cNvPr>
          <p:cNvSpPr txBox="1"/>
          <p:nvPr/>
        </p:nvSpPr>
        <p:spPr>
          <a:xfrm>
            <a:off x="6680200" y="184172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Prises en compte des aberrations sphériques, de diffraction et chromatique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71061DF-22C5-B08B-8E53-A5E25FE34E15}"/>
              </a:ext>
            </a:extLst>
          </p:cNvPr>
          <p:cNvSpPr txBox="1"/>
          <p:nvPr/>
        </p:nvSpPr>
        <p:spPr>
          <a:xfrm>
            <a:off x="6680200" y="4194770"/>
            <a:ext cx="504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Faire confiance aux constructeurs dans le choix des conditions (intensité de courant, diaphragme) pour avoir le diamètre de sonde optimal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C4B3A33-F91C-477F-1A73-881607658BF3}"/>
              </a:ext>
            </a:extLst>
          </p:cNvPr>
          <p:cNvGrpSpPr/>
          <p:nvPr/>
        </p:nvGrpSpPr>
        <p:grpSpPr>
          <a:xfrm>
            <a:off x="469900" y="923955"/>
            <a:ext cx="6210300" cy="5673956"/>
            <a:chOff x="469900" y="923955"/>
            <a:chExt cx="6210300" cy="567395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47D2416-F87C-BA1F-9A45-6D67E3A4D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9900" y="923955"/>
              <a:ext cx="6210300" cy="5673956"/>
            </a:xfrm>
            <a:prstGeom prst="rect">
              <a:avLst/>
            </a:prstGeom>
          </p:spPr>
        </p:pic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6079ABCD-78C2-A206-BE52-1DD5CAD913EC}"/>
                </a:ext>
              </a:extLst>
            </p:cNvPr>
            <p:cNvCxnSpPr>
              <a:cxnSpLocks/>
            </p:cNvCxnSpPr>
            <p:nvPr/>
          </p:nvCxnSpPr>
          <p:spPr>
            <a:xfrm>
              <a:off x="1933575" y="3298825"/>
              <a:ext cx="1911350" cy="1301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F55ED428-8006-99AF-3EF6-CB7BF6C9DB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9300" y="1955618"/>
              <a:ext cx="1206500" cy="23973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19254306-93DA-92E2-D6DB-2E89963131C5}"/>
                </a:ext>
              </a:extLst>
            </p:cNvPr>
            <p:cNvSpPr/>
            <p:nvPr/>
          </p:nvSpPr>
          <p:spPr>
            <a:xfrm>
              <a:off x="3844925" y="4330396"/>
              <a:ext cx="739322" cy="380659"/>
            </a:xfrm>
            <a:custGeom>
              <a:avLst/>
              <a:gdLst>
                <a:gd name="connsiteX0" fmla="*/ 0 w 739322"/>
                <a:gd name="connsiteY0" fmla="*/ 273354 h 380659"/>
                <a:gd name="connsiteX1" fmla="*/ 387350 w 739322"/>
                <a:gd name="connsiteY1" fmla="*/ 368604 h 380659"/>
                <a:gd name="connsiteX2" fmla="*/ 711200 w 739322"/>
                <a:gd name="connsiteY2" fmla="*/ 32054 h 380659"/>
                <a:gd name="connsiteX3" fmla="*/ 723900 w 739322"/>
                <a:gd name="connsiteY3" fmla="*/ 13004 h 380659"/>
                <a:gd name="connsiteX4" fmla="*/ 723900 w 739322"/>
                <a:gd name="connsiteY4" fmla="*/ 25704 h 380659"/>
                <a:gd name="connsiteX5" fmla="*/ 717550 w 739322"/>
                <a:gd name="connsiteY5" fmla="*/ 44754 h 380659"/>
                <a:gd name="connsiteX6" fmla="*/ 711200 w 739322"/>
                <a:gd name="connsiteY6" fmla="*/ 38404 h 38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322" h="380659">
                  <a:moveTo>
                    <a:pt x="0" y="273354"/>
                  </a:moveTo>
                  <a:cubicBezTo>
                    <a:pt x="134408" y="341087"/>
                    <a:pt x="268817" y="408821"/>
                    <a:pt x="387350" y="368604"/>
                  </a:cubicBezTo>
                  <a:cubicBezTo>
                    <a:pt x="505883" y="328387"/>
                    <a:pt x="655108" y="91321"/>
                    <a:pt x="711200" y="32054"/>
                  </a:cubicBezTo>
                  <a:cubicBezTo>
                    <a:pt x="767292" y="-27213"/>
                    <a:pt x="721783" y="14062"/>
                    <a:pt x="723900" y="13004"/>
                  </a:cubicBezTo>
                  <a:cubicBezTo>
                    <a:pt x="726017" y="11946"/>
                    <a:pt x="724958" y="20413"/>
                    <a:pt x="723900" y="25704"/>
                  </a:cubicBezTo>
                  <a:cubicBezTo>
                    <a:pt x="722842" y="30995"/>
                    <a:pt x="717550" y="44754"/>
                    <a:pt x="717550" y="44754"/>
                  </a:cubicBezTo>
                  <a:cubicBezTo>
                    <a:pt x="715433" y="46871"/>
                    <a:pt x="713316" y="42637"/>
                    <a:pt x="711200" y="3840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Étoile : 5 branches 19">
              <a:extLst>
                <a:ext uri="{FF2B5EF4-FFF2-40B4-BE49-F238E27FC236}">
                  <a16:creationId xmlns:a16="http://schemas.microsoft.com/office/drawing/2014/main" id="{F412525A-085E-C35B-9E83-A95EA9AB07D9}"/>
                </a:ext>
              </a:extLst>
            </p:cNvPr>
            <p:cNvSpPr/>
            <p:nvPr/>
          </p:nvSpPr>
          <p:spPr>
            <a:xfrm>
              <a:off x="3905250" y="4477412"/>
              <a:ext cx="484376" cy="413603"/>
            </a:xfrm>
            <a:prstGeom prst="star5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A448D77D-7830-DF86-0E41-FBB33794C616}"/>
              </a:ext>
            </a:extLst>
          </p:cNvPr>
          <p:cNvSpPr txBox="1"/>
          <p:nvPr/>
        </p:nvSpPr>
        <p:spPr>
          <a:xfrm>
            <a:off x="7397663" y="1248362"/>
            <a:ext cx="4641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d²= d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²+d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²+d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93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7CD65142-945B-A60C-01F6-739B8A75A231}"/>
              </a:ext>
            </a:extLst>
          </p:cNvPr>
          <p:cNvGrpSpPr/>
          <p:nvPr/>
        </p:nvGrpSpPr>
        <p:grpSpPr>
          <a:xfrm>
            <a:off x="2161718" y="2159000"/>
            <a:ext cx="7868563" cy="4699000"/>
            <a:chOff x="38874" y="910436"/>
            <a:chExt cx="8013039" cy="478527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14AB074-4DEC-8880-C78C-71145E31C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9" t="22703" r="28018" b="10991"/>
            <a:stretch/>
          </p:blipFill>
          <p:spPr>
            <a:xfrm>
              <a:off x="573666" y="1148427"/>
              <a:ext cx="5799438" cy="4547288"/>
            </a:xfrm>
            <a:prstGeom prst="rect">
              <a:avLst/>
            </a:prstGeom>
          </p:spPr>
        </p:pic>
        <p:sp>
          <p:nvSpPr>
            <p:cNvPr id="6" name="ZoneTexte 11">
              <a:extLst>
                <a:ext uri="{FF2B5EF4-FFF2-40B4-BE49-F238E27FC236}">
                  <a16:creationId xmlns:a16="http://schemas.microsoft.com/office/drawing/2014/main" id="{93A1AFD3-82EC-258A-0817-244B3A800353}"/>
                </a:ext>
              </a:extLst>
            </p:cNvPr>
            <p:cNvSpPr txBox="1"/>
            <p:nvPr/>
          </p:nvSpPr>
          <p:spPr>
            <a:xfrm>
              <a:off x="2578444" y="1528320"/>
              <a:ext cx="1472913" cy="4242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Faisceau électrons primaires E</a:t>
              </a:r>
              <a:r>
                <a:rPr lang="fr-FR" sz="1200" b="1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" name="Forme libre 25">
              <a:extLst>
                <a:ext uri="{FF2B5EF4-FFF2-40B4-BE49-F238E27FC236}">
                  <a16:creationId xmlns:a16="http://schemas.microsoft.com/office/drawing/2014/main" id="{3468E22F-1392-115E-A6F8-BF651053011A}"/>
                </a:ext>
              </a:extLst>
            </p:cNvPr>
            <p:cNvSpPr/>
            <p:nvPr/>
          </p:nvSpPr>
          <p:spPr>
            <a:xfrm rot="13646808">
              <a:off x="1822507" y="2726731"/>
              <a:ext cx="1282968" cy="147881"/>
            </a:xfrm>
            <a:custGeom>
              <a:avLst/>
              <a:gdLst>
                <a:gd name="connsiteX0" fmla="*/ 0 w 2301240"/>
                <a:gd name="connsiteY0" fmla="*/ 78040 h 161870"/>
                <a:gd name="connsiteX1" fmla="*/ 190500 w 2301240"/>
                <a:gd name="connsiteY1" fmla="*/ 1840 h 161870"/>
                <a:gd name="connsiteX2" fmla="*/ 388620 w 2301240"/>
                <a:gd name="connsiteY2" fmla="*/ 146620 h 161870"/>
                <a:gd name="connsiteX3" fmla="*/ 579120 w 2301240"/>
                <a:gd name="connsiteY3" fmla="*/ 1840 h 161870"/>
                <a:gd name="connsiteX4" fmla="*/ 762000 w 2301240"/>
                <a:gd name="connsiteY4" fmla="*/ 146620 h 161870"/>
                <a:gd name="connsiteX5" fmla="*/ 944880 w 2301240"/>
                <a:gd name="connsiteY5" fmla="*/ 1840 h 161870"/>
                <a:gd name="connsiteX6" fmla="*/ 1135380 w 2301240"/>
                <a:gd name="connsiteY6" fmla="*/ 161860 h 161870"/>
                <a:gd name="connsiteX7" fmla="*/ 1295400 w 2301240"/>
                <a:gd name="connsiteY7" fmla="*/ 9460 h 161870"/>
                <a:gd name="connsiteX8" fmla="*/ 1455420 w 2301240"/>
                <a:gd name="connsiteY8" fmla="*/ 161860 h 161870"/>
                <a:gd name="connsiteX9" fmla="*/ 1623060 w 2301240"/>
                <a:gd name="connsiteY9" fmla="*/ 17080 h 161870"/>
                <a:gd name="connsiteX10" fmla="*/ 1821180 w 2301240"/>
                <a:gd name="connsiteY10" fmla="*/ 161860 h 161870"/>
                <a:gd name="connsiteX11" fmla="*/ 2004060 w 2301240"/>
                <a:gd name="connsiteY11" fmla="*/ 24700 h 161870"/>
                <a:gd name="connsiteX12" fmla="*/ 2301240 w 2301240"/>
                <a:gd name="connsiteY12" fmla="*/ 17080 h 16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1240" h="161870">
                  <a:moveTo>
                    <a:pt x="0" y="78040"/>
                  </a:moveTo>
                  <a:cubicBezTo>
                    <a:pt x="62865" y="34225"/>
                    <a:pt x="125730" y="-9590"/>
                    <a:pt x="190500" y="1840"/>
                  </a:cubicBezTo>
                  <a:cubicBezTo>
                    <a:pt x="255270" y="13270"/>
                    <a:pt x="323850" y="146620"/>
                    <a:pt x="388620" y="146620"/>
                  </a:cubicBezTo>
                  <a:cubicBezTo>
                    <a:pt x="453390" y="146620"/>
                    <a:pt x="516890" y="1840"/>
                    <a:pt x="579120" y="1840"/>
                  </a:cubicBezTo>
                  <a:cubicBezTo>
                    <a:pt x="641350" y="1840"/>
                    <a:pt x="701040" y="146620"/>
                    <a:pt x="762000" y="146620"/>
                  </a:cubicBezTo>
                  <a:cubicBezTo>
                    <a:pt x="822960" y="146620"/>
                    <a:pt x="882650" y="-700"/>
                    <a:pt x="944880" y="1840"/>
                  </a:cubicBezTo>
                  <a:cubicBezTo>
                    <a:pt x="1007110" y="4380"/>
                    <a:pt x="1076960" y="160590"/>
                    <a:pt x="1135380" y="161860"/>
                  </a:cubicBezTo>
                  <a:cubicBezTo>
                    <a:pt x="1193800" y="163130"/>
                    <a:pt x="1242060" y="9460"/>
                    <a:pt x="1295400" y="9460"/>
                  </a:cubicBezTo>
                  <a:cubicBezTo>
                    <a:pt x="1348740" y="9460"/>
                    <a:pt x="1400810" y="160590"/>
                    <a:pt x="1455420" y="161860"/>
                  </a:cubicBezTo>
                  <a:cubicBezTo>
                    <a:pt x="1510030" y="163130"/>
                    <a:pt x="1562100" y="17080"/>
                    <a:pt x="1623060" y="17080"/>
                  </a:cubicBezTo>
                  <a:cubicBezTo>
                    <a:pt x="1684020" y="17080"/>
                    <a:pt x="1757680" y="160590"/>
                    <a:pt x="1821180" y="161860"/>
                  </a:cubicBezTo>
                  <a:cubicBezTo>
                    <a:pt x="1884680" y="163130"/>
                    <a:pt x="1924050" y="48830"/>
                    <a:pt x="2004060" y="24700"/>
                  </a:cubicBezTo>
                  <a:cubicBezTo>
                    <a:pt x="2084070" y="570"/>
                    <a:pt x="2192655" y="8825"/>
                    <a:pt x="2301240" y="17080"/>
                  </a:cubicBezTo>
                </a:path>
              </a:pathLst>
            </a:cu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ZoneTexte 13">
              <a:extLst>
                <a:ext uri="{FF2B5EF4-FFF2-40B4-BE49-F238E27FC236}">
                  <a16:creationId xmlns:a16="http://schemas.microsoft.com/office/drawing/2014/main" id="{CCBD4BBB-DEE4-E930-2F86-01F82F1691F3}"/>
                </a:ext>
              </a:extLst>
            </p:cNvPr>
            <p:cNvSpPr txBox="1"/>
            <p:nvPr/>
          </p:nvSpPr>
          <p:spPr>
            <a:xfrm>
              <a:off x="643903" y="1848487"/>
              <a:ext cx="1589980" cy="665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Emission X caractéristique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 quelques </a:t>
              </a:r>
              <a:r>
                <a:rPr lang="fr-FR" sz="1200" b="1" kern="1200" dirty="0" err="1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keV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9" name="ZoneTexte 30">
              <a:extLst>
                <a:ext uri="{FF2B5EF4-FFF2-40B4-BE49-F238E27FC236}">
                  <a16:creationId xmlns:a16="http://schemas.microsoft.com/office/drawing/2014/main" id="{613A9012-63DC-B8C6-0E39-6E9F62270A0C}"/>
                </a:ext>
              </a:extLst>
            </p:cNvPr>
            <p:cNvSpPr txBox="1"/>
            <p:nvPr/>
          </p:nvSpPr>
          <p:spPr>
            <a:xfrm>
              <a:off x="719911" y="910436"/>
              <a:ext cx="1730963" cy="4759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80808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Emission électrons rétrodiffusés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80808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BSE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E≈E</a:t>
              </a:r>
              <a:r>
                <a:rPr lang="fr-FR" sz="1200" b="1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6068B5C7-FD33-6957-A189-C60A52430424}"/>
                </a:ext>
              </a:extLst>
            </p:cNvPr>
            <p:cNvCxnSpPr/>
            <p:nvPr/>
          </p:nvCxnSpPr>
          <p:spPr>
            <a:xfrm flipH="1" flipV="1">
              <a:off x="1899856" y="1463109"/>
              <a:ext cx="1159452" cy="1557290"/>
            </a:xfrm>
            <a:prstGeom prst="straightConnector1">
              <a:avLst/>
            </a:prstGeom>
            <a:noFill/>
            <a:ln w="25400" cap="flat" cmpd="sng" algn="ctr">
              <a:solidFill>
                <a:srgbClr val="A1A5AC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45D09BCF-5810-4CD8-5C97-5E216BA8BF61}"/>
                </a:ext>
              </a:extLst>
            </p:cNvPr>
            <p:cNvCxnSpPr/>
            <p:nvPr/>
          </p:nvCxnSpPr>
          <p:spPr>
            <a:xfrm flipV="1">
              <a:off x="3410309" y="2105831"/>
              <a:ext cx="1268396" cy="79880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0D44795E-2D4F-B36D-40B1-31AE81BAD195}"/>
                </a:ext>
              </a:extLst>
            </p:cNvPr>
            <p:cNvCxnSpPr/>
            <p:nvPr/>
          </p:nvCxnSpPr>
          <p:spPr>
            <a:xfrm flipV="1">
              <a:off x="3428751" y="1877015"/>
              <a:ext cx="1020466" cy="95896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ZoneTexte 23">
              <a:extLst>
                <a:ext uri="{FF2B5EF4-FFF2-40B4-BE49-F238E27FC236}">
                  <a16:creationId xmlns:a16="http://schemas.microsoft.com/office/drawing/2014/main" id="{159BBBA2-F604-16EF-F37C-81A86DC4FD31}"/>
                </a:ext>
              </a:extLst>
            </p:cNvPr>
            <p:cNvSpPr txBox="1"/>
            <p:nvPr/>
          </p:nvSpPr>
          <p:spPr>
            <a:xfrm>
              <a:off x="4391978" y="1536734"/>
              <a:ext cx="3284249" cy="3364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Electrons Auger dus aux électrons primaires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AES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" name="ZoneTexte 14">
              <a:extLst>
                <a:ext uri="{FF2B5EF4-FFF2-40B4-BE49-F238E27FC236}">
                  <a16:creationId xmlns:a16="http://schemas.microsoft.com/office/drawing/2014/main" id="{DC7938D2-EA69-3AF5-FBE2-85DE23351944}"/>
                </a:ext>
              </a:extLst>
            </p:cNvPr>
            <p:cNvSpPr txBox="1"/>
            <p:nvPr/>
          </p:nvSpPr>
          <p:spPr>
            <a:xfrm>
              <a:off x="4702787" y="1869808"/>
              <a:ext cx="3041808" cy="4641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Emission électrons secondaires (SE) due aux électrons primaires. E≈50eV 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5" name="ZoneTexte 62">
              <a:extLst>
                <a:ext uri="{FF2B5EF4-FFF2-40B4-BE49-F238E27FC236}">
                  <a16:creationId xmlns:a16="http://schemas.microsoft.com/office/drawing/2014/main" id="{9E9FDCDD-D250-F7D2-77F9-04A4267654F6}"/>
                </a:ext>
              </a:extLst>
            </p:cNvPr>
            <p:cNvSpPr txBox="1"/>
            <p:nvPr/>
          </p:nvSpPr>
          <p:spPr>
            <a:xfrm>
              <a:off x="4999771" y="2353296"/>
              <a:ext cx="3052142" cy="6385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SE et AE dus aux électrons rétrodiffusés 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(Dégradation de la résolution spatiale)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1F011824-EF08-DD9A-88A0-A5409F7BF824}"/>
                </a:ext>
              </a:extLst>
            </p:cNvPr>
            <p:cNvCxnSpPr>
              <a:endCxn id="15" idx="1"/>
            </p:cNvCxnSpPr>
            <p:nvPr/>
          </p:nvCxnSpPr>
          <p:spPr>
            <a:xfrm flipV="1">
              <a:off x="3502833" y="2672595"/>
              <a:ext cx="1496938" cy="243568"/>
            </a:xfrm>
            <a:prstGeom prst="straightConnector1">
              <a:avLst/>
            </a:prstGeom>
            <a:noFill/>
            <a:ln w="57150" cap="flat" cmpd="sng" algn="ctr">
              <a:solidFill>
                <a:srgbClr val="FFC000"/>
              </a:solidFill>
              <a:prstDash val="sysDot"/>
              <a:miter lim="800000"/>
              <a:tailEnd type="triangle"/>
            </a:ln>
            <a:effectLst/>
          </p:spPr>
        </p:cxn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7F3D7437-F0C7-B73F-9DA7-55090C24C917}"/>
                </a:ext>
              </a:extLst>
            </p:cNvPr>
            <p:cNvGrpSpPr/>
            <p:nvPr/>
          </p:nvGrpSpPr>
          <p:grpSpPr>
            <a:xfrm>
              <a:off x="696502" y="2736165"/>
              <a:ext cx="498975" cy="558944"/>
              <a:chOff x="7223516" y="5631118"/>
              <a:chExt cx="498975" cy="558944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EA05272D-C850-B649-A9B8-44F8A7AC362E}"/>
                  </a:ext>
                </a:extLst>
              </p:cNvPr>
              <p:cNvCxnSpPr/>
              <p:nvPr/>
            </p:nvCxnSpPr>
            <p:spPr>
              <a:xfrm flipH="1">
                <a:off x="7606801" y="5730931"/>
                <a:ext cx="115690" cy="79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6448A177-DDAC-5548-82A0-860C87753591}"/>
                  </a:ext>
                </a:extLst>
              </p:cNvPr>
              <p:cNvSpPr/>
              <p:nvPr/>
            </p:nvSpPr>
            <p:spPr>
              <a:xfrm rot="21395834">
                <a:off x="7402652" y="5631118"/>
                <a:ext cx="199800" cy="199629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fr-FR"/>
              </a:p>
            </p:txBody>
          </p: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058DF091-2430-2E1A-4D72-D659D0F7909F}"/>
                  </a:ext>
                </a:extLst>
              </p:cNvPr>
              <p:cNvCxnSpPr/>
              <p:nvPr/>
            </p:nvCxnSpPr>
            <p:spPr>
              <a:xfrm flipH="1">
                <a:off x="7278542" y="5731152"/>
                <a:ext cx="128636" cy="57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0FB5EECA-3C77-1CF8-794B-4F3A1026DC68}"/>
                  </a:ext>
                </a:extLst>
              </p:cNvPr>
              <p:cNvCxnSpPr/>
              <p:nvPr/>
            </p:nvCxnSpPr>
            <p:spPr>
              <a:xfrm flipV="1">
                <a:off x="7280855" y="5730931"/>
                <a:ext cx="1" cy="41352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DF2B3083-E40C-8CE6-EEE5-AB81A5C4CECA}"/>
                  </a:ext>
                </a:extLst>
              </p:cNvPr>
              <p:cNvCxnSpPr/>
              <p:nvPr/>
            </p:nvCxnSpPr>
            <p:spPr>
              <a:xfrm>
                <a:off x="7223516" y="6144457"/>
                <a:ext cx="114677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677E92C5-0CF2-F4B0-EDD9-BFB480E5434C}"/>
                  </a:ext>
                </a:extLst>
              </p:cNvPr>
              <p:cNvCxnSpPr/>
              <p:nvPr/>
            </p:nvCxnSpPr>
            <p:spPr>
              <a:xfrm>
                <a:off x="7243577" y="6168322"/>
                <a:ext cx="69930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05FF13E1-E2A2-6A8F-D81B-6A8E9176939B}"/>
                  </a:ext>
                </a:extLst>
              </p:cNvPr>
              <p:cNvCxnSpPr/>
              <p:nvPr/>
            </p:nvCxnSpPr>
            <p:spPr>
              <a:xfrm>
                <a:off x="7253567" y="6190062"/>
                <a:ext cx="49950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" name="ZoneTexte 22">
              <a:extLst>
                <a:ext uri="{FF2B5EF4-FFF2-40B4-BE49-F238E27FC236}">
                  <a16:creationId xmlns:a16="http://schemas.microsoft.com/office/drawing/2014/main" id="{38885CFF-5727-E705-21E9-5756C74B7103}"/>
                </a:ext>
              </a:extLst>
            </p:cNvPr>
            <p:cNvSpPr txBox="1"/>
            <p:nvPr/>
          </p:nvSpPr>
          <p:spPr>
            <a:xfrm>
              <a:off x="38874" y="3244221"/>
              <a:ext cx="1362075" cy="3207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Courant </a:t>
              </a:r>
              <a:b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absorbé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9" name="Forme libre 26">
              <a:extLst>
                <a:ext uri="{FF2B5EF4-FFF2-40B4-BE49-F238E27FC236}">
                  <a16:creationId xmlns:a16="http://schemas.microsoft.com/office/drawing/2014/main" id="{6068B168-485E-F790-BE8A-262B8A45CDD1}"/>
                </a:ext>
              </a:extLst>
            </p:cNvPr>
            <p:cNvSpPr/>
            <p:nvPr/>
          </p:nvSpPr>
          <p:spPr>
            <a:xfrm rot="18304118">
              <a:off x="3000130" y="2117187"/>
              <a:ext cx="1518062" cy="191736"/>
            </a:xfrm>
            <a:custGeom>
              <a:avLst/>
              <a:gdLst>
                <a:gd name="connsiteX0" fmla="*/ 0 w 2225040"/>
                <a:gd name="connsiteY0" fmla="*/ 145654 h 206647"/>
                <a:gd name="connsiteX1" fmla="*/ 556260 w 2225040"/>
                <a:gd name="connsiteY1" fmla="*/ 16114 h 206647"/>
                <a:gd name="connsiteX2" fmla="*/ 1181100 w 2225040"/>
                <a:gd name="connsiteY2" fmla="*/ 206614 h 206647"/>
                <a:gd name="connsiteX3" fmla="*/ 1813560 w 2225040"/>
                <a:gd name="connsiteY3" fmla="*/ 31354 h 206647"/>
                <a:gd name="connsiteX4" fmla="*/ 2225040 w 2225040"/>
                <a:gd name="connsiteY4" fmla="*/ 874 h 20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040" h="206647">
                  <a:moveTo>
                    <a:pt x="0" y="145654"/>
                  </a:moveTo>
                  <a:cubicBezTo>
                    <a:pt x="179705" y="75804"/>
                    <a:pt x="359410" y="5954"/>
                    <a:pt x="556260" y="16114"/>
                  </a:cubicBezTo>
                  <a:cubicBezTo>
                    <a:pt x="753110" y="26274"/>
                    <a:pt x="971550" y="204074"/>
                    <a:pt x="1181100" y="206614"/>
                  </a:cubicBezTo>
                  <a:cubicBezTo>
                    <a:pt x="1390650" y="209154"/>
                    <a:pt x="1639570" y="65644"/>
                    <a:pt x="1813560" y="31354"/>
                  </a:cubicBezTo>
                  <a:cubicBezTo>
                    <a:pt x="1987550" y="-2936"/>
                    <a:pt x="2106295" y="-1031"/>
                    <a:pt x="2225040" y="874"/>
                  </a:cubicBezTo>
                </a:path>
              </a:pathLst>
            </a:cu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ZoneTexte 12">
              <a:extLst>
                <a:ext uri="{FF2B5EF4-FFF2-40B4-BE49-F238E27FC236}">
                  <a16:creationId xmlns:a16="http://schemas.microsoft.com/office/drawing/2014/main" id="{0674D13C-19CF-F9E5-3247-649E0986CE05}"/>
                </a:ext>
              </a:extLst>
            </p:cNvPr>
            <p:cNvSpPr txBox="1"/>
            <p:nvPr/>
          </p:nvSpPr>
          <p:spPr>
            <a:xfrm>
              <a:off x="3682391" y="910436"/>
              <a:ext cx="1907349" cy="6334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Emission lumière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(</a:t>
              </a:r>
              <a:r>
                <a:rPr lang="fr-FR" sz="1200" b="1" kern="1200" dirty="0" err="1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Cathodoluminescence</a:t>
              </a: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 </a:t>
              </a:r>
              <a:r>
                <a:rPr lang="fr-FR" sz="12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quelques</a:t>
              </a: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eV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ZoneTexte 24">
              <a:extLst>
                <a:ext uri="{FF2B5EF4-FFF2-40B4-BE49-F238E27FC236}">
                  <a16:creationId xmlns:a16="http://schemas.microsoft.com/office/drawing/2014/main" id="{3C6D7041-D4F3-C138-D519-DC1FB0A1E0F9}"/>
                </a:ext>
              </a:extLst>
            </p:cNvPr>
            <p:cNvSpPr txBox="1"/>
            <p:nvPr/>
          </p:nvSpPr>
          <p:spPr>
            <a:xfrm>
              <a:off x="1090609" y="2832470"/>
              <a:ext cx="1030590" cy="2703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Echantillon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2" name="ZoneTexte 62">
              <a:extLst>
                <a:ext uri="{FF2B5EF4-FFF2-40B4-BE49-F238E27FC236}">
                  <a16:creationId xmlns:a16="http://schemas.microsoft.com/office/drawing/2014/main" id="{A10F2296-89CD-E4C1-F622-3AB47E5E1F6E}"/>
                </a:ext>
              </a:extLst>
            </p:cNvPr>
            <p:cNvSpPr txBox="1"/>
            <p:nvPr/>
          </p:nvSpPr>
          <p:spPr>
            <a:xfrm>
              <a:off x="2840056" y="4690268"/>
              <a:ext cx="1513981" cy="6385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Emission X de fluorescence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EA728B-346F-54A4-068D-10979E6E8238}"/>
                </a:ext>
              </a:extLst>
            </p:cNvPr>
            <p:cNvSpPr/>
            <p:nvPr/>
          </p:nvSpPr>
          <p:spPr>
            <a:xfrm>
              <a:off x="4499580" y="2807022"/>
              <a:ext cx="782587" cy="2899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 à 10nm</a:t>
              </a:r>
              <a:endParaRPr lang="fr-FR" sz="12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ZoneTexte 34">
              <a:extLst>
                <a:ext uri="{FF2B5EF4-FFF2-40B4-BE49-F238E27FC236}">
                  <a16:creationId xmlns:a16="http://schemas.microsoft.com/office/drawing/2014/main" id="{2D7870D4-9414-7B87-A4CF-AD58A81F4685}"/>
                </a:ext>
              </a:extLst>
            </p:cNvPr>
            <p:cNvSpPr txBox="1"/>
            <p:nvPr/>
          </p:nvSpPr>
          <p:spPr>
            <a:xfrm>
              <a:off x="4697327" y="3012416"/>
              <a:ext cx="1136297" cy="2517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80808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0,1 à 0,5 µm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5" name="ZoneTexte 35">
              <a:extLst>
                <a:ext uri="{FF2B5EF4-FFF2-40B4-BE49-F238E27FC236}">
                  <a16:creationId xmlns:a16="http://schemas.microsoft.com/office/drawing/2014/main" id="{F90FBB19-E2D9-EFAC-89AD-9082072FA16E}"/>
                </a:ext>
              </a:extLst>
            </p:cNvPr>
            <p:cNvSpPr txBox="1"/>
            <p:nvPr/>
          </p:nvSpPr>
          <p:spPr>
            <a:xfrm>
              <a:off x="4044507" y="3725481"/>
              <a:ext cx="1367289" cy="3666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solidFill>
                    <a:srgbClr val="365F9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</a:t>
              </a:r>
              <a:r>
                <a:rPr lang="fr-FR" sz="1200" b="1" kern="1200" dirty="0">
                  <a:solidFill>
                    <a:srgbClr val="365F9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nviron 1µm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6" name="ZoneTexte 62">
              <a:extLst>
                <a:ext uri="{FF2B5EF4-FFF2-40B4-BE49-F238E27FC236}">
                  <a16:creationId xmlns:a16="http://schemas.microsoft.com/office/drawing/2014/main" id="{245E1F7D-495A-50A4-6227-38B45F2F8E49}"/>
                </a:ext>
              </a:extLst>
            </p:cNvPr>
            <p:cNvSpPr txBox="1"/>
            <p:nvPr/>
          </p:nvSpPr>
          <p:spPr>
            <a:xfrm>
              <a:off x="4649268" y="5076988"/>
              <a:ext cx="689368" cy="2824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10 µm</a:t>
              </a:r>
              <a:endParaRPr lang="fr-FR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6616D1B5-B09C-D4EF-0B17-B463CEE3DBF3}"/>
                </a:ext>
              </a:extLst>
            </p:cNvPr>
            <p:cNvCxnSpPr/>
            <p:nvPr/>
          </p:nvCxnSpPr>
          <p:spPr>
            <a:xfrm>
              <a:off x="3644905" y="2954907"/>
              <a:ext cx="97861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5F077597-CDA6-DAF9-7D32-B798DEE4FEC9}"/>
                </a:ext>
              </a:extLst>
            </p:cNvPr>
            <p:cNvCxnSpPr/>
            <p:nvPr/>
          </p:nvCxnSpPr>
          <p:spPr>
            <a:xfrm>
              <a:off x="3832230" y="3183507"/>
              <a:ext cx="978612" cy="0"/>
            </a:xfrm>
            <a:prstGeom prst="line">
              <a:avLst/>
            </a:prstGeom>
            <a:ln w="28575">
              <a:solidFill>
                <a:srgbClr val="A1A5A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05D5A027-652D-6167-8684-398F5D43696C}"/>
                </a:ext>
              </a:extLst>
            </p:cNvPr>
            <p:cNvCxnSpPr/>
            <p:nvPr/>
          </p:nvCxnSpPr>
          <p:spPr>
            <a:xfrm>
              <a:off x="3350743" y="3919456"/>
              <a:ext cx="745007" cy="0"/>
            </a:xfrm>
            <a:prstGeom prst="line">
              <a:avLst/>
            </a:prstGeom>
            <a:ln w="28575">
              <a:solidFill>
                <a:srgbClr val="4472C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DC984F3D-AB88-4983-A9C9-1E2C705C1349}"/>
                </a:ext>
              </a:extLst>
            </p:cNvPr>
            <p:cNvCxnSpPr/>
            <p:nvPr/>
          </p:nvCxnSpPr>
          <p:spPr>
            <a:xfrm flipV="1">
              <a:off x="3385673" y="5265661"/>
              <a:ext cx="1342478" cy="1688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03BF822B-299C-80BE-DDBE-562F63C31546}"/>
              </a:ext>
            </a:extLst>
          </p:cNvPr>
          <p:cNvSpPr txBox="1"/>
          <p:nvPr/>
        </p:nvSpPr>
        <p:spPr>
          <a:xfrm>
            <a:off x="225425" y="227826"/>
            <a:ext cx="1132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émissions électroniques et photoniques ne proviennent pas toutes du même volume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L’information ne provient pas de la même région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5B297D8-ED19-A5BA-4C2E-D10FB429F50B}"/>
              </a:ext>
            </a:extLst>
          </p:cNvPr>
          <p:cNvSpPr txBox="1"/>
          <p:nvPr/>
        </p:nvSpPr>
        <p:spPr>
          <a:xfrm>
            <a:off x="1418067" y="1109827"/>
            <a:ext cx="1042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conditions d’observation (tension, courant, angle d’incidence du faisceau) et l’échantillon influence aussi grandement sur l’émission et la résolution de l’image</a:t>
            </a:r>
          </a:p>
        </p:txBody>
      </p:sp>
    </p:spTree>
    <p:extLst>
      <p:ext uri="{BB962C8B-B14F-4D97-AF65-F5344CB8AC3E}">
        <p14:creationId xmlns:p14="http://schemas.microsoft.com/office/powerpoint/2010/main" val="4071116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222421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Merci de votre attention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99A0E3-37EE-316E-C989-071DFE61A8DD}"/>
              </a:ext>
            </a:extLst>
          </p:cNvPr>
          <p:cNvSpPr txBox="1"/>
          <p:nvPr/>
        </p:nvSpPr>
        <p:spPr>
          <a:xfrm>
            <a:off x="905069" y="4665306"/>
            <a:ext cx="687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Remerciement: Jacky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Ruste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François Brisset, Frédéric Charlot</a:t>
            </a:r>
          </a:p>
        </p:txBody>
      </p:sp>
    </p:spTree>
    <p:extLst>
      <p:ext uri="{BB962C8B-B14F-4D97-AF65-F5344CB8AC3E}">
        <p14:creationId xmlns:p14="http://schemas.microsoft.com/office/powerpoint/2010/main" val="9273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3CAC7C2-2B72-2ADF-7726-767928E619E9}"/>
              </a:ext>
            </a:extLst>
          </p:cNvPr>
          <p:cNvSpPr txBox="1"/>
          <p:nvPr/>
        </p:nvSpPr>
        <p:spPr>
          <a:xfrm>
            <a:off x="994410" y="2606040"/>
            <a:ext cx="95173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signal peut-on avoir au MEB?</a:t>
            </a:r>
          </a:p>
          <a:p>
            <a:pPr algn="ctr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résolution peut-on espérer avoir? </a:t>
            </a:r>
          </a:p>
          <a:p>
            <a:pPr algn="ctr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évolue le signal en fonction de la tension, de l’échantillon?</a:t>
            </a:r>
          </a:p>
          <a:p>
            <a:pPr algn="ctr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de la taille de sonde à la résolution?</a:t>
            </a: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6316FF-C909-95E2-99A2-DE4F759BE50C}"/>
              </a:ext>
            </a:extLst>
          </p:cNvPr>
          <p:cNvSpPr txBox="1"/>
          <p:nvPr/>
        </p:nvSpPr>
        <p:spPr>
          <a:xfrm>
            <a:off x="2317750" y="1123434"/>
            <a:ext cx="6870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information veut-on tirer de l’échantillon en l’observant au MEB?</a:t>
            </a:r>
          </a:p>
        </p:txBody>
      </p:sp>
    </p:spTree>
    <p:extLst>
      <p:ext uri="{BB962C8B-B14F-4D97-AF65-F5344CB8AC3E}">
        <p14:creationId xmlns:p14="http://schemas.microsoft.com/office/powerpoint/2010/main" val="38553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e 86"/>
          <p:cNvGrpSpPr/>
          <p:nvPr/>
        </p:nvGrpSpPr>
        <p:grpSpPr>
          <a:xfrm>
            <a:off x="-280438" y="1367636"/>
            <a:ext cx="7614688" cy="4547389"/>
            <a:chOff x="38874" y="910436"/>
            <a:chExt cx="8013039" cy="478527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9" t="22703" r="28018" b="10991"/>
            <a:stretch/>
          </p:blipFill>
          <p:spPr>
            <a:xfrm>
              <a:off x="573666" y="1148427"/>
              <a:ext cx="5799438" cy="4547288"/>
            </a:xfrm>
            <a:prstGeom prst="rect">
              <a:avLst/>
            </a:prstGeom>
          </p:spPr>
        </p:pic>
        <p:sp>
          <p:nvSpPr>
            <p:cNvPr id="6" name="ZoneTexte 11">
              <a:extLst>
                <a:ext uri="{FF2B5EF4-FFF2-40B4-BE49-F238E27FC236}">
                  <a16:creationId xmlns:a16="http://schemas.microsoft.com/office/drawing/2014/main" id="{ECB11625-7F46-4B64-85ED-CC2E0CD3A30C}"/>
                </a:ext>
              </a:extLst>
            </p:cNvPr>
            <p:cNvSpPr txBox="1"/>
            <p:nvPr/>
          </p:nvSpPr>
          <p:spPr>
            <a:xfrm>
              <a:off x="2578444" y="1528320"/>
              <a:ext cx="1472913" cy="4242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Faisceau électrons primaires E</a:t>
              </a:r>
              <a:r>
                <a:rPr lang="fr-FR" sz="1200" b="1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3" name="Forme libre 25">
              <a:extLst>
                <a:ext uri="{FF2B5EF4-FFF2-40B4-BE49-F238E27FC236}">
                  <a16:creationId xmlns:a16="http://schemas.microsoft.com/office/drawing/2014/main" id="{E16B886D-523B-436D-A0E2-670A5CF729D1}"/>
                </a:ext>
              </a:extLst>
            </p:cNvPr>
            <p:cNvSpPr/>
            <p:nvPr/>
          </p:nvSpPr>
          <p:spPr>
            <a:xfrm rot="13646808">
              <a:off x="1822507" y="2726731"/>
              <a:ext cx="1282968" cy="147881"/>
            </a:xfrm>
            <a:custGeom>
              <a:avLst/>
              <a:gdLst>
                <a:gd name="connsiteX0" fmla="*/ 0 w 2301240"/>
                <a:gd name="connsiteY0" fmla="*/ 78040 h 161870"/>
                <a:gd name="connsiteX1" fmla="*/ 190500 w 2301240"/>
                <a:gd name="connsiteY1" fmla="*/ 1840 h 161870"/>
                <a:gd name="connsiteX2" fmla="*/ 388620 w 2301240"/>
                <a:gd name="connsiteY2" fmla="*/ 146620 h 161870"/>
                <a:gd name="connsiteX3" fmla="*/ 579120 w 2301240"/>
                <a:gd name="connsiteY3" fmla="*/ 1840 h 161870"/>
                <a:gd name="connsiteX4" fmla="*/ 762000 w 2301240"/>
                <a:gd name="connsiteY4" fmla="*/ 146620 h 161870"/>
                <a:gd name="connsiteX5" fmla="*/ 944880 w 2301240"/>
                <a:gd name="connsiteY5" fmla="*/ 1840 h 161870"/>
                <a:gd name="connsiteX6" fmla="*/ 1135380 w 2301240"/>
                <a:gd name="connsiteY6" fmla="*/ 161860 h 161870"/>
                <a:gd name="connsiteX7" fmla="*/ 1295400 w 2301240"/>
                <a:gd name="connsiteY7" fmla="*/ 9460 h 161870"/>
                <a:gd name="connsiteX8" fmla="*/ 1455420 w 2301240"/>
                <a:gd name="connsiteY8" fmla="*/ 161860 h 161870"/>
                <a:gd name="connsiteX9" fmla="*/ 1623060 w 2301240"/>
                <a:gd name="connsiteY9" fmla="*/ 17080 h 161870"/>
                <a:gd name="connsiteX10" fmla="*/ 1821180 w 2301240"/>
                <a:gd name="connsiteY10" fmla="*/ 161860 h 161870"/>
                <a:gd name="connsiteX11" fmla="*/ 2004060 w 2301240"/>
                <a:gd name="connsiteY11" fmla="*/ 24700 h 161870"/>
                <a:gd name="connsiteX12" fmla="*/ 2301240 w 2301240"/>
                <a:gd name="connsiteY12" fmla="*/ 17080 h 16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1240" h="161870">
                  <a:moveTo>
                    <a:pt x="0" y="78040"/>
                  </a:moveTo>
                  <a:cubicBezTo>
                    <a:pt x="62865" y="34225"/>
                    <a:pt x="125730" y="-9590"/>
                    <a:pt x="190500" y="1840"/>
                  </a:cubicBezTo>
                  <a:cubicBezTo>
                    <a:pt x="255270" y="13270"/>
                    <a:pt x="323850" y="146620"/>
                    <a:pt x="388620" y="146620"/>
                  </a:cubicBezTo>
                  <a:cubicBezTo>
                    <a:pt x="453390" y="146620"/>
                    <a:pt x="516890" y="1840"/>
                    <a:pt x="579120" y="1840"/>
                  </a:cubicBezTo>
                  <a:cubicBezTo>
                    <a:pt x="641350" y="1840"/>
                    <a:pt x="701040" y="146620"/>
                    <a:pt x="762000" y="146620"/>
                  </a:cubicBezTo>
                  <a:cubicBezTo>
                    <a:pt x="822960" y="146620"/>
                    <a:pt x="882650" y="-700"/>
                    <a:pt x="944880" y="1840"/>
                  </a:cubicBezTo>
                  <a:cubicBezTo>
                    <a:pt x="1007110" y="4380"/>
                    <a:pt x="1076960" y="160590"/>
                    <a:pt x="1135380" y="161860"/>
                  </a:cubicBezTo>
                  <a:cubicBezTo>
                    <a:pt x="1193800" y="163130"/>
                    <a:pt x="1242060" y="9460"/>
                    <a:pt x="1295400" y="9460"/>
                  </a:cubicBezTo>
                  <a:cubicBezTo>
                    <a:pt x="1348740" y="9460"/>
                    <a:pt x="1400810" y="160590"/>
                    <a:pt x="1455420" y="161860"/>
                  </a:cubicBezTo>
                  <a:cubicBezTo>
                    <a:pt x="1510030" y="163130"/>
                    <a:pt x="1562100" y="17080"/>
                    <a:pt x="1623060" y="17080"/>
                  </a:cubicBezTo>
                  <a:cubicBezTo>
                    <a:pt x="1684020" y="17080"/>
                    <a:pt x="1757680" y="160590"/>
                    <a:pt x="1821180" y="161860"/>
                  </a:cubicBezTo>
                  <a:cubicBezTo>
                    <a:pt x="1884680" y="163130"/>
                    <a:pt x="1924050" y="48830"/>
                    <a:pt x="2004060" y="24700"/>
                  </a:cubicBezTo>
                  <a:cubicBezTo>
                    <a:pt x="2084070" y="570"/>
                    <a:pt x="2192655" y="8825"/>
                    <a:pt x="2301240" y="17080"/>
                  </a:cubicBezTo>
                </a:path>
              </a:pathLst>
            </a:cu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ZoneTexte 13">
              <a:extLst>
                <a:ext uri="{FF2B5EF4-FFF2-40B4-BE49-F238E27FC236}">
                  <a16:creationId xmlns:a16="http://schemas.microsoft.com/office/drawing/2014/main" id="{9AC03F9D-1109-4B06-9C8B-640C35B5D8EE}"/>
                </a:ext>
              </a:extLst>
            </p:cNvPr>
            <p:cNvSpPr txBox="1"/>
            <p:nvPr/>
          </p:nvSpPr>
          <p:spPr>
            <a:xfrm>
              <a:off x="643903" y="1848487"/>
              <a:ext cx="1589980" cy="665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Emission X caractéristique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 quelques </a:t>
              </a:r>
              <a:r>
                <a:rPr lang="fr-FR" sz="1200" b="1" kern="1200" dirty="0" err="1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keV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5" name="ZoneTexte 30">
              <a:extLst>
                <a:ext uri="{FF2B5EF4-FFF2-40B4-BE49-F238E27FC236}">
                  <a16:creationId xmlns:a16="http://schemas.microsoft.com/office/drawing/2014/main" id="{1560059E-89E4-432F-9F66-989380DF1C70}"/>
                </a:ext>
              </a:extLst>
            </p:cNvPr>
            <p:cNvSpPr txBox="1"/>
            <p:nvPr/>
          </p:nvSpPr>
          <p:spPr>
            <a:xfrm>
              <a:off x="719911" y="910436"/>
              <a:ext cx="1730963" cy="4759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80808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Emission électrons rétrodiffusés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80808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BSE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E≈E</a:t>
              </a:r>
              <a:r>
                <a:rPr lang="fr-FR" sz="1200" b="1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5444A60C-A531-4650-947A-F9017D9EF4F9}"/>
                </a:ext>
              </a:extLst>
            </p:cNvPr>
            <p:cNvCxnSpPr/>
            <p:nvPr/>
          </p:nvCxnSpPr>
          <p:spPr>
            <a:xfrm flipH="1" flipV="1">
              <a:off x="1899856" y="1463109"/>
              <a:ext cx="1159452" cy="1557290"/>
            </a:xfrm>
            <a:prstGeom prst="straightConnector1">
              <a:avLst/>
            </a:prstGeom>
            <a:noFill/>
            <a:ln w="25400" cap="flat" cmpd="sng" algn="ctr">
              <a:solidFill>
                <a:srgbClr val="A1A5AC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848FE957-D8A7-4EB6-981F-0D54809C6A08}"/>
                </a:ext>
              </a:extLst>
            </p:cNvPr>
            <p:cNvCxnSpPr/>
            <p:nvPr/>
          </p:nvCxnSpPr>
          <p:spPr>
            <a:xfrm flipV="1">
              <a:off x="3410309" y="2105831"/>
              <a:ext cx="1268396" cy="79880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E656BB51-D7DC-4951-A6AC-788D16677B3A}"/>
                </a:ext>
              </a:extLst>
            </p:cNvPr>
            <p:cNvCxnSpPr/>
            <p:nvPr/>
          </p:nvCxnSpPr>
          <p:spPr>
            <a:xfrm flipV="1">
              <a:off x="3428751" y="1877015"/>
              <a:ext cx="1020466" cy="95896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2" name="ZoneTexte 23">
              <a:extLst>
                <a:ext uri="{FF2B5EF4-FFF2-40B4-BE49-F238E27FC236}">
                  <a16:creationId xmlns:a16="http://schemas.microsoft.com/office/drawing/2014/main" id="{93BEBA42-7801-4FC8-A2D5-4612679C7382}"/>
                </a:ext>
              </a:extLst>
            </p:cNvPr>
            <p:cNvSpPr txBox="1"/>
            <p:nvPr/>
          </p:nvSpPr>
          <p:spPr>
            <a:xfrm>
              <a:off x="4391978" y="1536734"/>
              <a:ext cx="3284249" cy="3364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Electrons Auger dus aux électrons primaires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AES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3" name="ZoneTexte 14">
              <a:extLst>
                <a:ext uri="{FF2B5EF4-FFF2-40B4-BE49-F238E27FC236}">
                  <a16:creationId xmlns:a16="http://schemas.microsoft.com/office/drawing/2014/main" id="{4624C1FF-18C6-4794-9D2F-EE2C235188DF}"/>
                </a:ext>
              </a:extLst>
            </p:cNvPr>
            <p:cNvSpPr txBox="1"/>
            <p:nvPr/>
          </p:nvSpPr>
          <p:spPr>
            <a:xfrm>
              <a:off x="4702787" y="1869808"/>
              <a:ext cx="3041808" cy="4641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Emission électrons secondaires (SE) due aux électrons primaires. E≈50eV 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5" name="ZoneTexte 62">
              <a:extLst>
                <a:ext uri="{FF2B5EF4-FFF2-40B4-BE49-F238E27FC236}">
                  <a16:creationId xmlns:a16="http://schemas.microsoft.com/office/drawing/2014/main" id="{0B174FD0-2897-4023-B4F7-8A65EA76464B}"/>
                </a:ext>
              </a:extLst>
            </p:cNvPr>
            <p:cNvSpPr txBox="1"/>
            <p:nvPr/>
          </p:nvSpPr>
          <p:spPr>
            <a:xfrm>
              <a:off x="4999771" y="2353296"/>
              <a:ext cx="3052142" cy="6385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SE et AE dus aux électrons rétrodiffusés 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(Dégradation de la résolution spatiale)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56" name="Connecteur droit avec flèche 55">
              <a:extLst>
                <a:ext uri="{FF2B5EF4-FFF2-40B4-BE49-F238E27FC236}">
                  <a16:creationId xmlns:a16="http://schemas.microsoft.com/office/drawing/2014/main" id="{039AF0C7-CBFC-471B-9687-2741EE6AFC41}"/>
                </a:ext>
              </a:extLst>
            </p:cNvPr>
            <p:cNvCxnSpPr>
              <a:endCxn id="55" idx="1"/>
            </p:cNvCxnSpPr>
            <p:nvPr/>
          </p:nvCxnSpPr>
          <p:spPr>
            <a:xfrm flipV="1">
              <a:off x="3502833" y="2672595"/>
              <a:ext cx="1496938" cy="243568"/>
            </a:xfrm>
            <a:prstGeom prst="straightConnector1">
              <a:avLst/>
            </a:prstGeom>
            <a:noFill/>
            <a:ln w="57150" cap="flat" cmpd="sng" algn="ctr">
              <a:solidFill>
                <a:srgbClr val="FFC000"/>
              </a:solidFill>
              <a:prstDash val="sysDot"/>
              <a:miter lim="800000"/>
              <a:tailEnd type="triangle"/>
            </a:ln>
            <a:effectLst/>
          </p:spPr>
        </p:cxnSp>
        <p:grpSp>
          <p:nvGrpSpPr>
            <p:cNvPr id="66" name="Groupe 65"/>
            <p:cNvGrpSpPr/>
            <p:nvPr/>
          </p:nvGrpSpPr>
          <p:grpSpPr>
            <a:xfrm>
              <a:off x="696502" y="2736165"/>
              <a:ext cx="498975" cy="558944"/>
              <a:chOff x="7223516" y="5631118"/>
              <a:chExt cx="498975" cy="558944"/>
            </a:xfrm>
          </p:grpSpPr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ED1B7DEF-7656-40EE-A3DD-8101363162AB}"/>
                  </a:ext>
                </a:extLst>
              </p:cNvPr>
              <p:cNvCxnSpPr/>
              <p:nvPr/>
            </p:nvCxnSpPr>
            <p:spPr>
              <a:xfrm flipH="1">
                <a:off x="7606801" y="5730931"/>
                <a:ext cx="115690" cy="79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8C07A1DD-308C-4B9E-A55D-986219961638}"/>
                  </a:ext>
                </a:extLst>
              </p:cNvPr>
              <p:cNvSpPr/>
              <p:nvPr/>
            </p:nvSpPr>
            <p:spPr>
              <a:xfrm rot="21395834">
                <a:off x="7402652" y="5631118"/>
                <a:ext cx="199800" cy="199629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fr-FR"/>
              </a:p>
            </p:txBody>
          </p:sp>
          <p:cxnSp>
            <p:nvCxnSpPr>
              <p:cNvPr id="61" name="Connecteur droit 60">
                <a:extLst>
                  <a:ext uri="{FF2B5EF4-FFF2-40B4-BE49-F238E27FC236}">
                    <a16:creationId xmlns:a16="http://schemas.microsoft.com/office/drawing/2014/main" id="{676A9E0C-2C5A-44C5-AB75-BCF85C8E047A}"/>
                  </a:ext>
                </a:extLst>
              </p:cNvPr>
              <p:cNvCxnSpPr/>
              <p:nvPr/>
            </p:nvCxnSpPr>
            <p:spPr>
              <a:xfrm flipH="1">
                <a:off x="7278542" y="5731152"/>
                <a:ext cx="128636" cy="57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0FCA9474-006B-4BB5-8440-4A59EA4BF354}"/>
                  </a:ext>
                </a:extLst>
              </p:cNvPr>
              <p:cNvCxnSpPr/>
              <p:nvPr/>
            </p:nvCxnSpPr>
            <p:spPr>
              <a:xfrm flipV="1">
                <a:off x="7280855" y="5730931"/>
                <a:ext cx="1" cy="41352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9344937A-87EB-4893-A458-79A593A7B547}"/>
                  </a:ext>
                </a:extLst>
              </p:cNvPr>
              <p:cNvCxnSpPr/>
              <p:nvPr/>
            </p:nvCxnSpPr>
            <p:spPr>
              <a:xfrm>
                <a:off x="7223516" y="6144457"/>
                <a:ext cx="114677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715D1966-EC89-445D-970C-F1FAB8C9A4C7}"/>
                  </a:ext>
                </a:extLst>
              </p:cNvPr>
              <p:cNvCxnSpPr/>
              <p:nvPr/>
            </p:nvCxnSpPr>
            <p:spPr>
              <a:xfrm>
                <a:off x="7243577" y="6168322"/>
                <a:ext cx="69930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" name="Connecteur droit 64">
                <a:extLst>
                  <a:ext uri="{FF2B5EF4-FFF2-40B4-BE49-F238E27FC236}">
                    <a16:creationId xmlns:a16="http://schemas.microsoft.com/office/drawing/2014/main" id="{D6DAAD38-5EE7-45C7-B714-C54FE8B04BEA}"/>
                  </a:ext>
                </a:extLst>
              </p:cNvPr>
              <p:cNvCxnSpPr/>
              <p:nvPr/>
            </p:nvCxnSpPr>
            <p:spPr>
              <a:xfrm>
                <a:off x="7253567" y="6190062"/>
                <a:ext cx="49950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68" name="ZoneTexte 22">
              <a:extLst>
                <a:ext uri="{FF2B5EF4-FFF2-40B4-BE49-F238E27FC236}">
                  <a16:creationId xmlns:a16="http://schemas.microsoft.com/office/drawing/2014/main" id="{A78D163B-E811-4A5A-8081-FE8050F2E091}"/>
                </a:ext>
              </a:extLst>
            </p:cNvPr>
            <p:cNvSpPr txBox="1"/>
            <p:nvPr/>
          </p:nvSpPr>
          <p:spPr>
            <a:xfrm>
              <a:off x="38874" y="3244221"/>
              <a:ext cx="1362075" cy="3207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Courant </a:t>
              </a:r>
              <a:b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absorbé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69" name="Forme libre 26">
              <a:extLst>
                <a:ext uri="{FF2B5EF4-FFF2-40B4-BE49-F238E27FC236}">
                  <a16:creationId xmlns:a16="http://schemas.microsoft.com/office/drawing/2014/main" id="{F3E9CBFF-49B6-4C6C-837B-0EE45D79B301}"/>
                </a:ext>
              </a:extLst>
            </p:cNvPr>
            <p:cNvSpPr/>
            <p:nvPr/>
          </p:nvSpPr>
          <p:spPr>
            <a:xfrm rot="18304118">
              <a:off x="3000130" y="2117187"/>
              <a:ext cx="1518062" cy="191736"/>
            </a:xfrm>
            <a:custGeom>
              <a:avLst/>
              <a:gdLst>
                <a:gd name="connsiteX0" fmla="*/ 0 w 2225040"/>
                <a:gd name="connsiteY0" fmla="*/ 145654 h 206647"/>
                <a:gd name="connsiteX1" fmla="*/ 556260 w 2225040"/>
                <a:gd name="connsiteY1" fmla="*/ 16114 h 206647"/>
                <a:gd name="connsiteX2" fmla="*/ 1181100 w 2225040"/>
                <a:gd name="connsiteY2" fmla="*/ 206614 h 206647"/>
                <a:gd name="connsiteX3" fmla="*/ 1813560 w 2225040"/>
                <a:gd name="connsiteY3" fmla="*/ 31354 h 206647"/>
                <a:gd name="connsiteX4" fmla="*/ 2225040 w 2225040"/>
                <a:gd name="connsiteY4" fmla="*/ 874 h 20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040" h="206647">
                  <a:moveTo>
                    <a:pt x="0" y="145654"/>
                  </a:moveTo>
                  <a:cubicBezTo>
                    <a:pt x="179705" y="75804"/>
                    <a:pt x="359410" y="5954"/>
                    <a:pt x="556260" y="16114"/>
                  </a:cubicBezTo>
                  <a:cubicBezTo>
                    <a:pt x="753110" y="26274"/>
                    <a:pt x="971550" y="204074"/>
                    <a:pt x="1181100" y="206614"/>
                  </a:cubicBezTo>
                  <a:cubicBezTo>
                    <a:pt x="1390650" y="209154"/>
                    <a:pt x="1639570" y="65644"/>
                    <a:pt x="1813560" y="31354"/>
                  </a:cubicBezTo>
                  <a:cubicBezTo>
                    <a:pt x="1987550" y="-2936"/>
                    <a:pt x="2106295" y="-1031"/>
                    <a:pt x="2225040" y="874"/>
                  </a:cubicBezTo>
                </a:path>
              </a:pathLst>
            </a:cu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ZoneTexte 12">
              <a:extLst>
                <a:ext uri="{FF2B5EF4-FFF2-40B4-BE49-F238E27FC236}">
                  <a16:creationId xmlns:a16="http://schemas.microsoft.com/office/drawing/2014/main" id="{CDF263FA-5623-4C31-B431-4BF2BBA3D77B}"/>
                </a:ext>
              </a:extLst>
            </p:cNvPr>
            <p:cNvSpPr txBox="1"/>
            <p:nvPr/>
          </p:nvSpPr>
          <p:spPr>
            <a:xfrm>
              <a:off x="3682391" y="910436"/>
              <a:ext cx="1907349" cy="6334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Emission lumière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(</a:t>
              </a:r>
              <a:r>
                <a:rPr lang="fr-FR" sz="1200" b="1" kern="1200" dirty="0" err="1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Cathodoluminescence</a:t>
              </a: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 </a:t>
              </a:r>
              <a:r>
                <a:rPr lang="fr-FR" sz="1200" b="1" dirty="0">
                  <a:solidFill>
                    <a:srgbClr val="2F5496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quelques</a:t>
              </a: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eV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4" name="ZoneTexte 24">
              <a:extLst>
                <a:ext uri="{FF2B5EF4-FFF2-40B4-BE49-F238E27FC236}">
                  <a16:creationId xmlns:a16="http://schemas.microsoft.com/office/drawing/2014/main" id="{FC0738D0-C35F-49E4-93CF-7B378890D6AD}"/>
                </a:ext>
              </a:extLst>
            </p:cNvPr>
            <p:cNvSpPr txBox="1"/>
            <p:nvPr/>
          </p:nvSpPr>
          <p:spPr>
            <a:xfrm>
              <a:off x="1090609" y="2832470"/>
              <a:ext cx="1030590" cy="2703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Echantillon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5" name="ZoneTexte 62">
              <a:extLst>
                <a:ext uri="{FF2B5EF4-FFF2-40B4-BE49-F238E27FC236}">
                  <a16:creationId xmlns:a16="http://schemas.microsoft.com/office/drawing/2014/main" id="{0B174FD0-2897-4023-B4F7-8A65EA76464B}"/>
                </a:ext>
              </a:extLst>
            </p:cNvPr>
            <p:cNvSpPr txBox="1"/>
            <p:nvPr/>
          </p:nvSpPr>
          <p:spPr>
            <a:xfrm>
              <a:off x="2840056" y="4690268"/>
              <a:ext cx="1513981" cy="6385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Emission X de fluorescence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499580" y="2807022"/>
              <a:ext cx="782587" cy="2899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 à 10nm</a:t>
              </a:r>
              <a:endParaRPr lang="fr-FR" sz="12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7" name="ZoneTexte 34">
              <a:extLst>
                <a:ext uri="{FF2B5EF4-FFF2-40B4-BE49-F238E27FC236}">
                  <a16:creationId xmlns:a16="http://schemas.microsoft.com/office/drawing/2014/main" id="{24A6604C-F724-4911-A1A4-99101DD16308}"/>
                </a:ext>
              </a:extLst>
            </p:cNvPr>
            <p:cNvSpPr txBox="1"/>
            <p:nvPr/>
          </p:nvSpPr>
          <p:spPr>
            <a:xfrm>
              <a:off x="4697327" y="3012416"/>
              <a:ext cx="1136297" cy="2517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80808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0,1 à 0,5 µm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8" name="ZoneTexte 35">
              <a:extLst>
                <a:ext uri="{FF2B5EF4-FFF2-40B4-BE49-F238E27FC236}">
                  <a16:creationId xmlns:a16="http://schemas.microsoft.com/office/drawing/2014/main" id="{02E28F6B-3B37-4FDA-9525-D6E74FBE002B}"/>
                </a:ext>
              </a:extLst>
            </p:cNvPr>
            <p:cNvSpPr txBox="1"/>
            <p:nvPr/>
          </p:nvSpPr>
          <p:spPr>
            <a:xfrm>
              <a:off x="4044507" y="3725481"/>
              <a:ext cx="1367289" cy="3666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solidFill>
                    <a:srgbClr val="365F9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</a:t>
              </a:r>
              <a:r>
                <a:rPr lang="fr-FR" sz="1200" b="1" kern="1200" dirty="0">
                  <a:solidFill>
                    <a:srgbClr val="365F9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nviron 1µm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9" name="ZoneTexte 62">
              <a:extLst>
                <a:ext uri="{FF2B5EF4-FFF2-40B4-BE49-F238E27FC236}">
                  <a16:creationId xmlns:a16="http://schemas.microsoft.com/office/drawing/2014/main" id="{0B174FD0-2897-4023-B4F7-8A65EA76464B}"/>
                </a:ext>
              </a:extLst>
            </p:cNvPr>
            <p:cNvSpPr txBox="1"/>
            <p:nvPr/>
          </p:nvSpPr>
          <p:spPr>
            <a:xfrm>
              <a:off x="4649268" y="5076988"/>
              <a:ext cx="689368" cy="2824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10 µm</a:t>
              </a:r>
              <a:endParaRPr lang="fr-FR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81" name="Connecteur droit 80"/>
            <p:cNvCxnSpPr/>
            <p:nvPr/>
          </p:nvCxnSpPr>
          <p:spPr>
            <a:xfrm>
              <a:off x="3644905" y="2954907"/>
              <a:ext cx="97861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3832230" y="3183507"/>
              <a:ext cx="978612" cy="0"/>
            </a:xfrm>
            <a:prstGeom prst="line">
              <a:avLst/>
            </a:prstGeom>
            <a:ln w="28575">
              <a:solidFill>
                <a:srgbClr val="A1A5A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3350743" y="3919456"/>
              <a:ext cx="745007" cy="0"/>
            </a:xfrm>
            <a:prstGeom prst="line">
              <a:avLst/>
            </a:prstGeom>
            <a:ln w="28575">
              <a:solidFill>
                <a:srgbClr val="4472C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flipV="1">
              <a:off x="3385673" y="5265661"/>
              <a:ext cx="1342478" cy="1688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565575F6-117F-4114-91D6-117FC912AD24}"/>
              </a:ext>
            </a:extLst>
          </p:cNvPr>
          <p:cNvGrpSpPr/>
          <p:nvPr/>
        </p:nvGrpSpPr>
        <p:grpSpPr>
          <a:xfrm>
            <a:off x="5938420" y="1042214"/>
            <a:ext cx="6315312" cy="4059286"/>
            <a:chOff x="-276092" y="-95891"/>
            <a:chExt cx="6010582" cy="4008909"/>
          </a:xfrm>
        </p:grpSpPr>
        <p:sp>
          <p:nvSpPr>
            <p:cNvPr id="90" name="ZoneTexte 1">
              <a:extLst>
                <a:ext uri="{FF2B5EF4-FFF2-40B4-BE49-F238E27FC236}">
                  <a16:creationId xmlns:a16="http://schemas.microsoft.com/office/drawing/2014/main" id="{A6DB6A78-032B-4F1B-A961-E4CA465EFD6A}"/>
                </a:ext>
              </a:extLst>
            </p:cNvPr>
            <p:cNvSpPr txBox="1"/>
            <p:nvPr/>
          </p:nvSpPr>
          <p:spPr>
            <a:xfrm>
              <a:off x="1523785" y="3632617"/>
              <a:ext cx="1355445" cy="2804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Faisceau transmis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91" name="ZoneTexte 2">
              <a:extLst>
                <a:ext uri="{FF2B5EF4-FFF2-40B4-BE49-F238E27FC236}">
                  <a16:creationId xmlns:a16="http://schemas.microsoft.com/office/drawing/2014/main" id="{E44364E1-86C0-40D7-9C4A-13EBDF3F326D}"/>
                </a:ext>
              </a:extLst>
            </p:cNvPr>
            <p:cNvSpPr txBox="1"/>
            <p:nvPr/>
          </p:nvSpPr>
          <p:spPr>
            <a:xfrm>
              <a:off x="3064784" y="3182507"/>
              <a:ext cx="2194496" cy="661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Electrons inélastique (perte d’énergie)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Electron </a:t>
              </a:r>
              <a:r>
                <a:rPr lang="fr-FR" sz="1200" b="1" kern="120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Energy</a:t>
              </a:r>
              <a:r>
                <a:rPr lang="fr-FR" sz="1200" b="1" kern="12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1200" b="1" kern="1200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Loss</a:t>
              </a:r>
              <a:r>
                <a:rPr lang="fr-FR" sz="1200" b="1" kern="12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1200" b="1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Spectroscopy</a:t>
              </a: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(EELS)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92" name="ZoneTexte 3">
              <a:extLst>
                <a:ext uri="{FF2B5EF4-FFF2-40B4-BE49-F238E27FC236}">
                  <a16:creationId xmlns:a16="http://schemas.microsoft.com/office/drawing/2014/main" id="{7D4A5776-9FC7-46EB-93C8-B3289F02067C}"/>
                </a:ext>
              </a:extLst>
            </p:cNvPr>
            <p:cNvSpPr txBox="1"/>
            <p:nvPr/>
          </p:nvSpPr>
          <p:spPr>
            <a:xfrm>
              <a:off x="3064784" y="2578436"/>
              <a:ext cx="1525380" cy="3342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2F5496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Electrons diffractés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grpSp>
          <p:nvGrpSpPr>
            <p:cNvPr id="93" name="Groupe 92">
              <a:extLst>
                <a:ext uri="{FF2B5EF4-FFF2-40B4-BE49-F238E27FC236}">
                  <a16:creationId xmlns:a16="http://schemas.microsoft.com/office/drawing/2014/main" id="{D9DBE5DD-66C1-4576-81C9-479A7C7F63BA}"/>
                </a:ext>
              </a:extLst>
            </p:cNvPr>
            <p:cNvGrpSpPr/>
            <p:nvPr/>
          </p:nvGrpSpPr>
          <p:grpSpPr>
            <a:xfrm>
              <a:off x="606072" y="379701"/>
              <a:ext cx="3190875" cy="3252915"/>
              <a:chOff x="606072" y="379701"/>
              <a:chExt cx="3190875" cy="3252915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A232C45-2BF9-4F9B-826F-CB366CFD7C36}"/>
                  </a:ext>
                </a:extLst>
              </p:cNvPr>
              <p:cNvSpPr/>
              <p:nvPr/>
            </p:nvSpPr>
            <p:spPr>
              <a:xfrm>
                <a:off x="606072" y="2152950"/>
                <a:ext cx="3190875" cy="122291"/>
              </a:xfrm>
              <a:prstGeom prst="rect">
                <a:avLst/>
              </a:prstGeom>
              <a:solidFill>
                <a:srgbClr val="44546A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fr-FR" sz="1200"/>
              </a:p>
            </p:txBody>
          </p:sp>
          <p:sp>
            <p:nvSpPr>
              <p:cNvPr id="98" name="Trapèze 97">
                <a:extLst>
                  <a:ext uri="{FF2B5EF4-FFF2-40B4-BE49-F238E27FC236}">
                    <a16:creationId xmlns:a16="http://schemas.microsoft.com/office/drawing/2014/main" id="{67E5355B-18FC-4034-B112-C5D83B9AB9DE}"/>
                  </a:ext>
                </a:extLst>
              </p:cNvPr>
              <p:cNvSpPr/>
              <p:nvPr/>
            </p:nvSpPr>
            <p:spPr>
              <a:xfrm rot="10800000">
                <a:off x="2079216" y="379701"/>
                <a:ext cx="244585" cy="1773248"/>
              </a:xfrm>
              <a:prstGeom prst="trapezoid">
                <a:avLst>
                  <a:gd name="adj" fmla="val 38038"/>
                </a:avLst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fr-FR" sz="1200"/>
              </a:p>
            </p:txBody>
          </p:sp>
          <p:cxnSp>
            <p:nvCxnSpPr>
              <p:cNvPr id="99" name="Connecteur droit avec flèche 98">
                <a:extLst>
                  <a:ext uri="{FF2B5EF4-FFF2-40B4-BE49-F238E27FC236}">
                    <a16:creationId xmlns:a16="http://schemas.microsoft.com/office/drawing/2014/main" id="{E013F3DB-B372-4ACC-8D46-2733C0FF5B1B}"/>
                  </a:ext>
                </a:extLst>
              </p:cNvPr>
              <p:cNvCxnSpPr>
                <a:stCxn id="97" idx="2"/>
                <a:endCxn id="90" idx="0"/>
              </p:cNvCxnSpPr>
              <p:nvPr/>
            </p:nvCxnSpPr>
            <p:spPr>
              <a:xfrm flipH="1">
                <a:off x="2201508" y="2275241"/>
                <a:ext cx="2" cy="135737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0" name="Connecteur droit avec flèche 99">
                <a:extLst>
                  <a:ext uri="{FF2B5EF4-FFF2-40B4-BE49-F238E27FC236}">
                    <a16:creationId xmlns:a16="http://schemas.microsoft.com/office/drawing/2014/main" id="{A1097D6A-7A32-4C8D-9BB8-7F4FB096AF41}"/>
                  </a:ext>
                </a:extLst>
              </p:cNvPr>
              <p:cNvCxnSpPr>
                <a:stCxn id="97" idx="2"/>
                <a:endCxn id="91" idx="1"/>
              </p:cNvCxnSpPr>
              <p:nvPr/>
            </p:nvCxnSpPr>
            <p:spPr>
              <a:xfrm>
                <a:off x="2201510" y="2275241"/>
                <a:ext cx="863274" cy="123790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1" name="Connecteur droit avec flèche 100">
                <a:extLst>
                  <a:ext uri="{FF2B5EF4-FFF2-40B4-BE49-F238E27FC236}">
                    <a16:creationId xmlns:a16="http://schemas.microsoft.com/office/drawing/2014/main" id="{930E14DA-F3FB-4A53-B20B-01DA7ECC7C00}"/>
                  </a:ext>
                </a:extLst>
              </p:cNvPr>
              <p:cNvCxnSpPr>
                <a:stCxn id="97" idx="2"/>
                <a:endCxn id="92" idx="1"/>
              </p:cNvCxnSpPr>
              <p:nvPr/>
            </p:nvCxnSpPr>
            <p:spPr>
              <a:xfrm>
                <a:off x="2201510" y="2275241"/>
                <a:ext cx="863274" cy="47031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02" name="Trapèze 101">
                <a:extLst>
                  <a:ext uri="{FF2B5EF4-FFF2-40B4-BE49-F238E27FC236}">
                    <a16:creationId xmlns:a16="http://schemas.microsoft.com/office/drawing/2014/main" id="{686850A9-7A88-4F64-B60A-0C0D0E4AEF4B}"/>
                  </a:ext>
                </a:extLst>
              </p:cNvPr>
              <p:cNvSpPr/>
              <p:nvPr/>
            </p:nvSpPr>
            <p:spPr>
              <a:xfrm>
                <a:off x="2150296" y="2154377"/>
                <a:ext cx="108011" cy="120863"/>
              </a:xfrm>
              <a:prstGeom prst="trapezoid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fr-FR" sz="1200"/>
              </a:p>
            </p:txBody>
          </p:sp>
          <p:cxnSp>
            <p:nvCxnSpPr>
              <p:cNvPr id="103" name="Connecteur droit avec flèche 102">
                <a:extLst>
                  <a:ext uri="{FF2B5EF4-FFF2-40B4-BE49-F238E27FC236}">
                    <a16:creationId xmlns:a16="http://schemas.microsoft.com/office/drawing/2014/main" id="{1468C213-7CE8-485C-9D65-AE265F6C8969}"/>
                  </a:ext>
                </a:extLst>
              </p:cNvPr>
              <p:cNvCxnSpPr>
                <a:stCxn id="97" idx="2"/>
                <a:endCxn id="94" idx="0"/>
              </p:cNvCxnSpPr>
              <p:nvPr/>
            </p:nvCxnSpPr>
            <p:spPr>
              <a:xfrm flipH="1">
                <a:off x="712603" y="2275241"/>
                <a:ext cx="1488907" cy="583481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94" name="ZoneTexte 12">
              <a:extLst>
                <a:ext uri="{FF2B5EF4-FFF2-40B4-BE49-F238E27FC236}">
                  <a16:creationId xmlns:a16="http://schemas.microsoft.com/office/drawing/2014/main" id="{B8D90300-EBD8-4E37-807C-4750D8345006}"/>
                </a:ext>
              </a:extLst>
            </p:cNvPr>
            <p:cNvSpPr txBox="1"/>
            <p:nvPr/>
          </p:nvSpPr>
          <p:spPr>
            <a:xfrm>
              <a:off x="-276092" y="2858722"/>
              <a:ext cx="1977390" cy="7382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Diffusion aux grands angles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High Angle Annular Dark Field (HAADF)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95" name="ZoneTexte 16">
              <a:extLst>
                <a:ext uri="{FF2B5EF4-FFF2-40B4-BE49-F238E27FC236}">
                  <a16:creationId xmlns:a16="http://schemas.microsoft.com/office/drawing/2014/main" id="{6DA64C31-4127-4B4A-B473-65BA49E42D98}"/>
                </a:ext>
              </a:extLst>
            </p:cNvPr>
            <p:cNvSpPr txBox="1"/>
            <p:nvPr/>
          </p:nvSpPr>
          <p:spPr>
            <a:xfrm>
              <a:off x="1473294" y="-95891"/>
              <a:ext cx="1456427" cy="6105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Faisceau électrons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primaires E</a:t>
              </a:r>
              <a:r>
                <a:rPr lang="fr-FR" sz="1200" b="1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96" name="ZoneTexte 17">
              <a:extLst>
                <a:ext uri="{FF2B5EF4-FFF2-40B4-BE49-F238E27FC236}">
                  <a16:creationId xmlns:a16="http://schemas.microsoft.com/office/drawing/2014/main" id="{35BE971F-D290-4AFC-A42F-811487238C11}"/>
                </a:ext>
              </a:extLst>
            </p:cNvPr>
            <p:cNvSpPr txBox="1"/>
            <p:nvPr/>
          </p:nvSpPr>
          <p:spPr>
            <a:xfrm>
              <a:off x="3690414" y="2072143"/>
              <a:ext cx="2044076" cy="488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Echantillon mince (&lt;100nm)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681447" y="5742006"/>
            <a:ext cx="465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Différents signaux dans un échantillon massif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6391648" y="5514374"/>
            <a:ext cx="465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Différents signaux dans un échantillon mince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4002657" y="-27392"/>
            <a:ext cx="4110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électrons-matière</a:t>
            </a:r>
          </a:p>
        </p:txBody>
      </p:sp>
    </p:spTree>
    <p:extLst>
      <p:ext uri="{BB962C8B-B14F-4D97-AF65-F5344CB8AC3E}">
        <p14:creationId xmlns:p14="http://schemas.microsoft.com/office/powerpoint/2010/main" val="230775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02657" y="-27392"/>
            <a:ext cx="4110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électrons-matière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63793" y="4277703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élastiques: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y a variation et diffusion de la trajectoire des électrons primaires sans perte d’énergie (interactions se font  principalement avec le noyau atomique)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22387" y="5135180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inélastiques: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Lors de ces interactions les électrons primaires incident cèdent une partie ou la totalité de leur énergie. Cette énergie est transférée aux électrons des orbitales atomiques, provoquant excitation et ionisation.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2517" y="430106"/>
            <a:ext cx="3657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Élastique ou inélastique?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19114" y="891771"/>
            <a:ext cx="7445308" cy="1232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Particule: énergie cinétique (E)</a:t>
            </a:r>
            <a:endParaRPr lang="fr-FR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quantité de mouvement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de l’énergie ou de la quantité de mouvement lors de l’interaction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3342192" y="2165823"/>
            <a:ext cx="5208684" cy="1940145"/>
            <a:chOff x="865446" y="2442549"/>
            <a:chExt cx="5208684" cy="1940145"/>
          </a:xfrm>
        </p:grpSpPr>
        <p:grpSp>
          <p:nvGrpSpPr>
            <p:cNvPr id="22" name="Groupe 21"/>
            <p:cNvGrpSpPr/>
            <p:nvPr/>
          </p:nvGrpSpPr>
          <p:grpSpPr>
            <a:xfrm>
              <a:off x="865446" y="2442549"/>
              <a:ext cx="5208684" cy="1940145"/>
              <a:chOff x="3337694" y="2606134"/>
              <a:chExt cx="5208684" cy="1940145"/>
            </a:xfrm>
          </p:grpSpPr>
          <p:pic>
            <p:nvPicPr>
              <p:cNvPr id="16" name="Image 15"/>
              <p:cNvPicPr>
                <a:picLocks noChangeAspect="1"/>
              </p:cNvPicPr>
              <p:nvPr/>
            </p:nvPicPr>
            <p:blipFill rotWithShape="1">
              <a:blip r:embed="rId2"/>
              <a:srcRect t="14015"/>
              <a:stretch/>
            </p:blipFill>
            <p:spPr>
              <a:xfrm>
                <a:off x="3496353" y="2689020"/>
                <a:ext cx="3716129" cy="1857259"/>
              </a:xfrm>
              <a:prstGeom prst="rect">
                <a:avLst/>
              </a:prstGeom>
            </p:spPr>
          </p:pic>
          <p:sp>
            <p:nvSpPr>
              <p:cNvPr id="12" name="ZoneTexte 11"/>
              <p:cNvSpPr txBox="1"/>
              <p:nvPr/>
            </p:nvSpPr>
            <p:spPr>
              <a:xfrm>
                <a:off x="3866766" y="4084958"/>
                <a:ext cx="11266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Avant choc</a:t>
                </a: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5257954" y="4084958"/>
                <a:ext cx="11266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Après choc</a:t>
                </a: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3337694" y="3502470"/>
                <a:ext cx="11266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fr-FR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5656645" y="2606134"/>
                <a:ext cx="11266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E</a:t>
                </a:r>
                <a:r>
                  <a:rPr lang="fr-FR" sz="1600" baseline="-25000" dirty="0"/>
                  <a:t>1</a:t>
                </a: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5671877" y="3838088"/>
                <a:ext cx="11266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E</a:t>
                </a:r>
                <a:r>
                  <a:rPr lang="fr-FR" sz="1600" baseline="-25000" dirty="0"/>
                  <a:t>2</a:t>
                </a: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7212482" y="3281568"/>
                <a:ext cx="1333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fr-FR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E</a:t>
                </a:r>
                <a:r>
                  <a:rPr lang="fr-FR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E</a:t>
                </a:r>
                <a:r>
                  <a:rPr lang="fr-FR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ZoneTexte 22"/>
            <p:cNvSpPr txBox="1"/>
            <p:nvPr/>
          </p:nvSpPr>
          <p:spPr>
            <a:xfrm>
              <a:off x="880676" y="2605716"/>
              <a:ext cx="11266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 incident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720147" y="4385424"/>
            <a:ext cx="163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E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0147" y="5317004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 E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E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0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6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48405" y="858322"/>
            <a:ext cx="9149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électrons secondaires: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inélastique des électrons incidents avec les électrons orbitaux (principalement de valence). Il y a éjections d’électron avec une énergie de quelques eV (il y a ionisation temporaire de l’atome)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013580" y="106274"/>
            <a:ext cx="829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principales émissions électroniques et électromagnétiques</a:t>
            </a:r>
            <a:endParaRPr lang="fr-F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e 55"/>
          <p:cNvGrpSpPr/>
          <p:nvPr/>
        </p:nvGrpSpPr>
        <p:grpSpPr>
          <a:xfrm>
            <a:off x="6235046" y="2042229"/>
            <a:ext cx="2468826" cy="1848127"/>
            <a:chOff x="3439177" y="1932212"/>
            <a:chExt cx="2468826" cy="1848127"/>
          </a:xfrm>
        </p:grpSpPr>
        <p:sp>
          <p:nvSpPr>
            <p:cNvPr id="31" name="Arc 30"/>
            <p:cNvSpPr/>
            <p:nvPr/>
          </p:nvSpPr>
          <p:spPr>
            <a:xfrm rot="16200000" flipH="1">
              <a:off x="4251627" y="1929293"/>
              <a:ext cx="1571130" cy="1576967"/>
            </a:xfrm>
            <a:prstGeom prst="arc">
              <a:avLst>
                <a:gd name="adj1" fmla="val 16200000"/>
                <a:gd name="adj2" fmla="val 19467396"/>
              </a:avLst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e 31"/>
            <p:cNvGrpSpPr/>
            <p:nvPr/>
          </p:nvGrpSpPr>
          <p:grpSpPr>
            <a:xfrm>
              <a:off x="3814977" y="1949901"/>
              <a:ext cx="2093026" cy="1328690"/>
              <a:chOff x="5306140" y="5063291"/>
              <a:chExt cx="2093026" cy="1328690"/>
            </a:xfrm>
          </p:grpSpPr>
          <p:grpSp>
            <p:nvGrpSpPr>
              <p:cNvPr id="33" name="Groupe 32"/>
              <p:cNvGrpSpPr/>
              <p:nvPr/>
            </p:nvGrpSpPr>
            <p:grpSpPr>
              <a:xfrm>
                <a:off x="5306140" y="5063291"/>
                <a:ext cx="848704" cy="1328690"/>
                <a:chOff x="3125438" y="2604719"/>
                <a:chExt cx="848704" cy="1328690"/>
              </a:xfrm>
            </p:grpSpPr>
            <p:grpSp>
              <p:nvGrpSpPr>
                <p:cNvPr id="38" name="Groupe 37"/>
                <p:cNvGrpSpPr>
                  <a:grpSpLocks noChangeAspect="1"/>
                </p:cNvGrpSpPr>
                <p:nvPr/>
              </p:nvGrpSpPr>
              <p:grpSpPr>
                <a:xfrm>
                  <a:off x="3125438" y="3094664"/>
                  <a:ext cx="848704" cy="838745"/>
                  <a:chOff x="3215434" y="3266297"/>
                  <a:chExt cx="1476004" cy="1458687"/>
                </a:xfrm>
              </p:grpSpPr>
              <p:grpSp>
                <p:nvGrpSpPr>
                  <p:cNvPr id="40" name="Groupe 39"/>
                  <p:cNvGrpSpPr/>
                  <p:nvPr/>
                </p:nvGrpSpPr>
                <p:grpSpPr>
                  <a:xfrm>
                    <a:off x="3251438" y="3266297"/>
                    <a:ext cx="1440000" cy="1440000"/>
                    <a:chOff x="2339832" y="3194369"/>
                    <a:chExt cx="1440000" cy="1440000"/>
                  </a:xfrm>
                </p:grpSpPr>
                <p:sp>
                  <p:nvSpPr>
                    <p:cNvPr id="50" name="Ellipse 49"/>
                    <p:cNvSpPr/>
                    <p:nvPr/>
                  </p:nvSpPr>
                  <p:spPr>
                    <a:xfrm>
                      <a:off x="2915816" y="3789040"/>
                      <a:ext cx="288032" cy="28803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1" name="Ellipse 50"/>
                    <p:cNvSpPr>
                      <a:spLocks/>
                    </p:cNvSpPr>
                    <p:nvPr/>
                  </p:nvSpPr>
                  <p:spPr>
                    <a:xfrm>
                      <a:off x="2609832" y="3483056"/>
                      <a:ext cx="900000" cy="900000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2" name="Ellipse 51"/>
                    <p:cNvSpPr/>
                    <p:nvPr/>
                  </p:nvSpPr>
                  <p:spPr>
                    <a:xfrm>
                      <a:off x="2465832" y="3339056"/>
                      <a:ext cx="1188000" cy="1188000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3" name="Ellipse 52"/>
                    <p:cNvSpPr>
                      <a:spLocks noChangeAspect="1"/>
                    </p:cNvSpPr>
                    <p:nvPr/>
                  </p:nvSpPr>
                  <p:spPr>
                    <a:xfrm>
                      <a:off x="2339832" y="3194369"/>
                      <a:ext cx="1440000" cy="1440000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41" name="Ellipse 40"/>
                  <p:cNvSpPr/>
                  <p:nvPr/>
                </p:nvSpPr>
                <p:spPr>
                  <a:xfrm>
                    <a:off x="3934355" y="4418980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Ellipse 41"/>
                  <p:cNvSpPr/>
                  <p:nvPr/>
                </p:nvSpPr>
                <p:spPr>
                  <a:xfrm>
                    <a:off x="4283967" y="3490156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Ellipse 42"/>
                  <p:cNvSpPr/>
                  <p:nvPr/>
                </p:nvSpPr>
                <p:spPr>
                  <a:xfrm>
                    <a:off x="3419872" y="4257092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4" name="Ellipse 43"/>
                  <p:cNvSpPr/>
                  <p:nvPr/>
                </p:nvSpPr>
                <p:spPr>
                  <a:xfrm>
                    <a:off x="4529434" y="4004984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" name="Ellipse 44"/>
                  <p:cNvSpPr/>
                  <p:nvPr/>
                </p:nvSpPr>
                <p:spPr>
                  <a:xfrm>
                    <a:off x="3455876" y="3609020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6" name="Ellipse 45"/>
                  <p:cNvSpPr/>
                  <p:nvPr/>
                </p:nvSpPr>
                <p:spPr>
                  <a:xfrm>
                    <a:off x="4521905" y="3537012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Ellipse 46"/>
                  <p:cNvSpPr/>
                  <p:nvPr/>
                </p:nvSpPr>
                <p:spPr>
                  <a:xfrm>
                    <a:off x="4246759" y="4617132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Ellipse 47"/>
                  <p:cNvSpPr/>
                  <p:nvPr/>
                </p:nvSpPr>
                <p:spPr>
                  <a:xfrm>
                    <a:off x="3215434" y="4007434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" name="Ellipse 48"/>
                  <p:cNvSpPr/>
                  <p:nvPr/>
                </p:nvSpPr>
                <p:spPr>
                  <a:xfrm>
                    <a:off x="3707904" y="4652976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39" name="Connecteur droit 38"/>
                <p:cNvCxnSpPr/>
                <p:nvPr/>
              </p:nvCxnSpPr>
              <p:spPr>
                <a:xfrm>
                  <a:off x="3560141" y="2604719"/>
                  <a:ext cx="0" cy="64353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Ellipse 33"/>
              <p:cNvSpPr/>
              <p:nvPr/>
            </p:nvSpPr>
            <p:spPr>
              <a:xfrm>
                <a:off x="6413605" y="5385058"/>
                <a:ext cx="41405" cy="414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5" name="Connecteur droit avec flèche 34"/>
              <p:cNvCxnSpPr/>
              <p:nvPr/>
            </p:nvCxnSpPr>
            <p:spPr>
              <a:xfrm flipV="1">
                <a:off x="5740843" y="5476437"/>
                <a:ext cx="588670" cy="2368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5712276" y="5683157"/>
                <a:ext cx="57133" cy="765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6496355" y="5256254"/>
                <a:ext cx="9028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E≈ 5-10 eV</a:t>
                </a:r>
                <a:endParaRPr lang="fr-FR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ZoneTexte 53"/>
            <p:cNvSpPr txBox="1"/>
            <p:nvPr/>
          </p:nvSpPr>
          <p:spPr>
            <a:xfrm>
              <a:off x="3439177" y="3503340"/>
              <a:ext cx="23455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Interaction avec niveaux profonds</a:t>
              </a: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2803517" y="1831745"/>
            <a:ext cx="2749244" cy="2020435"/>
            <a:chOff x="616709" y="1712625"/>
            <a:chExt cx="2749244" cy="2020435"/>
          </a:xfrm>
        </p:grpSpPr>
        <p:grpSp>
          <p:nvGrpSpPr>
            <p:cNvPr id="7" name="Groupe 6"/>
            <p:cNvGrpSpPr/>
            <p:nvPr/>
          </p:nvGrpSpPr>
          <p:grpSpPr>
            <a:xfrm>
              <a:off x="1494597" y="1712625"/>
              <a:ext cx="1871356" cy="1591138"/>
              <a:chOff x="2713413" y="4768862"/>
              <a:chExt cx="1871356" cy="1591138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2713413" y="4910891"/>
                <a:ext cx="848704" cy="1449109"/>
                <a:chOff x="3125438" y="2484300"/>
                <a:chExt cx="848704" cy="1449109"/>
              </a:xfrm>
            </p:grpSpPr>
            <p:grpSp>
              <p:nvGrpSpPr>
                <p:cNvPr id="14" name="Groupe 13"/>
                <p:cNvGrpSpPr>
                  <a:grpSpLocks noChangeAspect="1"/>
                </p:cNvGrpSpPr>
                <p:nvPr/>
              </p:nvGrpSpPr>
              <p:grpSpPr>
                <a:xfrm>
                  <a:off x="3125438" y="3105409"/>
                  <a:ext cx="848704" cy="828000"/>
                  <a:chOff x="3215434" y="3284984"/>
                  <a:chExt cx="1476004" cy="1440000"/>
                </a:xfrm>
              </p:grpSpPr>
              <p:grpSp>
                <p:nvGrpSpPr>
                  <p:cNvPr id="16" name="Groupe 15"/>
                  <p:cNvGrpSpPr/>
                  <p:nvPr/>
                </p:nvGrpSpPr>
                <p:grpSpPr>
                  <a:xfrm>
                    <a:off x="3251438" y="3284984"/>
                    <a:ext cx="1440000" cy="1440000"/>
                    <a:chOff x="2339832" y="3213056"/>
                    <a:chExt cx="1440000" cy="1440000"/>
                  </a:xfrm>
                </p:grpSpPr>
                <p:sp>
                  <p:nvSpPr>
                    <p:cNvPr id="27" name="Ellipse 26"/>
                    <p:cNvSpPr/>
                    <p:nvPr/>
                  </p:nvSpPr>
                  <p:spPr>
                    <a:xfrm>
                      <a:off x="2915816" y="3789040"/>
                      <a:ext cx="288032" cy="28803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8" name="Ellipse 27"/>
                    <p:cNvSpPr>
                      <a:spLocks/>
                    </p:cNvSpPr>
                    <p:nvPr/>
                  </p:nvSpPr>
                  <p:spPr>
                    <a:xfrm>
                      <a:off x="2609832" y="3483056"/>
                      <a:ext cx="900000" cy="900000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" name="Ellipse 28"/>
                    <p:cNvSpPr/>
                    <p:nvPr/>
                  </p:nvSpPr>
                  <p:spPr>
                    <a:xfrm>
                      <a:off x="2465832" y="3339056"/>
                      <a:ext cx="1188000" cy="1188000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" name="Ellipse 29"/>
                    <p:cNvSpPr>
                      <a:spLocks noChangeAspect="1"/>
                    </p:cNvSpPr>
                    <p:nvPr/>
                  </p:nvSpPr>
                  <p:spPr>
                    <a:xfrm>
                      <a:off x="2339832" y="3213056"/>
                      <a:ext cx="1440000" cy="1440000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7" name="Ellipse 16"/>
                  <p:cNvSpPr/>
                  <p:nvPr/>
                </p:nvSpPr>
                <p:spPr>
                  <a:xfrm>
                    <a:off x="3935434" y="3526160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Ellipse 17"/>
                  <p:cNvSpPr/>
                  <p:nvPr/>
                </p:nvSpPr>
                <p:spPr>
                  <a:xfrm>
                    <a:off x="3934355" y="4418980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Ellipse 18"/>
                  <p:cNvSpPr/>
                  <p:nvPr/>
                </p:nvSpPr>
                <p:spPr>
                  <a:xfrm>
                    <a:off x="4283967" y="3490156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Ellipse 19"/>
                  <p:cNvSpPr/>
                  <p:nvPr/>
                </p:nvSpPr>
                <p:spPr>
                  <a:xfrm>
                    <a:off x="3419872" y="4257092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Ellipse 20"/>
                  <p:cNvSpPr/>
                  <p:nvPr/>
                </p:nvSpPr>
                <p:spPr>
                  <a:xfrm>
                    <a:off x="4529434" y="4004984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Ellipse 21"/>
                  <p:cNvSpPr/>
                  <p:nvPr/>
                </p:nvSpPr>
                <p:spPr>
                  <a:xfrm>
                    <a:off x="3455876" y="3609020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Ellipse 22"/>
                  <p:cNvSpPr/>
                  <p:nvPr/>
                </p:nvSpPr>
                <p:spPr>
                  <a:xfrm>
                    <a:off x="4521905" y="3537012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Ellipse 23"/>
                  <p:cNvSpPr/>
                  <p:nvPr/>
                </p:nvSpPr>
                <p:spPr>
                  <a:xfrm>
                    <a:off x="4246759" y="4617132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Ellipse 24"/>
                  <p:cNvSpPr/>
                  <p:nvPr/>
                </p:nvSpPr>
                <p:spPr>
                  <a:xfrm>
                    <a:off x="3215434" y="4007434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Ellipse 25"/>
                  <p:cNvSpPr/>
                  <p:nvPr/>
                </p:nvSpPr>
                <p:spPr>
                  <a:xfrm>
                    <a:off x="3707904" y="4652976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5" name="Connecteur droit 14"/>
                <p:cNvCxnSpPr/>
                <p:nvPr/>
              </p:nvCxnSpPr>
              <p:spPr>
                <a:xfrm>
                  <a:off x="3419181" y="2484300"/>
                  <a:ext cx="0" cy="64353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Arc 8"/>
              <p:cNvSpPr/>
              <p:nvPr/>
            </p:nvSpPr>
            <p:spPr>
              <a:xfrm rot="16200000" flipH="1">
                <a:off x="3010721" y="4765943"/>
                <a:ext cx="1571130" cy="1576967"/>
              </a:xfrm>
              <a:prstGeom prst="arc">
                <a:avLst>
                  <a:gd name="adj1" fmla="val 16200000"/>
                  <a:gd name="adj2" fmla="val 19467396"/>
                </a:avLst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Connecteur droit avec flèche 9"/>
              <p:cNvCxnSpPr/>
              <p:nvPr/>
            </p:nvCxnSpPr>
            <p:spPr>
              <a:xfrm flipV="1">
                <a:off x="3011222" y="5316380"/>
                <a:ext cx="588670" cy="2368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Ellipse 10"/>
              <p:cNvSpPr/>
              <p:nvPr/>
            </p:nvSpPr>
            <p:spPr>
              <a:xfrm>
                <a:off x="3601546" y="5295807"/>
                <a:ext cx="41405" cy="414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979235" y="5516141"/>
                <a:ext cx="57133" cy="765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3576327" y="5060213"/>
                <a:ext cx="9028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E≈ 5-10 eV</a:t>
                </a:r>
                <a:endParaRPr lang="fr-FR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" name="ZoneTexte 54"/>
            <p:cNvSpPr txBox="1"/>
            <p:nvPr/>
          </p:nvSpPr>
          <p:spPr>
            <a:xfrm>
              <a:off x="616709" y="3456061"/>
              <a:ext cx="26212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Interaction avec niveaux périphériques</a:t>
              </a:r>
            </a:p>
          </p:txBody>
        </p:sp>
      </p:grpSp>
      <p:sp>
        <p:nvSpPr>
          <p:cNvPr id="88" name="ZoneTexte 87"/>
          <p:cNvSpPr txBox="1"/>
          <p:nvPr/>
        </p:nvSpPr>
        <p:spPr>
          <a:xfrm>
            <a:off x="1862504" y="4110202"/>
            <a:ext cx="780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électrons rétrodiffusés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Ils proviennent du faisceau primaire, ils n’ont subit que des chocs élastiques ou quasi élastiques (E≈E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89" name="Groupe 88"/>
          <p:cNvGrpSpPr/>
          <p:nvPr/>
        </p:nvGrpSpPr>
        <p:grpSpPr>
          <a:xfrm>
            <a:off x="4425950" y="4855879"/>
            <a:ext cx="2760830" cy="1890716"/>
            <a:chOff x="3125438" y="2754546"/>
            <a:chExt cx="2294171" cy="1571131"/>
          </a:xfrm>
        </p:grpSpPr>
        <p:sp>
          <p:nvSpPr>
            <p:cNvPr id="90" name="Arc 89"/>
            <p:cNvSpPr/>
            <p:nvPr/>
          </p:nvSpPr>
          <p:spPr>
            <a:xfrm rot="16200000" flipH="1">
              <a:off x="3845561" y="2751628"/>
              <a:ext cx="1571130" cy="1576967"/>
            </a:xfrm>
            <a:prstGeom prst="arc">
              <a:avLst>
                <a:gd name="adj1" fmla="val 16200000"/>
                <a:gd name="adj2" fmla="val 19467396"/>
              </a:avLst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1" name="Groupe 90"/>
            <p:cNvGrpSpPr/>
            <p:nvPr/>
          </p:nvGrpSpPr>
          <p:grpSpPr>
            <a:xfrm>
              <a:off x="3125438" y="2881005"/>
              <a:ext cx="848704" cy="1031794"/>
              <a:chOff x="3125438" y="2901615"/>
              <a:chExt cx="848704" cy="1031794"/>
            </a:xfrm>
          </p:grpSpPr>
          <p:grpSp>
            <p:nvGrpSpPr>
              <p:cNvPr id="94" name="Groupe 93"/>
              <p:cNvGrpSpPr>
                <a:grpSpLocks noChangeAspect="1"/>
              </p:cNvGrpSpPr>
              <p:nvPr/>
            </p:nvGrpSpPr>
            <p:grpSpPr>
              <a:xfrm>
                <a:off x="3125438" y="3105409"/>
                <a:ext cx="848704" cy="828000"/>
                <a:chOff x="3215434" y="3284984"/>
                <a:chExt cx="1476004" cy="1440000"/>
              </a:xfrm>
            </p:grpSpPr>
            <p:grpSp>
              <p:nvGrpSpPr>
                <p:cNvPr id="96" name="Groupe 95"/>
                <p:cNvGrpSpPr/>
                <p:nvPr/>
              </p:nvGrpSpPr>
              <p:grpSpPr>
                <a:xfrm>
                  <a:off x="3251438" y="3284984"/>
                  <a:ext cx="1440000" cy="1440000"/>
                  <a:chOff x="2339832" y="3213056"/>
                  <a:chExt cx="1440000" cy="1440000"/>
                </a:xfrm>
              </p:grpSpPr>
              <p:sp>
                <p:nvSpPr>
                  <p:cNvPr id="108" name="Ellipse 107"/>
                  <p:cNvSpPr/>
                  <p:nvPr/>
                </p:nvSpPr>
                <p:spPr>
                  <a:xfrm>
                    <a:off x="2915816" y="3789040"/>
                    <a:ext cx="288032" cy="28803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9" name="Ellipse 108"/>
                  <p:cNvSpPr>
                    <a:spLocks/>
                  </p:cNvSpPr>
                  <p:nvPr/>
                </p:nvSpPr>
                <p:spPr>
                  <a:xfrm>
                    <a:off x="2609832" y="3483056"/>
                    <a:ext cx="900000" cy="900000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0" name="Ellipse 109"/>
                  <p:cNvSpPr/>
                  <p:nvPr/>
                </p:nvSpPr>
                <p:spPr>
                  <a:xfrm>
                    <a:off x="2465832" y="3339056"/>
                    <a:ext cx="1188000" cy="1188000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1" name="Ellipse 110"/>
                  <p:cNvSpPr>
                    <a:spLocks noChangeAspect="1"/>
                  </p:cNvSpPr>
                  <p:nvPr/>
                </p:nvSpPr>
                <p:spPr>
                  <a:xfrm>
                    <a:off x="2339832" y="3213056"/>
                    <a:ext cx="1440000" cy="1440000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97" name="Ellipse 96"/>
                <p:cNvSpPr/>
                <p:nvPr/>
              </p:nvSpPr>
              <p:spPr>
                <a:xfrm>
                  <a:off x="3935434" y="352616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Ellipse 97"/>
                <p:cNvSpPr/>
                <p:nvPr/>
              </p:nvSpPr>
              <p:spPr>
                <a:xfrm>
                  <a:off x="3934355" y="441898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Ellipse 98"/>
                <p:cNvSpPr/>
                <p:nvPr/>
              </p:nvSpPr>
              <p:spPr>
                <a:xfrm>
                  <a:off x="4283967" y="349015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Ellipse 99"/>
                <p:cNvSpPr/>
                <p:nvPr/>
              </p:nvSpPr>
              <p:spPr>
                <a:xfrm>
                  <a:off x="3419872" y="4257092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Ellipse 100"/>
                <p:cNvSpPr/>
                <p:nvPr/>
              </p:nvSpPr>
              <p:spPr>
                <a:xfrm>
                  <a:off x="4529434" y="400498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Ellipse 101"/>
                <p:cNvSpPr/>
                <p:nvPr/>
              </p:nvSpPr>
              <p:spPr>
                <a:xfrm>
                  <a:off x="3455876" y="360902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Ellipse 102"/>
                <p:cNvSpPr/>
                <p:nvPr/>
              </p:nvSpPr>
              <p:spPr>
                <a:xfrm>
                  <a:off x="4521905" y="3537012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Ellipse 103"/>
                <p:cNvSpPr/>
                <p:nvPr/>
              </p:nvSpPr>
              <p:spPr>
                <a:xfrm>
                  <a:off x="3671900" y="328498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Ellipse 104"/>
                <p:cNvSpPr/>
                <p:nvPr/>
              </p:nvSpPr>
              <p:spPr>
                <a:xfrm>
                  <a:off x="4246759" y="4617132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Ellipse 105"/>
                <p:cNvSpPr/>
                <p:nvPr/>
              </p:nvSpPr>
              <p:spPr>
                <a:xfrm>
                  <a:off x="3215434" y="4007434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Ellipse 106"/>
                <p:cNvSpPr/>
                <p:nvPr/>
              </p:nvSpPr>
              <p:spPr>
                <a:xfrm>
                  <a:off x="3707904" y="4652976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95" name="Connecteur droit 94"/>
              <p:cNvCxnSpPr/>
              <p:nvPr/>
            </p:nvCxnSpPr>
            <p:spPr>
              <a:xfrm>
                <a:off x="3842642" y="2901615"/>
                <a:ext cx="0" cy="643535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ZoneTexte 91"/>
            <p:cNvSpPr txBox="1"/>
            <p:nvPr/>
          </p:nvSpPr>
          <p:spPr>
            <a:xfrm>
              <a:off x="3739846" y="2754546"/>
              <a:ext cx="49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fr-FR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4130369" y="3895304"/>
              <a:ext cx="510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E≈E</a:t>
              </a:r>
              <a:r>
                <a:rPr lang="fr-FR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463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25982" y="23325"/>
            <a:ext cx="606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 des électrons secondaires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20130" y="580207"/>
            <a:ext cx="11335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distribution en énergie des électrons présente une bande étroite entre 0 et 20eV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Extremum autour de 2-5 eV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des électrons secondaires proviennent principalement de l’interaction avec les électrons de la bande de valence ou conduction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663242" y="2095129"/>
            <a:ext cx="5907429" cy="2046632"/>
            <a:chOff x="2145854" y="3825044"/>
            <a:chExt cx="5907429" cy="2046632"/>
          </a:xfrm>
        </p:grpSpPr>
        <p:cxnSp>
          <p:nvCxnSpPr>
            <p:cNvPr id="5" name="Connecteur droit 4"/>
            <p:cNvCxnSpPr/>
            <p:nvPr/>
          </p:nvCxnSpPr>
          <p:spPr>
            <a:xfrm>
              <a:off x="2339752" y="3825044"/>
              <a:ext cx="0" cy="1548172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H="1">
              <a:off x="2339752" y="5373216"/>
              <a:ext cx="198022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orme libre 9"/>
            <p:cNvSpPr/>
            <p:nvPr/>
          </p:nvSpPr>
          <p:spPr>
            <a:xfrm>
              <a:off x="2339752" y="3969061"/>
              <a:ext cx="1828800" cy="1332148"/>
            </a:xfrm>
            <a:custGeom>
              <a:avLst/>
              <a:gdLst>
                <a:gd name="connsiteX0" fmla="*/ 0 w 1828800"/>
                <a:gd name="connsiteY0" fmla="*/ 1381731 h 1496031"/>
                <a:gd name="connsiteX1" fmla="*/ 304800 w 1828800"/>
                <a:gd name="connsiteY1" fmla="*/ 606 h 1496031"/>
                <a:gd name="connsiteX2" fmla="*/ 762000 w 1828800"/>
                <a:gd name="connsiteY2" fmla="*/ 1210281 h 1496031"/>
                <a:gd name="connsiteX3" fmla="*/ 1828800 w 1828800"/>
                <a:gd name="connsiteY3" fmla="*/ 1496031 h 149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496031">
                  <a:moveTo>
                    <a:pt x="0" y="1381731"/>
                  </a:moveTo>
                  <a:cubicBezTo>
                    <a:pt x="88900" y="705456"/>
                    <a:pt x="177800" y="29181"/>
                    <a:pt x="304800" y="606"/>
                  </a:cubicBezTo>
                  <a:cubicBezTo>
                    <a:pt x="431800" y="-27969"/>
                    <a:pt x="508000" y="961044"/>
                    <a:pt x="762000" y="1210281"/>
                  </a:cubicBezTo>
                  <a:cubicBezTo>
                    <a:pt x="1016000" y="1459518"/>
                    <a:pt x="1422400" y="1477774"/>
                    <a:pt x="1828800" y="14960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272300" y="4761148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Eo</a:t>
              </a:r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kV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145854" y="54704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16" name="Connecteur droit 15"/>
            <p:cNvCxnSpPr/>
            <p:nvPr/>
          </p:nvCxnSpPr>
          <p:spPr>
            <a:xfrm flipV="1">
              <a:off x="2843808" y="5301209"/>
              <a:ext cx="0" cy="720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3347864" y="5297277"/>
              <a:ext cx="0" cy="720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2735796" y="5502344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5eV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229960" y="549252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10eV</a:t>
              </a:r>
            </a:p>
          </p:txBody>
        </p:sp>
        <p:cxnSp>
          <p:nvCxnSpPr>
            <p:cNvPr id="21" name="Connecteur droit 20"/>
            <p:cNvCxnSpPr/>
            <p:nvPr/>
          </p:nvCxnSpPr>
          <p:spPr>
            <a:xfrm flipH="1">
              <a:off x="4319972" y="5373216"/>
              <a:ext cx="327636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5112060" y="5297277"/>
              <a:ext cx="0" cy="720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4680819" y="5502344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eV</a:t>
              </a:r>
            </a:p>
          </p:txBody>
        </p:sp>
        <p:cxnSp>
          <p:nvCxnSpPr>
            <p:cNvPr id="27" name="Connecteur droit 26"/>
            <p:cNvCxnSpPr/>
            <p:nvPr/>
          </p:nvCxnSpPr>
          <p:spPr>
            <a:xfrm flipV="1">
              <a:off x="7407942" y="5297276"/>
              <a:ext cx="0" cy="720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593225" y="4284486"/>
            <a:ext cx="2993047" cy="2134138"/>
            <a:chOff x="2591337" y="4191709"/>
            <a:chExt cx="2993047" cy="2134138"/>
          </a:xfrm>
        </p:grpSpPr>
        <p:sp>
          <p:nvSpPr>
            <p:cNvPr id="33" name="Arc 32"/>
            <p:cNvSpPr/>
            <p:nvPr/>
          </p:nvSpPr>
          <p:spPr>
            <a:xfrm rot="11194245">
              <a:off x="3004482" y="4191709"/>
              <a:ext cx="2579902" cy="1622527"/>
            </a:xfrm>
            <a:prstGeom prst="arc">
              <a:avLst>
                <a:gd name="adj1" fmla="val 16096022"/>
                <a:gd name="adj2" fmla="val 2112180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2591337" y="4295921"/>
              <a:ext cx="2610524" cy="2029926"/>
              <a:chOff x="1117027" y="4603949"/>
              <a:chExt cx="2610524" cy="2029926"/>
            </a:xfrm>
          </p:grpSpPr>
          <p:cxnSp>
            <p:nvCxnSpPr>
              <p:cNvPr id="31" name="Connecteur droit 30"/>
              <p:cNvCxnSpPr/>
              <p:nvPr/>
            </p:nvCxnSpPr>
            <p:spPr>
              <a:xfrm>
                <a:off x="1542048" y="4603949"/>
                <a:ext cx="0" cy="154817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 flipH="1">
                <a:off x="1542048" y="6144742"/>
                <a:ext cx="198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 flipV="1">
                <a:off x="1836242" y="6080113"/>
                <a:ext cx="0" cy="7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 flipV="1">
                <a:off x="2159732" y="6080114"/>
                <a:ext cx="0" cy="7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 flipV="1">
                <a:off x="2514156" y="6080114"/>
                <a:ext cx="0" cy="7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ZoneTexte 36"/>
              <p:cNvSpPr txBox="1"/>
              <p:nvPr/>
            </p:nvSpPr>
            <p:spPr>
              <a:xfrm>
                <a:off x="1394380" y="6235576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2008889" y="626454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2293952" y="6264543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3236711" y="6235576"/>
                <a:ext cx="490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1187624" y="519319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1117027" y="5677220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</a:p>
            </p:txBody>
          </p:sp>
        </p:grpSp>
      </p:grpSp>
      <p:sp>
        <p:nvSpPr>
          <p:cNvPr id="43" name="ZoneTexte 42"/>
          <p:cNvSpPr txBox="1"/>
          <p:nvPr/>
        </p:nvSpPr>
        <p:spPr>
          <a:xfrm>
            <a:off x="2831593" y="5251581"/>
            <a:ext cx="378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Représentation de la probabilité d’échappement d’un électron secondaire.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444759" y="4065301"/>
            <a:ext cx="4883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énergétique du rendement d’émission des électrons secondaires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941318" y="4786743"/>
            <a:ext cx="46538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Ils proviennent de l’extrême surface. </a:t>
            </a: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Ils donneront une image topographique.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Ils permettent une bonne résolution spatiale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7589887" y="1900442"/>
            <a:ext cx="4005269" cy="2830368"/>
            <a:chOff x="7333005" y="2260616"/>
            <a:chExt cx="4005269" cy="2830368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2"/>
            <a:srcRect l="28411" t="16577" r="30602" b="11703"/>
            <a:stretch/>
          </p:blipFill>
          <p:spPr>
            <a:xfrm>
              <a:off x="7333005" y="2561968"/>
              <a:ext cx="2381977" cy="2529016"/>
            </a:xfrm>
            <a:prstGeom prst="rect">
              <a:avLst/>
            </a:prstGeom>
          </p:spPr>
        </p:pic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848FE957-D8A7-4EB6-981F-0D54809C6A08}"/>
                </a:ext>
              </a:extLst>
            </p:cNvPr>
            <p:cNvCxnSpPr/>
            <p:nvPr/>
          </p:nvCxnSpPr>
          <p:spPr>
            <a:xfrm flipV="1">
              <a:off x="8497827" y="2963332"/>
              <a:ext cx="803606" cy="71706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7" name="ZoneTexte 14">
              <a:extLst>
                <a:ext uri="{FF2B5EF4-FFF2-40B4-BE49-F238E27FC236}">
                  <a16:creationId xmlns:a16="http://schemas.microsoft.com/office/drawing/2014/main" id="{4624C1FF-18C6-4794-9D2F-EE2C235188DF}"/>
                </a:ext>
              </a:extLst>
            </p:cNvPr>
            <p:cNvSpPr txBox="1"/>
            <p:nvPr/>
          </p:nvSpPr>
          <p:spPr>
            <a:xfrm>
              <a:off x="9310563" y="2570972"/>
              <a:ext cx="2027711" cy="9259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Emission électrons secondaires (SE) due aux électrons primaires. E&lt;50eV 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301433" y="3633564"/>
              <a:ext cx="743682" cy="2755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 à 10nm</a:t>
              </a:r>
              <a:endParaRPr lang="fr-FR" sz="12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51" name="Connecteur droit 50"/>
            <p:cNvCxnSpPr/>
            <p:nvPr/>
          </p:nvCxnSpPr>
          <p:spPr>
            <a:xfrm>
              <a:off x="8728122" y="3771333"/>
              <a:ext cx="654775" cy="109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11">
              <a:extLst>
                <a:ext uri="{FF2B5EF4-FFF2-40B4-BE49-F238E27FC236}">
                  <a16:creationId xmlns:a16="http://schemas.microsoft.com/office/drawing/2014/main" id="{ECB11625-7F46-4B64-85ED-CC2E0CD3A30C}"/>
                </a:ext>
              </a:extLst>
            </p:cNvPr>
            <p:cNvSpPr txBox="1"/>
            <p:nvPr/>
          </p:nvSpPr>
          <p:spPr>
            <a:xfrm>
              <a:off x="7823226" y="2260616"/>
              <a:ext cx="1399690" cy="4031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Faisceau électrons primaires E</a:t>
              </a:r>
              <a:r>
                <a:rPr lang="fr-FR" sz="1200" b="1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68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56237" y="52670"/>
            <a:ext cx="640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 des électrons rétrodiffusés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73691" y="657197"/>
            <a:ext cx="11129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distribution en énergie des électrons rétrodiffusés présente une bande étroite proche de E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l’énergie des électrons incidents.</a:t>
            </a:r>
            <a:endParaRPr lang="fr-FR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36605" y="1445104"/>
            <a:ext cx="6017760" cy="2046632"/>
            <a:chOff x="2145854" y="3825044"/>
            <a:chExt cx="6017760" cy="2046632"/>
          </a:xfrm>
        </p:grpSpPr>
        <p:cxnSp>
          <p:nvCxnSpPr>
            <p:cNvPr id="5" name="Connecteur droit 4"/>
            <p:cNvCxnSpPr/>
            <p:nvPr/>
          </p:nvCxnSpPr>
          <p:spPr>
            <a:xfrm>
              <a:off x="2339752" y="3825044"/>
              <a:ext cx="0" cy="1548172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H="1">
              <a:off x="2339752" y="5373216"/>
              <a:ext cx="198022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orme libre 6"/>
            <p:cNvSpPr/>
            <p:nvPr/>
          </p:nvSpPr>
          <p:spPr>
            <a:xfrm flipH="1">
              <a:off x="6205098" y="3857391"/>
              <a:ext cx="1188629" cy="1332148"/>
            </a:xfrm>
            <a:custGeom>
              <a:avLst/>
              <a:gdLst>
                <a:gd name="connsiteX0" fmla="*/ 0 w 1828800"/>
                <a:gd name="connsiteY0" fmla="*/ 1381731 h 1496031"/>
                <a:gd name="connsiteX1" fmla="*/ 304800 w 1828800"/>
                <a:gd name="connsiteY1" fmla="*/ 606 h 1496031"/>
                <a:gd name="connsiteX2" fmla="*/ 762000 w 1828800"/>
                <a:gd name="connsiteY2" fmla="*/ 1210281 h 1496031"/>
                <a:gd name="connsiteX3" fmla="*/ 1828800 w 1828800"/>
                <a:gd name="connsiteY3" fmla="*/ 1496031 h 149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496031">
                  <a:moveTo>
                    <a:pt x="0" y="1381731"/>
                  </a:moveTo>
                  <a:cubicBezTo>
                    <a:pt x="88900" y="705456"/>
                    <a:pt x="177800" y="29181"/>
                    <a:pt x="304800" y="606"/>
                  </a:cubicBezTo>
                  <a:cubicBezTo>
                    <a:pt x="431800" y="-27969"/>
                    <a:pt x="508000" y="961044"/>
                    <a:pt x="762000" y="1210281"/>
                  </a:cubicBezTo>
                  <a:cubicBezTo>
                    <a:pt x="1016000" y="1459518"/>
                    <a:pt x="1422400" y="1477774"/>
                    <a:pt x="1828800" y="14960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382631" y="5470455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Eo</a:t>
              </a:r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kV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145854" y="54704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10" name="Connecteur droit 9"/>
            <p:cNvCxnSpPr/>
            <p:nvPr/>
          </p:nvCxnSpPr>
          <p:spPr>
            <a:xfrm flipV="1">
              <a:off x="2843808" y="5301209"/>
              <a:ext cx="0" cy="720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3347864" y="5297277"/>
              <a:ext cx="0" cy="720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2735796" y="5502344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5eV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229960" y="549252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10eV</a:t>
              </a:r>
            </a:p>
          </p:txBody>
        </p:sp>
        <p:cxnSp>
          <p:nvCxnSpPr>
            <p:cNvPr id="14" name="Connecteur droit 13"/>
            <p:cNvCxnSpPr/>
            <p:nvPr/>
          </p:nvCxnSpPr>
          <p:spPr>
            <a:xfrm flipH="1">
              <a:off x="4319972" y="5373216"/>
              <a:ext cx="327636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5112060" y="5297277"/>
              <a:ext cx="0" cy="720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4680819" y="5502344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eV</a:t>
              </a:r>
            </a:p>
          </p:txBody>
        </p:sp>
        <p:cxnSp>
          <p:nvCxnSpPr>
            <p:cNvPr id="17" name="Connecteur droit 16"/>
            <p:cNvCxnSpPr/>
            <p:nvPr/>
          </p:nvCxnSpPr>
          <p:spPr>
            <a:xfrm flipV="1">
              <a:off x="7407942" y="5297276"/>
              <a:ext cx="0" cy="720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/>
          <p:cNvSpPr txBox="1"/>
          <p:nvPr/>
        </p:nvSpPr>
        <p:spPr>
          <a:xfrm>
            <a:off x="1763112" y="4532413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Ils peuvent sortir d’une grande profondeur de la surface de l’échantillon. 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Ils permettent d’obtenir une image de phase.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résolution atteinte avec les électrons rétrodiffusés sera donc plus faible qu’avec les électrons secondaire.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034559" y="3447692"/>
            <a:ext cx="4949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énergétique du rendement d’émission des électrons rétrodiffusés</a:t>
            </a:r>
          </a:p>
        </p:txBody>
      </p:sp>
      <p:grpSp>
        <p:nvGrpSpPr>
          <p:cNvPr id="34" name="Groupe 33"/>
          <p:cNvGrpSpPr/>
          <p:nvPr/>
        </p:nvGrpSpPr>
        <p:grpSpPr>
          <a:xfrm>
            <a:off x="7964466" y="1300436"/>
            <a:ext cx="3199986" cy="2777562"/>
            <a:chOff x="7943548" y="1188929"/>
            <a:chExt cx="3199986" cy="2777562"/>
          </a:xfrm>
        </p:grpSpPr>
        <p:grpSp>
          <p:nvGrpSpPr>
            <p:cNvPr id="32" name="Groupe 31"/>
            <p:cNvGrpSpPr/>
            <p:nvPr/>
          </p:nvGrpSpPr>
          <p:grpSpPr>
            <a:xfrm>
              <a:off x="7943548" y="1436432"/>
              <a:ext cx="3199986" cy="2530059"/>
              <a:chOff x="7808607" y="1411700"/>
              <a:chExt cx="3199986" cy="2530059"/>
            </a:xfrm>
          </p:grpSpPr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08607" y="1411700"/>
                <a:ext cx="2383743" cy="2530059"/>
              </a:xfrm>
              <a:prstGeom prst="rect">
                <a:avLst/>
              </a:prstGeom>
            </p:spPr>
          </p:pic>
          <p:sp>
            <p:nvSpPr>
              <p:cNvPr id="27" name="ZoneTexte 30">
                <a:extLst>
                  <a:ext uri="{FF2B5EF4-FFF2-40B4-BE49-F238E27FC236}">
                    <a16:creationId xmlns:a16="http://schemas.microsoft.com/office/drawing/2014/main" id="{1560059E-89E4-432F-9F66-989380DF1C70}"/>
                  </a:ext>
                </a:extLst>
              </p:cNvPr>
              <p:cNvSpPr txBox="1"/>
              <p:nvPr/>
            </p:nvSpPr>
            <p:spPr>
              <a:xfrm>
                <a:off x="9363681" y="1521571"/>
                <a:ext cx="1644912" cy="4523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200" b="1" kern="1200" dirty="0">
                    <a:solidFill>
                      <a:srgbClr val="808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Emission électrons rétrodiffusés</a:t>
                </a:r>
                <a:endParaRPr lang="fr-FR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200" b="1" kern="1200" dirty="0">
                    <a:solidFill>
                      <a:srgbClr val="808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BSE</a:t>
                </a:r>
                <a:endParaRPr lang="fr-FR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200" b="1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E≈E</a:t>
                </a:r>
                <a:r>
                  <a:rPr lang="fr-FR" sz="1200" b="1" kern="1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</a:t>
                </a:r>
                <a:endParaRPr lang="fr-FR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28" name="Connecteur droit avec flèche 27">
                <a:extLst>
                  <a:ext uri="{FF2B5EF4-FFF2-40B4-BE49-F238E27FC236}">
                    <a16:creationId xmlns:a16="http://schemas.microsoft.com/office/drawing/2014/main" id="{5444A60C-A531-4650-947A-F9017D9EF4F9}"/>
                  </a:ext>
                </a:extLst>
              </p:cNvPr>
              <p:cNvCxnSpPr/>
              <p:nvPr/>
            </p:nvCxnSpPr>
            <p:spPr>
              <a:xfrm flipV="1">
                <a:off x="9176951" y="1897424"/>
                <a:ext cx="576649" cy="912176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A1A5AC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33" name="ZoneTexte 11">
              <a:extLst>
                <a:ext uri="{FF2B5EF4-FFF2-40B4-BE49-F238E27FC236}">
                  <a16:creationId xmlns:a16="http://schemas.microsoft.com/office/drawing/2014/main" id="{ECB11625-7F46-4B64-85ED-CC2E0CD3A30C}"/>
                </a:ext>
              </a:extLst>
            </p:cNvPr>
            <p:cNvSpPr txBox="1"/>
            <p:nvPr/>
          </p:nvSpPr>
          <p:spPr>
            <a:xfrm>
              <a:off x="8435574" y="1188929"/>
              <a:ext cx="1399690" cy="4031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Faisceau électrons primaires E</a:t>
              </a:r>
              <a:r>
                <a:rPr lang="fr-FR" sz="1200" b="1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endPara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6039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2965</Words>
  <Application>Microsoft Office PowerPoint</Application>
  <PresentationFormat>Grand écran</PresentationFormat>
  <Paragraphs>461</Paragraphs>
  <Slides>35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Symbol</vt:lpstr>
      <vt:lpstr>Times New Roman</vt:lpstr>
      <vt:lpstr>Thème Office</vt:lpstr>
      <vt:lpstr>Equation</vt:lpstr>
      <vt:lpstr>Interactions électrons-matière - Les différents détecteurs d'électrons, principes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</dc:creator>
  <cp:lastModifiedBy>alex f</cp:lastModifiedBy>
  <cp:revision>81</cp:revision>
  <dcterms:created xsi:type="dcterms:W3CDTF">2022-11-15T12:37:17Z</dcterms:created>
  <dcterms:modified xsi:type="dcterms:W3CDTF">2022-11-30T19:15:56Z</dcterms:modified>
</cp:coreProperties>
</file>