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3" r:id="rId2"/>
    <p:sldId id="256" r:id="rId3"/>
    <p:sldId id="276" r:id="rId4"/>
    <p:sldId id="263" r:id="rId5"/>
    <p:sldId id="277" r:id="rId6"/>
    <p:sldId id="279" r:id="rId7"/>
    <p:sldId id="280" r:id="rId8"/>
    <p:sldId id="289" r:id="rId9"/>
    <p:sldId id="290" r:id="rId10"/>
    <p:sldId id="291" r:id="rId11"/>
    <p:sldId id="292" r:id="rId12"/>
    <p:sldId id="266" r:id="rId13"/>
    <p:sldId id="297" r:id="rId14"/>
    <p:sldId id="293" r:id="rId15"/>
    <p:sldId id="294" r:id="rId16"/>
    <p:sldId id="271" r:id="rId17"/>
    <p:sldId id="301" r:id="rId18"/>
    <p:sldId id="273" r:id="rId19"/>
    <p:sldId id="274" r:id="rId20"/>
    <p:sldId id="275" r:id="rId21"/>
    <p:sldId id="299" r:id="rId22"/>
    <p:sldId id="30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9A743-8A07-4773-83E2-9D12A9C0174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E1719-139B-49C4-A349-4C65E0DEC7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21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B3AB2-FCBC-48BC-A241-3A3F224E5E4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442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9EA5B-8791-42C0-906A-EA5AF87ED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C5EE642-552D-419B-AC99-38D8A69A0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E664A6-3B53-4ACC-889E-77CE0C47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824B55-724B-4542-9498-60BB515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924557-7DE4-451B-90D8-F7FFB906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41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35622A-2791-4A12-8C09-676BC16CE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40F788-08F9-475F-B481-4BA27787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58F193-8676-49C5-ABA1-F509326F1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08BAFC-D33D-4240-AE19-F8040EB39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B8FEB7-86CE-402C-9774-6D7DC36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2053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C23246-FB89-4E70-8120-36F59A952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0287AA-0AFF-4FFB-B6D1-F083A6A71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578214-3203-45A2-B53E-F72C01D2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AA64A-F15D-49AC-A8A0-51A1B450F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6C2329-5CFB-4DA3-907A-4198B30A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60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E6A589-02F5-4D69-BBE8-FCD0C114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9B9C3C-C8FA-4880-9336-6D938EBEC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26C195-D1C9-45EE-989D-A389632B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61136B-3A34-492F-A991-DFAF88F9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746767-ACA7-4727-80FE-88CE8D57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595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A59E7D-0A9D-46FC-900A-BE7DE29C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30DD80-EEDE-4B5E-BB44-0B4ECF0B6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824D27-EDBA-4614-ABC4-AD8CE443C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B8853E-04F2-463F-BC7E-39814E4A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3F2C85-5456-4437-B507-4BBB6C103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142CF-ED77-436B-AB65-DEB6CC60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AE2421-7B4C-4991-883D-07540AB96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61B999-3F7A-449F-9B20-DB30E262B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45E587-C91E-4483-9A8A-372A644B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D87C80-22EF-4851-A6E5-388693F2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65557B-D2EE-473F-A9E1-975778358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63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1B8F4-9D45-4E3F-92FC-E41873E0E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F35701-5082-4FCB-8437-3BF4E2A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288727-5853-4239-AA3A-8E9F64E9E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A580A4A-55EA-47A3-B3B3-AB50134DA5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5AB4C24-820D-428C-ADAC-8FD9633A2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554C72-9D64-4E36-A621-6DADAC906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4975416-1CE2-42B7-AE2C-B771FD7B8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87E65C-39CA-42CC-A440-3E1C3D5E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7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10E193-3C5E-42BF-998D-F40BF477E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C4EE17-8452-4135-BF91-229A50CA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2F3F45-4B27-4DFF-B92D-AB9FA7D63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8342198-7712-40A4-A977-A2F8D12DD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712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F5CAA09-0EC8-4420-B532-12FAE4358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50363A-2B00-4F2C-B3BB-15E9C8C43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AF81B4-9E55-4FA7-87DC-D77DA5EF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95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8B38B-4F38-467C-ADDE-CF49E91E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639B1E-AC23-444E-9611-61F05ED68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F9E1BC-7814-4E1E-A2F7-03CC2A0C4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98142C3-EB69-470A-880A-D0E7AA9D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86744F-6A03-4111-8374-FE287BE3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44642-025B-42DF-A453-149E79E1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95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50B9E7-8805-49C1-B3E8-78B3B65F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659E766-4408-4E96-9AE2-816C97F04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54552D-7528-4641-A50E-F40130645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11DEAD-A2D2-4430-B6C4-61EEAFF22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BBA319-CC96-438F-8A08-CADAB1B3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AA67E7-18FE-4D6D-9DD9-8C21D3FD5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60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591727A-B614-4C81-B8B8-40916EC0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51935F-F5B6-4A85-BD4E-4DC8A038C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809756-84B4-4199-BD80-B7D633C26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47E69-BD30-4F0B-98DF-4BC0A7E1A604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303FCA-77B4-4972-9664-F38112C80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75175C-D359-4938-8A56-02292D7DB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FE749-0573-45B7-9DE1-7F83F05F71C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3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21" Type="http://schemas.microsoft.com/office/2007/relationships/hdphoto" Target="../media/hdphoto4.wdp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8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tiff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2797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Interactions électrons-matière - Les différents détecteurs d'électrons, principes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5954E3F-6551-1897-6EDE-3178E7F6F9D1}"/>
              </a:ext>
            </a:extLst>
          </p:cNvPr>
          <p:cNvSpPr txBox="1"/>
          <p:nvPr/>
        </p:nvSpPr>
        <p:spPr>
          <a:xfrm>
            <a:off x="0" y="283409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FADEL- A. ADDAD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C23758-AB23-53AF-17C7-21143AA745BF}"/>
              </a:ext>
            </a:extLst>
          </p:cNvPr>
          <p:cNvSpPr txBox="1"/>
          <p:nvPr/>
        </p:nvSpPr>
        <p:spPr>
          <a:xfrm>
            <a:off x="0" y="348493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Plateforme de microscopie électronique de Lille 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 Michel Eugène Chevreul - UMET UMR 8207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de Lille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011FAED-1747-36BF-991E-B226B518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13" y="5225658"/>
            <a:ext cx="2479675" cy="12150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94E8D52-2537-6446-C6CA-2D4B1B3F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4" y="5268088"/>
            <a:ext cx="2479675" cy="135555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BECA17B-28A4-B571-9422-0493EAF730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0922" y="5574725"/>
            <a:ext cx="2881313" cy="771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68" y="5669051"/>
            <a:ext cx="3279754" cy="66257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0C23758-AB23-53AF-17C7-21143AA745BF}"/>
              </a:ext>
            </a:extLst>
          </p:cNvPr>
          <p:cNvSpPr txBox="1"/>
          <p:nvPr/>
        </p:nvSpPr>
        <p:spPr>
          <a:xfrm>
            <a:off x="0" y="4578228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133961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30251954-93A3-4D17-AC5F-C762E6060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1925" y="3267766"/>
            <a:ext cx="4359188" cy="299968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1F86EE2-3B66-40AE-B21A-35B2CAB6F612}"/>
              </a:ext>
            </a:extLst>
          </p:cNvPr>
          <p:cNvSpPr txBox="1"/>
          <p:nvPr/>
        </p:nvSpPr>
        <p:spPr>
          <a:xfrm>
            <a:off x="4274828" y="102135"/>
            <a:ext cx="3642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détecteurs semi-conducteur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1AFD18-BBA2-4B26-B312-C73BBB311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237" y="625759"/>
            <a:ext cx="3549445" cy="24832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9B683C-F8DB-4DB8-BC2E-3DF042AAEF22}"/>
              </a:ext>
            </a:extLst>
          </p:cNvPr>
          <p:cNvSpPr txBox="1"/>
          <p:nvPr/>
        </p:nvSpPr>
        <p:spPr>
          <a:xfrm>
            <a:off x="10168812" y="351608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BSE Deben UK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B98E309-5C52-4C8B-B23E-BA90F7CE616F}"/>
              </a:ext>
            </a:extLst>
          </p:cNvPr>
          <p:cNvGrpSpPr/>
          <p:nvPr/>
        </p:nvGrpSpPr>
        <p:grpSpPr>
          <a:xfrm>
            <a:off x="178967" y="2408142"/>
            <a:ext cx="2284121" cy="1573982"/>
            <a:chOff x="3698875" y="3565525"/>
            <a:chExt cx="3908425" cy="294193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FD54D5-5B43-4318-94F2-120A16421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8875" y="3565525"/>
              <a:ext cx="3908425" cy="2029598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4AA4CF86-73DD-47B7-9893-3D51553E3F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35550" y="4895850"/>
              <a:ext cx="962025" cy="8763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281D28A-125E-4E16-B14B-1A1914E08505}"/>
                </a:ext>
              </a:extLst>
            </p:cNvPr>
            <p:cNvSpPr txBox="1"/>
            <p:nvPr/>
          </p:nvSpPr>
          <p:spPr>
            <a:xfrm>
              <a:off x="4766554" y="5817141"/>
              <a:ext cx="1040125" cy="690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BSE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F51763E-C2E0-4BB1-B707-1E4FCB6112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4811" y="5037983"/>
              <a:ext cx="46339" cy="51191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1C464E8B-A9FB-4194-A1E4-2BDAD4F46E7E}"/>
                </a:ext>
              </a:extLst>
            </p:cNvPr>
            <p:cNvSpPr txBox="1"/>
            <p:nvPr/>
          </p:nvSpPr>
          <p:spPr>
            <a:xfrm>
              <a:off x="6474026" y="5522810"/>
              <a:ext cx="834986" cy="69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</a:t>
              </a:r>
            </a:p>
          </p:txBody>
        </p:sp>
        <p:sp>
          <p:nvSpPr>
            <p:cNvPr id="15" name="Signe de multiplication 14">
              <a:extLst>
                <a:ext uri="{FF2B5EF4-FFF2-40B4-BE49-F238E27FC236}">
                  <a16:creationId xmlns:a16="http://schemas.microsoft.com/office/drawing/2014/main" id="{0BB6D290-8008-477E-BA32-B38B98CC8C51}"/>
                </a:ext>
              </a:extLst>
            </p:cNvPr>
            <p:cNvSpPr/>
            <p:nvPr/>
          </p:nvSpPr>
          <p:spPr>
            <a:xfrm>
              <a:off x="6225703" y="5223754"/>
              <a:ext cx="914400" cy="914400"/>
            </a:xfrm>
            <a:prstGeom prst="mathMultiply">
              <a:avLst>
                <a:gd name="adj1" fmla="val 118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6E9CC0DC-CDF3-4E8F-9EBA-46CB8F0F5027}"/>
              </a:ext>
            </a:extLst>
          </p:cNvPr>
          <p:cNvSpPr txBox="1"/>
          <p:nvPr/>
        </p:nvSpPr>
        <p:spPr>
          <a:xfrm>
            <a:off x="185057" y="733166"/>
            <a:ext cx="57023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détecteurs semi-conducteur ou détecteur solide à diode silicium sont constitués d une jonction p-n polarisée inverse. Sous l’impact d’un électron sur le semi-conducteur il y aura formation  de paires électrons-trous et création d’une charge électrique. L’intensité du signal électrique traduit le nombre et l’énergie des électrons incidents.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F00E5B5-086D-4418-AAA8-AF7ECDBC7BF3}"/>
              </a:ext>
            </a:extLst>
          </p:cNvPr>
          <p:cNvSpPr txBox="1"/>
          <p:nvPr/>
        </p:nvSpPr>
        <p:spPr>
          <a:xfrm>
            <a:off x="2572721" y="1994483"/>
            <a:ext cx="51425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Création d’une paire électron-trou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3,6 eV pour Silicium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4,6 eV pour  arséniure de gallium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Couche d’Au ou d’Al et couche passive  à l‘entrée et sortie de la diode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baisse d’efficacité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absorption des SE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générale faible bande passante 100kHz donc bon contraste pour faible vitesse de balayage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Meilleur efficacité à tension élevée et fort courant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FA9AB7E-0817-43D1-9E62-E9C632459E63}"/>
              </a:ext>
            </a:extLst>
          </p:cNvPr>
          <p:cNvGrpSpPr/>
          <p:nvPr/>
        </p:nvGrpSpPr>
        <p:grpSpPr>
          <a:xfrm>
            <a:off x="322232" y="4780642"/>
            <a:ext cx="2516218" cy="1566640"/>
            <a:chOff x="6278249" y="2339340"/>
            <a:chExt cx="3322367" cy="2073617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1011C63-554D-416F-9CAC-8B98347C5167}"/>
                </a:ext>
              </a:extLst>
            </p:cNvPr>
            <p:cNvGrpSpPr/>
            <p:nvPr/>
          </p:nvGrpSpPr>
          <p:grpSpPr>
            <a:xfrm>
              <a:off x="6355080" y="2339340"/>
              <a:ext cx="2839751" cy="1501140"/>
              <a:chOff x="6355080" y="2339340"/>
              <a:chExt cx="2839751" cy="150114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9CD93957-B368-4F87-A95E-005C3ABE5CE7}"/>
                  </a:ext>
                </a:extLst>
              </p:cNvPr>
              <p:cNvGrpSpPr/>
              <p:nvPr/>
            </p:nvGrpSpPr>
            <p:grpSpPr>
              <a:xfrm>
                <a:off x="6606857" y="2639059"/>
                <a:ext cx="2587974" cy="911225"/>
                <a:chOff x="5456237" y="1358899"/>
                <a:chExt cx="2587974" cy="911225"/>
              </a:xfrm>
            </p:grpSpPr>
            <p:grpSp>
              <p:nvGrpSpPr>
                <p:cNvPr id="27" name="Groupe 26">
                  <a:extLst>
                    <a:ext uri="{FF2B5EF4-FFF2-40B4-BE49-F238E27FC236}">
                      <a16:creationId xmlns:a16="http://schemas.microsoft.com/office/drawing/2014/main" id="{76E6C16B-33C4-483C-8E90-03744908F1E9}"/>
                    </a:ext>
                  </a:extLst>
                </p:cNvPr>
                <p:cNvGrpSpPr/>
                <p:nvPr/>
              </p:nvGrpSpPr>
              <p:grpSpPr>
                <a:xfrm>
                  <a:off x="5456237" y="1358899"/>
                  <a:ext cx="912388" cy="911225"/>
                  <a:chOff x="2379662" y="1816099"/>
                  <a:chExt cx="912388" cy="911225"/>
                </a:xfrm>
              </p:grpSpPr>
              <p:sp>
                <p:nvSpPr>
                  <p:cNvPr id="31" name="Octogone 30">
                    <a:extLst>
                      <a:ext uri="{FF2B5EF4-FFF2-40B4-BE49-F238E27FC236}">
                        <a16:creationId xmlns:a16="http://schemas.microsoft.com/office/drawing/2014/main" id="{B97C2019-3D31-453C-B422-F1526F0896F6}"/>
                      </a:ext>
                    </a:extLst>
                  </p:cNvPr>
                  <p:cNvSpPr/>
                  <p:nvPr/>
                </p:nvSpPr>
                <p:spPr>
                  <a:xfrm>
                    <a:off x="2379662" y="1816099"/>
                    <a:ext cx="909637" cy="911225"/>
                  </a:xfrm>
                  <a:prstGeom prst="octagon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Croix 31">
                    <a:extLst>
                      <a:ext uri="{FF2B5EF4-FFF2-40B4-BE49-F238E27FC236}">
                        <a16:creationId xmlns:a16="http://schemas.microsoft.com/office/drawing/2014/main" id="{E09E21DD-1222-4C58-BEF1-9B3CE2A323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381250" y="1816100"/>
                    <a:ext cx="910800" cy="910800"/>
                  </a:xfrm>
                  <a:prstGeom prst="plus">
                    <a:avLst>
                      <a:gd name="adj" fmla="val 48649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3" name="Ellipse 32">
                    <a:extLst>
                      <a:ext uri="{FF2B5EF4-FFF2-40B4-BE49-F238E27FC236}">
                        <a16:creationId xmlns:a16="http://schemas.microsoft.com/office/drawing/2014/main" id="{6B3136B1-5F72-4732-82D6-95700F3A91A5}"/>
                      </a:ext>
                    </a:extLst>
                  </p:cNvPr>
                  <p:cNvSpPr/>
                  <p:nvPr/>
                </p:nvSpPr>
                <p:spPr>
                  <a:xfrm>
                    <a:off x="2693193" y="2129631"/>
                    <a:ext cx="288000" cy="288000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E81F37DB-11F9-4864-894A-33F9D58238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59100" y="1814300"/>
                  <a:ext cx="546525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riangle isocèle 28">
                  <a:extLst>
                    <a:ext uri="{FF2B5EF4-FFF2-40B4-BE49-F238E27FC236}">
                      <a16:creationId xmlns:a16="http://schemas.microsoft.com/office/drawing/2014/main" id="{C2D3B00E-5700-4957-9039-D2E742950D0B}"/>
                    </a:ext>
                  </a:extLst>
                </p:cNvPr>
                <p:cNvSpPr/>
                <p:nvPr/>
              </p:nvSpPr>
              <p:spPr>
                <a:xfrm rot="5400000">
                  <a:off x="6892755" y="1417342"/>
                  <a:ext cx="865541" cy="790961"/>
                </a:xfrm>
                <a:prstGeom prst="triangl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0" name="Connecteur droit 29">
                  <a:extLst>
                    <a:ext uri="{FF2B5EF4-FFF2-40B4-BE49-F238E27FC236}">
                      <a16:creationId xmlns:a16="http://schemas.microsoft.com/office/drawing/2014/main" id="{C3218E70-4C18-4029-90EF-14478BF1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0211" y="1809537"/>
                  <a:ext cx="324000" cy="0"/>
                </a:xfrm>
                <a:prstGeom prst="line">
                  <a:avLst/>
                </a:prstGeom>
                <a:ln w="285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id="{D3C801A2-AC95-42C7-A574-3D4D4FD5C3A9}"/>
                  </a:ext>
                </a:extLst>
              </p:cNvPr>
              <p:cNvSpPr/>
              <p:nvPr/>
            </p:nvSpPr>
            <p:spPr>
              <a:xfrm>
                <a:off x="6355080" y="2339340"/>
                <a:ext cx="1447800" cy="1501140"/>
              </a:xfrm>
              <a:prstGeom prst="roundRect">
                <a:avLst/>
              </a:prstGeom>
              <a:noFill/>
              <a:ln w="3492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482C876-2BA1-4624-9CC5-6A6A14EC6B79}"/>
                </a:ext>
              </a:extLst>
            </p:cNvPr>
            <p:cNvSpPr txBox="1"/>
            <p:nvPr/>
          </p:nvSpPr>
          <p:spPr>
            <a:xfrm>
              <a:off x="6473463" y="3506440"/>
              <a:ext cx="1292252" cy="40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Chambre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199510F-4CDD-47FB-A923-0017D74B6487}"/>
                </a:ext>
              </a:extLst>
            </p:cNvPr>
            <p:cNvSpPr txBox="1"/>
            <p:nvPr/>
          </p:nvSpPr>
          <p:spPr>
            <a:xfrm>
              <a:off x="6278249" y="4005581"/>
              <a:ext cx="3322367" cy="40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Détecteur solide quatre cadrans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8482D12B-046F-4D5D-BCDE-401EDC89F866}"/>
                </a:ext>
              </a:extLst>
            </p:cNvPr>
            <p:cNvSpPr txBox="1"/>
            <p:nvPr/>
          </p:nvSpPr>
          <p:spPr>
            <a:xfrm>
              <a:off x="7958830" y="3501803"/>
              <a:ext cx="1568638" cy="407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amplificateur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BD7C260-C326-4F0B-A87F-0D6F3EAB0F24}"/>
              </a:ext>
            </a:extLst>
          </p:cNvPr>
          <p:cNvSpPr/>
          <p:nvPr/>
        </p:nvSpPr>
        <p:spPr>
          <a:xfrm>
            <a:off x="2810069" y="4719059"/>
            <a:ext cx="3685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Détecteur à secteurs Avantage traitement du signal en fonction de la position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52850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72854A61-0266-4184-8CE9-DC5671B747F8}"/>
              </a:ext>
            </a:extLst>
          </p:cNvPr>
          <p:cNvGrpSpPr/>
          <p:nvPr/>
        </p:nvGrpSpPr>
        <p:grpSpPr>
          <a:xfrm>
            <a:off x="556814" y="4246516"/>
            <a:ext cx="2638452" cy="2248994"/>
            <a:chOff x="379067" y="3582461"/>
            <a:chExt cx="3920897" cy="312268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008A8D94-F566-43F6-81DA-BCFCFC461505}"/>
                </a:ext>
              </a:extLst>
            </p:cNvPr>
            <p:cNvGrpSpPr/>
            <p:nvPr/>
          </p:nvGrpSpPr>
          <p:grpSpPr>
            <a:xfrm>
              <a:off x="379067" y="3582461"/>
              <a:ext cx="3622933" cy="2668397"/>
              <a:chOff x="259519" y="3471855"/>
              <a:chExt cx="3622933" cy="2668397"/>
            </a:xfrm>
          </p:grpSpPr>
          <p:pic>
            <p:nvPicPr>
              <p:cNvPr id="4" name="Image 3">
                <a:extLst>
                  <a:ext uri="{FF2B5EF4-FFF2-40B4-BE49-F238E27FC236}">
                    <a16:creationId xmlns:a16="http://schemas.microsoft.com/office/drawing/2014/main" id="{830A22DF-CA4B-4158-A275-B99F8EC308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5574" y="3513703"/>
                <a:ext cx="3136878" cy="2224623"/>
              </a:xfrm>
              <a:prstGeom prst="rect">
                <a:avLst/>
              </a:prstGeom>
            </p:spPr>
          </p:pic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1FE68FB-EC2F-4E12-B723-C762EDABA39F}"/>
                  </a:ext>
                </a:extLst>
              </p:cNvPr>
              <p:cNvSpPr txBox="1"/>
              <p:nvPr/>
            </p:nvSpPr>
            <p:spPr>
              <a:xfrm>
                <a:off x="1461537" y="5863253"/>
                <a:ext cx="1241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 de tilt en °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9EF713E-294A-4D3A-B14A-7C0878F70081}"/>
                  </a:ext>
                </a:extLst>
              </p:cNvPr>
              <p:cNvSpPr txBox="1"/>
              <p:nvPr/>
            </p:nvSpPr>
            <p:spPr>
              <a:xfrm rot="16200000">
                <a:off x="94089" y="4515530"/>
                <a:ext cx="60785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Ƞ BSE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4A6AE77A-3234-4E57-90B7-ECB4DE5EFC12}"/>
                  </a:ext>
                </a:extLst>
              </p:cNvPr>
              <p:cNvSpPr txBox="1"/>
              <p:nvPr/>
            </p:nvSpPr>
            <p:spPr>
              <a:xfrm>
                <a:off x="771523" y="5676896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0B2CA1B-A323-4389-BF3D-CDC4E4E02897}"/>
                  </a:ext>
                </a:extLst>
              </p:cNvPr>
              <p:cNvSpPr txBox="1"/>
              <p:nvPr/>
            </p:nvSpPr>
            <p:spPr>
              <a:xfrm>
                <a:off x="1404939" y="5672132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0C3F9F7-66FC-47EC-8D48-94661736EA2C}"/>
                  </a:ext>
                </a:extLst>
              </p:cNvPr>
              <p:cNvSpPr txBox="1"/>
              <p:nvPr/>
            </p:nvSpPr>
            <p:spPr>
              <a:xfrm>
                <a:off x="2071689" y="5667372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9668646-3726-4F11-90A3-BB401FA806CF}"/>
                  </a:ext>
                </a:extLst>
              </p:cNvPr>
              <p:cNvSpPr txBox="1"/>
              <p:nvPr/>
            </p:nvSpPr>
            <p:spPr>
              <a:xfrm>
                <a:off x="2743201" y="5667373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D36E1BE-3300-46B5-A7BE-F451241AFF21}"/>
                  </a:ext>
                </a:extLst>
              </p:cNvPr>
              <p:cNvSpPr txBox="1"/>
              <p:nvPr/>
            </p:nvSpPr>
            <p:spPr>
              <a:xfrm>
                <a:off x="3424239" y="5676898"/>
                <a:ext cx="15709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C022643-4EF7-4325-919B-EA6090151467}"/>
                  </a:ext>
                </a:extLst>
              </p:cNvPr>
              <p:cNvSpPr txBox="1"/>
              <p:nvPr/>
            </p:nvSpPr>
            <p:spPr>
              <a:xfrm>
                <a:off x="681039" y="5576884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0053830-30CE-4336-A3DC-1B8A9E81E8FA}"/>
                  </a:ext>
                </a:extLst>
              </p:cNvPr>
              <p:cNvSpPr txBox="1"/>
              <p:nvPr/>
            </p:nvSpPr>
            <p:spPr>
              <a:xfrm>
                <a:off x="542928" y="5157786"/>
                <a:ext cx="19556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1E3F732-2AF0-4C00-92E1-86B8EDF32F7A}"/>
                  </a:ext>
                </a:extLst>
              </p:cNvPr>
              <p:cNvSpPr txBox="1"/>
              <p:nvPr/>
            </p:nvSpPr>
            <p:spPr>
              <a:xfrm>
                <a:off x="566716" y="4748221"/>
                <a:ext cx="19556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9734EEF-FF2B-4200-A50B-E901C77A081B}"/>
                  </a:ext>
                </a:extLst>
              </p:cNvPr>
              <p:cNvSpPr txBox="1"/>
              <p:nvPr/>
            </p:nvSpPr>
            <p:spPr>
              <a:xfrm>
                <a:off x="566735" y="4300541"/>
                <a:ext cx="19556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64F8A1D-695C-4B4C-9C4D-AD3082795D60}"/>
                  </a:ext>
                </a:extLst>
              </p:cNvPr>
              <p:cNvSpPr txBox="1"/>
              <p:nvPr/>
            </p:nvSpPr>
            <p:spPr>
              <a:xfrm>
                <a:off x="561979" y="3890958"/>
                <a:ext cx="19556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0,8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0CB9CD9-9698-4978-95F7-3D60BEEE542F}"/>
                  </a:ext>
                </a:extLst>
              </p:cNvPr>
              <p:cNvSpPr txBox="1"/>
              <p:nvPr/>
            </p:nvSpPr>
            <p:spPr>
              <a:xfrm>
                <a:off x="681036" y="3471855"/>
                <a:ext cx="7854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DDF1D666-BC73-4412-B25A-E2D3F58B13EB}"/>
                </a:ext>
              </a:extLst>
            </p:cNvPr>
            <p:cNvSpPr txBox="1"/>
            <p:nvPr/>
          </p:nvSpPr>
          <p:spPr>
            <a:xfrm>
              <a:off x="427235" y="6320537"/>
              <a:ext cx="3872729" cy="384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 Monte Carlo BSE Cu-20kV</a:t>
              </a: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BC17F9F-395C-41DF-ACF7-3230E58BDFFE}"/>
                </a:ext>
              </a:extLst>
            </p:cNvPr>
            <p:cNvSpPr/>
            <p:nvPr/>
          </p:nvSpPr>
          <p:spPr>
            <a:xfrm>
              <a:off x="653142" y="4562669"/>
              <a:ext cx="867747" cy="13716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72F81FA0-C851-4EA5-9FD3-8F77E99AC5F4}"/>
                </a:ext>
              </a:extLst>
            </p:cNvPr>
            <p:cNvSpPr/>
            <p:nvPr/>
          </p:nvSpPr>
          <p:spPr>
            <a:xfrm>
              <a:off x="3455435" y="3735355"/>
              <a:ext cx="640703" cy="93928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9F913586-6243-446B-94CD-DD8C14C59385}"/>
                </a:ext>
              </a:extLst>
            </p:cNvPr>
            <p:cNvSpPr txBox="1"/>
            <p:nvPr/>
          </p:nvSpPr>
          <p:spPr>
            <a:xfrm>
              <a:off x="2537731" y="3794255"/>
              <a:ext cx="9625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Topographie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A5037BA-BFB9-46CE-AFB2-37DA1EE55001}"/>
                </a:ext>
              </a:extLst>
            </p:cNvPr>
            <p:cNvSpPr txBox="1"/>
            <p:nvPr/>
          </p:nvSpPr>
          <p:spPr>
            <a:xfrm>
              <a:off x="888158" y="4984685"/>
              <a:ext cx="14089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Z-</a:t>
              </a:r>
              <a:r>
                <a:rPr lang="fr-FR" sz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contrast</a:t>
              </a:r>
              <a:endPara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9ABEDEA0-A512-4A1C-94EA-AFDD0A492D21}"/>
              </a:ext>
            </a:extLst>
          </p:cNvPr>
          <p:cNvGrpSpPr/>
          <p:nvPr/>
        </p:nvGrpSpPr>
        <p:grpSpPr>
          <a:xfrm>
            <a:off x="705084" y="891477"/>
            <a:ext cx="2491312" cy="3171963"/>
            <a:chOff x="695753" y="583566"/>
            <a:chExt cx="2491312" cy="3171963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3013D54-61F7-4587-9273-D09DEA497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565" y="583566"/>
              <a:ext cx="2476500" cy="1397818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882015" y="3478530"/>
              <a:ext cx="2108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Distribution angulaire des BSE</a:t>
              </a: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695753" y="2049780"/>
              <a:ext cx="2458927" cy="1386840"/>
              <a:chOff x="1259632" y="1196752"/>
              <a:chExt cx="6599517" cy="3816425"/>
            </a:xfrm>
          </p:grpSpPr>
          <p:pic>
            <p:nvPicPr>
              <p:cNvPr id="37" name="Image 36">
                <a:extLst>
                  <a:ext uri="{FF2B5EF4-FFF2-40B4-BE49-F238E27FC236}">
                    <a16:creationId xmlns:a16="http://schemas.microsoft.com/office/drawing/2014/main" id="{F2ABF39D-331F-472F-AE59-F063BBA3AA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9632" y="1196752"/>
                <a:ext cx="6599517" cy="3816425"/>
              </a:xfrm>
              <a:prstGeom prst="rect">
                <a:avLst/>
              </a:prstGeom>
            </p:spPr>
          </p:pic>
          <p:cxnSp>
            <p:nvCxnSpPr>
              <p:cNvPr id="38" name="Connecteur droit avec flèche 37"/>
              <p:cNvCxnSpPr/>
              <p:nvPr/>
            </p:nvCxnSpPr>
            <p:spPr>
              <a:xfrm flipH="1">
                <a:off x="4860032" y="2996952"/>
                <a:ext cx="2520280" cy="1440160"/>
              </a:xfrm>
              <a:prstGeom prst="straightConnector1">
                <a:avLst/>
              </a:prstGeom>
              <a:ln w="41275"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Arc 38"/>
              <p:cNvSpPr/>
              <p:nvPr/>
            </p:nvSpPr>
            <p:spPr>
              <a:xfrm>
                <a:off x="5508104" y="3933056"/>
                <a:ext cx="288032" cy="576064"/>
              </a:xfrm>
              <a:prstGeom prst="arc">
                <a:avLst>
                  <a:gd name="adj1" fmla="val 17189997"/>
                  <a:gd name="adj2" fmla="val 3916073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5868143" y="3933056"/>
                <a:ext cx="733470" cy="80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/>
                  </a:rPr>
                  <a:t></a:t>
                </a: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4838927" y="1208365"/>
                    <a:ext cx="1015212" cy="1282739"/>
                  </a:xfrm>
                  <a:prstGeom prst="rect">
                    <a:avLst/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fr-FR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2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fr-FR" sz="1200" b="0" i="1" smtClean="0">
                                  <a:latin typeface="Cambria Math"/>
                                  <a:sym typeface="Symbol"/>
                                </a:rPr>
                                <m:t></m:t>
                              </m:r>
                            </m:num>
                            <m:den>
                              <m:r>
                                <a:rPr lang="fr-FR" sz="1200" b="0" i="1" smtClean="0">
                                  <a:latin typeface="Cambria Math"/>
                                </a:rPr>
                                <m:t>𝑑</m:t>
                              </m:r>
                              <m:r>
                                <a:rPr lang="fr-FR" sz="1200" b="0" i="1" smtClean="0">
                                  <a:latin typeface="Cambria Math"/>
                                  <a:sym typeface="Symbol"/>
                                </a:rPr>
                                <m:t></m:t>
                              </m:r>
                            </m:den>
                          </m:f>
                        </m:oMath>
                      </m:oMathPara>
                    </a14:m>
                    <a:endPara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1" name="ZoneTexte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38927" y="1208365"/>
                    <a:ext cx="1015212" cy="1282739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" name="ZoneTexte 2"/>
            <p:cNvSpPr txBox="1"/>
            <p:nvPr/>
          </p:nvSpPr>
          <p:spPr>
            <a:xfrm>
              <a:off x="731520" y="624840"/>
              <a:ext cx="107442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Incidence normale </a:t>
              </a: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701040" y="2057401"/>
              <a:ext cx="693420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Incidence </a:t>
              </a:r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/>
                </a:rPr>
                <a:t></a:t>
              </a:r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5020881" y="3817925"/>
            <a:ext cx="1986408" cy="2540808"/>
            <a:chOff x="1619672" y="2987008"/>
            <a:chExt cx="2907803" cy="3719360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3140968"/>
              <a:ext cx="2619375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ZoneTexte 44"/>
            <p:cNvSpPr txBox="1"/>
            <p:nvPr/>
          </p:nvSpPr>
          <p:spPr>
            <a:xfrm>
              <a:off x="1637282" y="6030560"/>
              <a:ext cx="1155848" cy="67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Contraste de Z</a:t>
              </a: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2908756" y="6020031"/>
              <a:ext cx="1618719" cy="675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Contraste topographique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907704" y="3140968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267744" y="3140968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47864" y="3140968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35896" y="3140968"/>
              <a:ext cx="216024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55776" y="3212976"/>
              <a:ext cx="711696" cy="207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771800" y="4365104"/>
              <a:ext cx="360040" cy="1512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771801" y="4365105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2771801" y="4725144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699792" y="5168225"/>
              <a:ext cx="775969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A+B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2699791" y="5517231"/>
              <a:ext cx="803286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A-B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835697" y="3000667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3234879" y="2987008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144818" y="3000667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3553944" y="3000667"/>
              <a:ext cx="288031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2289670" y="3462159"/>
              <a:ext cx="1390969" cy="405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Détecteurs</a:t>
              </a:r>
            </a:p>
          </p:txBody>
        </p:sp>
      </p:grpSp>
      <p:grpSp>
        <p:nvGrpSpPr>
          <p:cNvPr id="62" name="Groupe 61"/>
          <p:cNvGrpSpPr>
            <a:grpSpLocks noChangeAspect="1"/>
          </p:cNvGrpSpPr>
          <p:nvPr/>
        </p:nvGrpSpPr>
        <p:grpSpPr>
          <a:xfrm>
            <a:off x="4765963" y="909611"/>
            <a:ext cx="1883736" cy="2700000"/>
            <a:chOff x="528205" y="905226"/>
            <a:chExt cx="3192578" cy="4576002"/>
          </a:xfrm>
        </p:grpSpPr>
        <p:grpSp>
          <p:nvGrpSpPr>
            <p:cNvPr id="63" name="Groupe 62"/>
            <p:cNvGrpSpPr/>
            <p:nvPr/>
          </p:nvGrpSpPr>
          <p:grpSpPr>
            <a:xfrm>
              <a:off x="528205" y="905226"/>
              <a:ext cx="3122589" cy="4576002"/>
              <a:chOff x="528205" y="905226"/>
              <a:chExt cx="3122589" cy="4576002"/>
            </a:xfrm>
          </p:grpSpPr>
          <p:sp>
            <p:nvSpPr>
              <p:cNvPr id="66" name="Cube 65"/>
              <p:cNvSpPr/>
              <p:nvPr/>
            </p:nvSpPr>
            <p:spPr>
              <a:xfrm>
                <a:off x="2159732" y="4905164"/>
                <a:ext cx="936104" cy="576064"/>
              </a:xfrm>
              <a:prstGeom prst="cube">
                <a:avLst>
                  <a:gd name="adj" fmla="val 53555"/>
                </a:avLst>
              </a:prstGeom>
              <a:solidFill>
                <a:schemeClr val="bg1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7" name="Groupe 66"/>
              <p:cNvGrpSpPr/>
              <p:nvPr/>
            </p:nvGrpSpPr>
            <p:grpSpPr>
              <a:xfrm>
                <a:off x="528205" y="905226"/>
                <a:ext cx="3122589" cy="4209679"/>
                <a:chOff x="528205" y="905226"/>
                <a:chExt cx="3122589" cy="4209679"/>
              </a:xfrm>
            </p:grpSpPr>
            <p:sp>
              <p:nvSpPr>
                <p:cNvPr id="68" name="Forme libre 41">
                  <a:extLst>
                    <a:ext uri="{FF2B5EF4-FFF2-40B4-BE49-F238E27FC236}">
                      <a16:creationId xmlns:a16="http://schemas.microsoft.com/office/drawing/2014/main" id="{57FB57C8-B944-44E2-80F9-C4D3CF1D6451}"/>
                    </a:ext>
                  </a:extLst>
                </p:cNvPr>
                <p:cNvSpPr/>
                <p:nvPr/>
              </p:nvSpPr>
              <p:spPr>
                <a:xfrm>
                  <a:off x="2440161" y="1722368"/>
                  <a:ext cx="384175" cy="1089025"/>
                </a:xfrm>
                <a:custGeom>
                  <a:avLst/>
                  <a:gdLst>
                    <a:gd name="connsiteX0" fmla="*/ 0 w 384175"/>
                    <a:gd name="connsiteY0" fmla="*/ 3175 h 1089025"/>
                    <a:gd name="connsiteX1" fmla="*/ 384175 w 384175"/>
                    <a:gd name="connsiteY1" fmla="*/ 0 h 1089025"/>
                    <a:gd name="connsiteX2" fmla="*/ 320675 w 384175"/>
                    <a:gd name="connsiteY2" fmla="*/ 1089025 h 1089025"/>
                    <a:gd name="connsiteX3" fmla="*/ 79375 w 384175"/>
                    <a:gd name="connsiteY3" fmla="*/ 1073150 h 1089025"/>
                    <a:gd name="connsiteX4" fmla="*/ 0 w 384175"/>
                    <a:gd name="connsiteY4" fmla="*/ 3175 h 1089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175" h="1089025">
                      <a:moveTo>
                        <a:pt x="0" y="3175"/>
                      </a:moveTo>
                      <a:lnTo>
                        <a:pt x="384175" y="0"/>
                      </a:lnTo>
                      <a:lnTo>
                        <a:pt x="320675" y="1089025"/>
                      </a:lnTo>
                      <a:lnTo>
                        <a:pt x="79375" y="1073150"/>
                      </a:lnTo>
                      <a:lnTo>
                        <a:pt x="0" y="3175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Triangle isocèle 68">
                  <a:extLst>
                    <a:ext uri="{FF2B5EF4-FFF2-40B4-BE49-F238E27FC236}">
                      <a16:creationId xmlns:a16="http://schemas.microsoft.com/office/drawing/2014/main" id="{3FB91363-BC77-45A5-B548-D1B9E158413A}"/>
                    </a:ext>
                  </a:extLst>
                </p:cNvPr>
                <p:cNvSpPr/>
                <p:nvPr/>
              </p:nvSpPr>
              <p:spPr>
                <a:xfrm rot="10800000">
                  <a:off x="2441335" y="1730529"/>
                  <a:ext cx="381582" cy="3384376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0" name="Ellipse 69">
                  <a:extLst>
                    <a:ext uri="{FF2B5EF4-FFF2-40B4-BE49-F238E27FC236}">
                      <a16:creationId xmlns:a16="http://schemas.microsoft.com/office/drawing/2014/main" id="{89E7A467-222A-4E3C-BA23-08FA87A2B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40161" y="1644190"/>
                  <a:ext cx="376618" cy="156356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71" name="Connecteur droit 70">
                  <a:extLst>
                    <a:ext uri="{FF2B5EF4-FFF2-40B4-BE49-F238E27FC236}">
                      <a16:creationId xmlns:a16="http://schemas.microsoft.com/office/drawing/2014/main" id="{403F4E8A-902B-4FF1-B638-25EF03577F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27684" y="2852936"/>
                  <a:ext cx="900596" cy="218996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necteur droit 71">
                  <a:extLst>
                    <a:ext uri="{FF2B5EF4-FFF2-40B4-BE49-F238E27FC236}">
                      <a16:creationId xmlns:a16="http://schemas.microsoft.com/office/drawing/2014/main" id="{FDAB6C3F-C4A6-4FDB-8EEA-D5C3BCEF49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8280" y="2852936"/>
                  <a:ext cx="899604" cy="218996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stealt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necteur droit 72">
                  <a:extLst>
                    <a:ext uri="{FF2B5EF4-FFF2-40B4-BE49-F238E27FC236}">
                      <a16:creationId xmlns:a16="http://schemas.microsoft.com/office/drawing/2014/main" id="{C70CF4F4-F55B-427B-B0AF-84B8D5476C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628280" y="2659689"/>
                  <a:ext cx="421494" cy="2383207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droit 73">
                  <a:extLst>
                    <a:ext uri="{FF2B5EF4-FFF2-40B4-BE49-F238E27FC236}">
                      <a16:creationId xmlns:a16="http://schemas.microsoft.com/office/drawing/2014/main" id="{B9E61AF2-D750-4015-8FB5-ED95C63D5E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14480" y="2645804"/>
                  <a:ext cx="413800" cy="2397092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  <a:head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necteur droit avec flèche 76">
                  <a:extLst>
                    <a:ext uri="{FF2B5EF4-FFF2-40B4-BE49-F238E27FC236}">
                      <a16:creationId xmlns:a16="http://schemas.microsoft.com/office/drawing/2014/main" id="{77208F63-EECE-4DF0-87EF-7EE820304C83}"/>
                    </a:ext>
                  </a:extLst>
                </p:cNvPr>
                <p:cNvCxnSpPr/>
                <p:nvPr/>
              </p:nvCxnSpPr>
              <p:spPr>
                <a:xfrm flipH="1">
                  <a:off x="1173386" y="2761757"/>
                  <a:ext cx="26473" cy="2281141"/>
                </a:xfrm>
                <a:prstGeom prst="straightConnector1">
                  <a:avLst/>
                </a:prstGeom>
                <a:ln w="25400">
                  <a:prstDash val="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336349FF-68C3-4EF6-B1C5-F84A36F2F87C}"/>
                    </a:ext>
                  </a:extLst>
                </p:cNvPr>
                <p:cNvSpPr txBox="1"/>
                <p:nvPr/>
              </p:nvSpPr>
              <p:spPr>
                <a:xfrm>
                  <a:off x="528205" y="2856180"/>
                  <a:ext cx="656909" cy="4124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WD</a:t>
                  </a:r>
                </a:p>
              </p:txBody>
            </p:sp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C5DB1A7F-A514-4541-9264-CC935CF2AE7E}"/>
                    </a:ext>
                  </a:extLst>
                </p:cNvPr>
                <p:cNvSpPr txBox="1"/>
                <p:nvPr/>
              </p:nvSpPr>
              <p:spPr>
                <a:xfrm>
                  <a:off x="529946" y="1822610"/>
                  <a:ext cx="1647527" cy="41247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Détecteur BSE</a:t>
                  </a:r>
                </a:p>
              </p:txBody>
            </p:sp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23B13BC8-E085-45A1-B2B7-CDD2D02D58D3}"/>
                    </a:ext>
                  </a:extLst>
                </p:cNvPr>
                <p:cNvSpPr txBox="1"/>
                <p:nvPr/>
              </p:nvSpPr>
              <p:spPr>
                <a:xfrm>
                  <a:off x="1252777" y="905226"/>
                  <a:ext cx="2398017" cy="4124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Electrons incidents</a:t>
                  </a:r>
                </a:p>
              </p:txBody>
            </p:sp>
            <p:sp>
              <p:nvSpPr>
                <p:cNvPr id="82" name="ZoneTexte 81">
                  <a:extLst>
                    <a:ext uri="{FF2B5EF4-FFF2-40B4-BE49-F238E27FC236}">
                      <a16:creationId xmlns:a16="http://schemas.microsoft.com/office/drawing/2014/main" id="{5B915D6D-2442-4B4D-B65F-243EB764A5E3}"/>
                    </a:ext>
                  </a:extLst>
                </p:cNvPr>
                <p:cNvSpPr txBox="1"/>
                <p:nvPr/>
              </p:nvSpPr>
              <p:spPr>
                <a:xfrm>
                  <a:off x="2417329" y="1258111"/>
                  <a:ext cx="824978" cy="4124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r>
                    <a:rPr lang="fr-FR" sz="12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</a:p>
              </p:txBody>
            </p:sp>
            <p:grpSp>
              <p:nvGrpSpPr>
                <p:cNvPr id="83" name="Groupe 82"/>
                <p:cNvGrpSpPr/>
                <p:nvPr/>
              </p:nvGrpSpPr>
              <p:grpSpPr>
                <a:xfrm>
                  <a:off x="1691680" y="1844824"/>
                  <a:ext cx="1872208" cy="1728192"/>
                  <a:chOff x="4355976" y="2636912"/>
                  <a:chExt cx="1584176" cy="1584176"/>
                </a:xfrm>
              </p:grpSpPr>
              <p:sp>
                <p:nvSpPr>
                  <p:cNvPr id="85" name="Arc plein 84"/>
                  <p:cNvSpPr/>
                  <p:nvPr/>
                </p:nvSpPr>
                <p:spPr>
                  <a:xfrm rot="16200000">
                    <a:off x="4319972" y="2672916"/>
                    <a:ext cx="1584176" cy="1512168"/>
                  </a:xfrm>
                  <a:prstGeom prst="blockArc">
                    <a:avLst>
                      <a:gd name="adj1" fmla="val 10777262"/>
                      <a:gd name="adj2" fmla="val 21553180"/>
                      <a:gd name="adj3" fmla="val 28388"/>
                    </a:avLst>
                  </a:prstGeom>
                  <a:scene3d>
                    <a:camera prst="orthographicFront">
                      <a:rot lat="0" lon="30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6" name="Ellipse 85">
                    <a:extLst>
                      <a:ext uri="{FF2B5EF4-FFF2-40B4-BE49-F238E27FC236}">
                        <a16:creationId xmlns:a16="http://schemas.microsoft.com/office/drawing/2014/main" id="{D584BAF2-7429-4325-A709-64D4BE034A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716016" y="3212976"/>
                    <a:ext cx="835293" cy="432048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Arc plein 86"/>
                  <p:cNvSpPr/>
                  <p:nvPr/>
                </p:nvSpPr>
                <p:spPr>
                  <a:xfrm rot="5400000">
                    <a:off x="4391980" y="2672916"/>
                    <a:ext cx="1584176" cy="1512168"/>
                  </a:xfrm>
                  <a:prstGeom prst="blockArc">
                    <a:avLst>
                      <a:gd name="adj1" fmla="val 10777262"/>
                      <a:gd name="adj2" fmla="val 21553180"/>
                      <a:gd name="adj3" fmla="val 28388"/>
                    </a:avLst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scene3d>
                    <a:camera prst="orthographicFront">
                      <a:rot lat="0" lon="3000000" rev="0"/>
                    </a:camera>
                    <a:lightRig rig="threePt" dir="t"/>
                  </a:scene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84" name="Forme libre 43">
                  <a:extLst>
                    <a:ext uri="{FF2B5EF4-FFF2-40B4-BE49-F238E27FC236}">
                      <a16:creationId xmlns:a16="http://schemas.microsoft.com/office/drawing/2014/main" id="{AB203BE3-520F-4B4F-A48F-4EA4B3706684}"/>
                    </a:ext>
                  </a:extLst>
                </p:cNvPr>
                <p:cNvSpPr/>
                <p:nvPr/>
              </p:nvSpPr>
              <p:spPr>
                <a:xfrm>
                  <a:off x="2447764" y="1808820"/>
                  <a:ext cx="376238" cy="1116124"/>
                </a:xfrm>
                <a:custGeom>
                  <a:avLst/>
                  <a:gdLst>
                    <a:gd name="connsiteX0" fmla="*/ 0 w 376238"/>
                    <a:gd name="connsiteY0" fmla="*/ 2381 h 1059656"/>
                    <a:gd name="connsiteX1" fmla="*/ 71438 w 376238"/>
                    <a:gd name="connsiteY1" fmla="*/ 1057275 h 1059656"/>
                    <a:gd name="connsiteX2" fmla="*/ 314325 w 376238"/>
                    <a:gd name="connsiteY2" fmla="*/ 1059656 h 1059656"/>
                    <a:gd name="connsiteX3" fmla="*/ 376238 w 376238"/>
                    <a:gd name="connsiteY3" fmla="*/ 0 h 1059656"/>
                    <a:gd name="connsiteX4" fmla="*/ 0 w 376238"/>
                    <a:gd name="connsiteY4" fmla="*/ 2381 h 1059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6238" h="1059656">
                      <a:moveTo>
                        <a:pt x="0" y="2381"/>
                      </a:moveTo>
                      <a:lnTo>
                        <a:pt x="71438" y="1057275"/>
                      </a:lnTo>
                      <a:lnTo>
                        <a:pt x="314325" y="1059656"/>
                      </a:lnTo>
                      <a:lnTo>
                        <a:pt x="376238" y="0"/>
                      </a:lnTo>
                      <a:lnTo>
                        <a:pt x="0" y="23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4" name="ZoneTexte 63"/>
            <p:cNvSpPr txBox="1"/>
            <p:nvPr/>
          </p:nvSpPr>
          <p:spPr>
            <a:xfrm>
              <a:off x="1763688" y="2492896"/>
              <a:ext cx="605379" cy="567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3131839" y="2492896"/>
              <a:ext cx="588944" cy="567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EAC00CAC-63FA-4863-B747-63EAD66D90ED}"/>
              </a:ext>
            </a:extLst>
          </p:cNvPr>
          <p:cNvGrpSpPr>
            <a:grpSpLocks noChangeAspect="1"/>
          </p:cNvGrpSpPr>
          <p:nvPr/>
        </p:nvGrpSpPr>
        <p:grpSpPr>
          <a:xfrm>
            <a:off x="8904136" y="932522"/>
            <a:ext cx="1947527" cy="2700000"/>
            <a:chOff x="5691153" y="361471"/>
            <a:chExt cx="2230318" cy="3092054"/>
          </a:xfrm>
        </p:grpSpPr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29ED9766-2840-4001-92F9-A04914DA90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48112" y="1395115"/>
              <a:ext cx="1423609" cy="540000"/>
              <a:chOff x="5688124" y="4725144"/>
              <a:chExt cx="2376000" cy="901240"/>
            </a:xfrm>
          </p:grpSpPr>
          <p:sp>
            <p:nvSpPr>
              <p:cNvPr id="111" name="Ellipse 110">
                <a:extLst>
                  <a:ext uri="{FF2B5EF4-FFF2-40B4-BE49-F238E27FC236}">
                    <a16:creationId xmlns:a16="http://schemas.microsoft.com/office/drawing/2014/main" id="{E9CA270D-F439-479E-9463-283F2DBB43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8124" y="4725144"/>
                <a:ext cx="2376000" cy="90124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Ellipse 111">
                <a:extLst>
                  <a:ext uri="{FF2B5EF4-FFF2-40B4-BE49-F238E27FC236}">
                    <a16:creationId xmlns:a16="http://schemas.microsoft.com/office/drawing/2014/main" id="{60770362-B69F-4AB4-AE9D-7B7D0CE9A8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12160" y="4835257"/>
                <a:ext cx="1728000" cy="655450"/>
              </a:xfrm>
              <a:prstGeom prst="ellipse">
                <a:avLst/>
              </a:prstGeom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Ellipse 112">
                <a:extLst>
                  <a:ext uri="{FF2B5EF4-FFF2-40B4-BE49-F238E27FC236}">
                    <a16:creationId xmlns:a16="http://schemas.microsoft.com/office/drawing/2014/main" id="{32B5D931-401B-4E03-91BA-E53E8072CA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51634" y="4993561"/>
                <a:ext cx="835293" cy="316835"/>
              </a:xfrm>
              <a:prstGeom prst="ellipse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4" name="Cube 93">
              <a:extLst>
                <a:ext uri="{FF2B5EF4-FFF2-40B4-BE49-F238E27FC236}">
                  <a16:creationId xmlns:a16="http://schemas.microsoft.com/office/drawing/2014/main" id="{189A59AE-E18D-43AA-8029-D7B6D77A7400}"/>
                </a:ext>
              </a:extLst>
            </p:cNvPr>
            <p:cNvSpPr/>
            <p:nvPr/>
          </p:nvSpPr>
          <p:spPr>
            <a:xfrm>
              <a:off x="6786801" y="3066670"/>
              <a:ext cx="628639" cy="386855"/>
            </a:xfrm>
            <a:prstGeom prst="cube">
              <a:avLst>
                <a:gd name="adj" fmla="val 5355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95674424-5D94-463D-BC1B-89386543DDFC}"/>
                </a:ext>
              </a:extLst>
            </p:cNvPr>
            <p:cNvGrpSpPr/>
            <p:nvPr/>
          </p:nvGrpSpPr>
          <p:grpSpPr>
            <a:xfrm>
              <a:off x="5691153" y="361471"/>
              <a:ext cx="2230318" cy="2846051"/>
              <a:chOff x="528205" y="876859"/>
              <a:chExt cx="3321160" cy="4238046"/>
            </a:xfrm>
          </p:grpSpPr>
          <p:sp>
            <p:nvSpPr>
              <p:cNvPr id="98" name="Forme libre 41">
                <a:extLst>
                  <a:ext uri="{FF2B5EF4-FFF2-40B4-BE49-F238E27FC236}">
                    <a16:creationId xmlns:a16="http://schemas.microsoft.com/office/drawing/2014/main" id="{CEB4FEF4-E4BE-4748-9138-D903E3B99500}"/>
                  </a:ext>
                </a:extLst>
              </p:cNvPr>
              <p:cNvSpPr/>
              <p:nvPr/>
            </p:nvSpPr>
            <p:spPr>
              <a:xfrm>
                <a:off x="2440161" y="1722368"/>
                <a:ext cx="384175" cy="1089025"/>
              </a:xfrm>
              <a:custGeom>
                <a:avLst/>
                <a:gdLst>
                  <a:gd name="connsiteX0" fmla="*/ 0 w 384175"/>
                  <a:gd name="connsiteY0" fmla="*/ 3175 h 1089025"/>
                  <a:gd name="connsiteX1" fmla="*/ 384175 w 384175"/>
                  <a:gd name="connsiteY1" fmla="*/ 0 h 1089025"/>
                  <a:gd name="connsiteX2" fmla="*/ 320675 w 384175"/>
                  <a:gd name="connsiteY2" fmla="*/ 1089025 h 1089025"/>
                  <a:gd name="connsiteX3" fmla="*/ 79375 w 384175"/>
                  <a:gd name="connsiteY3" fmla="*/ 1073150 h 1089025"/>
                  <a:gd name="connsiteX4" fmla="*/ 0 w 384175"/>
                  <a:gd name="connsiteY4" fmla="*/ 3175 h 108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175" h="1089025">
                    <a:moveTo>
                      <a:pt x="0" y="3175"/>
                    </a:moveTo>
                    <a:lnTo>
                      <a:pt x="384175" y="0"/>
                    </a:lnTo>
                    <a:lnTo>
                      <a:pt x="320675" y="1089025"/>
                    </a:lnTo>
                    <a:lnTo>
                      <a:pt x="79375" y="1073150"/>
                    </a:lnTo>
                    <a:lnTo>
                      <a:pt x="0" y="3175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Triangle isocèle 98">
                <a:extLst>
                  <a:ext uri="{FF2B5EF4-FFF2-40B4-BE49-F238E27FC236}">
                    <a16:creationId xmlns:a16="http://schemas.microsoft.com/office/drawing/2014/main" id="{CB33354B-DA1D-4C2D-B9CC-6D32920B3929}"/>
                  </a:ext>
                </a:extLst>
              </p:cNvPr>
              <p:cNvSpPr/>
              <p:nvPr/>
            </p:nvSpPr>
            <p:spPr>
              <a:xfrm rot="10800000">
                <a:off x="2441335" y="1730529"/>
                <a:ext cx="381582" cy="3384376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Ellipse 99">
                <a:extLst>
                  <a:ext uri="{FF2B5EF4-FFF2-40B4-BE49-F238E27FC236}">
                    <a16:creationId xmlns:a16="http://schemas.microsoft.com/office/drawing/2014/main" id="{40AF030B-CA77-4196-9E31-B010795D43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40161" y="1644190"/>
                <a:ext cx="376618" cy="15635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1" name="Connecteur droit 100">
                <a:extLst>
                  <a:ext uri="{FF2B5EF4-FFF2-40B4-BE49-F238E27FC236}">
                    <a16:creationId xmlns:a16="http://schemas.microsoft.com/office/drawing/2014/main" id="{9C705FEE-6B06-4B1B-AF66-B468E9FDD7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78067" y="2844372"/>
                <a:ext cx="750213" cy="2198524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necteur droit 101">
                <a:extLst>
                  <a:ext uri="{FF2B5EF4-FFF2-40B4-BE49-F238E27FC236}">
                    <a16:creationId xmlns:a16="http://schemas.microsoft.com/office/drawing/2014/main" id="{9E7AD19F-BE38-44A8-A209-F17CF947F4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8283" y="2844372"/>
                <a:ext cx="932910" cy="2198524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necteur droit 102">
                <a:extLst>
                  <a:ext uri="{FF2B5EF4-FFF2-40B4-BE49-F238E27FC236}">
                    <a16:creationId xmlns:a16="http://schemas.microsoft.com/office/drawing/2014/main" id="{FFB65B51-29AF-42E5-8712-0ECD520D12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628283" y="2834916"/>
                <a:ext cx="535768" cy="2207980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necteur droit 103">
                <a:extLst>
                  <a:ext uri="{FF2B5EF4-FFF2-40B4-BE49-F238E27FC236}">
                    <a16:creationId xmlns:a16="http://schemas.microsoft.com/office/drawing/2014/main" id="{26E2BCC3-0F09-4D0E-87D1-9D304093B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90107" y="2816004"/>
                <a:ext cx="438173" cy="2226891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avec flèche 104">
                <a:extLst>
                  <a:ext uri="{FF2B5EF4-FFF2-40B4-BE49-F238E27FC236}">
                    <a16:creationId xmlns:a16="http://schemas.microsoft.com/office/drawing/2014/main" id="{931F2B0F-6984-4EE1-8C27-8549B11A0AD3}"/>
                  </a:ext>
                </a:extLst>
              </p:cNvPr>
              <p:cNvCxnSpPr/>
              <p:nvPr/>
            </p:nvCxnSpPr>
            <p:spPr>
              <a:xfrm flipH="1">
                <a:off x="1173386" y="2761757"/>
                <a:ext cx="26473" cy="2281141"/>
              </a:xfrm>
              <a:prstGeom prst="straightConnector1">
                <a:avLst/>
              </a:prstGeom>
              <a:ln w="25400"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ZoneTexte 105">
                <a:extLst>
                  <a:ext uri="{FF2B5EF4-FFF2-40B4-BE49-F238E27FC236}">
                    <a16:creationId xmlns:a16="http://schemas.microsoft.com/office/drawing/2014/main" id="{54C15655-4C19-4804-8DF9-D8644BA6D117}"/>
                  </a:ext>
                </a:extLst>
              </p:cNvPr>
              <p:cNvSpPr txBox="1"/>
              <p:nvPr/>
            </p:nvSpPr>
            <p:spPr>
              <a:xfrm>
                <a:off x="528205" y="2856180"/>
                <a:ext cx="656909" cy="412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WD</a:t>
                </a:r>
              </a:p>
            </p:txBody>
          </p:sp>
          <p:sp>
            <p:nvSpPr>
              <p:cNvPr id="107" name="ZoneTexte 106">
                <a:extLst>
                  <a:ext uri="{FF2B5EF4-FFF2-40B4-BE49-F238E27FC236}">
                    <a16:creationId xmlns:a16="http://schemas.microsoft.com/office/drawing/2014/main" id="{34B017D8-6104-43FB-9E66-5624AD6DB507}"/>
                  </a:ext>
                </a:extLst>
              </p:cNvPr>
              <p:cNvSpPr txBox="1"/>
              <p:nvPr/>
            </p:nvSpPr>
            <p:spPr>
              <a:xfrm>
                <a:off x="626124" y="2068396"/>
                <a:ext cx="1647528" cy="412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Détecteur BSE</a:t>
                </a:r>
              </a:p>
            </p:txBody>
          </p:sp>
          <p:sp>
            <p:nvSpPr>
              <p:cNvPr id="108" name="ZoneTexte 107">
                <a:extLst>
                  <a:ext uri="{FF2B5EF4-FFF2-40B4-BE49-F238E27FC236}">
                    <a16:creationId xmlns:a16="http://schemas.microsoft.com/office/drawing/2014/main" id="{7B2B08A8-584C-4622-BB5E-2420DB93DEF5}"/>
                  </a:ext>
                </a:extLst>
              </p:cNvPr>
              <p:cNvSpPr txBox="1"/>
              <p:nvPr/>
            </p:nvSpPr>
            <p:spPr>
              <a:xfrm>
                <a:off x="1451348" y="876859"/>
                <a:ext cx="2398017" cy="412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 incidents</a:t>
                </a:r>
              </a:p>
            </p:txBody>
          </p:sp>
          <p:sp>
            <p:nvSpPr>
              <p:cNvPr id="109" name="ZoneTexte 108">
                <a:extLst>
                  <a:ext uri="{FF2B5EF4-FFF2-40B4-BE49-F238E27FC236}">
                    <a16:creationId xmlns:a16="http://schemas.microsoft.com/office/drawing/2014/main" id="{3FCE9E3E-7679-42C7-824E-C12F549B6894}"/>
                  </a:ext>
                </a:extLst>
              </p:cNvPr>
              <p:cNvSpPr txBox="1"/>
              <p:nvPr/>
            </p:nvSpPr>
            <p:spPr>
              <a:xfrm>
                <a:off x="2417329" y="1258111"/>
                <a:ext cx="824978" cy="412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fr-FR" sz="12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110" name="Forme libre 43">
                <a:extLst>
                  <a:ext uri="{FF2B5EF4-FFF2-40B4-BE49-F238E27FC236}">
                    <a16:creationId xmlns:a16="http://schemas.microsoft.com/office/drawing/2014/main" id="{69F2A54E-D3AB-4FD7-986E-2F5A5B81AA70}"/>
                  </a:ext>
                </a:extLst>
              </p:cNvPr>
              <p:cNvSpPr/>
              <p:nvPr/>
            </p:nvSpPr>
            <p:spPr>
              <a:xfrm>
                <a:off x="2447764" y="1808820"/>
                <a:ext cx="376238" cy="1116124"/>
              </a:xfrm>
              <a:custGeom>
                <a:avLst/>
                <a:gdLst>
                  <a:gd name="connsiteX0" fmla="*/ 0 w 376238"/>
                  <a:gd name="connsiteY0" fmla="*/ 2381 h 1059656"/>
                  <a:gd name="connsiteX1" fmla="*/ 71438 w 376238"/>
                  <a:gd name="connsiteY1" fmla="*/ 1057275 h 1059656"/>
                  <a:gd name="connsiteX2" fmla="*/ 314325 w 376238"/>
                  <a:gd name="connsiteY2" fmla="*/ 1059656 h 1059656"/>
                  <a:gd name="connsiteX3" fmla="*/ 376238 w 376238"/>
                  <a:gd name="connsiteY3" fmla="*/ 0 h 1059656"/>
                  <a:gd name="connsiteX4" fmla="*/ 0 w 376238"/>
                  <a:gd name="connsiteY4" fmla="*/ 2381 h 1059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238" h="1059656">
                    <a:moveTo>
                      <a:pt x="0" y="2381"/>
                    </a:moveTo>
                    <a:lnTo>
                      <a:pt x="71438" y="1057275"/>
                    </a:lnTo>
                    <a:lnTo>
                      <a:pt x="314325" y="1059656"/>
                    </a:lnTo>
                    <a:lnTo>
                      <a:pt x="376238" y="0"/>
                    </a:lnTo>
                    <a:lnTo>
                      <a:pt x="0" y="23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2C95E8C9-F12F-4931-AB26-BEBA2FD9CF34}"/>
                </a:ext>
              </a:extLst>
            </p:cNvPr>
            <p:cNvSpPr txBox="1"/>
            <p:nvPr/>
          </p:nvSpPr>
          <p:spPr>
            <a:xfrm>
              <a:off x="6387489" y="1440367"/>
              <a:ext cx="406541" cy="381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7" name="ZoneTexte 96">
              <a:extLst>
                <a:ext uri="{FF2B5EF4-FFF2-40B4-BE49-F238E27FC236}">
                  <a16:creationId xmlns:a16="http://schemas.microsoft.com/office/drawing/2014/main" id="{3254C7F7-3263-4863-8B40-57C3F4D1A7E7}"/>
                </a:ext>
              </a:extLst>
            </p:cNvPr>
            <p:cNvSpPr txBox="1"/>
            <p:nvPr/>
          </p:nvSpPr>
          <p:spPr>
            <a:xfrm>
              <a:off x="7414218" y="1503867"/>
              <a:ext cx="395504" cy="381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BF90ED7-4494-4A83-AD6A-DB55392EF512}"/>
              </a:ext>
            </a:extLst>
          </p:cNvPr>
          <p:cNvGrpSpPr>
            <a:grpSpLocks noChangeAspect="1"/>
          </p:cNvGrpSpPr>
          <p:nvPr/>
        </p:nvGrpSpPr>
        <p:grpSpPr>
          <a:xfrm>
            <a:off x="8851072" y="4029307"/>
            <a:ext cx="893843" cy="1080000"/>
            <a:chOff x="7237412" y="3282950"/>
            <a:chExt cx="998538" cy="1206500"/>
          </a:xfrm>
        </p:grpSpPr>
        <p:sp>
          <p:nvSpPr>
            <p:cNvPr id="115" name="Ellipse 114">
              <a:extLst>
                <a:ext uri="{FF2B5EF4-FFF2-40B4-BE49-F238E27FC236}">
                  <a16:creationId xmlns:a16="http://schemas.microsoft.com/office/drawing/2014/main" id="{9E0D08FE-4A29-414C-A6C6-83B5D67ED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99351" y="3619500"/>
              <a:ext cx="71947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4171EF0-512D-4B27-9C24-CE2AD1097039}"/>
                </a:ext>
              </a:extLst>
            </p:cNvPr>
            <p:cNvSpPr/>
            <p:nvPr/>
          </p:nvSpPr>
          <p:spPr>
            <a:xfrm>
              <a:off x="7493000" y="4349750"/>
              <a:ext cx="742950" cy="139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7" name="Connecteur droit avec flèche 116">
              <a:extLst>
                <a:ext uri="{FF2B5EF4-FFF2-40B4-BE49-F238E27FC236}">
                  <a16:creationId xmlns:a16="http://schemas.microsoft.com/office/drawing/2014/main" id="{AA6C6C92-87C3-4614-A838-33D729A3B670}"/>
                </a:ext>
              </a:extLst>
            </p:cNvPr>
            <p:cNvCxnSpPr>
              <a:cxnSpLocks/>
              <a:endCxn id="115" idx="4"/>
            </p:cNvCxnSpPr>
            <p:nvPr/>
          </p:nvCxnSpPr>
          <p:spPr>
            <a:xfrm>
              <a:off x="7859086" y="3282950"/>
              <a:ext cx="0" cy="10565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35035EFD-EEF9-4D87-BA28-7CDD1633A7CE}"/>
                </a:ext>
              </a:extLst>
            </p:cNvPr>
            <p:cNvCxnSpPr>
              <a:stCxn id="115" idx="4"/>
              <a:endCxn id="115" idx="7"/>
            </p:cNvCxnSpPr>
            <p:nvPr/>
          </p:nvCxnSpPr>
          <p:spPr>
            <a:xfrm flipV="1">
              <a:off x="7859086" y="3724942"/>
              <a:ext cx="254371" cy="61455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cteur droit avec flèche 118">
              <a:extLst>
                <a:ext uri="{FF2B5EF4-FFF2-40B4-BE49-F238E27FC236}">
                  <a16:creationId xmlns:a16="http://schemas.microsoft.com/office/drawing/2014/main" id="{B0555C8B-3AD6-40EA-BE1F-370CADD1331E}"/>
                </a:ext>
              </a:extLst>
            </p:cNvPr>
            <p:cNvCxnSpPr>
              <a:cxnSpLocks/>
              <a:endCxn id="115" idx="1"/>
            </p:cNvCxnSpPr>
            <p:nvPr/>
          </p:nvCxnSpPr>
          <p:spPr>
            <a:xfrm flipH="1" flipV="1">
              <a:off x="7604715" y="3724942"/>
              <a:ext cx="241672" cy="608208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Arc 119">
              <a:extLst>
                <a:ext uri="{FF2B5EF4-FFF2-40B4-BE49-F238E27FC236}">
                  <a16:creationId xmlns:a16="http://schemas.microsoft.com/office/drawing/2014/main" id="{3B763159-90F6-4888-B289-C5B1C5585659}"/>
                </a:ext>
              </a:extLst>
            </p:cNvPr>
            <p:cNvSpPr/>
            <p:nvPr/>
          </p:nvSpPr>
          <p:spPr>
            <a:xfrm>
              <a:off x="7740650" y="3937000"/>
              <a:ext cx="260350" cy="158750"/>
            </a:xfrm>
            <a:prstGeom prst="arc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1" name="ZoneTexte 120">
              <a:extLst>
                <a:ext uri="{FF2B5EF4-FFF2-40B4-BE49-F238E27FC236}">
                  <a16:creationId xmlns:a16="http://schemas.microsoft.com/office/drawing/2014/main" id="{8BA3E1C5-8CBD-4F0A-BAEC-40277BA86444}"/>
                </a:ext>
              </a:extLst>
            </p:cNvPr>
            <p:cNvSpPr txBox="1"/>
            <p:nvPr/>
          </p:nvSpPr>
          <p:spPr>
            <a:xfrm>
              <a:off x="7842250" y="3721101"/>
              <a:ext cx="315533" cy="309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ym typeface="Symbol" panose="05050102010706020507" pitchFamily="18" charset="2"/>
                </a:rPr>
                <a:t></a:t>
              </a:r>
              <a:endParaRPr lang="fr-FR" sz="1200" dirty="0"/>
            </a:p>
          </p:txBody>
        </p:sp>
        <p:sp>
          <p:nvSpPr>
            <p:cNvPr id="122" name="ZoneTexte 121">
              <a:extLst>
                <a:ext uri="{FF2B5EF4-FFF2-40B4-BE49-F238E27FC236}">
                  <a16:creationId xmlns:a16="http://schemas.microsoft.com/office/drawing/2014/main" id="{D895DB7E-1BE9-40C4-80CA-6E927471B59C}"/>
                </a:ext>
              </a:extLst>
            </p:cNvPr>
            <p:cNvSpPr txBox="1"/>
            <p:nvPr/>
          </p:nvSpPr>
          <p:spPr>
            <a:xfrm>
              <a:off x="7237412" y="3373438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=28°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8CA8BC5C-169F-4732-BD8F-458AE0F26819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648" y="4077513"/>
            <a:ext cx="891497" cy="1080000"/>
            <a:chOff x="7256462" y="4721226"/>
            <a:chExt cx="998538" cy="1209674"/>
          </a:xfrm>
        </p:grpSpPr>
        <p:sp>
          <p:nvSpPr>
            <p:cNvPr id="124" name="Ellipse 123">
              <a:extLst>
                <a:ext uri="{FF2B5EF4-FFF2-40B4-BE49-F238E27FC236}">
                  <a16:creationId xmlns:a16="http://schemas.microsoft.com/office/drawing/2014/main" id="{4D8010EA-9DA0-4F55-B67C-07B7D7DC62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18401" y="5060950"/>
              <a:ext cx="719470" cy="7200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D6FFDF9F-6827-4A1E-A381-73AE4FA3AECF}"/>
                </a:ext>
              </a:extLst>
            </p:cNvPr>
            <p:cNvSpPr/>
            <p:nvPr/>
          </p:nvSpPr>
          <p:spPr>
            <a:xfrm>
              <a:off x="7512050" y="5791200"/>
              <a:ext cx="742950" cy="1397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26" name="Connecteur droit avec flèche 125">
              <a:extLst>
                <a:ext uri="{FF2B5EF4-FFF2-40B4-BE49-F238E27FC236}">
                  <a16:creationId xmlns:a16="http://schemas.microsoft.com/office/drawing/2014/main" id="{28E1CD9A-5684-413B-8E9C-7A1743DB1247}"/>
                </a:ext>
              </a:extLst>
            </p:cNvPr>
            <p:cNvCxnSpPr>
              <a:cxnSpLocks/>
              <a:endCxn id="124" idx="4"/>
            </p:cNvCxnSpPr>
            <p:nvPr/>
          </p:nvCxnSpPr>
          <p:spPr>
            <a:xfrm>
              <a:off x="7878136" y="4724400"/>
              <a:ext cx="0" cy="10565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avec flèche 126">
              <a:extLst>
                <a:ext uri="{FF2B5EF4-FFF2-40B4-BE49-F238E27FC236}">
                  <a16:creationId xmlns:a16="http://schemas.microsoft.com/office/drawing/2014/main" id="{B2A24623-CD0F-4536-AA36-9FE1105E35FE}"/>
                </a:ext>
              </a:extLst>
            </p:cNvPr>
            <p:cNvCxnSpPr>
              <a:cxnSpLocks/>
              <a:stCxn id="124" idx="4"/>
            </p:cNvCxnSpPr>
            <p:nvPr/>
          </p:nvCxnSpPr>
          <p:spPr>
            <a:xfrm flipV="1">
              <a:off x="7878136" y="5579269"/>
              <a:ext cx="322889" cy="201681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avec flèche 127">
              <a:extLst>
                <a:ext uri="{FF2B5EF4-FFF2-40B4-BE49-F238E27FC236}">
                  <a16:creationId xmlns:a16="http://schemas.microsoft.com/office/drawing/2014/main" id="{75C5EB02-CED4-46B9-937A-6D23C2CF64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53325" y="5572125"/>
              <a:ext cx="312112" cy="20247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Arc 128">
              <a:extLst>
                <a:ext uri="{FF2B5EF4-FFF2-40B4-BE49-F238E27FC236}">
                  <a16:creationId xmlns:a16="http://schemas.microsoft.com/office/drawing/2014/main" id="{F979FB77-31EF-4180-A6B2-B84C6775B9B0}"/>
                </a:ext>
              </a:extLst>
            </p:cNvPr>
            <p:cNvSpPr/>
            <p:nvPr/>
          </p:nvSpPr>
          <p:spPr>
            <a:xfrm>
              <a:off x="7764462" y="5588000"/>
              <a:ext cx="260350" cy="158750"/>
            </a:xfrm>
            <a:prstGeom prst="arc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D359224B-C8C3-477C-AAEF-E3242A35FD40}"/>
                </a:ext>
              </a:extLst>
            </p:cNvPr>
            <p:cNvSpPr txBox="1"/>
            <p:nvPr/>
          </p:nvSpPr>
          <p:spPr>
            <a:xfrm>
              <a:off x="7875588" y="5369719"/>
              <a:ext cx="237331" cy="310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ym typeface="Symbol" panose="05050102010706020507" pitchFamily="18" charset="2"/>
                </a:rPr>
                <a:t></a:t>
              </a:r>
              <a:endParaRPr lang="fr-FR" sz="1200" dirty="0"/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48095FC6-2C16-4A46-A86D-B24B6A4AD549}"/>
                </a:ext>
              </a:extLst>
            </p:cNvPr>
            <p:cNvSpPr txBox="1"/>
            <p:nvPr/>
          </p:nvSpPr>
          <p:spPr>
            <a:xfrm>
              <a:off x="7256462" y="4721226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=84°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31FDE74-C6B7-4C94-9877-D72C57FE7B1A}"/>
              </a:ext>
            </a:extLst>
          </p:cNvPr>
          <p:cNvSpPr txBox="1"/>
          <p:nvPr/>
        </p:nvSpPr>
        <p:spPr>
          <a:xfrm>
            <a:off x="8226484" y="5225079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Composante chimique </a:t>
            </a:r>
          </a:p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dominante</a:t>
            </a:r>
          </a:p>
        </p:txBody>
      </p:sp>
      <p:sp>
        <p:nvSpPr>
          <p:cNvPr id="132" name="ZoneTexte 131">
            <a:extLst>
              <a:ext uri="{FF2B5EF4-FFF2-40B4-BE49-F238E27FC236}">
                <a16:creationId xmlns:a16="http://schemas.microsoft.com/office/drawing/2014/main" id="{C1821056-3EA8-46F2-AEDE-5865055BB417}"/>
              </a:ext>
            </a:extLst>
          </p:cNvPr>
          <p:cNvSpPr txBox="1"/>
          <p:nvPr/>
        </p:nvSpPr>
        <p:spPr>
          <a:xfrm>
            <a:off x="9930881" y="5246914"/>
            <a:ext cx="192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Composante topographique </a:t>
            </a:r>
          </a:p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dominante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53A9A54-22B1-4D3B-AEFE-2821CCF1BFA6}"/>
              </a:ext>
            </a:extLst>
          </p:cNvPr>
          <p:cNvSpPr txBox="1"/>
          <p:nvPr/>
        </p:nvSpPr>
        <p:spPr>
          <a:xfrm>
            <a:off x="10282334" y="5775296"/>
            <a:ext cx="17331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 </a:t>
            </a:r>
            <a:r>
              <a:rPr lang="fr-FR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Lich</a:t>
            </a:r>
            <a:r>
              <a:rPr lang="fr-FR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M&amp;M 2010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42F812C-79BE-496C-B74D-80B189971CCB}"/>
              </a:ext>
            </a:extLst>
          </p:cNvPr>
          <p:cNvSpPr txBox="1"/>
          <p:nvPr/>
        </p:nvSpPr>
        <p:spPr>
          <a:xfrm>
            <a:off x="6839338" y="3946850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fr-FR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 incidence </a:t>
            </a:r>
            <a:endParaRPr lang="fr-FR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ED84557-3AB9-4813-BC19-0818F6184E0E}"/>
              </a:ext>
            </a:extLst>
          </p:cNvPr>
          <p:cNvCxnSpPr>
            <a:cxnSpLocks/>
          </p:cNvCxnSpPr>
          <p:nvPr/>
        </p:nvCxnSpPr>
        <p:spPr>
          <a:xfrm flipH="1">
            <a:off x="6643396" y="4152122"/>
            <a:ext cx="270588" cy="30791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A00E113B-BF19-421D-BFBC-1BC9BE890262}"/>
              </a:ext>
            </a:extLst>
          </p:cNvPr>
          <p:cNvSpPr txBox="1"/>
          <p:nvPr/>
        </p:nvSpPr>
        <p:spPr>
          <a:xfrm>
            <a:off x="4076700" y="127000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de Z et Topographique 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523F10F-1356-D94C-CA1A-2D0F533A9FF3}"/>
              </a:ext>
            </a:extLst>
          </p:cNvPr>
          <p:cNvCxnSpPr>
            <a:cxnSpLocks/>
          </p:cNvCxnSpPr>
          <p:nvPr/>
        </p:nvCxnSpPr>
        <p:spPr>
          <a:xfrm flipH="1" flipV="1">
            <a:off x="3286125" y="2828042"/>
            <a:ext cx="3553213" cy="1118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82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126B45A-A1DD-4988-B5EF-E137773985C2}"/>
              </a:ext>
            </a:extLst>
          </p:cNvPr>
          <p:cNvGrpSpPr>
            <a:grpSpLocks noChangeAspect="1"/>
          </p:cNvGrpSpPr>
          <p:nvPr/>
        </p:nvGrpSpPr>
        <p:grpSpPr>
          <a:xfrm>
            <a:off x="6021784" y="1302436"/>
            <a:ext cx="2636679" cy="1980000"/>
            <a:chOff x="8475734" y="835906"/>
            <a:chExt cx="3386640" cy="2543175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FC92261-05A8-4A43-AE3E-2F29AEDF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75734" y="835906"/>
              <a:ext cx="3386640" cy="254317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97B2A3E6-3DB9-44BA-A1E5-C5875FC8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3545" y="876073"/>
              <a:ext cx="1076325" cy="962025"/>
            </a:xfrm>
            <a:prstGeom prst="rect">
              <a:avLst/>
            </a:prstGeom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2D6BF3D2-63B2-43AF-B543-90F158AC4871}"/>
              </a:ext>
            </a:extLst>
          </p:cNvPr>
          <p:cNvSpPr txBox="1"/>
          <p:nvPr/>
        </p:nvSpPr>
        <p:spPr>
          <a:xfrm>
            <a:off x="5984551" y="3324548"/>
            <a:ext cx="1886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de diffraction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96B1B21-33FE-4F7D-8BE7-12F106DB1162}"/>
              </a:ext>
            </a:extLst>
          </p:cNvPr>
          <p:cNvSpPr txBox="1"/>
          <p:nvPr/>
        </p:nvSpPr>
        <p:spPr>
          <a:xfrm>
            <a:off x="5961742" y="5660312"/>
            <a:ext cx="262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contraste topographique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AAC8F5E-8840-4180-AFEB-1ED2CEF7AC18}"/>
              </a:ext>
            </a:extLst>
          </p:cNvPr>
          <p:cNvGrpSpPr>
            <a:grpSpLocks noChangeAspect="1"/>
          </p:cNvGrpSpPr>
          <p:nvPr/>
        </p:nvGrpSpPr>
        <p:grpSpPr>
          <a:xfrm>
            <a:off x="6004800" y="3690712"/>
            <a:ext cx="2664265" cy="1980000"/>
            <a:chOff x="8496072" y="3951968"/>
            <a:chExt cx="3443288" cy="255894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2937A2C-A066-4A40-BC0F-612412AF6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96072" y="3951968"/>
              <a:ext cx="3443288" cy="255894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1B91FC1-26DE-4959-AA41-7E05F4153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46662" y="4061913"/>
              <a:ext cx="962025" cy="895350"/>
            </a:xfrm>
            <a:prstGeom prst="rect">
              <a:avLst/>
            </a:prstGeom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73FF790F-CC27-42A9-BE37-A467C9B43E58}"/>
              </a:ext>
            </a:extLst>
          </p:cNvPr>
          <p:cNvGrpSpPr>
            <a:grpSpLocks noChangeAspect="1"/>
          </p:cNvGrpSpPr>
          <p:nvPr/>
        </p:nvGrpSpPr>
        <p:grpSpPr>
          <a:xfrm>
            <a:off x="2641009" y="1233378"/>
            <a:ext cx="3162774" cy="2412000"/>
            <a:chOff x="4319491" y="729439"/>
            <a:chExt cx="4388012" cy="3346385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6CE3FF09-EF70-4AFE-8229-F3FEDDEA60E2}"/>
                </a:ext>
              </a:extLst>
            </p:cNvPr>
            <p:cNvGrpSpPr/>
            <p:nvPr/>
          </p:nvGrpSpPr>
          <p:grpSpPr>
            <a:xfrm>
              <a:off x="4319491" y="729439"/>
              <a:ext cx="4388012" cy="3346385"/>
              <a:chOff x="4319491" y="729439"/>
              <a:chExt cx="4388012" cy="3346385"/>
            </a:xfrm>
          </p:grpSpPr>
          <p:pic>
            <p:nvPicPr>
              <p:cNvPr id="18" name="Image 17">
                <a:extLst>
                  <a:ext uri="{FF2B5EF4-FFF2-40B4-BE49-F238E27FC236}">
                    <a16:creationId xmlns:a16="http://schemas.microsoft.com/office/drawing/2014/main" id="{CFDC7CBE-0EB0-4B16-8C20-95408599F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9491" y="729439"/>
                <a:ext cx="2190750" cy="1666875"/>
              </a:xfrm>
              <a:prstGeom prst="rect">
                <a:avLst/>
              </a:prstGeom>
            </p:spPr>
          </p:pic>
          <p:pic>
            <p:nvPicPr>
              <p:cNvPr id="19" name="Image 18">
                <a:extLst>
                  <a:ext uri="{FF2B5EF4-FFF2-40B4-BE49-F238E27FC236}">
                    <a16:creationId xmlns:a16="http://schemas.microsoft.com/office/drawing/2014/main" id="{4C16E1F4-1EFE-4EE6-AD59-7B2444A71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3338" y="807778"/>
                <a:ext cx="616792" cy="612322"/>
              </a:xfrm>
              <a:prstGeom prst="rect">
                <a:avLst/>
              </a:prstGeom>
            </p:spPr>
          </p:pic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AFB93C23-EB12-4C31-AAC6-529F616CF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8346" y="2404382"/>
                <a:ext cx="2171700" cy="1657350"/>
              </a:xfrm>
              <a:prstGeom prst="rect">
                <a:avLst/>
              </a:prstGeom>
            </p:spPr>
          </p:pic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60D58E5F-39FC-410F-AE6D-B6F25C6ED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26871" y="2478929"/>
                <a:ext cx="609624" cy="600173"/>
              </a:xfrm>
              <a:prstGeom prst="rect">
                <a:avLst/>
              </a:prstGeom>
            </p:spPr>
          </p:pic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DD3515EE-B7E1-46E5-9660-5FCBD2F234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1709" y="729633"/>
                <a:ext cx="2171700" cy="1647825"/>
              </a:xfrm>
              <a:prstGeom prst="rect">
                <a:avLst/>
              </a:prstGeom>
            </p:spPr>
          </p:pic>
          <p:pic>
            <p:nvPicPr>
              <p:cNvPr id="23" name="Image 22">
                <a:extLst>
                  <a:ext uri="{FF2B5EF4-FFF2-40B4-BE49-F238E27FC236}">
                    <a16:creationId xmlns:a16="http://schemas.microsoft.com/office/drawing/2014/main" id="{9597C650-E9CA-4F8F-9669-78E055E781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54056" y="800005"/>
                <a:ext cx="630108" cy="582008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3B2D9368-4D53-47EF-9A1D-35DF3EF23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26277" y="2408950"/>
                <a:ext cx="2181226" cy="1666874"/>
              </a:xfrm>
              <a:prstGeom prst="rect">
                <a:avLst/>
              </a:prstGeom>
            </p:spPr>
          </p:pic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575AB16A-3926-452B-8570-BD0C526A7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86809" y="2493606"/>
                <a:ext cx="634676" cy="585855"/>
              </a:xfrm>
              <a:prstGeom prst="rect">
                <a:avLst/>
              </a:prstGeom>
            </p:spPr>
          </p:pic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052D363-55FF-48D9-A3A5-96272BB26740}"/>
                </a:ext>
              </a:extLst>
            </p:cNvPr>
            <p:cNvSpPr txBox="1"/>
            <p:nvPr/>
          </p:nvSpPr>
          <p:spPr>
            <a:xfrm>
              <a:off x="7877897" y="3502993"/>
              <a:ext cx="781068" cy="51425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bIns="108000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µm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C414F84B-B6F4-4F05-AFD5-C8A33EC68613}"/>
                </a:ext>
              </a:extLst>
            </p:cNvPr>
            <p:cNvCxnSpPr/>
            <p:nvPr/>
          </p:nvCxnSpPr>
          <p:spPr>
            <a:xfrm>
              <a:off x="8049419" y="3878262"/>
              <a:ext cx="464344" cy="0"/>
            </a:xfrm>
            <a:prstGeom prst="line">
              <a:avLst/>
            </a:prstGeom>
            <a:ln w="444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9CE2801-56F9-47A1-B3F5-B05FBB86ACE2}"/>
              </a:ext>
            </a:extLst>
          </p:cNvPr>
          <p:cNvGrpSpPr/>
          <p:nvPr/>
        </p:nvGrpSpPr>
        <p:grpSpPr>
          <a:xfrm>
            <a:off x="2731323" y="3981127"/>
            <a:ext cx="2957633" cy="1197555"/>
            <a:chOff x="4208688" y="4105944"/>
            <a:chExt cx="3937878" cy="160142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E12FD3A-3161-4A2B-8507-67D92B8EA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08688" y="4234639"/>
              <a:ext cx="2042821" cy="1346701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DB0EEA6F-834C-4AB6-9366-5C07B6D7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132707" y="4245980"/>
              <a:ext cx="1993737" cy="1307465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0CF548A-8FE6-4DEE-A743-42F22A26009D}"/>
                </a:ext>
              </a:extLst>
            </p:cNvPr>
            <p:cNvSpPr txBox="1"/>
            <p:nvPr/>
          </p:nvSpPr>
          <p:spPr>
            <a:xfrm>
              <a:off x="7446558" y="5336954"/>
              <a:ext cx="676996" cy="3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µm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3A5934EE-0CAC-42B4-BA96-6B05D0059E12}"/>
                </a:ext>
              </a:extLst>
            </p:cNvPr>
            <p:cNvSpPr txBox="1"/>
            <p:nvPr/>
          </p:nvSpPr>
          <p:spPr>
            <a:xfrm>
              <a:off x="7315902" y="4105944"/>
              <a:ext cx="830664" cy="370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0,7 µm</a:t>
              </a:r>
            </a:p>
          </p:txBody>
        </p: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50CBE1A1-B15A-49DC-8C34-8BCF29F23FEF}"/>
              </a:ext>
            </a:extLst>
          </p:cNvPr>
          <p:cNvSpPr txBox="1"/>
          <p:nvPr/>
        </p:nvSpPr>
        <p:spPr>
          <a:xfrm>
            <a:off x="2562087" y="5640336"/>
            <a:ext cx="325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Echantillon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micro-lentille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puce CCD.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Tension 7kV Crédit: JEOL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07428A7-3F39-4940-9A66-9E9B47ADF9D4}"/>
              </a:ext>
            </a:extLst>
          </p:cNvPr>
          <p:cNvGrpSpPr/>
          <p:nvPr/>
        </p:nvGrpSpPr>
        <p:grpSpPr>
          <a:xfrm>
            <a:off x="74645" y="1271501"/>
            <a:ext cx="2477008" cy="1854930"/>
            <a:chOff x="74645" y="1271501"/>
            <a:chExt cx="2477008" cy="185493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54FBBAA-4BBE-40CE-8788-2A189EF4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645" y="1271501"/>
              <a:ext cx="2477008" cy="1854930"/>
            </a:xfrm>
            <a:prstGeom prst="rect">
              <a:avLst/>
            </a:prstGeom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AC24760-BF3F-42EB-B836-FF70A9C91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969706" y="1308128"/>
              <a:ext cx="560244" cy="560244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76FF4E9-3406-432B-BE39-CF58EB06CC1D}"/>
              </a:ext>
            </a:extLst>
          </p:cNvPr>
          <p:cNvGrpSpPr/>
          <p:nvPr/>
        </p:nvGrpSpPr>
        <p:grpSpPr>
          <a:xfrm>
            <a:off x="85498" y="3513151"/>
            <a:ext cx="2482334" cy="1847583"/>
            <a:chOff x="66837" y="3149257"/>
            <a:chExt cx="2482334" cy="1847583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5BAB402-9215-4A56-A19A-339710AAB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837" y="3149257"/>
              <a:ext cx="2482334" cy="1847583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E56EBF02-926E-4B57-B674-F97B5891C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957497" y="3189623"/>
              <a:ext cx="561600" cy="544320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7AED65FC-51AC-475B-A87F-AD7AFF1F81A9}"/>
              </a:ext>
            </a:extLst>
          </p:cNvPr>
          <p:cNvSpPr txBox="1"/>
          <p:nvPr/>
        </p:nvSpPr>
        <p:spPr>
          <a:xfrm>
            <a:off x="6313714" y="5971725"/>
            <a:ext cx="2186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Cuivre Hitachi SU 5000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45746887-1336-430D-A658-576E97759E6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64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79" y="1308533"/>
            <a:ext cx="1602103" cy="1281682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51C026A-C9D2-4B99-A21B-2428EDA8F16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361" y="1320976"/>
            <a:ext cx="1602831" cy="128226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9A0827B1-514C-47E0-9D73-673F0E05ED97}"/>
              </a:ext>
            </a:extLst>
          </p:cNvPr>
          <p:cNvSpPr txBox="1"/>
          <p:nvPr/>
        </p:nvSpPr>
        <p:spPr>
          <a:xfrm>
            <a:off x="9001449" y="2590539"/>
            <a:ext cx="115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diffraction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C4A3EDD-80AE-493E-9F91-5D82E5DBF6D9}"/>
              </a:ext>
            </a:extLst>
          </p:cNvPr>
          <p:cNvSpPr txBox="1"/>
          <p:nvPr/>
        </p:nvSpPr>
        <p:spPr>
          <a:xfrm>
            <a:off x="9054104" y="5859626"/>
            <a:ext cx="2997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de diffraction -ECCI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Channeling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Contrast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Imaging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FE7EBDA-B244-40C9-88AE-D5C8A89CEC5A}"/>
              </a:ext>
            </a:extLst>
          </p:cNvPr>
          <p:cNvSpPr txBox="1"/>
          <p:nvPr/>
        </p:nvSpPr>
        <p:spPr>
          <a:xfrm>
            <a:off x="0" y="5392835"/>
            <a:ext cx="2627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contraste topographique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EE81372-C5A9-4F26-87E2-A2B3880CD708}"/>
              </a:ext>
            </a:extLst>
          </p:cNvPr>
          <p:cNvSpPr txBox="1"/>
          <p:nvPr/>
        </p:nvSpPr>
        <p:spPr>
          <a:xfrm>
            <a:off x="0" y="3137937"/>
            <a:ext cx="1629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contraste chimique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B221D06-0334-4C79-B323-F8EE47D7F4DB}"/>
              </a:ext>
            </a:extLst>
          </p:cNvPr>
          <p:cNvSpPr/>
          <p:nvPr/>
        </p:nvSpPr>
        <p:spPr>
          <a:xfrm>
            <a:off x="9405255" y="1744826"/>
            <a:ext cx="419879" cy="42920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3FA9B64-629B-485B-8853-CC80F841AD4B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9825134" y="1959430"/>
            <a:ext cx="1324948" cy="0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451F8AFB-FA8F-41AA-9CD9-905CD26F3A8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47863" y="3208368"/>
            <a:ext cx="2976660" cy="170792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7A55A15-5170-45B7-8E37-AC5BE36BAEA0}"/>
              </a:ext>
            </a:extLst>
          </p:cNvPr>
          <p:cNvSpPr/>
          <p:nvPr/>
        </p:nvSpPr>
        <p:spPr>
          <a:xfrm>
            <a:off x="9364037" y="6507329"/>
            <a:ext cx="2585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https://www.antoine-guitton.fr/fr/lecci/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E5AEB3B-36B8-41C6-8505-E137EF86D84A}"/>
              </a:ext>
            </a:extLst>
          </p:cNvPr>
          <p:cNvSpPr/>
          <p:nvPr/>
        </p:nvSpPr>
        <p:spPr>
          <a:xfrm>
            <a:off x="8764555" y="4903150"/>
            <a:ext cx="34274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canalisation des électrons qui peuvent pénétrer à une plus grande profondeur avant d’être diffusés. Certaines orientations du cristal rétrodiffuseront plus d’électrons que d’autres, donnant lieu à un contraste d’orientation.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E8D4861-3183-46F6-8F64-501E99AD292C}"/>
              </a:ext>
            </a:extLst>
          </p:cNvPr>
          <p:cNvSpPr txBox="1"/>
          <p:nvPr/>
        </p:nvSpPr>
        <p:spPr>
          <a:xfrm>
            <a:off x="10459616" y="2612572"/>
            <a:ext cx="141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de dislocations 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AC60383-E67B-409C-87FF-C135EFB9784B}"/>
              </a:ext>
            </a:extLst>
          </p:cNvPr>
          <p:cNvSpPr txBox="1"/>
          <p:nvPr/>
        </p:nvSpPr>
        <p:spPr>
          <a:xfrm>
            <a:off x="5513053" y="127000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2339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957F518D-3811-45A8-ADC8-C004EB4CC874}"/>
              </a:ext>
            </a:extLst>
          </p:cNvPr>
          <p:cNvSpPr txBox="1"/>
          <p:nvPr/>
        </p:nvSpPr>
        <p:spPr>
          <a:xfrm>
            <a:off x="3589435" y="161210"/>
            <a:ext cx="4999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basse tension pour la haute résolution !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2807670-3255-49BB-83E0-1DCC9403E378}"/>
              </a:ext>
            </a:extLst>
          </p:cNvPr>
          <p:cNvGrpSpPr/>
          <p:nvPr/>
        </p:nvGrpSpPr>
        <p:grpSpPr>
          <a:xfrm>
            <a:off x="4534515" y="2325758"/>
            <a:ext cx="2390775" cy="1786968"/>
            <a:chOff x="7777162" y="2023032"/>
            <a:chExt cx="2390775" cy="1786968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66D78A4-5E39-49C2-9EE0-5A0E4A998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777162" y="2362200"/>
              <a:ext cx="2390775" cy="1447800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3551A43D-65A4-4454-9C05-CFE22B0F7A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0874" y="3583306"/>
              <a:ext cx="476251" cy="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9BE317D-68C6-4654-A865-EA3C5E9A5119}"/>
                </a:ext>
              </a:extLst>
            </p:cNvPr>
            <p:cNvSpPr txBox="1"/>
            <p:nvPr/>
          </p:nvSpPr>
          <p:spPr>
            <a:xfrm>
              <a:off x="7817925" y="3259669"/>
              <a:ext cx="528638" cy="257369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0,5µm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438E302-279F-4C54-99F2-B7280D969C42}"/>
                </a:ext>
              </a:extLst>
            </p:cNvPr>
            <p:cNvSpPr txBox="1"/>
            <p:nvPr/>
          </p:nvSpPr>
          <p:spPr>
            <a:xfrm>
              <a:off x="7791837" y="2047913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keV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709F39F-3E71-476C-89F6-42F047566212}"/>
                </a:ext>
              </a:extLst>
            </p:cNvPr>
            <p:cNvSpPr txBox="1"/>
            <p:nvPr/>
          </p:nvSpPr>
          <p:spPr>
            <a:xfrm>
              <a:off x="8261479" y="2032362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keV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9A41858-38C2-4193-8350-BF9D2B2FE54A}"/>
                </a:ext>
              </a:extLst>
            </p:cNvPr>
            <p:cNvSpPr txBox="1"/>
            <p:nvPr/>
          </p:nvSpPr>
          <p:spPr>
            <a:xfrm>
              <a:off x="9082573" y="2023032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keV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F3EAF75-3D7E-4E1F-BB48-98368CD7C0FC}"/>
                  </a:ext>
                </a:extLst>
              </p:cNvPr>
              <p:cNvSpPr txBox="1"/>
              <p:nvPr/>
            </p:nvSpPr>
            <p:spPr>
              <a:xfrm>
                <a:off x="4337180" y="4033676"/>
                <a:ext cx="2524665" cy="52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Variation du volume de la poire </a:t>
                </a:r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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fr-FR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𝐸</m:t>
                            </m:r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5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F3EAF75-3D7E-4E1F-BB48-98368CD7C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180" y="4033676"/>
                <a:ext cx="2524665" cy="526939"/>
              </a:xfrm>
              <a:prstGeom prst="rect">
                <a:avLst/>
              </a:prstGeom>
              <a:blipFill>
                <a:blip r:embed="rId3"/>
                <a:stretch>
                  <a:fillRect b="-348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AC9060D7-3BEB-4065-90B0-EC01A713D263}"/>
              </a:ext>
            </a:extLst>
          </p:cNvPr>
          <p:cNvSpPr txBox="1"/>
          <p:nvPr/>
        </p:nvSpPr>
        <p:spPr>
          <a:xfrm>
            <a:off x="4289230" y="4531567"/>
            <a:ext cx="2579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basse tension information de surface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709FFA7-BF7F-4977-9FC9-EEF4C825996C}"/>
              </a:ext>
            </a:extLst>
          </p:cNvPr>
          <p:cNvGrpSpPr/>
          <p:nvPr/>
        </p:nvGrpSpPr>
        <p:grpSpPr>
          <a:xfrm>
            <a:off x="7373872" y="3060473"/>
            <a:ext cx="2962275" cy="2604500"/>
            <a:chOff x="8580372" y="368073"/>
            <a:chExt cx="2962275" cy="2604500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FAC72BB-9DFE-4F70-9120-779D2F7AF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372" y="368073"/>
              <a:ext cx="2962275" cy="2333625"/>
            </a:xfrm>
            <a:prstGeom prst="rect">
              <a:avLst/>
            </a:prstGeom>
          </p:spPr>
        </p:pic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D0AF9951-024E-4DE7-BE70-B106B1E933CC}"/>
                </a:ext>
              </a:extLst>
            </p:cNvPr>
            <p:cNvGrpSpPr/>
            <p:nvPr/>
          </p:nvGrpSpPr>
          <p:grpSpPr>
            <a:xfrm>
              <a:off x="8714792" y="737118"/>
              <a:ext cx="2323541" cy="2235455"/>
              <a:chOff x="8714792" y="737118"/>
              <a:chExt cx="2323541" cy="2235455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FBB4BBBC-5086-4A9B-B04D-BCA74A5E57B1}"/>
                  </a:ext>
                </a:extLst>
              </p:cNvPr>
              <p:cNvCxnSpPr/>
              <p:nvPr/>
            </p:nvCxnSpPr>
            <p:spPr>
              <a:xfrm>
                <a:off x="8714792" y="2509934"/>
                <a:ext cx="1968759" cy="6531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DDE7515-BA50-4B78-96BE-4E8103DA452D}"/>
                  </a:ext>
                </a:extLst>
              </p:cNvPr>
              <p:cNvSpPr txBox="1"/>
              <p:nvPr/>
            </p:nvSpPr>
            <p:spPr>
              <a:xfrm>
                <a:off x="9321281" y="2603241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1-3µm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070BD59-8817-4FC2-8125-52653CD2ABD3}"/>
                  </a:ext>
                </a:extLst>
              </p:cNvPr>
              <p:cNvSpPr txBox="1"/>
              <p:nvPr/>
            </p:nvSpPr>
            <p:spPr>
              <a:xfrm>
                <a:off x="10049069" y="73711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SE1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C2E1BAD3-6185-4733-997B-EDB111E590B6}"/>
                  </a:ext>
                </a:extLst>
              </p:cNvPr>
              <p:cNvSpPr txBox="1"/>
              <p:nvPr/>
            </p:nvSpPr>
            <p:spPr>
              <a:xfrm>
                <a:off x="10468946" y="141825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SE2</a:t>
                </a:r>
              </a:p>
            </p:txBody>
          </p:sp>
        </p:grp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6439DFA3-B399-40E5-ADCF-346D758D7D13}"/>
              </a:ext>
            </a:extLst>
          </p:cNvPr>
          <p:cNvGrpSpPr/>
          <p:nvPr/>
        </p:nvGrpSpPr>
        <p:grpSpPr>
          <a:xfrm>
            <a:off x="1765785" y="465236"/>
            <a:ext cx="2695575" cy="2277441"/>
            <a:chOff x="8611085" y="3195736"/>
            <a:chExt cx="2695575" cy="2277441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8BC5DC7B-0F5D-455D-87A0-CA1897957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1085" y="3195736"/>
              <a:ext cx="2695575" cy="1828800"/>
            </a:xfrm>
            <a:prstGeom prst="rect">
              <a:avLst/>
            </a:prstGeom>
          </p:spPr>
        </p:pic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E9A4656B-9A9F-4CE3-B686-99DFE7A3470C}"/>
                </a:ext>
              </a:extLst>
            </p:cNvPr>
            <p:cNvCxnSpPr>
              <a:cxnSpLocks/>
            </p:cNvCxnSpPr>
            <p:nvPr/>
          </p:nvCxnSpPr>
          <p:spPr>
            <a:xfrm>
              <a:off x="9678955" y="5078963"/>
              <a:ext cx="48208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9BB8C958-CA4E-4053-919E-AE7FF7CB8938}"/>
                </a:ext>
              </a:extLst>
            </p:cNvPr>
            <p:cNvSpPr txBox="1"/>
            <p:nvPr/>
          </p:nvSpPr>
          <p:spPr>
            <a:xfrm>
              <a:off x="9461240" y="510384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qq nm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62A22A47-B9AE-4649-864D-E6F7F406519E}"/>
                </a:ext>
              </a:extLst>
            </p:cNvPr>
            <p:cNvSpPr txBox="1"/>
            <p:nvPr/>
          </p:nvSpPr>
          <p:spPr>
            <a:xfrm>
              <a:off x="10192138" y="3520751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SE1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61C7AF6-6997-4AD1-A64D-76144613E964}"/>
                </a:ext>
              </a:extLst>
            </p:cNvPr>
            <p:cNvSpPr txBox="1"/>
            <p:nvPr/>
          </p:nvSpPr>
          <p:spPr>
            <a:xfrm>
              <a:off x="10276113" y="378200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SE2</a:t>
              </a: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E9839D62-8621-4322-8773-49DDC3F6F99C}"/>
              </a:ext>
            </a:extLst>
          </p:cNvPr>
          <p:cNvSpPr txBox="1"/>
          <p:nvPr/>
        </p:nvSpPr>
        <p:spPr>
          <a:xfrm>
            <a:off x="5105753" y="5157141"/>
            <a:ext cx="1565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Faible voltage</a:t>
            </a:r>
          </a:p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Faible courant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D1E4769-ED13-4B8A-B628-2F701AEA4263}"/>
              </a:ext>
            </a:extLst>
          </p:cNvPr>
          <p:cNvSpPr txBox="1"/>
          <p:nvPr/>
        </p:nvSpPr>
        <p:spPr>
          <a:xfrm>
            <a:off x="1743354" y="5995712"/>
            <a:ext cx="3233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faut récupérer le faible signal!!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8468F97-7926-4A6D-A9D2-D723FDF093F6}"/>
              </a:ext>
            </a:extLst>
          </p:cNvPr>
          <p:cNvCxnSpPr/>
          <p:nvPr/>
        </p:nvCxnSpPr>
        <p:spPr>
          <a:xfrm flipH="1" flipV="1">
            <a:off x="3937000" y="2273300"/>
            <a:ext cx="635000" cy="4318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CFB740B8-E4D4-48CB-AF0C-DBB36F0A2BEB}"/>
              </a:ext>
            </a:extLst>
          </p:cNvPr>
          <p:cNvCxnSpPr>
            <a:cxnSpLocks/>
          </p:cNvCxnSpPr>
          <p:nvPr/>
        </p:nvCxnSpPr>
        <p:spPr>
          <a:xfrm>
            <a:off x="6870700" y="3556000"/>
            <a:ext cx="1028700" cy="6223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lipse 48">
            <a:extLst>
              <a:ext uri="{FF2B5EF4-FFF2-40B4-BE49-F238E27FC236}">
                <a16:creationId xmlns:a16="http://schemas.microsoft.com/office/drawing/2014/main" id="{1F51CDA5-5FC5-4CE0-BDD8-A4EB5EBD4BFD}"/>
              </a:ext>
            </a:extLst>
          </p:cNvPr>
          <p:cNvSpPr>
            <a:spLocks noChangeAspect="1"/>
          </p:cNvSpPr>
          <p:nvPr/>
        </p:nvSpPr>
        <p:spPr>
          <a:xfrm>
            <a:off x="4483100" y="2540000"/>
            <a:ext cx="482600" cy="4826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09ECBEC-B0DF-4E17-9066-6E7984747E20}"/>
              </a:ext>
            </a:extLst>
          </p:cNvPr>
          <p:cNvSpPr>
            <a:spLocks noChangeAspect="1"/>
          </p:cNvSpPr>
          <p:nvPr/>
        </p:nvSpPr>
        <p:spPr>
          <a:xfrm>
            <a:off x="5308600" y="2540000"/>
            <a:ext cx="1549400" cy="154940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èche : haut 1">
            <a:extLst>
              <a:ext uri="{FF2B5EF4-FFF2-40B4-BE49-F238E27FC236}">
                <a16:creationId xmlns:a16="http://schemas.microsoft.com/office/drawing/2014/main" id="{BFE879C8-461B-440E-B133-DAA3844B4AF3}"/>
              </a:ext>
            </a:extLst>
          </p:cNvPr>
          <p:cNvSpPr/>
          <p:nvPr/>
        </p:nvSpPr>
        <p:spPr>
          <a:xfrm rot="5400000">
            <a:off x="5725481" y="5474216"/>
            <a:ext cx="495300" cy="1473200"/>
          </a:xfrm>
          <a:prstGeom prst="upArrow">
            <a:avLst>
              <a:gd name="adj1" fmla="val 50000"/>
              <a:gd name="adj2" fmla="val 486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2D7F0F-AA60-4A5A-A45D-9E779C8F3BDC}"/>
              </a:ext>
            </a:extLst>
          </p:cNvPr>
          <p:cNvSpPr txBox="1"/>
          <p:nvPr/>
        </p:nvSpPr>
        <p:spPr>
          <a:xfrm>
            <a:off x="6870700" y="602615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Rôle des détecteurs in-</a:t>
            </a:r>
            <a:r>
              <a:rPr lang="fr-FR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72262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E388A3B-7D08-47ED-92BC-7465FFDF03DD}"/>
              </a:ext>
            </a:extLst>
          </p:cNvPr>
          <p:cNvSpPr txBox="1"/>
          <p:nvPr/>
        </p:nvSpPr>
        <p:spPr>
          <a:xfrm>
            <a:off x="4594225" y="25400"/>
            <a:ext cx="299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dans la colonne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56666E-C583-4B9F-B8B5-B01404C90B15}"/>
              </a:ext>
            </a:extLst>
          </p:cNvPr>
          <p:cNvSpPr txBox="1"/>
          <p:nvPr/>
        </p:nvSpPr>
        <p:spPr>
          <a:xfrm>
            <a:off x="844578" y="3935885"/>
            <a:ext cx="109032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?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*Attiré les électrons au dessus de la lentille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Avantage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*Faible distance de travail la lentille finale fortement excité: réduction des aberrations de sphéricité chromatique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*Détection dans l’axe de la colonne: amélioration de la résolution latérale car faible angle de collecte (émission optimale des SE et BSE)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*Bon rendement de détection 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basse tension et faible courant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pour SE et BSE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*Possibilité de filtrer en énergie SE1 « pur » avec détecteurs polarisés</a:t>
            </a:r>
          </a:p>
          <a:p>
            <a:endParaRPr lang="fr-FR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Remarque: Technologie adapté à l’utilisation d’une colonne FEG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Détecteur adapté à chaque colonne donc développement chez chaque constructeur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ne pas perturber le signal incident avec la présence des détecteurs et des SE et BSE montants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F28A7CB-FCFD-4BAA-9AE7-B95AF7A632B5}"/>
              </a:ext>
            </a:extLst>
          </p:cNvPr>
          <p:cNvGrpSpPr/>
          <p:nvPr/>
        </p:nvGrpSpPr>
        <p:grpSpPr>
          <a:xfrm>
            <a:off x="891375" y="735492"/>
            <a:ext cx="4210562" cy="2946726"/>
            <a:chOff x="1852299" y="2979180"/>
            <a:chExt cx="4246382" cy="2946726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D85ACEC8-CB55-4C57-8CF1-1572E71A6733}"/>
                </a:ext>
              </a:extLst>
            </p:cNvPr>
            <p:cNvGrpSpPr/>
            <p:nvPr/>
          </p:nvGrpSpPr>
          <p:grpSpPr>
            <a:xfrm>
              <a:off x="1852299" y="2979180"/>
              <a:ext cx="4246382" cy="2886069"/>
              <a:chOff x="2346238" y="1359541"/>
              <a:chExt cx="4246382" cy="2886069"/>
            </a:xfrm>
          </p:grpSpPr>
          <p:grpSp>
            <p:nvGrpSpPr>
              <p:cNvPr id="46" name="Groupe 45">
                <a:extLst>
                  <a:ext uri="{FF2B5EF4-FFF2-40B4-BE49-F238E27FC236}">
                    <a16:creationId xmlns:a16="http://schemas.microsoft.com/office/drawing/2014/main" id="{487D6D9D-4760-4E49-ABA7-2338266E37A7}"/>
                  </a:ext>
                </a:extLst>
              </p:cNvPr>
              <p:cNvGrpSpPr/>
              <p:nvPr/>
            </p:nvGrpSpPr>
            <p:grpSpPr>
              <a:xfrm>
                <a:off x="2346238" y="1359541"/>
                <a:ext cx="2688498" cy="2886069"/>
                <a:chOff x="6620423" y="866781"/>
                <a:chExt cx="2688498" cy="2886069"/>
              </a:xfrm>
            </p:grpSpPr>
            <p:grpSp>
              <p:nvGrpSpPr>
                <p:cNvPr id="55" name="Groupe 54">
                  <a:extLst>
                    <a:ext uri="{FF2B5EF4-FFF2-40B4-BE49-F238E27FC236}">
                      <a16:creationId xmlns:a16="http://schemas.microsoft.com/office/drawing/2014/main" id="{C60F2A20-1C19-401D-BD72-4E2D16E5C59D}"/>
                    </a:ext>
                  </a:extLst>
                </p:cNvPr>
                <p:cNvGrpSpPr/>
                <p:nvPr/>
              </p:nvGrpSpPr>
              <p:grpSpPr>
                <a:xfrm>
                  <a:off x="6620423" y="866781"/>
                  <a:ext cx="2429135" cy="582843"/>
                  <a:chOff x="6582323" y="876306"/>
                  <a:chExt cx="2429135" cy="582843"/>
                </a:xfrm>
              </p:grpSpPr>
              <p:sp>
                <p:nvSpPr>
                  <p:cNvPr id="69" name="Organigramme : Entrée manuelle 4">
                    <a:extLst>
                      <a:ext uri="{FF2B5EF4-FFF2-40B4-BE49-F238E27FC236}">
                        <a16:creationId xmlns:a16="http://schemas.microsoft.com/office/drawing/2014/main" id="{B33D9221-85F0-42FF-B212-8B239A2DD22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6832723" y="629549"/>
                    <a:ext cx="5792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0" name="Organigramme : Entrée manuelle 4">
                    <a:extLst>
                      <a:ext uri="{FF2B5EF4-FFF2-40B4-BE49-F238E27FC236}">
                        <a16:creationId xmlns:a16="http://schemas.microsoft.com/office/drawing/2014/main" id="{B01BF6DF-5A75-40B6-84DB-32A61BF704A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6200000" flipV="1">
                    <a:off x="8181658" y="626106"/>
                    <a:ext cx="5796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56" name="Groupe 55">
                  <a:extLst>
                    <a:ext uri="{FF2B5EF4-FFF2-40B4-BE49-F238E27FC236}">
                      <a16:creationId xmlns:a16="http://schemas.microsoft.com/office/drawing/2014/main" id="{EBA2810E-0609-4D39-8EC0-06586812EDC1}"/>
                    </a:ext>
                  </a:extLst>
                </p:cNvPr>
                <p:cNvGrpSpPr/>
                <p:nvPr/>
              </p:nvGrpSpPr>
              <p:grpSpPr>
                <a:xfrm>
                  <a:off x="6816131" y="2538637"/>
                  <a:ext cx="2156420" cy="1214213"/>
                  <a:chOff x="6330355" y="2872012"/>
                  <a:chExt cx="2949177" cy="1735385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5F9C0861-A5EE-4F87-B7F2-C37CA546A803}"/>
                      </a:ext>
                    </a:extLst>
                  </p:cNvPr>
                  <p:cNvSpPr/>
                  <p:nvPr/>
                </p:nvSpPr>
                <p:spPr>
                  <a:xfrm>
                    <a:off x="6330355" y="2872012"/>
                    <a:ext cx="2949177" cy="173538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67" name="Connecteur droit 66">
                    <a:extLst>
                      <a:ext uri="{FF2B5EF4-FFF2-40B4-BE49-F238E27FC236}">
                        <a16:creationId xmlns:a16="http://schemas.microsoft.com/office/drawing/2014/main" id="{F53834BD-E672-4CF6-8866-AF26DD22D6C2}"/>
                      </a:ext>
                    </a:extLst>
                  </p:cNvPr>
                  <p:cNvCxnSpPr/>
                  <p:nvPr/>
                </p:nvCxnSpPr>
                <p:spPr>
                  <a:xfrm>
                    <a:off x="6330356" y="2876240"/>
                    <a:ext cx="29491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Connecteur droit 67">
                    <a:extLst>
                      <a:ext uri="{FF2B5EF4-FFF2-40B4-BE49-F238E27FC236}">
                        <a16:creationId xmlns:a16="http://schemas.microsoft.com/office/drawing/2014/main" id="{6A95CEBC-159E-42C4-980A-D9F4B2BACCEC}"/>
                      </a:ext>
                    </a:extLst>
                  </p:cNvPr>
                  <p:cNvCxnSpPr/>
                  <p:nvPr/>
                </p:nvCxnSpPr>
                <p:spPr>
                  <a:xfrm>
                    <a:off x="6334125" y="3162300"/>
                    <a:ext cx="29337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ZoneTexte 56">
                  <a:extLst>
                    <a:ext uri="{FF2B5EF4-FFF2-40B4-BE49-F238E27FC236}">
                      <a16:creationId xmlns:a16="http://schemas.microsoft.com/office/drawing/2014/main" id="{44424B7A-E1CF-45AE-9ADB-47C7DFABA1F0}"/>
                    </a:ext>
                  </a:extLst>
                </p:cNvPr>
                <p:cNvSpPr txBox="1"/>
                <p:nvPr/>
              </p:nvSpPr>
              <p:spPr>
                <a:xfrm>
                  <a:off x="8867775" y="1657350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SE3</a:t>
                  </a:r>
                </a:p>
              </p:txBody>
            </p:sp>
            <p:sp>
              <p:nvSpPr>
                <p:cNvPr id="58" name="Forme libre : forme 57">
                  <a:extLst>
                    <a:ext uri="{FF2B5EF4-FFF2-40B4-BE49-F238E27FC236}">
                      <a16:creationId xmlns:a16="http://schemas.microsoft.com/office/drawing/2014/main" id="{60002AEE-716A-444F-966F-50AF1A0DEABD}"/>
                    </a:ext>
                  </a:extLst>
                </p:cNvPr>
                <p:cNvSpPr/>
                <p:nvPr/>
              </p:nvSpPr>
              <p:spPr>
                <a:xfrm>
                  <a:off x="7464425" y="895349"/>
                  <a:ext cx="946150" cy="2593975"/>
                </a:xfrm>
                <a:custGeom>
                  <a:avLst/>
                  <a:gdLst>
                    <a:gd name="connsiteX0" fmla="*/ 444500 w 1358900"/>
                    <a:gd name="connsiteY0" fmla="*/ 0 h 2609850"/>
                    <a:gd name="connsiteX1" fmla="*/ 450850 w 1358900"/>
                    <a:gd name="connsiteY1" fmla="*/ 1905000 h 2609850"/>
                    <a:gd name="connsiteX2" fmla="*/ 0 w 1358900"/>
                    <a:gd name="connsiteY2" fmla="*/ 2165350 h 2609850"/>
                    <a:gd name="connsiteX3" fmla="*/ 355600 w 1358900"/>
                    <a:gd name="connsiteY3" fmla="*/ 2330450 h 2609850"/>
                    <a:gd name="connsiteX4" fmla="*/ 241300 w 1358900"/>
                    <a:gd name="connsiteY4" fmla="*/ 2609850 h 2609850"/>
                    <a:gd name="connsiteX5" fmla="*/ 609600 w 1358900"/>
                    <a:gd name="connsiteY5" fmla="*/ 2546350 h 2609850"/>
                    <a:gd name="connsiteX6" fmla="*/ 914400 w 1358900"/>
                    <a:gd name="connsiteY6" fmla="*/ 2108200 h 2609850"/>
                    <a:gd name="connsiteX7" fmla="*/ 742950 w 1358900"/>
                    <a:gd name="connsiteY7" fmla="*/ 1695450 h 2609850"/>
                    <a:gd name="connsiteX8" fmla="*/ 1136650 w 1358900"/>
                    <a:gd name="connsiteY8" fmla="*/ 1479550 h 2609850"/>
                    <a:gd name="connsiteX9" fmla="*/ 1206500 w 1358900"/>
                    <a:gd name="connsiteY9" fmla="*/ 1117600 h 2609850"/>
                    <a:gd name="connsiteX10" fmla="*/ 1358900 w 1358900"/>
                    <a:gd name="connsiteY10" fmla="*/ 209550 h 2609850"/>
                    <a:gd name="connsiteX0" fmla="*/ 456385 w 1358900"/>
                    <a:gd name="connsiteY0" fmla="*/ 0 h 3046068"/>
                    <a:gd name="connsiteX1" fmla="*/ 450850 w 1358900"/>
                    <a:gd name="connsiteY1" fmla="*/ 2341218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1136650 w 1358900"/>
                    <a:gd name="connsiteY8" fmla="*/ 1915768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1136650 w 1358900"/>
                    <a:gd name="connsiteY8" fmla="*/ 1915768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994024 w 1358900"/>
                    <a:gd name="connsiteY8" fmla="*/ 1926954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994024 w 1358900"/>
                    <a:gd name="connsiteY8" fmla="*/ 1926954 h 3046068"/>
                    <a:gd name="connsiteX9" fmla="*/ 1051989 w 1358900"/>
                    <a:gd name="connsiteY9" fmla="*/ 1520263 h 3046068"/>
                    <a:gd name="connsiteX10" fmla="*/ 1358900 w 1358900"/>
                    <a:gd name="connsiteY10" fmla="*/ 645768 h 3046068"/>
                    <a:gd name="connsiteX0" fmla="*/ 456385 w 1180619"/>
                    <a:gd name="connsiteY0" fmla="*/ 0 h 3046068"/>
                    <a:gd name="connsiteX1" fmla="*/ 450850 w 1180619"/>
                    <a:gd name="connsiteY1" fmla="*/ 2195812 h 3046068"/>
                    <a:gd name="connsiteX2" fmla="*/ 0 w 1180619"/>
                    <a:gd name="connsiteY2" fmla="*/ 2601568 h 3046068"/>
                    <a:gd name="connsiteX3" fmla="*/ 355600 w 1180619"/>
                    <a:gd name="connsiteY3" fmla="*/ 2766668 h 3046068"/>
                    <a:gd name="connsiteX4" fmla="*/ 241300 w 1180619"/>
                    <a:gd name="connsiteY4" fmla="*/ 3046068 h 3046068"/>
                    <a:gd name="connsiteX5" fmla="*/ 609600 w 1180619"/>
                    <a:gd name="connsiteY5" fmla="*/ 2982568 h 3046068"/>
                    <a:gd name="connsiteX6" fmla="*/ 914400 w 1180619"/>
                    <a:gd name="connsiteY6" fmla="*/ 2544418 h 3046068"/>
                    <a:gd name="connsiteX7" fmla="*/ 742950 w 1180619"/>
                    <a:gd name="connsiteY7" fmla="*/ 2131668 h 3046068"/>
                    <a:gd name="connsiteX8" fmla="*/ 994024 w 1180619"/>
                    <a:gd name="connsiteY8" fmla="*/ 1926954 h 3046068"/>
                    <a:gd name="connsiteX9" fmla="*/ 1051989 w 1180619"/>
                    <a:gd name="connsiteY9" fmla="*/ 1520263 h 3046068"/>
                    <a:gd name="connsiteX10" fmla="*/ 1180619 w 1180619"/>
                    <a:gd name="connsiteY10" fmla="*/ 656953 h 3046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0619" h="3046068">
                      <a:moveTo>
                        <a:pt x="456385" y="0"/>
                      </a:moveTo>
                      <a:cubicBezTo>
                        <a:pt x="458502" y="635000"/>
                        <a:pt x="448733" y="1560812"/>
                        <a:pt x="450850" y="2195812"/>
                      </a:cubicBezTo>
                      <a:lnTo>
                        <a:pt x="0" y="2601568"/>
                      </a:lnTo>
                      <a:lnTo>
                        <a:pt x="355600" y="2766668"/>
                      </a:lnTo>
                      <a:lnTo>
                        <a:pt x="241300" y="3046068"/>
                      </a:lnTo>
                      <a:lnTo>
                        <a:pt x="609600" y="2982568"/>
                      </a:lnTo>
                      <a:lnTo>
                        <a:pt x="914400" y="2544418"/>
                      </a:lnTo>
                      <a:lnTo>
                        <a:pt x="742950" y="2131668"/>
                      </a:lnTo>
                      <a:lnTo>
                        <a:pt x="994024" y="1926954"/>
                      </a:lnTo>
                      <a:lnTo>
                        <a:pt x="1051989" y="1520263"/>
                      </a:lnTo>
                      <a:lnTo>
                        <a:pt x="1180619" y="656953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w="sm" len="sm"/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9" name="Connecteur droit avec flèche 58">
                  <a:extLst>
                    <a:ext uri="{FF2B5EF4-FFF2-40B4-BE49-F238E27FC236}">
                      <a16:creationId xmlns:a16="http://schemas.microsoft.com/office/drawing/2014/main" id="{B36D2CF9-6EA2-46E9-A9B2-59E07D66C40A}"/>
                    </a:ext>
                  </a:extLst>
                </p:cNvPr>
                <p:cNvCxnSpPr/>
                <p:nvPr/>
              </p:nvCxnSpPr>
              <p:spPr>
                <a:xfrm flipH="1" flipV="1">
                  <a:off x="7591425" y="2352675"/>
                  <a:ext cx="238125" cy="2571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necteur droit avec flèche 59">
                  <a:extLst>
                    <a:ext uri="{FF2B5EF4-FFF2-40B4-BE49-F238E27FC236}">
                      <a16:creationId xmlns:a16="http://schemas.microsoft.com/office/drawing/2014/main" id="{C6010208-FA0A-4A40-8189-491AA04623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39025" y="3381375"/>
                  <a:ext cx="238126" cy="762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necteur droit avec flèche 60">
                  <a:extLst>
                    <a:ext uri="{FF2B5EF4-FFF2-40B4-BE49-F238E27FC236}">
                      <a16:creationId xmlns:a16="http://schemas.microsoft.com/office/drawing/2014/main" id="{CC1D891B-75A7-4EEE-9879-B6B6EEFCA9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34301" y="3086100"/>
                  <a:ext cx="104774" cy="1428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necteur droit avec flèche 61">
                  <a:extLst>
                    <a:ext uri="{FF2B5EF4-FFF2-40B4-BE49-F238E27FC236}">
                      <a16:creationId xmlns:a16="http://schemas.microsoft.com/office/drawing/2014/main" id="{CBFD6E0E-B8A7-43AD-9704-6945D5AA07D9}"/>
                    </a:ext>
                  </a:extLst>
                </p:cNvPr>
                <p:cNvCxnSpPr/>
                <p:nvPr/>
              </p:nvCxnSpPr>
              <p:spPr>
                <a:xfrm flipH="1" flipV="1">
                  <a:off x="7229475" y="2838450"/>
                  <a:ext cx="238125" cy="2571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necteur droit avec flèche 62">
                  <a:extLst>
                    <a:ext uri="{FF2B5EF4-FFF2-40B4-BE49-F238E27FC236}">
                      <a16:creationId xmlns:a16="http://schemas.microsoft.com/office/drawing/2014/main" id="{94B6CD46-E093-420F-A467-BFACF495BA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20051" y="3200400"/>
                  <a:ext cx="257174" cy="1238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ZoneTexte 63">
                  <a:extLst>
                    <a:ext uri="{FF2B5EF4-FFF2-40B4-BE49-F238E27FC236}">
                      <a16:creationId xmlns:a16="http://schemas.microsoft.com/office/drawing/2014/main" id="{D642EF66-AB40-45EA-8510-A66B1CEF7ACA}"/>
                    </a:ext>
                  </a:extLst>
                </p:cNvPr>
                <p:cNvSpPr txBox="1"/>
                <p:nvPr/>
              </p:nvSpPr>
              <p:spPr>
                <a:xfrm>
                  <a:off x="7115175" y="2028825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SE1</a:t>
                  </a:r>
                </a:p>
              </p:txBody>
            </p:sp>
            <p:sp>
              <p:nvSpPr>
                <p:cNvPr id="65" name="ZoneTexte 64">
                  <a:extLst>
                    <a:ext uri="{FF2B5EF4-FFF2-40B4-BE49-F238E27FC236}">
                      <a16:creationId xmlns:a16="http://schemas.microsoft.com/office/drawing/2014/main" id="{D69CBCCF-033A-4B75-B043-99D43B1C423A}"/>
                    </a:ext>
                  </a:extLst>
                </p:cNvPr>
                <p:cNvSpPr txBox="1"/>
                <p:nvPr/>
              </p:nvSpPr>
              <p:spPr>
                <a:xfrm>
                  <a:off x="8315325" y="2047875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SE2</a:t>
                  </a:r>
                </a:p>
              </p:txBody>
            </p:sp>
          </p:grpSp>
          <p:grpSp>
            <p:nvGrpSpPr>
              <p:cNvPr id="47" name="Groupe 46">
                <a:extLst>
                  <a:ext uri="{FF2B5EF4-FFF2-40B4-BE49-F238E27FC236}">
                    <a16:creationId xmlns:a16="http://schemas.microsoft.com/office/drawing/2014/main" id="{4D1E2C67-1040-4F67-A065-05E0DDDC76A1}"/>
                  </a:ext>
                </a:extLst>
              </p:cNvPr>
              <p:cNvGrpSpPr/>
              <p:nvPr/>
            </p:nvGrpSpPr>
            <p:grpSpPr>
              <a:xfrm rot="245733">
                <a:off x="5305588" y="2170625"/>
                <a:ext cx="1287032" cy="508000"/>
                <a:chOff x="7271551" y="1904779"/>
                <a:chExt cx="1287032" cy="508000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C69C051D-A561-4538-BF67-27C6AB5D6714}"/>
                    </a:ext>
                  </a:extLst>
                </p:cNvPr>
                <p:cNvSpPr/>
                <p:nvPr/>
              </p:nvSpPr>
              <p:spPr>
                <a:xfrm rot="20826375">
                  <a:off x="7271551" y="1904779"/>
                  <a:ext cx="1287032" cy="508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B8BF0282-AE2E-4822-8FE5-1E9C3D1FE69B}"/>
                    </a:ext>
                  </a:extLst>
                </p:cNvPr>
                <p:cNvSpPr txBox="1"/>
                <p:nvPr/>
              </p:nvSpPr>
              <p:spPr>
                <a:xfrm rot="20833623" flipH="1">
                  <a:off x="7371914" y="2011201"/>
                  <a:ext cx="108391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Détecteur SE </a:t>
                  </a:r>
                </a:p>
              </p:txBody>
            </p:sp>
          </p:grp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391E1FE0-7AAD-4CC8-989F-DF2A934E53FB}"/>
                  </a:ext>
                </a:extLst>
              </p:cNvPr>
              <p:cNvSpPr/>
              <p:nvPr/>
            </p:nvSpPr>
            <p:spPr>
              <a:xfrm>
                <a:off x="3851274" y="2622550"/>
                <a:ext cx="1457326" cy="536575"/>
              </a:xfrm>
              <a:custGeom>
                <a:avLst/>
                <a:gdLst>
                  <a:gd name="connsiteX0" fmla="*/ 0 w 946150"/>
                  <a:gd name="connsiteY0" fmla="*/ 530225 h 530225"/>
                  <a:gd name="connsiteX1" fmla="*/ 387350 w 946150"/>
                  <a:gd name="connsiteY1" fmla="*/ 177800 h 530225"/>
                  <a:gd name="connsiteX2" fmla="*/ 946150 w 946150"/>
                  <a:gd name="connsiteY2" fmla="*/ 0 h 53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6150" h="530225">
                    <a:moveTo>
                      <a:pt x="0" y="530225"/>
                    </a:moveTo>
                    <a:cubicBezTo>
                      <a:pt x="114829" y="398198"/>
                      <a:pt x="229658" y="266171"/>
                      <a:pt x="387350" y="177800"/>
                    </a:cubicBezTo>
                    <a:cubicBezTo>
                      <a:pt x="545042" y="89429"/>
                      <a:pt x="745596" y="44714"/>
                      <a:pt x="946150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D080F608-7E1B-4E3A-B697-942DD4F718F3}"/>
                  </a:ext>
                </a:extLst>
              </p:cNvPr>
              <p:cNvSpPr/>
              <p:nvPr/>
            </p:nvSpPr>
            <p:spPr>
              <a:xfrm>
                <a:off x="4146550" y="1955800"/>
                <a:ext cx="1130300" cy="444500"/>
              </a:xfrm>
              <a:custGeom>
                <a:avLst/>
                <a:gdLst>
                  <a:gd name="connsiteX0" fmla="*/ 0 w 1333500"/>
                  <a:gd name="connsiteY0" fmla="*/ 0 h 596900"/>
                  <a:gd name="connsiteX1" fmla="*/ 400050 w 1333500"/>
                  <a:gd name="connsiteY1" fmla="*/ 438150 h 596900"/>
                  <a:gd name="connsiteX2" fmla="*/ 1333500 w 1333500"/>
                  <a:gd name="connsiteY2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500" h="596900">
                    <a:moveTo>
                      <a:pt x="0" y="0"/>
                    </a:moveTo>
                    <a:cubicBezTo>
                      <a:pt x="88900" y="169333"/>
                      <a:pt x="177800" y="338667"/>
                      <a:pt x="400050" y="438150"/>
                    </a:cubicBezTo>
                    <a:cubicBezTo>
                      <a:pt x="622300" y="537633"/>
                      <a:pt x="977900" y="567266"/>
                      <a:pt x="1333500" y="596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02D5644D-E5AA-48A0-A519-ABBFB62D84D4}"/>
                  </a:ext>
                </a:extLst>
              </p:cNvPr>
              <p:cNvSpPr/>
              <p:nvPr/>
            </p:nvSpPr>
            <p:spPr>
              <a:xfrm>
                <a:off x="3543300" y="2489200"/>
                <a:ext cx="1739900" cy="635000"/>
              </a:xfrm>
              <a:custGeom>
                <a:avLst/>
                <a:gdLst>
                  <a:gd name="connsiteX0" fmla="*/ 0 w 2298700"/>
                  <a:gd name="connsiteY0" fmla="*/ 1022350 h 1022350"/>
                  <a:gd name="connsiteX1" fmla="*/ 762000 w 2298700"/>
                  <a:gd name="connsiteY1" fmla="*/ 355600 h 1022350"/>
                  <a:gd name="connsiteX2" fmla="*/ 2298700 w 2298700"/>
                  <a:gd name="connsiteY2" fmla="*/ 0 h 102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8700" h="1022350">
                    <a:moveTo>
                      <a:pt x="0" y="1022350"/>
                    </a:moveTo>
                    <a:cubicBezTo>
                      <a:pt x="189441" y="774171"/>
                      <a:pt x="378883" y="525992"/>
                      <a:pt x="762000" y="355600"/>
                    </a:cubicBezTo>
                    <a:cubicBezTo>
                      <a:pt x="1145117" y="185208"/>
                      <a:pt x="1721908" y="92604"/>
                      <a:pt x="2298700" y="0"/>
                    </a:cubicBezTo>
                  </a:path>
                </a:pathLst>
              </a:custGeom>
              <a:noFill/>
              <a:ln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F3A4C47E-B38B-40AF-8ED5-5AB1D073BC1E}"/>
                  </a:ext>
                </a:extLst>
              </p:cNvPr>
              <p:cNvSpPr/>
              <p:nvPr/>
            </p:nvSpPr>
            <p:spPr>
              <a:xfrm>
                <a:off x="3556000" y="1377950"/>
                <a:ext cx="1720850" cy="2070100"/>
              </a:xfrm>
              <a:custGeom>
                <a:avLst/>
                <a:gdLst>
                  <a:gd name="connsiteX0" fmla="*/ 6350 w 1657350"/>
                  <a:gd name="connsiteY0" fmla="*/ 0 h 2070100"/>
                  <a:gd name="connsiteX1" fmla="*/ 0 w 1657350"/>
                  <a:gd name="connsiteY1" fmla="*/ 2070100 h 2070100"/>
                  <a:gd name="connsiteX2" fmla="*/ 419100 w 1657350"/>
                  <a:gd name="connsiteY2" fmla="*/ 1778000 h 2070100"/>
                  <a:gd name="connsiteX3" fmla="*/ 1657350 w 1657350"/>
                  <a:gd name="connsiteY3" fmla="*/ 130175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7350" h="2070100">
                    <a:moveTo>
                      <a:pt x="6350" y="0"/>
                    </a:moveTo>
                    <a:cubicBezTo>
                      <a:pt x="4233" y="690033"/>
                      <a:pt x="2117" y="1380067"/>
                      <a:pt x="0" y="2070100"/>
                    </a:cubicBezTo>
                    <a:lnTo>
                      <a:pt x="419100" y="1778000"/>
                    </a:lnTo>
                    <a:lnTo>
                      <a:pt x="1657350" y="130175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3FEBCD6F-28A7-42CA-9D4B-9F89EBB3BAA8}"/>
                  </a:ext>
                </a:extLst>
              </p:cNvPr>
              <p:cNvSpPr txBox="1"/>
              <p:nvPr/>
            </p:nvSpPr>
            <p:spPr>
              <a:xfrm>
                <a:off x="4838700" y="2794000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BSE</a:t>
                </a:r>
              </a:p>
            </p:txBody>
          </p:sp>
        </p:grp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1A4D20ED-5625-46DC-AEDA-FB491C280931}"/>
                </a:ext>
              </a:extLst>
            </p:cNvPr>
            <p:cNvSpPr txBox="1"/>
            <p:nvPr/>
          </p:nvSpPr>
          <p:spPr>
            <a:xfrm>
              <a:off x="1942127" y="3738271"/>
              <a:ext cx="994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WD mm</a:t>
              </a:r>
            </a:p>
          </p:txBody>
        </p:sp>
        <p:cxnSp>
          <p:nvCxnSpPr>
            <p:cNvPr id="75" name="Connecteur droit avec flèche 74">
              <a:extLst>
                <a:ext uri="{FF2B5EF4-FFF2-40B4-BE49-F238E27FC236}">
                  <a16:creationId xmlns:a16="http://schemas.microsoft.com/office/drawing/2014/main" id="{70F2BC40-8EAD-4BAB-96AA-F920E35CC2B9}"/>
                </a:ext>
              </a:extLst>
            </p:cNvPr>
            <p:cNvCxnSpPr>
              <a:cxnSpLocks/>
            </p:cNvCxnSpPr>
            <p:nvPr/>
          </p:nvCxnSpPr>
          <p:spPr>
            <a:xfrm>
              <a:off x="1939266" y="3527990"/>
              <a:ext cx="0" cy="102807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2D8C0748-84DA-4F41-9290-91A8DA789C67}"/>
                </a:ext>
              </a:extLst>
            </p:cNvPr>
            <p:cNvSpPr txBox="1"/>
            <p:nvPr/>
          </p:nvSpPr>
          <p:spPr>
            <a:xfrm>
              <a:off x="4428735" y="5556574"/>
              <a:ext cx="1565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Tension 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 5kV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5" name="Groupe 94">
            <a:extLst>
              <a:ext uri="{FF2B5EF4-FFF2-40B4-BE49-F238E27FC236}">
                <a16:creationId xmlns:a16="http://schemas.microsoft.com/office/drawing/2014/main" id="{DBF345C6-88CE-4CD1-8AF5-7E212B491211}"/>
              </a:ext>
            </a:extLst>
          </p:cNvPr>
          <p:cNvGrpSpPr/>
          <p:nvPr/>
        </p:nvGrpSpPr>
        <p:grpSpPr>
          <a:xfrm>
            <a:off x="6304085" y="790658"/>
            <a:ext cx="4457899" cy="2805853"/>
            <a:chOff x="7260410" y="2886075"/>
            <a:chExt cx="4457899" cy="2805853"/>
          </a:xfrm>
        </p:grpSpPr>
        <p:cxnSp>
          <p:nvCxnSpPr>
            <p:cNvPr id="72" name="Connecteur droit avec flèche 71">
              <a:extLst>
                <a:ext uri="{FF2B5EF4-FFF2-40B4-BE49-F238E27FC236}">
                  <a16:creationId xmlns:a16="http://schemas.microsoft.com/office/drawing/2014/main" id="{A1E7A5E6-9DB0-4831-A9DD-CDAAD0E540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09015" y="4701185"/>
              <a:ext cx="1026" cy="73279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DF69A32C-65F2-486F-ADD7-A9EFDCF73F34}"/>
                </a:ext>
              </a:extLst>
            </p:cNvPr>
            <p:cNvSpPr txBox="1"/>
            <p:nvPr/>
          </p:nvSpPr>
          <p:spPr>
            <a:xfrm>
              <a:off x="7325244" y="4898701"/>
              <a:ext cx="1420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WD 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3-4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mm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E86D4C5E-B0FA-4A57-8C7A-C2330B2B1724}"/>
                </a:ext>
              </a:extLst>
            </p:cNvPr>
            <p:cNvSpPr txBox="1"/>
            <p:nvPr/>
          </p:nvSpPr>
          <p:spPr>
            <a:xfrm>
              <a:off x="9858569" y="5322596"/>
              <a:ext cx="1859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Tension 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  2-3 kV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6D00564A-F2FB-4A06-A55E-4780020FA25C}"/>
                </a:ext>
              </a:extLst>
            </p:cNvPr>
            <p:cNvGrpSpPr/>
            <p:nvPr/>
          </p:nvGrpSpPr>
          <p:grpSpPr>
            <a:xfrm>
              <a:off x="7260410" y="3114674"/>
              <a:ext cx="3188512" cy="2486025"/>
              <a:chOff x="6974660" y="2524124"/>
              <a:chExt cx="3188512" cy="2486025"/>
            </a:xfrm>
          </p:grpSpPr>
          <p:grpSp>
            <p:nvGrpSpPr>
              <p:cNvPr id="42" name="Groupe 41">
                <a:extLst>
                  <a:ext uri="{FF2B5EF4-FFF2-40B4-BE49-F238E27FC236}">
                    <a16:creationId xmlns:a16="http://schemas.microsoft.com/office/drawing/2014/main" id="{DE0FABBB-547B-4BF0-A84D-10D75E537173}"/>
                  </a:ext>
                </a:extLst>
              </p:cNvPr>
              <p:cNvGrpSpPr/>
              <p:nvPr/>
            </p:nvGrpSpPr>
            <p:grpSpPr>
              <a:xfrm>
                <a:off x="6974660" y="2524124"/>
                <a:ext cx="3188512" cy="2486025"/>
                <a:chOff x="1424834" y="3603341"/>
                <a:chExt cx="2101119" cy="1589142"/>
              </a:xfrm>
            </p:grpSpPr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BFAACC4A-2806-4515-ADBF-B5E3B8FEBDA3}"/>
                    </a:ext>
                  </a:extLst>
                </p:cNvPr>
                <p:cNvGrpSpPr/>
                <p:nvPr/>
              </p:nvGrpSpPr>
              <p:grpSpPr>
                <a:xfrm>
                  <a:off x="1424834" y="4148421"/>
                  <a:ext cx="2101119" cy="1044062"/>
                  <a:chOff x="3091709" y="5272371"/>
                  <a:chExt cx="2101119" cy="1044062"/>
                </a:xfrm>
              </p:grpSpPr>
              <p:grpSp>
                <p:nvGrpSpPr>
                  <p:cNvPr id="5" name="Groupe 4">
                    <a:extLst>
                      <a:ext uri="{FF2B5EF4-FFF2-40B4-BE49-F238E27FC236}">
                        <a16:creationId xmlns:a16="http://schemas.microsoft.com/office/drawing/2014/main" id="{961EBEED-1C6D-4EE6-AC7B-B4801EB38CD1}"/>
                      </a:ext>
                    </a:extLst>
                  </p:cNvPr>
                  <p:cNvGrpSpPr/>
                  <p:nvPr/>
                </p:nvGrpSpPr>
                <p:grpSpPr>
                  <a:xfrm>
                    <a:off x="3091709" y="5272371"/>
                    <a:ext cx="2101119" cy="480894"/>
                    <a:chOff x="6575067" y="1348591"/>
                    <a:chExt cx="2429134" cy="582842"/>
                  </a:xfrm>
                </p:grpSpPr>
                <p:sp>
                  <p:nvSpPr>
                    <p:cNvPr id="24" name="Organigramme : Entrée manuelle 4">
                      <a:extLst>
                        <a:ext uri="{FF2B5EF4-FFF2-40B4-BE49-F238E27FC236}">
                          <a16:creationId xmlns:a16="http://schemas.microsoft.com/office/drawing/2014/main" id="{6AB121F9-5F46-4145-8C6A-AB875BF057E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6200000">
                      <a:off x="6825467" y="1101833"/>
                      <a:ext cx="579200" cy="108000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3621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3621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3621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3621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5" name="Organigramme : Entrée manuelle 4">
                      <a:extLst>
                        <a:ext uri="{FF2B5EF4-FFF2-40B4-BE49-F238E27FC236}">
                          <a16:creationId xmlns:a16="http://schemas.microsoft.com/office/drawing/2014/main" id="{A0F5F7D9-05EA-4EFE-BDC0-72916B8B89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 rot="16200000" flipV="1">
                      <a:off x="8174401" y="1098391"/>
                      <a:ext cx="579600" cy="1080000"/>
                    </a:xfrm>
                    <a:custGeom>
                      <a:avLst/>
                      <a:gdLst>
                        <a:gd name="connsiteX0" fmla="*/ 0 w 10000"/>
                        <a:gd name="connsiteY0" fmla="*/ 2000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2000 h 10000"/>
                        <a:gd name="connsiteX0" fmla="*/ 0 w 10000"/>
                        <a:gd name="connsiteY0" fmla="*/ 3621 h 10000"/>
                        <a:gd name="connsiteX1" fmla="*/ 10000 w 10000"/>
                        <a:gd name="connsiteY1" fmla="*/ 0 h 10000"/>
                        <a:gd name="connsiteX2" fmla="*/ 10000 w 10000"/>
                        <a:gd name="connsiteY2" fmla="*/ 10000 h 10000"/>
                        <a:gd name="connsiteX3" fmla="*/ 0 w 10000"/>
                        <a:gd name="connsiteY3" fmla="*/ 10000 h 10000"/>
                        <a:gd name="connsiteX4" fmla="*/ 0 w 10000"/>
                        <a:gd name="connsiteY4" fmla="*/ 3621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3621"/>
                          </a:moveTo>
                          <a:lnTo>
                            <a:pt x="10000" y="0"/>
                          </a:lnTo>
                          <a:lnTo>
                            <a:pt x="10000" y="10000"/>
                          </a:lnTo>
                          <a:lnTo>
                            <a:pt x="0" y="10000"/>
                          </a:lnTo>
                          <a:lnTo>
                            <a:pt x="0" y="3621"/>
                          </a:lnTo>
                          <a:close/>
                        </a:path>
                      </a:pathLst>
                    </a:cu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grpSp>
                <p:nvGrpSpPr>
                  <p:cNvPr id="26" name="Groupe 25">
                    <a:extLst>
                      <a:ext uri="{FF2B5EF4-FFF2-40B4-BE49-F238E27FC236}">
                        <a16:creationId xmlns:a16="http://schemas.microsoft.com/office/drawing/2014/main" id="{2D50A7A7-D188-4564-859B-2500C47E153D}"/>
                      </a:ext>
                    </a:extLst>
                  </p:cNvPr>
                  <p:cNvGrpSpPr/>
                  <p:nvPr/>
                </p:nvGrpSpPr>
                <p:grpSpPr>
                  <a:xfrm>
                    <a:off x="3663582" y="5442874"/>
                    <a:ext cx="962394" cy="873559"/>
                    <a:chOff x="1693721" y="1344930"/>
                    <a:chExt cx="1276809" cy="1436368"/>
                  </a:xfrm>
                </p:grpSpPr>
                <p:grpSp>
                  <p:nvGrpSpPr>
                    <p:cNvPr id="27" name="Groupe 26">
                      <a:extLst>
                        <a:ext uri="{FF2B5EF4-FFF2-40B4-BE49-F238E27FC236}">
                          <a16:creationId xmlns:a16="http://schemas.microsoft.com/office/drawing/2014/main" id="{BC97929A-618E-449F-90CC-DFE137D09E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693721" y="1344930"/>
                      <a:ext cx="1276809" cy="1436368"/>
                      <a:chOff x="5739941" y="4514850"/>
                      <a:chExt cx="1276809" cy="1436368"/>
                    </a:xfrm>
                  </p:grpSpPr>
                  <p:grpSp>
                    <p:nvGrpSpPr>
                      <p:cNvPr id="30" name="Groupe 29">
                        <a:extLst>
                          <a:ext uri="{FF2B5EF4-FFF2-40B4-BE49-F238E27FC236}">
                            <a16:creationId xmlns:a16="http://schemas.microsoft.com/office/drawing/2014/main" id="{E27BAC07-208D-40C3-A07F-3FAC4CE3785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39941" y="4514850"/>
                        <a:ext cx="1276809" cy="1436368"/>
                        <a:chOff x="4031791" y="1467484"/>
                        <a:chExt cx="3273681" cy="2671352"/>
                      </a:xfrm>
                    </p:grpSpPr>
                    <p:sp>
                      <p:nvSpPr>
                        <p:cNvPr id="33" name="Rectangle 32">
                          <a:extLst>
                            <a:ext uri="{FF2B5EF4-FFF2-40B4-BE49-F238E27FC236}">
                              <a16:creationId xmlns:a16="http://schemas.microsoft.com/office/drawing/2014/main" id="{AC51128D-1C20-46CB-8E67-E884EAF86F0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31791" y="3842952"/>
                          <a:ext cx="3273681" cy="295884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4" name="Forme libre : forme 33">
                          <a:extLst>
                            <a:ext uri="{FF2B5EF4-FFF2-40B4-BE49-F238E27FC236}">
                              <a16:creationId xmlns:a16="http://schemas.microsoft.com/office/drawing/2014/main" id="{44CF1F2C-E968-4D98-A702-E14BB7B91D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461510" y="1467484"/>
                          <a:ext cx="2371725" cy="2363771"/>
                        </a:xfrm>
                        <a:custGeom>
                          <a:avLst/>
                          <a:gdLst>
                            <a:gd name="connsiteX0" fmla="*/ 0 w 2811930"/>
                            <a:gd name="connsiteY0" fmla="*/ 2790828 h 3066725"/>
                            <a:gd name="connsiteX1" fmla="*/ 1114425 w 2811930"/>
                            <a:gd name="connsiteY1" fmla="*/ 2800353 h 3066725"/>
                            <a:gd name="connsiteX2" fmla="*/ 1333500 w 2811930"/>
                            <a:gd name="connsiteY2" fmla="*/ 3 h 3066725"/>
                            <a:gd name="connsiteX3" fmla="*/ 1524000 w 2811930"/>
                            <a:gd name="connsiteY3" fmla="*/ 2781303 h 3066725"/>
                            <a:gd name="connsiteX4" fmla="*/ 2657475 w 2811930"/>
                            <a:gd name="connsiteY4" fmla="*/ 2771778 h 3066725"/>
                            <a:gd name="connsiteX5" fmla="*/ 2771775 w 2811930"/>
                            <a:gd name="connsiteY5" fmla="*/ 2714628 h 3066725"/>
                            <a:gd name="connsiteX0" fmla="*/ 0 w 2657475"/>
                            <a:gd name="connsiteY0" fmla="*/ 2790828 h 3066725"/>
                            <a:gd name="connsiteX1" fmla="*/ 1114425 w 2657475"/>
                            <a:gd name="connsiteY1" fmla="*/ 2800353 h 3066725"/>
                            <a:gd name="connsiteX2" fmla="*/ 1333500 w 2657475"/>
                            <a:gd name="connsiteY2" fmla="*/ 3 h 3066725"/>
                            <a:gd name="connsiteX3" fmla="*/ 1524000 w 2657475"/>
                            <a:gd name="connsiteY3" fmla="*/ 2781303 h 3066725"/>
                            <a:gd name="connsiteX4" fmla="*/ 2657475 w 2657475"/>
                            <a:gd name="connsiteY4" fmla="*/ 2771778 h 3066725"/>
                            <a:gd name="connsiteX0" fmla="*/ 0 w 2943225"/>
                            <a:gd name="connsiteY0" fmla="*/ 2790828 h 3066725"/>
                            <a:gd name="connsiteX1" fmla="*/ 1114425 w 2943225"/>
                            <a:gd name="connsiteY1" fmla="*/ 2800353 h 3066725"/>
                            <a:gd name="connsiteX2" fmla="*/ 1333500 w 2943225"/>
                            <a:gd name="connsiteY2" fmla="*/ 3 h 3066725"/>
                            <a:gd name="connsiteX3" fmla="*/ 1524000 w 2943225"/>
                            <a:gd name="connsiteY3" fmla="*/ 2781303 h 3066725"/>
                            <a:gd name="connsiteX4" fmla="*/ 2943225 w 2943225"/>
                            <a:gd name="connsiteY4" fmla="*/ 2854328 h 3066725"/>
                            <a:gd name="connsiteX0" fmla="*/ 0 w 2943225"/>
                            <a:gd name="connsiteY0" fmla="*/ 2790828 h 3066725"/>
                            <a:gd name="connsiteX1" fmla="*/ 1114425 w 2943225"/>
                            <a:gd name="connsiteY1" fmla="*/ 2800353 h 3066725"/>
                            <a:gd name="connsiteX2" fmla="*/ 1333500 w 2943225"/>
                            <a:gd name="connsiteY2" fmla="*/ 3 h 3066725"/>
                            <a:gd name="connsiteX3" fmla="*/ 1524000 w 2943225"/>
                            <a:gd name="connsiteY3" fmla="*/ 2781303 h 3066725"/>
                            <a:gd name="connsiteX4" fmla="*/ 2943225 w 2943225"/>
                            <a:gd name="connsiteY4" fmla="*/ 2854328 h 3066725"/>
                            <a:gd name="connsiteX0" fmla="*/ 0 w 2943225"/>
                            <a:gd name="connsiteY0" fmla="*/ 2790828 h 3011430"/>
                            <a:gd name="connsiteX1" fmla="*/ 1114425 w 2943225"/>
                            <a:gd name="connsiteY1" fmla="*/ 2800353 h 3011430"/>
                            <a:gd name="connsiteX2" fmla="*/ 1333500 w 2943225"/>
                            <a:gd name="connsiteY2" fmla="*/ 3 h 3011430"/>
                            <a:gd name="connsiteX3" fmla="*/ 1524000 w 2943225"/>
                            <a:gd name="connsiteY3" fmla="*/ 2781303 h 3011430"/>
                            <a:gd name="connsiteX4" fmla="*/ 2943225 w 2943225"/>
                            <a:gd name="connsiteY4" fmla="*/ 2854328 h 3011430"/>
                            <a:gd name="connsiteX0" fmla="*/ 0 w 2930525"/>
                            <a:gd name="connsiteY0" fmla="*/ 2790828 h 3010825"/>
                            <a:gd name="connsiteX1" fmla="*/ 1114425 w 2930525"/>
                            <a:gd name="connsiteY1" fmla="*/ 2800353 h 3010825"/>
                            <a:gd name="connsiteX2" fmla="*/ 1333500 w 2930525"/>
                            <a:gd name="connsiteY2" fmla="*/ 3 h 3010825"/>
                            <a:gd name="connsiteX3" fmla="*/ 1524000 w 2930525"/>
                            <a:gd name="connsiteY3" fmla="*/ 2781303 h 3010825"/>
                            <a:gd name="connsiteX4" fmla="*/ 2930525 w 2930525"/>
                            <a:gd name="connsiteY4" fmla="*/ 2809878 h 3010825"/>
                            <a:gd name="connsiteX0" fmla="*/ 0 w 2917825"/>
                            <a:gd name="connsiteY0" fmla="*/ 2790828 h 3010825"/>
                            <a:gd name="connsiteX1" fmla="*/ 1114425 w 2917825"/>
                            <a:gd name="connsiteY1" fmla="*/ 2800353 h 3010825"/>
                            <a:gd name="connsiteX2" fmla="*/ 1333500 w 2917825"/>
                            <a:gd name="connsiteY2" fmla="*/ 3 h 3010825"/>
                            <a:gd name="connsiteX3" fmla="*/ 1524000 w 2917825"/>
                            <a:gd name="connsiteY3" fmla="*/ 2781303 h 3010825"/>
                            <a:gd name="connsiteX4" fmla="*/ 2917825 w 2917825"/>
                            <a:gd name="connsiteY4" fmla="*/ 2841628 h 3010825"/>
                            <a:gd name="connsiteX0" fmla="*/ 0 w 2968625"/>
                            <a:gd name="connsiteY0" fmla="*/ 2847978 h 3031396"/>
                            <a:gd name="connsiteX1" fmla="*/ 1165225 w 2968625"/>
                            <a:gd name="connsiteY1" fmla="*/ 2800353 h 3031396"/>
                            <a:gd name="connsiteX2" fmla="*/ 1384300 w 2968625"/>
                            <a:gd name="connsiteY2" fmla="*/ 3 h 3031396"/>
                            <a:gd name="connsiteX3" fmla="*/ 1574800 w 2968625"/>
                            <a:gd name="connsiteY3" fmla="*/ 2781303 h 3031396"/>
                            <a:gd name="connsiteX4" fmla="*/ 2968625 w 2968625"/>
                            <a:gd name="connsiteY4" fmla="*/ 2841628 h 3031396"/>
                            <a:gd name="connsiteX0" fmla="*/ 0 w 2968625"/>
                            <a:gd name="connsiteY0" fmla="*/ 2848012 h 3006696"/>
                            <a:gd name="connsiteX1" fmla="*/ 1203325 w 2968625"/>
                            <a:gd name="connsiteY1" fmla="*/ 2717837 h 3006696"/>
                            <a:gd name="connsiteX2" fmla="*/ 1384300 w 2968625"/>
                            <a:gd name="connsiteY2" fmla="*/ 37 h 3006696"/>
                            <a:gd name="connsiteX3" fmla="*/ 1574800 w 2968625"/>
                            <a:gd name="connsiteY3" fmla="*/ 2781337 h 3006696"/>
                            <a:gd name="connsiteX4" fmla="*/ 2968625 w 2968625"/>
                            <a:gd name="connsiteY4" fmla="*/ 2841662 h 3006696"/>
                            <a:gd name="connsiteX0" fmla="*/ 0 w 2968625"/>
                            <a:gd name="connsiteY0" fmla="*/ 2848008 h 3006692"/>
                            <a:gd name="connsiteX1" fmla="*/ 1203325 w 2968625"/>
                            <a:gd name="connsiteY1" fmla="*/ 2717833 h 3006692"/>
                            <a:gd name="connsiteX2" fmla="*/ 1384300 w 2968625"/>
                            <a:gd name="connsiteY2" fmla="*/ 33 h 3006692"/>
                            <a:gd name="connsiteX3" fmla="*/ 1574800 w 2968625"/>
                            <a:gd name="connsiteY3" fmla="*/ 2781333 h 3006692"/>
                            <a:gd name="connsiteX4" fmla="*/ 2968625 w 2968625"/>
                            <a:gd name="connsiteY4" fmla="*/ 2841658 h 3006692"/>
                            <a:gd name="connsiteX0" fmla="*/ 0 w 2968625"/>
                            <a:gd name="connsiteY0" fmla="*/ 2346371 h 2468128"/>
                            <a:gd name="connsiteX1" fmla="*/ 1203325 w 2968625"/>
                            <a:gd name="connsiteY1" fmla="*/ 2216196 h 2468128"/>
                            <a:gd name="connsiteX2" fmla="*/ 1384300 w 2968625"/>
                            <a:gd name="connsiteY2" fmla="*/ 46 h 2468128"/>
                            <a:gd name="connsiteX3" fmla="*/ 1574800 w 2968625"/>
                            <a:gd name="connsiteY3" fmla="*/ 2279696 h 2468128"/>
                            <a:gd name="connsiteX4" fmla="*/ 2968625 w 2968625"/>
                            <a:gd name="connsiteY4" fmla="*/ 2340021 h 2468128"/>
                            <a:gd name="connsiteX0" fmla="*/ 0 w 2968625"/>
                            <a:gd name="connsiteY0" fmla="*/ 2346371 h 2451340"/>
                            <a:gd name="connsiteX1" fmla="*/ 1203325 w 2968625"/>
                            <a:gd name="connsiteY1" fmla="*/ 2216196 h 2451340"/>
                            <a:gd name="connsiteX2" fmla="*/ 1384300 w 2968625"/>
                            <a:gd name="connsiteY2" fmla="*/ 46 h 2451340"/>
                            <a:gd name="connsiteX3" fmla="*/ 1574800 w 2968625"/>
                            <a:gd name="connsiteY3" fmla="*/ 2279696 h 2451340"/>
                            <a:gd name="connsiteX4" fmla="*/ 2968625 w 2968625"/>
                            <a:gd name="connsiteY4" fmla="*/ 2340021 h 2451340"/>
                            <a:gd name="connsiteX0" fmla="*/ 0 w 2968625"/>
                            <a:gd name="connsiteY0" fmla="*/ 2346326 h 2440508"/>
                            <a:gd name="connsiteX1" fmla="*/ 1203325 w 2968625"/>
                            <a:gd name="connsiteY1" fmla="*/ 2216151 h 2440508"/>
                            <a:gd name="connsiteX2" fmla="*/ 1384300 w 2968625"/>
                            <a:gd name="connsiteY2" fmla="*/ 1 h 2440508"/>
                            <a:gd name="connsiteX3" fmla="*/ 1555750 w 2968625"/>
                            <a:gd name="connsiteY3" fmla="*/ 2222501 h 2440508"/>
                            <a:gd name="connsiteX4" fmla="*/ 2968625 w 2968625"/>
                            <a:gd name="connsiteY4" fmla="*/ 2339976 h 2440508"/>
                            <a:gd name="connsiteX0" fmla="*/ 0 w 2968625"/>
                            <a:gd name="connsiteY0" fmla="*/ 2346354 h 2416148"/>
                            <a:gd name="connsiteX1" fmla="*/ 1216025 w 2968625"/>
                            <a:gd name="connsiteY1" fmla="*/ 2171729 h 2416148"/>
                            <a:gd name="connsiteX2" fmla="*/ 1384300 w 2968625"/>
                            <a:gd name="connsiteY2" fmla="*/ 29 h 2416148"/>
                            <a:gd name="connsiteX3" fmla="*/ 1555750 w 2968625"/>
                            <a:gd name="connsiteY3" fmla="*/ 2222529 h 2416148"/>
                            <a:gd name="connsiteX4" fmla="*/ 2968625 w 2968625"/>
                            <a:gd name="connsiteY4" fmla="*/ 2340004 h 2416148"/>
                            <a:gd name="connsiteX0" fmla="*/ 0 w 2968625"/>
                            <a:gd name="connsiteY0" fmla="*/ 2346354 h 2416148"/>
                            <a:gd name="connsiteX1" fmla="*/ 1216025 w 2968625"/>
                            <a:gd name="connsiteY1" fmla="*/ 2171729 h 2416148"/>
                            <a:gd name="connsiteX2" fmla="*/ 1384300 w 2968625"/>
                            <a:gd name="connsiteY2" fmla="*/ 29 h 2416148"/>
                            <a:gd name="connsiteX3" fmla="*/ 1555750 w 2968625"/>
                            <a:gd name="connsiteY3" fmla="*/ 2222529 h 2416148"/>
                            <a:gd name="connsiteX4" fmla="*/ 2968625 w 2968625"/>
                            <a:gd name="connsiteY4" fmla="*/ 2340004 h 2416148"/>
                            <a:gd name="connsiteX0" fmla="*/ 0 w 2968625"/>
                            <a:gd name="connsiteY0" fmla="*/ 2346354 h 2422088"/>
                            <a:gd name="connsiteX1" fmla="*/ 1216025 w 2968625"/>
                            <a:gd name="connsiteY1" fmla="*/ 2171729 h 2422088"/>
                            <a:gd name="connsiteX2" fmla="*/ 1384300 w 2968625"/>
                            <a:gd name="connsiteY2" fmla="*/ 29 h 2422088"/>
                            <a:gd name="connsiteX3" fmla="*/ 1555750 w 2968625"/>
                            <a:gd name="connsiteY3" fmla="*/ 2222529 h 2422088"/>
                            <a:gd name="connsiteX4" fmla="*/ 2968625 w 2968625"/>
                            <a:gd name="connsiteY4" fmla="*/ 2340004 h 2422088"/>
                            <a:gd name="connsiteX0" fmla="*/ 0 w 2968625"/>
                            <a:gd name="connsiteY0" fmla="*/ 2346326 h 2416120"/>
                            <a:gd name="connsiteX1" fmla="*/ 1216025 w 2968625"/>
                            <a:gd name="connsiteY1" fmla="*/ 2171701 h 2416120"/>
                            <a:gd name="connsiteX2" fmla="*/ 1384300 w 2968625"/>
                            <a:gd name="connsiteY2" fmla="*/ 1 h 2416120"/>
                            <a:gd name="connsiteX3" fmla="*/ 1543050 w 2968625"/>
                            <a:gd name="connsiteY3" fmla="*/ 2178051 h 2416120"/>
                            <a:gd name="connsiteX4" fmla="*/ 2968625 w 2968625"/>
                            <a:gd name="connsiteY4" fmla="*/ 2339976 h 2416120"/>
                            <a:gd name="connsiteX0" fmla="*/ 0 w 2968625"/>
                            <a:gd name="connsiteY0" fmla="*/ 2346336 h 2416130"/>
                            <a:gd name="connsiteX1" fmla="*/ 1216025 w 2968625"/>
                            <a:gd name="connsiteY1" fmla="*/ 2171711 h 2416130"/>
                            <a:gd name="connsiteX2" fmla="*/ 1384300 w 2968625"/>
                            <a:gd name="connsiteY2" fmla="*/ 11 h 2416130"/>
                            <a:gd name="connsiteX3" fmla="*/ 1631950 w 2968625"/>
                            <a:gd name="connsiteY3" fmla="*/ 2203461 h 2416130"/>
                            <a:gd name="connsiteX4" fmla="*/ 2968625 w 2968625"/>
                            <a:gd name="connsiteY4" fmla="*/ 2339986 h 2416130"/>
                            <a:gd name="connsiteX0" fmla="*/ 0 w 2968625"/>
                            <a:gd name="connsiteY0" fmla="*/ 2346330 h 2422769"/>
                            <a:gd name="connsiteX1" fmla="*/ 1089025 w 2968625"/>
                            <a:gd name="connsiteY1" fmla="*/ 2184405 h 2422769"/>
                            <a:gd name="connsiteX2" fmla="*/ 1384300 w 2968625"/>
                            <a:gd name="connsiteY2" fmla="*/ 5 h 2422769"/>
                            <a:gd name="connsiteX3" fmla="*/ 1631950 w 2968625"/>
                            <a:gd name="connsiteY3" fmla="*/ 2203455 h 2422769"/>
                            <a:gd name="connsiteX4" fmla="*/ 2968625 w 2968625"/>
                            <a:gd name="connsiteY4" fmla="*/ 2339980 h 2422769"/>
                            <a:gd name="connsiteX0" fmla="*/ 0 w 2968625"/>
                            <a:gd name="connsiteY0" fmla="*/ 2346330 h 2422769"/>
                            <a:gd name="connsiteX1" fmla="*/ 1089025 w 2968625"/>
                            <a:gd name="connsiteY1" fmla="*/ 2184405 h 2422769"/>
                            <a:gd name="connsiteX2" fmla="*/ 1384300 w 2968625"/>
                            <a:gd name="connsiteY2" fmla="*/ 5 h 2422769"/>
                            <a:gd name="connsiteX3" fmla="*/ 1631950 w 2968625"/>
                            <a:gd name="connsiteY3" fmla="*/ 2203455 h 2422769"/>
                            <a:gd name="connsiteX4" fmla="*/ 2968625 w 2968625"/>
                            <a:gd name="connsiteY4" fmla="*/ 2339980 h 2422769"/>
                            <a:gd name="connsiteX0" fmla="*/ 0 w 2968625"/>
                            <a:gd name="connsiteY0" fmla="*/ 2346330 h 2450732"/>
                            <a:gd name="connsiteX1" fmla="*/ 1089025 w 2968625"/>
                            <a:gd name="connsiteY1" fmla="*/ 2184405 h 2450732"/>
                            <a:gd name="connsiteX2" fmla="*/ 1384300 w 2968625"/>
                            <a:gd name="connsiteY2" fmla="*/ 5 h 2450732"/>
                            <a:gd name="connsiteX3" fmla="*/ 1631950 w 2968625"/>
                            <a:gd name="connsiteY3" fmla="*/ 2203455 h 2450732"/>
                            <a:gd name="connsiteX4" fmla="*/ 2968625 w 2968625"/>
                            <a:gd name="connsiteY4" fmla="*/ 2339980 h 2450732"/>
                            <a:gd name="connsiteX0" fmla="*/ 0 w 2968625"/>
                            <a:gd name="connsiteY0" fmla="*/ 2346330 h 2450732"/>
                            <a:gd name="connsiteX1" fmla="*/ 946151 w 2968625"/>
                            <a:gd name="connsiteY1" fmla="*/ 2416179 h 2450732"/>
                            <a:gd name="connsiteX2" fmla="*/ 1089025 w 2968625"/>
                            <a:gd name="connsiteY2" fmla="*/ 2184405 h 2450732"/>
                            <a:gd name="connsiteX3" fmla="*/ 1384300 w 2968625"/>
                            <a:gd name="connsiteY3" fmla="*/ 5 h 2450732"/>
                            <a:gd name="connsiteX4" fmla="*/ 1631950 w 2968625"/>
                            <a:gd name="connsiteY4" fmla="*/ 2203455 h 2450732"/>
                            <a:gd name="connsiteX5" fmla="*/ 2968625 w 2968625"/>
                            <a:gd name="connsiteY5" fmla="*/ 2339980 h 2450732"/>
                            <a:gd name="connsiteX0" fmla="*/ 0 w 2968625"/>
                            <a:gd name="connsiteY0" fmla="*/ 2346330 h 2450732"/>
                            <a:gd name="connsiteX1" fmla="*/ 946151 w 2968625"/>
                            <a:gd name="connsiteY1" fmla="*/ 2416179 h 2450732"/>
                            <a:gd name="connsiteX2" fmla="*/ 1089025 w 2968625"/>
                            <a:gd name="connsiteY2" fmla="*/ 2184405 h 2450732"/>
                            <a:gd name="connsiteX3" fmla="*/ 1384300 w 2968625"/>
                            <a:gd name="connsiteY3" fmla="*/ 5 h 2450732"/>
                            <a:gd name="connsiteX4" fmla="*/ 1631950 w 2968625"/>
                            <a:gd name="connsiteY4" fmla="*/ 2203455 h 2450732"/>
                            <a:gd name="connsiteX5" fmla="*/ 2968625 w 2968625"/>
                            <a:gd name="connsiteY5" fmla="*/ 2339980 h 2450732"/>
                            <a:gd name="connsiteX0" fmla="*/ 0 w 2968625"/>
                            <a:gd name="connsiteY0" fmla="*/ 2346330 h 2450732"/>
                            <a:gd name="connsiteX1" fmla="*/ 990601 w 2968625"/>
                            <a:gd name="connsiteY1" fmla="*/ 2327279 h 2450732"/>
                            <a:gd name="connsiteX2" fmla="*/ 1089025 w 2968625"/>
                            <a:gd name="connsiteY2" fmla="*/ 2184405 h 2450732"/>
                            <a:gd name="connsiteX3" fmla="*/ 1384300 w 2968625"/>
                            <a:gd name="connsiteY3" fmla="*/ 5 h 2450732"/>
                            <a:gd name="connsiteX4" fmla="*/ 1631950 w 2968625"/>
                            <a:gd name="connsiteY4" fmla="*/ 2203455 h 2450732"/>
                            <a:gd name="connsiteX5" fmla="*/ 2968625 w 2968625"/>
                            <a:gd name="connsiteY5" fmla="*/ 2339980 h 2450732"/>
                            <a:gd name="connsiteX0" fmla="*/ 0 w 2968625"/>
                            <a:gd name="connsiteY0" fmla="*/ 2348429 h 2452831"/>
                            <a:gd name="connsiteX1" fmla="*/ 990601 w 2968625"/>
                            <a:gd name="connsiteY1" fmla="*/ 2329378 h 2452831"/>
                            <a:gd name="connsiteX2" fmla="*/ 1146175 w 2968625"/>
                            <a:gd name="connsiteY2" fmla="*/ 1811854 h 2452831"/>
                            <a:gd name="connsiteX3" fmla="*/ 1384300 w 2968625"/>
                            <a:gd name="connsiteY3" fmla="*/ 2104 h 2452831"/>
                            <a:gd name="connsiteX4" fmla="*/ 1631950 w 2968625"/>
                            <a:gd name="connsiteY4" fmla="*/ 2205554 h 2452831"/>
                            <a:gd name="connsiteX5" fmla="*/ 2968625 w 2968625"/>
                            <a:gd name="connsiteY5" fmla="*/ 2342079 h 2452831"/>
                            <a:gd name="connsiteX0" fmla="*/ 0 w 2968625"/>
                            <a:gd name="connsiteY0" fmla="*/ 2349527 h 2453929"/>
                            <a:gd name="connsiteX1" fmla="*/ 990601 w 2968625"/>
                            <a:gd name="connsiteY1" fmla="*/ 2330476 h 2453929"/>
                            <a:gd name="connsiteX2" fmla="*/ 1196975 w 2968625"/>
                            <a:gd name="connsiteY2" fmla="*/ 1730402 h 2453929"/>
                            <a:gd name="connsiteX3" fmla="*/ 1384300 w 2968625"/>
                            <a:gd name="connsiteY3" fmla="*/ 3202 h 2453929"/>
                            <a:gd name="connsiteX4" fmla="*/ 1631950 w 2968625"/>
                            <a:gd name="connsiteY4" fmla="*/ 2206652 h 2453929"/>
                            <a:gd name="connsiteX5" fmla="*/ 2968625 w 2968625"/>
                            <a:gd name="connsiteY5" fmla="*/ 2343177 h 2453929"/>
                            <a:gd name="connsiteX0" fmla="*/ 0 w 2968625"/>
                            <a:gd name="connsiteY0" fmla="*/ 2349530 h 2453932"/>
                            <a:gd name="connsiteX1" fmla="*/ 996951 w 2968625"/>
                            <a:gd name="connsiteY1" fmla="*/ 2336829 h 2453932"/>
                            <a:gd name="connsiteX2" fmla="*/ 1196975 w 2968625"/>
                            <a:gd name="connsiteY2" fmla="*/ 1730405 h 2453932"/>
                            <a:gd name="connsiteX3" fmla="*/ 1384300 w 2968625"/>
                            <a:gd name="connsiteY3" fmla="*/ 3205 h 2453932"/>
                            <a:gd name="connsiteX4" fmla="*/ 1631950 w 2968625"/>
                            <a:gd name="connsiteY4" fmla="*/ 2206655 h 2453932"/>
                            <a:gd name="connsiteX5" fmla="*/ 2968625 w 2968625"/>
                            <a:gd name="connsiteY5" fmla="*/ 2343180 h 2453932"/>
                            <a:gd name="connsiteX0" fmla="*/ 0 w 2968625"/>
                            <a:gd name="connsiteY0" fmla="*/ 2349530 h 2453932"/>
                            <a:gd name="connsiteX1" fmla="*/ 996951 w 2968625"/>
                            <a:gd name="connsiteY1" fmla="*/ 2336829 h 2453932"/>
                            <a:gd name="connsiteX2" fmla="*/ 1196975 w 2968625"/>
                            <a:gd name="connsiteY2" fmla="*/ 1730405 h 2453932"/>
                            <a:gd name="connsiteX3" fmla="*/ 1384300 w 2968625"/>
                            <a:gd name="connsiteY3" fmla="*/ 3205 h 2453932"/>
                            <a:gd name="connsiteX4" fmla="*/ 1631950 w 2968625"/>
                            <a:gd name="connsiteY4" fmla="*/ 2206655 h 2453932"/>
                            <a:gd name="connsiteX5" fmla="*/ 2968625 w 2968625"/>
                            <a:gd name="connsiteY5" fmla="*/ 2343180 h 2453932"/>
                            <a:gd name="connsiteX0" fmla="*/ 0 w 2968625"/>
                            <a:gd name="connsiteY0" fmla="*/ 2349530 h 2470337"/>
                            <a:gd name="connsiteX1" fmla="*/ 996951 w 2968625"/>
                            <a:gd name="connsiteY1" fmla="*/ 2336829 h 2470337"/>
                            <a:gd name="connsiteX2" fmla="*/ 1196975 w 2968625"/>
                            <a:gd name="connsiteY2" fmla="*/ 1730405 h 2470337"/>
                            <a:gd name="connsiteX3" fmla="*/ 1384300 w 2968625"/>
                            <a:gd name="connsiteY3" fmla="*/ 3205 h 2470337"/>
                            <a:gd name="connsiteX4" fmla="*/ 1631950 w 2968625"/>
                            <a:gd name="connsiteY4" fmla="*/ 2206655 h 2470337"/>
                            <a:gd name="connsiteX5" fmla="*/ 1720851 w 2968625"/>
                            <a:gd name="connsiteY5" fmla="*/ 2444780 h 2470337"/>
                            <a:gd name="connsiteX6" fmla="*/ 2968625 w 2968625"/>
                            <a:gd name="connsiteY6" fmla="*/ 2343180 h 2470337"/>
                            <a:gd name="connsiteX0" fmla="*/ 0 w 2968625"/>
                            <a:gd name="connsiteY0" fmla="*/ 2349530 h 2419900"/>
                            <a:gd name="connsiteX1" fmla="*/ 996951 w 2968625"/>
                            <a:gd name="connsiteY1" fmla="*/ 2336829 h 2419900"/>
                            <a:gd name="connsiteX2" fmla="*/ 1196975 w 2968625"/>
                            <a:gd name="connsiteY2" fmla="*/ 1730405 h 2419900"/>
                            <a:gd name="connsiteX3" fmla="*/ 1384300 w 2968625"/>
                            <a:gd name="connsiteY3" fmla="*/ 3205 h 2419900"/>
                            <a:gd name="connsiteX4" fmla="*/ 1631950 w 2968625"/>
                            <a:gd name="connsiteY4" fmla="*/ 2206655 h 2419900"/>
                            <a:gd name="connsiteX5" fmla="*/ 1727201 w 2968625"/>
                            <a:gd name="connsiteY5" fmla="*/ 2349530 h 2419900"/>
                            <a:gd name="connsiteX6" fmla="*/ 2968625 w 2968625"/>
                            <a:gd name="connsiteY6" fmla="*/ 2343180 h 2419900"/>
                            <a:gd name="connsiteX0" fmla="*/ 0 w 2968625"/>
                            <a:gd name="connsiteY0" fmla="*/ 2349530 h 2428037"/>
                            <a:gd name="connsiteX1" fmla="*/ 996951 w 2968625"/>
                            <a:gd name="connsiteY1" fmla="*/ 2336829 h 2428037"/>
                            <a:gd name="connsiteX2" fmla="*/ 1196975 w 2968625"/>
                            <a:gd name="connsiteY2" fmla="*/ 1730405 h 2428037"/>
                            <a:gd name="connsiteX3" fmla="*/ 1384300 w 2968625"/>
                            <a:gd name="connsiteY3" fmla="*/ 3205 h 2428037"/>
                            <a:gd name="connsiteX4" fmla="*/ 1631950 w 2968625"/>
                            <a:gd name="connsiteY4" fmla="*/ 2206655 h 2428037"/>
                            <a:gd name="connsiteX5" fmla="*/ 1727201 w 2968625"/>
                            <a:gd name="connsiteY5" fmla="*/ 2349530 h 2428037"/>
                            <a:gd name="connsiteX6" fmla="*/ 2968625 w 2968625"/>
                            <a:gd name="connsiteY6" fmla="*/ 2343180 h 2428037"/>
                            <a:gd name="connsiteX0" fmla="*/ 0 w 2968625"/>
                            <a:gd name="connsiteY0" fmla="*/ 2348388 h 2360863"/>
                            <a:gd name="connsiteX1" fmla="*/ 996951 w 2968625"/>
                            <a:gd name="connsiteY1" fmla="*/ 2335687 h 2360863"/>
                            <a:gd name="connsiteX2" fmla="*/ 1196975 w 2968625"/>
                            <a:gd name="connsiteY2" fmla="*/ 1729263 h 2360863"/>
                            <a:gd name="connsiteX3" fmla="*/ 1384300 w 2968625"/>
                            <a:gd name="connsiteY3" fmla="*/ 2063 h 2360863"/>
                            <a:gd name="connsiteX4" fmla="*/ 1549400 w 2968625"/>
                            <a:gd name="connsiteY4" fmla="*/ 1399063 h 2360863"/>
                            <a:gd name="connsiteX5" fmla="*/ 1727201 w 2968625"/>
                            <a:gd name="connsiteY5" fmla="*/ 2348388 h 2360863"/>
                            <a:gd name="connsiteX6" fmla="*/ 2968625 w 2968625"/>
                            <a:gd name="connsiteY6" fmla="*/ 2342038 h 2360863"/>
                            <a:gd name="connsiteX0" fmla="*/ 0 w 2968625"/>
                            <a:gd name="connsiteY0" fmla="*/ 2348423 h 2360898"/>
                            <a:gd name="connsiteX1" fmla="*/ 996951 w 2968625"/>
                            <a:gd name="connsiteY1" fmla="*/ 2335722 h 2360898"/>
                            <a:gd name="connsiteX2" fmla="*/ 1196975 w 2968625"/>
                            <a:gd name="connsiteY2" fmla="*/ 1729298 h 2360898"/>
                            <a:gd name="connsiteX3" fmla="*/ 1384300 w 2968625"/>
                            <a:gd name="connsiteY3" fmla="*/ 2098 h 2360898"/>
                            <a:gd name="connsiteX4" fmla="*/ 1549400 w 2968625"/>
                            <a:gd name="connsiteY4" fmla="*/ 1399098 h 2360898"/>
                            <a:gd name="connsiteX5" fmla="*/ 1727201 w 2968625"/>
                            <a:gd name="connsiteY5" fmla="*/ 2348423 h 2360898"/>
                            <a:gd name="connsiteX6" fmla="*/ 2968625 w 2968625"/>
                            <a:gd name="connsiteY6" fmla="*/ 2342073 h 2360898"/>
                            <a:gd name="connsiteX0" fmla="*/ 0 w 2968625"/>
                            <a:gd name="connsiteY0" fmla="*/ 2353988 h 2366463"/>
                            <a:gd name="connsiteX1" fmla="*/ 996951 w 2968625"/>
                            <a:gd name="connsiteY1" fmla="*/ 2341287 h 2366463"/>
                            <a:gd name="connsiteX2" fmla="*/ 1196975 w 2968625"/>
                            <a:gd name="connsiteY2" fmla="*/ 1734863 h 2366463"/>
                            <a:gd name="connsiteX3" fmla="*/ 1384300 w 2968625"/>
                            <a:gd name="connsiteY3" fmla="*/ 7663 h 2366463"/>
                            <a:gd name="connsiteX4" fmla="*/ 1511300 w 2968625"/>
                            <a:gd name="connsiteY4" fmla="*/ 1157013 h 2366463"/>
                            <a:gd name="connsiteX5" fmla="*/ 1727201 w 2968625"/>
                            <a:gd name="connsiteY5" fmla="*/ 2353988 h 2366463"/>
                            <a:gd name="connsiteX6" fmla="*/ 2968625 w 2968625"/>
                            <a:gd name="connsiteY6" fmla="*/ 2347638 h 2366463"/>
                            <a:gd name="connsiteX0" fmla="*/ 0 w 2968625"/>
                            <a:gd name="connsiteY0" fmla="*/ 2346325 h 2358800"/>
                            <a:gd name="connsiteX1" fmla="*/ 996951 w 2968625"/>
                            <a:gd name="connsiteY1" fmla="*/ 2333624 h 2358800"/>
                            <a:gd name="connsiteX2" fmla="*/ 1260475 w 2968625"/>
                            <a:gd name="connsiteY2" fmla="*/ 1149350 h 2358800"/>
                            <a:gd name="connsiteX3" fmla="*/ 1384300 w 2968625"/>
                            <a:gd name="connsiteY3" fmla="*/ 0 h 2358800"/>
                            <a:gd name="connsiteX4" fmla="*/ 1511300 w 2968625"/>
                            <a:gd name="connsiteY4" fmla="*/ 1149350 h 2358800"/>
                            <a:gd name="connsiteX5" fmla="*/ 1727201 w 2968625"/>
                            <a:gd name="connsiteY5" fmla="*/ 2346325 h 2358800"/>
                            <a:gd name="connsiteX6" fmla="*/ 2968625 w 2968625"/>
                            <a:gd name="connsiteY6" fmla="*/ 2339975 h 2358800"/>
                            <a:gd name="connsiteX0" fmla="*/ 0 w 2968625"/>
                            <a:gd name="connsiteY0" fmla="*/ 2346325 h 2358800"/>
                            <a:gd name="connsiteX1" fmla="*/ 996951 w 2968625"/>
                            <a:gd name="connsiteY1" fmla="*/ 2333624 h 2358800"/>
                            <a:gd name="connsiteX2" fmla="*/ 1260475 w 2968625"/>
                            <a:gd name="connsiteY2" fmla="*/ 1149350 h 2358800"/>
                            <a:gd name="connsiteX3" fmla="*/ 1384300 w 2968625"/>
                            <a:gd name="connsiteY3" fmla="*/ 0 h 2358800"/>
                            <a:gd name="connsiteX4" fmla="*/ 1511300 w 2968625"/>
                            <a:gd name="connsiteY4" fmla="*/ 1149350 h 2358800"/>
                            <a:gd name="connsiteX5" fmla="*/ 1727201 w 2968625"/>
                            <a:gd name="connsiteY5" fmla="*/ 2346325 h 2358800"/>
                            <a:gd name="connsiteX6" fmla="*/ 2968625 w 2968625"/>
                            <a:gd name="connsiteY6" fmla="*/ 2339975 h 2358800"/>
                            <a:gd name="connsiteX0" fmla="*/ 0 w 2968625"/>
                            <a:gd name="connsiteY0" fmla="*/ 2365375 h 2377850"/>
                            <a:gd name="connsiteX1" fmla="*/ 996951 w 2968625"/>
                            <a:gd name="connsiteY1" fmla="*/ 2352674 h 2377850"/>
                            <a:gd name="connsiteX2" fmla="*/ 1260475 w 2968625"/>
                            <a:gd name="connsiteY2" fmla="*/ 1168400 h 2377850"/>
                            <a:gd name="connsiteX3" fmla="*/ 1403350 w 2968625"/>
                            <a:gd name="connsiteY3" fmla="*/ 0 h 2377850"/>
                            <a:gd name="connsiteX4" fmla="*/ 1511300 w 2968625"/>
                            <a:gd name="connsiteY4" fmla="*/ 1168400 h 2377850"/>
                            <a:gd name="connsiteX5" fmla="*/ 1727201 w 2968625"/>
                            <a:gd name="connsiteY5" fmla="*/ 2365375 h 2377850"/>
                            <a:gd name="connsiteX6" fmla="*/ 2968625 w 2968625"/>
                            <a:gd name="connsiteY6" fmla="*/ 2359025 h 2377850"/>
                            <a:gd name="connsiteX0" fmla="*/ 0 w 2968625"/>
                            <a:gd name="connsiteY0" fmla="*/ 2365413 h 2377888"/>
                            <a:gd name="connsiteX1" fmla="*/ 996951 w 2968625"/>
                            <a:gd name="connsiteY1" fmla="*/ 2352712 h 2377888"/>
                            <a:gd name="connsiteX2" fmla="*/ 1260475 w 2968625"/>
                            <a:gd name="connsiteY2" fmla="*/ 1168438 h 2377888"/>
                            <a:gd name="connsiteX3" fmla="*/ 1403350 w 2968625"/>
                            <a:gd name="connsiteY3" fmla="*/ 38 h 2377888"/>
                            <a:gd name="connsiteX4" fmla="*/ 1511300 w 2968625"/>
                            <a:gd name="connsiteY4" fmla="*/ 1168438 h 2377888"/>
                            <a:gd name="connsiteX5" fmla="*/ 1727201 w 2968625"/>
                            <a:gd name="connsiteY5" fmla="*/ 2365413 h 2377888"/>
                            <a:gd name="connsiteX6" fmla="*/ 2968625 w 2968625"/>
                            <a:gd name="connsiteY6" fmla="*/ 2359063 h 2377888"/>
                            <a:gd name="connsiteX0" fmla="*/ 0 w 2968625"/>
                            <a:gd name="connsiteY0" fmla="*/ 2365413 h 2377888"/>
                            <a:gd name="connsiteX1" fmla="*/ 996951 w 2968625"/>
                            <a:gd name="connsiteY1" fmla="*/ 2352712 h 2377888"/>
                            <a:gd name="connsiteX2" fmla="*/ 1260475 w 2968625"/>
                            <a:gd name="connsiteY2" fmla="*/ 1168438 h 2377888"/>
                            <a:gd name="connsiteX3" fmla="*/ 1403350 w 2968625"/>
                            <a:gd name="connsiteY3" fmla="*/ 38 h 2377888"/>
                            <a:gd name="connsiteX4" fmla="*/ 1511300 w 2968625"/>
                            <a:gd name="connsiteY4" fmla="*/ 1168438 h 2377888"/>
                            <a:gd name="connsiteX5" fmla="*/ 1727201 w 2968625"/>
                            <a:gd name="connsiteY5" fmla="*/ 2365413 h 2377888"/>
                            <a:gd name="connsiteX6" fmla="*/ 2968625 w 2968625"/>
                            <a:gd name="connsiteY6" fmla="*/ 2359063 h 2377888"/>
                            <a:gd name="connsiteX0" fmla="*/ 0 w 2968625"/>
                            <a:gd name="connsiteY0" fmla="*/ 2365413 h 2373799"/>
                            <a:gd name="connsiteX1" fmla="*/ 996951 w 2968625"/>
                            <a:gd name="connsiteY1" fmla="*/ 2352712 h 2373799"/>
                            <a:gd name="connsiteX2" fmla="*/ 1260475 w 2968625"/>
                            <a:gd name="connsiteY2" fmla="*/ 1168438 h 2373799"/>
                            <a:gd name="connsiteX3" fmla="*/ 1403350 w 2968625"/>
                            <a:gd name="connsiteY3" fmla="*/ 38 h 2373799"/>
                            <a:gd name="connsiteX4" fmla="*/ 1511300 w 2968625"/>
                            <a:gd name="connsiteY4" fmla="*/ 1168438 h 2373799"/>
                            <a:gd name="connsiteX5" fmla="*/ 1885951 w 2968625"/>
                            <a:gd name="connsiteY5" fmla="*/ 2352713 h 2373799"/>
                            <a:gd name="connsiteX6" fmla="*/ 2968625 w 2968625"/>
                            <a:gd name="connsiteY6" fmla="*/ 2359063 h 2373799"/>
                            <a:gd name="connsiteX0" fmla="*/ 0 w 2968625"/>
                            <a:gd name="connsiteY0" fmla="*/ 2365413 h 2373799"/>
                            <a:gd name="connsiteX1" fmla="*/ 996951 w 2968625"/>
                            <a:gd name="connsiteY1" fmla="*/ 2352712 h 2373799"/>
                            <a:gd name="connsiteX2" fmla="*/ 1260475 w 2968625"/>
                            <a:gd name="connsiteY2" fmla="*/ 1168438 h 2373799"/>
                            <a:gd name="connsiteX3" fmla="*/ 1403350 w 2968625"/>
                            <a:gd name="connsiteY3" fmla="*/ 38 h 2373799"/>
                            <a:gd name="connsiteX4" fmla="*/ 1511300 w 2968625"/>
                            <a:gd name="connsiteY4" fmla="*/ 1168438 h 2373799"/>
                            <a:gd name="connsiteX5" fmla="*/ 1885951 w 2968625"/>
                            <a:gd name="connsiteY5" fmla="*/ 2352713 h 2373799"/>
                            <a:gd name="connsiteX6" fmla="*/ 2968625 w 2968625"/>
                            <a:gd name="connsiteY6" fmla="*/ 2359063 h 2373799"/>
                            <a:gd name="connsiteX0" fmla="*/ 0 w 2968625"/>
                            <a:gd name="connsiteY0" fmla="*/ 2365413 h 2373799"/>
                            <a:gd name="connsiteX1" fmla="*/ 996951 w 2968625"/>
                            <a:gd name="connsiteY1" fmla="*/ 2352712 h 2373799"/>
                            <a:gd name="connsiteX2" fmla="*/ 1260475 w 2968625"/>
                            <a:gd name="connsiteY2" fmla="*/ 1168438 h 2373799"/>
                            <a:gd name="connsiteX3" fmla="*/ 1403350 w 2968625"/>
                            <a:gd name="connsiteY3" fmla="*/ 38 h 2373799"/>
                            <a:gd name="connsiteX4" fmla="*/ 1511300 w 2968625"/>
                            <a:gd name="connsiteY4" fmla="*/ 1168438 h 2373799"/>
                            <a:gd name="connsiteX5" fmla="*/ 1885951 w 2968625"/>
                            <a:gd name="connsiteY5" fmla="*/ 2352713 h 2373799"/>
                            <a:gd name="connsiteX6" fmla="*/ 2968625 w 2968625"/>
                            <a:gd name="connsiteY6" fmla="*/ 2359063 h 2373799"/>
                            <a:gd name="connsiteX0" fmla="*/ 0 w 2968625"/>
                            <a:gd name="connsiteY0" fmla="*/ 2365413 h 2369147"/>
                            <a:gd name="connsiteX1" fmla="*/ 996951 w 2968625"/>
                            <a:gd name="connsiteY1" fmla="*/ 2352712 h 2369147"/>
                            <a:gd name="connsiteX2" fmla="*/ 1260475 w 2968625"/>
                            <a:gd name="connsiteY2" fmla="*/ 1168438 h 2369147"/>
                            <a:gd name="connsiteX3" fmla="*/ 1403350 w 2968625"/>
                            <a:gd name="connsiteY3" fmla="*/ 38 h 2369147"/>
                            <a:gd name="connsiteX4" fmla="*/ 1511300 w 2968625"/>
                            <a:gd name="connsiteY4" fmla="*/ 1168438 h 2369147"/>
                            <a:gd name="connsiteX5" fmla="*/ 1885951 w 2968625"/>
                            <a:gd name="connsiteY5" fmla="*/ 2352713 h 2369147"/>
                            <a:gd name="connsiteX6" fmla="*/ 2968625 w 2968625"/>
                            <a:gd name="connsiteY6" fmla="*/ 2359063 h 2369147"/>
                            <a:gd name="connsiteX0" fmla="*/ 0 w 2968625"/>
                            <a:gd name="connsiteY0" fmla="*/ 2365413 h 2369147"/>
                            <a:gd name="connsiteX1" fmla="*/ 996951 w 2968625"/>
                            <a:gd name="connsiteY1" fmla="*/ 2352712 h 2369147"/>
                            <a:gd name="connsiteX2" fmla="*/ 1260475 w 2968625"/>
                            <a:gd name="connsiteY2" fmla="*/ 1168438 h 2369147"/>
                            <a:gd name="connsiteX3" fmla="*/ 1403350 w 2968625"/>
                            <a:gd name="connsiteY3" fmla="*/ 38 h 2369147"/>
                            <a:gd name="connsiteX4" fmla="*/ 1511300 w 2968625"/>
                            <a:gd name="connsiteY4" fmla="*/ 1168438 h 2369147"/>
                            <a:gd name="connsiteX5" fmla="*/ 1885951 w 2968625"/>
                            <a:gd name="connsiteY5" fmla="*/ 2352713 h 2369147"/>
                            <a:gd name="connsiteX6" fmla="*/ 2968625 w 2968625"/>
                            <a:gd name="connsiteY6" fmla="*/ 2359063 h 2369147"/>
                            <a:gd name="connsiteX0" fmla="*/ 0 w 2968625"/>
                            <a:gd name="connsiteY0" fmla="*/ 2365413 h 2369147"/>
                            <a:gd name="connsiteX1" fmla="*/ 996951 w 2968625"/>
                            <a:gd name="connsiteY1" fmla="*/ 2352712 h 2369147"/>
                            <a:gd name="connsiteX2" fmla="*/ 1260475 w 2968625"/>
                            <a:gd name="connsiteY2" fmla="*/ 1168438 h 2369147"/>
                            <a:gd name="connsiteX3" fmla="*/ 1403350 w 2968625"/>
                            <a:gd name="connsiteY3" fmla="*/ 38 h 2369147"/>
                            <a:gd name="connsiteX4" fmla="*/ 1511300 w 2968625"/>
                            <a:gd name="connsiteY4" fmla="*/ 1168438 h 2369147"/>
                            <a:gd name="connsiteX5" fmla="*/ 1885951 w 2968625"/>
                            <a:gd name="connsiteY5" fmla="*/ 2352713 h 2369147"/>
                            <a:gd name="connsiteX6" fmla="*/ 2968625 w 2968625"/>
                            <a:gd name="connsiteY6" fmla="*/ 2359063 h 2369147"/>
                            <a:gd name="connsiteX0" fmla="*/ 0 w 2968625"/>
                            <a:gd name="connsiteY0" fmla="*/ 2355889 h 2359623"/>
                            <a:gd name="connsiteX1" fmla="*/ 996951 w 2968625"/>
                            <a:gd name="connsiteY1" fmla="*/ 2343188 h 2359623"/>
                            <a:gd name="connsiteX2" fmla="*/ 1260475 w 2968625"/>
                            <a:gd name="connsiteY2" fmla="*/ 1158914 h 2359623"/>
                            <a:gd name="connsiteX3" fmla="*/ 1438275 w 2968625"/>
                            <a:gd name="connsiteY3" fmla="*/ 39 h 2359623"/>
                            <a:gd name="connsiteX4" fmla="*/ 1511300 w 2968625"/>
                            <a:gd name="connsiteY4" fmla="*/ 1158914 h 2359623"/>
                            <a:gd name="connsiteX5" fmla="*/ 1885951 w 2968625"/>
                            <a:gd name="connsiteY5" fmla="*/ 2343189 h 2359623"/>
                            <a:gd name="connsiteX6" fmla="*/ 2968625 w 2968625"/>
                            <a:gd name="connsiteY6" fmla="*/ 2349539 h 2359623"/>
                            <a:gd name="connsiteX0" fmla="*/ 0 w 2968625"/>
                            <a:gd name="connsiteY0" fmla="*/ 2355933 h 2359667"/>
                            <a:gd name="connsiteX1" fmla="*/ 996951 w 2968625"/>
                            <a:gd name="connsiteY1" fmla="*/ 2343232 h 2359667"/>
                            <a:gd name="connsiteX2" fmla="*/ 1260475 w 2968625"/>
                            <a:gd name="connsiteY2" fmla="*/ 1158958 h 2359667"/>
                            <a:gd name="connsiteX3" fmla="*/ 1438275 w 2968625"/>
                            <a:gd name="connsiteY3" fmla="*/ 83 h 2359667"/>
                            <a:gd name="connsiteX4" fmla="*/ 1638300 w 2968625"/>
                            <a:gd name="connsiteY4" fmla="*/ 1104983 h 2359667"/>
                            <a:gd name="connsiteX5" fmla="*/ 1885951 w 2968625"/>
                            <a:gd name="connsiteY5" fmla="*/ 2343233 h 2359667"/>
                            <a:gd name="connsiteX6" fmla="*/ 2968625 w 2968625"/>
                            <a:gd name="connsiteY6" fmla="*/ 2349583 h 2359667"/>
                            <a:gd name="connsiteX0" fmla="*/ 0 w 2968625"/>
                            <a:gd name="connsiteY0" fmla="*/ 2355933 h 2359667"/>
                            <a:gd name="connsiteX1" fmla="*/ 996951 w 2968625"/>
                            <a:gd name="connsiteY1" fmla="*/ 2343232 h 2359667"/>
                            <a:gd name="connsiteX2" fmla="*/ 1260475 w 2968625"/>
                            <a:gd name="connsiteY2" fmla="*/ 1158958 h 2359667"/>
                            <a:gd name="connsiteX3" fmla="*/ 1438275 w 2968625"/>
                            <a:gd name="connsiteY3" fmla="*/ 83 h 2359667"/>
                            <a:gd name="connsiteX4" fmla="*/ 1638300 w 2968625"/>
                            <a:gd name="connsiteY4" fmla="*/ 1104983 h 2359667"/>
                            <a:gd name="connsiteX5" fmla="*/ 1885951 w 2968625"/>
                            <a:gd name="connsiteY5" fmla="*/ 2343233 h 2359667"/>
                            <a:gd name="connsiteX6" fmla="*/ 2968625 w 2968625"/>
                            <a:gd name="connsiteY6" fmla="*/ 2349583 h 2359667"/>
                            <a:gd name="connsiteX0" fmla="*/ 0 w 2968625"/>
                            <a:gd name="connsiteY0" fmla="*/ 2355933 h 2359667"/>
                            <a:gd name="connsiteX1" fmla="*/ 996951 w 2968625"/>
                            <a:gd name="connsiteY1" fmla="*/ 2343232 h 2359667"/>
                            <a:gd name="connsiteX2" fmla="*/ 1260475 w 2968625"/>
                            <a:gd name="connsiteY2" fmla="*/ 1158958 h 2359667"/>
                            <a:gd name="connsiteX3" fmla="*/ 1438275 w 2968625"/>
                            <a:gd name="connsiteY3" fmla="*/ 83 h 2359667"/>
                            <a:gd name="connsiteX4" fmla="*/ 1638300 w 2968625"/>
                            <a:gd name="connsiteY4" fmla="*/ 1104983 h 2359667"/>
                            <a:gd name="connsiteX5" fmla="*/ 1885951 w 2968625"/>
                            <a:gd name="connsiteY5" fmla="*/ 2343233 h 2359667"/>
                            <a:gd name="connsiteX6" fmla="*/ 2968625 w 2968625"/>
                            <a:gd name="connsiteY6" fmla="*/ 2349583 h 2359667"/>
                            <a:gd name="connsiteX0" fmla="*/ 0 w 2968625"/>
                            <a:gd name="connsiteY0" fmla="*/ 2355858 h 2359592"/>
                            <a:gd name="connsiteX1" fmla="*/ 996951 w 2968625"/>
                            <a:gd name="connsiteY1" fmla="*/ 2343157 h 2359592"/>
                            <a:gd name="connsiteX2" fmla="*/ 1257300 w 2968625"/>
                            <a:gd name="connsiteY2" fmla="*/ 1120783 h 2359592"/>
                            <a:gd name="connsiteX3" fmla="*/ 1438275 w 2968625"/>
                            <a:gd name="connsiteY3" fmla="*/ 8 h 2359592"/>
                            <a:gd name="connsiteX4" fmla="*/ 1638300 w 2968625"/>
                            <a:gd name="connsiteY4" fmla="*/ 1104908 h 2359592"/>
                            <a:gd name="connsiteX5" fmla="*/ 1885951 w 2968625"/>
                            <a:gd name="connsiteY5" fmla="*/ 2343158 h 2359592"/>
                            <a:gd name="connsiteX6" fmla="*/ 2968625 w 2968625"/>
                            <a:gd name="connsiteY6" fmla="*/ 2349508 h 2359592"/>
                            <a:gd name="connsiteX0" fmla="*/ 0 w 2968625"/>
                            <a:gd name="connsiteY0" fmla="*/ 2355858 h 2359592"/>
                            <a:gd name="connsiteX1" fmla="*/ 996951 w 2968625"/>
                            <a:gd name="connsiteY1" fmla="*/ 2343157 h 2359592"/>
                            <a:gd name="connsiteX2" fmla="*/ 1257300 w 2968625"/>
                            <a:gd name="connsiteY2" fmla="*/ 1120783 h 2359592"/>
                            <a:gd name="connsiteX3" fmla="*/ 1438275 w 2968625"/>
                            <a:gd name="connsiteY3" fmla="*/ 8 h 2359592"/>
                            <a:gd name="connsiteX4" fmla="*/ 1638300 w 2968625"/>
                            <a:gd name="connsiteY4" fmla="*/ 1104908 h 2359592"/>
                            <a:gd name="connsiteX5" fmla="*/ 1885951 w 2968625"/>
                            <a:gd name="connsiteY5" fmla="*/ 2343158 h 2359592"/>
                            <a:gd name="connsiteX6" fmla="*/ 2968625 w 2968625"/>
                            <a:gd name="connsiteY6" fmla="*/ 2349508 h 2359592"/>
                            <a:gd name="connsiteX0" fmla="*/ 0 w 2968625"/>
                            <a:gd name="connsiteY0" fmla="*/ 2355858 h 2356306"/>
                            <a:gd name="connsiteX1" fmla="*/ 996951 w 2968625"/>
                            <a:gd name="connsiteY1" fmla="*/ 2343157 h 2356306"/>
                            <a:gd name="connsiteX2" fmla="*/ 1257300 w 2968625"/>
                            <a:gd name="connsiteY2" fmla="*/ 1120783 h 2356306"/>
                            <a:gd name="connsiteX3" fmla="*/ 1438275 w 2968625"/>
                            <a:gd name="connsiteY3" fmla="*/ 8 h 2356306"/>
                            <a:gd name="connsiteX4" fmla="*/ 1638300 w 2968625"/>
                            <a:gd name="connsiteY4" fmla="*/ 1104908 h 2356306"/>
                            <a:gd name="connsiteX5" fmla="*/ 1885951 w 2968625"/>
                            <a:gd name="connsiteY5" fmla="*/ 2343158 h 2356306"/>
                            <a:gd name="connsiteX6" fmla="*/ 2968625 w 2968625"/>
                            <a:gd name="connsiteY6" fmla="*/ 2349508 h 2356306"/>
                            <a:gd name="connsiteX0" fmla="*/ 0 w 2968625"/>
                            <a:gd name="connsiteY0" fmla="*/ 2355858 h 2355858"/>
                            <a:gd name="connsiteX1" fmla="*/ 996951 w 2968625"/>
                            <a:gd name="connsiteY1" fmla="*/ 2343157 h 2355858"/>
                            <a:gd name="connsiteX2" fmla="*/ 1257300 w 2968625"/>
                            <a:gd name="connsiteY2" fmla="*/ 1120783 h 2355858"/>
                            <a:gd name="connsiteX3" fmla="*/ 1438275 w 2968625"/>
                            <a:gd name="connsiteY3" fmla="*/ 8 h 2355858"/>
                            <a:gd name="connsiteX4" fmla="*/ 1638300 w 2968625"/>
                            <a:gd name="connsiteY4" fmla="*/ 1104908 h 2355858"/>
                            <a:gd name="connsiteX5" fmla="*/ 1885951 w 2968625"/>
                            <a:gd name="connsiteY5" fmla="*/ 2343158 h 2355858"/>
                            <a:gd name="connsiteX6" fmla="*/ 2968625 w 2968625"/>
                            <a:gd name="connsiteY6" fmla="*/ 2349508 h 2355858"/>
                            <a:gd name="connsiteX0" fmla="*/ 0 w 2968625"/>
                            <a:gd name="connsiteY0" fmla="*/ 2355858 h 2355858"/>
                            <a:gd name="connsiteX1" fmla="*/ 996951 w 2968625"/>
                            <a:gd name="connsiteY1" fmla="*/ 2343157 h 2355858"/>
                            <a:gd name="connsiteX2" fmla="*/ 1257300 w 2968625"/>
                            <a:gd name="connsiteY2" fmla="*/ 1120783 h 2355858"/>
                            <a:gd name="connsiteX3" fmla="*/ 1438275 w 2968625"/>
                            <a:gd name="connsiteY3" fmla="*/ 8 h 2355858"/>
                            <a:gd name="connsiteX4" fmla="*/ 1638300 w 2968625"/>
                            <a:gd name="connsiteY4" fmla="*/ 1104908 h 2355858"/>
                            <a:gd name="connsiteX5" fmla="*/ 1885951 w 2968625"/>
                            <a:gd name="connsiteY5" fmla="*/ 2343158 h 2355858"/>
                            <a:gd name="connsiteX6" fmla="*/ 2968625 w 2968625"/>
                            <a:gd name="connsiteY6" fmla="*/ 2349508 h 2355858"/>
                            <a:gd name="connsiteX0" fmla="*/ 0 w 2968625"/>
                            <a:gd name="connsiteY0" fmla="*/ 2355858 h 2355858"/>
                            <a:gd name="connsiteX1" fmla="*/ 996951 w 2968625"/>
                            <a:gd name="connsiteY1" fmla="*/ 2343157 h 2355858"/>
                            <a:gd name="connsiteX2" fmla="*/ 1257300 w 2968625"/>
                            <a:gd name="connsiteY2" fmla="*/ 1120783 h 2355858"/>
                            <a:gd name="connsiteX3" fmla="*/ 1438275 w 2968625"/>
                            <a:gd name="connsiteY3" fmla="*/ 8 h 2355858"/>
                            <a:gd name="connsiteX4" fmla="*/ 1638300 w 2968625"/>
                            <a:gd name="connsiteY4" fmla="*/ 1104908 h 2355858"/>
                            <a:gd name="connsiteX5" fmla="*/ 1885951 w 2968625"/>
                            <a:gd name="connsiteY5" fmla="*/ 2343158 h 2355858"/>
                            <a:gd name="connsiteX6" fmla="*/ 2968625 w 2968625"/>
                            <a:gd name="connsiteY6" fmla="*/ 2349508 h 2355858"/>
                            <a:gd name="connsiteX0" fmla="*/ 0 w 2968625"/>
                            <a:gd name="connsiteY0" fmla="*/ 2355852 h 2355852"/>
                            <a:gd name="connsiteX1" fmla="*/ 996951 w 2968625"/>
                            <a:gd name="connsiteY1" fmla="*/ 2343151 h 2355852"/>
                            <a:gd name="connsiteX2" fmla="*/ 1257300 w 2968625"/>
                            <a:gd name="connsiteY2" fmla="*/ 1120777 h 2355852"/>
                            <a:gd name="connsiteX3" fmla="*/ 1438275 w 2968625"/>
                            <a:gd name="connsiteY3" fmla="*/ 2 h 2355852"/>
                            <a:gd name="connsiteX4" fmla="*/ 1600200 w 2968625"/>
                            <a:gd name="connsiteY4" fmla="*/ 1114427 h 2355852"/>
                            <a:gd name="connsiteX5" fmla="*/ 1885951 w 2968625"/>
                            <a:gd name="connsiteY5" fmla="*/ 2343152 h 2355852"/>
                            <a:gd name="connsiteX6" fmla="*/ 2968625 w 2968625"/>
                            <a:gd name="connsiteY6" fmla="*/ 2349502 h 2355852"/>
                            <a:gd name="connsiteX0" fmla="*/ 0 w 2968625"/>
                            <a:gd name="connsiteY0" fmla="*/ 2355852 h 2355852"/>
                            <a:gd name="connsiteX1" fmla="*/ 996951 w 2968625"/>
                            <a:gd name="connsiteY1" fmla="*/ 2343151 h 2355852"/>
                            <a:gd name="connsiteX2" fmla="*/ 1349375 w 2968625"/>
                            <a:gd name="connsiteY2" fmla="*/ 1120777 h 2355852"/>
                            <a:gd name="connsiteX3" fmla="*/ 1438275 w 2968625"/>
                            <a:gd name="connsiteY3" fmla="*/ 2 h 2355852"/>
                            <a:gd name="connsiteX4" fmla="*/ 1600200 w 2968625"/>
                            <a:gd name="connsiteY4" fmla="*/ 1114427 h 2355852"/>
                            <a:gd name="connsiteX5" fmla="*/ 1885951 w 2968625"/>
                            <a:gd name="connsiteY5" fmla="*/ 2343152 h 2355852"/>
                            <a:gd name="connsiteX6" fmla="*/ 2968625 w 2968625"/>
                            <a:gd name="connsiteY6" fmla="*/ 2349502 h 2355852"/>
                            <a:gd name="connsiteX0" fmla="*/ 0 w 2968625"/>
                            <a:gd name="connsiteY0" fmla="*/ 2365376 h 2365376"/>
                            <a:gd name="connsiteX1" fmla="*/ 996951 w 2968625"/>
                            <a:gd name="connsiteY1" fmla="*/ 2352675 h 2365376"/>
                            <a:gd name="connsiteX2" fmla="*/ 1349375 w 2968625"/>
                            <a:gd name="connsiteY2" fmla="*/ 1130301 h 2365376"/>
                            <a:gd name="connsiteX3" fmla="*/ 1473200 w 2968625"/>
                            <a:gd name="connsiteY3" fmla="*/ 1 h 2365376"/>
                            <a:gd name="connsiteX4" fmla="*/ 1600200 w 2968625"/>
                            <a:gd name="connsiteY4" fmla="*/ 1123951 h 2365376"/>
                            <a:gd name="connsiteX5" fmla="*/ 1885951 w 2968625"/>
                            <a:gd name="connsiteY5" fmla="*/ 2352676 h 2365376"/>
                            <a:gd name="connsiteX6" fmla="*/ 2968625 w 2968625"/>
                            <a:gd name="connsiteY6" fmla="*/ 2359026 h 2365376"/>
                            <a:gd name="connsiteX0" fmla="*/ 0 w 5362962"/>
                            <a:gd name="connsiteY0" fmla="*/ 2365376 h 2365376"/>
                            <a:gd name="connsiteX1" fmla="*/ 996951 w 5362962"/>
                            <a:gd name="connsiteY1" fmla="*/ 2352675 h 2365376"/>
                            <a:gd name="connsiteX2" fmla="*/ 1349375 w 5362962"/>
                            <a:gd name="connsiteY2" fmla="*/ 1130301 h 2365376"/>
                            <a:gd name="connsiteX3" fmla="*/ 1473200 w 5362962"/>
                            <a:gd name="connsiteY3" fmla="*/ 1 h 2365376"/>
                            <a:gd name="connsiteX4" fmla="*/ 1600200 w 5362962"/>
                            <a:gd name="connsiteY4" fmla="*/ 1123951 h 2365376"/>
                            <a:gd name="connsiteX5" fmla="*/ 1885951 w 5362962"/>
                            <a:gd name="connsiteY5" fmla="*/ 2352676 h 2365376"/>
                            <a:gd name="connsiteX6" fmla="*/ 5362962 w 5362962"/>
                            <a:gd name="connsiteY6" fmla="*/ 2352693 h 2365376"/>
                            <a:gd name="connsiteX0" fmla="*/ 0 w 7147671"/>
                            <a:gd name="connsiteY0" fmla="*/ 2349544 h 2354087"/>
                            <a:gd name="connsiteX1" fmla="*/ 2781660 w 7147671"/>
                            <a:gd name="connsiteY1" fmla="*/ 2352675 h 2354087"/>
                            <a:gd name="connsiteX2" fmla="*/ 3134084 w 7147671"/>
                            <a:gd name="connsiteY2" fmla="*/ 1130301 h 2354087"/>
                            <a:gd name="connsiteX3" fmla="*/ 3257909 w 7147671"/>
                            <a:gd name="connsiteY3" fmla="*/ 1 h 2354087"/>
                            <a:gd name="connsiteX4" fmla="*/ 3384909 w 7147671"/>
                            <a:gd name="connsiteY4" fmla="*/ 1123951 h 2354087"/>
                            <a:gd name="connsiteX5" fmla="*/ 3670660 w 7147671"/>
                            <a:gd name="connsiteY5" fmla="*/ 2352676 h 2354087"/>
                            <a:gd name="connsiteX6" fmla="*/ 7147671 w 7147671"/>
                            <a:gd name="connsiteY6" fmla="*/ 2352693 h 2354087"/>
                            <a:gd name="connsiteX0" fmla="*/ 0 w 7121165"/>
                            <a:gd name="connsiteY0" fmla="*/ 2355877 h 2355877"/>
                            <a:gd name="connsiteX1" fmla="*/ 2755154 w 7121165"/>
                            <a:gd name="connsiteY1" fmla="*/ 2352675 h 2355877"/>
                            <a:gd name="connsiteX2" fmla="*/ 3107578 w 7121165"/>
                            <a:gd name="connsiteY2" fmla="*/ 1130301 h 2355877"/>
                            <a:gd name="connsiteX3" fmla="*/ 3231403 w 7121165"/>
                            <a:gd name="connsiteY3" fmla="*/ 1 h 2355877"/>
                            <a:gd name="connsiteX4" fmla="*/ 3358403 w 7121165"/>
                            <a:gd name="connsiteY4" fmla="*/ 1123951 h 2355877"/>
                            <a:gd name="connsiteX5" fmla="*/ 3644154 w 7121165"/>
                            <a:gd name="connsiteY5" fmla="*/ 2352676 h 2355877"/>
                            <a:gd name="connsiteX6" fmla="*/ 7121165 w 7121165"/>
                            <a:gd name="connsiteY6" fmla="*/ 2352693 h 2355877"/>
                            <a:gd name="connsiteX0" fmla="*/ 0 w 7130000"/>
                            <a:gd name="connsiteY0" fmla="*/ 2352711 h 2354435"/>
                            <a:gd name="connsiteX1" fmla="*/ 2763989 w 7130000"/>
                            <a:gd name="connsiteY1" fmla="*/ 2352675 h 2354435"/>
                            <a:gd name="connsiteX2" fmla="*/ 3116413 w 7130000"/>
                            <a:gd name="connsiteY2" fmla="*/ 1130301 h 2354435"/>
                            <a:gd name="connsiteX3" fmla="*/ 3240238 w 7130000"/>
                            <a:gd name="connsiteY3" fmla="*/ 1 h 2354435"/>
                            <a:gd name="connsiteX4" fmla="*/ 3367238 w 7130000"/>
                            <a:gd name="connsiteY4" fmla="*/ 1123951 h 2354435"/>
                            <a:gd name="connsiteX5" fmla="*/ 3652989 w 7130000"/>
                            <a:gd name="connsiteY5" fmla="*/ 2352676 h 2354435"/>
                            <a:gd name="connsiteX6" fmla="*/ 7130000 w 7130000"/>
                            <a:gd name="connsiteY6" fmla="*/ 2352693 h 2354435"/>
                            <a:gd name="connsiteX0" fmla="*/ 0 w 6599888"/>
                            <a:gd name="connsiteY0" fmla="*/ 2352711 h 2357442"/>
                            <a:gd name="connsiteX1" fmla="*/ 2763989 w 6599888"/>
                            <a:gd name="connsiteY1" fmla="*/ 2352675 h 2357442"/>
                            <a:gd name="connsiteX2" fmla="*/ 3116413 w 6599888"/>
                            <a:gd name="connsiteY2" fmla="*/ 1130301 h 2357442"/>
                            <a:gd name="connsiteX3" fmla="*/ 3240238 w 6599888"/>
                            <a:gd name="connsiteY3" fmla="*/ 1 h 2357442"/>
                            <a:gd name="connsiteX4" fmla="*/ 3367238 w 6599888"/>
                            <a:gd name="connsiteY4" fmla="*/ 1123951 h 2357442"/>
                            <a:gd name="connsiteX5" fmla="*/ 3652989 w 6599888"/>
                            <a:gd name="connsiteY5" fmla="*/ 2352676 h 2357442"/>
                            <a:gd name="connsiteX6" fmla="*/ 6599888 w 6599888"/>
                            <a:gd name="connsiteY6" fmla="*/ 2357442 h 23574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6599888" h="2357442">
                              <a:moveTo>
                                <a:pt x="0" y="2352711"/>
                              </a:moveTo>
                              <a:cubicBezTo>
                                <a:pt x="170392" y="2348477"/>
                                <a:pt x="2575342" y="2358231"/>
                                <a:pt x="2763989" y="2352675"/>
                              </a:cubicBezTo>
                              <a:cubicBezTo>
                                <a:pt x="2940730" y="2298700"/>
                                <a:pt x="3037038" y="1522413"/>
                                <a:pt x="3116413" y="1130301"/>
                              </a:cubicBezTo>
                              <a:cubicBezTo>
                                <a:pt x="3195788" y="738189"/>
                                <a:pt x="3198434" y="1059"/>
                                <a:pt x="3240238" y="1"/>
                              </a:cubicBezTo>
                              <a:cubicBezTo>
                                <a:pt x="3282042" y="-1057"/>
                                <a:pt x="3298446" y="731839"/>
                                <a:pt x="3367238" y="1123951"/>
                              </a:cubicBezTo>
                              <a:cubicBezTo>
                                <a:pt x="3436030" y="1516063"/>
                                <a:pt x="3547685" y="2275947"/>
                                <a:pt x="3652989" y="2352676"/>
                              </a:cubicBezTo>
                              <a:lnTo>
                                <a:pt x="6599888" y="2357442"/>
                              </a:lnTo>
                            </a:path>
                          </a:pathLst>
                        </a:custGeom>
                        <a:noFill/>
                        <a:ln w="22225"/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35" name="Forme libre : forme 34">
                          <a:extLst>
                            <a:ext uri="{FF2B5EF4-FFF2-40B4-BE49-F238E27FC236}">
                              <a16:creationId xmlns:a16="http://schemas.microsoft.com/office/drawing/2014/main" id="{551E1D4A-BB3F-40A3-A942-88561E5B79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48480" y="3472178"/>
                          <a:ext cx="2608580" cy="361952"/>
                        </a:xfrm>
                        <a:custGeom>
                          <a:avLst/>
                          <a:gdLst>
                            <a:gd name="connsiteX0" fmla="*/ 0 w 3302000"/>
                            <a:gd name="connsiteY0" fmla="*/ 349274 h 349274"/>
                            <a:gd name="connsiteX1" fmla="*/ 895350 w 3302000"/>
                            <a:gd name="connsiteY1" fmla="*/ 203224 h 349274"/>
                            <a:gd name="connsiteX2" fmla="*/ 1612900 w 3302000"/>
                            <a:gd name="connsiteY2" fmla="*/ 24 h 349274"/>
                            <a:gd name="connsiteX3" fmla="*/ 2266950 w 3302000"/>
                            <a:gd name="connsiteY3" fmla="*/ 190524 h 349274"/>
                            <a:gd name="connsiteX4" fmla="*/ 3302000 w 3302000"/>
                            <a:gd name="connsiteY4" fmla="*/ 342924 h 349274"/>
                            <a:gd name="connsiteX5" fmla="*/ 3302000 w 3302000"/>
                            <a:gd name="connsiteY5" fmla="*/ 342924 h 349274"/>
                            <a:gd name="connsiteX0" fmla="*/ 0 w 3302000"/>
                            <a:gd name="connsiteY0" fmla="*/ 355623 h 355623"/>
                            <a:gd name="connsiteX1" fmla="*/ 895350 w 3302000"/>
                            <a:gd name="connsiteY1" fmla="*/ 209573 h 355623"/>
                            <a:gd name="connsiteX2" fmla="*/ 1441450 w 3302000"/>
                            <a:gd name="connsiteY2" fmla="*/ 23 h 355623"/>
                            <a:gd name="connsiteX3" fmla="*/ 2266950 w 3302000"/>
                            <a:gd name="connsiteY3" fmla="*/ 196873 h 355623"/>
                            <a:gd name="connsiteX4" fmla="*/ 3302000 w 3302000"/>
                            <a:gd name="connsiteY4" fmla="*/ 349273 h 355623"/>
                            <a:gd name="connsiteX5" fmla="*/ 3302000 w 3302000"/>
                            <a:gd name="connsiteY5" fmla="*/ 349273 h 355623"/>
                            <a:gd name="connsiteX0" fmla="*/ 0 w 3441700"/>
                            <a:gd name="connsiteY0" fmla="*/ 355623 h 565173"/>
                            <a:gd name="connsiteX1" fmla="*/ 895350 w 3441700"/>
                            <a:gd name="connsiteY1" fmla="*/ 209573 h 565173"/>
                            <a:gd name="connsiteX2" fmla="*/ 1441450 w 3441700"/>
                            <a:gd name="connsiteY2" fmla="*/ 23 h 565173"/>
                            <a:gd name="connsiteX3" fmla="*/ 2266950 w 3441700"/>
                            <a:gd name="connsiteY3" fmla="*/ 196873 h 565173"/>
                            <a:gd name="connsiteX4" fmla="*/ 3302000 w 3441700"/>
                            <a:gd name="connsiteY4" fmla="*/ 349273 h 565173"/>
                            <a:gd name="connsiteX5" fmla="*/ 3441700 w 3441700"/>
                            <a:gd name="connsiteY5" fmla="*/ 565173 h 565173"/>
                            <a:gd name="connsiteX0" fmla="*/ 0 w 3302000"/>
                            <a:gd name="connsiteY0" fmla="*/ 355623 h 355623"/>
                            <a:gd name="connsiteX1" fmla="*/ 895350 w 3302000"/>
                            <a:gd name="connsiteY1" fmla="*/ 209573 h 355623"/>
                            <a:gd name="connsiteX2" fmla="*/ 1441450 w 3302000"/>
                            <a:gd name="connsiteY2" fmla="*/ 23 h 355623"/>
                            <a:gd name="connsiteX3" fmla="*/ 2266950 w 3302000"/>
                            <a:gd name="connsiteY3" fmla="*/ 196873 h 355623"/>
                            <a:gd name="connsiteX4" fmla="*/ 3302000 w 3302000"/>
                            <a:gd name="connsiteY4" fmla="*/ 349273 h 355623"/>
                            <a:gd name="connsiteX0" fmla="*/ 0 w 2863850"/>
                            <a:gd name="connsiteY0" fmla="*/ 355623 h 361973"/>
                            <a:gd name="connsiteX1" fmla="*/ 895350 w 2863850"/>
                            <a:gd name="connsiteY1" fmla="*/ 209573 h 361973"/>
                            <a:gd name="connsiteX2" fmla="*/ 1441450 w 2863850"/>
                            <a:gd name="connsiteY2" fmla="*/ 23 h 361973"/>
                            <a:gd name="connsiteX3" fmla="*/ 2266950 w 2863850"/>
                            <a:gd name="connsiteY3" fmla="*/ 196873 h 361973"/>
                            <a:gd name="connsiteX4" fmla="*/ 2863850 w 2863850"/>
                            <a:gd name="connsiteY4" fmla="*/ 361973 h 361973"/>
                            <a:gd name="connsiteX0" fmla="*/ 0 w 2863850"/>
                            <a:gd name="connsiteY0" fmla="*/ 355773 h 362123"/>
                            <a:gd name="connsiteX1" fmla="*/ 708025 w 2863850"/>
                            <a:gd name="connsiteY1" fmla="*/ 231948 h 362123"/>
                            <a:gd name="connsiteX2" fmla="*/ 1441450 w 2863850"/>
                            <a:gd name="connsiteY2" fmla="*/ 173 h 362123"/>
                            <a:gd name="connsiteX3" fmla="*/ 2266950 w 2863850"/>
                            <a:gd name="connsiteY3" fmla="*/ 197023 h 362123"/>
                            <a:gd name="connsiteX4" fmla="*/ 2863850 w 2863850"/>
                            <a:gd name="connsiteY4" fmla="*/ 362123 h 362123"/>
                            <a:gd name="connsiteX0" fmla="*/ 0 w 2863850"/>
                            <a:gd name="connsiteY0" fmla="*/ 355602 h 361952"/>
                            <a:gd name="connsiteX1" fmla="*/ 708025 w 2863850"/>
                            <a:gd name="connsiteY1" fmla="*/ 231777 h 361952"/>
                            <a:gd name="connsiteX2" fmla="*/ 1441450 w 2863850"/>
                            <a:gd name="connsiteY2" fmla="*/ 2 h 361952"/>
                            <a:gd name="connsiteX3" fmla="*/ 2171700 w 2863850"/>
                            <a:gd name="connsiteY3" fmla="*/ 228602 h 361952"/>
                            <a:gd name="connsiteX4" fmla="*/ 2863850 w 2863850"/>
                            <a:gd name="connsiteY4" fmla="*/ 361952 h 361952"/>
                            <a:gd name="connsiteX0" fmla="*/ 0 w 2863850"/>
                            <a:gd name="connsiteY0" fmla="*/ 355602 h 361952"/>
                            <a:gd name="connsiteX1" fmla="*/ 708025 w 2863850"/>
                            <a:gd name="connsiteY1" fmla="*/ 231777 h 361952"/>
                            <a:gd name="connsiteX2" fmla="*/ 1441450 w 2863850"/>
                            <a:gd name="connsiteY2" fmla="*/ 2 h 361952"/>
                            <a:gd name="connsiteX3" fmla="*/ 2171700 w 2863850"/>
                            <a:gd name="connsiteY3" fmla="*/ 228602 h 361952"/>
                            <a:gd name="connsiteX4" fmla="*/ 2863850 w 2863850"/>
                            <a:gd name="connsiteY4" fmla="*/ 361952 h 36195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863850" h="361952">
                              <a:moveTo>
                                <a:pt x="0" y="355602"/>
                              </a:moveTo>
                              <a:cubicBezTo>
                                <a:pt x="313266" y="311681"/>
                                <a:pt x="467783" y="291044"/>
                                <a:pt x="708025" y="231777"/>
                              </a:cubicBezTo>
                              <a:cubicBezTo>
                                <a:pt x="948267" y="172510"/>
                                <a:pt x="1197504" y="531"/>
                                <a:pt x="1441450" y="2"/>
                              </a:cubicBezTo>
                              <a:cubicBezTo>
                                <a:pt x="1685396" y="-527"/>
                                <a:pt x="1934633" y="168277"/>
                                <a:pt x="2171700" y="228602"/>
                              </a:cubicBezTo>
                              <a:cubicBezTo>
                                <a:pt x="2408767" y="288927"/>
                                <a:pt x="2626783" y="322794"/>
                                <a:pt x="2863850" y="361952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fr-FR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31" name="ZoneTexte 30">
                        <a:extLst>
                          <a:ext uri="{FF2B5EF4-FFF2-40B4-BE49-F238E27FC236}">
                            <a16:creationId xmlns:a16="http://schemas.microsoft.com/office/drawing/2014/main" id="{5BB47E07-D9D3-4C05-80C5-1CBEC1971F0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431710" y="4946957"/>
                        <a:ext cx="497787" cy="38819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SE1</a:t>
                        </a:r>
                      </a:p>
                    </p:txBody>
                  </p:sp>
                  <p:sp>
                    <p:nvSpPr>
                      <p:cNvPr id="32" name="ZoneTexte 31">
                        <a:extLst>
                          <a:ext uri="{FF2B5EF4-FFF2-40B4-BE49-F238E27FC236}">
                            <a16:creationId xmlns:a16="http://schemas.microsoft.com/office/drawing/2014/main" id="{C6D0DB83-D660-4A36-B36B-530B24361D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502131" y="5397277"/>
                        <a:ext cx="497787" cy="38819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SE2</a:t>
                        </a:r>
                      </a:p>
                    </p:txBody>
                  </p:sp>
                </p:grp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9C8AED04-28EE-4E70-9E63-2AB6097ED2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2185" y="2613660"/>
                      <a:ext cx="137160" cy="160020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90914813-BA5B-4222-9EC8-B3B8FCD32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9275" y="2616200"/>
                      <a:ext cx="1009650" cy="155575"/>
                    </a:xfrm>
                    <a:prstGeom prst="rect">
                      <a:avLst/>
                    </a:prstGeom>
                    <a:solidFill>
                      <a:schemeClr val="accent6">
                        <a:alpha val="16000"/>
                      </a:schemeClr>
                    </a:solidFill>
                    <a:ln>
                      <a:solidFill>
                        <a:srgbClr val="00B050">
                          <a:alpha val="41000"/>
                        </a:srgb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40" name="Forme libre : forme 39">
                  <a:extLst>
                    <a:ext uri="{FF2B5EF4-FFF2-40B4-BE49-F238E27FC236}">
                      <a16:creationId xmlns:a16="http://schemas.microsoft.com/office/drawing/2014/main" id="{35D5049D-F65E-47E1-A72F-00C065727913}"/>
                    </a:ext>
                  </a:extLst>
                </p:cNvPr>
                <p:cNvSpPr/>
                <p:nvPr/>
              </p:nvSpPr>
              <p:spPr>
                <a:xfrm>
                  <a:off x="2390739" y="3603341"/>
                  <a:ext cx="77602" cy="1451258"/>
                </a:xfrm>
                <a:custGeom>
                  <a:avLst/>
                  <a:gdLst>
                    <a:gd name="connsiteX0" fmla="*/ 76200 w 76200"/>
                    <a:gd name="connsiteY0" fmla="*/ 0 h 1327150"/>
                    <a:gd name="connsiteX1" fmla="*/ 76200 w 76200"/>
                    <a:gd name="connsiteY1" fmla="*/ 1327150 h 1327150"/>
                    <a:gd name="connsiteX2" fmla="*/ 0 w 76200"/>
                    <a:gd name="connsiteY2" fmla="*/ 469900 h 1327150"/>
                    <a:gd name="connsiteX0" fmla="*/ 63873 w 76200"/>
                    <a:gd name="connsiteY0" fmla="*/ 0 h 2090011"/>
                    <a:gd name="connsiteX1" fmla="*/ 76200 w 76200"/>
                    <a:gd name="connsiteY1" fmla="*/ 2090011 h 2090011"/>
                    <a:gd name="connsiteX2" fmla="*/ 0 w 76200"/>
                    <a:gd name="connsiteY2" fmla="*/ 1232761 h 2090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200" h="2090011">
                      <a:moveTo>
                        <a:pt x="63873" y="0"/>
                      </a:moveTo>
                      <a:lnTo>
                        <a:pt x="76200" y="2090011"/>
                      </a:lnTo>
                      <a:lnTo>
                        <a:pt x="0" y="1232761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F2D9ABA9-439E-443D-99E4-2FF1033A5E1C}"/>
                    </a:ext>
                  </a:extLst>
                </p:cNvPr>
                <p:cNvSpPr txBox="1"/>
                <p:nvPr/>
              </p:nvSpPr>
              <p:spPr>
                <a:xfrm>
                  <a:off x="2006013" y="4634872"/>
                  <a:ext cx="539750" cy="1967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BSE</a:t>
                  </a:r>
                </a:p>
              </p:txBody>
            </p:sp>
          </p:grp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4A8821D-FB75-4AA7-AB9A-DC740788FCA0}"/>
                  </a:ext>
                </a:extLst>
              </p:cNvPr>
              <p:cNvSpPr/>
              <p:nvPr/>
            </p:nvSpPr>
            <p:spPr>
              <a:xfrm>
                <a:off x="8791575" y="3095625"/>
                <a:ext cx="990600" cy="13335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5" name="Groupe 84">
                <a:extLst>
                  <a:ext uri="{FF2B5EF4-FFF2-40B4-BE49-F238E27FC236}">
                    <a16:creationId xmlns:a16="http://schemas.microsoft.com/office/drawing/2014/main" id="{3C1F6607-2BA5-4314-B4C5-807FF31334EF}"/>
                  </a:ext>
                </a:extLst>
              </p:cNvPr>
              <p:cNvGrpSpPr/>
              <p:nvPr/>
            </p:nvGrpSpPr>
            <p:grpSpPr>
              <a:xfrm>
                <a:off x="8213569" y="2783987"/>
                <a:ext cx="663731" cy="292588"/>
                <a:chOff x="4917919" y="2793512"/>
                <a:chExt cx="1006631" cy="387838"/>
              </a:xfrm>
            </p:grpSpPr>
            <p:sp>
              <p:nvSpPr>
                <p:cNvPr id="83" name="Ellipse 82">
                  <a:extLst>
                    <a:ext uri="{FF2B5EF4-FFF2-40B4-BE49-F238E27FC236}">
                      <a16:creationId xmlns:a16="http://schemas.microsoft.com/office/drawing/2014/main" id="{3BF54514-009D-4C90-A3C8-A1CE5281BF19}"/>
                    </a:ext>
                  </a:extLst>
                </p:cNvPr>
                <p:cNvSpPr/>
                <p:nvPr/>
              </p:nvSpPr>
              <p:spPr>
                <a:xfrm>
                  <a:off x="4917919" y="2793512"/>
                  <a:ext cx="1006631" cy="387838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Ellipse 83">
                  <a:extLst>
                    <a:ext uri="{FF2B5EF4-FFF2-40B4-BE49-F238E27FC236}">
                      <a16:creationId xmlns:a16="http://schemas.microsoft.com/office/drawing/2014/main" id="{6978BA74-6414-4C0A-A973-7D0D35B8B676}"/>
                    </a:ext>
                  </a:extLst>
                </p:cNvPr>
                <p:cNvSpPr/>
                <p:nvPr/>
              </p:nvSpPr>
              <p:spPr>
                <a:xfrm>
                  <a:off x="5165569" y="2898287"/>
                  <a:ext cx="511331" cy="140188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F4726013-F919-48D2-BA78-1C9F8F6E0212}"/>
                  </a:ext>
                </a:extLst>
              </p:cNvPr>
              <p:cNvCxnSpPr>
                <a:cxnSpLocks/>
                <a:stCxn id="83" idx="0"/>
                <a:endCxn id="84" idx="4"/>
              </p:cNvCxnSpPr>
              <p:nvPr/>
            </p:nvCxnSpPr>
            <p:spPr>
              <a:xfrm>
                <a:off x="8545435" y="2783987"/>
                <a:ext cx="0" cy="18480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E9C4E124-DD64-4DD3-B0AB-952F83400B74}"/>
                </a:ext>
              </a:extLst>
            </p:cNvPr>
            <p:cNvSpPr txBox="1"/>
            <p:nvPr/>
          </p:nvSpPr>
          <p:spPr>
            <a:xfrm>
              <a:off x="9839325" y="3352800"/>
              <a:ext cx="1764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Détecteur latéral</a:t>
              </a:r>
            </a:p>
          </p:txBody>
        </p:sp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0153B991-EC93-46A0-9B0E-73D17392AA1C}"/>
                </a:ext>
              </a:extLst>
            </p:cNvPr>
            <p:cNvSpPr txBox="1"/>
            <p:nvPr/>
          </p:nvSpPr>
          <p:spPr>
            <a:xfrm>
              <a:off x="8010525" y="2886075"/>
              <a:ext cx="2081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Détecteur dans l’axe</a:t>
              </a:r>
            </a:p>
          </p:txBody>
        </p:sp>
      </p:grpSp>
      <p:sp>
        <p:nvSpPr>
          <p:cNvPr id="71" name="Rectangle 70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811937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ECC81DF-21DD-4A05-9E76-D0FBD23D7A72}"/>
              </a:ext>
            </a:extLst>
          </p:cNvPr>
          <p:cNvSpPr txBox="1"/>
          <p:nvPr/>
        </p:nvSpPr>
        <p:spPr>
          <a:xfrm>
            <a:off x="2899747" y="138145"/>
            <a:ext cx="6324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Comment les électrons émis sont attirés dans la colonne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ABDC896-A3F7-4E7C-9496-A9387F98BD27}"/>
              </a:ext>
            </a:extLst>
          </p:cNvPr>
          <p:cNvSpPr txBox="1"/>
          <p:nvPr/>
        </p:nvSpPr>
        <p:spPr>
          <a:xfrm>
            <a:off x="155122" y="855177"/>
            <a:ext cx="37224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Echantillon baigne dans un champ magnétique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C27F647-FA2B-47FC-9DEC-EC0C8209702E}"/>
              </a:ext>
            </a:extLst>
          </p:cNvPr>
          <p:cNvSpPr txBox="1"/>
          <p:nvPr/>
        </p:nvSpPr>
        <p:spPr>
          <a:xfrm>
            <a:off x="116114" y="3443515"/>
            <a:ext cx="27286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Utilisation d’un champ électrique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FA63DE-220F-4E09-9820-FC3E9DBA78AF}"/>
              </a:ext>
            </a:extLst>
          </p:cNvPr>
          <p:cNvSpPr txBox="1"/>
          <p:nvPr/>
        </p:nvSpPr>
        <p:spPr>
          <a:xfrm>
            <a:off x="375297" y="3826588"/>
            <a:ext cx="3031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Soit confiné dans la lentille objectif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E88FA7A-3D49-4086-8EC2-334693DAD9FB}"/>
              </a:ext>
            </a:extLst>
          </p:cNvPr>
          <p:cNvSpPr txBox="1"/>
          <p:nvPr/>
        </p:nvSpPr>
        <p:spPr>
          <a:xfrm>
            <a:off x="1343609" y="4282751"/>
            <a:ext cx="2414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d’une lentille objectif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(ZEISS, TESCAN)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191CD3C-7E50-49E0-BCF4-EDC8BD9017A4}"/>
              </a:ext>
            </a:extLst>
          </p:cNvPr>
          <p:cNvSpPr txBox="1"/>
          <p:nvPr/>
        </p:nvSpPr>
        <p:spPr>
          <a:xfrm>
            <a:off x="368987" y="5102606"/>
            <a:ext cx="3704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Soit créé entre la platine et la lentille objectif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D6070E6-692C-46E6-B2A7-3C82F2B0EC24}"/>
              </a:ext>
            </a:extLst>
          </p:cNvPr>
          <p:cNvSpPr txBox="1"/>
          <p:nvPr/>
        </p:nvSpPr>
        <p:spPr>
          <a:xfrm>
            <a:off x="1351384" y="5584630"/>
            <a:ext cx="253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Gentle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(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Jeol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decelaration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hitachi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FEI)</a:t>
            </a:r>
          </a:p>
        </p:txBody>
      </p:sp>
      <p:grpSp>
        <p:nvGrpSpPr>
          <p:cNvPr id="61" name="Groupe 60"/>
          <p:cNvGrpSpPr>
            <a:grpSpLocks noChangeAspect="1"/>
          </p:cNvGrpSpPr>
          <p:nvPr/>
        </p:nvGrpSpPr>
        <p:grpSpPr>
          <a:xfrm>
            <a:off x="3984079" y="921624"/>
            <a:ext cx="3176145" cy="2623760"/>
            <a:chOff x="1616075" y="1563688"/>
            <a:chExt cx="3686231" cy="3045137"/>
          </a:xfrm>
        </p:grpSpPr>
        <p:grpSp>
          <p:nvGrpSpPr>
            <p:cNvPr id="62" name="Groupe 61"/>
            <p:cNvGrpSpPr/>
            <p:nvPr/>
          </p:nvGrpSpPr>
          <p:grpSpPr>
            <a:xfrm>
              <a:off x="1616075" y="1563688"/>
              <a:ext cx="3686231" cy="3045137"/>
              <a:chOff x="1616075" y="1563688"/>
              <a:chExt cx="3686231" cy="3045137"/>
            </a:xfrm>
          </p:grpSpPr>
          <p:grpSp>
            <p:nvGrpSpPr>
              <p:cNvPr id="64" name="Groupe 63"/>
              <p:cNvGrpSpPr/>
              <p:nvPr/>
            </p:nvGrpSpPr>
            <p:grpSpPr>
              <a:xfrm>
                <a:off x="1616075" y="1563688"/>
                <a:ext cx="3686231" cy="3045137"/>
                <a:chOff x="1616075" y="1563688"/>
                <a:chExt cx="3686231" cy="3045137"/>
              </a:xfrm>
            </p:grpSpPr>
            <p:grpSp>
              <p:nvGrpSpPr>
                <p:cNvPr id="68" name="Groupe 67"/>
                <p:cNvGrpSpPr/>
                <p:nvPr/>
              </p:nvGrpSpPr>
              <p:grpSpPr>
                <a:xfrm>
                  <a:off x="1616075" y="1563688"/>
                  <a:ext cx="3686231" cy="3045137"/>
                  <a:chOff x="1616075" y="1563688"/>
                  <a:chExt cx="3686231" cy="3045137"/>
                </a:xfrm>
              </p:grpSpPr>
              <p:grpSp>
                <p:nvGrpSpPr>
                  <p:cNvPr id="71" name="Groupe 70"/>
                  <p:cNvGrpSpPr/>
                  <p:nvPr/>
                </p:nvGrpSpPr>
                <p:grpSpPr>
                  <a:xfrm>
                    <a:off x="1616075" y="1563688"/>
                    <a:ext cx="3686231" cy="2732088"/>
                    <a:chOff x="1616075" y="1563688"/>
                    <a:chExt cx="3686231" cy="2732088"/>
                  </a:xfrm>
                </p:grpSpPr>
                <p:pic>
                  <p:nvPicPr>
                    <p:cNvPr id="74" name="Image 73">
                      <a:extLst>
                        <a:ext uri="{FF2B5EF4-FFF2-40B4-BE49-F238E27FC236}">
                          <a16:creationId xmlns:a16="http://schemas.microsoft.com/office/drawing/2014/main" id="{DFB13B1B-34DF-48EB-A9E1-1B65907562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sharpenSoften amount="-11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616075" y="1563688"/>
                      <a:ext cx="3169962" cy="27320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76" name="ZoneTexte 75">
                      <a:extLst>
                        <a:ext uri="{FF2B5EF4-FFF2-40B4-BE49-F238E27FC236}">
                          <a16:creationId xmlns:a16="http://schemas.microsoft.com/office/drawing/2014/main" id="{929C77F6-DE1D-41BA-94F2-5BCC51E1D3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14575" y="1743075"/>
                      <a:ext cx="100437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électrode -Ve</a:t>
                      </a:r>
                    </a:p>
                  </p:txBody>
                </p:sp>
                <p:sp>
                  <p:nvSpPr>
                    <p:cNvPr id="77" name="ZoneTexte 76">
                      <a:extLst>
                        <a:ext uri="{FF2B5EF4-FFF2-40B4-BE49-F238E27FC236}">
                          <a16:creationId xmlns:a16="http://schemas.microsoft.com/office/drawing/2014/main" id="{FD2D2403-EED3-44A7-96FB-20DB15313A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71800" y="1993900"/>
                      <a:ext cx="2872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p:txBody>
                </p:sp>
                <p:sp>
                  <p:nvSpPr>
                    <p:cNvPr id="78" name="ZoneTexte 77">
                      <a:extLst>
                        <a:ext uri="{FF2B5EF4-FFF2-40B4-BE49-F238E27FC236}">
                          <a16:creationId xmlns:a16="http://schemas.microsoft.com/office/drawing/2014/main" id="{846EEDEB-4559-40DC-AA81-69E18EB7AB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05709" y="2618014"/>
                      <a:ext cx="28725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p:txBody>
                </p:sp>
                <p:sp>
                  <p:nvSpPr>
                    <p:cNvPr id="79" name="ZoneTexte 78">
                      <a:extLst>
                        <a:ext uri="{FF2B5EF4-FFF2-40B4-BE49-F238E27FC236}">
                          <a16:creationId xmlns:a16="http://schemas.microsoft.com/office/drawing/2014/main" id="{A0228E3E-EB0F-4A66-A3B4-369138044F3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037216" y="3439602"/>
                      <a:ext cx="126509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/>
                      <a:r>
                        <a:rPr lang="fr-FR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Flux magnétique </a:t>
                      </a:r>
                    </a:p>
                    <a:p>
                      <a:pPr algn="ctr"/>
                      <a:r>
                        <a:rPr lang="fr-FR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la lentille</a:t>
                      </a:r>
                    </a:p>
                  </p:txBody>
                </p:sp>
                <p:sp>
                  <p:nvSpPr>
                    <p:cNvPr id="80" name="ZoneTexte 79">
                      <a:extLst>
                        <a:ext uri="{FF2B5EF4-FFF2-40B4-BE49-F238E27FC236}">
                          <a16:creationId xmlns:a16="http://schemas.microsoft.com/office/drawing/2014/main" id="{7A7825C7-3ACF-4D64-8D89-DFEA13FC78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05175" y="2912745"/>
                      <a:ext cx="904415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Électrons </a:t>
                      </a:r>
                    </a:p>
                    <a:p>
                      <a:r>
                        <a:rPr lang="fr-FR" sz="1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secondaires</a:t>
                      </a:r>
                    </a:p>
                  </p:txBody>
                </p:sp>
                <p:sp>
                  <p:nvSpPr>
                    <p:cNvPr id="81" name="ZoneTexte 80">
                      <a:extLst>
                        <a:ext uri="{FF2B5EF4-FFF2-40B4-BE49-F238E27FC236}">
                          <a16:creationId xmlns:a16="http://schemas.microsoft.com/office/drawing/2014/main" id="{69F19B76-4AEB-4EDD-A88E-9D3287CCC7E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99932" y="2625652"/>
                      <a:ext cx="1698385" cy="32148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Collecteur +Ve</a:t>
                      </a:r>
                    </a:p>
                  </p:txBody>
                </p:sp>
                <p:sp>
                  <p:nvSpPr>
                    <p:cNvPr id="82" name="ZoneTexte 81">
                      <a:extLst>
                        <a:ext uri="{FF2B5EF4-FFF2-40B4-BE49-F238E27FC236}">
                          <a16:creationId xmlns:a16="http://schemas.microsoft.com/office/drawing/2014/main" id="{BD9D299E-55B3-4C2F-BF40-51B59389269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72463" y="1624075"/>
                      <a:ext cx="94128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Scintillateur</a:t>
                      </a:r>
                    </a:p>
                  </p:txBody>
                </p:sp>
                <p:sp>
                  <p:nvSpPr>
                    <p:cNvPr id="83" name="Organigramme : Jonction de sommaire 82">
                      <a:extLst>
                        <a:ext uri="{FF2B5EF4-FFF2-40B4-BE49-F238E27FC236}">
                          <a16:creationId xmlns:a16="http://schemas.microsoft.com/office/drawing/2014/main" id="{D208A907-367B-446B-872E-102FAA250B7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976466" y="2463281"/>
                      <a:ext cx="144000" cy="144000"/>
                    </a:xfrm>
                    <a:prstGeom prst="flowChartSummingJunction">
                      <a:avLst/>
                    </a:prstGeom>
                    <a:noFill/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4" name="Forme libre 83"/>
                    <p:cNvSpPr/>
                    <p:nvPr/>
                  </p:nvSpPr>
                  <p:spPr>
                    <a:xfrm>
                      <a:off x="3224709" y="2405063"/>
                      <a:ext cx="635298" cy="1466850"/>
                    </a:xfrm>
                    <a:custGeom>
                      <a:avLst/>
                      <a:gdLst>
                        <a:gd name="connsiteX0" fmla="*/ 68561 w 525761"/>
                        <a:gd name="connsiteY0" fmla="*/ 1404938 h 1404938"/>
                        <a:gd name="connsiteX1" fmla="*/ 28080 w 525761"/>
                        <a:gd name="connsiteY1" fmla="*/ 1331119 h 1404938"/>
                        <a:gd name="connsiteX2" fmla="*/ 59036 w 525761"/>
                        <a:gd name="connsiteY2" fmla="*/ 1245394 h 1404938"/>
                        <a:gd name="connsiteX3" fmla="*/ 101898 w 525761"/>
                        <a:gd name="connsiteY3" fmla="*/ 1221581 h 1404938"/>
                        <a:gd name="connsiteX4" fmla="*/ 135236 w 525761"/>
                        <a:gd name="connsiteY4" fmla="*/ 1235869 h 1404938"/>
                        <a:gd name="connsiteX5" fmla="*/ 94755 w 525761"/>
                        <a:gd name="connsiteY5" fmla="*/ 1285875 h 1404938"/>
                        <a:gd name="connsiteX6" fmla="*/ 54273 w 525761"/>
                        <a:gd name="connsiteY6" fmla="*/ 1283494 h 1404938"/>
                        <a:gd name="connsiteX7" fmla="*/ 42367 w 525761"/>
                        <a:gd name="connsiteY7" fmla="*/ 1159669 h 1404938"/>
                        <a:gd name="connsiteX8" fmla="*/ 66180 w 525761"/>
                        <a:gd name="connsiteY8" fmla="*/ 1109663 h 1404938"/>
                        <a:gd name="connsiteX9" fmla="*/ 118567 w 525761"/>
                        <a:gd name="connsiteY9" fmla="*/ 1104900 h 1404938"/>
                        <a:gd name="connsiteX10" fmla="*/ 132855 w 525761"/>
                        <a:gd name="connsiteY10" fmla="*/ 1152525 h 1404938"/>
                        <a:gd name="connsiteX11" fmla="*/ 78086 w 525761"/>
                        <a:gd name="connsiteY11" fmla="*/ 1171575 h 1404938"/>
                        <a:gd name="connsiteX12" fmla="*/ 37605 w 525761"/>
                        <a:gd name="connsiteY12" fmla="*/ 1123950 h 1404938"/>
                        <a:gd name="connsiteX13" fmla="*/ 35223 w 525761"/>
                        <a:gd name="connsiteY13" fmla="*/ 1012031 h 1404938"/>
                        <a:gd name="connsiteX14" fmla="*/ 44748 w 525761"/>
                        <a:gd name="connsiteY14" fmla="*/ 969169 h 1404938"/>
                        <a:gd name="connsiteX15" fmla="*/ 75705 w 525761"/>
                        <a:gd name="connsiteY15" fmla="*/ 933450 h 1404938"/>
                        <a:gd name="connsiteX16" fmla="*/ 116186 w 525761"/>
                        <a:gd name="connsiteY16" fmla="*/ 933450 h 1404938"/>
                        <a:gd name="connsiteX17" fmla="*/ 118567 w 525761"/>
                        <a:gd name="connsiteY17" fmla="*/ 964406 h 1404938"/>
                        <a:gd name="connsiteX18" fmla="*/ 97136 w 525761"/>
                        <a:gd name="connsiteY18" fmla="*/ 990600 h 1404938"/>
                        <a:gd name="connsiteX19" fmla="*/ 61417 w 525761"/>
                        <a:gd name="connsiteY19" fmla="*/ 997744 h 1404938"/>
                        <a:gd name="connsiteX20" fmla="*/ 44748 w 525761"/>
                        <a:gd name="connsiteY20" fmla="*/ 985838 h 1404938"/>
                        <a:gd name="connsiteX21" fmla="*/ 23317 w 525761"/>
                        <a:gd name="connsiteY21" fmla="*/ 962025 h 1404938"/>
                        <a:gd name="connsiteX22" fmla="*/ 1886 w 525761"/>
                        <a:gd name="connsiteY22" fmla="*/ 912019 h 1404938"/>
                        <a:gd name="connsiteX23" fmla="*/ 1886 w 525761"/>
                        <a:gd name="connsiteY23" fmla="*/ 650081 h 1404938"/>
                        <a:gd name="connsiteX24" fmla="*/ 9030 w 525761"/>
                        <a:gd name="connsiteY24" fmla="*/ 585788 h 1404938"/>
                        <a:gd name="connsiteX25" fmla="*/ 25698 w 525761"/>
                        <a:gd name="connsiteY25" fmla="*/ 492919 h 1404938"/>
                        <a:gd name="connsiteX26" fmla="*/ 59036 w 525761"/>
                        <a:gd name="connsiteY26" fmla="*/ 402431 h 1404938"/>
                        <a:gd name="connsiteX27" fmla="*/ 151905 w 525761"/>
                        <a:gd name="connsiteY27" fmla="*/ 285750 h 1404938"/>
                        <a:gd name="connsiteX28" fmla="*/ 316211 w 525761"/>
                        <a:gd name="connsiteY28" fmla="*/ 147638 h 1404938"/>
                        <a:gd name="connsiteX29" fmla="*/ 525761 w 525761"/>
                        <a:gd name="connsiteY29" fmla="*/ 0 h 1404938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94755 w 635298"/>
                        <a:gd name="connsiteY5" fmla="*/ 1347787 h 1466850"/>
                        <a:gd name="connsiteX6" fmla="*/ 54273 w 635298"/>
                        <a:gd name="connsiteY6" fmla="*/ 1345406 h 1466850"/>
                        <a:gd name="connsiteX7" fmla="*/ 42367 w 635298"/>
                        <a:gd name="connsiteY7" fmla="*/ 1221581 h 1466850"/>
                        <a:gd name="connsiteX8" fmla="*/ 66180 w 635298"/>
                        <a:gd name="connsiteY8" fmla="*/ 1171575 h 1466850"/>
                        <a:gd name="connsiteX9" fmla="*/ 118567 w 635298"/>
                        <a:gd name="connsiteY9" fmla="*/ 1166812 h 1466850"/>
                        <a:gd name="connsiteX10" fmla="*/ 132855 w 635298"/>
                        <a:gd name="connsiteY10" fmla="*/ 1214437 h 1466850"/>
                        <a:gd name="connsiteX11" fmla="*/ 78086 w 635298"/>
                        <a:gd name="connsiteY11" fmla="*/ 1233487 h 1466850"/>
                        <a:gd name="connsiteX12" fmla="*/ 37605 w 635298"/>
                        <a:gd name="connsiteY12" fmla="*/ 1185862 h 1466850"/>
                        <a:gd name="connsiteX13" fmla="*/ 35223 w 635298"/>
                        <a:gd name="connsiteY13" fmla="*/ 1073943 h 1466850"/>
                        <a:gd name="connsiteX14" fmla="*/ 44748 w 635298"/>
                        <a:gd name="connsiteY14" fmla="*/ 1031081 h 1466850"/>
                        <a:gd name="connsiteX15" fmla="*/ 75705 w 635298"/>
                        <a:gd name="connsiteY15" fmla="*/ 995362 h 1466850"/>
                        <a:gd name="connsiteX16" fmla="*/ 116186 w 635298"/>
                        <a:gd name="connsiteY16" fmla="*/ 995362 h 1466850"/>
                        <a:gd name="connsiteX17" fmla="*/ 118567 w 635298"/>
                        <a:gd name="connsiteY17" fmla="*/ 1026318 h 1466850"/>
                        <a:gd name="connsiteX18" fmla="*/ 97136 w 635298"/>
                        <a:gd name="connsiteY18" fmla="*/ 1052512 h 1466850"/>
                        <a:gd name="connsiteX19" fmla="*/ 61417 w 635298"/>
                        <a:gd name="connsiteY19" fmla="*/ 1059656 h 1466850"/>
                        <a:gd name="connsiteX20" fmla="*/ 44748 w 635298"/>
                        <a:gd name="connsiteY20" fmla="*/ 1047750 h 1466850"/>
                        <a:gd name="connsiteX21" fmla="*/ 23317 w 635298"/>
                        <a:gd name="connsiteY21" fmla="*/ 1023937 h 1466850"/>
                        <a:gd name="connsiteX22" fmla="*/ 1886 w 635298"/>
                        <a:gd name="connsiteY22" fmla="*/ 973931 h 1466850"/>
                        <a:gd name="connsiteX23" fmla="*/ 1886 w 635298"/>
                        <a:gd name="connsiteY23" fmla="*/ 711993 h 1466850"/>
                        <a:gd name="connsiteX24" fmla="*/ 9030 w 635298"/>
                        <a:gd name="connsiteY24" fmla="*/ 647700 h 1466850"/>
                        <a:gd name="connsiteX25" fmla="*/ 25698 w 635298"/>
                        <a:gd name="connsiteY25" fmla="*/ 554831 h 1466850"/>
                        <a:gd name="connsiteX26" fmla="*/ 59036 w 635298"/>
                        <a:gd name="connsiteY26" fmla="*/ 464343 h 1466850"/>
                        <a:gd name="connsiteX27" fmla="*/ 151905 w 635298"/>
                        <a:gd name="connsiteY27" fmla="*/ 347662 h 1466850"/>
                        <a:gd name="connsiteX28" fmla="*/ 316211 w 635298"/>
                        <a:gd name="connsiteY28" fmla="*/ 209550 h 1466850"/>
                        <a:gd name="connsiteX29" fmla="*/ 635298 w 635298"/>
                        <a:gd name="connsiteY29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18566 w 635298"/>
                        <a:gd name="connsiteY5" fmla="*/ 1326356 h 1466850"/>
                        <a:gd name="connsiteX6" fmla="*/ 94755 w 635298"/>
                        <a:gd name="connsiteY6" fmla="*/ 1347787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78086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31081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73931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18566 w 635298"/>
                        <a:gd name="connsiteY5" fmla="*/ 1326356 h 1466850"/>
                        <a:gd name="connsiteX6" fmla="*/ 94755 w 635298"/>
                        <a:gd name="connsiteY6" fmla="*/ 1347787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78086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31081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18566 w 635298"/>
                        <a:gd name="connsiteY5" fmla="*/ 1326356 h 1466850"/>
                        <a:gd name="connsiteX6" fmla="*/ 94755 w 635298"/>
                        <a:gd name="connsiteY6" fmla="*/ 1347787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31081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18566 w 635298"/>
                        <a:gd name="connsiteY5" fmla="*/ 1326356 h 1466850"/>
                        <a:gd name="connsiteX6" fmla="*/ 97136 w 635298"/>
                        <a:gd name="connsiteY6" fmla="*/ 1354931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31081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18566 w 635298"/>
                        <a:gd name="connsiteY5" fmla="*/ 1326356 h 1466850"/>
                        <a:gd name="connsiteX6" fmla="*/ 128091 w 635298"/>
                        <a:gd name="connsiteY6" fmla="*/ 1338262 h 1466850"/>
                        <a:gd name="connsiteX7" fmla="*/ 97136 w 635298"/>
                        <a:gd name="connsiteY7" fmla="*/ 1354931 h 1466850"/>
                        <a:gd name="connsiteX8" fmla="*/ 54273 w 635298"/>
                        <a:gd name="connsiteY8" fmla="*/ 1345406 h 1466850"/>
                        <a:gd name="connsiteX9" fmla="*/ 42367 w 635298"/>
                        <a:gd name="connsiteY9" fmla="*/ 1221581 h 1466850"/>
                        <a:gd name="connsiteX10" fmla="*/ 66180 w 635298"/>
                        <a:gd name="connsiteY10" fmla="*/ 1171575 h 1466850"/>
                        <a:gd name="connsiteX11" fmla="*/ 118567 w 635298"/>
                        <a:gd name="connsiteY11" fmla="*/ 1166812 h 1466850"/>
                        <a:gd name="connsiteX12" fmla="*/ 132855 w 635298"/>
                        <a:gd name="connsiteY12" fmla="*/ 1214437 h 1466850"/>
                        <a:gd name="connsiteX13" fmla="*/ 85230 w 635298"/>
                        <a:gd name="connsiteY13" fmla="*/ 1233487 h 1466850"/>
                        <a:gd name="connsiteX14" fmla="*/ 37605 w 635298"/>
                        <a:gd name="connsiteY14" fmla="*/ 1185862 h 1466850"/>
                        <a:gd name="connsiteX15" fmla="*/ 35223 w 635298"/>
                        <a:gd name="connsiteY15" fmla="*/ 1073943 h 1466850"/>
                        <a:gd name="connsiteX16" fmla="*/ 44748 w 635298"/>
                        <a:gd name="connsiteY16" fmla="*/ 1031081 h 1466850"/>
                        <a:gd name="connsiteX17" fmla="*/ 75705 w 635298"/>
                        <a:gd name="connsiteY17" fmla="*/ 995362 h 1466850"/>
                        <a:gd name="connsiteX18" fmla="*/ 116186 w 635298"/>
                        <a:gd name="connsiteY18" fmla="*/ 995362 h 1466850"/>
                        <a:gd name="connsiteX19" fmla="*/ 118567 w 635298"/>
                        <a:gd name="connsiteY19" fmla="*/ 1026318 h 1466850"/>
                        <a:gd name="connsiteX20" fmla="*/ 97136 w 635298"/>
                        <a:gd name="connsiteY20" fmla="*/ 1052512 h 1466850"/>
                        <a:gd name="connsiteX21" fmla="*/ 61417 w 635298"/>
                        <a:gd name="connsiteY21" fmla="*/ 1059656 h 1466850"/>
                        <a:gd name="connsiteX22" fmla="*/ 44748 w 635298"/>
                        <a:gd name="connsiteY22" fmla="*/ 1047750 h 1466850"/>
                        <a:gd name="connsiteX23" fmla="*/ 23317 w 635298"/>
                        <a:gd name="connsiteY23" fmla="*/ 1023937 h 1466850"/>
                        <a:gd name="connsiteX24" fmla="*/ 1886 w 635298"/>
                        <a:gd name="connsiteY24" fmla="*/ 952500 h 1466850"/>
                        <a:gd name="connsiteX25" fmla="*/ 1886 w 635298"/>
                        <a:gd name="connsiteY25" fmla="*/ 711993 h 1466850"/>
                        <a:gd name="connsiteX26" fmla="*/ 9030 w 635298"/>
                        <a:gd name="connsiteY26" fmla="*/ 647700 h 1466850"/>
                        <a:gd name="connsiteX27" fmla="*/ 25698 w 635298"/>
                        <a:gd name="connsiteY27" fmla="*/ 554831 h 1466850"/>
                        <a:gd name="connsiteX28" fmla="*/ 59036 w 635298"/>
                        <a:gd name="connsiteY28" fmla="*/ 464343 h 1466850"/>
                        <a:gd name="connsiteX29" fmla="*/ 151905 w 635298"/>
                        <a:gd name="connsiteY29" fmla="*/ 347662 h 1466850"/>
                        <a:gd name="connsiteX30" fmla="*/ 316211 w 635298"/>
                        <a:gd name="connsiteY30" fmla="*/ 209550 h 1466850"/>
                        <a:gd name="connsiteX31" fmla="*/ 635298 w 635298"/>
                        <a:gd name="connsiteY31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44760 w 635298"/>
                        <a:gd name="connsiteY5" fmla="*/ 1326356 h 1466850"/>
                        <a:gd name="connsiteX6" fmla="*/ 128091 w 635298"/>
                        <a:gd name="connsiteY6" fmla="*/ 1338262 h 1466850"/>
                        <a:gd name="connsiteX7" fmla="*/ 97136 w 635298"/>
                        <a:gd name="connsiteY7" fmla="*/ 1354931 h 1466850"/>
                        <a:gd name="connsiteX8" fmla="*/ 54273 w 635298"/>
                        <a:gd name="connsiteY8" fmla="*/ 1345406 h 1466850"/>
                        <a:gd name="connsiteX9" fmla="*/ 42367 w 635298"/>
                        <a:gd name="connsiteY9" fmla="*/ 1221581 h 1466850"/>
                        <a:gd name="connsiteX10" fmla="*/ 66180 w 635298"/>
                        <a:gd name="connsiteY10" fmla="*/ 1171575 h 1466850"/>
                        <a:gd name="connsiteX11" fmla="*/ 118567 w 635298"/>
                        <a:gd name="connsiteY11" fmla="*/ 1166812 h 1466850"/>
                        <a:gd name="connsiteX12" fmla="*/ 132855 w 635298"/>
                        <a:gd name="connsiteY12" fmla="*/ 1214437 h 1466850"/>
                        <a:gd name="connsiteX13" fmla="*/ 85230 w 635298"/>
                        <a:gd name="connsiteY13" fmla="*/ 1233487 h 1466850"/>
                        <a:gd name="connsiteX14" fmla="*/ 37605 w 635298"/>
                        <a:gd name="connsiteY14" fmla="*/ 1185862 h 1466850"/>
                        <a:gd name="connsiteX15" fmla="*/ 35223 w 635298"/>
                        <a:gd name="connsiteY15" fmla="*/ 1073943 h 1466850"/>
                        <a:gd name="connsiteX16" fmla="*/ 44748 w 635298"/>
                        <a:gd name="connsiteY16" fmla="*/ 1031081 h 1466850"/>
                        <a:gd name="connsiteX17" fmla="*/ 75705 w 635298"/>
                        <a:gd name="connsiteY17" fmla="*/ 995362 h 1466850"/>
                        <a:gd name="connsiteX18" fmla="*/ 116186 w 635298"/>
                        <a:gd name="connsiteY18" fmla="*/ 995362 h 1466850"/>
                        <a:gd name="connsiteX19" fmla="*/ 118567 w 635298"/>
                        <a:gd name="connsiteY19" fmla="*/ 1026318 h 1466850"/>
                        <a:gd name="connsiteX20" fmla="*/ 97136 w 635298"/>
                        <a:gd name="connsiteY20" fmla="*/ 1052512 h 1466850"/>
                        <a:gd name="connsiteX21" fmla="*/ 61417 w 635298"/>
                        <a:gd name="connsiteY21" fmla="*/ 1059656 h 1466850"/>
                        <a:gd name="connsiteX22" fmla="*/ 44748 w 635298"/>
                        <a:gd name="connsiteY22" fmla="*/ 1047750 h 1466850"/>
                        <a:gd name="connsiteX23" fmla="*/ 23317 w 635298"/>
                        <a:gd name="connsiteY23" fmla="*/ 1023937 h 1466850"/>
                        <a:gd name="connsiteX24" fmla="*/ 1886 w 635298"/>
                        <a:gd name="connsiteY24" fmla="*/ 952500 h 1466850"/>
                        <a:gd name="connsiteX25" fmla="*/ 1886 w 635298"/>
                        <a:gd name="connsiteY25" fmla="*/ 711993 h 1466850"/>
                        <a:gd name="connsiteX26" fmla="*/ 9030 w 635298"/>
                        <a:gd name="connsiteY26" fmla="*/ 647700 h 1466850"/>
                        <a:gd name="connsiteX27" fmla="*/ 25698 w 635298"/>
                        <a:gd name="connsiteY27" fmla="*/ 554831 h 1466850"/>
                        <a:gd name="connsiteX28" fmla="*/ 59036 w 635298"/>
                        <a:gd name="connsiteY28" fmla="*/ 464343 h 1466850"/>
                        <a:gd name="connsiteX29" fmla="*/ 151905 w 635298"/>
                        <a:gd name="connsiteY29" fmla="*/ 347662 h 1466850"/>
                        <a:gd name="connsiteX30" fmla="*/ 316211 w 635298"/>
                        <a:gd name="connsiteY30" fmla="*/ 209550 h 1466850"/>
                        <a:gd name="connsiteX31" fmla="*/ 635298 w 635298"/>
                        <a:gd name="connsiteY31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28091 w 635298"/>
                        <a:gd name="connsiteY5" fmla="*/ 1338262 h 1466850"/>
                        <a:gd name="connsiteX6" fmla="*/ 97136 w 635298"/>
                        <a:gd name="connsiteY6" fmla="*/ 1354931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31081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28091 w 635298"/>
                        <a:gd name="connsiteY5" fmla="*/ 1338262 h 1466850"/>
                        <a:gd name="connsiteX6" fmla="*/ 97136 w 635298"/>
                        <a:gd name="connsiteY6" fmla="*/ 1354931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19175 h 1466850"/>
                        <a:gd name="connsiteX16" fmla="*/ 75705 w 635298"/>
                        <a:gd name="connsiteY16" fmla="*/ 995362 h 1466850"/>
                        <a:gd name="connsiteX17" fmla="*/ 116186 w 635298"/>
                        <a:gd name="connsiteY17" fmla="*/ 995362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28091 w 635298"/>
                        <a:gd name="connsiteY5" fmla="*/ 1338262 h 1466850"/>
                        <a:gd name="connsiteX6" fmla="*/ 97136 w 635298"/>
                        <a:gd name="connsiteY6" fmla="*/ 1354931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19175 h 1466850"/>
                        <a:gd name="connsiteX16" fmla="*/ 75705 w 635298"/>
                        <a:gd name="connsiteY16" fmla="*/ 995362 h 1466850"/>
                        <a:gd name="connsiteX17" fmla="*/ 109042 w 635298"/>
                        <a:gd name="connsiteY17" fmla="*/ 1004887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  <a:gd name="connsiteX0" fmla="*/ 68561 w 635298"/>
                        <a:gd name="connsiteY0" fmla="*/ 1466850 h 1466850"/>
                        <a:gd name="connsiteX1" fmla="*/ 28080 w 635298"/>
                        <a:gd name="connsiteY1" fmla="*/ 1393031 h 1466850"/>
                        <a:gd name="connsiteX2" fmla="*/ 59036 w 635298"/>
                        <a:gd name="connsiteY2" fmla="*/ 1307306 h 1466850"/>
                        <a:gd name="connsiteX3" fmla="*/ 101898 w 635298"/>
                        <a:gd name="connsiteY3" fmla="*/ 1283493 h 1466850"/>
                        <a:gd name="connsiteX4" fmla="*/ 135236 w 635298"/>
                        <a:gd name="connsiteY4" fmla="*/ 1297781 h 1466850"/>
                        <a:gd name="connsiteX5" fmla="*/ 128091 w 635298"/>
                        <a:gd name="connsiteY5" fmla="*/ 1338262 h 1466850"/>
                        <a:gd name="connsiteX6" fmla="*/ 97136 w 635298"/>
                        <a:gd name="connsiteY6" fmla="*/ 1354931 h 1466850"/>
                        <a:gd name="connsiteX7" fmla="*/ 54273 w 635298"/>
                        <a:gd name="connsiteY7" fmla="*/ 1345406 h 1466850"/>
                        <a:gd name="connsiteX8" fmla="*/ 42367 w 635298"/>
                        <a:gd name="connsiteY8" fmla="*/ 1221581 h 1466850"/>
                        <a:gd name="connsiteX9" fmla="*/ 66180 w 635298"/>
                        <a:gd name="connsiteY9" fmla="*/ 1171575 h 1466850"/>
                        <a:gd name="connsiteX10" fmla="*/ 118567 w 635298"/>
                        <a:gd name="connsiteY10" fmla="*/ 1166812 h 1466850"/>
                        <a:gd name="connsiteX11" fmla="*/ 132855 w 635298"/>
                        <a:gd name="connsiteY11" fmla="*/ 1214437 h 1466850"/>
                        <a:gd name="connsiteX12" fmla="*/ 85230 w 635298"/>
                        <a:gd name="connsiteY12" fmla="*/ 1233487 h 1466850"/>
                        <a:gd name="connsiteX13" fmla="*/ 37605 w 635298"/>
                        <a:gd name="connsiteY13" fmla="*/ 1185862 h 1466850"/>
                        <a:gd name="connsiteX14" fmla="*/ 35223 w 635298"/>
                        <a:gd name="connsiteY14" fmla="*/ 1073943 h 1466850"/>
                        <a:gd name="connsiteX15" fmla="*/ 44748 w 635298"/>
                        <a:gd name="connsiteY15" fmla="*/ 1019175 h 1466850"/>
                        <a:gd name="connsiteX16" fmla="*/ 75705 w 635298"/>
                        <a:gd name="connsiteY16" fmla="*/ 995362 h 1466850"/>
                        <a:gd name="connsiteX17" fmla="*/ 118567 w 635298"/>
                        <a:gd name="connsiteY17" fmla="*/ 1002506 h 1466850"/>
                        <a:gd name="connsiteX18" fmla="*/ 118567 w 635298"/>
                        <a:gd name="connsiteY18" fmla="*/ 1026318 h 1466850"/>
                        <a:gd name="connsiteX19" fmla="*/ 97136 w 635298"/>
                        <a:gd name="connsiteY19" fmla="*/ 1052512 h 1466850"/>
                        <a:gd name="connsiteX20" fmla="*/ 61417 w 635298"/>
                        <a:gd name="connsiteY20" fmla="*/ 1059656 h 1466850"/>
                        <a:gd name="connsiteX21" fmla="*/ 44748 w 635298"/>
                        <a:gd name="connsiteY21" fmla="*/ 1047750 h 1466850"/>
                        <a:gd name="connsiteX22" fmla="*/ 23317 w 635298"/>
                        <a:gd name="connsiteY22" fmla="*/ 1023937 h 1466850"/>
                        <a:gd name="connsiteX23" fmla="*/ 1886 w 635298"/>
                        <a:gd name="connsiteY23" fmla="*/ 952500 h 1466850"/>
                        <a:gd name="connsiteX24" fmla="*/ 1886 w 635298"/>
                        <a:gd name="connsiteY24" fmla="*/ 711993 h 1466850"/>
                        <a:gd name="connsiteX25" fmla="*/ 9030 w 635298"/>
                        <a:gd name="connsiteY25" fmla="*/ 647700 h 1466850"/>
                        <a:gd name="connsiteX26" fmla="*/ 25698 w 635298"/>
                        <a:gd name="connsiteY26" fmla="*/ 554831 h 1466850"/>
                        <a:gd name="connsiteX27" fmla="*/ 59036 w 635298"/>
                        <a:gd name="connsiteY27" fmla="*/ 464343 h 1466850"/>
                        <a:gd name="connsiteX28" fmla="*/ 151905 w 635298"/>
                        <a:gd name="connsiteY28" fmla="*/ 347662 h 1466850"/>
                        <a:gd name="connsiteX29" fmla="*/ 316211 w 635298"/>
                        <a:gd name="connsiteY29" fmla="*/ 209550 h 1466850"/>
                        <a:gd name="connsiteX30" fmla="*/ 635298 w 635298"/>
                        <a:gd name="connsiteY30" fmla="*/ 0 h 14668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635298" h="1466850">
                          <a:moveTo>
                            <a:pt x="68561" y="1466850"/>
                          </a:moveTo>
                          <a:cubicBezTo>
                            <a:pt x="49114" y="1443236"/>
                            <a:pt x="29668" y="1419622"/>
                            <a:pt x="28080" y="1393031"/>
                          </a:cubicBezTo>
                          <a:cubicBezTo>
                            <a:pt x="26492" y="1366440"/>
                            <a:pt x="46733" y="1325562"/>
                            <a:pt x="59036" y="1307306"/>
                          </a:cubicBezTo>
                          <a:cubicBezTo>
                            <a:pt x="71339" y="1289050"/>
                            <a:pt x="89198" y="1285080"/>
                            <a:pt x="101898" y="1283493"/>
                          </a:cubicBezTo>
                          <a:cubicBezTo>
                            <a:pt x="114598" y="1281906"/>
                            <a:pt x="130871" y="1288653"/>
                            <a:pt x="135236" y="1297781"/>
                          </a:cubicBezTo>
                          <a:cubicBezTo>
                            <a:pt x="139601" y="1306909"/>
                            <a:pt x="134441" y="1328737"/>
                            <a:pt x="128091" y="1338262"/>
                          </a:cubicBezTo>
                          <a:cubicBezTo>
                            <a:pt x="121741" y="1347787"/>
                            <a:pt x="109439" y="1353740"/>
                            <a:pt x="97136" y="1354931"/>
                          </a:cubicBezTo>
                          <a:cubicBezTo>
                            <a:pt x="84833" y="1356122"/>
                            <a:pt x="63401" y="1367631"/>
                            <a:pt x="54273" y="1345406"/>
                          </a:cubicBezTo>
                          <a:cubicBezTo>
                            <a:pt x="45145" y="1323181"/>
                            <a:pt x="40382" y="1250553"/>
                            <a:pt x="42367" y="1221581"/>
                          </a:cubicBezTo>
                          <a:cubicBezTo>
                            <a:pt x="44352" y="1192609"/>
                            <a:pt x="53480" y="1180703"/>
                            <a:pt x="66180" y="1171575"/>
                          </a:cubicBezTo>
                          <a:cubicBezTo>
                            <a:pt x="78880" y="1162447"/>
                            <a:pt x="107455" y="1159668"/>
                            <a:pt x="118567" y="1166812"/>
                          </a:cubicBezTo>
                          <a:cubicBezTo>
                            <a:pt x="129680" y="1173956"/>
                            <a:pt x="138411" y="1203325"/>
                            <a:pt x="132855" y="1214437"/>
                          </a:cubicBezTo>
                          <a:cubicBezTo>
                            <a:pt x="127299" y="1225550"/>
                            <a:pt x="101105" y="1238249"/>
                            <a:pt x="85230" y="1233487"/>
                          </a:cubicBezTo>
                          <a:cubicBezTo>
                            <a:pt x="69355" y="1228725"/>
                            <a:pt x="45939" y="1212453"/>
                            <a:pt x="37605" y="1185862"/>
                          </a:cubicBezTo>
                          <a:cubicBezTo>
                            <a:pt x="29271" y="1159271"/>
                            <a:pt x="34033" y="1101724"/>
                            <a:pt x="35223" y="1073943"/>
                          </a:cubicBezTo>
                          <a:cubicBezTo>
                            <a:pt x="36413" y="1046162"/>
                            <a:pt x="38001" y="1032272"/>
                            <a:pt x="44748" y="1019175"/>
                          </a:cubicBezTo>
                          <a:cubicBezTo>
                            <a:pt x="51495" y="1006078"/>
                            <a:pt x="63402" y="998140"/>
                            <a:pt x="75705" y="995362"/>
                          </a:cubicBezTo>
                          <a:cubicBezTo>
                            <a:pt x="88008" y="992584"/>
                            <a:pt x="111423" y="997347"/>
                            <a:pt x="118567" y="1002506"/>
                          </a:cubicBezTo>
                          <a:cubicBezTo>
                            <a:pt x="125711" y="1007665"/>
                            <a:pt x="122139" y="1017984"/>
                            <a:pt x="118567" y="1026318"/>
                          </a:cubicBezTo>
                          <a:cubicBezTo>
                            <a:pt x="114995" y="1034652"/>
                            <a:pt x="106661" y="1046956"/>
                            <a:pt x="97136" y="1052512"/>
                          </a:cubicBezTo>
                          <a:cubicBezTo>
                            <a:pt x="87611" y="1058068"/>
                            <a:pt x="70148" y="1060450"/>
                            <a:pt x="61417" y="1059656"/>
                          </a:cubicBezTo>
                          <a:cubicBezTo>
                            <a:pt x="52686" y="1058862"/>
                            <a:pt x="51098" y="1053703"/>
                            <a:pt x="44748" y="1047750"/>
                          </a:cubicBezTo>
                          <a:cubicBezTo>
                            <a:pt x="38398" y="1041797"/>
                            <a:pt x="30461" y="1039812"/>
                            <a:pt x="23317" y="1023937"/>
                          </a:cubicBezTo>
                          <a:cubicBezTo>
                            <a:pt x="16173" y="1008062"/>
                            <a:pt x="5458" y="1004491"/>
                            <a:pt x="1886" y="952500"/>
                          </a:cubicBezTo>
                          <a:cubicBezTo>
                            <a:pt x="-1686" y="900509"/>
                            <a:pt x="695" y="762793"/>
                            <a:pt x="1886" y="711993"/>
                          </a:cubicBezTo>
                          <a:cubicBezTo>
                            <a:pt x="3077" y="661193"/>
                            <a:pt x="5061" y="673894"/>
                            <a:pt x="9030" y="647700"/>
                          </a:cubicBezTo>
                          <a:cubicBezTo>
                            <a:pt x="12999" y="621506"/>
                            <a:pt x="17364" y="585390"/>
                            <a:pt x="25698" y="554831"/>
                          </a:cubicBezTo>
                          <a:cubicBezTo>
                            <a:pt x="34032" y="524272"/>
                            <a:pt x="38001" y="498871"/>
                            <a:pt x="59036" y="464343"/>
                          </a:cubicBezTo>
                          <a:cubicBezTo>
                            <a:pt x="80071" y="429815"/>
                            <a:pt x="109043" y="390127"/>
                            <a:pt x="151905" y="347662"/>
                          </a:cubicBezTo>
                          <a:cubicBezTo>
                            <a:pt x="194768" y="305196"/>
                            <a:pt x="235646" y="267494"/>
                            <a:pt x="316211" y="209550"/>
                          </a:cubicBezTo>
                          <a:cubicBezTo>
                            <a:pt x="396776" y="151606"/>
                            <a:pt x="583307" y="34131"/>
                            <a:pt x="635298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rgbClr val="FF0000"/>
                      </a:solidFill>
                      <a:tailEnd type="stealt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5" name="Forme libre 84"/>
                    <p:cNvSpPr/>
                    <p:nvPr/>
                  </p:nvSpPr>
                  <p:spPr>
                    <a:xfrm>
                      <a:off x="3299218" y="3476625"/>
                      <a:ext cx="825631" cy="814388"/>
                    </a:xfrm>
                    <a:custGeom>
                      <a:avLst/>
                      <a:gdLst>
                        <a:gd name="connsiteX0" fmla="*/ 5957 w 825631"/>
                        <a:gd name="connsiteY0" fmla="*/ 814388 h 814388"/>
                        <a:gd name="connsiteX1" fmla="*/ 25007 w 825631"/>
                        <a:gd name="connsiteY1" fmla="*/ 590550 h 814388"/>
                        <a:gd name="connsiteX2" fmla="*/ 144070 w 825631"/>
                        <a:gd name="connsiteY2" fmla="*/ 409575 h 814388"/>
                        <a:gd name="connsiteX3" fmla="*/ 406007 w 825631"/>
                        <a:gd name="connsiteY3" fmla="*/ 328613 h 814388"/>
                        <a:gd name="connsiteX4" fmla="*/ 748907 w 825631"/>
                        <a:gd name="connsiteY4" fmla="*/ 261938 h 814388"/>
                        <a:gd name="connsiteX5" fmla="*/ 825107 w 825631"/>
                        <a:gd name="connsiteY5" fmla="*/ 228600 h 814388"/>
                        <a:gd name="connsiteX6" fmla="*/ 729857 w 825631"/>
                        <a:gd name="connsiteY6" fmla="*/ 209550 h 814388"/>
                        <a:gd name="connsiteX7" fmla="*/ 539357 w 825631"/>
                        <a:gd name="connsiteY7" fmla="*/ 195263 h 814388"/>
                        <a:gd name="connsiteX8" fmla="*/ 329807 w 825631"/>
                        <a:gd name="connsiteY8" fmla="*/ 171450 h 814388"/>
                        <a:gd name="connsiteX9" fmla="*/ 196457 w 825631"/>
                        <a:gd name="connsiteY9" fmla="*/ 152400 h 814388"/>
                        <a:gd name="connsiteX10" fmla="*/ 67870 w 825631"/>
                        <a:gd name="connsiteY10" fmla="*/ 123825 h 814388"/>
                        <a:gd name="connsiteX11" fmla="*/ 5957 w 825631"/>
                        <a:gd name="connsiteY11" fmla="*/ 47625 h 814388"/>
                        <a:gd name="connsiteX12" fmla="*/ 5957 w 825631"/>
                        <a:gd name="connsiteY12" fmla="*/ 0 h 8143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825631" h="814388">
                          <a:moveTo>
                            <a:pt x="5957" y="814388"/>
                          </a:moveTo>
                          <a:cubicBezTo>
                            <a:pt x="3972" y="736203"/>
                            <a:pt x="1988" y="658019"/>
                            <a:pt x="25007" y="590550"/>
                          </a:cubicBezTo>
                          <a:cubicBezTo>
                            <a:pt x="48026" y="523081"/>
                            <a:pt x="80570" y="453231"/>
                            <a:pt x="144070" y="409575"/>
                          </a:cubicBezTo>
                          <a:cubicBezTo>
                            <a:pt x="207570" y="365919"/>
                            <a:pt x="305201" y="353219"/>
                            <a:pt x="406007" y="328613"/>
                          </a:cubicBezTo>
                          <a:cubicBezTo>
                            <a:pt x="506813" y="304007"/>
                            <a:pt x="679057" y="278607"/>
                            <a:pt x="748907" y="261938"/>
                          </a:cubicBezTo>
                          <a:cubicBezTo>
                            <a:pt x="818757" y="245269"/>
                            <a:pt x="828282" y="237331"/>
                            <a:pt x="825107" y="228600"/>
                          </a:cubicBezTo>
                          <a:cubicBezTo>
                            <a:pt x="821932" y="219869"/>
                            <a:pt x="777482" y="215106"/>
                            <a:pt x="729857" y="209550"/>
                          </a:cubicBezTo>
                          <a:cubicBezTo>
                            <a:pt x="682232" y="203994"/>
                            <a:pt x="606032" y="201613"/>
                            <a:pt x="539357" y="195263"/>
                          </a:cubicBezTo>
                          <a:cubicBezTo>
                            <a:pt x="472682" y="188913"/>
                            <a:pt x="386957" y="178594"/>
                            <a:pt x="329807" y="171450"/>
                          </a:cubicBezTo>
                          <a:cubicBezTo>
                            <a:pt x="272657" y="164306"/>
                            <a:pt x="240113" y="160337"/>
                            <a:pt x="196457" y="152400"/>
                          </a:cubicBezTo>
                          <a:cubicBezTo>
                            <a:pt x="152801" y="144463"/>
                            <a:pt x="99620" y="141287"/>
                            <a:pt x="67870" y="123825"/>
                          </a:cubicBezTo>
                          <a:cubicBezTo>
                            <a:pt x="36120" y="106363"/>
                            <a:pt x="16276" y="68262"/>
                            <a:pt x="5957" y="47625"/>
                          </a:cubicBezTo>
                          <a:cubicBezTo>
                            <a:pt x="-4362" y="26987"/>
                            <a:pt x="797" y="13493"/>
                            <a:pt x="5957" y="0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rgbClr val="FFC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86" name="Connecteur droit avec flèche 85"/>
                    <p:cNvCxnSpPr/>
                    <p:nvPr/>
                  </p:nvCxnSpPr>
                  <p:spPr>
                    <a:xfrm flipH="1">
                      <a:off x="3007480" y="2343150"/>
                      <a:ext cx="475496" cy="10299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tailEnd type="stealt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necteur droit 86"/>
                    <p:cNvCxnSpPr/>
                    <p:nvPr/>
                  </p:nvCxnSpPr>
                  <p:spPr>
                    <a:xfrm flipV="1">
                      <a:off x="4305300" y="2228850"/>
                      <a:ext cx="119063" cy="71438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3724275" y="2009775"/>
                      <a:ext cx="676275" cy="3048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89" name="Rectangle 88"/>
                    <p:cNvSpPr/>
                    <p:nvPr/>
                  </p:nvSpPr>
                  <p:spPr>
                    <a:xfrm rot="6387998">
                      <a:off x="3840210" y="2094490"/>
                      <a:ext cx="676275" cy="4671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grpSp>
                  <p:nvGrpSpPr>
                    <p:cNvPr id="90" name="Groupe 89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752850" y="1971675"/>
                      <a:ext cx="819786" cy="648000"/>
                      <a:chOff x="5800725" y="781050"/>
                      <a:chExt cx="2060575" cy="1628775"/>
                    </a:xfrm>
                  </p:grpSpPr>
                  <p:sp>
                    <p:nvSpPr>
                      <p:cNvPr id="99" name="Forme libre 98"/>
                      <p:cNvSpPr/>
                      <p:nvPr/>
                    </p:nvSpPr>
                    <p:spPr>
                      <a:xfrm>
                        <a:off x="5800725" y="781050"/>
                        <a:ext cx="971550" cy="790575"/>
                      </a:xfrm>
                      <a:custGeom>
                        <a:avLst/>
                        <a:gdLst>
                          <a:gd name="connsiteX0" fmla="*/ 942975 w 971550"/>
                          <a:gd name="connsiteY0" fmla="*/ 0 h 790575"/>
                          <a:gd name="connsiteX1" fmla="*/ 0 w 971550"/>
                          <a:gd name="connsiteY1" fmla="*/ 561975 h 790575"/>
                          <a:gd name="connsiteX2" fmla="*/ 123825 w 971550"/>
                          <a:gd name="connsiteY2" fmla="*/ 790575 h 790575"/>
                          <a:gd name="connsiteX3" fmla="*/ 257175 w 971550"/>
                          <a:gd name="connsiteY3" fmla="*/ 723900 h 790575"/>
                          <a:gd name="connsiteX4" fmla="*/ 190500 w 971550"/>
                          <a:gd name="connsiteY4" fmla="*/ 590550 h 790575"/>
                          <a:gd name="connsiteX5" fmla="*/ 971550 w 971550"/>
                          <a:gd name="connsiteY5" fmla="*/ 142875 h 790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71550" h="790575">
                            <a:moveTo>
                              <a:pt x="942975" y="0"/>
                            </a:moveTo>
                            <a:lnTo>
                              <a:pt x="0" y="561975"/>
                            </a:lnTo>
                            <a:lnTo>
                              <a:pt x="123825" y="790575"/>
                            </a:lnTo>
                            <a:lnTo>
                              <a:pt x="257175" y="723900"/>
                            </a:lnTo>
                            <a:lnTo>
                              <a:pt x="190500" y="590550"/>
                            </a:lnTo>
                            <a:lnTo>
                              <a:pt x="971550" y="142875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0" name="Forme libre 99"/>
                      <p:cNvSpPr/>
                      <p:nvPr/>
                    </p:nvSpPr>
                    <p:spPr>
                      <a:xfrm>
                        <a:off x="6238875" y="1657350"/>
                        <a:ext cx="1190625" cy="752475"/>
                      </a:xfrm>
                      <a:custGeom>
                        <a:avLst/>
                        <a:gdLst>
                          <a:gd name="connsiteX0" fmla="*/ 1152525 w 1190625"/>
                          <a:gd name="connsiteY0" fmla="*/ 0 h 752475"/>
                          <a:gd name="connsiteX1" fmla="*/ 228600 w 1190625"/>
                          <a:gd name="connsiteY1" fmla="*/ 552450 h 752475"/>
                          <a:gd name="connsiteX2" fmla="*/ 142875 w 1190625"/>
                          <a:gd name="connsiteY2" fmla="*/ 419100 h 752475"/>
                          <a:gd name="connsiteX3" fmla="*/ 0 w 1190625"/>
                          <a:gd name="connsiteY3" fmla="*/ 514350 h 752475"/>
                          <a:gd name="connsiteX4" fmla="*/ 152400 w 1190625"/>
                          <a:gd name="connsiteY4" fmla="*/ 752475 h 752475"/>
                          <a:gd name="connsiteX5" fmla="*/ 1190625 w 1190625"/>
                          <a:gd name="connsiteY5" fmla="*/ 95250 h 7524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90625" h="752475">
                            <a:moveTo>
                              <a:pt x="1152525" y="0"/>
                            </a:moveTo>
                            <a:lnTo>
                              <a:pt x="228600" y="552450"/>
                            </a:lnTo>
                            <a:lnTo>
                              <a:pt x="142875" y="419100"/>
                            </a:lnTo>
                            <a:lnTo>
                              <a:pt x="0" y="514350"/>
                            </a:lnTo>
                            <a:lnTo>
                              <a:pt x="152400" y="752475"/>
                            </a:lnTo>
                            <a:lnTo>
                              <a:pt x="1190625" y="9525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1" name="Forme libre 100"/>
                      <p:cNvSpPr/>
                      <p:nvPr/>
                    </p:nvSpPr>
                    <p:spPr>
                      <a:xfrm>
                        <a:off x="6257925" y="1114425"/>
                        <a:ext cx="1047750" cy="838200"/>
                      </a:xfrm>
                      <a:custGeom>
                        <a:avLst/>
                        <a:gdLst>
                          <a:gd name="connsiteX0" fmla="*/ 571500 w 1047750"/>
                          <a:gd name="connsiteY0" fmla="*/ 0 h 838200"/>
                          <a:gd name="connsiteX1" fmla="*/ 0 w 1047750"/>
                          <a:gd name="connsiteY1" fmla="*/ 342900 h 838200"/>
                          <a:gd name="connsiteX2" fmla="*/ 285750 w 1047750"/>
                          <a:gd name="connsiteY2" fmla="*/ 838200 h 838200"/>
                          <a:gd name="connsiteX3" fmla="*/ 1047750 w 1047750"/>
                          <a:gd name="connsiteY3" fmla="*/ 323850 h 8382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7750" h="838200">
                            <a:moveTo>
                              <a:pt x="571500" y="0"/>
                            </a:moveTo>
                            <a:lnTo>
                              <a:pt x="0" y="342900"/>
                            </a:lnTo>
                            <a:lnTo>
                              <a:pt x="285750" y="838200"/>
                            </a:lnTo>
                            <a:lnTo>
                              <a:pt x="1047750" y="323850"/>
                            </a:lnTo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2" name="Rectangle 101"/>
                      <p:cNvSpPr/>
                      <p:nvPr/>
                    </p:nvSpPr>
                    <p:spPr>
                      <a:xfrm rot="19815297">
                        <a:off x="6404939" y="1391314"/>
                        <a:ext cx="123746" cy="54104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6350">
                        <a:solidFill>
                          <a:schemeClr val="tx1"/>
                        </a:solidFill>
                      </a:ln>
                      <a:scene3d>
                        <a:camera prst="orthographicFront">
                          <a:rot lat="0" lon="0" rev="60000"/>
                        </a:camera>
                        <a:lightRig rig="threePt" dir="t"/>
                      </a:scene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3" name="Forme libre 102"/>
                      <p:cNvSpPr/>
                      <p:nvPr/>
                    </p:nvSpPr>
                    <p:spPr>
                      <a:xfrm>
                        <a:off x="6642100" y="1250950"/>
                        <a:ext cx="1219200" cy="844550"/>
                      </a:xfrm>
                      <a:custGeom>
                        <a:avLst/>
                        <a:gdLst>
                          <a:gd name="connsiteX0" fmla="*/ 0 w 1219200"/>
                          <a:gd name="connsiteY0" fmla="*/ 609600 h 812800"/>
                          <a:gd name="connsiteX1" fmla="*/ 50800 w 1219200"/>
                          <a:gd name="connsiteY1" fmla="*/ 692150 h 812800"/>
                          <a:gd name="connsiteX2" fmla="*/ 1219200 w 1219200"/>
                          <a:gd name="connsiteY2" fmla="*/ 0 h 812800"/>
                          <a:gd name="connsiteX3" fmla="*/ 1219200 w 1219200"/>
                          <a:gd name="connsiteY3" fmla="*/ 812800 h 812800"/>
                          <a:gd name="connsiteX0" fmla="*/ 0 w 1219200"/>
                          <a:gd name="connsiteY0" fmla="*/ 641350 h 844550"/>
                          <a:gd name="connsiteX1" fmla="*/ 50800 w 1219200"/>
                          <a:gd name="connsiteY1" fmla="*/ 723900 h 844550"/>
                          <a:gd name="connsiteX2" fmla="*/ 1212850 w 1219200"/>
                          <a:gd name="connsiteY2" fmla="*/ 0 h 844550"/>
                          <a:gd name="connsiteX3" fmla="*/ 1219200 w 1219200"/>
                          <a:gd name="connsiteY3" fmla="*/ 844550 h 8445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19200" h="844550">
                            <a:moveTo>
                              <a:pt x="0" y="641350"/>
                            </a:moveTo>
                            <a:lnTo>
                              <a:pt x="50800" y="723900"/>
                            </a:lnTo>
                            <a:lnTo>
                              <a:pt x="1212850" y="0"/>
                            </a:lnTo>
                            <a:cubicBezTo>
                              <a:pt x="1214967" y="281517"/>
                              <a:pt x="1217083" y="563033"/>
                              <a:pt x="1219200" y="844550"/>
                            </a:cubicBezTo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  <p:sp>
                    <p:nvSpPr>
                      <p:cNvPr id="104" name="Forme libre 103"/>
                      <p:cNvSpPr/>
                      <p:nvPr/>
                    </p:nvSpPr>
                    <p:spPr>
                      <a:xfrm>
                        <a:off x="6762750" y="793750"/>
                        <a:ext cx="685800" cy="977900"/>
                      </a:xfrm>
                      <a:custGeom>
                        <a:avLst/>
                        <a:gdLst>
                          <a:gd name="connsiteX0" fmla="*/ 5164 w 690964"/>
                          <a:gd name="connsiteY0" fmla="*/ 0 h 977900"/>
                          <a:gd name="connsiteX1" fmla="*/ 11514 w 690964"/>
                          <a:gd name="connsiteY1" fmla="*/ 177800 h 977900"/>
                          <a:gd name="connsiteX2" fmla="*/ 106764 w 690964"/>
                          <a:gd name="connsiteY2" fmla="*/ 368300 h 977900"/>
                          <a:gd name="connsiteX3" fmla="*/ 221064 w 690964"/>
                          <a:gd name="connsiteY3" fmla="*/ 527050 h 977900"/>
                          <a:gd name="connsiteX4" fmla="*/ 525864 w 690964"/>
                          <a:gd name="connsiteY4" fmla="*/ 584200 h 977900"/>
                          <a:gd name="connsiteX5" fmla="*/ 690964 w 690964"/>
                          <a:gd name="connsiteY5" fmla="*/ 977900 h 977900"/>
                          <a:gd name="connsiteX0" fmla="*/ 5164 w 690964"/>
                          <a:gd name="connsiteY0" fmla="*/ 0 h 977900"/>
                          <a:gd name="connsiteX1" fmla="*/ 11514 w 690964"/>
                          <a:gd name="connsiteY1" fmla="*/ 177800 h 977900"/>
                          <a:gd name="connsiteX2" fmla="*/ 106764 w 690964"/>
                          <a:gd name="connsiteY2" fmla="*/ 368300 h 977900"/>
                          <a:gd name="connsiteX3" fmla="*/ 525864 w 690964"/>
                          <a:gd name="connsiteY3" fmla="*/ 584200 h 977900"/>
                          <a:gd name="connsiteX4" fmla="*/ 690964 w 690964"/>
                          <a:gd name="connsiteY4" fmla="*/ 977900 h 977900"/>
                          <a:gd name="connsiteX0" fmla="*/ 7202 w 693002"/>
                          <a:gd name="connsiteY0" fmla="*/ 0 h 977900"/>
                          <a:gd name="connsiteX1" fmla="*/ 13552 w 693002"/>
                          <a:gd name="connsiteY1" fmla="*/ 177800 h 977900"/>
                          <a:gd name="connsiteX2" fmla="*/ 140552 w 693002"/>
                          <a:gd name="connsiteY2" fmla="*/ 387350 h 977900"/>
                          <a:gd name="connsiteX3" fmla="*/ 527902 w 693002"/>
                          <a:gd name="connsiteY3" fmla="*/ 584200 h 977900"/>
                          <a:gd name="connsiteX4" fmla="*/ 693002 w 693002"/>
                          <a:gd name="connsiteY4" fmla="*/ 977900 h 977900"/>
                          <a:gd name="connsiteX0" fmla="*/ 7202 w 693002"/>
                          <a:gd name="connsiteY0" fmla="*/ 0 h 977900"/>
                          <a:gd name="connsiteX1" fmla="*/ 13552 w 693002"/>
                          <a:gd name="connsiteY1" fmla="*/ 177800 h 977900"/>
                          <a:gd name="connsiteX2" fmla="*/ 140552 w 693002"/>
                          <a:gd name="connsiteY2" fmla="*/ 387350 h 977900"/>
                          <a:gd name="connsiteX3" fmla="*/ 527902 w 693002"/>
                          <a:gd name="connsiteY3" fmla="*/ 584200 h 977900"/>
                          <a:gd name="connsiteX4" fmla="*/ 693002 w 693002"/>
                          <a:gd name="connsiteY4" fmla="*/ 977900 h 977900"/>
                          <a:gd name="connsiteX0" fmla="*/ 7202 w 693002"/>
                          <a:gd name="connsiteY0" fmla="*/ 0 h 977900"/>
                          <a:gd name="connsiteX1" fmla="*/ 13552 w 693002"/>
                          <a:gd name="connsiteY1" fmla="*/ 177800 h 977900"/>
                          <a:gd name="connsiteX2" fmla="*/ 140552 w 693002"/>
                          <a:gd name="connsiteY2" fmla="*/ 387350 h 977900"/>
                          <a:gd name="connsiteX3" fmla="*/ 496152 w 693002"/>
                          <a:gd name="connsiteY3" fmla="*/ 546100 h 977900"/>
                          <a:gd name="connsiteX4" fmla="*/ 693002 w 693002"/>
                          <a:gd name="connsiteY4" fmla="*/ 977900 h 977900"/>
                          <a:gd name="connsiteX0" fmla="*/ 7202 w 693002"/>
                          <a:gd name="connsiteY0" fmla="*/ 0 h 977900"/>
                          <a:gd name="connsiteX1" fmla="*/ 13552 w 693002"/>
                          <a:gd name="connsiteY1" fmla="*/ 177800 h 977900"/>
                          <a:gd name="connsiteX2" fmla="*/ 140552 w 693002"/>
                          <a:gd name="connsiteY2" fmla="*/ 387350 h 977900"/>
                          <a:gd name="connsiteX3" fmla="*/ 496152 w 693002"/>
                          <a:gd name="connsiteY3" fmla="*/ 546100 h 977900"/>
                          <a:gd name="connsiteX4" fmla="*/ 693002 w 693002"/>
                          <a:gd name="connsiteY4" fmla="*/ 977900 h 977900"/>
                          <a:gd name="connsiteX0" fmla="*/ 0 w 685800"/>
                          <a:gd name="connsiteY0" fmla="*/ 0 h 977900"/>
                          <a:gd name="connsiteX1" fmla="*/ 133350 w 685800"/>
                          <a:gd name="connsiteY1" fmla="*/ 387350 h 977900"/>
                          <a:gd name="connsiteX2" fmla="*/ 488950 w 685800"/>
                          <a:gd name="connsiteY2" fmla="*/ 546100 h 977900"/>
                          <a:gd name="connsiteX3" fmla="*/ 685800 w 685800"/>
                          <a:gd name="connsiteY3" fmla="*/ 977900 h 9779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85800" h="977900">
                            <a:moveTo>
                              <a:pt x="0" y="0"/>
                            </a:moveTo>
                            <a:cubicBezTo>
                              <a:pt x="27781" y="80698"/>
                              <a:pt x="51858" y="296333"/>
                              <a:pt x="133350" y="387350"/>
                            </a:cubicBezTo>
                            <a:cubicBezTo>
                              <a:pt x="334433" y="588433"/>
                              <a:pt x="396875" y="447675"/>
                              <a:pt x="488950" y="546100"/>
                            </a:cubicBezTo>
                            <a:cubicBezTo>
                              <a:pt x="581025" y="644525"/>
                              <a:pt x="642408" y="818621"/>
                              <a:pt x="685800" y="977900"/>
                            </a:cubicBezTo>
                          </a:path>
                        </a:pathLst>
                      </a:custGeom>
                      <a:noFill/>
                      <a:ln w="63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fr-FR"/>
                      </a:p>
                    </p:txBody>
                  </p:sp>
                </p:grpSp>
                <p:cxnSp>
                  <p:nvCxnSpPr>
                    <p:cNvPr id="91" name="Connecteur droit 90"/>
                    <p:cNvCxnSpPr/>
                    <p:nvPr/>
                  </p:nvCxnSpPr>
                  <p:spPr>
                    <a:xfrm>
                      <a:off x="4492625" y="2493170"/>
                      <a:ext cx="157163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2" name="Rectangle 91"/>
                    <p:cNvSpPr/>
                    <p:nvPr/>
                  </p:nvSpPr>
                  <p:spPr>
                    <a:xfrm>
                      <a:off x="4518025" y="2517775"/>
                      <a:ext cx="111125" cy="3600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cxnSp>
                  <p:nvCxnSpPr>
                    <p:cNvPr id="93" name="Connecteur droit 92"/>
                    <p:cNvCxnSpPr/>
                    <p:nvPr/>
                  </p:nvCxnSpPr>
                  <p:spPr>
                    <a:xfrm>
                      <a:off x="4573588" y="2547940"/>
                      <a:ext cx="794" cy="6429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4" name="Groupe 93"/>
                    <p:cNvGrpSpPr/>
                    <p:nvPr/>
                  </p:nvGrpSpPr>
                  <p:grpSpPr>
                    <a:xfrm>
                      <a:off x="4500565" y="2614612"/>
                      <a:ext cx="152400" cy="66670"/>
                      <a:chOff x="5734050" y="528639"/>
                      <a:chExt cx="647700" cy="195256"/>
                    </a:xfrm>
                  </p:grpSpPr>
                  <p:cxnSp>
                    <p:nvCxnSpPr>
                      <p:cNvPr id="96" name="Connecteur droit 95"/>
                      <p:cNvCxnSpPr/>
                      <p:nvPr/>
                    </p:nvCxnSpPr>
                    <p:spPr>
                      <a:xfrm>
                        <a:off x="5734050" y="528639"/>
                        <a:ext cx="6477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Connecteur droit 96"/>
                      <p:cNvCxnSpPr/>
                      <p:nvPr/>
                    </p:nvCxnSpPr>
                    <p:spPr>
                      <a:xfrm>
                        <a:off x="5886450" y="619125"/>
                        <a:ext cx="34290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Connecteur droit 97"/>
                      <p:cNvCxnSpPr/>
                      <p:nvPr/>
                    </p:nvCxnSpPr>
                    <p:spPr>
                      <a:xfrm>
                        <a:off x="5981700" y="723895"/>
                        <a:ext cx="133350" cy="0"/>
                      </a:xfrm>
                      <a:prstGeom prst="line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95" name="ZoneTexte 94">
                      <a:extLst>
                        <a:ext uri="{FF2B5EF4-FFF2-40B4-BE49-F238E27FC236}">
                          <a16:creationId xmlns:a16="http://schemas.microsoft.com/office/drawing/2014/main" id="{AB6AAB9E-B343-4C52-B4B3-3580CC451C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02205" y="3962400"/>
                      <a:ext cx="900828" cy="28576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FR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Echantillon</a:t>
                      </a:r>
                    </a:p>
                  </p:txBody>
                </p:sp>
              </p:grpSp>
              <p:cxnSp>
                <p:nvCxnSpPr>
                  <p:cNvPr id="72" name="Connecteur droit avec flèche 71"/>
                  <p:cNvCxnSpPr/>
                  <p:nvPr/>
                </p:nvCxnSpPr>
                <p:spPr>
                  <a:xfrm>
                    <a:off x="3305175" y="1695450"/>
                    <a:ext cx="0" cy="219075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ZoneTexte 72"/>
                  <p:cNvSpPr txBox="1"/>
                  <p:nvPr/>
                </p:nvSpPr>
                <p:spPr>
                  <a:xfrm>
                    <a:off x="2199086" y="4287340"/>
                    <a:ext cx="3068243" cy="32148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Document Hitachi (microscope S 4500)</a:t>
                    </a:r>
                  </a:p>
                </p:txBody>
              </p:sp>
            </p:grpSp>
            <p:sp>
              <p:nvSpPr>
                <p:cNvPr id="69" name="ZoneTexte 68"/>
                <p:cNvSpPr txBox="1"/>
                <p:nvPr/>
              </p:nvSpPr>
              <p:spPr>
                <a:xfrm>
                  <a:off x="4352426" y="1748196"/>
                  <a:ext cx="8274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Détecteur</a:t>
                  </a:r>
                </a:p>
                <a:p>
                  <a:pPr algn="ctr"/>
                  <a:r>
                    <a:rPr lang="fr-FR" sz="1200" b="1" dirty="0" err="1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inlens</a:t>
                  </a:r>
                  <a:endParaRPr lang="fr-FR" sz="1200" b="1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70" name="Connecteur droit avec flèche 69"/>
                <p:cNvCxnSpPr>
                  <a:endCxn id="102" idx="1"/>
                </p:cNvCxnSpPr>
                <p:nvPr/>
              </p:nvCxnSpPr>
              <p:spPr>
                <a:xfrm>
                  <a:off x="3962055" y="1872648"/>
                  <a:ext cx="34421" cy="46165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5" name="ZoneTexte 64"/>
              <p:cNvSpPr txBox="1"/>
              <p:nvPr/>
            </p:nvSpPr>
            <p:spPr>
              <a:xfrm>
                <a:off x="1959429" y="2351315"/>
                <a:ext cx="6671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Lentille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446020" y="3863340"/>
                <a:ext cx="868680" cy="1447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415540" y="3855720"/>
                <a:ext cx="914400" cy="685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63" name="Ellipse 62"/>
            <p:cNvSpPr/>
            <p:nvPr/>
          </p:nvSpPr>
          <p:spPr>
            <a:xfrm>
              <a:off x="2560320" y="3284220"/>
              <a:ext cx="1737360" cy="94073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7" name="Groupe 106"/>
          <p:cNvGrpSpPr/>
          <p:nvPr/>
        </p:nvGrpSpPr>
        <p:grpSpPr>
          <a:xfrm>
            <a:off x="7119338" y="947057"/>
            <a:ext cx="4623141" cy="2220937"/>
            <a:chOff x="1617828" y="1401288"/>
            <a:chExt cx="5666374" cy="2561447"/>
          </a:xfrm>
        </p:grpSpPr>
        <p:grpSp>
          <p:nvGrpSpPr>
            <p:cNvPr id="108" name="Groupe 107"/>
            <p:cNvGrpSpPr>
              <a:grpSpLocks noChangeAspect="1"/>
            </p:cNvGrpSpPr>
            <p:nvPr/>
          </p:nvGrpSpPr>
          <p:grpSpPr>
            <a:xfrm>
              <a:off x="1617828" y="1401288"/>
              <a:ext cx="2888736" cy="1884997"/>
              <a:chOff x="1617828" y="1435406"/>
              <a:chExt cx="3926151" cy="2561940"/>
            </a:xfrm>
          </p:grpSpPr>
          <p:pic>
            <p:nvPicPr>
              <p:cNvPr id="11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7828" y="1625621"/>
                <a:ext cx="2733675" cy="237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ZoneTexte 118"/>
              <p:cNvSpPr txBox="1"/>
              <p:nvPr/>
            </p:nvSpPr>
            <p:spPr>
              <a:xfrm>
                <a:off x="1674421" y="1435406"/>
                <a:ext cx="1546643" cy="398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Condenseur 2</a:t>
                </a:r>
              </a:p>
            </p:txBody>
          </p:sp>
          <p:sp>
            <p:nvSpPr>
              <p:cNvPr id="120" name="ZoneTexte 119"/>
              <p:cNvSpPr txBox="1"/>
              <p:nvPr/>
            </p:nvSpPr>
            <p:spPr>
              <a:xfrm>
                <a:off x="3857502" y="1684316"/>
                <a:ext cx="1546643" cy="398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Condenseur 3</a:t>
                </a:r>
              </a:p>
            </p:txBody>
          </p:sp>
          <p:sp>
            <p:nvSpPr>
              <p:cNvPr id="121" name="ZoneTexte 120"/>
              <p:cNvSpPr txBox="1"/>
              <p:nvPr/>
            </p:nvSpPr>
            <p:spPr>
              <a:xfrm>
                <a:off x="3705102" y="1888177"/>
                <a:ext cx="1568005" cy="398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Extérieur (on)</a:t>
                </a:r>
              </a:p>
            </p:txBody>
          </p:sp>
          <p:sp>
            <p:nvSpPr>
              <p:cNvPr id="122" name="ZoneTexte 121"/>
              <p:cNvSpPr txBox="1"/>
              <p:nvPr/>
            </p:nvSpPr>
            <p:spPr>
              <a:xfrm>
                <a:off x="4000005" y="2111831"/>
                <a:ext cx="1543974" cy="398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Intérieur (off)</a:t>
                </a:r>
              </a:p>
            </p:txBody>
          </p:sp>
        </p:grpSp>
        <p:grpSp>
          <p:nvGrpSpPr>
            <p:cNvPr id="109" name="Groupe 108"/>
            <p:cNvGrpSpPr>
              <a:grpSpLocks noChangeAspect="1"/>
            </p:cNvGrpSpPr>
            <p:nvPr/>
          </p:nvGrpSpPr>
          <p:grpSpPr>
            <a:xfrm>
              <a:off x="4353676" y="1411184"/>
              <a:ext cx="2930526" cy="1873122"/>
              <a:chOff x="5232440" y="1457702"/>
              <a:chExt cx="3880413" cy="2480267"/>
            </a:xfrm>
          </p:grpSpPr>
          <p:pic>
            <p:nvPicPr>
              <p:cNvPr id="11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440" y="1566244"/>
                <a:ext cx="2914650" cy="237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" name="ZoneTexte 113"/>
              <p:cNvSpPr txBox="1"/>
              <p:nvPr/>
            </p:nvSpPr>
            <p:spPr>
              <a:xfrm>
                <a:off x="5413170" y="1457702"/>
                <a:ext cx="1506826" cy="387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Condenseur 2</a:t>
                </a:r>
              </a:p>
            </p:txBody>
          </p:sp>
          <p:sp>
            <p:nvSpPr>
              <p:cNvPr id="115" name="ZoneTexte 114"/>
              <p:cNvSpPr txBox="1"/>
              <p:nvPr/>
            </p:nvSpPr>
            <p:spPr>
              <a:xfrm>
                <a:off x="7538851" y="1589313"/>
                <a:ext cx="1506826" cy="387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Condenseur 3</a:t>
                </a:r>
              </a:p>
            </p:txBody>
          </p:sp>
          <p:sp>
            <p:nvSpPr>
              <p:cNvPr id="116" name="ZoneTexte 115"/>
              <p:cNvSpPr txBox="1"/>
              <p:nvPr/>
            </p:nvSpPr>
            <p:spPr>
              <a:xfrm>
                <a:off x="7503224" y="1874322"/>
                <a:ext cx="1564060" cy="387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Extérieur (off)</a:t>
                </a:r>
              </a:p>
            </p:txBody>
          </p:sp>
          <p:sp>
            <p:nvSpPr>
              <p:cNvPr id="117" name="ZoneTexte 116"/>
              <p:cNvSpPr txBox="1"/>
              <p:nvPr/>
            </p:nvSpPr>
            <p:spPr>
              <a:xfrm>
                <a:off x="7645048" y="2120343"/>
                <a:ext cx="1467805" cy="387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Intérieur (on)</a:t>
                </a:r>
              </a:p>
            </p:txBody>
          </p:sp>
        </p:grpSp>
        <p:sp>
          <p:nvSpPr>
            <p:cNvPr id="110" name="ZoneTexte 109"/>
            <p:cNvSpPr txBox="1"/>
            <p:nvPr/>
          </p:nvSpPr>
          <p:spPr>
            <a:xfrm>
              <a:off x="3264510" y="3643267"/>
              <a:ext cx="1906180" cy="319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Colonne FEI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hexalens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1757005" y="3332470"/>
              <a:ext cx="1931720" cy="30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 immersion (UHR)</a:t>
              </a:r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4580690" y="3325571"/>
              <a:ext cx="1827591" cy="30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Mode classique (UHR)</a:t>
              </a:r>
            </a:p>
          </p:txBody>
        </p:sp>
      </p:grpSp>
      <p:grpSp>
        <p:nvGrpSpPr>
          <p:cNvPr id="139" name="Groupe 138"/>
          <p:cNvGrpSpPr/>
          <p:nvPr/>
        </p:nvGrpSpPr>
        <p:grpSpPr>
          <a:xfrm>
            <a:off x="8778345" y="3497034"/>
            <a:ext cx="2813581" cy="2864403"/>
            <a:chOff x="6436899" y="2146050"/>
            <a:chExt cx="3638784" cy="3635749"/>
          </a:xfrm>
        </p:grpSpPr>
        <p:grpSp>
          <p:nvGrpSpPr>
            <p:cNvPr id="140" name="Groupe 139"/>
            <p:cNvGrpSpPr/>
            <p:nvPr/>
          </p:nvGrpSpPr>
          <p:grpSpPr>
            <a:xfrm>
              <a:off x="6856144" y="2146050"/>
              <a:ext cx="3219539" cy="3635749"/>
              <a:chOff x="7179994" y="488700"/>
              <a:chExt cx="3219539" cy="3635749"/>
            </a:xfrm>
          </p:grpSpPr>
          <p:pic>
            <p:nvPicPr>
              <p:cNvPr id="143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9994" y="809749"/>
                <a:ext cx="2914650" cy="331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4" name="ZoneTexte 143"/>
              <p:cNvSpPr txBox="1"/>
              <p:nvPr/>
            </p:nvSpPr>
            <p:spPr>
              <a:xfrm>
                <a:off x="7956467" y="3420094"/>
                <a:ext cx="87524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Echantillon</a:t>
                </a:r>
              </a:p>
            </p:txBody>
          </p:sp>
          <p:cxnSp>
            <p:nvCxnSpPr>
              <p:cNvPr id="145" name="Connecteur droit avec flèche 144"/>
              <p:cNvCxnSpPr/>
              <p:nvPr/>
            </p:nvCxnSpPr>
            <p:spPr>
              <a:xfrm>
                <a:off x="8216900" y="3073400"/>
                <a:ext cx="0" cy="133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avec flèche 145"/>
              <p:cNvCxnSpPr/>
              <p:nvPr/>
            </p:nvCxnSpPr>
            <p:spPr>
              <a:xfrm>
                <a:off x="8369300" y="3073400"/>
                <a:ext cx="0" cy="133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avec flèche 146"/>
              <p:cNvCxnSpPr/>
              <p:nvPr/>
            </p:nvCxnSpPr>
            <p:spPr>
              <a:xfrm>
                <a:off x="8521700" y="3086100"/>
                <a:ext cx="0" cy="133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avec flèche 147"/>
              <p:cNvCxnSpPr/>
              <p:nvPr/>
            </p:nvCxnSpPr>
            <p:spPr>
              <a:xfrm>
                <a:off x="8674100" y="3079750"/>
                <a:ext cx="0" cy="1333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ZoneTexte 148"/>
              <p:cNvSpPr txBox="1"/>
              <p:nvPr/>
            </p:nvSpPr>
            <p:spPr>
              <a:xfrm>
                <a:off x="7670800" y="3155950"/>
                <a:ext cx="3048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</a:p>
            </p:txBody>
          </p:sp>
          <p:cxnSp>
            <p:nvCxnSpPr>
              <p:cNvPr id="150" name="Connecteur droit avec flèche 149"/>
              <p:cNvCxnSpPr>
                <a:stCxn id="149" idx="3"/>
              </p:cNvCxnSpPr>
              <p:nvPr/>
            </p:nvCxnSpPr>
            <p:spPr>
              <a:xfrm flipV="1">
                <a:off x="7975692" y="3136900"/>
                <a:ext cx="171358" cy="1729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ZoneTexte 150"/>
              <p:cNvSpPr txBox="1"/>
              <p:nvPr/>
            </p:nvSpPr>
            <p:spPr>
              <a:xfrm>
                <a:off x="9060430" y="1415911"/>
                <a:ext cx="1339103" cy="527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USD: </a:t>
                </a:r>
                <a:r>
                  <a:rPr lang="fr-FR" sz="10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</a:t>
                </a:r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SE Detector</a:t>
                </a:r>
              </a:p>
            </p:txBody>
          </p:sp>
          <p:sp>
            <p:nvSpPr>
              <p:cNvPr id="152" name="ZoneTexte 151"/>
              <p:cNvSpPr txBox="1"/>
              <p:nvPr/>
            </p:nvSpPr>
            <p:spPr>
              <a:xfrm>
                <a:off x="8172449" y="488700"/>
                <a:ext cx="2029988" cy="527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UED</a:t>
                </a:r>
              </a:p>
              <a:p>
                <a:r>
                  <a:rPr lang="fr-FR" sz="10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Upper</a:t>
                </a:r>
                <a:r>
                  <a:rPr lang="fr-FR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Electron detector</a:t>
                </a:r>
              </a:p>
            </p:txBody>
          </p:sp>
        </p:grpSp>
        <p:sp>
          <p:nvSpPr>
            <p:cNvPr id="141" name="ZoneTexte 140"/>
            <p:cNvSpPr txBox="1"/>
            <p:nvPr/>
          </p:nvSpPr>
          <p:spPr>
            <a:xfrm>
              <a:off x="6436899" y="2559389"/>
              <a:ext cx="1072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Grille polarise</a:t>
              </a:r>
            </a:p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filter</a:t>
              </a:r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42" name="ZoneTexte 141"/>
            <p:cNvSpPr txBox="1"/>
            <p:nvPr/>
          </p:nvSpPr>
          <p:spPr>
            <a:xfrm>
              <a:off x="7018317" y="3906982"/>
              <a:ext cx="6671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Lentille</a:t>
              </a:r>
            </a:p>
          </p:txBody>
        </p:sp>
      </p:grpSp>
      <p:sp>
        <p:nvSpPr>
          <p:cNvPr id="153" name="ZoneTexte 152"/>
          <p:cNvSpPr txBox="1"/>
          <p:nvPr/>
        </p:nvSpPr>
        <p:spPr>
          <a:xfrm>
            <a:off x="8559513" y="6319041"/>
            <a:ext cx="2828926" cy="218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Document  JEOL détecteurs JSM-7100F TTL et 7800F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00D066-F2E6-4FA8-91FB-F105D164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21" y="4068051"/>
            <a:ext cx="4192806" cy="16236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87E6-C67C-42AE-A8B2-8174F4BFC580}"/>
              </a:ext>
            </a:extLst>
          </p:cNvPr>
          <p:cNvSpPr/>
          <p:nvPr/>
        </p:nvSpPr>
        <p:spPr>
          <a:xfrm>
            <a:off x="4578220" y="6268913"/>
            <a:ext cx="38846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https://www.jeol.fr/produit/microscope-a-balayage-meb-a-effet-de-champ-schottky-in-lens-jsm-it800/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383028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510C2404-541E-49AA-BA9D-9C6441FAF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26" y="3718927"/>
            <a:ext cx="3400425" cy="25241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C08A2A-DCEA-4D9B-80AB-CD2605B2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796" y="3809481"/>
            <a:ext cx="3409950" cy="2438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528911C-A165-424E-8CC7-654FF3CB9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1" y="3715526"/>
            <a:ext cx="3567358" cy="25111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4694253" y="604182"/>
            <a:ext cx="3204841" cy="2414440"/>
            <a:chOff x="270677" y="545972"/>
            <a:chExt cx="3397909" cy="2543254"/>
          </a:xfrm>
        </p:grpSpPr>
        <p:grpSp>
          <p:nvGrpSpPr>
            <p:cNvPr id="13" name="Groupe 12"/>
            <p:cNvGrpSpPr>
              <a:grpSpLocks noChangeAspect="1"/>
            </p:cNvGrpSpPr>
            <p:nvPr/>
          </p:nvGrpSpPr>
          <p:grpSpPr>
            <a:xfrm>
              <a:off x="629200" y="614478"/>
              <a:ext cx="588645" cy="1908000"/>
              <a:chOff x="791580" y="1196752"/>
              <a:chExt cx="1044116" cy="3384376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1187624" y="4102175"/>
                <a:ext cx="648072" cy="1440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Triangle isocèle 36"/>
              <p:cNvSpPr/>
              <p:nvPr/>
            </p:nvSpPr>
            <p:spPr>
              <a:xfrm rot="10800000">
                <a:off x="1331640" y="1196752"/>
                <a:ext cx="360040" cy="295232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Forme libre 37"/>
              <p:cNvSpPr/>
              <p:nvPr/>
            </p:nvSpPr>
            <p:spPr>
              <a:xfrm>
                <a:off x="971600" y="4170412"/>
                <a:ext cx="214312" cy="266700"/>
              </a:xfrm>
              <a:custGeom>
                <a:avLst/>
                <a:gdLst>
                  <a:gd name="connsiteX0" fmla="*/ 214312 w 214312"/>
                  <a:gd name="connsiteY0" fmla="*/ 0 h 266700"/>
                  <a:gd name="connsiteX1" fmla="*/ 0 w 214312"/>
                  <a:gd name="connsiteY1" fmla="*/ 0 h 266700"/>
                  <a:gd name="connsiteX2" fmla="*/ 0 w 214312"/>
                  <a:gd name="connsiteY2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12" h="266700">
                    <a:moveTo>
                      <a:pt x="214312" y="0"/>
                    </a:moveTo>
                    <a:lnTo>
                      <a:pt x="0" y="0"/>
                    </a:lnTo>
                    <a:lnTo>
                      <a:pt x="0" y="2667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>
              <a:xfrm>
                <a:off x="791580" y="4437112"/>
                <a:ext cx="35832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cteur droit 39"/>
              <p:cNvCxnSpPr/>
              <p:nvPr/>
            </p:nvCxnSpPr>
            <p:spPr>
              <a:xfrm flipH="1">
                <a:off x="791580" y="4437112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cteur droit 40"/>
              <p:cNvCxnSpPr/>
              <p:nvPr/>
            </p:nvCxnSpPr>
            <p:spPr>
              <a:xfrm flipH="1">
                <a:off x="863588" y="4437112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cteur droit 41"/>
              <p:cNvCxnSpPr/>
              <p:nvPr/>
            </p:nvCxnSpPr>
            <p:spPr>
              <a:xfrm flipH="1">
                <a:off x="935596" y="4437112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42"/>
              <p:cNvCxnSpPr/>
              <p:nvPr/>
            </p:nvCxnSpPr>
            <p:spPr>
              <a:xfrm flipH="1">
                <a:off x="1007604" y="4437112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ZoneTexte 13"/>
            <p:cNvSpPr txBox="1"/>
            <p:nvPr/>
          </p:nvSpPr>
          <p:spPr>
            <a:xfrm>
              <a:off x="270677" y="545972"/>
              <a:ext cx="453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endParaRPr lang="fr-F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e 14"/>
            <p:cNvGrpSpPr>
              <a:grpSpLocks noChangeAspect="1"/>
            </p:cNvGrpSpPr>
            <p:nvPr/>
          </p:nvGrpSpPr>
          <p:grpSpPr>
            <a:xfrm>
              <a:off x="1628792" y="605226"/>
              <a:ext cx="734888" cy="2484000"/>
              <a:chOff x="2647190" y="1140314"/>
              <a:chExt cx="1312742" cy="443712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311860" y="4045737"/>
                <a:ext cx="648072" cy="14401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Triangle isocèle 21"/>
              <p:cNvSpPr/>
              <p:nvPr/>
            </p:nvSpPr>
            <p:spPr>
              <a:xfrm rot="10800000">
                <a:off x="3455876" y="1140314"/>
                <a:ext cx="360040" cy="2952328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2791206" y="4117745"/>
                <a:ext cx="520654" cy="1315680"/>
              </a:xfrm>
              <a:custGeom>
                <a:avLst/>
                <a:gdLst>
                  <a:gd name="connsiteX0" fmla="*/ 214312 w 214312"/>
                  <a:gd name="connsiteY0" fmla="*/ 0 h 266700"/>
                  <a:gd name="connsiteX1" fmla="*/ 0 w 214312"/>
                  <a:gd name="connsiteY1" fmla="*/ 0 h 266700"/>
                  <a:gd name="connsiteX2" fmla="*/ 0 w 214312"/>
                  <a:gd name="connsiteY2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312" h="266700">
                    <a:moveTo>
                      <a:pt x="214312" y="0"/>
                    </a:moveTo>
                    <a:lnTo>
                      <a:pt x="0" y="0"/>
                    </a:lnTo>
                    <a:lnTo>
                      <a:pt x="0" y="2667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2647190" y="5433425"/>
                <a:ext cx="35832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H="1">
                <a:off x="2647190" y="5433425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2719198" y="5433425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 flipH="1">
                <a:off x="2791206" y="5433425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/>
              <p:nvPr/>
            </p:nvCxnSpPr>
            <p:spPr>
              <a:xfrm flipH="1">
                <a:off x="2863214" y="5433425"/>
                <a:ext cx="72008" cy="1440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/>
              <p:nvPr/>
            </p:nvCxnSpPr>
            <p:spPr>
              <a:xfrm>
                <a:off x="3005518" y="4941168"/>
                <a:ext cx="2448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>
                <a:off x="3041274" y="4836625"/>
                <a:ext cx="173112" cy="5964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30"/>
              <p:cNvCxnSpPr/>
              <p:nvPr/>
            </p:nvCxnSpPr>
            <p:spPr>
              <a:xfrm>
                <a:off x="2785482" y="5257750"/>
                <a:ext cx="2494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/>
              <p:nvPr/>
            </p:nvCxnSpPr>
            <p:spPr>
              <a:xfrm flipV="1">
                <a:off x="3128387" y="4944651"/>
                <a:ext cx="1" cy="1516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2"/>
              <p:cNvCxnSpPr/>
              <p:nvPr/>
            </p:nvCxnSpPr>
            <p:spPr>
              <a:xfrm flipV="1">
                <a:off x="2939213" y="4764107"/>
                <a:ext cx="378350" cy="32023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>
                <a:stCxn id="30" idx="0"/>
              </p:cNvCxnSpPr>
              <p:nvPr/>
            </p:nvCxnSpPr>
            <p:spPr>
              <a:xfrm flipV="1">
                <a:off x="3127830" y="4102175"/>
                <a:ext cx="0" cy="73445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riangle isocèle 34"/>
              <p:cNvSpPr/>
              <p:nvPr/>
            </p:nvSpPr>
            <p:spPr>
              <a:xfrm rot="10800000">
                <a:off x="3562889" y="2616477"/>
                <a:ext cx="146012" cy="1429259"/>
              </a:xfrm>
              <a:prstGeom prst="triangle">
                <a:avLst/>
              </a:prstGeom>
              <a:gradFill>
                <a:gsLst>
                  <a:gs pos="99000">
                    <a:srgbClr val="FF0000"/>
                  </a:gs>
                  <a:gs pos="94000">
                    <a:srgbClr val="FF0000"/>
                  </a:gs>
                  <a:gs pos="45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ZoneTexte 15"/>
            <p:cNvSpPr txBox="1"/>
            <p:nvPr/>
          </p:nvSpPr>
          <p:spPr>
            <a:xfrm>
              <a:off x="612734" y="2477321"/>
              <a:ext cx="8448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Echantillon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1992631" y="2766532"/>
              <a:ext cx="479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fr-F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221751" y="1683496"/>
              <a:ext cx="1360545" cy="421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Champs électrostatique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376504" y="614838"/>
              <a:ext cx="453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endParaRPr lang="fr-F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352841" y="1902724"/>
              <a:ext cx="1315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sonde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acc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-V</a:t>
              </a:r>
              <a:r>
                <a:rPr lang="fr-FR" sz="14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dec</a:t>
              </a:r>
              <a:endParaRPr lang="fr-FR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577755" y="740415"/>
            <a:ext cx="4171433" cy="2488823"/>
            <a:chOff x="3981967" y="663297"/>
            <a:chExt cx="4171433" cy="2488823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885" y="1005840"/>
              <a:ext cx="2611755" cy="83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Connecteur droit avec flèche 45"/>
            <p:cNvCxnSpPr/>
            <p:nvPr/>
          </p:nvCxnSpPr>
          <p:spPr>
            <a:xfrm>
              <a:off x="6751320" y="944880"/>
              <a:ext cx="7620" cy="74676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6789420" y="1135380"/>
              <a:ext cx="6496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nm</a:t>
              </a: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981967" y="667881"/>
              <a:ext cx="6335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4615474" y="667881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2,5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292080" y="663297"/>
              <a:ext cx="5565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5972661" y="667881"/>
              <a:ext cx="6719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0,5 </a:t>
              </a:r>
              <a:r>
                <a:rPr lang="fr-FR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keV</a:t>
              </a:r>
              <a:endParaRPr lang="fr-FR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3990975" y="1905000"/>
              <a:ext cx="41624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 numérique (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Kenway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-Cliff) de la sonde avec un Cs=3mm, Cc=3mm et angle de convergence de 7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mrads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(FEG dispersion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énergetique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0,3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4114800" y="2628900"/>
              <a:ext cx="33337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Dégradation de la taille de sonde à basse tension causée par l’aberration chromatique</a:t>
              </a:r>
            </a:p>
          </p:txBody>
        </p:sp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629" y="514866"/>
            <a:ext cx="2675319" cy="24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527056" y="2996587"/>
            <a:ext cx="2880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Résolution avec le mode décélération</a:t>
            </a:r>
          </a:p>
        </p:txBody>
      </p:sp>
      <p:sp>
        <p:nvSpPr>
          <p:cNvPr id="4" name="ZoneTexte 3"/>
          <p:cNvSpPr txBox="1"/>
          <p:nvPr/>
        </p:nvSpPr>
        <p:spPr>
          <a:xfrm rot="16200000">
            <a:off x="7604359" y="1522427"/>
            <a:ext cx="1723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Résolution simulé en nm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869714" y="6313714"/>
            <a:ext cx="18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Document Hitachi</a:t>
            </a:r>
          </a:p>
        </p:txBody>
      </p:sp>
      <p:sp>
        <p:nvSpPr>
          <p:cNvPr id="6" name="Ellipse 5"/>
          <p:cNvSpPr/>
          <p:nvPr/>
        </p:nvSpPr>
        <p:spPr>
          <a:xfrm>
            <a:off x="9275354" y="1927860"/>
            <a:ext cx="249646" cy="251460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/>
          <p:cNvCxnSpPr>
            <a:stCxn id="6" idx="3"/>
          </p:cNvCxnSpPr>
          <p:nvPr/>
        </p:nvCxnSpPr>
        <p:spPr>
          <a:xfrm flipH="1">
            <a:off x="6299928" y="2142495"/>
            <a:ext cx="3011986" cy="1641016"/>
          </a:xfrm>
          <a:prstGeom prst="straightConnector1">
            <a:avLst/>
          </a:prstGeom>
          <a:ln w="317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9391650" y="2476500"/>
            <a:ext cx="47626" cy="1285875"/>
          </a:xfrm>
          <a:prstGeom prst="straightConnector1">
            <a:avLst/>
          </a:prstGeom>
          <a:ln w="3175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Ellipse 65"/>
          <p:cNvSpPr/>
          <p:nvPr/>
        </p:nvSpPr>
        <p:spPr>
          <a:xfrm>
            <a:off x="9275354" y="2204085"/>
            <a:ext cx="249646" cy="25146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2C3001F-7680-C150-08EE-E39AA17A85C0}"/>
              </a:ext>
            </a:extLst>
          </p:cNvPr>
          <p:cNvSpPr txBox="1"/>
          <p:nvPr/>
        </p:nvSpPr>
        <p:spPr>
          <a:xfrm>
            <a:off x="4333875" y="161925"/>
            <a:ext cx="2787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Avantage de la décélération</a:t>
            </a:r>
          </a:p>
        </p:txBody>
      </p:sp>
    </p:spTree>
    <p:extLst>
      <p:ext uri="{BB962C8B-B14F-4D97-AF65-F5344CB8AC3E}">
        <p14:creationId xmlns:p14="http://schemas.microsoft.com/office/powerpoint/2010/main" val="122064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02000" y="139700"/>
            <a:ext cx="5582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Différentes solutions pour discriminer les signaux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4" y="996950"/>
            <a:ext cx="6750946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561366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1780774" y="994980"/>
            <a:ext cx="4934916" cy="4555893"/>
            <a:chOff x="369918" y="1179645"/>
            <a:chExt cx="4934916" cy="4555893"/>
          </a:xfrm>
        </p:grpSpPr>
        <p:grpSp>
          <p:nvGrpSpPr>
            <p:cNvPr id="2" name="Groupe 1"/>
            <p:cNvGrpSpPr/>
            <p:nvPr/>
          </p:nvGrpSpPr>
          <p:grpSpPr>
            <a:xfrm>
              <a:off x="369918" y="1179645"/>
              <a:ext cx="4934916" cy="4402005"/>
              <a:chOff x="369918" y="1179645"/>
              <a:chExt cx="4934916" cy="4402005"/>
            </a:xfrm>
          </p:grpSpPr>
          <p:grpSp>
            <p:nvGrpSpPr>
              <p:cNvPr id="48" name="Groupe 47"/>
              <p:cNvGrpSpPr/>
              <p:nvPr/>
            </p:nvGrpSpPr>
            <p:grpSpPr>
              <a:xfrm>
                <a:off x="1200066" y="1179645"/>
                <a:ext cx="2690006" cy="4029190"/>
                <a:chOff x="1113761" y="1176344"/>
                <a:chExt cx="2690006" cy="4029190"/>
              </a:xfrm>
            </p:grpSpPr>
            <p:sp>
              <p:nvSpPr>
                <p:cNvPr id="6" name="Trapèze 5"/>
                <p:cNvSpPr/>
                <p:nvPr/>
              </p:nvSpPr>
              <p:spPr>
                <a:xfrm rot="10800000">
                  <a:off x="1130095" y="1176344"/>
                  <a:ext cx="2664295" cy="1008112"/>
                </a:xfrm>
                <a:prstGeom prst="trapezoid">
                  <a:avLst>
                    <a:gd name="adj" fmla="val 41492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Triangle isocèle 6"/>
                <p:cNvSpPr>
                  <a:spLocks noChangeAspect="1"/>
                </p:cNvSpPr>
                <p:nvPr/>
              </p:nvSpPr>
              <p:spPr>
                <a:xfrm rot="10800000">
                  <a:off x="2217450" y="2184456"/>
                  <a:ext cx="463754" cy="1471325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Rectangle 7"/>
                <p:cNvSpPr>
                  <a:spLocks/>
                </p:cNvSpPr>
                <p:nvPr/>
              </p:nvSpPr>
              <p:spPr>
                <a:xfrm>
                  <a:off x="1670355" y="3627863"/>
                  <a:ext cx="1557944" cy="900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Triangle isocèle 32"/>
                <p:cNvSpPr>
                  <a:spLocks noChangeAspect="1"/>
                </p:cNvSpPr>
                <p:nvPr/>
              </p:nvSpPr>
              <p:spPr>
                <a:xfrm>
                  <a:off x="2391883" y="3661220"/>
                  <a:ext cx="140717" cy="1471325"/>
                </a:xfrm>
                <a:prstGeom prst="triangl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" name="Triangle isocèle 36"/>
                <p:cNvSpPr>
                  <a:spLocks noChangeAspect="1"/>
                </p:cNvSpPr>
                <p:nvPr/>
              </p:nvSpPr>
              <p:spPr>
                <a:xfrm rot="19578998">
                  <a:off x="2602823" y="3620334"/>
                  <a:ext cx="288031" cy="1041208"/>
                </a:xfrm>
                <a:prstGeom prst="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Triangle isocèle 37"/>
                <p:cNvSpPr>
                  <a:spLocks noChangeAspect="1"/>
                </p:cNvSpPr>
                <p:nvPr/>
              </p:nvSpPr>
              <p:spPr>
                <a:xfrm rot="2271985">
                  <a:off x="1971267" y="3594431"/>
                  <a:ext cx="288031" cy="1118269"/>
                </a:xfrm>
                <a:prstGeom prst="triangl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7" name="Groupe 46"/>
                <p:cNvGrpSpPr/>
                <p:nvPr/>
              </p:nvGrpSpPr>
              <p:grpSpPr>
                <a:xfrm>
                  <a:off x="2048137" y="4774647"/>
                  <a:ext cx="870751" cy="430887"/>
                  <a:chOff x="2048137" y="4774647"/>
                  <a:chExt cx="870751" cy="430887"/>
                </a:xfrm>
              </p:grpSpPr>
              <p:sp>
                <p:nvSpPr>
                  <p:cNvPr id="36" name="Rectangle 35"/>
                  <p:cNvSpPr/>
                  <p:nvPr/>
                </p:nvSpPr>
                <p:spPr>
                  <a:xfrm>
                    <a:off x="2110593" y="4833752"/>
                    <a:ext cx="661851" cy="31267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2048137" y="4774647"/>
                    <a:ext cx="870751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Bright </a:t>
                    </a:r>
                    <a:r>
                      <a:rPr lang="fr-FR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field</a:t>
                    </a:r>
                    <a:r>
                      <a:rPr lang="fr-FR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r>
                      <a:rPr lang="fr-FR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sensor</a:t>
                    </a:r>
                    <a:endParaRPr lang="fr-FR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44" name="Groupe 43"/>
                <p:cNvGrpSpPr/>
                <p:nvPr/>
              </p:nvGrpSpPr>
              <p:grpSpPr>
                <a:xfrm>
                  <a:off x="2690581" y="4434858"/>
                  <a:ext cx="1113186" cy="260576"/>
                  <a:chOff x="2690581" y="4434858"/>
                  <a:chExt cx="1113186" cy="260576"/>
                </a:xfrm>
              </p:grpSpPr>
              <p:sp>
                <p:nvSpPr>
                  <p:cNvPr id="4" name="Rectangle 3"/>
                  <p:cNvSpPr/>
                  <p:nvPr/>
                </p:nvSpPr>
                <p:spPr>
                  <a:xfrm>
                    <a:off x="2769828" y="4469125"/>
                    <a:ext cx="954691" cy="226309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ZoneTexte 40"/>
                  <p:cNvSpPr txBox="1"/>
                  <p:nvPr/>
                </p:nvSpPr>
                <p:spPr>
                  <a:xfrm>
                    <a:off x="2690581" y="4434858"/>
                    <a:ext cx="1113186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00" dirty="0" err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Dark</a:t>
                    </a:r>
                    <a:r>
                      <a:rPr lang="fr-FR" sz="1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1000" dirty="0" err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field</a:t>
                    </a:r>
                    <a:r>
                      <a:rPr lang="fr-FR" sz="1000" dirty="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fr-FR" sz="1000" dirty="0" err="1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sensor</a:t>
                    </a:r>
                    <a:endParaRPr lang="fr-FR" sz="1000" dirty="0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6" name="Rectangle 45"/>
                <p:cNvSpPr/>
                <p:nvPr/>
              </p:nvSpPr>
              <p:spPr>
                <a:xfrm>
                  <a:off x="1193009" y="4475297"/>
                  <a:ext cx="954691" cy="22630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ZoneTexte 44"/>
                <p:cNvSpPr txBox="1"/>
                <p:nvPr/>
              </p:nvSpPr>
              <p:spPr>
                <a:xfrm>
                  <a:off x="1113761" y="4449213"/>
                  <a:ext cx="1113186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00" dirty="0" err="1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Dark</a:t>
                  </a:r>
                  <a:r>
                    <a:rPr lang="fr-FR" sz="1000" dirty="0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000" dirty="0" err="1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field</a:t>
                  </a:r>
                  <a:r>
                    <a:rPr lang="fr-FR" sz="1000" dirty="0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sz="1000" dirty="0" err="1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sensor</a:t>
                  </a:r>
                  <a:endParaRPr lang="fr-FR" sz="1000" dirty="0">
                    <a:solidFill>
                      <a:schemeClr val="tx2">
                        <a:lumMod val="20000"/>
                        <a:lumOff val="8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9" name="ZoneTexte 48"/>
              <p:cNvSpPr txBox="1"/>
              <p:nvPr/>
            </p:nvSpPr>
            <p:spPr>
              <a:xfrm>
                <a:off x="1854717" y="2352239"/>
                <a:ext cx="14302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Primary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beam</a:t>
                </a:r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671716" y="3473172"/>
                <a:ext cx="1056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Sample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</a:t>
                </a:r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369918" y="3836489"/>
                <a:ext cx="13867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Transmitted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</a:t>
                </a:r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ZoneTexte 52"/>
              <p:cNvSpPr txBox="1"/>
              <p:nvPr/>
            </p:nvSpPr>
            <p:spPr>
              <a:xfrm>
                <a:off x="3485856" y="3876257"/>
                <a:ext cx="18189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Scattered</a:t>
                </a:r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</a:t>
                </a:r>
                <a:endPara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orme libre 62"/>
              <p:cNvSpPr/>
              <p:nvPr/>
            </p:nvSpPr>
            <p:spPr>
              <a:xfrm>
                <a:off x="1738064" y="4711700"/>
                <a:ext cx="2374900" cy="869950"/>
              </a:xfrm>
              <a:custGeom>
                <a:avLst/>
                <a:gdLst>
                  <a:gd name="connsiteX0" fmla="*/ 6350 w 2374900"/>
                  <a:gd name="connsiteY0" fmla="*/ 0 h 869950"/>
                  <a:gd name="connsiteX1" fmla="*/ 6350 w 2374900"/>
                  <a:gd name="connsiteY1" fmla="*/ 0 h 869950"/>
                  <a:gd name="connsiteX2" fmla="*/ 0 w 2374900"/>
                  <a:gd name="connsiteY2" fmla="*/ 869950 h 869950"/>
                  <a:gd name="connsiteX3" fmla="*/ 1695450 w 2374900"/>
                  <a:gd name="connsiteY3" fmla="*/ 869950 h 869950"/>
                  <a:gd name="connsiteX4" fmla="*/ 1695450 w 2374900"/>
                  <a:gd name="connsiteY4" fmla="*/ 527050 h 869950"/>
                  <a:gd name="connsiteX5" fmla="*/ 2374900 w 2374900"/>
                  <a:gd name="connsiteY5" fmla="*/ 527050 h 86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4900" h="869950">
                    <a:moveTo>
                      <a:pt x="6350" y="0"/>
                    </a:moveTo>
                    <a:lnTo>
                      <a:pt x="6350" y="0"/>
                    </a:lnTo>
                    <a:cubicBezTo>
                      <a:pt x="4233" y="289983"/>
                      <a:pt x="2117" y="579967"/>
                      <a:pt x="0" y="869950"/>
                    </a:cubicBezTo>
                    <a:lnTo>
                      <a:pt x="1695450" y="869950"/>
                    </a:lnTo>
                    <a:lnTo>
                      <a:pt x="1695450" y="527050"/>
                    </a:lnTo>
                    <a:lnTo>
                      <a:pt x="2374900" y="52705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25" name="Connecteur droit 1024"/>
              <p:cNvCxnSpPr/>
              <p:nvPr/>
            </p:nvCxnSpPr>
            <p:spPr>
              <a:xfrm>
                <a:off x="3267234" y="4704907"/>
                <a:ext cx="0" cy="876743"/>
              </a:xfrm>
              <a:prstGeom prst="line">
                <a:avLst/>
              </a:prstGeom>
              <a:ln w="25400"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Connecteur droit 1028"/>
              <p:cNvCxnSpPr/>
              <p:nvPr/>
            </p:nvCxnSpPr>
            <p:spPr>
              <a:xfrm>
                <a:off x="2858749" y="4993392"/>
                <a:ext cx="1254215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0" name="Rectangle 1029"/>
              <p:cNvSpPr/>
              <p:nvPr/>
            </p:nvSpPr>
            <p:spPr>
              <a:xfrm>
                <a:off x="3995936" y="4837053"/>
                <a:ext cx="936104" cy="46415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31" name="ZoneTexte 1030"/>
            <p:cNvSpPr txBox="1"/>
            <p:nvPr/>
          </p:nvSpPr>
          <p:spPr>
            <a:xfrm>
              <a:off x="3923615" y="5427761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Preamplifier</a:t>
              </a:r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2" name="ZoneTexte 1031"/>
          <p:cNvSpPr txBox="1"/>
          <p:nvPr/>
        </p:nvSpPr>
        <p:spPr>
          <a:xfrm>
            <a:off x="1524001" y="5550873"/>
            <a:ext cx="5859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 Field image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Bragg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Diffracted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Angle Annular Dark Field (HAADF) /Z-Contrast image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8" y="2957067"/>
            <a:ext cx="266005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83" y="796222"/>
            <a:ext cx="1599292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983" y="4884464"/>
            <a:ext cx="169064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ZoneTexte 1035"/>
          <p:cNvSpPr txBox="1"/>
          <p:nvPr/>
        </p:nvSpPr>
        <p:spPr>
          <a:xfrm>
            <a:off x="5221680" y="423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in SEM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435390" y="4342369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377537" y="2244518"/>
            <a:ext cx="2050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positions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7377537" y="6399913"/>
            <a:ext cx="2640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Holder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detector in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2775752" y="3959574"/>
            <a:ext cx="1113293" cy="11527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4540500" y="3959574"/>
            <a:ext cx="499058" cy="11527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4268192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93" y="3833026"/>
            <a:ext cx="3097058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083693" y="3073480"/>
            <a:ext cx="522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C-axis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Oriented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BiSrCo</a:t>
            </a:r>
            <a:r>
              <a:rPr lang="fr-FR" sz="1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Oy  (BSCO)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films 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(FIB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6205628" y="5835464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863199" y="6262199"/>
            <a:ext cx="2000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Au/TiO2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photocatalysts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(Powder)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74" y="3814201"/>
            <a:ext cx="3124217" cy="23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" name="Groupe 1024"/>
          <p:cNvGrpSpPr/>
          <p:nvPr/>
        </p:nvGrpSpPr>
        <p:grpSpPr>
          <a:xfrm>
            <a:off x="4768264" y="5753100"/>
            <a:ext cx="651140" cy="276999"/>
            <a:chOff x="3244264" y="5753099"/>
            <a:chExt cx="651140" cy="276999"/>
          </a:xfrm>
        </p:grpSpPr>
        <p:cxnSp>
          <p:nvCxnSpPr>
            <p:cNvPr id="31" name="Connecteur droit 30"/>
            <p:cNvCxnSpPr/>
            <p:nvPr/>
          </p:nvCxnSpPr>
          <p:spPr>
            <a:xfrm>
              <a:off x="3339199" y="6007438"/>
              <a:ext cx="1687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ZoneTexte 1023"/>
            <p:cNvSpPr txBox="1"/>
            <p:nvPr/>
          </p:nvSpPr>
          <p:spPr>
            <a:xfrm>
              <a:off x="3244264" y="5753099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nm</a:t>
              </a:r>
            </a:p>
          </p:txBody>
        </p:sp>
      </p:grpSp>
      <p:grpSp>
        <p:nvGrpSpPr>
          <p:cNvPr id="1031" name="Groupe 1030"/>
          <p:cNvGrpSpPr/>
          <p:nvPr/>
        </p:nvGrpSpPr>
        <p:grpSpPr>
          <a:xfrm>
            <a:off x="1938772" y="513906"/>
            <a:ext cx="8046768" cy="2577152"/>
            <a:chOff x="412464" y="589385"/>
            <a:chExt cx="8046768" cy="2577152"/>
          </a:xfrm>
        </p:grpSpPr>
        <p:grpSp>
          <p:nvGrpSpPr>
            <p:cNvPr id="20" name="Groupe 19"/>
            <p:cNvGrpSpPr/>
            <p:nvPr/>
          </p:nvGrpSpPr>
          <p:grpSpPr>
            <a:xfrm>
              <a:off x="414872" y="589385"/>
              <a:ext cx="8044360" cy="2577152"/>
              <a:chOff x="457199" y="1309686"/>
              <a:chExt cx="8044360" cy="2577152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199" y="1309686"/>
                <a:ext cx="3653564" cy="25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6011" y="1366838"/>
                <a:ext cx="3775548" cy="252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" name="Groupe 9"/>
              <p:cNvGrpSpPr/>
              <p:nvPr/>
            </p:nvGrpSpPr>
            <p:grpSpPr>
              <a:xfrm>
                <a:off x="3107957" y="3456835"/>
                <a:ext cx="891192" cy="276999"/>
                <a:chOff x="3107957" y="3323485"/>
                <a:chExt cx="891192" cy="276999"/>
              </a:xfrm>
            </p:grpSpPr>
            <p:cxnSp>
              <p:nvCxnSpPr>
                <p:cNvPr id="8" name="Connecteur droit 7"/>
                <p:cNvCxnSpPr/>
                <p:nvPr/>
              </p:nvCxnSpPr>
              <p:spPr>
                <a:xfrm>
                  <a:off x="3196256" y="3590959"/>
                  <a:ext cx="802893" cy="9525"/>
                </a:xfrm>
                <a:prstGeom prst="line">
                  <a:avLst/>
                </a:prstGeom>
                <a:ln w="508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ZoneTexte 8"/>
                <p:cNvSpPr txBox="1"/>
                <p:nvPr/>
              </p:nvSpPr>
              <p:spPr>
                <a:xfrm>
                  <a:off x="3107957" y="3323485"/>
                  <a:ext cx="6286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100nm</a:t>
                  </a:r>
                </a:p>
              </p:txBody>
            </p:sp>
          </p:grpSp>
          <p:sp>
            <p:nvSpPr>
              <p:cNvPr id="11" name="ZoneTexte 10"/>
              <p:cNvSpPr txBox="1"/>
              <p:nvPr/>
            </p:nvSpPr>
            <p:spPr>
              <a:xfrm>
                <a:off x="7634633" y="2413421"/>
                <a:ext cx="699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BSCO</a:t>
                </a: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7806924" y="1758434"/>
                <a:ext cx="3545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Ti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7605720" y="3254355"/>
                <a:ext cx="8258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LaAlO</a:t>
                </a:r>
                <a:r>
                  <a:rPr lang="fr-FR" b="1" baseline="-25000" dirty="0"/>
                  <a:t>3</a:t>
                </a:r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478014" y="3393900"/>
                <a:ext cx="4796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Au</a:t>
                </a:r>
              </a:p>
            </p:txBody>
          </p:sp>
          <p:cxnSp>
            <p:nvCxnSpPr>
              <p:cNvPr id="19" name="Connecteur droit 18"/>
              <p:cNvCxnSpPr/>
              <p:nvPr/>
            </p:nvCxnSpPr>
            <p:spPr>
              <a:xfrm flipH="1" flipV="1">
                <a:off x="6300903" y="2697828"/>
                <a:ext cx="239809" cy="767062"/>
              </a:xfrm>
              <a:prstGeom prst="line">
                <a:avLst/>
              </a:prstGeom>
              <a:ln w="444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0" name="ZoneTexte 1029"/>
            <p:cNvSpPr txBox="1"/>
            <p:nvPr/>
          </p:nvSpPr>
          <p:spPr>
            <a:xfrm>
              <a:off x="412464" y="2801608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Field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4666385" y="2858760"/>
              <a:ext cx="1326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HAADF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2461753" y="5845830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 HAADF</a:t>
            </a:r>
          </a:p>
        </p:txBody>
      </p:sp>
      <p:grpSp>
        <p:nvGrpSpPr>
          <p:cNvPr id="43" name="Groupe 42"/>
          <p:cNvGrpSpPr/>
          <p:nvPr/>
        </p:nvGrpSpPr>
        <p:grpSpPr>
          <a:xfrm>
            <a:off x="8778838" y="5831036"/>
            <a:ext cx="651140" cy="276999"/>
            <a:chOff x="3244264" y="5753099"/>
            <a:chExt cx="651140" cy="276999"/>
          </a:xfrm>
        </p:grpSpPr>
        <p:cxnSp>
          <p:nvCxnSpPr>
            <p:cNvPr id="44" name="Connecteur droit 43"/>
            <p:cNvCxnSpPr/>
            <p:nvPr/>
          </p:nvCxnSpPr>
          <p:spPr>
            <a:xfrm>
              <a:off x="3339199" y="6007438"/>
              <a:ext cx="1687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3244264" y="5753099"/>
              <a:ext cx="651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nm</a:t>
              </a:r>
            </a:p>
          </p:txBody>
        </p:sp>
      </p:grpSp>
      <p:sp>
        <p:nvSpPr>
          <p:cNvPr id="47" name="ZoneTexte 46"/>
          <p:cNvSpPr txBox="1"/>
          <p:nvPr/>
        </p:nvSpPr>
        <p:spPr>
          <a:xfrm>
            <a:off x="4476518" y="52242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in SEM/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07" y="3833026"/>
            <a:ext cx="915254" cy="720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94" y="3833026"/>
            <a:ext cx="824211" cy="7200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34" name="Rectangle 1033"/>
          <p:cNvSpPr/>
          <p:nvPr/>
        </p:nvSpPr>
        <p:spPr>
          <a:xfrm>
            <a:off x="4002137" y="4199376"/>
            <a:ext cx="553988" cy="434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7673923" y="4275576"/>
            <a:ext cx="553988" cy="434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0844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AEA7DFB7-EDE7-4BC9-9CDE-CDDCDEDD0ACC}"/>
              </a:ext>
            </a:extLst>
          </p:cNvPr>
          <p:cNvSpPr txBox="1"/>
          <p:nvPr/>
        </p:nvSpPr>
        <p:spPr>
          <a:xfrm>
            <a:off x="3287235" y="125369"/>
            <a:ext cx="5599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Contraste des images et les détecteurs d’électrons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297FBF-CB4D-4F9F-8404-F85F3CEF6067}"/>
              </a:ext>
            </a:extLst>
          </p:cNvPr>
          <p:cNvSpPr txBox="1"/>
          <p:nvPr/>
        </p:nvSpPr>
        <p:spPr>
          <a:xfrm>
            <a:off x="1544323" y="1926270"/>
            <a:ext cx="76295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contraste de l’image et la résolution vont dépendre de: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Echantillon (Z, isolant, conducteur..)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Faisceau (Tension, courant..)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Nature du signal collectée (SE, BSE, Transmis dans le cas du STEM)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Position (WD, angle de tilt)  par rapport au détecteur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2F6881D-1EBB-49EC-81BF-C5D4971E23E6}"/>
              </a:ext>
            </a:extLst>
          </p:cNvPr>
          <p:cNvSpPr txBox="1"/>
          <p:nvPr/>
        </p:nvSpPr>
        <p:spPr>
          <a:xfrm>
            <a:off x="1581404" y="3768113"/>
            <a:ext cx="37253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SE et BSE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Détecteurs dans la chambre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Détecteurs dans la colonne</a:t>
            </a:r>
          </a:p>
          <a:p>
            <a:r>
              <a:rPr lang="fr-F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Basse tension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94573B-CABD-4ED2-9CE9-6809FCF080DA}"/>
              </a:ext>
            </a:extLst>
          </p:cNvPr>
          <p:cNvSpPr txBox="1"/>
          <p:nvPr/>
        </p:nvSpPr>
        <p:spPr>
          <a:xfrm>
            <a:off x="1582183" y="5487425"/>
            <a:ext cx="640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pour Scanning Transmission Electron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-STEM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62B2956-58B2-48A2-BE43-F9344392CC96}"/>
              </a:ext>
            </a:extLst>
          </p:cNvPr>
          <p:cNvSpPr txBox="1"/>
          <p:nvPr/>
        </p:nvSpPr>
        <p:spPr>
          <a:xfrm>
            <a:off x="1608292" y="663243"/>
            <a:ext cx="3609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Quelle information recherche t-on :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TOPOGRAPHIE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RESOLUTION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 PHASE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95C085-91CD-4670-8B04-68C5A559DB2B}"/>
              </a:ext>
            </a:extLst>
          </p:cNvPr>
          <p:cNvGrpSpPr/>
          <p:nvPr/>
        </p:nvGrpSpPr>
        <p:grpSpPr>
          <a:xfrm>
            <a:off x="9018166" y="1806728"/>
            <a:ext cx="3057756" cy="2700049"/>
            <a:chOff x="2467760" y="771787"/>
            <a:chExt cx="5979952" cy="4375528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0011051-3660-4E37-9DE9-1794C8C18806}"/>
                </a:ext>
              </a:extLst>
            </p:cNvPr>
            <p:cNvSpPr txBox="1"/>
            <p:nvPr/>
          </p:nvSpPr>
          <p:spPr>
            <a:xfrm>
              <a:off x="3052942" y="3989860"/>
              <a:ext cx="883004" cy="404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50eV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5836E07-6774-4700-BC34-07D3F481C37C}"/>
                </a:ext>
              </a:extLst>
            </p:cNvPr>
            <p:cNvSpPr txBox="1"/>
            <p:nvPr/>
          </p:nvSpPr>
          <p:spPr>
            <a:xfrm>
              <a:off x="7363846" y="3938187"/>
              <a:ext cx="583784" cy="404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sz="1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F5568231-CFD6-4CE7-9303-DE9E92F90ACE}"/>
                </a:ext>
              </a:extLst>
            </p:cNvPr>
            <p:cNvGrpSpPr/>
            <p:nvPr/>
          </p:nvGrpSpPr>
          <p:grpSpPr>
            <a:xfrm>
              <a:off x="2919369" y="1177034"/>
              <a:ext cx="5109833" cy="2689927"/>
              <a:chOff x="199767" y="1274956"/>
              <a:chExt cx="5524361" cy="3135359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76343F0F-124B-48B9-A335-D917B8605C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99767" y="1313971"/>
                <a:ext cx="5524361" cy="3096344"/>
                <a:chOff x="1682842" y="1772816"/>
                <a:chExt cx="5524361" cy="3096344"/>
              </a:xfrm>
            </p:grpSpPr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46E314DA-9B0A-46ED-9982-0BC22762BB65}"/>
                    </a:ext>
                  </a:extLst>
                </p:cNvPr>
                <p:cNvCxnSpPr/>
                <p:nvPr/>
              </p:nvCxnSpPr>
              <p:spPr>
                <a:xfrm>
                  <a:off x="1691680" y="1772816"/>
                  <a:ext cx="0" cy="3096344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23">
                  <a:extLst>
                    <a:ext uri="{FF2B5EF4-FFF2-40B4-BE49-F238E27FC236}">
                      <a16:creationId xmlns:a16="http://schemas.microsoft.com/office/drawing/2014/main" id="{758AB736-B293-4E0F-B8F5-7F9A0D407BD6}"/>
                    </a:ext>
                  </a:extLst>
                </p:cNvPr>
                <p:cNvCxnSpPr/>
                <p:nvPr/>
              </p:nvCxnSpPr>
              <p:spPr>
                <a:xfrm flipH="1">
                  <a:off x="1682842" y="4856237"/>
                  <a:ext cx="5524361" cy="12923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C7827294-722B-4277-887F-7776B86201BD}"/>
                  </a:ext>
                </a:extLst>
              </p:cNvPr>
              <p:cNvCxnSpPr/>
              <p:nvPr/>
            </p:nvCxnSpPr>
            <p:spPr>
              <a:xfrm>
                <a:off x="578219" y="1313971"/>
                <a:ext cx="0" cy="309634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4FFFF5C7-4807-4A1A-9329-63D62586070B}"/>
                  </a:ext>
                </a:extLst>
              </p:cNvPr>
              <p:cNvCxnSpPr/>
              <p:nvPr/>
            </p:nvCxnSpPr>
            <p:spPr>
              <a:xfrm>
                <a:off x="5220073" y="1274956"/>
                <a:ext cx="0" cy="309634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D4A53CAA-F0CB-4983-B38D-74D948DE2B5E}"/>
                  </a:ext>
                </a:extLst>
              </p:cNvPr>
              <p:cNvCxnSpPr/>
              <p:nvPr/>
            </p:nvCxnSpPr>
            <p:spPr>
              <a:xfrm flipV="1">
                <a:off x="676656" y="1638007"/>
                <a:ext cx="4543417" cy="2428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6EE4362C-9333-4B5C-B495-E98C06994918}"/>
                  </a:ext>
                </a:extLst>
              </p:cNvPr>
              <p:cNvCxnSpPr/>
              <p:nvPr/>
            </p:nvCxnSpPr>
            <p:spPr>
              <a:xfrm>
                <a:off x="199767" y="1638007"/>
                <a:ext cx="476890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FA34A616-C379-4D40-A423-7EA1CAC0D442}"/>
                  </a:ext>
                </a:extLst>
              </p:cNvPr>
              <p:cNvCxnSpPr/>
              <p:nvPr/>
            </p:nvCxnSpPr>
            <p:spPr>
              <a:xfrm>
                <a:off x="714345" y="3618227"/>
                <a:ext cx="1546488" cy="0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F343775B-41DE-4DAB-9E3B-61709A77436C}"/>
                  </a:ext>
                </a:extLst>
              </p:cNvPr>
              <p:cNvCxnSpPr/>
              <p:nvPr/>
            </p:nvCxnSpPr>
            <p:spPr>
              <a:xfrm>
                <a:off x="2277709" y="3101248"/>
                <a:ext cx="0" cy="1296144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orme libre 44">
                <a:extLst>
                  <a:ext uri="{FF2B5EF4-FFF2-40B4-BE49-F238E27FC236}">
                    <a16:creationId xmlns:a16="http://schemas.microsoft.com/office/drawing/2014/main" id="{88769AFF-3012-4D63-B7DB-290BD65DE932}"/>
                  </a:ext>
                </a:extLst>
              </p:cNvPr>
              <p:cNvSpPr/>
              <p:nvPr/>
            </p:nvSpPr>
            <p:spPr>
              <a:xfrm>
                <a:off x="217539" y="1831196"/>
                <a:ext cx="5002534" cy="2540104"/>
              </a:xfrm>
              <a:custGeom>
                <a:avLst/>
                <a:gdLst>
                  <a:gd name="connsiteX0" fmla="*/ 0 w 5691499"/>
                  <a:gd name="connsiteY0" fmla="*/ 2162318 h 2540104"/>
                  <a:gd name="connsiteX1" fmla="*/ 145279 w 5691499"/>
                  <a:gd name="connsiteY1" fmla="*/ 232 h 2540104"/>
                  <a:gd name="connsiteX2" fmla="*/ 358923 w 5691499"/>
                  <a:gd name="connsiteY2" fmla="*/ 2273413 h 2540104"/>
                  <a:gd name="connsiteX3" fmla="*/ 1051133 w 5691499"/>
                  <a:gd name="connsiteY3" fmla="*/ 2495604 h 2540104"/>
                  <a:gd name="connsiteX4" fmla="*/ 1290415 w 5691499"/>
                  <a:gd name="connsiteY4" fmla="*/ 2281959 h 2540104"/>
                  <a:gd name="connsiteX5" fmla="*/ 1367327 w 5691499"/>
                  <a:gd name="connsiteY5" fmla="*/ 2452875 h 2540104"/>
                  <a:gd name="connsiteX6" fmla="*/ 1461331 w 5691499"/>
                  <a:gd name="connsiteY6" fmla="*/ 2213593 h 2540104"/>
                  <a:gd name="connsiteX7" fmla="*/ 1572426 w 5691499"/>
                  <a:gd name="connsiteY7" fmla="*/ 2452875 h 2540104"/>
                  <a:gd name="connsiteX8" fmla="*/ 1692067 w 5691499"/>
                  <a:gd name="connsiteY8" fmla="*/ 2196501 h 2540104"/>
                  <a:gd name="connsiteX9" fmla="*/ 1786071 w 5691499"/>
                  <a:gd name="connsiteY9" fmla="*/ 2350325 h 2540104"/>
                  <a:gd name="connsiteX10" fmla="*/ 2144994 w 5691499"/>
                  <a:gd name="connsiteY10" fmla="*/ 2384509 h 2540104"/>
                  <a:gd name="connsiteX11" fmla="*/ 4332718 w 5691499"/>
                  <a:gd name="connsiteY11" fmla="*/ 1974310 h 2540104"/>
                  <a:gd name="connsiteX12" fmla="*/ 4913832 w 5691499"/>
                  <a:gd name="connsiteY12" fmla="*/ 2136680 h 2540104"/>
                  <a:gd name="connsiteX13" fmla="*/ 5067656 w 5691499"/>
                  <a:gd name="connsiteY13" fmla="*/ 1846123 h 2540104"/>
                  <a:gd name="connsiteX14" fmla="*/ 5212935 w 5691499"/>
                  <a:gd name="connsiteY14" fmla="*/ 2093952 h 2540104"/>
                  <a:gd name="connsiteX15" fmla="*/ 5400942 w 5691499"/>
                  <a:gd name="connsiteY15" fmla="*/ 2111043 h 2540104"/>
                  <a:gd name="connsiteX16" fmla="*/ 5631679 w 5691499"/>
                  <a:gd name="connsiteY16" fmla="*/ 1282101 h 2540104"/>
                  <a:gd name="connsiteX17" fmla="*/ 5691499 w 5691499"/>
                  <a:gd name="connsiteY17" fmla="*/ 1222280 h 254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691499" h="2540104">
                    <a:moveTo>
                      <a:pt x="0" y="2162318"/>
                    </a:moveTo>
                    <a:cubicBezTo>
                      <a:pt x="42729" y="1072017"/>
                      <a:pt x="85459" y="-18284"/>
                      <a:pt x="145279" y="232"/>
                    </a:cubicBezTo>
                    <a:cubicBezTo>
                      <a:pt x="205099" y="18748"/>
                      <a:pt x="207947" y="1857518"/>
                      <a:pt x="358923" y="2273413"/>
                    </a:cubicBezTo>
                    <a:cubicBezTo>
                      <a:pt x="509899" y="2689308"/>
                      <a:pt x="895884" y="2494180"/>
                      <a:pt x="1051133" y="2495604"/>
                    </a:cubicBezTo>
                    <a:cubicBezTo>
                      <a:pt x="1206382" y="2497028"/>
                      <a:pt x="1237716" y="2289080"/>
                      <a:pt x="1290415" y="2281959"/>
                    </a:cubicBezTo>
                    <a:cubicBezTo>
                      <a:pt x="1343114" y="2274838"/>
                      <a:pt x="1338841" y="2464269"/>
                      <a:pt x="1367327" y="2452875"/>
                    </a:cubicBezTo>
                    <a:cubicBezTo>
                      <a:pt x="1395813" y="2441481"/>
                      <a:pt x="1427148" y="2213593"/>
                      <a:pt x="1461331" y="2213593"/>
                    </a:cubicBezTo>
                    <a:cubicBezTo>
                      <a:pt x="1495514" y="2213593"/>
                      <a:pt x="1533970" y="2455724"/>
                      <a:pt x="1572426" y="2452875"/>
                    </a:cubicBezTo>
                    <a:cubicBezTo>
                      <a:pt x="1610882" y="2450026"/>
                      <a:pt x="1656459" y="2213593"/>
                      <a:pt x="1692067" y="2196501"/>
                    </a:cubicBezTo>
                    <a:cubicBezTo>
                      <a:pt x="1727675" y="2179409"/>
                      <a:pt x="1710583" y="2318990"/>
                      <a:pt x="1786071" y="2350325"/>
                    </a:cubicBezTo>
                    <a:cubicBezTo>
                      <a:pt x="1861559" y="2381660"/>
                      <a:pt x="1720553" y="2447178"/>
                      <a:pt x="2144994" y="2384509"/>
                    </a:cubicBezTo>
                    <a:cubicBezTo>
                      <a:pt x="2569435" y="2321840"/>
                      <a:pt x="3871245" y="2015615"/>
                      <a:pt x="4332718" y="1974310"/>
                    </a:cubicBezTo>
                    <a:cubicBezTo>
                      <a:pt x="4794191" y="1933005"/>
                      <a:pt x="4791342" y="2158044"/>
                      <a:pt x="4913832" y="2136680"/>
                    </a:cubicBezTo>
                    <a:cubicBezTo>
                      <a:pt x="5036322" y="2115316"/>
                      <a:pt x="5017806" y="1853244"/>
                      <a:pt x="5067656" y="1846123"/>
                    </a:cubicBezTo>
                    <a:cubicBezTo>
                      <a:pt x="5117506" y="1839002"/>
                      <a:pt x="5157387" y="2049799"/>
                      <a:pt x="5212935" y="2093952"/>
                    </a:cubicBezTo>
                    <a:cubicBezTo>
                      <a:pt x="5268483" y="2138105"/>
                      <a:pt x="5331151" y="2246352"/>
                      <a:pt x="5400942" y="2111043"/>
                    </a:cubicBezTo>
                    <a:cubicBezTo>
                      <a:pt x="5470733" y="1975734"/>
                      <a:pt x="5583253" y="1430228"/>
                      <a:pt x="5631679" y="1282101"/>
                    </a:cubicBezTo>
                    <a:cubicBezTo>
                      <a:pt x="5680105" y="1133974"/>
                      <a:pt x="5685802" y="1178127"/>
                      <a:pt x="5691499" y="122228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CADD6DA-16B9-4ED5-9814-5E89D6057431}"/>
                </a:ext>
              </a:extLst>
            </p:cNvPr>
            <p:cNvSpPr txBox="1"/>
            <p:nvPr/>
          </p:nvSpPr>
          <p:spPr>
            <a:xfrm>
              <a:off x="5986997" y="4236440"/>
              <a:ext cx="2460715" cy="91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Contraste de Z</a:t>
              </a:r>
            </a:p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Topographique</a:t>
              </a:r>
            </a:p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Cristallographique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D5D2CD1-F8DD-4A7F-ABFF-C4AE802E227F}"/>
                </a:ext>
              </a:extLst>
            </p:cNvPr>
            <p:cNvSpPr txBox="1"/>
            <p:nvPr/>
          </p:nvSpPr>
          <p:spPr>
            <a:xfrm>
              <a:off x="2467760" y="4288171"/>
              <a:ext cx="2004970" cy="404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Topographique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8A06B08-B290-4B65-A8A3-056C54FB0ADD}"/>
                </a:ext>
              </a:extLst>
            </p:cNvPr>
            <p:cNvSpPr txBox="1"/>
            <p:nvPr/>
          </p:nvSpPr>
          <p:spPr>
            <a:xfrm>
              <a:off x="2541865" y="771787"/>
              <a:ext cx="1087574" cy="404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5-10 </a:t>
              </a:r>
              <a:r>
                <a:rPr lang="fr-FR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ev</a:t>
              </a:r>
              <a:endParaRPr lang="fr-FR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6550223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022AEEE-71AE-5527-EBC6-5F97B0A6195C}"/>
              </a:ext>
            </a:extLst>
          </p:cNvPr>
          <p:cNvSpPr txBox="1"/>
          <p:nvPr/>
        </p:nvSpPr>
        <p:spPr>
          <a:xfrm>
            <a:off x="9021636" y="1426941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E3CF5FF-69F9-5B2C-3868-D4FAE937296F}"/>
              </a:ext>
            </a:extLst>
          </p:cNvPr>
          <p:cNvSpPr txBox="1"/>
          <p:nvPr/>
        </p:nvSpPr>
        <p:spPr>
          <a:xfrm>
            <a:off x="11182942" y="143618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BSE</a:t>
            </a:r>
          </a:p>
        </p:txBody>
      </p:sp>
    </p:spTree>
    <p:extLst>
      <p:ext uri="{BB962C8B-B14F-4D97-AF65-F5344CB8AC3E}">
        <p14:creationId xmlns:p14="http://schemas.microsoft.com/office/powerpoint/2010/main" val="3128249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592271" y="3121223"/>
            <a:ext cx="4995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Ultra-fine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section of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clay-polymer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prepared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ultramicrotomy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711332" y="70300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STEM in SEM/</a:t>
            </a:r>
            <a:r>
              <a:rPr lang="fr-FR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examples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708248" y="3722793"/>
            <a:ext cx="8637508" cy="2228456"/>
            <a:chOff x="184248" y="3958709"/>
            <a:chExt cx="8637508" cy="222845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48" y="3981418"/>
              <a:ext cx="2902979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897" y="3958709"/>
              <a:ext cx="2859718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C:\Users\Ahmed\Desktop\Apllications MEB\LOIC-Bio\Images de reference TEM\BOX 12885 A1 hematie + paludism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756" y="4027165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e 11"/>
            <p:cNvGrpSpPr/>
            <p:nvPr/>
          </p:nvGrpSpPr>
          <p:grpSpPr>
            <a:xfrm>
              <a:off x="272481" y="5731906"/>
              <a:ext cx="518091" cy="307777"/>
              <a:chOff x="-1594419" y="5697616"/>
              <a:chExt cx="518091" cy="307777"/>
            </a:xfrm>
          </p:grpSpPr>
          <p:cxnSp>
            <p:nvCxnSpPr>
              <p:cNvPr id="8" name="Connecteur droit 7"/>
              <p:cNvCxnSpPr/>
              <p:nvPr/>
            </p:nvCxnSpPr>
            <p:spPr>
              <a:xfrm>
                <a:off x="-1577978" y="5993130"/>
                <a:ext cx="5016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10"/>
              <p:cNvSpPr txBox="1"/>
              <p:nvPr/>
            </p:nvSpPr>
            <p:spPr>
              <a:xfrm>
                <a:off x="-1594419" y="5697616"/>
                <a:ext cx="5180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1µm</a:t>
                </a:r>
              </a:p>
            </p:txBody>
          </p:sp>
        </p:grpSp>
        <p:cxnSp>
          <p:nvCxnSpPr>
            <p:cNvPr id="14" name="Connecteur droit 13"/>
            <p:cNvCxnSpPr/>
            <p:nvPr/>
          </p:nvCxnSpPr>
          <p:spPr>
            <a:xfrm>
              <a:off x="3526288" y="6016400"/>
              <a:ext cx="50165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3395106" y="5719643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1µm</a:t>
              </a: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2174030" y="597082"/>
            <a:ext cx="3780000" cy="2520000"/>
            <a:chOff x="2295524" y="597354"/>
            <a:chExt cx="3780000" cy="2520000"/>
          </a:xfrm>
        </p:grpSpPr>
        <p:pic>
          <p:nvPicPr>
            <p:cNvPr id="4" name="Picture 4" descr="C:\Users\Ahmed\Desktop\Apllications MEB\TEST MEB\stemtest\Test échantillon Saadia\Talc 80-20 (2).t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524" y="597354"/>
              <a:ext cx="3780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ZoneTexte 18"/>
            <p:cNvSpPr txBox="1"/>
            <p:nvPr/>
          </p:nvSpPr>
          <p:spPr>
            <a:xfrm>
              <a:off x="4526702" y="2809577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Field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196627" y="597353"/>
            <a:ext cx="3785057" cy="2520000"/>
            <a:chOff x="6295756" y="597353"/>
            <a:chExt cx="3785057" cy="2520000"/>
          </a:xfrm>
        </p:grpSpPr>
        <p:pic>
          <p:nvPicPr>
            <p:cNvPr id="3" name="Picture 3" descr="C:\Users\Ahmed\Desktop\Apllications MEB\TEST MEB\stemtest\Test échantillon Saadia\Talc 80-20 (4).t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5756" y="597353"/>
              <a:ext cx="3780000" cy="25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8531991" y="2809305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Field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30535" y="6011187"/>
            <a:ext cx="871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of a red blood cell (red arrow) infected with  malaria parasites</a:t>
            </a: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conversion of the iron from hemoglobin in the red blood cell into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hemozoin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crystals within the parasite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817860" y="3797980"/>
            <a:ext cx="7626956" cy="2307158"/>
            <a:chOff x="2817860" y="3797980"/>
            <a:chExt cx="7626956" cy="2307158"/>
          </a:xfrm>
        </p:grpSpPr>
        <p:sp>
          <p:nvSpPr>
            <p:cNvPr id="18" name="ZoneTexte 17"/>
            <p:cNvSpPr txBox="1"/>
            <p:nvPr/>
          </p:nvSpPr>
          <p:spPr>
            <a:xfrm>
              <a:off x="2817860" y="5730271"/>
              <a:ext cx="15488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Field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399611" y="5663451"/>
              <a:ext cx="1326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STEM HAADF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8995380" y="5797361"/>
              <a:ext cx="1449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TEM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bright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Field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64030" y="3797980"/>
              <a:ext cx="14879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hemozoin</a:t>
              </a:r>
              <a:r>
                <a:rPr lang="fr-FR" sz="1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crystals</a:t>
              </a:r>
              <a:endParaRPr lang="fr-FR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Connecteur droit avec flèche 25"/>
            <p:cNvCxnSpPr>
              <a:stCxn id="24" idx="2"/>
            </p:cNvCxnSpPr>
            <p:nvPr/>
          </p:nvCxnSpPr>
          <p:spPr>
            <a:xfrm flipH="1">
              <a:off x="3592272" y="4105756"/>
              <a:ext cx="1215713" cy="29590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/>
            <p:cNvCxnSpPr/>
            <p:nvPr/>
          </p:nvCxnSpPr>
          <p:spPr>
            <a:xfrm>
              <a:off x="4865898" y="4105756"/>
              <a:ext cx="1429858" cy="295902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333960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F1346AE-A1D7-4AF4-81F4-691E2690F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88" y="1148034"/>
            <a:ext cx="2980457" cy="1660485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58B3B676-63A3-4BD4-8D74-C54C94354CA2}"/>
              </a:ext>
            </a:extLst>
          </p:cNvPr>
          <p:cNvGrpSpPr/>
          <p:nvPr/>
        </p:nvGrpSpPr>
        <p:grpSpPr>
          <a:xfrm>
            <a:off x="332020" y="824180"/>
            <a:ext cx="3089733" cy="1886721"/>
            <a:chOff x="3510601" y="3410932"/>
            <a:chExt cx="3089733" cy="188672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7921D8D2-B2E0-4773-962F-B4071BCC4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877" y="3637168"/>
              <a:ext cx="2980457" cy="166048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91CB95-4A0F-4883-88FF-84D5C18F3F1A}"/>
                </a:ext>
              </a:extLst>
            </p:cNvPr>
            <p:cNvSpPr/>
            <p:nvPr/>
          </p:nvSpPr>
          <p:spPr>
            <a:xfrm>
              <a:off x="3516198" y="3469064"/>
              <a:ext cx="1498862" cy="1018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96B1BC8-F7B8-47F8-B59C-3D29DFB71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0601" y="3410932"/>
              <a:ext cx="1504458" cy="1094151"/>
            </a:xfrm>
            <a:prstGeom prst="rect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6FA01CCD-3412-4A6C-8630-BEF320FFD06A}"/>
              </a:ext>
            </a:extLst>
          </p:cNvPr>
          <p:cNvSpPr txBox="1"/>
          <p:nvPr/>
        </p:nvSpPr>
        <p:spPr>
          <a:xfrm>
            <a:off x="4863370" y="2951240"/>
            <a:ext cx="226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« DF»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BAACD0-808A-466B-B0D9-A8B0FF75F56D}"/>
              </a:ext>
            </a:extLst>
          </p:cNvPr>
          <p:cNvSpPr txBox="1"/>
          <p:nvPr/>
        </p:nvSpPr>
        <p:spPr>
          <a:xfrm>
            <a:off x="917930" y="2978665"/>
            <a:ext cx="2262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« BF »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971481F1-D5DC-4113-903E-05EE0D7687C4}"/>
              </a:ext>
            </a:extLst>
          </p:cNvPr>
          <p:cNvGrpSpPr/>
          <p:nvPr/>
        </p:nvGrpSpPr>
        <p:grpSpPr>
          <a:xfrm>
            <a:off x="7746604" y="2197577"/>
            <a:ext cx="2952328" cy="3913937"/>
            <a:chOff x="-180528" y="1988840"/>
            <a:chExt cx="4024732" cy="4922049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E591947-561D-45E4-879E-87BF435880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1988840"/>
              <a:ext cx="4024732" cy="49220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11" name="Group 17">
              <a:extLst>
                <a:ext uri="{FF2B5EF4-FFF2-40B4-BE49-F238E27FC236}">
                  <a16:creationId xmlns:a16="http://schemas.microsoft.com/office/drawing/2014/main" id="{FD741C82-2AA5-4EB4-AEF7-7335DBC9C182}"/>
                </a:ext>
              </a:extLst>
            </p:cNvPr>
            <p:cNvGrpSpPr/>
            <p:nvPr/>
          </p:nvGrpSpPr>
          <p:grpSpPr>
            <a:xfrm>
              <a:off x="2555776" y="6402814"/>
              <a:ext cx="1242391" cy="464461"/>
              <a:chOff x="2843808" y="5970766"/>
              <a:chExt cx="1242391" cy="464461"/>
            </a:xfrm>
          </p:grpSpPr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854A4FAF-0929-4145-AFB4-72BB5DE8DE83}"/>
                  </a:ext>
                </a:extLst>
              </p:cNvPr>
              <p:cNvSpPr txBox="1"/>
              <p:nvPr/>
            </p:nvSpPr>
            <p:spPr>
              <a:xfrm>
                <a:off x="2843808" y="5970766"/>
                <a:ext cx="1242391" cy="46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500nm</a:t>
                </a:r>
              </a:p>
            </p:txBody>
          </p:sp>
          <p:cxnSp>
            <p:nvCxnSpPr>
              <p:cNvPr id="13" name="Straight Arrow Connector 19">
                <a:extLst>
                  <a:ext uri="{FF2B5EF4-FFF2-40B4-BE49-F238E27FC236}">
                    <a16:creationId xmlns:a16="http://schemas.microsoft.com/office/drawing/2014/main" id="{281B0C05-A788-4CC7-B493-35C142FEFF42}"/>
                  </a:ext>
                </a:extLst>
              </p:cNvPr>
              <p:cNvCxnSpPr/>
              <p:nvPr/>
            </p:nvCxnSpPr>
            <p:spPr bwMode="auto">
              <a:xfrm>
                <a:off x="2987823" y="6376306"/>
                <a:ext cx="1026367" cy="0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bg1"/>
                </a:solidFill>
                <a:prstDash val="solid"/>
                <a:round/>
                <a:headEnd type="none"/>
                <a:tailEnd type="non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38AE497F-6179-4C34-9B71-AFF644467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05" y="3875181"/>
            <a:ext cx="2878982" cy="216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6820F8-56F0-401C-BAED-0868E17C9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30" y="3875181"/>
            <a:ext cx="2878982" cy="216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381021-C6F0-4B64-A9C9-A2A06312F84D}"/>
              </a:ext>
            </a:extLst>
          </p:cNvPr>
          <p:cNvSpPr txBox="1"/>
          <p:nvPr/>
        </p:nvSpPr>
        <p:spPr>
          <a:xfrm>
            <a:off x="8018948" y="1360532"/>
            <a:ext cx="247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Imagerie Argus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F00FA4-D3EC-4647-8C8F-85E6F58F6F1C}"/>
              </a:ext>
            </a:extLst>
          </p:cNvPr>
          <p:cNvSpPr/>
          <p:nvPr/>
        </p:nvSpPr>
        <p:spPr>
          <a:xfrm>
            <a:off x="4620975" y="170934"/>
            <a:ext cx="2946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Optimus Bruker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42839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72103E-6 L 0.36944 -0.0192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" y="2224217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Merci de votre attention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99A0E3-37EE-316E-C989-071DFE61A8DD}"/>
              </a:ext>
            </a:extLst>
          </p:cNvPr>
          <p:cNvSpPr txBox="1"/>
          <p:nvPr/>
        </p:nvSpPr>
        <p:spPr>
          <a:xfrm>
            <a:off x="905069" y="4665306"/>
            <a:ext cx="6876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Remerciement: Jacky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Ruste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François Brisset, Frédéric Charlot</a:t>
            </a:r>
          </a:p>
        </p:txBody>
      </p:sp>
    </p:spTree>
    <p:extLst>
      <p:ext uri="{BB962C8B-B14F-4D97-AF65-F5344CB8AC3E}">
        <p14:creationId xmlns:p14="http://schemas.microsoft.com/office/powerpoint/2010/main" val="927320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BD414B0-ED49-4005-ABD3-37A2AB9854D8}"/>
              </a:ext>
            </a:extLst>
          </p:cNvPr>
          <p:cNvSpPr txBox="1"/>
          <p:nvPr/>
        </p:nvSpPr>
        <p:spPr>
          <a:xfrm>
            <a:off x="3960992" y="127000"/>
            <a:ext cx="4270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L’émission des électrons secondaires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CAA7D5-8C4F-40D7-920E-AB165CB4FBEB}"/>
              </a:ext>
            </a:extLst>
          </p:cNvPr>
          <p:cNvGrpSpPr>
            <a:grpSpLocks noChangeAspect="1"/>
          </p:cNvGrpSpPr>
          <p:nvPr/>
        </p:nvGrpSpPr>
        <p:grpSpPr>
          <a:xfrm>
            <a:off x="694648" y="1736802"/>
            <a:ext cx="2135114" cy="1761676"/>
            <a:chOff x="5979603" y="1290485"/>
            <a:chExt cx="2949177" cy="2433360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2E4929E9-6D04-499F-A09C-8CE0BE975E7D}"/>
                </a:ext>
              </a:extLst>
            </p:cNvPr>
            <p:cNvGrpSpPr/>
            <p:nvPr/>
          </p:nvGrpSpPr>
          <p:grpSpPr>
            <a:xfrm>
              <a:off x="5979603" y="1290485"/>
              <a:ext cx="2949177" cy="2433360"/>
              <a:chOff x="6015308" y="1194708"/>
              <a:chExt cx="2949177" cy="2433360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11452958-AB8A-489D-A40B-4F237CE6AE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15308" y="1194708"/>
                <a:ext cx="2949177" cy="2433360"/>
                <a:chOff x="5552777" y="2358149"/>
                <a:chExt cx="2457648" cy="2027800"/>
              </a:xfrm>
            </p:grpSpPr>
            <p:grpSp>
              <p:nvGrpSpPr>
                <p:cNvPr id="15" name="Groupe 14">
                  <a:extLst>
                    <a:ext uri="{FF2B5EF4-FFF2-40B4-BE49-F238E27FC236}">
                      <a16:creationId xmlns:a16="http://schemas.microsoft.com/office/drawing/2014/main" id="{7103EF72-3947-4A1B-8A7A-B0365FAADB17}"/>
                    </a:ext>
                  </a:extLst>
                </p:cNvPr>
                <p:cNvGrpSpPr/>
                <p:nvPr/>
              </p:nvGrpSpPr>
              <p:grpSpPr>
                <a:xfrm>
                  <a:off x="5552777" y="2358149"/>
                  <a:ext cx="2457648" cy="2027800"/>
                  <a:chOff x="5501879" y="2271852"/>
                  <a:chExt cx="2457648" cy="2027800"/>
                </a:xfrm>
              </p:grpSpPr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D6E758D7-4CEE-44DE-8CAE-9C91B49DFB3C}"/>
                      </a:ext>
                    </a:extLst>
                  </p:cNvPr>
                  <p:cNvSpPr/>
                  <p:nvPr/>
                </p:nvSpPr>
                <p:spPr>
                  <a:xfrm>
                    <a:off x="5501879" y="2853498"/>
                    <a:ext cx="2457648" cy="1446154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" name="Larme 19">
                    <a:extLst>
                      <a:ext uri="{FF2B5EF4-FFF2-40B4-BE49-F238E27FC236}">
                        <a16:creationId xmlns:a16="http://schemas.microsoft.com/office/drawing/2014/main" id="{532913B3-FD14-4D05-AB26-CCC3AF40F773}"/>
                      </a:ext>
                    </a:extLst>
                  </p:cNvPr>
                  <p:cNvSpPr/>
                  <p:nvPr/>
                </p:nvSpPr>
                <p:spPr>
                  <a:xfrm rot="18899504">
                    <a:off x="6223823" y="3161380"/>
                    <a:ext cx="755451" cy="752122"/>
                  </a:xfrm>
                  <a:prstGeom prst="teardrop">
                    <a:avLst>
                      <a:gd name="adj" fmla="val 162037"/>
                    </a:avLst>
                  </a:prstGeom>
                  <a:solidFill>
                    <a:schemeClr val="tx2">
                      <a:lumMod val="20000"/>
                      <a:lumOff val="80000"/>
                    </a:schemeClr>
                  </a:solidFill>
                  <a:ln w="31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" name="Trapèze 20">
                    <a:extLst>
                      <a:ext uri="{FF2B5EF4-FFF2-40B4-BE49-F238E27FC236}">
                        <a16:creationId xmlns:a16="http://schemas.microsoft.com/office/drawing/2014/main" id="{C511049D-522F-4606-8119-2BDD97F139B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6535459" y="2271852"/>
                    <a:ext cx="132178" cy="622287"/>
                  </a:xfrm>
                  <a:prstGeom prst="trapezoid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16" name="Connecteur droit 15">
                  <a:extLst>
                    <a:ext uri="{FF2B5EF4-FFF2-40B4-BE49-F238E27FC236}">
                      <a16:creationId xmlns:a16="http://schemas.microsoft.com/office/drawing/2014/main" id="{9275E42C-74EE-47B6-B2FA-03279F761662}"/>
                    </a:ext>
                  </a:extLst>
                </p:cNvPr>
                <p:cNvCxnSpPr/>
                <p:nvPr/>
              </p:nvCxnSpPr>
              <p:spPr>
                <a:xfrm>
                  <a:off x="5552778" y="2943318"/>
                  <a:ext cx="245764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necteur droit 16">
                  <a:extLst>
                    <a:ext uri="{FF2B5EF4-FFF2-40B4-BE49-F238E27FC236}">
                      <a16:creationId xmlns:a16="http://schemas.microsoft.com/office/drawing/2014/main" id="{099BE7E7-4231-4D96-8293-60D4FA80555F}"/>
                    </a:ext>
                  </a:extLst>
                </p:cNvPr>
                <p:cNvCxnSpPr/>
                <p:nvPr/>
              </p:nvCxnSpPr>
              <p:spPr>
                <a:xfrm flipH="1">
                  <a:off x="6586358" y="3035134"/>
                  <a:ext cx="13217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cteur droit 17">
                  <a:extLst>
                    <a:ext uri="{FF2B5EF4-FFF2-40B4-BE49-F238E27FC236}">
                      <a16:creationId xmlns:a16="http://schemas.microsoft.com/office/drawing/2014/main" id="{F751331C-3A65-4A06-B4CD-95CC8544929D}"/>
                    </a:ext>
                  </a:extLst>
                </p:cNvPr>
                <p:cNvCxnSpPr>
                  <a:stCxn id="20" idx="6"/>
                  <a:endCxn id="20" idx="0"/>
                </p:cNvCxnSpPr>
                <p:nvPr/>
              </p:nvCxnSpPr>
              <p:spPr>
                <a:xfrm flipV="1">
                  <a:off x="6386494" y="3356607"/>
                  <a:ext cx="533007" cy="125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E5DDD35A-537F-4AD2-A812-713A933B5D6F}"/>
                  </a:ext>
                </a:extLst>
              </p:cNvPr>
              <p:cNvSpPr txBox="1"/>
              <p:nvPr/>
            </p:nvSpPr>
            <p:spPr>
              <a:xfrm>
                <a:off x="7425597" y="1431303"/>
                <a:ext cx="1158462" cy="382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 (50eV)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4359D98-1005-49DA-9328-A1903BC6EE89}"/>
                  </a:ext>
                </a:extLst>
              </p:cNvPr>
              <p:cNvSpPr txBox="1"/>
              <p:nvPr/>
            </p:nvSpPr>
            <p:spPr>
              <a:xfrm>
                <a:off x="6221043" y="2010761"/>
                <a:ext cx="1041110" cy="382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BSE (E</a:t>
                </a:r>
                <a:r>
                  <a:rPr lang="fr-FR" sz="1200" baseline="-250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sz="1200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8BCA2C6-4A3D-49EB-8E7A-F8374B52AE7B}"/>
                  </a:ext>
                </a:extLst>
              </p:cNvPr>
              <p:cNvSpPr txBox="1"/>
              <p:nvPr/>
            </p:nvSpPr>
            <p:spPr>
              <a:xfrm>
                <a:off x="8009818" y="1771279"/>
                <a:ext cx="642558" cy="382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~nm</a:t>
                </a:r>
              </a:p>
            </p:txBody>
          </p:sp>
          <p:sp>
            <p:nvSpPr>
              <p:cNvPr id="14" name="Forme libre 81">
                <a:extLst>
                  <a:ext uri="{FF2B5EF4-FFF2-40B4-BE49-F238E27FC236}">
                    <a16:creationId xmlns:a16="http://schemas.microsoft.com/office/drawing/2014/main" id="{01160C2C-432D-4DC1-A953-9B17893246D2}"/>
                  </a:ext>
                </a:extLst>
              </p:cNvPr>
              <p:cNvSpPr/>
              <p:nvPr/>
            </p:nvSpPr>
            <p:spPr>
              <a:xfrm>
                <a:off x="7258050" y="1897856"/>
                <a:ext cx="154781" cy="111919"/>
              </a:xfrm>
              <a:custGeom>
                <a:avLst/>
                <a:gdLst>
                  <a:gd name="connsiteX0" fmla="*/ 33338 w 154781"/>
                  <a:gd name="connsiteY0" fmla="*/ 0 h 111919"/>
                  <a:gd name="connsiteX1" fmla="*/ 123825 w 154781"/>
                  <a:gd name="connsiteY1" fmla="*/ 0 h 111919"/>
                  <a:gd name="connsiteX2" fmla="*/ 154781 w 154781"/>
                  <a:gd name="connsiteY2" fmla="*/ 111919 h 111919"/>
                  <a:gd name="connsiteX3" fmla="*/ 0 w 154781"/>
                  <a:gd name="connsiteY3" fmla="*/ 111919 h 111919"/>
                  <a:gd name="connsiteX4" fmla="*/ 33338 w 154781"/>
                  <a:gd name="connsiteY4" fmla="*/ 0 h 11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81" h="111919">
                    <a:moveTo>
                      <a:pt x="33338" y="0"/>
                    </a:moveTo>
                    <a:lnTo>
                      <a:pt x="123825" y="0"/>
                    </a:lnTo>
                    <a:lnTo>
                      <a:pt x="154781" y="111919"/>
                    </a:lnTo>
                    <a:lnTo>
                      <a:pt x="0" y="111919"/>
                    </a:lnTo>
                    <a:lnTo>
                      <a:pt x="33338" y="0"/>
                    </a:lnTo>
                    <a:close/>
                  </a:path>
                </a:pathLst>
              </a:custGeom>
              <a:pattFill prst="pct90">
                <a:fgClr>
                  <a:srgbClr val="FF0000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Forme libre 102">
              <a:extLst>
                <a:ext uri="{FF2B5EF4-FFF2-40B4-BE49-F238E27FC236}">
                  <a16:creationId xmlns:a16="http://schemas.microsoft.com/office/drawing/2014/main" id="{00553776-0506-46D7-9E7C-BA46321A6B64}"/>
                </a:ext>
              </a:extLst>
            </p:cNvPr>
            <p:cNvSpPr/>
            <p:nvPr/>
          </p:nvSpPr>
          <p:spPr>
            <a:xfrm>
              <a:off x="7328294" y="2049592"/>
              <a:ext cx="684819" cy="62432"/>
            </a:xfrm>
            <a:custGeom>
              <a:avLst/>
              <a:gdLst>
                <a:gd name="connsiteX0" fmla="*/ 0 w 2028825"/>
                <a:gd name="connsiteY0" fmla="*/ 47693 h 124864"/>
                <a:gd name="connsiteX1" fmla="*/ 704850 w 2028825"/>
                <a:gd name="connsiteY1" fmla="*/ 123893 h 124864"/>
                <a:gd name="connsiteX2" fmla="*/ 1371600 w 2028825"/>
                <a:gd name="connsiteY2" fmla="*/ 68 h 124864"/>
                <a:gd name="connsiteX3" fmla="*/ 2000250 w 2028825"/>
                <a:gd name="connsiteY3" fmla="*/ 104843 h 124864"/>
                <a:gd name="connsiteX4" fmla="*/ 2000250 w 2028825"/>
                <a:gd name="connsiteY4" fmla="*/ 104843 h 124864"/>
                <a:gd name="connsiteX5" fmla="*/ 2028825 w 2028825"/>
                <a:gd name="connsiteY5" fmla="*/ 95318 h 124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28825" h="124864">
                  <a:moveTo>
                    <a:pt x="0" y="47693"/>
                  </a:moveTo>
                  <a:cubicBezTo>
                    <a:pt x="238125" y="89761"/>
                    <a:pt x="476250" y="131830"/>
                    <a:pt x="704850" y="123893"/>
                  </a:cubicBezTo>
                  <a:cubicBezTo>
                    <a:pt x="933450" y="115956"/>
                    <a:pt x="1155700" y="3243"/>
                    <a:pt x="1371600" y="68"/>
                  </a:cubicBezTo>
                  <a:cubicBezTo>
                    <a:pt x="1587500" y="-3107"/>
                    <a:pt x="2000250" y="104843"/>
                    <a:pt x="2000250" y="104843"/>
                  </a:cubicBezTo>
                  <a:lnTo>
                    <a:pt x="2000250" y="104843"/>
                  </a:lnTo>
                  <a:lnTo>
                    <a:pt x="2028825" y="95318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A5EC1A1C-FE17-4038-90F1-449CAFC492D4}"/>
                </a:ext>
              </a:extLst>
            </p:cNvPr>
            <p:cNvCxnSpPr/>
            <p:nvPr/>
          </p:nvCxnSpPr>
          <p:spPr>
            <a:xfrm>
              <a:off x="7092280" y="2348880"/>
              <a:ext cx="72008" cy="14125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4ABFEF56-5DB7-4E6E-BD5D-42F67C389663}"/>
                </a:ext>
              </a:extLst>
            </p:cNvPr>
            <p:cNvCxnSpPr/>
            <p:nvPr/>
          </p:nvCxnSpPr>
          <p:spPr>
            <a:xfrm>
              <a:off x="7164288" y="2248549"/>
              <a:ext cx="134918" cy="24008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0697A656-A2CF-46B5-87D4-B3CF36DF6292}"/>
                </a:ext>
              </a:extLst>
            </p:cNvPr>
            <p:cNvCxnSpPr/>
            <p:nvPr/>
          </p:nvCxnSpPr>
          <p:spPr>
            <a:xfrm>
              <a:off x="7219899" y="2125438"/>
              <a:ext cx="196417" cy="36319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4780FEA-70CB-474D-B13E-7B0BAF133D75}"/>
                </a:ext>
              </a:extLst>
            </p:cNvPr>
            <p:cNvCxnSpPr/>
            <p:nvPr/>
          </p:nvCxnSpPr>
          <p:spPr>
            <a:xfrm>
              <a:off x="7328294" y="2105552"/>
              <a:ext cx="203139" cy="38458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11F7849-C0BF-4FD3-B9F0-8940BFFA44DE}"/>
              </a:ext>
            </a:extLst>
          </p:cNvPr>
          <p:cNvCxnSpPr/>
          <p:nvPr/>
        </p:nvCxnSpPr>
        <p:spPr>
          <a:xfrm>
            <a:off x="8391525" y="34385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5F3703D-9F1F-45B2-A22B-4961CBEF53F7}"/>
              </a:ext>
            </a:extLst>
          </p:cNvPr>
          <p:cNvSpPr txBox="1"/>
          <p:nvPr/>
        </p:nvSpPr>
        <p:spPr>
          <a:xfrm>
            <a:off x="919263" y="1275697"/>
            <a:ext cx="141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Faisceau incident E</a:t>
            </a:r>
            <a:r>
              <a:rPr lang="fr-FR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4E3529A-2FB8-42AA-9C97-8777E322D65F}"/>
              </a:ext>
            </a:extLst>
          </p:cNvPr>
          <p:cNvGrpSpPr/>
          <p:nvPr/>
        </p:nvGrpSpPr>
        <p:grpSpPr>
          <a:xfrm>
            <a:off x="5508136" y="1517974"/>
            <a:ext cx="2513271" cy="2381250"/>
            <a:chOff x="6620423" y="866781"/>
            <a:chExt cx="2905628" cy="2886069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3C8EDD88-0E3A-4B78-B04C-93E02E2D43FC}"/>
                </a:ext>
              </a:extLst>
            </p:cNvPr>
            <p:cNvGrpSpPr/>
            <p:nvPr/>
          </p:nvGrpSpPr>
          <p:grpSpPr>
            <a:xfrm>
              <a:off x="6620423" y="866781"/>
              <a:ext cx="2429135" cy="582843"/>
              <a:chOff x="6582323" y="876306"/>
              <a:chExt cx="2429135" cy="582843"/>
            </a:xfrm>
          </p:grpSpPr>
          <p:sp>
            <p:nvSpPr>
              <p:cNvPr id="48" name="Organigramme : Entrée manuelle 4">
                <a:extLst>
                  <a:ext uri="{FF2B5EF4-FFF2-40B4-BE49-F238E27FC236}">
                    <a16:creationId xmlns:a16="http://schemas.microsoft.com/office/drawing/2014/main" id="{5F671F17-86BE-4F80-95F2-D5FFB1D0D3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6200000">
                <a:off x="6832723" y="629549"/>
                <a:ext cx="579200" cy="1080000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3621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3621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3621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362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Organigramme : Entrée manuelle 4">
                <a:extLst>
                  <a:ext uri="{FF2B5EF4-FFF2-40B4-BE49-F238E27FC236}">
                    <a16:creationId xmlns:a16="http://schemas.microsoft.com/office/drawing/2014/main" id="{57689824-6978-43C3-AFC8-3B07E4316EC9}"/>
                  </a:ext>
                </a:extLst>
              </p:cNvPr>
              <p:cNvSpPr>
                <a:spLocks/>
              </p:cNvSpPr>
              <p:nvPr/>
            </p:nvSpPr>
            <p:spPr>
              <a:xfrm rot="16200000" flipV="1">
                <a:off x="8181658" y="626106"/>
                <a:ext cx="579600" cy="1080000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2000 h 10000"/>
                  <a:gd name="connsiteX0" fmla="*/ 0 w 10000"/>
                  <a:gd name="connsiteY0" fmla="*/ 3621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3621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3621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362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07D7C20D-8C14-4BC1-81D8-4F1B7CFFAB44}"/>
                </a:ext>
              </a:extLst>
            </p:cNvPr>
            <p:cNvGrpSpPr/>
            <p:nvPr/>
          </p:nvGrpSpPr>
          <p:grpSpPr>
            <a:xfrm>
              <a:off x="6816131" y="2538637"/>
              <a:ext cx="2156420" cy="1214213"/>
              <a:chOff x="6330355" y="2872012"/>
              <a:chExt cx="2949177" cy="173538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263EA48-DC32-4B12-B2C0-E3D25C9E7B14}"/>
                  </a:ext>
                </a:extLst>
              </p:cNvPr>
              <p:cNvSpPr/>
              <p:nvPr/>
            </p:nvSpPr>
            <p:spPr>
              <a:xfrm>
                <a:off x="6330355" y="2872012"/>
                <a:ext cx="2949177" cy="173538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6" name="Connecteur droit 45">
                <a:extLst>
                  <a:ext uri="{FF2B5EF4-FFF2-40B4-BE49-F238E27FC236}">
                    <a16:creationId xmlns:a16="http://schemas.microsoft.com/office/drawing/2014/main" id="{4B7D027D-0A7C-4214-A60C-86EDD81BC624}"/>
                  </a:ext>
                </a:extLst>
              </p:cNvPr>
              <p:cNvCxnSpPr/>
              <p:nvPr/>
            </p:nvCxnSpPr>
            <p:spPr>
              <a:xfrm>
                <a:off x="6330356" y="2876240"/>
                <a:ext cx="294917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43C27ABF-9B19-4D6E-BA68-10CF7FC0B0C2}"/>
                  </a:ext>
                </a:extLst>
              </p:cNvPr>
              <p:cNvCxnSpPr/>
              <p:nvPr/>
            </p:nvCxnSpPr>
            <p:spPr>
              <a:xfrm>
                <a:off x="6334125" y="3162300"/>
                <a:ext cx="2933700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987F14D-9DA9-4A5E-8C2E-2B691E151F1A}"/>
                </a:ext>
              </a:extLst>
            </p:cNvPr>
            <p:cNvCxnSpPr/>
            <p:nvPr/>
          </p:nvCxnSpPr>
          <p:spPr>
            <a:xfrm flipH="1">
              <a:off x="8096250" y="1457325"/>
              <a:ext cx="295275" cy="3333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A90515E6-301E-45F5-8D1C-936A2BA4947D}"/>
                </a:ext>
              </a:extLst>
            </p:cNvPr>
            <p:cNvCxnSpPr/>
            <p:nvPr/>
          </p:nvCxnSpPr>
          <p:spPr>
            <a:xfrm>
              <a:off x="8420100" y="1457325"/>
              <a:ext cx="542925" cy="2571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C620DC27-BB63-41A6-A339-1E9E65941B38}"/>
                </a:ext>
              </a:extLst>
            </p:cNvPr>
            <p:cNvSpPr txBox="1"/>
            <p:nvPr/>
          </p:nvSpPr>
          <p:spPr>
            <a:xfrm>
              <a:off x="8867775" y="1657350"/>
              <a:ext cx="658276" cy="447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SE3</a:t>
              </a:r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6B2281FC-01CC-4503-98B2-57C51DEB3690}"/>
                </a:ext>
              </a:extLst>
            </p:cNvPr>
            <p:cNvSpPr/>
            <p:nvPr/>
          </p:nvSpPr>
          <p:spPr>
            <a:xfrm>
              <a:off x="7464425" y="895349"/>
              <a:ext cx="946150" cy="2593975"/>
            </a:xfrm>
            <a:custGeom>
              <a:avLst/>
              <a:gdLst>
                <a:gd name="connsiteX0" fmla="*/ 444500 w 1358900"/>
                <a:gd name="connsiteY0" fmla="*/ 0 h 2609850"/>
                <a:gd name="connsiteX1" fmla="*/ 450850 w 1358900"/>
                <a:gd name="connsiteY1" fmla="*/ 1905000 h 2609850"/>
                <a:gd name="connsiteX2" fmla="*/ 0 w 1358900"/>
                <a:gd name="connsiteY2" fmla="*/ 2165350 h 2609850"/>
                <a:gd name="connsiteX3" fmla="*/ 355600 w 1358900"/>
                <a:gd name="connsiteY3" fmla="*/ 2330450 h 2609850"/>
                <a:gd name="connsiteX4" fmla="*/ 241300 w 1358900"/>
                <a:gd name="connsiteY4" fmla="*/ 2609850 h 2609850"/>
                <a:gd name="connsiteX5" fmla="*/ 609600 w 1358900"/>
                <a:gd name="connsiteY5" fmla="*/ 2546350 h 2609850"/>
                <a:gd name="connsiteX6" fmla="*/ 914400 w 1358900"/>
                <a:gd name="connsiteY6" fmla="*/ 2108200 h 2609850"/>
                <a:gd name="connsiteX7" fmla="*/ 742950 w 1358900"/>
                <a:gd name="connsiteY7" fmla="*/ 1695450 h 2609850"/>
                <a:gd name="connsiteX8" fmla="*/ 1136650 w 1358900"/>
                <a:gd name="connsiteY8" fmla="*/ 1479550 h 2609850"/>
                <a:gd name="connsiteX9" fmla="*/ 1206500 w 1358900"/>
                <a:gd name="connsiteY9" fmla="*/ 1117600 h 2609850"/>
                <a:gd name="connsiteX10" fmla="*/ 1358900 w 1358900"/>
                <a:gd name="connsiteY10" fmla="*/ 209550 h 2609850"/>
                <a:gd name="connsiteX0" fmla="*/ 456385 w 1358900"/>
                <a:gd name="connsiteY0" fmla="*/ 0 h 3046068"/>
                <a:gd name="connsiteX1" fmla="*/ 450850 w 1358900"/>
                <a:gd name="connsiteY1" fmla="*/ 2341218 h 3046068"/>
                <a:gd name="connsiteX2" fmla="*/ 0 w 1358900"/>
                <a:gd name="connsiteY2" fmla="*/ 2601568 h 3046068"/>
                <a:gd name="connsiteX3" fmla="*/ 355600 w 1358900"/>
                <a:gd name="connsiteY3" fmla="*/ 2766668 h 3046068"/>
                <a:gd name="connsiteX4" fmla="*/ 241300 w 1358900"/>
                <a:gd name="connsiteY4" fmla="*/ 3046068 h 3046068"/>
                <a:gd name="connsiteX5" fmla="*/ 609600 w 1358900"/>
                <a:gd name="connsiteY5" fmla="*/ 2982568 h 3046068"/>
                <a:gd name="connsiteX6" fmla="*/ 914400 w 1358900"/>
                <a:gd name="connsiteY6" fmla="*/ 2544418 h 3046068"/>
                <a:gd name="connsiteX7" fmla="*/ 742950 w 1358900"/>
                <a:gd name="connsiteY7" fmla="*/ 2131668 h 3046068"/>
                <a:gd name="connsiteX8" fmla="*/ 1136650 w 1358900"/>
                <a:gd name="connsiteY8" fmla="*/ 1915768 h 3046068"/>
                <a:gd name="connsiteX9" fmla="*/ 1206500 w 1358900"/>
                <a:gd name="connsiteY9" fmla="*/ 1553818 h 3046068"/>
                <a:gd name="connsiteX10" fmla="*/ 1358900 w 1358900"/>
                <a:gd name="connsiteY10" fmla="*/ 645768 h 3046068"/>
                <a:gd name="connsiteX0" fmla="*/ 456385 w 1358900"/>
                <a:gd name="connsiteY0" fmla="*/ 0 h 3046068"/>
                <a:gd name="connsiteX1" fmla="*/ 450850 w 1358900"/>
                <a:gd name="connsiteY1" fmla="*/ 2195812 h 3046068"/>
                <a:gd name="connsiteX2" fmla="*/ 0 w 1358900"/>
                <a:gd name="connsiteY2" fmla="*/ 2601568 h 3046068"/>
                <a:gd name="connsiteX3" fmla="*/ 355600 w 1358900"/>
                <a:gd name="connsiteY3" fmla="*/ 2766668 h 3046068"/>
                <a:gd name="connsiteX4" fmla="*/ 241300 w 1358900"/>
                <a:gd name="connsiteY4" fmla="*/ 3046068 h 3046068"/>
                <a:gd name="connsiteX5" fmla="*/ 609600 w 1358900"/>
                <a:gd name="connsiteY5" fmla="*/ 2982568 h 3046068"/>
                <a:gd name="connsiteX6" fmla="*/ 914400 w 1358900"/>
                <a:gd name="connsiteY6" fmla="*/ 2544418 h 3046068"/>
                <a:gd name="connsiteX7" fmla="*/ 742950 w 1358900"/>
                <a:gd name="connsiteY7" fmla="*/ 2131668 h 3046068"/>
                <a:gd name="connsiteX8" fmla="*/ 1136650 w 1358900"/>
                <a:gd name="connsiteY8" fmla="*/ 1915768 h 3046068"/>
                <a:gd name="connsiteX9" fmla="*/ 1206500 w 1358900"/>
                <a:gd name="connsiteY9" fmla="*/ 1553818 h 3046068"/>
                <a:gd name="connsiteX10" fmla="*/ 1358900 w 1358900"/>
                <a:gd name="connsiteY10" fmla="*/ 645768 h 3046068"/>
                <a:gd name="connsiteX0" fmla="*/ 456385 w 1358900"/>
                <a:gd name="connsiteY0" fmla="*/ 0 h 3046068"/>
                <a:gd name="connsiteX1" fmla="*/ 450850 w 1358900"/>
                <a:gd name="connsiteY1" fmla="*/ 2195812 h 3046068"/>
                <a:gd name="connsiteX2" fmla="*/ 0 w 1358900"/>
                <a:gd name="connsiteY2" fmla="*/ 2601568 h 3046068"/>
                <a:gd name="connsiteX3" fmla="*/ 355600 w 1358900"/>
                <a:gd name="connsiteY3" fmla="*/ 2766668 h 3046068"/>
                <a:gd name="connsiteX4" fmla="*/ 241300 w 1358900"/>
                <a:gd name="connsiteY4" fmla="*/ 3046068 h 3046068"/>
                <a:gd name="connsiteX5" fmla="*/ 609600 w 1358900"/>
                <a:gd name="connsiteY5" fmla="*/ 2982568 h 3046068"/>
                <a:gd name="connsiteX6" fmla="*/ 914400 w 1358900"/>
                <a:gd name="connsiteY6" fmla="*/ 2544418 h 3046068"/>
                <a:gd name="connsiteX7" fmla="*/ 742950 w 1358900"/>
                <a:gd name="connsiteY7" fmla="*/ 2131668 h 3046068"/>
                <a:gd name="connsiteX8" fmla="*/ 994024 w 1358900"/>
                <a:gd name="connsiteY8" fmla="*/ 1926954 h 3046068"/>
                <a:gd name="connsiteX9" fmla="*/ 1206500 w 1358900"/>
                <a:gd name="connsiteY9" fmla="*/ 1553818 h 3046068"/>
                <a:gd name="connsiteX10" fmla="*/ 1358900 w 1358900"/>
                <a:gd name="connsiteY10" fmla="*/ 645768 h 3046068"/>
                <a:gd name="connsiteX0" fmla="*/ 456385 w 1358900"/>
                <a:gd name="connsiteY0" fmla="*/ 0 h 3046068"/>
                <a:gd name="connsiteX1" fmla="*/ 450850 w 1358900"/>
                <a:gd name="connsiteY1" fmla="*/ 2195812 h 3046068"/>
                <a:gd name="connsiteX2" fmla="*/ 0 w 1358900"/>
                <a:gd name="connsiteY2" fmla="*/ 2601568 h 3046068"/>
                <a:gd name="connsiteX3" fmla="*/ 355600 w 1358900"/>
                <a:gd name="connsiteY3" fmla="*/ 2766668 h 3046068"/>
                <a:gd name="connsiteX4" fmla="*/ 241300 w 1358900"/>
                <a:gd name="connsiteY4" fmla="*/ 3046068 h 3046068"/>
                <a:gd name="connsiteX5" fmla="*/ 609600 w 1358900"/>
                <a:gd name="connsiteY5" fmla="*/ 2982568 h 3046068"/>
                <a:gd name="connsiteX6" fmla="*/ 914400 w 1358900"/>
                <a:gd name="connsiteY6" fmla="*/ 2544418 h 3046068"/>
                <a:gd name="connsiteX7" fmla="*/ 742950 w 1358900"/>
                <a:gd name="connsiteY7" fmla="*/ 2131668 h 3046068"/>
                <a:gd name="connsiteX8" fmla="*/ 994024 w 1358900"/>
                <a:gd name="connsiteY8" fmla="*/ 1926954 h 3046068"/>
                <a:gd name="connsiteX9" fmla="*/ 1051989 w 1358900"/>
                <a:gd name="connsiteY9" fmla="*/ 1520263 h 3046068"/>
                <a:gd name="connsiteX10" fmla="*/ 1358900 w 1358900"/>
                <a:gd name="connsiteY10" fmla="*/ 645768 h 3046068"/>
                <a:gd name="connsiteX0" fmla="*/ 456385 w 1180619"/>
                <a:gd name="connsiteY0" fmla="*/ 0 h 3046068"/>
                <a:gd name="connsiteX1" fmla="*/ 450850 w 1180619"/>
                <a:gd name="connsiteY1" fmla="*/ 2195812 h 3046068"/>
                <a:gd name="connsiteX2" fmla="*/ 0 w 1180619"/>
                <a:gd name="connsiteY2" fmla="*/ 2601568 h 3046068"/>
                <a:gd name="connsiteX3" fmla="*/ 355600 w 1180619"/>
                <a:gd name="connsiteY3" fmla="*/ 2766668 h 3046068"/>
                <a:gd name="connsiteX4" fmla="*/ 241300 w 1180619"/>
                <a:gd name="connsiteY4" fmla="*/ 3046068 h 3046068"/>
                <a:gd name="connsiteX5" fmla="*/ 609600 w 1180619"/>
                <a:gd name="connsiteY5" fmla="*/ 2982568 h 3046068"/>
                <a:gd name="connsiteX6" fmla="*/ 914400 w 1180619"/>
                <a:gd name="connsiteY6" fmla="*/ 2544418 h 3046068"/>
                <a:gd name="connsiteX7" fmla="*/ 742950 w 1180619"/>
                <a:gd name="connsiteY7" fmla="*/ 2131668 h 3046068"/>
                <a:gd name="connsiteX8" fmla="*/ 994024 w 1180619"/>
                <a:gd name="connsiteY8" fmla="*/ 1926954 h 3046068"/>
                <a:gd name="connsiteX9" fmla="*/ 1051989 w 1180619"/>
                <a:gd name="connsiteY9" fmla="*/ 1520263 h 3046068"/>
                <a:gd name="connsiteX10" fmla="*/ 1180619 w 1180619"/>
                <a:gd name="connsiteY10" fmla="*/ 656953 h 3046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0619" h="3046068">
                  <a:moveTo>
                    <a:pt x="456385" y="0"/>
                  </a:moveTo>
                  <a:cubicBezTo>
                    <a:pt x="458502" y="635000"/>
                    <a:pt x="448733" y="1560812"/>
                    <a:pt x="450850" y="2195812"/>
                  </a:cubicBezTo>
                  <a:lnTo>
                    <a:pt x="0" y="2601568"/>
                  </a:lnTo>
                  <a:lnTo>
                    <a:pt x="355600" y="2766668"/>
                  </a:lnTo>
                  <a:lnTo>
                    <a:pt x="241300" y="3046068"/>
                  </a:lnTo>
                  <a:lnTo>
                    <a:pt x="609600" y="2982568"/>
                  </a:lnTo>
                  <a:lnTo>
                    <a:pt x="914400" y="2544418"/>
                  </a:lnTo>
                  <a:lnTo>
                    <a:pt x="742950" y="2131668"/>
                  </a:lnTo>
                  <a:lnTo>
                    <a:pt x="994024" y="1926954"/>
                  </a:lnTo>
                  <a:lnTo>
                    <a:pt x="1051989" y="1520263"/>
                  </a:lnTo>
                  <a:lnTo>
                    <a:pt x="1180619" y="656953"/>
                  </a:lnTo>
                </a:path>
              </a:pathLst>
            </a:custGeom>
            <a:noFill/>
            <a:ln>
              <a:solidFill>
                <a:srgbClr val="FF0000"/>
              </a:solidFill>
              <a:headEnd w="sm" len="sm"/>
              <a:tailEnd type="stealt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E9054242-8D2B-4AC3-9264-D3DB8DA5AF95}"/>
                </a:ext>
              </a:extLst>
            </p:cNvPr>
            <p:cNvCxnSpPr/>
            <p:nvPr/>
          </p:nvCxnSpPr>
          <p:spPr>
            <a:xfrm flipH="1" flipV="1">
              <a:off x="7591425" y="2352675"/>
              <a:ext cx="238125" cy="257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78BF505D-2545-4864-B57B-48FF98BADF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9025" y="3381375"/>
              <a:ext cx="238126" cy="762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2D68CF78-B5E1-4079-AFC5-CD5CABE02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4301" y="3086100"/>
              <a:ext cx="104774" cy="1428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F9FCCEDC-B76D-4E10-BA3C-E82A4957EB79}"/>
                </a:ext>
              </a:extLst>
            </p:cNvPr>
            <p:cNvCxnSpPr/>
            <p:nvPr/>
          </p:nvCxnSpPr>
          <p:spPr>
            <a:xfrm flipH="1" flipV="1">
              <a:off x="7229475" y="2838450"/>
              <a:ext cx="238125" cy="2571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9798250B-40BC-4C47-9863-9B5C00EAC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0051" y="3200400"/>
              <a:ext cx="257174" cy="1238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5FE05FB1-E678-4E99-BB1D-8AA170B01C87}"/>
                </a:ext>
              </a:extLst>
            </p:cNvPr>
            <p:cNvSpPr txBox="1"/>
            <p:nvPr/>
          </p:nvSpPr>
          <p:spPr>
            <a:xfrm>
              <a:off x="7115175" y="2028825"/>
              <a:ext cx="658276" cy="447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SE1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F20C7FD-6F2A-4E0E-AE5A-F10803E0ABCF}"/>
                </a:ext>
              </a:extLst>
            </p:cNvPr>
            <p:cNvSpPr txBox="1"/>
            <p:nvPr/>
          </p:nvSpPr>
          <p:spPr>
            <a:xfrm>
              <a:off x="8315326" y="2047875"/>
              <a:ext cx="658276" cy="447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SE2</a:t>
              </a:r>
            </a:p>
          </p:txBody>
        </p: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85C326DD-4733-4FE9-9083-D7447B14DB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5300" y="2381250"/>
              <a:ext cx="104776" cy="20002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ECC07454-9C4E-45BA-B9BD-02CCF80689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2509" y="2466975"/>
              <a:ext cx="390941" cy="158649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1579769C-0747-42DF-831B-9C6554BBC2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026" y="2314575"/>
              <a:ext cx="361949" cy="3143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Image 85">
            <a:extLst>
              <a:ext uri="{FF2B5EF4-FFF2-40B4-BE49-F238E27FC236}">
                <a16:creationId xmlns:a16="http://schemas.microsoft.com/office/drawing/2014/main" id="{394CABB2-6291-4851-8F4C-63D793A4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43" y="3620475"/>
            <a:ext cx="3241675" cy="2382770"/>
          </a:xfrm>
          <a:prstGeom prst="rect">
            <a:avLst/>
          </a:prstGeom>
        </p:spPr>
      </p:pic>
      <p:sp>
        <p:nvSpPr>
          <p:cNvPr id="87" name="ZoneTexte 86">
            <a:extLst>
              <a:ext uri="{FF2B5EF4-FFF2-40B4-BE49-F238E27FC236}">
                <a16:creationId xmlns:a16="http://schemas.microsoft.com/office/drawing/2014/main" id="{6B220B5E-AE4C-40F5-9ED0-68CD77D3B364}"/>
              </a:ext>
            </a:extLst>
          </p:cNvPr>
          <p:cNvSpPr txBox="1"/>
          <p:nvPr/>
        </p:nvSpPr>
        <p:spPr>
          <a:xfrm>
            <a:off x="8711111" y="3332324"/>
            <a:ext cx="34808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SE1: électrons produits par les électrons incidents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SE2: électrons produits par les électrons rétrodiffusés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SE3: électrons générés par les électrons rétrodiffusés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avec les « éléments de la chambre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Travaux de Peters 1984. Goldstein 4ème édition 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8" name="Tableau 87">
            <a:extLst>
              <a:ext uri="{FF2B5EF4-FFF2-40B4-BE49-F238E27FC236}">
                <a16:creationId xmlns:a16="http://schemas.microsoft.com/office/drawing/2014/main" id="{2CC3A991-9BE4-40E0-ABC2-E0F48B0FE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166823"/>
              </p:ext>
            </p:extLst>
          </p:nvPr>
        </p:nvGraphicFramePr>
        <p:xfrm>
          <a:off x="8863433" y="1384160"/>
          <a:ext cx="2692400" cy="174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95636183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1627301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Signal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Estimation relatives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522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dirty="0"/>
                        <a:t>SE1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682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SE2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04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SE3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496854"/>
                  </a:ext>
                </a:extLst>
              </a:tr>
            </a:tbl>
          </a:graphicData>
        </a:graphic>
      </p:graphicFrame>
      <p:grpSp>
        <p:nvGrpSpPr>
          <p:cNvPr id="89" name="Groupe 88">
            <a:extLst>
              <a:ext uri="{FF2B5EF4-FFF2-40B4-BE49-F238E27FC236}">
                <a16:creationId xmlns:a16="http://schemas.microsoft.com/office/drawing/2014/main" id="{C8856D2A-F370-46BC-8AF3-80E658C02E00}"/>
              </a:ext>
            </a:extLst>
          </p:cNvPr>
          <p:cNvGrpSpPr/>
          <p:nvPr/>
        </p:nvGrpSpPr>
        <p:grpSpPr>
          <a:xfrm>
            <a:off x="7604189" y="4023607"/>
            <a:ext cx="1331577" cy="1855536"/>
            <a:chOff x="1693721" y="925764"/>
            <a:chExt cx="1331577" cy="1855536"/>
          </a:xfrm>
        </p:grpSpPr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2C12C768-2E47-4895-9179-AE5D06D1D673}"/>
                </a:ext>
              </a:extLst>
            </p:cNvPr>
            <p:cNvGrpSpPr/>
            <p:nvPr/>
          </p:nvGrpSpPr>
          <p:grpSpPr>
            <a:xfrm>
              <a:off x="1693721" y="925764"/>
              <a:ext cx="1331577" cy="1855536"/>
              <a:chOff x="5739941" y="4095684"/>
              <a:chExt cx="1331577" cy="1855536"/>
            </a:xfrm>
          </p:grpSpPr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788F6747-20AD-4A8C-81F0-81990580E6AC}"/>
                  </a:ext>
                </a:extLst>
              </p:cNvPr>
              <p:cNvGrpSpPr/>
              <p:nvPr/>
            </p:nvGrpSpPr>
            <p:grpSpPr>
              <a:xfrm>
                <a:off x="5739941" y="4514850"/>
                <a:ext cx="1276809" cy="1436370"/>
                <a:chOff x="4031791" y="1467484"/>
                <a:chExt cx="3273681" cy="2671356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64BA1136-533F-4539-9DFA-66ADEDA53FBB}"/>
                    </a:ext>
                  </a:extLst>
                </p:cNvPr>
                <p:cNvSpPr/>
                <p:nvPr/>
              </p:nvSpPr>
              <p:spPr>
                <a:xfrm>
                  <a:off x="4031791" y="3842956"/>
                  <a:ext cx="3273681" cy="29588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7" name="Forme libre : forme 96">
                  <a:extLst>
                    <a:ext uri="{FF2B5EF4-FFF2-40B4-BE49-F238E27FC236}">
                      <a16:creationId xmlns:a16="http://schemas.microsoft.com/office/drawing/2014/main" id="{F15B441D-6564-4B4E-9BE3-8B706F5B4C06}"/>
                    </a:ext>
                  </a:extLst>
                </p:cNvPr>
                <p:cNvSpPr/>
                <p:nvPr/>
              </p:nvSpPr>
              <p:spPr>
                <a:xfrm>
                  <a:off x="4461510" y="1467484"/>
                  <a:ext cx="2371725" cy="2363771"/>
                </a:xfrm>
                <a:custGeom>
                  <a:avLst/>
                  <a:gdLst>
                    <a:gd name="connsiteX0" fmla="*/ 0 w 2811930"/>
                    <a:gd name="connsiteY0" fmla="*/ 2790828 h 3066725"/>
                    <a:gd name="connsiteX1" fmla="*/ 1114425 w 2811930"/>
                    <a:gd name="connsiteY1" fmla="*/ 2800353 h 3066725"/>
                    <a:gd name="connsiteX2" fmla="*/ 1333500 w 2811930"/>
                    <a:gd name="connsiteY2" fmla="*/ 3 h 3066725"/>
                    <a:gd name="connsiteX3" fmla="*/ 1524000 w 2811930"/>
                    <a:gd name="connsiteY3" fmla="*/ 2781303 h 3066725"/>
                    <a:gd name="connsiteX4" fmla="*/ 2657475 w 2811930"/>
                    <a:gd name="connsiteY4" fmla="*/ 2771778 h 3066725"/>
                    <a:gd name="connsiteX5" fmla="*/ 2771775 w 2811930"/>
                    <a:gd name="connsiteY5" fmla="*/ 2714628 h 3066725"/>
                    <a:gd name="connsiteX0" fmla="*/ 0 w 2657475"/>
                    <a:gd name="connsiteY0" fmla="*/ 2790828 h 3066725"/>
                    <a:gd name="connsiteX1" fmla="*/ 1114425 w 2657475"/>
                    <a:gd name="connsiteY1" fmla="*/ 2800353 h 3066725"/>
                    <a:gd name="connsiteX2" fmla="*/ 1333500 w 2657475"/>
                    <a:gd name="connsiteY2" fmla="*/ 3 h 3066725"/>
                    <a:gd name="connsiteX3" fmla="*/ 1524000 w 2657475"/>
                    <a:gd name="connsiteY3" fmla="*/ 2781303 h 3066725"/>
                    <a:gd name="connsiteX4" fmla="*/ 2657475 w 2657475"/>
                    <a:gd name="connsiteY4" fmla="*/ 2771778 h 3066725"/>
                    <a:gd name="connsiteX0" fmla="*/ 0 w 2943225"/>
                    <a:gd name="connsiteY0" fmla="*/ 2790828 h 3066725"/>
                    <a:gd name="connsiteX1" fmla="*/ 1114425 w 2943225"/>
                    <a:gd name="connsiteY1" fmla="*/ 2800353 h 3066725"/>
                    <a:gd name="connsiteX2" fmla="*/ 1333500 w 2943225"/>
                    <a:gd name="connsiteY2" fmla="*/ 3 h 3066725"/>
                    <a:gd name="connsiteX3" fmla="*/ 1524000 w 2943225"/>
                    <a:gd name="connsiteY3" fmla="*/ 2781303 h 3066725"/>
                    <a:gd name="connsiteX4" fmla="*/ 2943225 w 2943225"/>
                    <a:gd name="connsiteY4" fmla="*/ 2854328 h 3066725"/>
                    <a:gd name="connsiteX0" fmla="*/ 0 w 2943225"/>
                    <a:gd name="connsiteY0" fmla="*/ 2790828 h 3066725"/>
                    <a:gd name="connsiteX1" fmla="*/ 1114425 w 2943225"/>
                    <a:gd name="connsiteY1" fmla="*/ 2800353 h 3066725"/>
                    <a:gd name="connsiteX2" fmla="*/ 1333500 w 2943225"/>
                    <a:gd name="connsiteY2" fmla="*/ 3 h 3066725"/>
                    <a:gd name="connsiteX3" fmla="*/ 1524000 w 2943225"/>
                    <a:gd name="connsiteY3" fmla="*/ 2781303 h 3066725"/>
                    <a:gd name="connsiteX4" fmla="*/ 2943225 w 2943225"/>
                    <a:gd name="connsiteY4" fmla="*/ 2854328 h 3066725"/>
                    <a:gd name="connsiteX0" fmla="*/ 0 w 2943225"/>
                    <a:gd name="connsiteY0" fmla="*/ 2790828 h 3011430"/>
                    <a:gd name="connsiteX1" fmla="*/ 1114425 w 2943225"/>
                    <a:gd name="connsiteY1" fmla="*/ 2800353 h 3011430"/>
                    <a:gd name="connsiteX2" fmla="*/ 1333500 w 2943225"/>
                    <a:gd name="connsiteY2" fmla="*/ 3 h 3011430"/>
                    <a:gd name="connsiteX3" fmla="*/ 1524000 w 2943225"/>
                    <a:gd name="connsiteY3" fmla="*/ 2781303 h 3011430"/>
                    <a:gd name="connsiteX4" fmla="*/ 2943225 w 2943225"/>
                    <a:gd name="connsiteY4" fmla="*/ 2854328 h 3011430"/>
                    <a:gd name="connsiteX0" fmla="*/ 0 w 2930525"/>
                    <a:gd name="connsiteY0" fmla="*/ 2790828 h 3010825"/>
                    <a:gd name="connsiteX1" fmla="*/ 1114425 w 2930525"/>
                    <a:gd name="connsiteY1" fmla="*/ 2800353 h 3010825"/>
                    <a:gd name="connsiteX2" fmla="*/ 1333500 w 2930525"/>
                    <a:gd name="connsiteY2" fmla="*/ 3 h 3010825"/>
                    <a:gd name="connsiteX3" fmla="*/ 1524000 w 2930525"/>
                    <a:gd name="connsiteY3" fmla="*/ 2781303 h 3010825"/>
                    <a:gd name="connsiteX4" fmla="*/ 2930525 w 2930525"/>
                    <a:gd name="connsiteY4" fmla="*/ 2809878 h 3010825"/>
                    <a:gd name="connsiteX0" fmla="*/ 0 w 2917825"/>
                    <a:gd name="connsiteY0" fmla="*/ 2790828 h 3010825"/>
                    <a:gd name="connsiteX1" fmla="*/ 1114425 w 2917825"/>
                    <a:gd name="connsiteY1" fmla="*/ 2800353 h 3010825"/>
                    <a:gd name="connsiteX2" fmla="*/ 1333500 w 2917825"/>
                    <a:gd name="connsiteY2" fmla="*/ 3 h 3010825"/>
                    <a:gd name="connsiteX3" fmla="*/ 1524000 w 2917825"/>
                    <a:gd name="connsiteY3" fmla="*/ 2781303 h 3010825"/>
                    <a:gd name="connsiteX4" fmla="*/ 2917825 w 2917825"/>
                    <a:gd name="connsiteY4" fmla="*/ 2841628 h 3010825"/>
                    <a:gd name="connsiteX0" fmla="*/ 0 w 2968625"/>
                    <a:gd name="connsiteY0" fmla="*/ 2847978 h 3031396"/>
                    <a:gd name="connsiteX1" fmla="*/ 1165225 w 2968625"/>
                    <a:gd name="connsiteY1" fmla="*/ 2800353 h 3031396"/>
                    <a:gd name="connsiteX2" fmla="*/ 1384300 w 2968625"/>
                    <a:gd name="connsiteY2" fmla="*/ 3 h 3031396"/>
                    <a:gd name="connsiteX3" fmla="*/ 1574800 w 2968625"/>
                    <a:gd name="connsiteY3" fmla="*/ 2781303 h 3031396"/>
                    <a:gd name="connsiteX4" fmla="*/ 2968625 w 2968625"/>
                    <a:gd name="connsiteY4" fmla="*/ 2841628 h 3031396"/>
                    <a:gd name="connsiteX0" fmla="*/ 0 w 2968625"/>
                    <a:gd name="connsiteY0" fmla="*/ 2848012 h 3006696"/>
                    <a:gd name="connsiteX1" fmla="*/ 1203325 w 2968625"/>
                    <a:gd name="connsiteY1" fmla="*/ 2717837 h 3006696"/>
                    <a:gd name="connsiteX2" fmla="*/ 1384300 w 2968625"/>
                    <a:gd name="connsiteY2" fmla="*/ 37 h 3006696"/>
                    <a:gd name="connsiteX3" fmla="*/ 1574800 w 2968625"/>
                    <a:gd name="connsiteY3" fmla="*/ 2781337 h 3006696"/>
                    <a:gd name="connsiteX4" fmla="*/ 2968625 w 2968625"/>
                    <a:gd name="connsiteY4" fmla="*/ 2841662 h 3006696"/>
                    <a:gd name="connsiteX0" fmla="*/ 0 w 2968625"/>
                    <a:gd name="connsiteY0" fmla="*/ 2848008 h 3006692"/>
                    <a:gd name="connsiteX1" fmla="*/ 1203325 w 2968625"/>
                    <a:gd name="connsiteY1" fmla="*/ 2717833 h 3006692"/>
                    <a:gd name="connsiteX2" fmla="*/ 1384300 w 2968625"/>
                    <a:gd name="connsiteY2" fmla="*/ 33 h 3006692"/>
                    <a:gd name="connsiteX3" fmla="*/ 1574800 w 2968625"/>
                    <a:gd name="connsiteY3" fmla="*/ 2781333 h 3006692"/>
                    <a:gd name="connsiteX4" fmla="*/ 2968625 w 2968625"/>
                    <a:gd name="connsiteY4" fmla="*/ 2841658 h 3006692"/>
                    <a:gd name="connsiteX0" fmla="*/ 0 w 2968625"/>
                    <a:gd name="connsiteY0" fmla="*/ 2346371 h 2468128"/>
                    <a:gd name="connsiteX1" fmla="*/ 1203325 w 2968625"/>
                    <a:gd name="connsiteY1" fmla="*/ 2216196 h 2468128"/>
                    <a:gd name="connsiteX2" fmla="*/ 1384300 w 2968625"/>
                    <a:gd name="connsiteY2" fmla="*/ 46 h 2468128"/>
                    <a:gd name="connsiteX3" fmla="*/ 1574800 w 2968625"/>
                    <a:gd name="connsiteY3" fmla="*/ 2279696 h 2468128"/>
                    <a:gd name="connsiteX4" fmla="*/ 2968625 w 2968625"/>
                    <a:gd name="connsiteY4" fmla="*/ 2340021 h 2468128"/>
                    <a:gd name="connsiteX0" fmla="*/ 0 w 2968625"/>
                    <a:gd name="connsiteY0" fmla="*/ 2346371 h 2451340"/>
                    <a:gd name="connsiteX1" fmla="*/ 1203325 w 2968625"/>
                    <a:gd name="connsiteY1" fmla="*/ 2216196 h 2451340"/>
                    <a:gd name="connsiteX2" fmla="*/ 1384300 w 2968625"/>
                    <a:gd name="connsiteY2" fmla="*/ 46 h 2451340"/>
                    <a:gd name="connsiteX3" fmla="*/ 1574800 w 2968625"/>
                    <a:gd name="connsiteY3" fmla="*/ 2279696 h 2451340"/>
                    <a:gd name="connsiteX4" fmla="*/ 2968625 w 2968625"/>
                    <a:gd name="connsiteY4" fmla="*/ 2340021 h 2451340"/>
                    <a:gd name="connsiteX0" fmla="*/ 0 w 2968625"/>
                    <a:gd name="connsiteY0" fmla="*/ 2346326 h 2440508"/>
                    <a:gd name="connsiteX1" fmla="*/ 1203325 w 2968625"/>
                    <a:gd name="connsiteY1" fmla="*/ 2216151 h 2440508"/>
                    <a:gd name="connsiteX2" fmla="*/ 1384300 w 2968625"/>
                    <a:gd name="connsiteY2" fmla="*/ 1 h 2440508"/>
                    <a:gd name="connsiteX3" fmla="*/ 1555750 w 2968625"/>
                    <a:gd name="connsiteY3" fmla="*/ 2222501 h 2440508"/>
                    <a:gd name="connsiteX4" fmla="*/ 2968625 w 2968625"/>
                    <a:gd name="connsiteY4" fmla="*/ 2339976 h 2440508"/>
                    <a:gd name="connsiteX0" fmla="*/ 0 w 2968625"/>
                    <a:gd name="connsiteY0" fmla="*/ 2346354 h 2416148"/>
                    <a:gd name="connsiteX1" fmla="*/ 1216025 w 2968625"/>
                    <a:gd name="connsiteY1" fmla="*/ 2171729 h 2416148"/>
                    <a:gd name="connsiteX2" fmla="*/ 1384300 w 2968625"/>
                    <a:gd name="connsiteY2" fmla="*/ 29 h 2416148"/>
                    <a:gd name="connsiteX3" fmla="*/ 1555750 w 2968625"/>
                    <a:gd name="connsiteY3" fmla="*/ 2222529 h 2416148"/>
                    <a:gd name="connsiteX4" fmla="*/ 2968625 w 2968625"/>
                    <a:gd name="connsiteY4" fmla="*/ 2340004 h 2416148"/>
                    <a:gd name="connsiteX0" fmla="*/ 0 w 2968625"/>
                    <a:gd name="connsiteY0" fmla="*/ 2346354 h 2416148"/>
                    <a:gd name="connsiteX1" fmla="*/ 1216025 w 2968625"/>
                    <a:gd name="connsiteY1" fmla="*/ 2171729 h 2416148"/>
                    <a:gd name="connsiteX2" fmla="*/ 1384300 w 2968625"/>
                    <a:gd name="connsiteY2" fmla="*/ 29 h 2416148"/>
                    <a:gd name="connsiteX3" fmla="*/ 1555750 w 2968625"/>
                    <a:gd name="connsiteY3" fmla="*/ 2222529 h 2416148"/>
                    <a:gd name="connsiteX4" fmla="*/ 2968625 w 2968625"/>
                    <a:gd name="connsiteY4" fmla="*/ 2340004 h 2416148"/>
                    <a:gd name="connsiteX0" fmla="*/ 0 w 2968625"/>
                    <a:gd name="connsiteY0" fmla="*/ 2346354 h 2422088"/>
                    <a:gd name="connsiteX1" fmla="*/ 1216025 w 2968625"/>
                    <a:gd name="connsiteY1" fmla="*/ 2171729 h 2422088"/>
                    <a:gd name="connsiteX2" fmla="*/ 1384300 w 2968625"/>
                    <a:gd name="connsiteY2" fmla="*/ 29 h 2422088"/>
                    <a:gd name="connsiteX3" fmla="*/ 1555750 w 2968625"/>
                    <a:gd name="connsiteY3" fmla="*/ 2222529 h 2422088"/>
                    <a:gd name="connsiteX4" fmla="*/ 2968625 w 2968625"/>
                    <a:gd name="connsiteY4" fmla="*/ 2340004 h 2422088"/>
                    <a:gd name="connsiteX0" fmla="*/ 0 w 2968625"/>
                    <a:gd name="connsiteY0" fmla="*/ 2346326 h 2416120"/>
                    <a:gd name="connsiteX1" fmla="*/ 1216025 w 2968625"/>
                    <a:gd name="connsiteY1" fmla="*/ 2171701 h 2416120"/>
                    <a:gd name="connsiteX2" fmla="*/ 1384300 w 2968625"/>
                    <a:gd name="connsiteY2" fmla="*/ 1 h 2416120"/>
                    <a:gd name="connsiteX3" fmla="*/ 1543050 w 2968625"/>
                    <a:gd name="connsiteY3" fmla="*/ 2178051 h 2416120"/>
                    <a:gd name="connsiteX4" fmla="*/ 2968625 w 2968625"/>
                    <a:gd name="connsiteY4" fmla="*/ 2339976 h 2416120"/>
                    <a:gd name="connsiteX0" fmla="*/ 0 w 2968625"/>
                    <a:gd name="connsiteY0" fmla="*/ 2346336 h 2416130"/>
                    <a:gd name="connsiteX1" fmla="*/ 1216025 w 2968625"/>
                    <a:gd name="connsiteY1" fmla="*/ 2171711 h 2416130"/>
                    <a:gd name="connsiteX2" fmla="*/ 1384300 w 2968625"/>
                    <a:gd name="connsiteY2" fmla="*/ 11 h 2416130"/>
                    <a:gd name="connsiteX3" fmla="*/ 1631950 w 2968625"/>
                    <a:gd name="connsiteY3" fmla="*/ 2203461 h 2416130"/>
                    <a:gd name="connsiteX4" fmla="*/ 2968625 w 2968625"/>
                    <a:gd name="connsiteY4" fmla="*/ 2339986 h 2416130"/>
                    <a:gd name="connsiteX0" fmla="*/ 0 w 2968625"/>
                    <a:gd name="connsiteY0" fmla="*/ 2346330 h 2422769"/>
                    <a:gd name="connsiteX1" fmla="*/ 1089025 w 2968625"/>
                    <a:gd name="connsiteY1" fmla="*/ 2184405 h 2422769"/>
                    <a:gd name="connsiteX2" fmla="*/ 1384300 w 2968625"/>
                    <a:gd name="connsiteY2" fmla="*/ 5 h 2422769"/>
                    <a:gd name="connsiteX3" fmla="*/ 1631950 w 2968625"/>
                    <a:gd name="connsiteY3" fmla="*/ 2203455 h 2422769"/>
                    <a:gd name="connsiteX4" fmla="*/ 2968625 w 2968625"/>
                    <a:gd name="connsiteY4" fmla="*/ 2339980 h 2422769"/>
                    <a:gd name="connsiteX0" fmla="*/ 0 w 2968625"/>
                    <a:gd name="connsiteY0" fmla="*/ 2346330 h 2422769"/>
                    <a:gd name="connsiteX1" fmla="*/ 1089025 w 2968625"/>
                    <a:gd name="connsiteY1" fmla="*/ 2184405 h 2422769"/>
                    <a:gd name="connsiteX2" fmla="*/ 1384300 w 2968625"/>
                    <a:gd name="connsiteY2" fmla="*/ 5 h 2422769"/>
                    <a:gd name="connsiteX3" fmla="*/ 1631950 w 2968625"/>
                    <a:gd name="connsiteY3" fmla="*/ 2203455 h 2422769"/>
                    <a:gd name="connsiteX4" fmla="*/ 2968625 w 2968625"/>
                    <a:gd name="connsiteY4" fmla="*/ 2339980 h 2422769"/>
                    <a:gd name="connsiteX0" fmla="*/ 0 w 2968625"/>
                    <a:gd name="connsiteY0" fmla="*/ 2346330 h 2450732"/>
                    <a:gd name="connsiteX1" fmla="*/ 1089025 w 2968625"/>
                    <a:gd name="connsiteY1" fmla="*/ 2184405 h 2450732"/>
                    <a:gd name="connsiteX2" fmla="*/ 1384300 w 2968625"/>
                    <a:gd name="connsiteY2" fmla="*/ 5 h 2450732"/>
                    <a:gd name="connsiteX3" fmla="*/ 1631950 w 2968625"/>
                    <a:gd name="connsiteY3" fmla="*/ 2203455 h 2450732"/>
                    <a:gd name="connsiteX4" fmla="*/ 2968625 w 2968625"/>
                    <a:gd name="connsiteY4" fmla="*/ 2339980 h 2450732"/>
                    <a:gd name="connsiteX0" fmla="*/ 0 w 2968625"/>
                    <a:gd name="connsiteY0" fmla="*/ 2346330 h 2450732"/>
                    <a:gd name="connsiteX1" fmla="*/ 946151 w 2968625"/>
                    <a:gd name="connsiteY1" fmla="*/ 2416179 h 2450732"/>
                    <a:gd name="connsiteX2" fmla="*/ 1089025 w 2968625"/>
                    <a:gd name="connsiteY2" fmla="*/ 2184405 h 2450732"/>
                    <a:gd name="connsiteX3" fmla="*/ 1384300 w 2968625"/>
                    <a:gd name="connsiteY3" fmla="*/ 5 h 2450732"/>
                    <a:gd name="connsiteX4" fmla="*/ 1631950 w 2968625"/>
                    <a:gd name="connsiteY4" fmla="*/ 2203455 h 2450732"/>
                    <a:gd name="connsiteX5" fmla="*/ 2968625 w 2968625"/>
                    <a:gd name="connsiteY5" fmla="*/ 2339980 h 2450732"/>
                    <a:gd name="connsiteX0" fmla="*/ 0 w 2968625"/>
                    <a:gd name="connsiteY0" fmla="*/ 2346330 h 2450732"/>
                    <a:gd name="connsiteX1" fmla="*/ 946151 w 2968625"/>
                    <a:gd name="connsiteY1" fmla="*/ 2416179 h 2450732"/>
                    <a:gd name="connsiteX2" fmla="*/ 1089025 w 2968625"/>
                    <a:gd name="connsiteY2" fmla="*/ 2184405 h 2450732"/>
                    <a:gd name="connsiteX3" fmla="*/ 1384300 w 2968625"/>
                    <a:gd name="connsiteY3" fmla="*/ 5 h 2450732"/>
                    <a:gd name="connsiteX4" fmla="*/ 1631950 w 2968625"/>
                    <a:gd name="connsiteY4" fmla="*/ 2203455 h 2450732"/>
                    <a:gd name="connsiteX5" fmla="*/ 2968625 w 2968625"/>
                    <a:gd name="connsiteY5" fmla="*/ 2339980 h 2450732"/>
                    <a:gd name="connsiteX0" fmla="*/ 0 w 2968625"/>
                    <a:gd name="connsiteY0" fmla="*/ 2346330 h 2450732"/>
                    <a:gd name="connsiteX1" fmla="*/ 990601 w 2968625"/>
                    <a:gd name="connsiteY1" fmla="*/ 2327279 h 2450732"/>
                    <a:gd name="connsiteX2" fmla="*/ 1089025 w 2968625"/>
                    <a:gd name="connsiteY2" fmla="*/ 2184405 h 2450732"/>
                    <a:gd name="connsiteX3" fmla="*/ 1384300 w 2968625"/>
                    <a:gd name="connsiteY3" fmla="*/ 5 h 2450732"/>
                    <a:gd name="connsiteX4" fmla="*/ 1631950 w 2968625"/>
                    <a:gd name="connsiteY4" fmla="*/ 2203455 h 2450732"/>
                    <a:gd name="connsiteX5" fmla="*/ 2968625 w 2968625"/>
                    <a:gd name="connsiteY5" fmla="*/ 2339980 h 2450732"/>
                    <a:gd name="connsiteX0" fmla="*/ 0 w 2968625"/>
                    <a:gd name="connsiteY0" fmla="*/ 2348429 h 2452831"/>
                    <a:gd name="connsiteX1" fmla="*/ 990601 w 2968625"/>
                    <a:gd name="connsiteY1" fmla="*/ 2329378 h 2452831"/>
                    <a:gd name="connsiteX2" fmla="*/ 1146175 w 2968625"/>
                    <a:gd name="connsiteY2" fmla="*/ 1811854 h 2452831"/>
                    <a:gd name="connsiteX3" fmla="*/ 1384300 w 2968625"/>
                    <a:gd name="connsiteY3" fmla="*/ 2104 h 2452831"/>
                    <a:gd name="connsiteX4" fmla="*/ 1631950 w 2968625"/>
                    <a:gd name="connsiteY4" fmla="*/ 2205554 h 2452831"/>
                    <a:gd name="connsiteX5" fmla="*/ 2968625 w 2968625"/>
                    <a:gd name="connsiteY5" fmla="*/ 2342079 h 2452831"/>
                    <a:gd name="connsiteX0" fmla="*/ 0 w 2968625"/>
                    <a:gd name="connsiteY0" fmla="*/ 2349527 h 2453929"/>
                    <a:gd name="connsiteX1" fmla="*/ 990601 w 2968625"/>
                    <a:gd name="connsiteY1" fmla="*/ 2330476 h 2453929"/>
                    <a:gd name="connsiteX2" fmla="*/ 1196975 w 2968625"/>
                    <a:gd name="connsiteY2" fmla="*/ 1730402 h 2453929"/>
                    <a:gd name="connsiteX3" fmla="*/ 1384300 w 2968625"/>
                    <a:gd name="connsiteY3" fmla="*/ 3202 h 2453929"/>
                    <a:gd name="connsiteX4" fmla="*/ 1631950 w 2968625"/>
                    <a:gd name="connsiteY4" fmla="*/ 2206652 h 2453929"/>
                    <a:gd name="connsiteX5" fmla="*/ 2968625 w 2968625"/>
                    <a:gd name="connsiteY5" fmla="*/ 2343177 h 2453929"/>
                    <a:gd name="connsiteX0" fmla="*/ 0 w 2968625"/>
                    <a:gd name="connsiteY0" fmla="*/ 2349530 h 2453932"/>
                    <a:gd name="connsiteX1" fmla="*/ 996951 w 2968625"/>
                    <a:gd name="connsiteY1" fmla="*/ 2336829 h 2453932"/>
                    <a:gd name="connsiteX2" fmla="*/ 1196975 w 2968625"/>
                    <a:gd name="connsiteY2" fmla="*/ 1730405 h 2453932"/>
                    <a:gd name="connsiteX3" fmla="*/ 1384300 w 2968625"/>
                    <a:gd name="connsiteY3" fmla="*/ 3205 h 2453932"/>
                    <a:gd name="connsiteX4" fmla="*/ 1631950 w 2968625"/>
                    <a:gd name="connsiteY4" fmla="*/ 2206655 h 2453932"/>
                    <a:gd name="connsiteX5" fmla="*/ 2968625 w 2968625"/>
                    <a:gd name="connsiteY5" fmla="*/ 2343180 h 2453932"/>
                    <a:gd name="connsiteX0" fmla="*/ 0 w 2968625"/>
                    <a:gd name="connsiteY0" fmla="*/ 2349530 h 2453932"/>
                    <a:gd name="connsiteX1" fmla="*/ 996951 w 2968625"/>
                    <a:gd name="connsiteY1" fmla="*/ 2336829 h 2453932"/>
                    <a:gd name="connsiteX2" fmla="*/ 1196975 w 2968625"/>
                    <a:gd name="connsiteY2" fmla="*/ 1730405 h 2453932"/>
                    <a:gd name="connsiteX3" fmla="*/ 1384300 w 2968625"/>
                    <a:gd name="connsiteY3" fmla="*/ 3205 h 2453932"/>
                    <a:gd name="connsiteX4" fmla="*/ 1631950 w 2968625"/>
                    <a:gd name="connsiteY4" fmla="*/ 2206655 h 2453932"/>
                    <a:gd name="connsiteX5" fmla="*/ 2968625 w 2968625"/>
                    <a:gd name="connsiteY5" fmla="*/ 2343180 h 2453932"/>
                    <a:gd name="connsiteX0" fmla="*/ 0 w 2968625"/>
                    <a:gd name="connsiteY0" fmla="*/ 2349530 h 2470337"/>
                    <a:gd name="connsiteX1" fmla="*/ 996951 w 2968625"/>
                    <a:gd name="connsiteY1" fmla="*/ 2336829 h 2470337"/>
                    <a:gd name="connsiteX2" fmla="*/ 1196975 w 2968625"/>
                    <a:gd name="connsiteY2" fmla="*/ 1730405 h 2470337"/>
                    <a:gd name="connsiteX3" fmla="*/ 1384300 w 2968625"/>
                    <a:gd name="connsiteY3" fmla="*/ 3205 h 2470337"/>
                    <a:gd name="connsiteX4" fmla="*/ 1631950 w 2968625"/>
                    <a:gd name="connsiteY4" fmla="*/ 2206655 h 2470337"/>
                    <a:gd name="connsiteX5" fmla="*/ 1720851 w 2968625"/>
                    <a:gd name="connsiteY5" fmla="*/ 2444780 h 2470337"/>
                    <a:gd name="connsiteX6" fmla="*/ 2968625 w 2968625"/>
                    <a:gd name="connsiteY6" fmla="*/ 2343180 h 2470337"/>
                    <a:gd name="connsiteX0" fmla="*/ 0 w 2968625"/>
                    <a:gd name="connsiteY0" fmla="*/ 2349530 h 2419900"/>
                    <a:gd name="connsiteX1" fmla="*/ 996951 w 2968625"/>
                    <a:gd name="connsiteY1" fmla="*/ 2336829 h 2419900"/>
                    <a:gd name="connsiteX2" fmla="*/ 1196975 w 2968625"/>
                    <a:gd name="connsiteY2" fmla="*/ 1730405 h 2419900"/>
                    <a:gd name="connsiteX3" fmla="*/ 1384300 w 2968625"/>
                    <a:gd name="connsiteY3" fmla="*/ 3205 h 2419900"/>
                    <a:gd name="connsiteX4" fmla="*/ 1631950 w 2968625"/>
                    <a:gd name="connsiteY4" fmla="*/ 2206655 h 2419900"/>
                    <a:gd name="connsiteX5" fmla="*/ 1727201 w 2968625"/>
                    <a:gd name="connsiteY5" fmla="*/ 2349530 h 2419900"/>
                    <a:gd name="connsiteX6" fmla="*/ 2968625 w 2968625"/>
                    <a:gd name="connsiteY6" fmla="*/ 2343180 h 2419900"/>
                    <a:gd name="connsiteX0" fmla="*/ 0 w 2968625"/>
                    <a:gd name="connsiteY0" fmla="*/ 2349530 h 2428037"/>
                    <a:gd name="connsiteX1" fmla="*/ 996951 w 2968625"/>
                    <a:gd name="connsiteY1" fmla="*/ 2336829 h 2428037"/>
                    <a:gd name="connsiteX2" fmla="*/ 1196975 w 2968625"/>
                    <a:gd name="connsiteY2" fmla="*/ 1730405 h 2428037"/>
                    <a:gd name="connsiteX3" fmla="*/ 1384300 w 2968625"/>
                    <a:gd name="connsiteY3" fmla="*/ 3205 h 2428037"/>
                    <a:gd name="connsiteX4" fmla="*/ 1631950 w 2968625"/>
                    <a:gd name="connsiteY4" fmla="*/ 2206655 h 2428037"/>
                    <a:gd name="connsiteX5" fmla="*/ 1727201 w 2968625"/>
                    <a:gd name="connsiteY5" fmla="*/ 2349530 h 2428037"/>
                    <a:gd name="connsiteX6" fmla="*/ 2968625 w 2968625"/>
                    <a:gd name="connsiteY6" fmla="*/ 2343180 h 2428037"/>
                    <a:gd name="connsiteX0" fmla="*/ 0 w 2968625"/>
                    <a:gd name="connsiteY0" fmla="*/ 2348388 h 2360863"/>
                    <a:gd name="connsiteX1" fmla="*/ 996951 w 2968625"/>
                    <a:gd name="connsiteY1" fmla="*/ 2335687 h 2360863"/>
                    <a:gd name="connsiteX2" fmla="*/ 1196975 w 2968625"/>
                    <a:gd name="connsiteY2" fmla="*/ 1729263 h 2360863"/>
                    <a:gd name="connsiteX3" fmla="*/ 1384300 w 2968625"/>
                    <a:gd name="connsiteY3" fmla="*/ 2063 h 2360863"/>
                    <a:gd name="connsiteX4" fmla="*/ 1549400 w 2968625"/>
                    <a:gd name="connsiteY4" fmla="*/ 1399063 h 2360863"/>
                    <a:gd name="connsiteX5" fmla="*/ 1727201 w 2968625"/>
                    <a:gd name="connsiteY5" fmla="*/ 2348388 h 2360863"/>
                    <a:gd name="connsiteX6" fmla="*/ 2968625 w 2968625"/>
                    <a:gd name="connsiteY6" fmla="*/ 2342038 h 2360863"/>
                    <a:gd name="connsiteX0" fmla="*/ 0 w 2968625"/>
                    <a:gd name="connsiteY0" fmla="*/ 2348423 h 2360898"/>
                    <a:gd name="connsiteX1" fmla="*/ 996951 w 2968625"/>
                    <a:gd name="connsiteY1" fmla="*/ 2335722 h 2360898"/>
                    <a:gd name="connsiteX2" fmla="*/ 1196975 w 2968625"/>
                    <a:gd name="connsiteY2" fmla="*/ 1729298 h 2360898"/>
                    <a:gd name="connsiteX3" fmla="*/ 1384300 w 2968625"/>
                    <a:gd name="connsiteY3" fmla="*/ 2098 h 2360898"/>
                    <a:gd name="connsiteX4" fmla="*/ 1549400 w 2968625"/>
                    <a:gd name="connsiteY4" fmla="*/ 1399098 h 2360898"/>
                    <a:gd name="connsiteX5" fmla="*/ 1727201 w 2968625"/>
                    <a:gd name="connsiteY5" fmla="*/ 2348423 h 2360898"/>
                    <a:gd name="connsiteX6" fmla="*/ 2968625 w 2968625"/>
                    <a:gd name="connsiteY6" fmla="*/ 2342073 h 2360898"/>
                    <a:gd name="connsiteX0" fmla="*/ 0 w 2968625"/>
                    <a:gd name="connsiteY0" fmla="*/ 2353988 h 2366463"/>
                    <a:gd name="connsiteX1" fmla="*/ 996951 w 2968625"/>
                    <a:gd name="connsiteY1" fmla="*/ 2341287 h 2366463"/>
                    <a:gd name="connsiteX2" fmla="*/ 1196975 w 2968625"/>
                    <a:gd name="connsiteY2" fmla="*/ 1734863 h 2366463"/>
                    <a:gd name="connsiteX3" fmla="*/ 1384300 w 2968625"/>
                    <a:gd name="connsiteY3" fmla="*/ 7663 h 2366463"/>
                    <a:gd name="connsiteX4" fmla="*/ 1511300 w 2968625"/>
                    <a:gd name="connsiteY4" fmla="*/ 1157013 h 2366463"/>
                    <a:gd name="connsiteX5" fmla="*/ 1727201 w 2968625"/>
                    <a:gd name="connsiteY5" fmla="*/ 2353988 h 2366463"/>
                    <a:gd name="connsiteX6" fmla="*/ 2968625 w 2968625"/>
                    <a:gd name="connsiteY6" fmla="*/ 2347638 h 2366463"/>
                    <a:gd name="connsiteX0" fmla="*/ 0 w 2968625"/>
                    <a:gd name="connsiteY0" fmla="*/ 2346325 h 2358800"/>
                    <a:gd name="connsiteX1" fmla="*/ 996951 w 2968625"/>
                    <a:gd name="connsiteY1" fmla="*/ 2333624 h 2358800"/>
                    <a:gd name="connsiteX2" fmla="*/ 1260475 w 2968625"/>
                    <a:gd name="connsiteY2" fmla="*/ 1149350 h 2358800"/>
                    <a:gd name="connsiteX3" fmla="*/ 1384300 w 2968625"/>
                    <a:gd name="connsiteY3" fmla="*/ 0 h 2358800"/>
                    <a:gd name="connsiteX4" fmla="*/ 1511300 w 2968625"/>
                    <a:gd name="connsiteY4" fmla="*/ 1149350 h 2358800"/>
                    <a:gd name="connsiteX5" fmla="*/ 1727201 w 2968625"/>
                    <a:gd name="connsiteY5" fmla="*/ 2346325 h 2358800"/>
                    <a:gd name="connsiteX6" fmla="*/ 2968625 w 2968625"/>
                    <a:gd name="connsiteY6" fmla="*/ 2339975 h 2358800"/>
                    <a:gd name="connsiteX0" fmla="*/ 0 w 2968625"/>
                    <a:gd name="connsiteY0" fmla="*/ 2346325 h 2358800"/>
                    <a:gd name="connsiteX1" fmla="*/ 996951 w 2968625"/>
                    <a:gd name="connsiteY1" fmla="*/ 2333624 h 2358800"/>
                    <a:gd name="connsiteX2" fmla="*/ 1260475 w 2968625"/>
                    <a:gd name="connsiteY2" fmla="*/ 1149350 h 2358800"/>
                    <a:gd name="connsiteX3" fmla="*/ 1384300 w 2968625"/>
                    <a:gd name="connsiteY3" fmla="*/ 0 h 2358800"/>
                    <a:gd name="connsiteX4" fmla="*/ 1511300 w 2968625"/>
                    <a:gd name="connsiteY4" fmla="*/ 1149350 h 2358800"/>
                    <a:gd name="connsiteX5" fmla="*/ 1727201 w 2968625"/>
                    <a:gd name="connsiteY5" fmla="*/ 2346325 h 2358800"/>
                    <a:gd name="connsiteX6" fmla="*/ 2968625 w 2968625"/>
                    <a:gd name="connsiteY6" fmla="*/ 2339975 h 2358800"/>
                    <a:gd name="connsiteX0" fmla="*/ 0 w 2968625"/>
                    <a:gd name="connsiteY0" fmla="*/ 2365375 h 2377850"/>
                    <a:gd name="connsiteX1" fmla="*/ 996951 w 2968625"/>
                    <a:gd name="connsiteY1" fmla="*/ 2352674 h 2377850"/>
                    <a:gd name="connsiteX2" fmla="*/ 1260475 w 2968625"/>
                    <a:gd name="connsiteY2" fmla="*/ 1168400 h 2377850"/>
                    <a:gd name="connsiteX3" fmla="*/ 1403350 w 2968625"/>
                    <a:gd name="connsiteY3" fmla="*/ 0 h 2377850"/>
                    <a:gd name="connsiteX4" fmla="*/ 1511300 w 2968625"/>
                    <a:gd name="connsiteY4" fmla="*/ 1168400 h 2377850"/>
                    <a:gd name="connsiteX5" fmla="*/ 1727201 w 2968625"/>
                    <a:gd name="connsiteY5" fmla="*/ 2365375 h 2377850"/>
                    <a:gd name="connsiteX6" fmla="*/ 2968625 w 2968625"/>
                    <a:gd name="connsiteY6" fmla="*/ 2359025 h 2377850"/>
                    <a:gd name="connsiteX0" fmla="*/ 0 w 2968625"/>
                    <a:gd name="connsiteY0" fmla="*/ 2365413 h 2377888"/>
                    <a:gd name="connsiteX1" fmla="*/ 996951 w 2968625"/>
                    <a:gd name="connsiteY1" fmla="*/ 2352712 h 2377888"/>
                    <a:gd name="connsiteX2" fmla="*/ 1260475 w 2968625"/>
                    <a:gd name="connsiteY2" fmla="*/ 1168438 h 2377888"/>
                    <a:gd name="connsiteX3" fmla="*/ 1403350 w 2968625"/>
                    <a:gd name="connsiteY3" fmla="*/ 38 h 2377888"/>
                    <a:gd name="connsiteX4" fmla="*/ 1511300 w 2968625"/>
                    <a:gd name="connsiteY4" fmla="*/ 1168438 h 2377888"/>
                    <a:gd name="connsiteX5" fmla="*/ 1727201 w 2968625"/>
                    <a:gd name="connsiteY5" fmla="*/ 2365413 h 2377888"/>
                    <a:gd name="connsiteX6" fmla="*/ 2968625 w 2968625"/>
                    <a:gd name="connsiteY6" fmla="*/ 2359063 h 2377888"/>
                    <a:gd name="connsiteX0" fmla="*/ 0 w 2968625"/>
                    <a:gd name="connsiteY0" fmla="*/ 2365413 h 2377888"/>
                    <a:gd name="connsiteX1" fmla="*/ 996951 w 2968625"/>
                    <a:gd name="connsiteY1" fmla="*/ 2352712 h 2377888"/>
                    <a:gd name="connsiteX2" fmla="*/ 1260475 w 2968625"/>
                    <a:gd name="connsiteY2" fmla="*/ 1168438 h 2377888"/>
                    <a:gd name="connsiteX3" fmla="*/ 1403350 w 2968625"/>
                    <a:gd name="connsiteY3" fmla="*/ 38 h 2377888"/>
                    <a:gd name="connsiteX4" fmla="*/ 1511300 w 2968625"/>
                    <a:gd name="connsiteY4" fmla="*/ 1168438 h 2377888"/>
                    <a:gd name="connsiteX5" fmla="*/ 1727201 w 2968625"/>
                    <a:gd name="connsiteY5" fmla="*/ 2365413 h 2377888"/>
                    <a:gd name="connsiteX6" fmla="*/ 2968625 w 2968625"/>
                    <a:gd name="connsiteY6" fmla="*/ 2359063 h 2377888"/>
                    <a:gd name="connsiteX0" fmla="*/ 0 w 2968625"/>
                    <a:gd name="connsiteY0" fmla="*/ 2365413 h 2373799"/>
                    <a:gd name="connsiteX1" fmla="*/ 996951 w 2968625"/>
                    <a:gd name="connsiteY1" fmla="*/ 2352712 h 2373799"/>
                    <a:gd name="connsiteX2" fmla="*/ 1260475 w 2968625"/>
                    <a:gd name="connsiteY2" fmla="*/ 1168438 h 2373799"/>
                    <a:gd name="connsiteX3" fmla="*/ 1403350 w 2968625"/>
                    <a:gd name="connsiteY3" fmla="*/ 38 h 2373799"/>
                    <a:gd name="connsiteX4" fmla="*/ 1511300 w 2968625"/>
                    <a:gd name="connsiteY4" fmla="*/ 1168438 h 2373799"/>
                    <a:gd name="connsiteX5" fmla="*/ 1885951 w 2968625"/>
                    <a:gd name="connsiteY5" fmla="*/ 2352713 h 2373799"/>
                    <a:gd name="connsiteX6" fmla="*/ 2968625 w 2968625"/>
                    <a:gd name="connsiteY6" fmla="*/ 2359063 h 2373799"/>
                    <a:gd name="connsiteX0" fmla="*/ 0 w 2968625"/>
                    <a:gd name="connsiteY0" fmla="*/ 2365413 h 2373799"/>
                    <a:gd name="connsiteX1" fmla="*/ 996951 w 2968625"/>
                    <a:gd name="connsiteY1" fmla="*/ 2352712 h 2373799"/>
                    <a:gd name="connsiteX2" fmla="*/ 1260475 w 2968625"/>
                    <a:gd name="connsiteY2" fmla="*/ 1168438 h 2373799"/>
                    <a:gd name="connsiteX3" fmla="*/ 1403350 w 2968625"/>
                    <a:gd name="connsiteY3" fmla="*/ 38 h 2373799"/>
                    <a:gd name="connsiteX4" fmla="*/ 1511300 w 2968625"/>
                    <a:gd name="connsiteY4" fmla="*/ 1168438 h 2373799"/>
                    <a:gd name="connsiteX5" fmla="*/ 1885951 w 2968625"/>
                    <a:gd name="connsiteY5" fmla="*/ 2352713 h 2373799"/>
                    <a:gd name="connsiteX6" fmla="*/ 2968625 w 2968625"/>
                    <a:gd name="connsiteY6" fmla="*/ 2359063 h 2373799"/>
                    <a:gd name="connsiteX0" fmla="*/ 0 w 2968625"/>
                    <a:gd name="connsiteY0" fmla="*/ 2365413 h 2373799"/>
                    <a:gd name="connsiteX1" fmla="*/ 996951 w 2968625"/>
                    <a:gd name="connsiteY1" fmla="*/ 2352712 h 2373799"/>
                    <a:gd name="connsiteX2" fmla="*/ 1260475 w 2968625"/>
                    <a:gd name="connsiteY2" fmla="*/ 1168438 h 2373799"/>
                    <a:gd name="connsiteX3" fmla="*/ 1403350 w 2968625"/>
                    <a:gd name="connsiteY3" fmla="*/ 38 h 2373799"/>
                    <a:gd name="connsiteX4" fmla="*/ 1511300 w 2968625"/>
                    <a:gd name="connsiteY4" fmla="*/ 1168438 h 2373799"/>
                    <a:gd name="connsiteX5" fmla="*/ 1885951 w 2968625"/>
                    <a:gd name="connsiteY5" fmla="*/ 2352713 h 2373799"/>
                    <a:gd name="connsiteX6" fmla="*/ 2968625 w 2968625"/>
                    <a:gd name="connsiteY6" fmla="*/ 2359063 h 2373799"/>
                    <a:gd name="connsiteX0" fmla="*/ 0 w 2968625"/>
                    <a:gd name="connsiteY0" fmla="*/ 2365413 h 2369147"/>
                    <a:gd name="connsiteX1" fmla="*/ 996951 w 2968625"/>
                    <a:gd name="connsiteY1" fmla="*/ 2352712 h 2369147"/>
                    <a:gd name="connsiteX2" fmla="*/ 1260475 w 2968625"/>
                    <a:gd name="connsiteY2" fmla="*/ 1168438 h 2369147"/>
                    <a:gd name="connsiteX3" fmla="*/ 1403350 w 2968625"/>
                    <a:gd name="connsiteY3" fmla="*/ 38 h 2369147"/>
                    <a:gd name="connsiteX4" fmla="*/ 1511300 w 2968625"/>
                    <a:gd name="connsiteY4" fmla="*/ 1168438 h 2369147"/>
                    <a:gd name="connsiteX5" fmla="*/ 1885951 w 2968625"/>
                    <a:gd name="connsiteY5" fmla="*/ 2352713 h 2369147"/>
                    <a:gd name="connsiteX6" fmla="*/ 2968625 w 2968625"/>
                    <a:gd name="connsiteY6" fmla="*/ 2359063 h 2369147"/>
                    <a:gd name="connsiteX0" fmla="*/ 0 w 2968625"/>
                    <a:gd name="connsiteY0" fmla="*/ 2365413 h 2369147"/>
                    <a:gd name="connsiteX1" fmla="*/ 996951 w 2968625"/>
                    <a:gd name="connsiteY1" fmla="*/ 2352712 h 2369147"/>
                    <a:gd name="connsiteX2" fmla="*/ 1260475 w 2968625"/>
                    <a:gd name="connsiteY2" fmla="*/ 1168438 h 2369147"/>
                    <a:gd name="connsiteX3" fmla="*/ 1403350 w 2968625"/>
                    <a:gd name="connsiteY3" fmla="*/ 38 h 2369147"/>
                    <a:gd name="connsiteX4" fmla="*/ 1511300 w 2968625"/>
                    <a:gd name="connsiteY4" fmla="*/ 1168438 h 2369147"/>
                    <a:gd name="connsiteX5" fmla="*/ 1885951 w 2968625"/>
                    <a:gd name="connsiteY5" fmla="*/ 2352713 h 2369147"/>
                    <a:gd name="connsiteX6" fmla="*/ 2968625 w 2968625"/>
                    <a:gd name="connsiteY6" fmla="*/ 2359063 h 2369147"/>
                    <a:gd name="connsiteX0" fmla="*/ 0 w 2968625"/>
                    <a:gd name="connsiteY0" fmla="*/ 2365413 h 2369147"/>
                    <a:gd name="connsiteX1" fmla="*/ 996951 w 2968625"/>
                    <a:gd name="connsiteY1" fmla="*/ 2352712 h 2369147"/>
                    <a:gd name="connsiteX2" fmla="*/ 1260475 w 2968625"/>
                    <a:gd name="connsiteY2" fmla="*/ 1168438 h 2369147"/>
                    <a:gd name="connsiteX3" fmla="*/ 1403350 w 2968625"/>
                    <a:gd name="connsiteY3" fmla="*/ 38 h 2369147"/>
                    <a:gd name="connsiteX4" fmla="*/ 1511300 w 2968625"/>
                    <a:gd name="connsiteY4" fmla="*/ 1168438 h 2369147"/>
                    <a:gd name="connsiteX5" fmla="*/ 1885951 w 2968625"/>
                    <a:gd name="connsiteY5" fmla="*/ 2352713 h 2369147"/>
                    <a:gd name="connsiteX6" fmla="*/ 2968625 w 2968625"/>
                    <a:gd name="connsiteY6" fmla="*/ 2359063 h 2369147"/>
                    <a:gd name="connsiteX0" fmla="*/ 0 w 2968625"/>
                    <a:gd name="connsiteY0" fmla="*/ 2355889 h 2359623"/>
                    <a:gd name="connsiteX1" fmla="*/ 996951 w 2968625"/>
                    <a:gd name="connsiteY1" fmla="*/ 2343188 h 2359623"/>
                    <a:gd name="connsiteX2" fmla="*/ 1260475 w 2968625"/>
                    <a:gd name="connsiteY2" fmla="*/ 1158914 h 2359623"/>
                    <a:gd name="connsiteX3" fmla="*/ 1438275 w 2968625"/>
                    <a:gd name="connsiteY3" fmla="*/ 39 h 2359623"/>
                    <a:gd name="connsiteX4" fmla="*/ 1511300 w 2968625"/>
                    <a:gd name="connsiteY4" fmla="*/ 1158914 h 2359623"/>
                    <a:gd name="connsiteX5" fmla="*/ 1885951 w 2968625"/>
                    <a:gd name="connsiteY5" fmla="*/ 2343189 h 2359623"/>
                    <a:gd name="connsiteX6" fmla="*/ 2968625 w 2968625"/>
                    <a:gd name="connsiteY6" fmla="*/ 2349539 h 2359623"/>
                    <a:gd name="connsiteX0" fmla="*/ 0 w 2968625"/>
                    <a:gd name="connsiteY0" fmla="*/ 2355933 h 2359667"/>
                    <a:gd name="connsiteX1" fmla="*/ 996951 w 2968625"/>
                    <a:gd name="connsiteY1" fmla="*/ 2343232 h 2359667"/>
                    <a:gd name="connsiteX2" fmla="*/ 1260475 w 2968625"/>
                    <a:gd name="connsiteY2" fmla="*/ 1158958 h 2359667"/>
                    <a:gd name="connsiteX3" fmla="*/ 1438275 w 2968625"/>
                    <a:gd name="connsiteY3" fmla="*/ 83 h 2359667"/>
                    <a:gd name="connsiteX4" fmla="*/ 1638300 w 2968625"/>
                    <a:gd name="connsiteY4" fmla="*/ 1104983 h 2359667"/>
                    <a:gd name="connsiteX5" fmla="*/ 1885951 w 2968625"/>
                    <a:gd name="connsiteY5" fmla="*/ 2343233 h 2359667"/>
                    <a:gd name="connsiteX6" fmla="*/ 2968625 w 2968625"/>
                    <a:gd name="connsiteY6" fmla="*/ 2349583 h 2359667"/>
                    <a:gd name="connsiteX0" fmla="*/ 0 w 2968625"/>
                    <a:gd name="connsiteY0" fmla="*/ 2355933 h 2359667"/>
                    <a:gd name="connsiteX1" fmla="*/ 996951 w 2968625"/>
                    <a:gd name="connsiteY1" fmla="*/ 2343232 h 2359667"/>
                    <a:gd name="connsiteX2" fmla="*/ 1260475 w 2968625"/>
                    <a:gd name="connsiteY2" fmla="*/ 1158958 h 2359667"/>
                    <a:gd name="connsiteX3" fmla="*/ 1438275 w 2968625"/>
                    <a:gd name="connsiteY3" fmla="*/ 83 h 2359667"/>
                    <a:gd name="connsiteX4" fmla="*/ 1638300 w 2968625"/>
                    <a:gd name="connsiteY4" fmla="*/ 1104983 h 2359667"/>
                    <a:gd name="connsiteX5" fmla="*/ 1885951 w 2968625"/>
                    <a:gd name="connsiteY5" fmla="*/ 2343233 h 2359667"/>
                    <a:gd name="connsiteX6" fmla="*/ 2968625 w 2968625"/>
                    <a:gd name="connsiteY6" fmla="*/ 2349583 h 2359667"/>
                    <a:gd name="connsiteX0" fmla="*/ 0 w 2968625"/>
                    <a:gd name="connsiteY0" fmla="*/ 2355933 h 2359667"/>
                    <a:gd name="connsiteX1" fmla="*/ 996951 w 2968625"/>
                    <a:gd name="connsiteY1" fmla="*/ 2343232 h 2359667"/>
                    <a:gd name="connsiteX2" fmla="*/ 1260475 w 2968625"/>
                    <a:gd name="connsiteY2" fmla="*/ 1158958 h 2359667"/>
                    <a:gd name="connsiteX3" fmla="*/ 1438275 w 2968625"/>
                    <a:gd name="connsiteY3" fmla="*/ 83 h 2359667"/>
                    <a:gd name="connsiteX4" fmla="*/ 1638300 w 2968625"/>
                    <a:gd name="connsiteY4" fmla="*/ 1104983 h 2359667"/>
                    <a:gd name="connsiteX5" fmla="*/ 1885951 w 2968625"/>
                    <a:gd name="connsiteY5" fmla="*/ 2343233 h 2359667"/>
                    <a:gd name="connsiteX6" fmla="*/ 2968625 w 2968625"/>
                    <a:gd name="connsiteY6" fmla="*/ 2349583 h 2359667"/>
                    <a:gd name="connsiteX0" fmla="*/ 0 w 2968625"/>
                    <a:gd name="connsiteY0" fmla="*/ 2355858 h 2359592"/>
                    <a:gd name="connsiteX1" fmla="*/ 996951 w 2968625"/>
                    <a:gd name="connsiteY1" fmla="*/ 2343157 h 2359592"/>
                    <a:gd name="connsiteX2" fmla="*/ 1257300 w 2968625"/>
                    <a:gd name="connsiteY2" fmla="*/ 1120783 h 2359592"/>
                    <a:gd name="connsiteX3" fmla="*/ 1438275 w 2968625"/>
                    <a:gd name="connsiteY3" fmla="*/ 8 h 2359592"/>
                    <a:gd name="connsiteX4" fmla="*/ 1638300 w 2968625"/>
                    <a:gd name="connsiteY4" fmla="*/ 1104908 h 2359592"/>
                    <a:gd name="connsiteX5" fmla="*/ 1885951 w 2968625"/>
                    <a:gd name="connsiteY5" fmla="*/ 2343158 h 2359592"/>
                    <a:gd name="connsiteX6" fmla="*/ 2968625 w 2968625"/>
                    <a:gd name="connsiteY6" fmla="*/ 2349508 h 2359592"/>
                    <a:gd name="connsiteX0" fmla="*/ 0 w 2968625"/>
                    <a:gd name="connsiteY0" fmla="*/ 2355858 h 2359592"/>
                    <a:gd name="connsiteX1" fmla="*/ 996951 w 2968625"/>
                    <a:gd name="connsiteY1" fmla="*/ 2343157 h 2359592"/>
                    <a:gd name="connsiteX2" fmla="*/ 1257300 w 2968625"/>
                    <a:gd name="connsiteY2" fmla="*/ 1120783 h 2359592"/>
                    <a:gd name="connsiteX3" fmla="*/ 1438275 w 2968625"/>
                    <a:gd name="connsiteY3" fmla="*/ 8 h 2359592"/>
                    <a:gd name="connsiteX4" fmla="*/ 1638300 w 2968625"/>
                    <a:gd name="connsiteY4" fmla="*/ 1104908 h 2359592"/>
                    <a:gd name="connsiteX5" fmla="*/ 1885951 w 2968625"/>
                    <a:gd name="connsiteY5" fmla="*/ 2343158 h 2359592"/>
                    <a:gd name="connsiteX6" fmla="*/ 2968625 w 2968625"/>
                    <a:gd name="connsiteY6" fmla="*/ 2349508 h 2359592"/>
                    <a:gd name="connsiteX0" fmla="*/ 0 w 2968625"/>
                    <a:gd name="connsiteY0" fmla="*/ 2355858 h 2356306"/>
                    <a:gd name="connsiteX1" fmla="*/ 996951 w 2968625"/>
                    <a:gd name="connsiteY1" fmla="*/ 2343157 h 2356306"/>
                    <a:gd name="connsiteX2" fmla="*/ 1257300 w 2968625"/>
                    <a:gd name="connsiteY2" fmla="*/ 1120783 h 2356306"/>
                    <a:gd name="connsiteX3" fmla="*/ 1438275 w 2968625"/>
                    <a:gd name="connsiteY3" fmla="*/ 8 h 2356306"/>
                    <a:gd name="connsiteX4" fmla="*/ 1638300 w 2968625"/>
                    <a:gd name="connsiteY4" fmla="*/ 1104908 h 2356306"/>
                    <a:gd name="connsiteX5" fmla="*/ 1885951 w 2968625"/>
                    <a:gd name="connsiteY5" fmla="*/ 2343158 h 2356306"/>
                    <a:gd name="connsiteX6" fmla="*/ 2968625 w 2968625"/>
                    <a:gd name="connsiteY6" fmla="*/ 2349508 h 2356306"/>
                    <a:gd name="connsiteX0" fmla="*/ 0 w 2968625"/>
                    <a:gd name="connsiteY0" fmla="*/ 2355858 h 2355858"/>
                    <a:gd name="connsiteX1" fmla="*/ 996951 w 2968625"/>
                    <a:gd name="connsiteY1" fmla="*/ 2343157 h 2355858"/>
                    <a:gd name="connsiteX2" fmla="*/ 1257300 w 2968625"/>
                    <a:gd name="connsiteY2" fmla="*/ 1120783 h 2355858"/>
                    <a:gd name="connsiteX3" fmla="*/ 1438275 w 2968625"/>
                    <a:gd name="connsiteY3" fmla="*/ 8 h 2355858"/>
                    <a:gd name="connsiteX4" fmla="*/ 1638300 w 2968625"/>
                    <a:gd name="connsiteY4" fmla="*/ 1104908 h 2355858"/>
                    <a:gd name="connsiteX5" fmla="*/ 1885951 w 2968625"/>
                    <a:gd name="connsiteY5" fmla="*/ 2343158 h 2355858"/>
                    <a:gd name="connsiteX6" fmla="*/ 2968625 w 2968625"/>
                    <a:gd name="connsiteY6" fmla="*/ 2349508 h 2355858"/>
                    <a:gd name="connsiteX0" fmla="*/ 0 w 2968625"/>
                    <a:gd name="connsiteY0" fmla="*/ 2355858 h 2355858"/>
                    <a:gd name="connsiteX1" fmla="*/ 996951 w 2968625"/>
                    <a:gd name="connsiteY1" fmla="*/ 2343157 h 2355858"/>
                    <a:gd name="connsiteX2" fmla="*/ 1257300 w 2968625"/>
                    <a:gd name="connsiteY2" fmla="*/ 1120783 h 2355858"/>
                    <a:gd name="connsiteX3" fmla="*/ 1438275 w 2968625"/>
                    <a:gd name="connsiteY3" fmla="*/ 8 h 2355858"/>
                    <a:gd name="connsiteX4" fmla="*/ 1638300 w 2968625"/>
                    <a:gd name="connsiteY4" fmla="*/ 1104908 h 2355858"/>
                    <a:gd name="connsiteX5" fmla="*/ 1885951 w 2968625"/>
                    <a:gd name="connsiteY5" fmla="*/ 2343158 h 2355858"/>
                    <a:gd name="connsiteX6" fmla="*/ 2968625 w 2968625"/>
                    <a:gd name="connsiteY6" fmla="*/ 2349508 h 2355858"/>
                    <a:gd name="connsiteX0" fmla="*/ 0 w 2968625"/>
                    <a:gd name="connsiteY0" fmla="*/ 2355858 h 2355858"/>
                    <a:gd name="connsiteX1" fmla="*/ 996951 w 2968625"/>
                    <a:gd name="connsiteY1" fmla="*/ 2343157 h 2355858"/>
                    <a:gd name="connsiteX2" fmla="*/ 1257300 w 2968625"/>
                    <a:gd name="connsiteY2" fmla="*/ 1120783 h 2355858"/>
                    <a:gd name="connsiteX3" fmla="*/ 1438275 w 2968625"/>
                    <a:gd name="connsiteY3" fmla="*/ 8 h 2355858"/>
                    <a:gd name="connsiteX4" fmla="*/ 1638300 w 2968625"/>
                    <a:gd name="connsiteY4" fmla="*/ 1104908 h 2355858"/>
                    <a:gd name="connsiteX5" fmla="*/ 1885951 w 2968625"/>
                    <a:gd name="connsiteY5" fmla="*/ 2343158 h 2355858"/>
                    <a:gd name="connsiteX6" fmla="*/ 2968625 w 2968625"/>
                    <a:gd name="connsiteY6" fmla="*/ 2349508 h 2355858"/>
                    <a:gd name="connsiteX0" fmla="*/ 0 w 2968625"/>
                    <a:gd name="connsiteY0" fmla="*/ 2355852 h 2355852"/>
                    <a:gd name="connsiteX1" fmla="*/ 996951 w 2968625"/>
                    <a:gd name="connsiteY1" fmla="*/ 2343151 h 2355852"/>
                    <a:gd name="connsiteX2" fmla="*/ 1257300 w 2968625"/>
                    <a:gd name="connsiteY2" fmla="*/ 1120777 h 2355852"/>
                    <a:gd name="connsiteX3" fmla="*/ 1438275 w 2968625"/>
                    <a:gd name="connsiteY3" fmla="*/ 2 h 2355852"/>
                    <a:gd name="connsiteX4" fmla="*/ 1600200 w 2968625"/>
                    <a:gd name="connsiteY4" fmla="*/ 1114427 h 2355852"/>
                    <a:gd name="connsiteX5" fmla="*/ 1885951 w 2968625"/>
                    <a:gd name="connsiteY5" fmla="*/ 2343152 h 2355852"/>
                    <a:gd name="connsiteX6" fmla="*/ 2968625 w 2968625"/>
                    <a:gd name="connsiteY6" fmla="*/ 2349502 h 2355852"/>
                    <a:gd name="connsiteX0" fmla="*/ 0 w 2968625"/>
                    <a:gd name="connsiteY0" fmla="*/ 2355852 h 2355852"/>
                    <a:gd name="connsiteX1" fmla="*/ 996951 w 2968625"/>
                    <a:gd name="connsiteY1" fmla="*/ 2343151 h 2355852"/>
                    <a:gd name="connsiteX2" fmla="*/ 1349375 w 2968625"/>
                    <a:gd name="connsiteY2" fmla="*/ 1120777 h 2355852"/>
                    <a:gd name="connsiteX3" fmla="*/ 1438275 w 2968625"/>
                    <a:gd name="connsiteY3" fmla="*/ 2 h 2355852"/>
                    <a:gd name="connsiteX4" fmla="*/ 1600200 w 2968625"/>
                    <a:gd name="connsiteY4" fmla="*/ 1114427 h 2355852"/>
                    <a:gd name="connsiteX5" fmla="*/ 1885951 w 2968625"/>
                    <a:gd name="connsiteY5" fmla="*/ 2343152 h 2355852"/>
                    <a:gd name="connsiteX6" fmla="*/ 2968625 w 2968625"/>
                    <a:gd name="connsiteY6" fmla="*/ 2349502 h 2355852"/>
                    <a:gd name="connsiteX0" fmla="*/ 0 w 2968625"/>
                    <a:gd name="connsiteY0" fmla="*/ 2365376 h 2365376"/>
                    <a:gd name="connsiteX1" fmla="*/ 996951 w 2968625"/>
                    <a:gd name="connsiteY1" fmla="*/ 2352675 h 2365376"/>
                    <a:gd name="connsiteX2" fmla="*/ 1349375 w 2968625"/>
                    <a:gd name="connsiteY2" fmla="*/ 1130301 h 2365376"/>
                    <a:gd name="connsiteX3" fmla="*/ 1473200 w 2968625"/>
                    <a:gd name="connsiteY3" fmla="*/ 1 h 2365376"/>
                    <a:gd name="connsiteX4" fmla="*/ 1600200 w 2968625"/>
                    <a:gd name="connsiteY4" fmla="*/ 1123951 h 2365376"/>
                    <a:gd name="connsiteX5" fmla="*/ 1885951 w 2968625"/>
                    <a:gd name="connsiteY5" fmla="*/ 2352676 h 2365376"/>
                    <a:gd name="connsiteX6" fmla="*/ 2968625 w 2968625"/>
                    <a:gd name="connsiteY6" fmla="*/ 2359026 h 2365376"/>
                    <a:gd name="connsiteX0" fmla="*/ 0 w 5362962"/>
                    <a:gd name="connsiteY0" fmla="*/ 2365376 h 2365376"/>
                    <a:gd name="connsiteX1" fmla="*/ 996951 w 5362962"/>
                    <a:gd name="connsiteY1" fmla="*/ 2352675 h 2365376"/>
                    <a:gd name="connsiteX2" fmla="*/ 1349375 w 5362962"/>
                    <a:gd name="connsiteY2" fmla="*/ 1130301 h 2365376"/>
                    <a:gd name="connsiteX3" fmla="*/ 1473200 w 5362962"/>
                    <a:gd name="connsiteY3" fmla="*/ 1 h 2365376"/>
                    <a:gd name="connsiteX4" fmla="*/ 1600200 w 5362962"/>
                    <a:gd name="connsiteY4" fmla="*/ 1123951 h 2365376"/>
                    <a:gd name="connsiteX5" fmla="*/ 1885951 w 5362962"/>
                    <a:gd name="connsiteY5" fmla="*/ 2352676 h 2365376"/>
                    <a:gd name="connsiteX6" fmla="*/ 5362962 w 5362962"/>
                    <a:gd name="connsiteY6" fmla="*/ 2352693 h 2365376"/>
                    <a:gd name="connsiteX0" fmla="*/ 0 w 7147671"/>
                    <a:gd name="connsiteY0" fmla="*/ 2349544 h 2354087"/>
                    <a:gd name="connsiteX1" fmla="*/ 2781660 w 7147671"/>
                    <a:gd name="connsiteY1" fmla="*/ 2352675 h 2354087"/>
                    <a:gd name="connsiteX2" fmla="*/ 3134084 w 7147671"/>
                    <a:gd name="connsiteY2" fmla="*/ 1130301 h 2354087"/>
                    <a:gd name="connsiteX3" fmla="*/ 3257909 w 7147671"/>
                    <a:gd name="connsiteY3" fmla="*/ 1 h 2354087"/>
                    <a:gd name="connsiteX4" fmla="*/ 3384909 w 7147671"/>
                    <a:gd name="connsiteY4" fmla="*/ 1123951 h 2354087"/>
                    <a:gd name="connsiteX5" fmla="*/ 3670660 w 7147671"/>
                    <a:gd name="connsiteY5" fmla="*/ 2352676 h 2354087"/>
                    <a:gd name="connsiteX6" fmla="*/ 7147671 w 7147671"/>
                    <a:gd name="connsiteY6" fmla="*/ 2352693 h 2354087"/>
                    <a:gd name="connsiteX0" fmla="*/ 0 w 7121165"/>
                    <a:gd name="connsiteY0" fmla="*/ 2355877 h 2355877"/>
                    <a:gd name="connsiteX1" fmla="*/ 2755154 w 7121165"/>
                    <a:gd name="connsiteY1" fmla="*/ 2352675 h 2355877"/>
                    <a:gd name="connsiteX2" fmla="*/ 3107578 w 7121165"/>
                    <a:gd name="connsiteY2" fmla="*/ 1130301 h 2355877"/>
                    <a:gd name="connsiteX3" fmla="*/ 3231403 w 7121165"/>
                    <a:gd name="connsiteY3" fmla="*/ 1 h 2355877"/>
                    <a:gd name="connsiteX4" fmla="*/ 3358403 w 7121165"/>
                    <a:gd name="connsiteY4" fmla="*/ 1123951 h 2355877"/>
                    <a:gd name="connsiteX5" fmla="*/ 3644154 w 7121165"/>
                    <a:gd name="connsiteY5" fmla="*/ 2352676 h 2355877"/>
                    <a:gd name="connsiteX6" fmla="*/ 7121165 w 7121165"/>
                    <a:gd name="connsiteY6" fmla="*/ 2352693 h 2355877"/>
                    <a:gd name="connsiteX0" fmla="*/ 0 w 7130000"/>
                    <a:gd name="connsiteY0" fmla="*/ 2352711 h 2354435"/>
                    <a:gd name="connsiteX1" fmla="*/ 2763989 w 7130000"/>
                    <a:gd name="connsiteY1" fmla="*/ 2352675 h 2354435"/>
                    <a:gd name="connsiteX2" fmla="*/ 3116413 w 7130000"/>
                    <a:gd name="connsiteY2" fmla="*/ 1130301 h 2354435"/>
                    <a:gd name="connsiteX3" fmla="*/ 3240238 w 7130000"/>
                    <a:gd name="connsiteY3" fmla="*/ 1 h 2354435"/>
                    <a:gd name="connsiteX4" fmla="*/ 3367238 w 7130000"/>
                    <a:gd name="connsiteY4" fmla="*/ 1123951 h 2354435"/>
                    <a:gd name="connsiteX5" fmla="*/ 3652989 w 7130000"/>
                    <a:gd name="connsiteY5" fmla="*/ 2352676 h 2354435"/>
                    <a:gd name="connsiteX6" fmla="*/ 7130000 w 7130000"/>
                    <a:gd name="connsiteY6" fmla="*/ 2352693 h 2354435"/>
                    <a:gd name="connsiteX0" fmla="*/ 0 w 6599888"/>
                    <a:gd name="connsiteY0" fmla="*/ 2352711 h 2357442"/>
                    <a:gd name="connsiteX1" fmla="*/ 2763989 w 6599888"/>
                    <a:gd name="connsiteY1" fmla="*/ 2352675 h 2357442"/>
                    <a:gd name="connsiteX2" fmla="*/ 3116413 w 6599888"/>
                    <a:gd name="connsiteY2" fmla="*/ 1130301 h 2357442"/>
                    <a:gd name="connsiteX3" fmla="*/ 3240238 w 6599888"/>
                    <a:gd name="connsiteY3" fmla="*/ 1 h 2357442"/>
                    <a:gd name="connsiteX4" fmla="*/ 3367238 w 6599888"/>
                    <a:gd name="connsiteY4" fmla="*/ 1123951 h 2357442"/>
                    <a:gd name="connsiteX5" fmla="*/ 3652989 w 6599888"/>
                    <a:gd name="connsiteY5" fmla="*/ 2352676 h 2357442"/>
                    <a:gd name="connsiteX6" fmla="*/ 6599888 w 6599888"/>
                    <a:gd name="connsiteY6" fmla="*/ 2357442 h 2357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599888" h="2357442">
                      <a:moveTo>
                        <a:pt x="0" y="2352711"/>
                      </a:moveTo>
                      <a:cubicBezTo>
                        <a:pt x="170392" y="2348477"/>
                        <a:pt x="2575342" y="2358231"/>
                        <a:pt x="2763989" y="2352675"/>
                      </a:cubicBezTo>
                      <a:cubicBezTo>
                        <a:pt x="2940730" y="2298700"/>
                        <a:pt x="3037038" y="1522413"/>
                        <a:pt x="3116413" y="1130301"/>
                      </a:cubicBezTo>
                      <a:cubicBezTo>
                        <a:pt x="3195788" y="738189"/>
                        <a:pt x="3198434" y="1059"/>
                        <a:pt x="3240238" y="1"/>
                      </a:cubicBezTo>
                      <a:cubicBezTo>
                        <a:pt x="3282042" y="-1057"/>
                        <a:pt x="3298446" y="731839"/>
                        <a:pt x="3367238" y="1123951"/>
                      </a:cubicBezTo>
                      <a:cubicBezTo>
                        <a:pt x="3436030" y="1516063"/>
                        <a:pt x="3547685" y="2275947"/>
                        <a:pt x="3652989" y="2352676"/>
                      </a:cubicBezTo>
                      <a:lnTo>
                        <a:pt x="6599888" y="2357442"/>
                      </a:lnTo>
                    </a:path>
                  </a:pathLst>
                </a:custGeom>
                <a:noFill/>
                <a:ln w="2222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8" name="Forme libre : forme 97">
                  <a:extLst>
                    <a:ext uri="{FF2B5EF4-FFF2-40B4-BE49-F238E27FC236}">
                      <a16:creationId xmlns:a16="http://schemas.microsoft.com/office/drawing/2014/main" id="{511A05D9-C293-45C9-BA55-16ED999B596D}"/>
                    </a:ext>
                  </a:extLst>
                </p:cNvPr>
                <p:cNvSpPr/>
                <p:nvPr/>
              </p:nvSpPr>
              <p:spPr>
                <a:xfrm>
                  <a:off x="4348480" y="3472178"/>
                  <a:ext cx="2608580" cy="361952"/>
                </a:xfrm>
                <a:custGeom>
                  <a:avLst/>
                  <a:gdLst>
                    <a:gd name="connsiteX0" fmla="*/ 0 w 3302000"/>
                    <a:gd name="connsiteY0" fmla="*/ 349274 h 349274"/>
                    <a:gd name="connsiteX1" fmla="*/ 895350 w 3302000"/>
                    <a:gd name="connsiteY1" fmla="*/ 203224 h 349274"/>
                    <a:gd name="connsiteX2" fmla="*/ 1612900 w 3302000"/>
                    <a:gd name="connsiteY2" fmla="*/ 24 h 349274"/>
                    <a:gd name="connsiteX3" fmla="*/ 2266950 w 3302000"/>
                    <a:gd name="connsiteY3" fmla="*/ 190524 h 349274"/>
                    <a:gd name="connsiteX4" fmla="*/ 3302000 w 3302000"/>
                    <a:gd name="connsiteY4" fmla="*/ 342924 h 349274"/>
                    <a:gd name="connsiteX5" fmla="*/ 3302000 w 3302000"/>
                    <a:gd name="connsiteY5" fmla="*/ 342924 h 349274"/>
                    <a:gd name="connsiteX0" fmla="*/ 0 w 3302000"/>
                    <a:gd name="connsiteY0" fmla="*/ 355623 h 355623"/>
                    <a:gd name="connsiteX1" fmla="*/ 895350 w 3302000"/>
                    <a:gd name="connsiteY1" fmla="*/ 209573 h 355623"/>
                    <a:gd name="connsiteX2" fmla="*/ 1441450 w 3302000"/>
                    <a:gd name="connsiteY2" fmla="*/ 23 h 355623"/>
                    <a:gd name="connsiteX3" fmla="*/ 2266950 w 3302000"/>
                    <a:gd name="connsiteY3" fmla="*/ 196873 h 355623"/>
                    <a:gd name="connsiteX4" fmla="*/ 3302000 w 3302000"/>
                    <a:gd name="connsiteY4" fmla="*/ 349273 h 355623"/>
                    <a:gd name="connsiteX5" fmla="*/ 3302000 w 3302000"/>
                    <a:gd name="connsiteY5" fmla="*/ 349273 h 355623"/>
                    <a:gd name="connsiteX0" fmla="*/ 0 w 3441700"/>
                    <a:gd name="connsiteY0" fmla="*/ 355623 h 565173"/>
                    <a:gd name="connsiteX1" fmla="*/ 895350 w 3441700"/>
                    <a:gd name="connsiteY1" fmla="*/ 209573 h 565173"/>
                    <a:gd name="connsiteX2" fmla="*/ 1441450 w 3441700"/>
                    <a:gd name="connsiteY2" fmla="*/ 23 h 565173"/>
                    <a:gd name="connsiteX3" fmla="*/ 2266950 w 3441700"/>
                    <a:gd name="connsiteY3" fmla="*/ 196873 h 565173"/>
                    <a:gd name="connsiteX4" fmla="*/ 3302000 w 3441700"/>
                    <a:gd name="connsiteY4" fmla="*/ 349273 h 565173"/>
                    <a:gd name="connsiteX5" fmla="*/ 3441700 w 3441700"/>
                    <a:gd name="connsiteY5" fmla="*/ 565173 h 565173"/>
                    <a:gd name="connsiteX0" fmla="*/ 0 w 3302000"/>
                    <a:gd name="connsiteY0" fmla="*/ 355623 h 355623"/>
                    <a:gd name="connsiteX1" fmla="*/ 895350 w 3302000"/>
                    <a:gd name="connsiteY1" fmla="*/ 209573 h 355623"/>
                    <a:gd name="connsiteX2" fmla="*/ 1441450 w 3302000"/>
                    <a:gd name="connsiteY2" fmla="*/ 23 h 355623"/>
                    <a:gd name="connsiteX3" fmla="*/ 2266950 w 3302000"/>
                    <a:gd name="connsiteY3" fmla="*/ 196873 h 355623"/>
                    <a:gd name="connsiteX4" fmla="*/ 3302000 w 3302000"/>
                    <a:gd name="connsiteY4" fmla="*/ 349273 h 355623"/>
                    <a:gd name="connsiteX0" fmla="*/ 0 w 2863850"/>
                    <a:gd name="connsiteY0" fmla="*/ 355623 h 361973"/>
                    <a:gd name="connsiteX1" fmla="*/ 895350 w 2863850"/>
                    <a:gd name="connsiteY1" fmla="*/ 209573 h 361973"/>
                    <a:gd name="connsiteX2" fmla="*/ 1441450 w 2863850"/>
                    <a:gd name="connsiteY2" fmla="*/ 23 h 361973"/>
                    <a:gd name="connsiteX3" fmla="*/ 2266950 w 2863850"/>
                    <a:gd name="connsiteY3" fmla="*/ 196873 h 361973"/>
                    <a:gd name="connsiteX4" fmla="*/ 2863850 w 2863850"/>
                    <a:gd name="connsiteY4" fmla="*/ 361973 h 361973"/>
                    <a:gd name="connsiteX0" fmla="*/ 0 w 2863850"/>
                    <a:gd name="connsiteY0" fmla="*/ 355773 h 362123"/>
                    <a:gd name="connsiteX1" fmla="*/ 708025 w 2863850"/>
                    <a:gd name="connsiteY1" fmla="*/ 231948 h 362123"/>
                    <a:gd name="connsiteX2" fmla="*/ 1441450 w 2863850"/>
                    <a:gd name="connsiteY2" fmla="*/ 173 h 362123"/>
                    <a:gd name="connsiteX3" fmla="*/ 2266950 w 2863850"/>
                    <a:gd name="connsiteY3" fmla="*/ 197023 h 362123"/>
                    <a:gd name="connsiteX4" fmla="*/ 2863850 w 2863850"/>
                    <a:gd name="connsiteY4" fmla="*/ 362123 h 362123"/>
                    <a:gd name="connsiteX0" fmla="*/ 0 w 2863850"/>
                    <a:gd name="connsiteY0" fmla="*/ 355602 h 361952"/>
                    <a:gd name="connsiteX1" fmla="*/ 708025 w 2863850"/>
                    <a:gd name="connsiteY1" fmla="*/ 231777 h 361952"/>
                    <a:gd name="connsiteX2" fmla="*/ 1441450 w 2863850"/>
                    <a:gd name="connsiteY2" fmla="*/ 2 h 361952"/>
                    <a:gd name="connsiteX3" fmla="*/ 2171700 w 2863850"/>
                    <a:gd name="connsiteY3" fmla="*/ 228602 h 361952"/>
                    <a:gd name="connsiteX4" fmla="*/ 2863850 w 2863850"/>
                    <a:gd name="connsiteY4" fmla="*/ 361952 h 361952"/>
                    <a:gd name="connsiteX0" fmla="*/ 0 w 2863850"/>
                    <a:gd name="connsiteY0" fmla="*/ 355602 h 361952"/>
                    <a:gd name="connsiteX1" fmla="*/ 708025 w 2863850"/>
                    <a:gd name="connsiteY1" fmla="*/ 231777 h 361952"/>
                    <a:gd name="connsiteX2" fmla="*/ 1441450 w 2863850"/>
                    <a:gd name="connsiteY2" fmla="*/ 2 h 361952"/>
                    <a:gd name="connsiteX3" fmla="*/ 2171700 w 2863850"/>
                    <a:gd name="connsiteY3" fmla="*/ 228602 h 361952"/>
                    <a:gd name="connsiteX4" fmla="*/ 2863850 w 2863850"/>
                    <a:gd name="connsiteY4" fmla="*/ 361952 h 361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3850" h="361952">
                      <a:moveTo>
                        <a:pt x="0" y="355602"/>
                      </a:moveTo>
                      <a:cubicBezTo>
                        <a:pt x="313266" y="311681"/>
                        <a:pt x="467783" y="291044"/>
                        <a:pt x="708025" y="231777"/>
                      </a:cubicBezTo>
                      <a:cubicBezTo>
                        <a:pt x="948267" y="172510"/>
                        <a:pt x="1197504" y="531"/>
                        <a:pt x="1441450" y="2"/>
                      </a:cubicBezTo>
                      <a:cubicBezTo>
                        <a:pt x="1685396" y="-527"/>
                        <a:pt x="1934633" y="168277"/>
                        <a:pt x="2171700" y="228602"/>
                      </a:cubicBezTo>
                      <a:cubicBezTo>
                        <a:pt x="2408767" y="288927"/>
                        <a:pt x="2626783" y="322794"/>
                        <a:pt x="2863850" y="361952"/>
                      </a:cubicBezTo>
                    </a:path>
                  </a:pathLst>
                </a:cu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4" name="ZoneTexte 93">
                <a:extLst>
                  <a:ext uri="{FF2B5EF4-FFF2-40B4-BE49-F238E27FC236}">
                    <a16:creationId xmlns:a16="http://schemas.microsoft.com/office/drawing/2014/main" id="{E74A647A-81F0-46CE-9873-48F2461893B7}"/>
                  </a:ext>
                </a:extLst>
              </p:cNvPr>
              <p:cNvSpPr txBox="1"/>
              <p:nvPr/>
            </p:nvSpPr>
            <p:spPr>
              <a:xfrm>
                <a:off x="6121267" y="409568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SE1</a:t>
                </a:r>
              </a:p>
            </p:txBody>
          </p:sp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097E8D8A-B898-4F4C-B199-5E3A2C684AB3}"/>
                  </a:ext>
                </a:extLst>
              </p:cNvPr>
              <p:cNvSpPr txBox="1"/>
              <p:nvPr/>
            </p:nvSpPr>
            <p:spPr>
              <a:xfrm>
                <a:off x="6502131" y="5397277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SE2</a:t>
                </a:r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B128B90-63ED-44FB-97EC-957504BD58DD}"/>
                </a:ext>
              </a:extLst>
            </p:cNvPr>
            <p:cNvSpPr/>
            <p:nvPr/>
          </p:nvSpPr>
          <p:spPr>
            <a:xfrm>
              <a:off x="2242185" y="2613660"/>
              <a:ext cx="137160" cy="1600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417051D-5C1A-40A2-B87A-BD6B118D34E3}"/>
                </a:ext>
              </a:extLst>
            </p:cNvPr>
            <p:cNvSpPr/>
            <p:nvPr/>
          </p:nvSpPr>
          <p:spPr>
            <a:xfrm>
              <a:off x="1819275" y="2616200"/>
              <a:ext cx="1009650" cy="155575"/>
            </a:xfrm>
            <a:prstGeom prst="rect">
              <a:avLst/>
            </a:prstGeom>
            <a:solidFill>
              <a:schemeClr val="accent6">
                <a:alpha val="16000"/>
              </a:schemeClr>
            </a:solidFill>
            <a:ln>
              <a:solidFill>
                <a:srgbClr val="00B050">
                  <a:alpha val="4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9" name="ZoneTexte 98">
            <a:extLst>
              <a:ext uri="{FF2B5EF4-FFF2-40B4-BE49-F238E27FC236}">
                <a16:creationId xmlns:a16="http://schemas.microsoft.com/office/drawing/2014/main" id="{8D361C86-1B31-4B7D-A736-55E6919A8D16}"/>
              </a:ext>
            </a:extLst>
          </p:cNvPr>
          <p:cNvSpPr txBox="1"/>
          <p:nvPr/>
        </p:nvSpPr>
        <p:spPr>
          <a:xfrm>
            <a:off x="604812" y="5963337"/>
            <a:ext cx="3544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Profondeur d’échappement des électrons secondaires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Modélisation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Kanaya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Ono 1984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20FF18A1-C8D5-47D5-B2F9-16E56D9270F0}"/>
              </a:ext>
            </a:extLst>
          </p:cNvPr>
          <p:cNvSpPr txBox="1"/>
          <p:nvPr/>
        </p:nvSpPr>
        <p:spPr>
          <a:xfrm>
            <a:off x="6549091" y="6312136"/>
            <a:ext cx="3432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latérale de l’émission des SE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Jacques Cazaux Journal of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(2004) p.346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3EC65B54-3974-409E-928C-3EF4D7FBD20E}"/>
              </a:ext>
            </a:extLst>
          </p:cNvPr>
          <p:cNvSpPr txBox="1"/>
          <p:nvPr/>
        </p:nvSpPr>
        <p:spPr>
          <a:xfrm>
            <a:off x="2842143" y="1835798"/>
            <a:ext cx="24320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1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0,267 AI/(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fr-FR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0,66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masse atomique g/mol</a:t>
            </a:r>
          </a:p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densité g/cm3</a:t>
            </a:r>
          </a:p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premier potentiel d’ionisation (eV)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90072B9-F059-4A09-92B6-B4B45BBC2750}"/>
              </a:ext>
            </a:extLst>
          </p:cNvPr>
          <p:cNvSpPr txBox="1"/>
          <p:nvPr/>
        </p:nvSpPr>
        <p:spPr>
          <a:xfrm>
            <a:off x="8863433" y="623012"/>
            <a:ext cx="2432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Résolution latérale en fonction des SE choisis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C45A242-19D3-40DD-9B17-BEE448620A94}"/>
              </a:ext>
            </a:extLst>
          </p:cNvPr>
          <p:cNvSpPr txBox="1"/>
          <p:nvPr/>
        </p:nvSpPr>
        <p:spPr>
          <a:xfrm>
            <a:off x="1129004" y="690465"/>
            <a:ext cx="276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Profondeur d’échappement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E44C92-634A-49E1-971F-E6D3ACE28B28}"/>
              </a:ext>
            </a:extLst>
          </p:cNvPr>
          <p:cNvSpPr txBox="1"/>
          <p:nvPr/>
        </p:nvSpPr>
        <p:spPr>
          <a:xfrm>
            <a:off x="4945224" y="634482"/>
            <a:ext cx="295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d’électrons secondaires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6523135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B86905B2-C84E-5491-466C-13A60CB9857A}"/>
              </a:ext>
            </a:extLst>
          </p:cNvPr>
          <p:cNvSpPr txBox="1"/>
          <p:nvPr/>
        </p:nvSpPr>
        <p:spPr>
          <a:xfrm>
            <a:off x="7993967" y="5957140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nm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A945B06-57EB-DADE-C803-1F85514E0F91}"/>
              </a:ext>
            </a:extLst>
          </p:cNvPr>
          <p:cNvSpPr txBox="1"/>
          <p:nvPr/>
        </p:nvSpPr>
        <p:spPr>
          <a:xfrm>
            <a:off x="8935766" y="5292250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nm ≤</a:t>
            </a:r>
          </a:p>
          <a:p>
            <a:r>
              <a:rPr lang="fr-FR" sz="1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Dépendra des BSE</a:t>
            </a:r>
          </a:p>
        </p:txBody>
      </p:sp>
    </p:spTree>
    <p:extLst>
      <p:ext uri="{BB962C8B-B14F-4D97-AF65-F5344CB8AC3E}">
        <p14:creationId xmlns:p14="http://schemas.microsoft.com/office/powerpoint/2010/main" val="155022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3FA81B4C-4915-4C11-95F6-DFB1C45AA524}"/>
              </a:ext>
            </a:extLst>
          </p:cNvPr>
          <p:cNvSpPr txBox="1"/>
          <p:nvPr/>
        </p:nvSpPr>
        <p:spPr>
          <a:xfrm>
            <a:off x="287682" y="3832631"/>
            <a:ext cx="3230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Rendement ou coefficient de rétrodiffusion en fonction du numéro atomique Z (Bishop et Heinrich)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F1EFE0AD-7304-436E-81E0-11FD2620214E}"/>
              </a:ext>
            </a:extLst>
          </p:cNvPr>
          <p:cNvGrpSpPr/>
          <p:nvPr/>
        </p:nvGrpSpPr>
        <p:grpSpPr>
          <a:xfrm>
            <a:off x="522202" y="1379992"/>
            <a:ext cx="2826637" cy="1991754"/>
            <a:chOff x="3558079" y="3790126"/>
            <a:chExt cx="2826637" cy="1991754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E95442A-AADE-4D25-A559-BD2579E60E74}"/>
                </a:ext>
              </a:extLst>
            </p:cNvPr>
            <p:cNvSpPr txBox="1"/>
            <p:nvPr/>
          </p:nvSpPr>
          <p:spPr>
            <a:xfrm rot="16200000">
              <a:off x="2920405" y="4446408"/>
              <a:ext cx="1521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Backscatter</a:t>
              </a:r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electron</a:t>
              </a:r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yield</a:t>
              </a:r>
              <a:endParaRPr lang="fr-FR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F571DCB0-15C0-419E-B70A-398080E22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301" y="3790126"/>
              <a:ext cx="2345455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56FB944-A621-4434-9CEA-19FEECAFB878}"/>
                </a:ext>
              </a:extLst>
            </p:cNvPr>
            <p:cNvSpPr txBox="1"/>
            <p:nvPr/>
          </p:nvSpPr>
          <p:spPr>
            <a:xfrm>
              <a:off x="5158098" y="5535659"/>
              <a:ext cx="12266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Numéro atomique Z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B38DDC1-B511-4F81-9EBA-CD797B0D6874}"/>
                  </a:ext>
                </a:extLst>
              </p:cNvPr>
              <p:cNvSpPr txBox="1"/>
              <p:nvPr/>
            </p:nvSpPr>
            <p:spPr>
              <a:xfrm>
                <a:off x="1578565" y="4534864"/>
                <a:ext cx="849085" cy="497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Ƞ=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f>
                          <m:f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fr-FR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rad>
                          </m:den>
                        </m:f>
                      </m:sup>
                    </m:sSup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2B38DDC1-B511-4F81-9EBA-CD797B0D6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565" y="4534864"/>
                <a:ext cx="849085" cy="497316"/>
              </a:xfrm>
              <a:prstGeom prst="rect">
                <a:avLst/>
              </a:prstGeom>
              <a:blipFill>
                <a:blip r:embed="rId3"/>
                <a:stretch>
                  <a:fillRect l="-6475" b="-1975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ZoneTexte 61">
            <a:extLst>
              <a:ext uri="{FF2B5EF4-FFF2-40B4-BE49-F238E27FC236}">
                <a16:creationId xmlns:a16="http://schemas.microsoft.com/office/drawing/2014/main" id="{1371E153-4E58-4AC0-A24F-691C871ED685}"/>
              </a:ext>
            </a:extLst>
          </p:cNvPr>
          <p:cNvSpPr txBox="1"/>
          <p:nvPr/>
        </p:nvSpPr>
        <p:spPr>
          <a:xfrm>
            <a:off x="3927004" y="3828874"/>
            <a:ext cx="3276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Profondeur d’échappement dans le cuivre en fonction de la tension</a:t>
            </a: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637C292F-CF17-47D2-8884-32BD10220E79}"/>
              </a:ext>
            </a:extLst>
          </p:cNvPr>
          <p:cNvSpPr txBox="1"/>
          <p:nvPr/>
        </p:nvSpPr>
        <p:spPr>
          <a:xfrm>
            <a:off x="3123324" y="5103673"/>
            <a:ext cx="617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Meilleure position du détecteur BSE  dans la chambre:</a:t>
            </a:r>
          </a:p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entre l’échantillon et la pièce polaire 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 rendement BSE: Possibilité d’utiliser des détecteurs passifs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DD3478-2093-4E2D-8401-43ECCD7C02A0}"/>
              </a:ext>
            </a:extLst>
          </p:cNvPr>
          <p:cNvSpPr txBox="1"/>
          <p:nvPr/>
        </p:nvSpPr>
        <p:spPr>
          <a:xfrm>
            <a:off x="7400137" y="3747027"/>
            <a:ext cx="435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et rendement de l’émission BSE en fonction de l’angle de tilt « dans le cas d’un échantillon plan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0273D7-E883-4935-87D7-985F1B3BB069}"/>
              </a:ext>
            </a:extLst>
          </p:cNvPr>
          <p:cNvSpPr txBox="1"/>
          <p:nvPr/>
        </p:nvSpPr>
        <p:spPr>
          <a:xfrm>
            <a:off x="1027301" y="699844"/>
            <a:ext cx="2096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Origine du contraste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D1EEA1-2FA2-4AA8-BEBD-76A19ABE8339}"/>
              </a:ext>
            </a:extLst>
          </p:cNvPr>
          <p:cNvSpPr txBox="1"/>
          <p:nvPr/>
        </p:nvSpPr>
        <p:spPr>
          <a:xfrm>
            <a:off x="4615448" y="699844"/>
            <a:ext cx="238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Origine de la résolution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A806C1-DF3C-4564-8989-1F5AD773D9B1}"/>
              </a:ext>
            </a:extLst>
          </p:cNvPr>
          <p:cNvSpPr txBox="1"/>
          <p:nvPr/>
        </p:nvSpPr>
        <p:spPr>
          <a:xfrm>
            <a:off x="8867454" y="422845"/>
            <a:ext cx="1891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Z-contraste</a:t>
            </a:r>
          </a:p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Topographie</a:t>
            </a:r>
          </a:p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Cristallographique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3D23DAA-630D-4E96-8234-D9239079D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386" y="2501675"/>
            <a:ext cx="1643905" cy="95065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AD5811F-EDB7-437F-A80E-42D4F1D9A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137" y="1506248"/>
            <a:ext cx="1683812" cy="950400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A23A23C6-3788-4B11-8D2C-D3B6CE69F6B2}"/>
              </a:ext>
            </a:extLst>
          </p:cNvPr>
          <p:cNvGrpSpPr/>
          <p:nvPr/>
        </p:nvGrpSpPr>
        <p:grpSpPr>
          <a:xfrm>
            <a:off x="9048143" y="1584925"/>
            <a:ext cx="2825427" cy="1945639"/>
            <a:chOff x="342550" y="3582461"/>
            <a:chExt cx="3780476" cy="2762896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92EBB22B-BCED-4EB7-B738-0CB1181E9B0C}"/>
                </a:ext>
              </a:extLst>
            </p:cNvPr>
            <p:cNvGrpSpPr/>
            <p:nvPr/>
          </p:nvGrpSpPr>
          <p:grpSpPr>
            <a:xfrm>
              <a:off x="342550" y="3582461"/>
              <a:ext cx="3659450" cy="2762896"/>
              <a:chOff x="223002" y="3471855"/>
              <a:chExt cx="3659450" cy="2762896"/>
            </a:xfrm>
          </p:grpSpPr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95FCE1B6-8750-4AB0-AA1A-1F8E1A21D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74" y="3513703"/>
                <a:ext cx="3136878" cy="2224623"/>
              </a:xfrm>
              <a:prstGeom prst="rect">
                <a:avLst/>
              </a:prstGeom>
            </p:spPr>
          </p:pic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C3FF8485-DEAB-4A75-9B22-A6F756700A63}"/>
                  </a:ext>
                </a:extLst>
              </p:cNvPr>
              <p:cNvSpPr txBox="1"/>
              <p:nvPr/>
            </p:nvSpPr>
            <p:spPr>
              <a:xfrm>
                <a:off x="1461537" y="5863253"/>
                <a:ext cx="1533996" cy="371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Angle de tilt en °</a:t>
                </a: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285CAF18-B03A-497B-B81E-54430A602216}"/>
                  </a:ext>
                </a:extLst>
              </p:cNvPr>
              <p:cNvSpPr txBox="1"/>
              <p:nvPr/>
            </p:nvSpPr>
            <p:spPr>
              <a:xfrm rot="16200000">
                <a:off x="-86658" y="4298259"/>
                <a:ext cx="969360" cy="350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Ƞ BSE</a:t>
                </a: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54C0E3D6-6B66-44D9-A340-63227BB6FEAA}"/>
                  </a:ext>
                </a:extLst>
              </p:cNvPr>
              <p:cNvSpPr txBox="1"/>
              <p:nvPr/>
            </p:nvSpPr>
            <p:spPr>
              <a:xfrm>
                <a:off x="771523" y="5676896"/>
                <a:ext cx="9437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70D7C9B5-8F65-4194-9CB2-686BB56DF80B}"/>
                  </a:ext>
                </a:extLst>
              </p:cNvPr>
              <p:cNvSpPr txBox="1"/>
              <p:nvPr/>
            </p:nvSpPr>
            <p:spPr>
              <a:xfrm>
                <a:off x="1404938" y="5672132"/>
                <a:ext cx="188746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C23F50A5-2DC0-42A1-87D5-FFC05483B44A}"/>
                  </a:ext>
                </a:extLst>
              </p:cNvPr>
              <p:cNvSpPr txBox="1"/>
              <p:nvPr/>
            </p:nvSpPr>
            <p:spPr>
              <a:xfrm>
                <a:off x="2071689" y="5667372"/>
                <a:ext cx="188746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F4347B6D-1EA1-4996-8AF2-DCD3E2A5C962}"/>
                  </a:ext>
                </a:extLst>
              </p:cNvPr>
              <p:cNvSpPr txBox="1"/>
              <p:nvPr/>
            </p:nvSpPr>
            <p:spPr>
              <a:xfrm>
                <a:off x="2743201" y="5667373"/>
                <a:ext cx="188746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402CF756-7D9F-4946-9899-7DBF6C48CFC5}"/>
                  </a:ext>
                </a:extLst>
              </p:cNvPr>
              <p:cNvSpPr txBox="1"/>
              <p:nvPr/>
            </p:nvSpPr>
            <p:spPr>
              <a:xfrm>
                <a:off x="3424238" y="5676899"/>
                <a:ext cx="215267" cy="2403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61E686D2-6E19-4AFA-AF51-2B30E2A10DC4}"/>
                  </a:ext>
                </a:extLst>
              </p:cNvPr>
              <p:cNvSpPr txBox="1"/>
              <p:nvPr/>
            </p:nvSpPr>
            <p:spPr>
              <a:xfrm>
                <a:off x="681039" y="5576884"/>
                <a:ext cx="9437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9BA08E8-BED7-4C12-99CE-9CD741DB5C34}"/>
                  </a:ext>
                </a:extLst>
              </p:cNvPr>
              <p:cNvSpPr txBox="1"/>
              <p:nvPr/>
            </p:nvSpPr>
            <p:spPr>
              <a:xfrm>
                <a:off x="542928" y="5157786"/>
                <a:ext cx="23593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D87E5B00-B07B-4834-A46D-DC6B3760526D}"/>
                  </a:ext>
                </a:extLst>
              </p:cNvPr>
              <p:cNvSpPr txBox="1"/>
              <p:nvPr/>
            </p:nvSpPr>
            <p:spPr>
              <a:xfrm>
                <a:off x="566716" y="4748220"/>
                <a:ext cx="23593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EF411EA0-33E3-4E01-B7B1-25691F67D8AA}"/>
                  </a:ext>
                </a:extLst>
              </p:cNvPr>
              <p:cNvSpPr txBox="1"/>
              <p:nvPr/>
            </p:nvSpPr>
            <p:spPr>
              <a:xfrm>
                <a:off x="566735" y="4300541"/>
                <a:ext cx="23593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</a:t>
                </a: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71C2F67-8B98-49F6-882D-3CDD625A043C}"/>
                  </a:ext>
                </a:extLst>
              </p:cNvPr>
              <p:cNvSpPr txBox="1"/>
              <p:nvPr/>
            </p:nvSpPr>
            <p:spPr>
              <a:xfrm>
                <a:off x="561978" y="3890957"/>
                <a:ext cx="23593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0,8</a:t>
                </a:r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B030F291-71DB-4493-836D-32D704CA8775}"/>
                  </a:ext>
                </a:extLst>
              </p:cNvPr>
              <p:cNvSpPr txBox="1"/>
              <p:nvPr/>
            </p:nvSpPr>
            <p:spPr>
              <a:xfrm>
                <a:off x="681035" y="3471855"/>
                <a:ext cx="94373" cy="240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5A9B01F3-422B-405E-8AC1-5D1C371ED077}"/>
                </a:ext>
              </a:extLst>
            </p:cNvPr>
            <p:cNvSpPr/>
            <p:nvPr/>
          </p:nvSpPr>
          <p:spPr>
            <a:xfrm>
              <a:off x="864041" y="4562669"/>
              <a:ext cx="656848" cy="13716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03684AD-4E8C-4645-BB37-B6DA923EB163}"/>
                </a:ext>
              </a:extLst>
            </p:cNvPr>
            <p:cNvSpPr/>
            <p:nvPr/>
          </p:nvSpPr>
          <p:spPr>
            <a:xfrm>
              <a:off x="3455435" y="3735355"/>
              <a:ext cx="640703" cy="939282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87BCBE32-BFF3-4CB2-926B-D8A638F966D0}"/>
                </a:ext>
              </a:extLst>
            </p:cNvPr>
            <p:cNvSpPr txBox="1"/>
            <p:nvPr/>
          </p:nvSpPr>
          <p:spPr>
            <a:xfrm>
              <a:off x="2912901" y="3739387"/>
              <a:ext cx="1210125" cy="371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Topographie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BCD8633-112B-4B6F-A1DC-9F5062717B7F}"/>
                </a:ext>
              </a:extLst>
            </p:cNvPr>
            <p:cNvSpPr txBox="1"/>
            <p:nvPr/>
          </p:nvSpPr>
          <p:spPr>
            <a:xfrm>
              <a:off x="843697" y="5007149"/>
              <a:ext cx="1408922" cy="37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Z-</a:t>
              </a:r>
              <a:r>
                <a:rPr lang="fr-FR" sz="11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contrast</a:t>
              </a:r>
              <a:endParaRPr lang="fr-FR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9C408778-A927-4196-921E-C7C307E1AB64}"/>
              </a:ext>
            </a:extLst>
          </p:cNvPr>
          <p:cNvGrpSpPr/>
          <p:nvPr/>
        </p:nvGrpSpPr>
        <p:grpSpPr>
          <a:xfrm>
            <a:off x="4042099" y="1314873"/>
            <a:ext cx="3113974" cy="2427853"/>
            <a:chOff x="3989309" y="1727841"/>
            <a:chExt cx="5368416" cy="4240481"/>
          </a:xfrm>
        </p:grpSpPr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5A37D6D0-314D-4B4B-8795-BF981DFB7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96530" y="1838063"/>
              <a:ext cx="4029075" cy="3467100"/>
            </a:xfrm>
            <a:prstGeom prst="rect">
              <a:avLst/>
            </a:prstGeom>
          </p:spPr>
        </p:pic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20720BA5-8039-41DF-8F3C-CE92C1998E81}"/>
                </a:ext>
              </a:extLst>
            </p:cNvPr>
            <p:cNvSpPr txBox="1"/>
            <p:nvPr/>
          </p:nvSpPr>
          <p:spPr>
            <a:xfrm>
              <a:off x="6424940" y="5484516"/>
              <a:ext cx="2236255" cy="483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Profondeur en nm</a:t>
              </a:r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0E6C75E0-070E-466E-B5CC-0B51856625E9}"/>
                </a:ext>
              </a:extLst>
            </p:cNvPr>
            <p:cNvSpPr txBox="1"/>
            <p:nvPr/>
          </p:nvSpPr>
          <p:spPr>
            <a:xfrm rot="16200000">
              <a:off x="2640928" y="3076222"/>
              <a:ext cx="3174302" cy="477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Coefficient de rétrodiffusé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A4D18186-48EE-47E7-A144-20F0B2553C41}"/>
                </a:ext>
              </a:extLst>
            </p:cNvPr>
            <p:cNvSpPr txBox="1"/>
            <p:nvPr/>
          </p:nvSpPr>
          <p:spPr>
            <a:xfrm flipH="1">
              <a:off x="5847132" y="5327867"/>
              <a:ext cx="554836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3E5ADB97-60D3-4128-9AAD-4C15981076A3}"/>
                </a:ext>
              </a:extLst>
            </p:cNvPr>
            <p:cNvSpPr txBox="1"/>
            <p:nvPr/>
          </p:nvSpPr>
          <p:spPr>
            <a:xfrm flipH="1">
              <a:off x="6615352" y="5302984"/>
              <a:ext cx="399661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5D7C8B06-B325-4140-A833-9A874EA3EB83}"/>
                </a:ext>
              </a:extLst>
            </p:cNvPr>
            <p:cNvSpPr txBox="1"/>
            <p:nvPr/>
          </p:nvSpPr>
          <p:spPr>
            <a:xfrm flipH="1">
              <a:off x="7374243" y="5296762"/>
              <a:ext cx="472762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F5A4CBC2-F152-4249-B9F1-689DEF4B5AFB}"/>
                </a:ext>
              </a:extLst>
            </p:cNvPr>
            <p:cNvSpPr txBox="1"/>
            <p:nvPr/>
          </p:nvSpPr>
          <p:spPr>
            <a:xfrm flipH="1">
              <a:off x="8170455" y="5253220"/>
              <a:ext cx="410017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7C6A664F-2EF0-43F2-9125-EB464F022D3F}"/>
                </a:ext>
              </a:extLst>
            </p:cNvPr>
            <p:cNvSpPr txBox="1"/>
            <p:nvPr/>
          </p:nvSpPr>
          <p:spPr>
            <a:xfrm flipH="1">
              <a:off x="8938675" y="5243805"/>
              <a:ext cx="419050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B34D1D2F-4E80-4034-968B-513C2BAB305A}"/>
                </a:ext>
              </a:extLst>
            </p:cNvPr>
            <p:cNvSpPr txBox="1"/>
            <p:nvPr/>
          </p:nvSpPr>
          <p:spPr>
            <a:xfrm flipH="1">
              <a:off x="4617568" y="4531652"/>
              <a:ext cx="529819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0,01</a:t>
              </a: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613DBA8A-8215-42C4-87FD-2809EA849D69}"/>
                </a:ext>
              </a:extLst>
            </p:cNvPr>
            <p:cNvSpPr txBox="1"/>
            <p:nvPr/>
          </p:nvSpPr>
          <p:spPr>
            <a:xfrm flipH="1">
              <a:off x="4685039" y="1744909"/>
              <a:ext cx="465460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0,06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85F78F46-B9EA-42DA-BA41-731F69C41340}"/>
                </a:ext>
              </a:extLst>
            </p:cNvPr>
            <p:cNvSpPr txBox="1"/>
            <p:nvPr/>
          </p:nvSpPr>
          <p:spPr>
            <a:xfrm flipH="1">
              <a:off x="4628515" y="3984256"/>
              <a:ext cx="512652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0,02</a:t>
              </a:r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E78EA7BB-D6A4-4CC8-A361-546CD8F04E12}"/>
                </a:ext>
              </a:extLst>
            </p:cNvPr>
            <p:cNvSpPr txBox="1"/>
            <p:nvPr/>
          </p:nvSpPr>
          <p:spPr>
            <a:xfrm flipH="1">
              <a:off x="4661357" y="2895684"/>
              <a:ext cx="501582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0,04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4B24C912-51F1-4940-8643-2711CF62A064}"/>
                </a:ext>
              </a:extLst>
            </p:cNvPr>
            <p:cNvSpPr txBox="1"/>
            <p:nvPr/>
          </p:nvSpPr>
          <p:spPr>
            <a:xfrm flipH="1">
              <a:off x="4639462" y="3418198"/>
              <a:ext cx="504816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0,03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B37ABE47-7E5D-4B80-B26B-BE484C47634D}"/>
                </a:ext>
              </a:extLst>
            </p:cNvPr>
            <p:cNvSpPr txBox="1"/>
            <p:nvPr/>
          </p:nvSpPr>
          <p:spPr>
            <a:xfrm flipH="1">
              <a:off x="4636782" y="2301635"/>
              <a:ext cx="519939" cy="322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0,05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B43D211D-9BAF-4B55-AAE5-9F8821513AC6}"/>
              </a:ext>
            </a:extLst>
          </p:cNvPr>
          <p:cNvSpPr txBox="1"/>
          <p:nvPr/>
        </p:nvSpPr>
        <p:spPr>
          <a:xfrm>
            <a:off x="3959926" y="88900"/>
            <a:ext cx="426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L’émission des électrons rétrodiffusés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775688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4AA2E1F-080F-4CD1-98B9-E5E941CBB741}"/>
              </a:ext>
            </a:extLst>
          </p:cNvPr>
          <p:cNvSpPr txBox="1"/>
          <p:nvPr/>
        </p:nvSpPr>
        <p:spPr>
          <a:xfrm>
            <a:off x="4406550" y="110455"/>
            <a:ext cx="3353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des électrons secondaires dans la chambre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5499BC-7237-47A1-8011-37CFB52D03A2}"/>
              </a:ext>
            </a:extLst>
          </p:cNvPr>
          <p:cNvGrpSpPr/>
          <p:nvPr/>
        </p:nvGrpSpPr>
        <p:grpSpPr>
          <a:xfrm>
            <a:off x="528100" y="1456152"/>
            <a:ext cx="4816064" cy="4169436"/>
            <a:chOff x="535875" y="1235716"/>
            <a:chExt cx="4816064" cy="4169436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140673BF-6BD6-4FC7-B08C-599C9BF6D27C}"/>
                </a:ext>
              </a:extLst>
            </p:cNvPr>
            <p:cNvGrpSpPr/>
            <p:nvPr/>
          </p:nvGrpSpPr>
          <p:grpSpPr>
            <a:xfrm>
              <a:off x="736513" y="1235716"/>
              <a:ext cx="4615426" cy="2886069"/>
              <a:chOff x="2346238" y="1359541"/>
              <a:chExt cx="4615426" cy="2886069"/>
            </a:xfrm>
          </p:grpSpPr>
          <p:grpSp>
            <p:nvGrpSpPr>
              <p:cNvPr id="8" name="Groupe 7">
                <a:extLst>
                  <a:ext uri="{FF2B5EF4-FFF2-40B4-BE49-F238E27FC236}">
                    <a16:creationId xmlns:a16="http://schemas.microsoft.com/office/drawing/2014/main" id="{F9664687-8880-4604-A5BD-F65F6E8621E5}"/>
                  </a:ext>
                </a:extLst>
              </p:cNvPr>
              <p:cNvGrpSpPr/>
              <p:nvPr/>
            </p:nvGrpSpPr>
            <p:grpSpPr>
              <a:xfrm>
                <a:off x="2346238" y="1359541"/>
                <a:ext cx="2688498" cy="2886069"/>
                <a:chOff x="6620423" y="866781"/>
                <a:chExt cx="2688498" cy="2886069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8641884E-61C8-4361-ACE0-BE900B8930C5}"/>
                    </a:ext>
                  </a:extLst>
                </p:cNvPr>
                <p:cNvGrpSpPr/>
                <p:nvPr/>
              </p:nvGrpSpPr>
              <p:grpSpPr>
                <a:xfrm>
                  <a:off x="6620423" y="866781"/>
                  <a:ext cx="2429135" cy="582843"/>
                  <a:chOff x="6582323" y="876306"/>
                  <a:chExt cx="2429135" cy="582843"/>
                </a:xfrm>
              </p:grpSpPr>
              <p:sp>
                <p:nvSpPr>
                  <p:cNvPr id="31" name="Organigramme : Entrée manuelle 4">
                    <a:extLst>
                      <a:ext uri="{FF2B5EF4-FFF2-40B4-BE49-F238E27FC236}">
                        <a16:creationId xmlns:a16="http://schemas.microsoft.com/office/drawing/2014/main" id="{E12DBB7C-1F79-49A7-8F4C-5E3D7F16BA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6832723" y="629549"/>
                    <a:ext cx="5792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2" name="Organigramme : Entrée manuelle 4">
                    <a:extLst>
                      <a:ext uri="{FF2B5EF4-FFF2-40B4-BE49-F238E27FC236}">
                        <a16:creationId xmlns:a16="http://schemas.microsoft.com/office/drawing/2014/main" id="{246844FC-F9D2-428A-9DDD-32904732043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6200000" flipV="1">
                    <a:off x="8181658" y="626106"/>
                    <a:ext cx="5796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99289CC3-3DBE-4A85-BEB3-63530DA73EB3}"/>
                    </a:ext>
                  </a:extLst>
                </p:cNvPr>
                <p:cNvGrpSpPr/>
                <p:nvPr/>
              </p:nvGrpSpPr>
              <p:grpSpPr>
                <a:xfrm>
                  <a:off x="6816131" y="2538637"/>
                  <a:ext cx="2156420" cy="1214213"/>
                  <a:chOff x="6330355" y="2872012"/>
                  <a:chExt cx="2949177" cy="1735385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995CCF51-87AA-452C-9500-CE7DA6511145}"/>
                      </a:ext>
                    </a:extLst>
                  </p:cNvPr>
                  <p:cNvSpPr/>
                  <p:nvPr/>
                </p:nvSpPr>
                <p:spPr>
                  <a:xfrm>
                    <a:off x="6330355" y="2872012"/>
                    <a:ext cx="2949177" cy="173538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9" name="Connecteur droit 28">
                    <a:extLst>
                      <a:ext uri="{FF2B5EF4-FFF2-40B4-BE49-F238E27FC236}">
                        <a16:creationId xmlns:a16="http://schemas.microsoft.com/office/drawing/2014/main" id="{5F1896ED-97DE-4285-8443-663E0BE92263}"/>
                      </a:ext>
                    </a:extLst>
                  </p:cNvPr>
                  <p:cNvCxnSpPr/>
                  <p:nvPr/>
                </p:nvCxnSpPr>
                <p:spPr>
                  <a:xfrm>
                    <a:off x="6330356" y="2876240"/>
                    <a:ext cx="294917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Connecteur droit 29">
                    <a:extLst>
                      <a:ext uri="{FF2B5EF4-FFF2-40B4-BE49-F238E27FC236}">
                        <a16:creationId xmlns:a16="http://schemas.microsoft.com/office/drawing/2014/main" id="{3184C041-5224-4550-A124-33A2F6B9B741}"/>
                      </a:ext>
                    </a:extLst>
                  </p:cNvPr>
                  <p:cNvCxnSpPr/>
                  <p:nvPr/>
                </p:nvCxnSpPr>
                <p:spPr>
                  <a:xfrm>
                    <a:off x="6334125" y="3162300"/>
                    <a:ext cx="29337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lg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C3980213-3CDA-4E5D-9AB9-DE5CD709BE7D}"/>
                    </a:ext>
                  </a:extLst>
                </p:cNvPr>
                <p:cNvSpPr txBox="1"/>
                <p:nvPr/>
              </p:nvSpPr>
              <p:spPr>
                <a:xfrm>
                  <a:off x="8867775" y="1657350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SE3</a:t>
                  </a:r>
                </a:p>
              </p:txBody>
            </p:sp>
            <p:sp>
              <p:nvSpPr>
                <p:cNvPr id="20" name="Forme libre : forme 19">
                  <a:extLst>
                    <a:ext uri="{FF2B5EF4-FFF2-40B4-BE49-F238E27FC236}">
                      <a16:creationId xmlns:a16="http://schemas.microsoft.com/office/drawing/2014/main" id="{7CC1B28B-400D-4165-A8B2-F1D988E2E1ED}"/>
                    </a:ext>
                  </a:extLst>
                </p:cNvPr>
                <p:cNvSpPr/>
                <p:nvPr/>
              </p:nvSpPr>
              <p:spPr>
                <a:xfrm>
                  <a:off x="7464425" y="895349"/>
                  <a:ext cx="946150" cy="2593975"/>
                </a:xfrm>
                <a:custGeom>
                  <a:avLst/>
                  <a:gdLst>
                    <a:gd name="connsiteX0" fmla="*/ 444500 w 1358900"/>
                    <a:gd name="connsiteY0" fmla="*/ 0 h 2609850"/>
                    <a:gd name="connsiteX1" fmla="*/ 450850 w 1358900"/>
                    <a:gd name="connsiteY1" fmla="*/ 1905000 h 2609850"/>
                    <a:gd name="connsiteX2" fmla="*/ 0 w 1358900"/>
                    <a:gd name="connsiteY2" fmla="*/ 2165350 h 2609850"/>
                    <a:gd name="connsiteX3" fmla="*/ 355600 w 1358900"/>
                    <a:gd name="connsiteY3" fmla="*/ 2330450 h 2609850"/>
                    <a:gd name="connsiteX4" fmla="*/ 241300 w 1358900"/>
                    <a:gd name="connsiteY4" fmla="*/ 2609850 h 2609850"/>
                    <a:gd name="connsiteX5" fmla="*/ 609600 w 1358900"/>
                    <a:gd name="connsiteY5" fmla="*/ 2546350 h 2609850"/>
                    <a:gd name="connsiteX6" fmla="*/ 914400 w 1358900"/>
                    <a:gd name="connsiteY6" fmla="*/ 2108200 h 2609850"/>
                    <a:gd name="connsiteX7" fmla="*/ 742950 w 1358900"/>
                    <a:gd name="connsiteY7" fmla="*/ 1695450 h 2609850"/>
                    <a:gd name="connsiteX8" fmla="*/ 1136650 w 1358900"/>
                    <a:gd name="connsiteY8" fmla="*/ 1479550 h 2609850"/>
                    <a:gd name="connsiteX9" fmla="*/ 1206500 w 1358900"/>
                    <a:gd name="connsiteY9" fmla="*/ 1117600 h 2609850"/>
                    <a:gd name="connsiteX10" fmla="*/ 1358900 w 1358900"/>
                    <a:gd name="connsiteY10" fmla="*/ 209550 h 2609850"/>
                    <a:gd name="connsiteX0" fmla="*/ 456385 w 1358900"/>
                    <a:gd name="connsiteY0" fmla="*/ 0 h 3046068"/>
                    <a:gd name="connsiteX1" fmla="*/ 450850 w 1358900"/>
                    <a:gd name="connsiteY1" fmla="*/ 2341218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1136650 w 1358900"/>
                    <a:gd name="connsiteY8" fmla="*/ 1915768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1136650 w 1358900"/>
                    <a:gd name="connsiteY8" fmla="*/ 1915768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994024 w 1358900"/>
                    <a:gd name="connsiteY8" fmla="*/ 1926954 h 3046068"/>
                    <a:gd name="connsiteX9" fmla="*/ 1206500 w 1358900"/>
                    <a:gd name="connsiteY9" fmla="*/ 1553818 h 3046068"/>
                    <a:gd name="connsiteX10" fmla="*/ 1358900 w 1358900"/>
                    <a:gd name="connsiteY10" fmla="*/ 645768 h 3046068"/>
                    <a:gd name="connsiteX0" fmla="*/ 456385 w 1358900"/>
                    <a:gd name="connsiteY0" fmla="*/ 0 h 3046068"/>
                    <a:gd name="connsiteX1" fmla="*/ 450850 w 1358900"/>
                    <a:gd name="connsiteY1" fmla="*/ 2195812 h 3046068"/>
                    <a:gd name="connsiteX2" fmla="*/ 0 w 1358900"/>
                    <a:gd name="connsiteY2" fmla="*/ 2601568 h 3046068"/>
                    <a:gd name="connsiteX3" fmla="*/ 355600 w 1358900"/>
                    <a:gd name="connsiteY3" fmla="*/ 2766668 h 3046068"/>
                    <a:gd name="connsiteX4" fmla="*/ 241300 w 1358900"/>
                    <a:gd name="connsiteY4" fmla="*/ 3046068 h 3046068"/>
                    <a:gd name="connsiteX5" fmla="*/ 609600 w 1358900"/>
                    <a:gd name="connsiteY5" fmla="*/ 2982568 h 3046068"/>
                    <a:gd name="connsiteX6" fmla="*/ 914400 w 1358900"/>
                    <a:gd name="connsiteY6" fmla="*/ 2544418 h 3046068"/>
                    <a:gd name="connsiteX7" fmla="*/ 742950 w 1358900"/>
                    <a:gd name="connsiteY7" fmla="*/ 2131668 h 3046068"/>
                    <a:gd name="connsiteX8" fmla="*/ 994024 w 1358900"/>
                    <a:gd name="connsiteY8" fmla="*/ 1926954 h 3046068"/>
                    <a:gd name="connsiteX9" fmla="*/ 1051989 w 1358900"/>
                    <a:gd name="connsiteY9" fmla="*/ 1520263 h 3046068"/>
                    <a:gd name="connsiteX10" fmla="*/ 1358900 w 1358900"/>
                    <a:gd name="connsiteY10" fmla="*/ 645768 h 3046068"/>
                    <a:gd name="connsiteX0" fmla="*/ 456385 w 1180619"/>
                    <a:gd name="connsiteY0" fmla="*/ 0 h 3046068"/>
                    <a:gd name="connsiteX1" fmla="*/ 450850 w 1180619"/>
                    <a:gd name="connsiteY1" fmla="*/ 2195812 h 3046068"/>
                    <a:gd name="connsiteX2" fmla="*/ 0 w 1180619"/>
                    <a:gd name="connsiteY2" fmla="*/ 2601568 h 3046068"/>
                    <a:gd name="connsiteX3" fmla="*/ 355600 w 1180619"/>
                    <a:gd name="connsiteY3" fmla="*/ 2766668 h 3046068"/>
                    <a:gd name="connsiteX4" fmla="*/ 241300 w 1180619"/>
                    <a:gd name="connsiteY4" fmla="*/ 3046068 h 3046068"/>
                    <a:gd name="connsiteX5" fmla="*/ 609600 w 1180619"/>
                    <a:gd name="connsiteY5" fmla="*/ 2982568 h 3046068"/>
                    <a:gd name="connsiteX6" fmla="*/ 914400 w 1180619"/>
                    <a:gd name="connsiteY6" fmla="*/ 2544418 h 3046068"/>
                    <a:gd name="connsiteX7" fmla="*/ 742950 w 1180619"/>
                    <a:gd name="connsiteY7" fmla="*/ 2131668 h 3046068"/>
                    <a:gd name="connsiteX8" fmla="*/ 994024 w 1180619"/>
                    <a:gd name="connsiteY8" fmla="*/ 1926954 h 3046068"/>
                    <a:gd name="connsiteX9" fmla="*/ 1051989 w 1180619"/>
                    <a:gd name="connsiteY9" fmla="*/ 1520263 h 3046068"/>
                    <a:gd name="connsiteX10" fmla="*/ 1180619 w 1180619"/>
                    <a:gd name="connsiteY10" fmla="*/ 656953 h 30460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80619" h="3046068">
                      <a:moveTo>
                        <a:pt x="456385" y="0"/>
                      </a:moveTo>
                      <a:cubicBezTo>
                        <a:pt x="458502" y="635000"/>
                        <a:pt x="448733" y="1560812"/>
                        <a:pt x="450850" y="2195812"/>
                      </a:cubicBezTo>
                      <a:lnTo>
                        <a:pt x="0" y="2601568"/>
                      </a:lnTo>
                      <a:lnTo>
                        <a:pt x="355600" y="2766668"/>
                      </a:lnTo>
                      <a:lnTo>
                        <a:pt x="241300" y="3046068"/>
                      </a:lnTo>
                      <a:lnTo>
                        <a:pt x="609600" y="2982568"/>
                      </a:lnTo>
                      <a:lnTo>
                        <a:pt x="914400" y="2544418"/>
                      </a:lnTo>
                      <a:lnTo>
                        <a:pt x="742950" y="2131668"/>
                      </a:lnTo>
                      <a:lnTo>
                        <a:pt x="994024" y="1926954"/>
                      </a:lnTo>
                      <a:lnTo>
                        <a:pt x="1051989" y="1520263"/>
                      </a:lnTo>
                      <a:lnTo>
                        <a:pt x="1180619" y="656953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w="sm" len="sm"/>
                  <a:tailEnd type="stealt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1" name="Connecteur droit avec flèche 20">
                  <a:extLst>
                    <a:ext uri="{FF2B5EF4-FFF2-40B4-BE49-F238E27FC236}">
                      <a16:creationId xmlns:a16="http://schemas.microsoft.com/office/drawing/2014/main" id="{37BA9E2A-AA00-4ED1-B22B-F5F2E76F86D0}"/>
                    </a:ext>
                  </a:extLst>
                </p:cNvPr>
                <p:cNvCxnSpPr/>
                <p:nvPr/>
              </p:nvCxnSpPr>
              <p:spPr>
                <a:xfrm flipH="1" flipV="1">
                  <a:off x="7591425" y="2352675"/>
                  <a:ext cx="238125" cy="2571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>
                  <a:extLst>
                    <a:ext uri="{FF2B5EF4-FFF2-40B4-BE49-F238E27FC236}">
                      <a16:creationId xmlns:a16="http://schemas.microsoft.com/office/drawing/2014/main" id="{435D6D13-6870-424D-A297-ED6361D67D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39025" y="3381375"/>
                  <a:ext cx="238126" cy="762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avec flèche 22">
                  <a:extLst>
                    <a:ext uri="{FF2B5EF4-FFF2-40B4-BE49-F238E27FC236}">
                      <a16:creationId xmlns:a16="http://schemas.microsoft.com/office/drawing/2014/main" id="{E5085AF2-FF84-4666-8A52-EA0937AEF9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34301" y="3086100"/>
                  <a:ext cx="104774" cy="14287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cteur droit avec flèche 23">
                  <a:extLst>
                    <a:ext uri="{FF2B5EF4-FFF2-40B4-BE49-F238E27FC236}">
                      <a16:creationId xmlns:a16="http://schemas.microsoft.com/office/drawing/2014/main" id="{1A919D46-8556-496C-8A29-BE47105E4D14}"/>
                    </a:ext>
                  </a:extLst>
                </p:cNvPr>
                <p:cNvCxnSpPr/>
                <p:nvPr/>
              </p:nvCxnSpPr>
              <p:spPr>
                <a:xfrm flipH="1" flipV="1">
                  <a:off x="7229475" y="2838450"/>
                  <a:ext cx="238125" cy="2571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avec flèche 24">
                  <a:extLst>
                    <a:ext uri="{FF2B5EF4-FFF2-40B4-BE49-F238E27FC236}">
                      <a16:creationId xmlns:a16="http://schemas.microsoft.com/office/drawing/2014/main" id="{CF07257D-EE0B-4C51-B5E4-FC8AB4014F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20051" y="3200400"/>
                  <a:ext cx="257174" cy="12382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5EB8B9D7-D90E-4D0F-B37E-FB9DFD6FE335}"/>
                    </a:ext>
                  </a:extLst>
                </p:cNvPr>
                <p:cNvSpPr txBox="1"/>
                <p:nvPr/>
              </p:nvSpPr>
              <p:spPr>
                <a:xfrm>
                  <a:off x="7115175" y="2028825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chemeClr val="accent1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SE1</a:t>
                  </a: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24D279DB-0DF0-4C3D-BFFA-2C1C0D2E32A7}"/>
                    </a:ext>
                  </a:extLst>
                </p:cNvPr>
                <p:cNvSpPr txBox="1"/>
                <p:nvPr/>
              </p:nvSpPr>
              <p:spPr>
                <a:xfrm>
                  <a:off x="8315325" y="2047875"/>
                  <a:ext cx="44114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SE2</a:t>
                  </a:r>
                </a:p>
              </p:txBody>
            </p:sp>
          </p:grpSp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98D0ED51-A4F9-46FF-97A3-48D24DB8545B}"/>
                  </a:ext>
                </a:extLst>
              </p:cNvPr>
              <p:cNvGrpSpPr/>
              <p:nvPr/>
            </p:nvGrpSpPr>
            <p:grpSpPr>
              <a:xfrm rot="245733">
                <a:off x="5305116" y="2183820"/>
                <a:ext cx="1656548" cy="508000"/>
                <a:chOff x="7271551" y="1904779"/>
                <a:chExt cx="1656548" cy="508000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7BB09AF-ED4A-41D5-A94B-A238E3A030D3}"/>
                    </a:ext>
                  </a:extLst>
                </p:cNvPr>
                <p:cNvSpPr/>
                <p:nvPr/>
              </p:nvSpPr>
              <p:spPr>
                <a:xfrm rot="20826375">
                  <a:off x="7271551" y="1904779"/>
                  <a:ext cx="1287032" cy="5080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F65356A1-8EE7-4E8D-BE24-93A729CBDE6E}"/>
                    </a:ext>
                  </a:extLst>
                </p:cNvPr>
                <p:cNvSpPr txBox="1"/>
                <p:nvPr/>
              </p:nvSpPr>
              <p:spPr>
                <a:xfrm rot="20833623" flipH="1">
                  <a:off x="7365998" y="1958786"/>
                  <a:ext cx="156210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Détecteur SE </a:t>
                  </a:r>
                </a:p>
              </p:txBody>
            </p:sp>
          </p:grp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1DDE85DB-14FE-4328-B265-DE05A23566A4}"/>
                  </a:ext>
                </a:extLst>
              </p:cNvPr>
              <p:cNvSpPr/>
              <p:nvPr/>
            </p:nvSpPr>
            <p:spPr>
              <a:xfrm>
                <a:off x="3851274" y="2622550"/>
                <a:ext cx="1457326" cy="536575"/>
              </a:xfrm>
              <a:custGeom>
                <a:avLst/>
                <a:gdLst>
                  <a:gd name="connsiteX0" fmla="*/ 0 w 946150"/>
                  <a:gd name="connsiteY0" fmla="*/ 530225 h 530225"/>
                  <a:gd name="connsiteX1" fmla="*/ 387350 w 946150"/>
                  <a:gd name="connsiteY1" fmla="*/ 177800 h 530225"/>
                  <a:gd name="connsiteX2" fmla="*/ 946150 w 946150"/>
                  <a:gd name="connsiteY2" fmla="*/ 0 h 530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6150" h="530225">
                    <a:moveTo>
                      <a:pt x="0" y="530225"/>
                    </a:moveTo>
                    <a:cubicBezTo>
                      <a:pt x="114829" y="398198"/>
                      <a:pt x="229658" y="266171"/>
                      <a:pt x="387350" y="177800"/>
                    </a:cubicBezTo>
                    <a:cubicBezTo>
                      <a:pt x="545042" y="89429"/>
                      <a:pt x="745596" y="44714"/>
                      <a:pt x="946150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27CEF187-3B8A-40BA-B09E-4930EDB99568}"/>
                  </a:ext>
                </a:extLst>
              </p:cNvPr>
              <p:cNvSpPr/>
              <p:nvPr/>
            </p:nvSpPr>
            <p:spPr>
              <a:xfrm>
                <a:off x="4146550" y="1955800"/>
                <a:ext cx="1130300" cy="444500"/>
              </a:xfrm>
              <a:custGeom>
                <a:avLst/>
                <a:gdLst>
                  <a:gd name="connsiteX0" fmla="*/ 0 w 1333500"/>
                  <a:gd name="connsiteY0" fmla="*/ 0 h 596900"/>
                  <a:gd name="connsiteX1" fmla="*/ 400050 w 1333500"/>
                  <a:gd name="connsiteY1" fmla="*/ 438150 h 596900"/>
                  <a:gd name="connsiteX2" fmla="*/ 1333500 w 1333500"/>
                  <a:gd name="connsiteY2" fmla="*/ 596900 h 59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500" h="596900">
                    <a:moveTo>
                      <a:pt x="0" y="0"/>
                    </a:moveTo>
                    <a:cubicBezTo>
                      <a:pt x="88900" y="169333"/>
                      <a:pt x="177800" y="338667"/>
                      <a:pt x="400050" y="438150"/>
                    </a:cubicBezTo>
                    <a:cubicBezTo>
                      <a:pt x="622300" y="537633"/>
                      <a:pt x="977900" y="567266"/>
                      <a:pt x="1333500" y="59690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36CF62A8-8199-419D-842C-2C6E7B875CC7}"/>
                  </a:ext>
                </a:extLst>
              </p:cNvPr>
              <p:cNvSpPr/>
              <p:nvPr/>
            </p:nvSpPr>
            <p:spPr>
              <a:xfrm>
                <a:off x="3543300" y="2489200"/>
                <a:ext cx="1739900" cy="635000"/>
              </a:xfrm>
              <a:custGeom>
                <a:avLst/>
                <a:gdLst>
                  <a:gd name="connsiteX0" fmla="*/ 0 w 2298700"/>
                  <a:gd name="connsiteY0" fmla="*/ 1022350 h 1022350"/>
                  <a:gd name="connsiteX1" fmla="*/ 762000 w 2298700"/>
                  <a:gd name="connsiteY1" fmla="*/ 355600 h 1022350"/>
                  <a:gd name="connsiteX2" fmla="*/ 2298700 w 2298700"/>
                  <a:gd name="connsiteY2" fmla="*/ 0 h 102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8700" h="1022350">
                    <a:moveTo>
                      <a:pt x="0" y="1022350"/>
                    </a:moveTo>
                    <a:cubicBezTo>
                      <a:pt x="189441" y="774171"/>
                      <a:pt x="378883" y="525992"/>
                      <a:pt x="762000" y="355600"/>
                    </a:cubicBezTo>
                    <a:cubicBezTo>
                      <a:pt x="1145117" y="185208"/>
                      <a:pt x="1721908" y="92604"/>
                      <a:pt x="2298700" y="0"/>
                    </a:cubicBezTo>
                  </a:path>
                </a:pathLst>
              </a:custGeom>
              <a:noFill/>
              <a:ln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FBF9E27A-6B21-4243-89DC-96A9EC530087}"/>
                  </a:ext>
                </a:extLst>
              </p:cNvPr>
              <p:cNvSpPr/>
              <p:nvPr/>
            </p:nvSpPr>
            <p:spPr>
              <a:xfrm>
                <a:off x="3556000" y="1377950"/>
                <a:ext cx="1720850" cy="2070100"/>
              </a:xfrm>
              <a:custGeom>
                <a:avLst/>
                <a:gdLst>
                  <a:gd name="connsiteX0" fmla="*/ 6350 w 1657350"/>
                  <a:gd name="connsiteY0" fmla="*/ 0 h 2070100"/>
                  <a:gd name="connsiteX1" fmla="*/ 0 w 1657350"/>
                  <a:gd name="connsiteY1" fmla="*/ 2070100 h 2070100"/>
                  <a:gd name="connsiteX2" fmla="*/ 419100 w 1657350"/>
                  <a:gd name="connsiteY2" fmla="*/ 1778000 h 2070100"/>
                  <a:gd name="connsiteX3" fmla="*/ 1657350 w 1657350"/>
                  <a:gd name="connsiteY3" fmla="*/ 1301750 h 207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7350" h="2070100">
                    <a:moveTo>
                      <a:pt x="6350" y="0"/>
                    </a:moveTo>
                    <a:cubicBezTo>
                      <a:pt x="4233" y="690033"/>
                      <a:pt x="2117" y="1380067"/>
                      <a:pt x="0" y="2070100"/>
                    </a:cubicBezTo>
                    <a:lnTo>
                      <a:pt x="419100" y="1778000"/>
                    </a:lnTo>
                    <a:lnTo>
                      <a:pt x="1657350" y="130175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9F828A1-D682-4EB5-B26D-4BE4AAFDD8C4}"/>
                  </a:ext>
                </a:extLst>
              </p:cNvPr>
              <p:cNvSpPr txBox="1"/>
              <p:nvPr/>
            </p:nvSpPr>
            <p:spPr>
              <a:xfrm>
                <a:off x="4838700" y="2794000"/>
                <a:ext cx="4667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BSE</a:t>
                </a:r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BF97170-4E07-433B-8188-ACE0F11F9216}"/>
                </a:ext>
              </a:extLst>
            </p:cNvPr>
            <p:cNvSpPr txBox="1"/>
            <p:nvPr/>
          </p:nvSpPr>
          <p:spPr>
            <a:xfrm>
              <a:off x="535875" y="4481822"/>
              <a:ext cx="422287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Schéma de la trajectoire des électrons vers le détecteur d’électrons secondaires dans la chambre.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B17EF49-6FD9-4D2F-90C0-68D48A6B73FB}"/>
              </a:ext>
            </a:extLst>
          </p:cNvPr>
          <p:cNvSpPr txBox="1"/>
          <p:nvPr/>
        </p:nvSpPr>
        <p:spPr>
          <a:xfrm>
            <a:off x="4465765" y="1351677"/>
            <a:ext cx="3059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Everhart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Thornley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27AF67-F304-45DD-ADBA-C0E575F14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7000" contrast="-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7633" y="1385811"/>
            <a:ext cx="3058514" cy="228499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H="1">
            <a:off x="4127500" y="1745951"/>
            <a:ext cx="338265" cy="50077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cxnSpLocks/>
          </p:cNvCxnSpPr>
          <p:nvPr/>
        </p:nvCxnSpPr>
        <p:spPr>
          <a:xfrm>
            <a:off x="7375271" y="1706563"/>
            <a:ext cx="889955" cy="412163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9004300" y="29463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Echantillon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701731" y="1749394"/>
            <a:ext cx="139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Pièce polaire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103" y="3966358"/>
            <a:ext cx="3068361" cy="231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8035047" y="5306427"/>
            <a:ext cx="957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Caméra </a:t>
            </a:r>
          </a:p>
          <a:p>
            <a:r>
              <a:rPr lang="fr-FR" dirty="0"/>
              <a:t>EBSD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>
            <a:off x="6958940" y="3966358"/>
            <a:ext cx="1306286" cy="581891"/>
          </a:xfrm>
          <a:prstGeom prst="straightConnector1">
            <a:avLst/>
          </a:prstGeom>
          <a:ln w="2222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5628904" y="3633849"/>
            <a:ext cx="213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Grille de polarisation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BDD6E9-73BC-132B-7E10-2C1A711A41C1}"/>
              </a:ext>
            </a:extLst>
          </p:cNvPr>
          <p:cNvSpPr txBox="1"/>
          <p:nvPr/>
        </p:nvSpPr>
        <p:spPr>
          <a:xfrm>
            <a:off x="8515976" y="921820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EDS</a:t>
            </a: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C942BAB2-270B-91C5-E4D6-7FF03C69B21B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8035047" y="1106486"/>
            <a:ext cx="480929" cy="639465"/>
          </a:xfrm>
          <a:prstGeom prst="straightConnector1">
            <a:avLst/>
          </a:prstGeom>
          <a:ln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AD61FF0-1987-6D57-4B7D-6014823E1436}"/>
              </a:ext>
            </a:extLst>
          </p:cNvPr>
          <p:cNvCxnSpPr/>
          <p:nvPr/>
        </p:nvCxnSpPr>
        <p:spPr>
          <a:xfrm>
            <a:off x="796954" y="2035752"/>
            <a:ext cx="0" cy="1092256"/>
          </a:xfrm>
          <a:prstGeom prst="straightConnector1">
            <a:avLst/>
          </a:prstGeom>
          <a:ln w="31750">
            <a:headEnd type="stealth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0758900D-1FDB-2FDB-AB8C-4DB691BE0ADA}"/>
              </a:ext>
            </a:extLst>
          </p:cNvPr>
          <p:cNvSpPr txBox="1"/>
          <p:nvPr/>
        </p:nvSpPr>
        <p:spPr>
          <a:xfrm>
            <a:off x="70590" y="2192618"/>
            <a:ext cx="138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 sera fonction du détecteur ET dans chambre</a:t>
            </a:r>
          </a:p>
        </p:txBody>
      </p:sp>
    </p:spTree>
    <p:extLst>
      <p:ext uri="{BB962C8B-B14F-4D97-AF65-F5344CB8AC3E}">
        <p14:creationId xmlns:p14="http://schemas.microsoft.com/office/powerpoint/2010/main" val="1925001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0A33C199-5A0F-4495-960E-43D99DA9543B}"/>
              </a:ext>
            </a:extLst>
          </p:cNvPr>
          <p:cNvSpPr txBox="1"/>
          <p:nvPr/>
        </p:nvSpPr>
        <p:spPr>
          <a:xfrm>
            <a:off x="2378174" y="146503"/>
            <a:ext cx="7426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d’électrons secondaires d’</a:t>
            </a:r>
            <a:r>
              <a:rPr lang="fr-F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Everhart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Thornley (1960) 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362B40FD-1672-4AA3-959D-B4F30955E019}"/>
              </a:ext>
            </a:extLst>
          </p:cNvPr>
          <p:cNvGrpSpPr/>
          <p:nvPr/>
        </p:nvGrpSpPr>
        <p:grpSpPr>
          <a:xfrm>
            <a:off x="3410145" y="921397"/>
            <a:ext cx="7363383" cy="3589556"/>
            <a:chOff x="4010026" y="1266825"/>
            <a:chExt cx="7363383" cy="3589556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E9CF1C8C-C4D3-4A5A-9380-1A9149E2A3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43371" y="1266825"/>
              <a:ext cx="7330038" cy="3384000"/>
              <a:chOff x="2252662" y="1466850"/>
              <a:chExt cx="8882063" cy="4100512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029EA9E7-9CE8-4B3D-8FE3-5DA51B92A6D8}"/>
                  </a:ext>
                </a:extLst>
              </p:cNvPr>
              <p:cNvGrpSpPr/>
              <p:nvPr/>
            </p:nvGrpSpPr>
            <p:grpSpPr>
              <a:xfrm>
                <a:off x="2252662" y="1466850"/>
                <a:ext cx="7643812" cy="4100512"/>
                <a:chOff x="2633662" y="1304925"/>
                <a:chExt cx="7643812" cy="4100512"/>
              </a:xfrm>
            </p:grpSpPr>
            <p:grpSp>
              <p:nvGrpSpPr>
                <p:cNvPr id="12" name="Groupe 11">
                  <a:extLst>
                    <a:ext uri="{FF2B5EF4-FFF2-40B4-BE49-F238E27FC236}">
                      <a16:creationId xmlns:a16="http://schemas.microsoft.com/office/drawing/2014/main" id="{1FF1AC7E-84A1-4DA5-96ED-B8DE5887609A}"/>
                    </a:ext>
                  </a:extLst>
                </p:cNvPr>
                <p:cNvGrpSpPr/>
                <p:nvPr/>
              </p:nvGrpSpPr>
              <p:grpSpPr>
                <a:xfrm>
                  <a:off x="2633662" y="1362075"/>
                  <a:ext cx="7643812" cy="4043362"/>
                  <a:chOff x="2281237" y="1343025"/>
                  <a:chExt cx="7643812" cy="4043362"/>
                </a:xfrm>
              </p:grpSpPr>
              <p:pic>
                <p:nvPicPr>
                  <p:cNvPr id="10" name="Image 9">
                    <a:extLst>
                      <a:ext uri="{FF2B5EF4-FFF2-40B4-BE49-F238E27FC236}">
                        <a16:creationId xmlns:a16="http://schemas.microsoft.com/office/drawing/2014/main" id="{DD05218C-428D-4A39-A88E-8862D7D0196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295524" y="1490662"/>
                    <a:ext cx="7629525" cy="3895725"/>
                  </a:xfrm>
                  <a:prstGeom prst="rect">
                    <a:avLst/>
                  </a:prstGeom>
                </p:spPr>
              </p:pic>
              <p:pic>
                <p:nvPicPr>
                  <p:cNvPr id="7" name="Image 6">
                    <a:extLst>
                      <a:ext uri="{FF2B5EF4-FFF2-40B4-BE49-F238E27FC236}">
                        <a16:creationId xmlns:a16="http://schemas.microsoft.com/office/drawing/2014/main" id="{35FFFA82-E763-4988-9AE6-3D8700C8D07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2281237" y="1481137"/>
                    <a:ext cx="7629525" cy="3895725"/>
                  </a:xfrm>
                  <a:prstGeom prst="rect">
                    <a:avLst/>
                  </a:prstGeom>
                </p:spPr>
              </p:pic>
              <p:cxnSp>
                <p:nvCxnSpPr>
                  <p:cNvPr id="9" name="Connecteur droit 8">
                    <a:extLst>
                      <a:ext uri="{FF2B5EF4-FFF2-40B4-BE49-F238E27FC236}">
                        <a16:creationId xmlns:a16="http://schemas.microsoft.com/office/drawing/2014/main" id="{D8E5C4C4-7329-4E38-8179-7AE1FCC4DC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43563" y="1343025"/>
                    <a:ext cx="0" cy="4038600"/>
                  </a:xfrm>
                  <a:prstGeom prst="line">
                    <a:avLst/>
                  </a:prstGeom>
                  <a:ln w="28575">
                    <a:solidFill>
                      <a:schemeClr val="accent1">
                        <a:lumMod val="75000"/>
                      </a:schemeClr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16554A58-5E74-4D15-955A-759CE1DDABED}"/>
                    </a:ext>
                  </a:extLst>
                </p:cNvPr>
                <p:cNvSpPr txBox="1"/>
                <p:nvPr/>
              </p:nvSpPr>
              <p:spPr>
                <a:xfrm>
                  <a:off x="4295775" y="1333500"/>
                  <a:ext cx="1360079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Chambre MEB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6C7AD91-A133-4723-AF04-DCB64EC3E99B}"/>
                    </a:ext>
                  </a:extLst>
                </p:cNvPr>
                <p:cNvSpPr txBox="1"/>
                <p:nvPr/>
              </p:nvSpPr>
              <p:spPr>
                <a:xfrm>
                  <a:off x="5876925" y="1304925"/>
                  <a:ext cx="921093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Extérieur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3DDBB4C7-DD10-47F4-BDEE-E94E90B601D1}"/>
                    </a:ext>
                  </a:extLst>
                </p:cNvPr>
                <p:cNvSpPr txBox="1"/>
                <p:nvPr/>
              </p:nvSpPr>
              <p:spPr>
                <a:xfrm>
                  <a:off x="2781300" y="2028825"/>
                  <a:ext cx="1591226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Photo scintillateur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FE0B63B4-068A-4CD2-9CCC-6E91A10D2E9B}"/>
                    </a:ext>
                  </a:extLst>
                </p:cNvPr>
                <p:cNvSpPr txBox="1"/>
                <p:nvPr/>
              </p:nvSpPr>
              <p:spPr>
                <a:xfrm>
                  <a:off x="4200525" y="2152650"/>
                  <a:ext cx="1114425" cy="559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Guide de lumière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48C7129C-3542-4BC2-A1D4-8E1F26495E0A}"/>
                    </a:ext>
                  </a:extLst>
                </p:cNvPr>
                <p:cNvSpPr txBox="1"/>
                <p:nvPr/>
              </p:nvSpPr>
              <p:spPr>
                <a:xfrm>
                  <a:off x="5238750" y="1952625"/>
                  <a:ext cx="990599" cy="5594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Photo cathode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3C325B21-7EEB-4555-89C3-FB73CE8F4D85}"/>
                    </a:ext>
                  </a:extLst>
                </p:cNvPr>
                <p:cNvSpPr txBox="1"/>
                <p:nvPr/>
              </p:nvSpPr>
              <p:spPr>
                <a:xfrm>
                  <a:off x="4607622" y="4843073"/>
                  <a:ext cx="789009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+10 kV</a:t>
                  </a: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2D67C07C-4140-458B-8DE2-D3D9A63C8AAF}"/>
                    </a:ext>
                  </a:extLst>
                </p:cNvPr>
                <p:cNvSpPr txBox="1"/>
                <p:nvPr/>
              </p:nvSpPr>
              <p:spPr>
                <a:xfrm>
                  <a:off x="6181725" y="4953001"/>
                  <a:ext cx="2182964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Tube Photo multiplicateur</a:t>
                  </a:r>
                </a:p>
              </p:txBody>
            </p:sp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0474A36B-29B9-43A5-B398-46DB9F5AC26E}"/>
                    </a:ext>
                  </a:extLst>
                </p:cNvPr>
                <p:cNvSpPr txBox="1"/>
                <p:nvPr/>
              </p:nvSpPr>
              <p:spPr>
                <a:xfrm>
                  <a:off x="6467475" y="4600575"/>
                  <a:ext cx="1361865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800-1000 Volts</a:t>
                  </a:r>
                </a:p>
              </p:txBody>
            </p:sp>
            <p:sp>
              <p:nvSpPr>
                <p:cNvPr id="24" name="ZoneTexte 23">
                  <a:extLst>
                    <a:ext uri="{FF2B5EF4-FFF2-40B4-BE49-F238E27FC236}">
                      <a16:creationId xmlns:a16="http://schemas.microsoft.com/office/drawing/2014/main" id="{E6AD18F8-1B4A-41B2-8B62-FA318CBD51B3}"/>
                    </a:ext>
                  </a:extLst>
                </p:cNvPr>
                <p:cNvSpPr txBox="1"/>
                <p:nvPr/>
              </p:nvSpPr>
              <p:spPr>
                <a:xfrm>
                  <a:off x="7924800" y="4076700"/>
                  <a:ext cx="787067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100 k</a:t>
                  </a:r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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A715F931-8FBD-47A7-A7B1-E5D52DCACC44}"/>
                    </a:ext>
                  </a:extLst>
                </p:cNvPr>
                <p:cNvSpPr txBox="1"/>
                <p:nvPr/>
              </p:nvSpPr>
              <p:spPr>
                <a:xfrm>
                  <a:off x="8839200" y="3619500"/>
                  <a:ext cx="672464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1M </a:t>
                  </a:r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</a:t>
                  </a:r>
                  <a:endPara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4F9BEE39-A299-4797-9E52-092FF23D8012}"/>
                    </a:ext>
                  </a:extLst>
                </p:cNvPr>
                <p:cNvSpPr txBox="1"/>
                <p:nvPr/>
              </p:nvSpPr>
              <p:spPr>
                <a:xfrm>
                  <a:off x="8439150" y="2390775"/>
                  <a:ext cx="814260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Dynode</a:t>
                  </a:r>
                </a:p>
              </p:txBody>
            </p:sp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76EEE27C-F077-48D2-BB5E-AADB8F62404D}"/>
                    </a:ext>
                  </a:extLst>
                </p:cNvPr>
                <p:cNvSpPr txBox="1"/>
                <p:nvPr/>
              </p:nvSpPr>
              <p:spPr>
                <a:xfrm>
                  <a:off x="3305175" y="4648199"/>
                  <a:ext cx="357794" cy="3356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</a:p>
              </p:txBody>
            </p:sp>
          </p:grp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8A00EF5-9866-4B21-A01D-63EFE219906F}"/>
                  </a:ext>
                </a:extLst>
              </p:cNvPr>
              <p:cNvSpPr txBox="1"/>
              <p:nvPr/>
            </p:nvSpPr>
            <p:spPr>
              <a:xfrm>
                <a:off x="8877300" y="3028950"/>
                <a:ext cx="2257425" cy="559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Courant amplifié conversion intensité écran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D2372DC-33E4-4980-8675-0666744D37F8}"/>
                </a:ext>
              </a:extLst>
            </p:cNvPr>
            <p:cNvSpPr txBox="1"/>
            <p:nvPr/>
          </p:nvSpPr>
          <p:spPr>
            <a:xfrm>
              <a:off x="4010026" y="4210050"/>
              <a:ext cx="1562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Grille du collecteur à polarisation variable: -300 à 400 V </a:t>
              </a:r>
            </a:p>
          </p:txBody>
        </p:sp>
      </p:grpSp>
      <p:sp>
        <p:nvSpPr>
          <p:cNvPr id="31" name="ZoneTexte 30">
            <a:extLst>
              <a:ext uri="{FF2B5EF4-FFF2-40B4-BE49-F238E27FC236}">
                <a16:creationId xmlns:a16="http://schemas.microsoft.com/office/drawing/2014/main" id="{5BFD21AE-D26F-4DFB-A669-09CCF40FDA2F}"/>
              </a:ext>
            </a:extLst>
          </p:cNvPr>
          <p:cNvSpPr txBox="1"/>
          <p:nvPr/>
        </p:nvSpPr>
        <p:spPr>
          <a:xfrm>
            <a:off x="233265" y="2083641"/>
            <a:ext cx="27618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Polarisation V  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 0 on collecte: 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SE1-SE2-SE3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</a:p>
          <a:p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*Directe BSE</a:t>
            </a:r>
          </a:p>
          <a:p>
            <a:endParaRPr lang="fr-FR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Polarisation V  0 on collecte: </a:t>
            </a:r>
            <a:r>
              <a:rPr 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*BSE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5FE21BC-A467-4B78-BA4E-D33C3C414DC6}"/>
              </a:ext>
            </a:extLst>
          </p:cNvPr>
          <p:cNvSpPr txBox="1"/>
          <p:nvPr/>
        </p:nvSpPr>
        <p:spPr>
          <a:xfrm>
            <a:off x="3086877" y="4628956"/>
            <a:ext cx="13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qq électrons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022CC49-7E4F-4DA8-AA56-76C9F45148A4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4436414" y="4813622"/>
            <a:ext cx="4546438" cy="0"/>
          </a:xfrm>
          <a:prstGeom prst="straightConnector1">
            <a:avLst/>
          </a:prstGeom>
          <a:ln w="76200" cmpd="dbl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1838170-54A2-4ACE-8D30-472E76F32CC1}"/>
              </a:ext>
            </a:extLst>
          </p:cNvPr>
          <p:cNvSpPr txBox="1"/>
          <p:nvPr/>
        </p:nvSpPr>
        <p:spPr>
          <a:xfrm>
            <a:off x="8991988" y="459182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10</a:t>
            </a:r>
            <a:r>
              <a:rPr lang="fr-FR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électrons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6948C8-9F3B-421A-9F2A-3CDF5E9E8929}"/>
              </a:ext>
            </a:extLst>
          </p:cNvPr>
          <p:cNvSpPr txBox="1"/>
          <p:nvPr/>
        </p:nvSpPr>
        <p:spPr>
          <a:xfrm>
            <a:off x="3424723" y="5103674"/>
            <a:ext cx="634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Forte amplification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Faible niveau de bruit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bande passante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Permet l’observation en mode TV (plus de 30 images par seconde)</a:t>
            </a:r>
          </a:p>
          <a:p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fonction de la polarisation de la grille on aura +/- de SE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D0E27E7-06A1-4789-BB9E-2F50DA315893}"/>
              </a:ext>
            </a:extLst>
          </p:cNvPr>
          <p:cNvCxnSpPr/>
          <p:nvPr/>
        </p:nvCxnSpPr>
        <p:spPr>
          <a:xfrm>
            <a:off x="3396341" y="2481942"/>
            <a:ext cx="81176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6E54420-ACA2-43C9-AB5A-B5D6430EBFFC}"/>
              </a:ext>
            </a:extLst>
          </p:cNvPr>
          <p:cNvCxnSpPr/>
          <p:nvPr/>
        </p:nvCxnSpPr>
        <p:spPr>
          <a:xfrm>
            <a:off x="3390120" y="2606350"/>
            <a:ext cx="811764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èche : courbe vers le bas 3">
            <a:extLst>
              <a:ext uri="{FF2B5EF4-FFF2-40B4-BE49-F238E27FC236}">
                <a16:creationId xmlns:a16="http://schemas.microsoft.com/office/drawing/2014/main" id="{2285C087-198C-4B7B-8489-37404E9D2FFA}"/>
              </a:ext>
            </a:extLst>
          </p:cNvPr>
          <p:cNvSpPr/>
          <p:nvPr/>
        </p:nvSpPr>
        <p:spPr>
          <a:xfrm rot="5400000">
            <a:off x="3434088" y="2829648"/>
            <a:ext cx="273790" cy="361437"/>
          </a:xfrm>
          <a:prstGeom prst="curvedDown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524BEC9-DB32-4B30-B012-F48D851194EF}"/>
              </a:ext>
            </a:extLst>
          </p:cNvPr>
          <p:cNvCxnSpPr/>
          <p:nvPr/>
        </p:nvCxnSpPr>
        <p:spPr>
          <a:xfrm>
            <a:off x="3399451" y="2820955"/>
            <a:ext cx="811764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lipse 4">
            <a:extLst>
              <a:ext uri="{FF2B5EF4-FFF2-40B4-BE49-F238E27FC236}">
                <a16:creationId xmlns:a16="http://schemas.microsoft.com/office/drawing/2014/main" id="{E719C0FA-9A41-4846-8B31-4115E1F10762}"/>
              </a:ext>
            </a:extLst>
          </p:cNvPr>
          <p:cNvSpPr/>
          <p:nvPr/>
        </p:nvSpPr>
        <p:spPr>
          <a:xfrm>
            <a:off x="3237722" y="2313991"/>
            <a:ext cx="1063690" cy="373225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B638F1-C363-4507-8D9E-AA99ED095AB7}"/>
              </a:ext>
            </a:extLst>
          </p:cNvPr>
          <p:cNvSpPr/>
          <p:nvPr/>
        </p:nvSpPr>
        <p:spPr>
          <a:xfrm>
            <a:off x="3222171" y="2718317"/>
            <a:ext cx="1063690" cy="46342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FD49227-91F0-45C0-A24C-42E0531CE406}"/>
              </a:ext>
            </a:extLst>
          </p:cNvPr>
          <p:cNvCxnSpPr>
            <a:cxnSpLocks/>
            <a:stCxn id="5" idx="2"/>
          </p:cNvCxnSpPr>
          <p:nvPr/>
        </p:nvCxnSpPr>
        <p:spPr>
          <a:xfrm flipH="1" flipV="1">
            <a:off x="2593910" y="2313992"/>
            <a:ext cx="643812" cy="1866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7993A57C-3899-4A6C-91EF-EB7656292828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2584580" y="2950028"/>
            <a:ext cx="637591" cy="343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6734E4F-F7F2-4BAF-AA76-56094B64BC06}"/>
              </a:ext>
            </a:extLst>
          </p:cNvPr>
          <p:cNvSpPr txBox="1"/>
          <p:nvPr/>
        </p:nvSpPr>
        <p:spPr>
          <a:xfrm>
            <a:off x="141902" y="3796392"/>
            <a:ext cx="3049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P47: poudre de Silicate d’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Ytrium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activé par Ce</a:t>
            </a: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P46: Poudre de Grenat YAlO</a:t>
            </a:r>
            <a:r>
              <a:rPr lang="fr-FR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YAP: Poudre ou monocristal de </a:t>
            </a:r>
            <a:r>
              <a:rPr lang="fr-FR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Perovskite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Y</a:t>
            </a:r>
            <a:r>
              <a:rPr lang="fr-FR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fr-FR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sz="1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fr-FR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YAG: monocristal de Grenat YAlO3</a:t>
            </a:r>
          </a:p>
        </p:txBody>
      </p:sp>
      <p:sp>
        <p:nvSpPr>
          <p:cNvPr id="42" name="Rectangle 41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737618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E028560-4BE0-4770-93A7-FA9B5FF1FA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0" y="983511"/>
            <a:ext cx="2690285" cy="21522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82C915-75F2-45C9-940E-E56B23DB06A4}"/>
              </a:ext>
            </a:extLst>
          </p:cNvPr>
          <p:cNvSpPr txBox="1"/>
          <p:nvPr/>
        </p:nvSpPr>
        <p:spPr>
          <a:xfrm>
            <a:off x="521174" y="3238863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SE+BSE</a:t>
            </a:r>
          </a:p>
        </p:txBody>
      </p:sp>
      <p:pic>
        <p:nvPicPr>
          <p:cNvPr id="4" name="Picture 2" descr="C:\Users\Ahmed\Desktop\ahmed-TEM\Collaboration\lodini\R99-D1\EBSD fevrier 2016\lodimicoulee\centre coulee1.tif">
            <a:extLst>
              <a:ext uri="{FF2B5EF4-FFF2-40B4-BE49-F238E27FC236}">
                <a16:creationId xmlns:a16="http://schemas.microsoft.com/office/drawing/2014/main" id="{366665A0-9FEC-4C60-B7AA-B926C038B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848" y="3929210"/>
            <a:ext cx="2653144" cy="212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B398A3-7D1B-4E89-AA2D-8710DD9F1D4F}"/>
              </a:ext>
            </a:extLst>
          </p:cNvPr>
          <p:cNvSpPr txBox="1"/>
          <p:nvPr/>
        </p:nvSpPr>
        <p:spPr>
          <a:xfrm>
            <a:off x="3901712" y="276406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Bonne résolution jusqu’à 3kV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Grande profondeur de champ	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Augmenté le signal en tiltant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Faire de l’imagerie stéréoscopique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F8F7EF-B00C-4CAB-A4C1-A5AA18A4E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70" y="3759928"/>
            <a:ext cx="2609065" cy="2024743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8AC8F358-B57C-4B25-8ED8-7A819088D252}"/>
              </a:ext>
            </a:extLst>
          </p:cNvPr>
          <p:cNvGrpSpPr/>
          <p:nvPr/>
        </p:nvGrpSpPr>
        <p:grpSpPr>
          <a:xfrm>
            <a:off x="4118301" y="4280018"/>
            <a:ext cx="3849552" cy="1991392"/>
            <a:chOff x="7151240" y="4194805"/>
            <a:chExt cx="3849552" cy="1991392"/>
          </a:xfrm>
        </p:grpSpPr>
        <p:pic>
          <p:nvPicPr>
            <p:cNvPr id="10" name="Picture 3" descr="C:\Users\Ahmed\AppData\Local\Microsoft\Windows\Temporary Internet Files\Content.Outlook\I3QB2RC8\0 6 12 pixel largeur 14 µm.jpeg">
              <a:extLst>
                <a:ext uri="{FF2B5EF4-FFF2-40B4-BE49-F238E27FC236}">
                  <a16:creationId xmlns:a16="http://schemas.microsoft.com/office/drawing/2014/main" id="{358851E1-8953-4B1D-BAEB-B38011D78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240" y="4194805"/>
              <a:ext cx="1367580" cy="182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Ahmed\AppData\Local\Microsoft\Windows\Temporary Internet Files\Content.Outlook\I3QB2RC8\0 6 12 pixel largeur 14 µm topo.jpeg">
              <a:extLst>
                <a:ext uri="{FF2B5EF4-FFF2-40B4-BE49-F238E27FC236}">
                  <a16:creationId xmlns:a16="http://schemas.microsoft.com/office/drawing/2014/main" id="{587838DA-7948-4D78-BF71-DEC7BC51C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9169" y="4198776"/>
              <a:ext cx="839077" cy="103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5F0EEAA-0C8E-493E-B9E9-135BFE544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1410" y="4198776"/>
              <a:ext cx="1480799" cy="1049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 descr="C:\Users\Ahmed\AppData\Local\Microsoft\Windows\Temporary Internet Files\Content.Outlook\I3QB2RC8\0 6 12 profil.png">
              <a:extLst>
                <a:ext uri="{FF2B5EF4-FFF2-40B4-BE49-F238E27FC236}">
                  <a16:creationId xmlns:a16="http://schemas.microsoft.com/office/drawing/2014/main" id="{7DEF94E6-7378-40C8-9995-D191E6B52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8266" y="5295085"/>
              <a:ext cx="2442526" cy="89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09623EE0-1D4C-4BDA-A5E7-AAA3E2044AAC}"/>
              </a:ext>
            </a:extLst>
          </p:cNvPr>
          <p:cNvSpPr txBox="1"/>
          <p:nvPr/>
        </p:nvSpPr>
        <p:spPr>
          <a:xfrm>
            <a:off x="4446799" y="6276549"/>
            <a:ext cx="3804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reconstruction of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microscopic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impact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crater</a:t>
            </a:r>
            <a:endParaRPr lang="fr-FR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r-FR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images tilt 6°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C870C6B-94F3-40DA-B752-6C17754A69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66" y="673099"/>
            <a:ext cx="2606372" cy="195274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F7172F1-D761-48D2-935F-2EF6BE1F3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0289" y="1300104"/>
            <a:ext cx="3840110" cy="18934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746C747-927D-4CE0-B457-ECE1D8F9BF11}"/>
              </a:ext>
            </a:extLst>
          </p:cNvPr>
          <p:cNvSpPr txBox="1"/>
          <p:nvPr/>
        </p:nvSpPr>
        <p:spPr>
          <a:xfrm>
            <a:off x="8566304" y="6201362"/>
            <a:ext cx="287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Contraste cristallographique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475927" y="99898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Exemples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0B304D5-7D2C-77AA-A41D-1DF9B8080424}"/>
              </a:ext>
            </a:extLst>
          </p:cNvPr>
          <p:cNvSpPr txBox="1"/>
          <p:nvPr/>
        </p:nvSpPr>
        <p:spPr>
          <a:xfrm>
            <a:off x="533482" y="5816690"/>
            <a:ext cx="287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Emission secondaire en fonction de l angle de tilt</a:t>
            </a:r>
          </a:p>
        </p:txBody>
      </p:sp>
    </p:spTree>
    <p:extLst>
      <p:ext uri="{BB962C8B-B14F-4D97-AF65-F5344CB8AC3E}">
        <p14:creationId xmlns:p14="http://schemas.microsoft.com/office/powerpoint/2010/main" val="3615200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12B2352B-2066-4054-8852-DBC94D69D41B}"/>
              </a:ext>
            </a:extLst>
          </p:cNvPr>
          <p:cNvGrpSpPr/>
          <p:nvPr/>
        </p:nvGrpSpPr>
        <p:grpSpPr>
          <a:xfrm>
            <a:off x="75043" y="1058728"/>
            <a:ext cx="3456879" cy="5208721"/>
            <a:chOff x="7818868" y="830128"/>
            <a:chExt cx="3456879" cy="520872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6E714A1A-0894-4B5A-8447-9BDE3CD53B04}"/>
                </a:ext>
              </a:extLst>
            </p:cNvPr>
            <p:cNvGrpSpPr/>
            <p:nvPr/>
          </p:nvGrpSpPr>
          <p:grpSpPr>
            <a:xfrm>
              <a:off x="7818868" y="830128"/>
              <a:ext cx="3456879" cy="5208721"/>
              <a:chOff x="7818868" y="830128"/>
              <a:chExt cx="3456879" cy="520872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07051BC-B9E2-40FA-A842-2F696AD1B1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39444" y="4820288"/>
                <a:ext cx="2736303" cy="12185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D1FE8239-2696-4D5E-9803-51342D4B2F18}"/>
                  </a:ext>
                </a:extLst>
              </p:cNvPr>
              <p:cNvGrpSpPr/>
              <p:nvPr/>
            </p:nvGrpSpPr>
            <p:grpSpPr>
              <a:xfrm>
                <a:off x="8889844" y="1421582"/>
                <a:ext cx="2088232" cy="3470715"/>
                <a:chOff x="1408742" y="966397"/>
                <a:chExt cx="2088232" cy="3470715"/>
              </a:xfrm>
            </p:grpSpPr>
            <p:sp>
              <p:nvSpPr>
                <p:cNvPr id="24" name="Forme libre 41">
                  <a:extLst>
                    <a:ext uri="{FF2B5EF4-FFF2-40B4-BE49-F238E27FC236}">
                      <a16:creationId xmlns:a16="http://schemas.microsoft.com/office/drawing/2014/main" id="{57FB57C8-B944-44E2-80F9-C4D3CF1D6451}"/>
                    </a:ext>
                  </a:extLst>
                </p:cNvPr>
                <p:cNvSpPr/>
                <p:nvPr/>
              </p:nvSpPr>
              <p:spPr>
                <a:xfrm>
                  <a:off x="2238375" y="1044575"/>
                  <a:ext cx="384175" cy="1089025"/>
                </a:xfrm>
                <a:custGeom>
                  <a:avLst/>
                  <a:gdLst>
                    <a:gd name="connsiteX0" fmla="*/ 0 w 384175"/>
                    <a:gd name="connsiteY0" fmla="*/ 3175 h 1089025"/>
                    <a:gd name="connsiteX1" fmla="*/ 384175 w 384175"/>
                    <a:gd name="connsiteY1" fmla="*/ 0 h 1089025"/>
                    <a:gd name="connsiteX2" fmla="*/ 320675 w 384175"/>
                    <a:gd name="connsiteY2" fmla="*/ 1089025 h 1089025"/>
                    <a:gd name="connsiteX3" fmla="*/ 79375 w 384175"/>
                    <a:gd name="connsiteY3" fmla="*/ 1073150 h 1089025"/>
                    <a:gd name="connsiteX4" fmla="*/ 0 w 384175"/>
                    <a:gd name="connsiteY4" fmla="*/ 3175 h 1089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4175" h="1089025">
                      <a:moveTo>
                        <a:pt x="0" y="3175"/>
                      </a:moveTo>
                      <a:lnTo>
                        <a:pt x="384175" y="0"/>
                      </a:lnTo>
                      <a:lnTo>
                        <a:pt x="320675" y="1089025"/>
                      </a:lnTo>
                      <a:lnTo>
                        <a:pt x="79375" y="1073150"/>
                      </a:lnTo>
                      <a:lnTo>
                        <a:pt x="0" y="3175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Triangle isocèle 24">
                  <a:extLst>
                    <a:ext uri="{FF2B5EF4-FFF2-40B4-BE49-F238E27FC236}">
                      <a16:creationId xmlns:a16="http://schemas.microsoft.com/office/drawing/2014/main" id="{3FB91363-BC77-45A5-B548-D1B9E158413A}"/>
                    </a:ext>
                  </a:extLst>
                </p:cNvPr>
                <p:cNvSpPr/>
                <p:nvPr/>
              </p:nvSpPr>
              <p:spPr>
                <a:xfrm rot="10800000">
                  <a:off x="2239549" y="1052736"/>
                  <a:ext cx="381582" cy="3384376"/>
                </a:xfrm>
                <a:prstGeom prst="triangl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73C3CF11-AA97-497A-8913-E1B2C3E61399}"/>
                    </a:ext>
                  </a:extLst>
                </p:cNvPr>
                <p:cNvGrpSpPr/>
                <p:nvPr/>
              </p:nvGrpSpPr>
              <p:grpSpPr>
                <a:xfrm>
                  <a:off x="1408742" y="1585852"/>
                  <a:ext cx="2088232" cy="792088"/>
                  <a:chOff x="1036131" y="1585852"/>
                  <a:chExt cx="2088232" cy="792088"/>
                </a:xfrm>
              </p:grpSpPr>
              <p:sp>
                <p:nvSpPr>
                  <p:cNvPr id="29" name="Ellipse 28">
                    <a:extLst>
                      <a:ext uri="{FF2B5EF4-FFF2-40B4-BE49-F238E27FC236}">
                        <a16:creationId xmlns:a16="http://schemas.microsoft.com/office/drawing/2014/main" id="{54C98751-53D0-427E-B895-1667C2E50BDD}"/>
                      </a:ext>
                    </a:extLst>
                  </p:cNvPr>
                  <p:cNvSpPr/>
                  <p:nvPr/>
                </p:nvSpPr>
                <p:spPr>
                  <a:xfrm>
                    <a:off x="1036131" y="1585852"/>
                    <a:ext cx="2088232" cy="79208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Ellipse 29">
                    <a:extLst>
                      <a:ext uri="{FF2B5EF4-FFF2-40B4-BE49-F238E27FC236}">
                        <a16:creationId xmlns:a16="http://schemas.microsoft.com/office/drawing/2014/main" id="{D584BAF2-7429-4325-A709-64D4BE034A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640083" y="1809593"/>
                    <a:ext cx="835293" cy="316835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" name="Forme libre 43">
                  <a:extLst>
                    <a:ext uri="{FF2B5EF4-FFF2-40B4-BE49-F238E27FC236}">
                      <a16:creationId xmlns:a16="http://schemas.microsoft.com/office/drawing/2014/main" id="{AB203BE3-520F-4B4F-A48F-4EA4B3706684}"/>
                    </a:ext>
                  </a:extLst>
                </p:cNvPr>
                <p:cNvSpPr/>
                <p:nvPr/>
              </p:nvSpPr>
              <p:spPr>
                <a:xfrm>
                  <a:off x="2238375" y="1047750"/>
                  <a:ext cx="376238" cy="1059656"/>
                </a:xfrm>
                <a:custGeom>
                  <a:avLst/>
                  <a:gdLst>
                    <a:gd name="connsiteX0" fmla="*/ 0 w 376238"/>
                    <a:gd name="connsiteY0" fmla="*/ 2381 h 1059656"/>
                    <a:gd name="connsiteX1" fmla="*/ 71438 w 376238"/>
                    <a:gd name="connsiteY1" fmla="*/ 1057275 h 1059656"/>
                    <a:gd name="connsiteX2" fmla="*/ 314325 w 376238"/>
                    <a:gd name="connsiteY2" fmla="*/ 1059656 h 1059656"/>
                    <a:gd name="connsiteX3" fmla="*/ 376238 w 376238"/>
                    <a:gd name="connsiteY3" fmla="*/ 0 h 1059656"/>
                    <a:gd name="connsiteX4" fmla="*/ 0 w 376238"/>
                    <a:gd name="connsiteY4" fmla="*/ 2381 h 1059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6238" h="1059656">
                      <a:moveTo>
                        <a:pt x="0" y="2381"/>
                      </a:moveTo>
                      <a:lnTo>
                        <a:pt x="71438" y="1057275"/>
                      </a:lnTo>
                      <a:lnTo>
                        <a:pt x="314325" y="1059656"/>
                      </a:lnTo>
                      <a:lnTo>
                        <a:pt x="376238" y="0"/>
                      </a:lnTo>
                      <a:lnTo>
                        <a:pt x="0" y="238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Ellipse 27">
                  <a:extLst>
                    <a:ext uri="{FF2B5EF4-FFF2-40B4-BE49-F238E27FC236}">
                      <a16:creationId xmlns:a16="http://schemas.microsoft.com/office/drawing/2014/main" id="{89E7A467-222A-4E3C-BA23-08FA87A2BB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238375" y="966397"/>
                  <a:ext cx="376618" cy="156356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403F4E8A-902B-4FF1-B638-25EF03577F9A}"/>
                  </a:ext>
                </a:extLst>
              </p:cNvPr>
              <p:cNvCxnSpPr>
                <a:cxnSpLocks/>
                <a:stCxn id="29" idx="2"/>
                <a:endCxn id="9" idx="0"/>
              </p:cNvCxnSpPr>
              <p:nvPr/>
            </p:nvCxnSpPr>
            <p:spPr>
              <a:xfrm>
                <a:off x="8889844" y="2437081"/>
                <a:ext cx="1017752" cy="2383207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FDAB6C3F-C4A6-4FDB-8EEA-D5C3BCEF4946}"/>
                  </a:ext>
                </a:extLst>
              </p:cNvPr>
              <p:cNvCxnSpPr>
                <a:cxnSpLocks/>
                <a:stCxn id="29" idx="6"/>
                <a:endCxn id="9" idx="0"/>
              </p:cNvCxnSpPr>
              <p:nvPr/>
            </p:nvCxnSpPr>
            <p:spPr>
              <a:xfrm flipH="1">
                <a:off x="9907596" y="2437081"/>
                <a:ext cx="1070480" cy="2383207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C70CF4F4-F55B-427B-B0AF-84B8D5476C7A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H="1">
                <a:off x="9907596" y="2437081"/>
                <a:ext cx="421494" cy="2383207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B9E61AF2-D750-4015-8FB5-ED95C63D5E5B}"/>
                  </a:ext>
                </a:extLst>
              </p:cNvPr>
              <p:cNvCxnSpPr>
                <a:cxnSpLocks/>
                <a:stCxn id="30" idx="2"/>
                <a:endCxn id="9" idx="0"/>
              </p:cNvCxnSpPr>
              <p:nvPr/>
            </p:nvCxnSpPr>
            <p:spPr>
              <a:xfrm>
                <a:off x="9493796" y="2423196"/>
                <a:ext cx="413800" cy="2397092"/>
              </a:xfrm>
              <a:prstGeom prst="line">
                <a:avLst/>
              </a:prstGeom>
              <a:ln w="12700">
                <a:solidFill>
                  <a:srgbClr val="FF0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orme libre 59">
                <a:extLst>
                  <a:ext uri="{FF2B5EF4-FFF2-40B4-BE49-F238E27FC236}">
                    <a16:creationId xmlns:a16="http://schemas.microsoft.com/office/drawing/2014/main" id="{5898421B-F4AE-4237-B793-0C5882E402D2}"/>
                  </a:ext>
                </a:extLst>
              </p:cNvPr>
              <p:cNvSpPr/>
              <p:nvPr/>
            </p:nvSpPr>
            <p:spPr>
              <a:xfrm>
                <a:off x="9409915" y="3569139"/>
                <a:ext cx="285750" cy="76921"/>
              </a:xfrm>
              <a:custGeom>
                <a:avLst/>
                <a:gdLst>
                  <a:gd name="connsiteX0" fmla="*/ 0 w 285750"/>
                  <a:gd name="connsiteY0" fmla="*/ 76921 h 76921"/>
                  <a:gd name="connsiteX1" fmla="*/ 142875 w 285750"/>
                  <a:gd name="connsiteY1" fmla="*/ 5484 h 76921"/>
                  <a:gd name="connsiteX2" fmla="*/ 285750 w 285750"/>
                  <a:gd name="connsiteY2" fmla="*/ 10246 h 76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50" h="76921">
                    <a:moveTo>
                      <a:pt x="0" y="76921"/>
                    </a:moveTo>
                    <a:cubicBezTo>
                      <a:pt x="47625" y="46758"/>
                      <a:pt x="95250" y="16596"/>
                      <a:pt x="142875" y="5484"/>
                    </a:cubicBezTo>
                    <a:cubicBezTo>
                      <a:pt x="190500" y="-5628"/>
                      <a:pt x="238125" y="2309"/>
                      <a:pt x="285750" y="1024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20A4EAE-A2F0-4DE9-87B5-AA6222D46E57}"/>
                  </a:ext>
                </a:extLst>
              </p:cNvPr>
              <p:cNvSpPr txBox="1"/>
              <p:nvPr/>
            </p:nvSpPr>
            <p:spPr>
              <a:xfrm>
                <a:off x="9272720" y="3092097"/>
                <a:ext cx="356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77208F63-EECE-4DF0-87EF-7EE820304C83}"/>
                  </a:ext>
                </a:extLst>
              </p:cNvPr>
              <p:cNvCxnSpPr/>
              <p:nvPr/>
            </p:nvCxnSpPr>
            <p:spPr>
              <a:xfrm>
                <a:off x="8445124" y="1548848"/>
                <a:ext cx="7578" cy="3271441"/>
              </a:xfrm>
              <a:prstGeom prst="straightConnector1">
                <a:avLst/>
              </a:prstGeom>
              <a:ln w="25400">
                <a:prstDash val="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36349FF-68C3-4EF6-B1C5-F84A36F2F87C}"/>
                  </a:ext>
                </a:extLst>
              </p:cNvPr>
              <p:cNvSpPr txBox="1"/>
              <p:nvPr/>
            </p:nvSpPr>
            <p:spPr>
              <a:xfrm>
                <a:off x="7818868" y="1249248"/>
                <a:ext cx="12992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Working</a:t>
                </a:r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Distance</a:t>
                </a:r>
              </a:p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WD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5DB1A7F-A514-4541-9264-CC935CF2AE7E}"/>
                  </a:ext>
                </a:extLst>
              </p:cNvPr>
              <p:cNvSpPr txBox="1"/>
              <p:nvPr/>
            </p:nvSpPr>
            <p:spPr>
              <a:xfrm>
                <a:off x="8660281" y="1758858"/>
                <a:ext cx="1037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BSE Detector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E112EDE-C859-4DDC-AF4C-DF8A4A326B74}"/>
                  </a:ext>
                </a:extLst>
              </p:cNvPr>
              <p:cNvSpPr txBox="1"/>
              <p:nvPr/>
            </p:nvSpPr>
            <p:spPr>
              <a:xfrm>
                <a:off x="8449840" y="4045009"/>
                <a:ext cx="1410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angle solide de collecte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3B13BC8-E085-45A1-B2B7-CDD2D02D58D3}"/>
                  </a:ext>
                </a:extLst>
              </p:cNvPr>
              <p:cNvSpPr txBox="1"/>
              <p:nvPr/>
            </p:nvSpPr>
            <p:spPr>
              <a:xfrm>
                <a:off x="9224256" y="830128"/>
                <a:ext cx="17852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Electrons incidents</a:t>
                </a:r>
              </a:p>
            </p:txBody>
          </p:sp>
          <p:sp>
            <p:nvSpPr>
              <p:cNvPr id="22" name="Larme 21">
                <a:extLst>
                  <a:ext uri="{FF2B5EF4-FFF2-40B4-BE49-F238E27FC236}">
                    <a16:creationId xmlns:a16="http://schemas.microsoft.com/office/drawing/2014/main" id="{35CCAD3C-3211-4747-8E7B-0ED0F97D50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9504">
                <a:off x="9544897" y="5203465"/>
                <a:ext cx="753413" cy="750090"/>
              </a:xfrm>
              <a:prstGeom prst="teardrop">
                <a:avLst>
                  <a:gd name="adj" fmla="val 162037"/>
                </a:avLst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6692C4F-825B-486E-B72B-5AA511BAF80A}"/>
                  </a:ext>
                </a:extLst>
              </p:cNvPr>
              <p:cNvSpPr/>
              <p:nvPr/>
            </p:nvSpPr>
            <p:spPr>
              <a:xfrm>
                <a:off x="9534525" y="4810124"/>
                <a:ext cx="771525" cy="447675"/>
              </a:xfrm>
              <a:prstGeom prst="rect">
                <a:avLst/>
              </a:prstGeom>
              <a:pattFill prst="pct5">
                <a:fgClr>
                  <a:srgbClr val="FF0000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C3DC562-7222-40D1-A38C-80ACA7F10A05}"/>
                </a:ext>
              </a:extLst>
            </p:cNvPr>
            <p:cNvSpPr txBox="1"/>
            <p:nvPr/>
          </p:nvSpPr>
          <p:spPr>
            <a:xfrm>
              <a:off x="8920065" y="5401647"/>
              <a:ext cx="20585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Profondeur de pénétration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77CAC96-0F71-4273-B4A9-0196751072EC}"/>
                </a:ext>
              </a:extLst>
            </p:cNvPr>
            <p:cNvSpPr txBox="1"/>
            <p:nvPr/>
          </p:nvSpPr>
          <p:spPr>
            <a:xfrm>
              <a:off x="9131559" y="4838894"/>
              <a:ext cx="15376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Résolution latérale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5B915D6D-2442-4B4D-B65F-243EB764A5E3}"/>
                </a:ext>
              </a:extLst>
            </p:cNvPr>
            <p:cNvSpPr txBox="1"/>
            <p:nvPr/>
          </p:nvSpPr>
          <p:spPr>
            <a:xfrm>
              <a:off x="9696645" y="103550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fr-FR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E8BA3366-31B5-49F3-BEC8-2FE93ADB6ED7}"/>
              </a:ext>
            </a:extLst>
          </p:cNvPr>
          <p:cNvGrpSpPr/>
          <p:nvPr/>
        </p:nvGrpSpPr>
        <p:grpSpPr>
          <a:xfrm>
            <a:off x="7986650" y="3501808"/>
            <a:ext cx="1980282" cy="1491445"/>
            <a:chOff x="6739426" y="839447"/>
            <a:chExt cx="1980282" cy="1491445"/>
          </a:xfrm>
        </p:grpSpPr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BB700FD-10DB-4504-ADC7-7DFB2B558681}"/>
                </a:ext>
              </a:extLst>
            </p:cNvPr>
            <p:cNvGrpSpPr/>
            <p:nvPr/>
          </p:nvGrpSpPr>
          <p:grpSpPr>
            <a:xfrm>
              <a:off x="6739426" y="839447"/>
              <a:ext cx="1980282" cy="1440000"/>
              <a:chOff x="5052155" y="681199"/>
              <a:chExt cx="1980282" cy="1440000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36A3FD24-FB7C-4CDF-A88F-97D60C6A09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2155" y="681199"/>
                <a:ext cx="1914054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0FA79DB3-929B-45FB-AD3D-EE7375DA7224}"/>
                  </a:ext>
                </a:extLst>
              </p:cNvPr>
              <p:cNvGrpSpPr/>
              <p:nvPr/>
            </p:nvGrpSpPr>
            <p:grpSpPr>
              <a:xfrm>
                <a:off x="6302750" y="1661999"/>
                <a:ext cx="729687" cy="388257"/>
                <a:chOff x="6302750" y="1661999"/>
                <a:chExt cx="729687" cy="388257"/>
              </a:xfrm>
            </p:grpSpPr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12ED87DD-C53B-442D-87CC-45B777293825}"/>
                    </a:ext>
                  </a:extLst>
                </p:cNvPr>
                <p:cNvCxnSpPr/>
                <p:nvPr/>
              </p:nvCxnSpPr>
              <p:spPr>
                <a:xfrm>
                  <a:off x="6747502" y="2050256"/>
                  <a:ext cx="64293" cy="0"/>
                </a:xfrm>
                <a:prstGeom prst="line">
                  <a:avLst/>
                </a:prstGeom>
                <a:ln w="254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1A216FD3-D041-43C1-AAB5-321D98EA4952}"/>
                    </a:ext>
                  </a:extLst>
                </p:cNvPr>
                <p:cNvSpPr txBox="1"/>
                <p:nvPr/>
              </p:nvSpPr>
              <p:spPr>
                <a:xfrm>
                  <a:off x="6302750" y="1661999"/>
                  <a:ext cx="7296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10µm</a:t>
                  </a:r>
                </a:p>
              </p:txBody>
            </p:sp>
          </p:grp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5511719-5E70-4480-A0A8-3BB109168B40}"/>
                </a:ext>
              </a:extLst>
            </p:cNvPr>
            <p:cNvSpPr txBox="1"/>
            <p:nvPr/>
          </p:nvSpPr>
          <p:spPr>
            <a:xfrm>
              <a:off x="6891271" y="2023115"/>
              <a:ext cx="10262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7mm 15kV</a:t>
              </a:r>
            </a:p>
          </p:txBody>
        </p:sp>
      </p:grp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F5A4A2E-6432-4F3D-8BD5-C4FA9D5F8EF8}"/>
              </a:ext>
            </a:extLst>
          </p:cNvPr>
          <p:cNvCxnSpPr/>
          <p:nvPr/>
        </p:nvCxnSpPr>
        <p:spPr>
          <a:xfrm>
            <a:off x="11964693" y="4164556"/>
            <a:ext cx="6429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2DE9424F-5657-4FD4-B37F-1A4A7F5F5296}"/>
              </a:ext>
            </a:extLst>
          </p:cNvPr>
          <p:cNvSpPr txBox="1"/>
          <p:nvPr/>
        </p:nvSpPr>
        <p:spPr>
          <a:xfrm>
            <a:off x="9228210" y="3011569"/>
            <a:ext cx="1573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BSE vs WD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43C9FCA7-42B7-468E-B8DC-AD71B1976E1B}"/>
              </a:ext>
            </a:extLst>
          </p:cNvPr>
          <p:cNvGrpSpPr/>
          <p:nvPr/>
        </p:nvGrpSpPr>
        <p:grpSpPr>
          <a:xfrm>
            <a:off x="8580849" y="1556438"/>
            <a:ext cx="2515203" cy="1440000"/>
            <a:chOff x="5122691" y="1013319"/>
            <a:chExt cx="2515203" cy="1440000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0BD5D9A6-9C45-4700-A977-32659E0BCF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7245" y="1013319"/>
              <a:ext cx="2150649" cy="1440000"/>
              <a:chOff x="3516289" y="1634872"/>
              <a:chExt cx="3468687" cy="2322513"/>
            </a:xfrm>
          </p:grpSpPr>
          <p:sp>
            <p:nvSpPr>
              <p:cNvPr id="47" name="Forme libre 69">
                <a:extLst>
                  <a:ext uri="{FF2B5EF4-FFF2-40B4-BE49-F238E27FC236}">
                    <a16:creationId xmlns:a16="http://schemas.microsoft.com/office/drawing/2014/main" id="{15BD9558-47B2-44E3-ADC3-AD550E1F6E02}"/>
                  </a:ext>
                </a:extLst>
              </p:cNvPr>
              <p:cNvSpPr/>
              <p:nvPr/>
            </p:nvSpPr>
            <p:spPr>
              <a:xfrm>
                <a:off x="4067944" y="1988840"/>
                <a:ext cx="2734654" cy="1614579"/>
              </a:xfrm>
              <a:custGeom>
                <a:avLst/>
                <a:gdLst>
                  <a:gd name="connsiteX0" fmla="*/ 0 w 2734654"/>
                  <a:gd name="connsiteY0" fmla="*/ 1559732 h 1559732"/>
                  <a:gd name="connsiteX1" fmla="*/ 299103 w 2734654"/>
                  <a:gd name="connsiteY1" fmla="*/ 21489 h 1559732"/>
                  <a:gd name="connsiteX2" fmla="*/ 982767 w 2734654"/>
                  <a:gd name="connsiteY2" fmla="*/ 688061 h 1559732"/>
                  <a:gd name="connsiteX3" fmla="*/ 2734654 w 2734654"/>
                  <a:gd name="connsiteY3" fmla="*/ 1098259 h 1559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4654" h="1559732">
                    <a:moveTo>
                      <a:pt x="0" y="1559732"/>
                    </a:moveTo>
                    <a:cubicBezTo>
                      <a:pt x="67654" y="863249"/>
                      <a:pt x="135309" y="166767"/>
                      <a:pt x="299103" y="21489"/>
                    </a:cubicBezTo>
                    <a:cubicBezTo>
                      <a:pt x="462898" y="-123790"/>
                      <a:pt x="576842" y="508599"/>
                      <a:pt x="982767" y="688061"/>
                    </a:cubicBezTo>
                    <a:cubicBezTo>
                      <a:pt x="1388692" y="867523"/>
                      <a:pt x="2061673" y="982891"/>
                      <a:pt x="2734654" y="1098259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2CE1175B-D504-4C48-AA44-2FB1C88FB4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6289" y="1634872"/>
                <a:ext cx="3468687" cy="2322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0BE01BB-E559-43B6-BE98-2DA009E18494}"/>
                </a:ext>
              </a:extLst>
            </p:cNvPr>
            <p:cNvSpPr txBox="1"/>
            <p:nvPr/>
          </p:nvSpPr>
          <p:spPr>
            <a:xfrm rot="16200000">
              <a:off x="4723223" y="1567323"/>
              <a:ext cx="10759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Intensité BSE 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84AF9729-AADD-4ACD-97F9-506797BE526C}"/>
              </a:ext>
            </a:extLst>
          </p:cNvPr>
          <p:cNvSpPr txBox="1"/>
          <p:nvPr/>
        </p:nvSpPr>
        <p:spPr>
          <a:xfrm>
            <a:off x="3972239" y="1285224"/>
            <a:ext cx="3961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Détecteurs positionnés sous la lentille objectif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souvent rétractable-Faible encombrement 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D473B884-B8CF-4DF2-ABD7-70F8F73AE9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95" y="2018528"/>
            <a:ext cx="4515980" cy="2540079"/>
          </a:xfrm>
          <a:prstGeom prst="rect">
            <a:avLst/>
          </a:prstGeo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9AA382F2-13B2-42B0-8D67-F885239BFEE5}"/>
              </a:ext>
            </a:extLst>
          </p:cNvPr>
          <p:cNvGrpSpPr/>
          <p:nvPr/>
        </p:nvGrpSpPr>
        <p:grpSpPr>
          <a:xfrm>
            <a:off x="10106272" y="3469833"/>
            <a:ext cx="1917909" cy="1443945"/>
            <a:chOff x="10068172" y="3084071"/>
            <a:chExt cx="1917909" cy="1443945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D1C81373-12E3-433D-963F-4404382C7A13}"/>
                </a:ext>
              </a:extLst>
            </p:cNvPr>
            <p:cNvGrpSpPr/>
            <p:nvPr/>
          </p:nvGrpSpPr>
          <p:grpSpPr>
            <a:xfrm>
              <a:off x="10068172" y="3084071"/>
              <a:ext cx="1893839" cy="1443945"/>
              <a:chOff x="6810731" y="2560202"/>
              <a:chExt cx="1893839" cy="1443945"/>
            </a:xfrm>
          </p:grpSpPr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E8FB385E-E8DD-4244-A303-E2A743979E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0731" y="2560202"/>
                <a:ext cx="1893839" cy="14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816740E-4E02-43DA-B167-C570F797C952}"/>
                  </a:ext>
                </a:extLst>
              </p:cNvPr>
              <p:cNvSpPr txBox="1"/>
              <p:nvPr/>
            </p:nvSpPr>
            <p:spPr>
              <a:xfrm>
                <a:off x="6810731" y="3696370"/>
                <a:ext cx="11160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21mm 15kV</a:t>
                </a:r>
              </a:p>
            </p:txBody>
          </p:sp>
        </p:grp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B6F3AFC-C7FE-4326-9A57-DBE3AC08F942}"/>
                </a:ext>
              </a:extLst>
            </p:cNvPr>
            <p:cNvSpPr txBox="1"/>
            <p:nvPr/>
          </p:nvSpPr>
          <p:spPr>
            <a:xfrm>
              <a:off x="11256394" y="4154739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10µm</a:t>
              </a: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25BEF571-E139-48AA-84AA-66A35F33E9AE}"/>
                </a:ext>
              </a:extLst>
            </p:cNvPr>
            <p:cNvCxnSpPr/>
            <p:nvPr/>
          </p:nvCxnSpPr>
          <p:spPr>
            <a:xfrm>
              <a:off x="11758446" y="4442240"/>
              <a:ext cx="64293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ZoneTexte 55">
            <a:extLst>
              <a:ext uri="{FF2B5EF4-FFF2-40B4-BE49-F238E27FC236}">
                <a16:creationId xmlns:a16="http://schemas.microsoft.com/office/drawing/2014/main" id="{822B54E1-0F67-4813-8132-EA37F54A8D09}"/>
              </a:ext>
            </a:extLst>
          </p:cNvPr>
          <p:cNvSpPr txBox="1"/>
          <p:nvPr/>
        </p:nvSpPr>
        <p:spPr>
          <a:xfrm>
            <a:off x="4621262" y="5142364"/>
            <a:ext cx="2573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Chambre Hitachi SU 5000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7E129D7E-7CD8-4D0F-BF52-1D234C37A93D}"/>
              </a:ext>
            </a:extLst>
          </p:cNvPr>
          <p:cNvSpPr txBox="1"/>
          <p:nvPr/>
        </p:nvSpPr>
        <p:spPr>
          <a:xfrm>
            <a:off x="4152550" y="110455"/>
            <a:ext cx="382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Détection des électrons rétrodiffusés dans la chambre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13DC9D68-6929-3AC8-7DFC-6BAABFA29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912" y="3143558"/>
            <a:ext cx="2194441" cy="1427452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511681E0-AD8A-A201-76FA-2B0568B5005D}"/>
              </a:ext>
            </a:extLst>
          </p:cNvPr>
          <p:cNvSpPr txBox="1"/>
          <p:nvPr/>
        </p:nvSpPr>
        <p:spPr>
          <a:xfrm flipH="1">
            <a:off x="7039474" y="3150068"/>
            <a:ext cx="94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Pièce polaire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70C787D1-D6D0-7A3A-89BC-EA8F7AABF191}"/>
              </a:ext>
            </a:extLst>
          </p:cNvPr>
          <p:cNvCxnSpPr>
            <a:cxnSpLocks/>
          </p:cNvCxnSpPr>
          <p:nvPr/>
        </p:nvCxnSpPr>
        <p:spPr>
          <a:xfrm flipV="1">
            <a:off x="6692532" y="4096647"/>
            <a:ext cx="243272" cy="628520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741227D6-1574-2715-6992-4EC4837F9797}"/>
              </a:ext>
            </a:extLst>
          </p:cNvPr>
          <p:cNvSpPr txBox="1"/>
          <p:nvPr/>
        </p:nvSpPr>
        <p:spPr>
          <a:xfrm>
            <a:off x="6235515" y="4744701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Détecteur</a:t>
            </a:r>
          </a:p>
        </p:txBody>
      </p:sp>
    </p:spTree>
    <p:extLst>
      <p:ext uri="{BB962C8B-B14F-4D97-AF65-F5344CB8AC3E}">
        <p14:creationId xmlns:p14="http://schemas.microsoft.com/office/powerpoint/2010/main" val="3891499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181BBF1-7E62-48D4-B5E2-6F1168DBE4CD}"/>
              </a:ext>
            </a:extLst>
          </p:cNvPr>
          <p:cNvSpPr txBox="1"/>
          <p:nvPr/>
        </p:nvSpPr>
        <p:spPr>
          <a:xfrm>
            <a:off x="4665345" y="82550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détecteurs à scintillateur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4B42284-01B2-4738-9F21-75D932504024}"/>
              </a:ext>
            </a:extLst>
          </p:cNvPr>
          <p:cNvGrpSpPr/>
          <p:nvPr/>
        </p:nvGrpSpPr>
        <p:grpSpPr>
          <a:xfrm>
            <a:off x="977265" y="954405"/>
            <a:ext cx="3931397" cy="2047293"/>
            <a:chOff x="3291840" y="1249680"/>
            <a:chExt cx="3931397" cy="2047293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18BF0E15-8341-4CFE-8492-51A457DD6B80}"/>
                </a:ext>
              </a:extLst>
            </p:cNvPr>
            <p:cNvGrpSpPr/>
            <p:nvPr/>
          </p:nvGrpSpPr>
          <p:grpSpPr>
            <a:xfrm>
              <a:off x="3441613" y="1249680"/>
              <a:ext cx="3312406" cy="2047293"/>
              <a:chOff x="3441613" y="1249680"/>
              <a:chExt cx="3312406" cy="2047293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43AB313-BFDB-499C-807B-D8801E9B5F33}"/>
                  </a:ext>
                </a:extLst>
              </p:cNvPr>
              <p:cNvGrpSpPr/>
              <p:nvPr/>
            </p:nvGrpSpPr>
            <p:grpSpPr>
              <a:xfrm>
                <a:off x="3441613" y="1249680"/>
                <a:ext cx="3312406" cy="2047293"/>
                <a:chOff x="5156113" y="1967230"/>
                <a:chExt cx="3312406" cy="2047293"/>
              </a:xfrm>
            </p:grpSpPr>
            <p:grpSp>
              <p:nvGrpSpPr>
                <p:cNvPr id="20" name="Groupe 19">
                  <a:extLst>
                    <a:ext uri="{FF2B5EF4-FFF2-40B4-BE49-F238E27FC236}">
                      <a16:creationId xmlns:a16="http://schemas.microsoft.com/office/drawing/2014/main" id="{467C152B-FC54-4FA0-BD41-AB84A45004CF}"/>
                    </a:ext>
                  </a:extLst>
                </p:cNvPr>
                <p:cNvGrpSpPr/>
                <p:nvPr/>
              </p:nvGrpSpPr>
              <p:grpSpPr>
                <a:xfrm>
                  <a:off x="5899944" y="2705100"/>
                  <a:ext cx="2568575" cy="527050"/>
                  <a:chOff x="5264150" y="2879725"/>
                  <a:chExt cx="2568575" cy="527050"/>
                </a:xfrm>
              </p:grpSpPr>
              <p:sp>
                <p:nvSpPr>
                  <p:cNvPr id="28" name="Forme libre : forme 27">
                    <a:extLst>
                      <a:ext uri="{FF2B5EF4-FFF2-40B4-BE49-F238E27FC236}">
                        <a16:creationId xmlns:a16="http://schemas.microsoft.com/office/drawing/2014/main" id="{D7387D3F-298B-45B3-9595-33AC16A5E4B8}"/>
                      </a:ext>
                    </a:extLst>
                  </p:cNvPr>
                  <p:cNvSpPr/>
                  <p:nvPr/>
                </p:nvSpPr>
                <p:spPr>
                  <a:xfrm>
                    <a:off x="5264150" y="2879725"/>
                    <a:ext cx="2568575" cy="527050"/>
                  </a:xfrm>
                  <a:custGeom>
                    <a:avLst/>
                    <a:gdLst>
                      <a:gd name="connsiteX0" fmla="*/ 3175 w 2568575"/>
                      <a:gd name="connsiteY0" fmla="*/ 231775 h 527050"/>
                      <a:gd name="connsiteX1" fmla="*/ 0 w 2568575"/>
                      <a:gd name="connsiteY1" fmla="*/ 111125 h 527050"/>
                      <a:gd name="connsiteX2" fmla="*/ 212725 w 2568575"/>
                      <a:gd name="connsiteY2" fmla="*/ 0 h 527050"/>
                      <a:gd name="connsiteX3" fmla="*/ 2568575 w 2568575"/>
                      <a:gd name="connsiteY3" fmla="*/ 9525 h 527050"/>
                      <a:gd name="connsiteX4" fmla="*/ 2568575 w 2568575"/>
                      <a:gd name="connsiteY4" fmla="*/ 527050 h 527050"/>
                      <a:gd name="connsiteX5" fmla="*/ 1368425 w 2568575"/>
                      <a:gd name="connsiteY5" fmla="*/ 527050 h 527050"/>
                      <a:gd name="connsiteX6" fmla="*/ 1273175 w 2568575"/>
                      <a:gd name="connsiteY6" fmla="*/ 501650 h 527050"/>
                      <a:gd name="connsiteX7" fmla="*/ 1120775 w 2568575"/>
                      <a:gd name="connsiteY7" fmla="*/ 279400 h 527050"/>
                      <a:gd name="connsiteX8" fmla="*/ 933450 w 2568575"/>
                      <a:gd name="connsiteY8" fmla="*/ 231775 h 527050"/>
                      <a:gd name="connsiteX9" fmla="*/ 3175 w 2568575"/>
                      <a:gd name="connsiteY9" fmla="*/ 231775 h 527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568575" h="527050">
                        <a:moveTo>
                          <a:pt x="3175" y="231775"/>
                        </a:moveTo>
                        <a:cubicBezTo>
                          <a:pt x="2117" y="191558"/>
                          <a:pt x="1058" y="151342"/>
                          <a:pt x="0" y="111125"/>
                        </a:cubicBezTo>
                        <a:lnTo>
                          <a:pt x="212725" y="0"/>
                        </a:lnTo>
                        <a:lnTo>
                          <a:pt x="2568575" y="9525"/>
                        </a:lnTo>
                        <a:lnTo>
                          <a:pt x="2568575" y="527050"/>
                        </a:lnTo>
                        <a:lnTo>
                          <a:pt x="1368425" y="527050"/>
                        </a:lnTo>
                        <a:lnTo>
                          <a:pt x="1273175" y="501650"/>
                        </a:lnTo>
                        <a:lnTo>
                          <a:pt x="1120775" y="279400"/>
                        </a:lnTo>
                        <a:lnTo>
                          <a:pt x="933450" y="231775"/>
                        </a:lnTo>
                        <a:lnTo>
                          <a:pt x="3175" y="2317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B658D340-3A2C-4A67-A571-951DDD569BD5}"/>
                      </a:ext>
                    </a:extLst>
                  </p:cNvPr>
                  <p:cNvSpPr/>
                  <p:nvPr/>
                </p:nvSpPr>
                <p:spPr>
                  <a:xfrm>
                    <a:off x="5270500" y="3013075"/>
                    <a:ext cx="387350" cy="95250"/>
                  </a:xfrm>
                  <a:prstGeom prst="rect">
                    <a:avLst/>
                  </a:prstGeom>
                  <a:solidFill>
                    <a:schemeClr val="tx2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24A7C584-F900-427A-837B-6EC637614840}"/>
                      </a:ext>
                    </a:extLst>
                  </p:cNvPr>
                  <p:cNvSpPr/>
                  <p:nvPr/>
                </p:nvSpPr>
                <p:spPr>
                  <a:xfrm>
                    <a:off x="5807075" y="3013075"/>
                    <a:ext cx="387350" cy="95250"/>
                  </a:xfrm>
                  <a:prstGeom prst="rect">
                    <a:avLst/>
                  </a:prstGeom>
                  <a:solidFill>
                    <a:schemeClr val="tx2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50323A99-C367-4BE4-8C44-48B9345EE5BE}"/>
                      </a:ext>
                    </a:extLst>
                  </p:cNvPr>
                  <p:cNvSpPr/>
                  <p:nvPr/>
                </p:nvSpPr>
                <p:spPr>
                  <a:xfrm>
                    <a:off x="5661025" y="2879725"/>
                    <a:ext cx="146050" cy="231775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1" name="Groupe 20">
                  <a:extLst>
                    <a:ext uri="{FF2B5EF4-FFF2-40B4-BE49-F238E27FC236}">
                      <a16:creationId xmlns:a16="http://schemas.microsoft.com/office/drawing/2014/main" id="{3DC2D25C-1848-4604-969F-D7DBD16EB7E5}"/>
                    </a:ext>
                  </a:extLst>
                </p:cNvPr>
                <p:cNvGrpSpPr/>
                <p:nvPr/>
              </p:nvGrpSpPr>
              <p:grpSpPr>
                <a:xfrm>
                  <a:off x="5156113" y="1975491"/>
                  <a:ext cx="2429135" cy="582843"/>
                  <a:chOff x="5191038" y="1959616"/>
                  <a:chExt cx="2429135" cy="582843"/>
                </a:xfrm>
              </p:grpSpPr>
              <p:sp>
                <p:nvSpPr>
                  <p:cNvPr id="26" name="Organigramme : Entrée manuelle 4">
                    <a:extLst>
                      <a:ext uri="{FF2B5EF4-FFF2-40B4-BE49-F238E27FC236}">
                        <a16:creationId xmlns:a16="http://schemas.microsoft.com/office/drawing/2014/main" id="{37284BD4-AE29-4C9E-AB4C-8A6F05D0CD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6200000">
                    <a:off x="5441438" y="1712859"/>
                    <a:ext cx="5792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" name="Organigramme : Entrée manuelle 4">
                    <a:extLst>
                      <a:ext uri="{FF2B5EF4-FFF2-40B4-BE49-F238E27FC236}">
                        <a16:creationId xmlns:a16="http://schemas.microsoft.com/office/drawing/2014/main" id="{9F9ECF05-3A80-4B89-9EC2-7973D386BCC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16200000" flipV="1">
                    <a:off x="6790373" y="1709416"/>
                    <a:ext cx="579600" cy="1080000"/>
                  </a:xfrm>
                  <a:custGeom>
                    <a:avLst/>
                    <a:gdLst>
                      <a:gd name="connsiteX0" fmla="*/ 0 w 10000"/>
                      <a:gd name="connsiteY0" fmla="*/ 200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2000 h 10000"/>
                      <a:gd name="connsiteX0" fmla="*/ 0 w 10000"/>
                      <a:gd name="connsiteY0" fmla="*/ 3621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0000 h 10000"/>
                      <a:gd name="connsiteX3" fmla="*/ 0 w 10000"/>
                      <a:gd name="connsiteY3" fmla="*/ 10000 h 10000"/>
                      <a:gd name="connsiteX4" fmla="*/ 0 w 10000"/>
                      <a:gd name="connsiteY4" fmla="*/ 3621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3621"/>
                        </a:moveTo>
                        <a:lnTo>
                          <a:pt x="10000" y="0"/>
                        </a:lnTo>
                        <a:lnTo>
                          <a:pt x="10000" y="10000"/>
                        </a:lnTo>
                        <a:lnTo>
                          <a:pt x="0" y="10000"/>
                        </a:lnTo>
                        <a:lnTo>
                          <a:pt x="0" y="3621"/>
                        </a:lnTo>
                        <a:close/>
                      </a:path>
                    </a:pathLst>
                  </a:cu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2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4735583-7E82-4792-AE3F-322146B852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716869" y="3443288"/>
                  <a:ext cx="1282721" cy="57123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Larme 22">
                  <a:extLst>
                    <a:ext uri="{FF2B5EF4-FFF2-40B4-BE49-F238E27FC236}">
                      <a16:creationId xmlns:a16="http://schemas.microsoft.com/office/drawing/2014/main" id="{B01FE89E-EC70-46FA-96D1-36F0F0A31F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18899504">
                  <a:off x="6188204" y="3622913"/>
                  <a:ext cx="353184" cy="351626"/>
                </a:xfrm>
                <a:prstGeom prst="teardrop">
                  <a:avLst>
                    <a:gd name="adj" fmla="val 162037"/>
                  </a:avLst>
                </a:prstGeom>
                <a:solidFill>
                  <a:srgbClr val="FF0000"/>
                </a:solidFill>
                <a:ln w="31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D5D4E6DE-30F0-4D59-8AC7-D1BE4385F910}"/>
                    </a:ext>
                  </a:extLst>
                </p:cNvPr>
                <p:cNvSpPr/>
                <p:nvPr/>
              </p:nvSpPr>
              <p:spPr>
                <a:xfrm>
                  <a:off x="6186517" y="3454398"/>
                  <a:ext cx="361675" cy="209860"/>
                </a:xfrm>
                <a:prstGeom prst="rect">
                  <a:avLst/>
                </a:prstGeom>
                <a:pattFill prst="pct5">
                  <a:fgClr>
                    <a:srgbClr val="FF0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25304701-642D-401A-B5D0-01154EEA1F67}"/>
                    </a:ext>
                  </a:extLst>
                </p:cNvPr>
                <p:cNvCxnSpPr>
                  <a:cxnSpLocks/>
                  <a:endCxn id="24" idx="0"/>
                </p:cNvCxnSpPr>
                <p:nvPr/>
              </p:nvCxnSpPr>
              <p:spPr>
                <a:xfrm>
                  <a:off x="6367355" y="1967230"/>
                  <a:ext cx="0" cy="1487168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44925652-B495-4DB6-A115-C181690DA36C}"/>
                  </a:ext>
                </a:extLst>
              </p:cNvPr>
              <p:cNvSpPr/>
              <p:nvPr/>
            </p:nvSpPr>
            <p:spPr>
              <a:xfrm>
                <a:off x="4188619" y="2219325"/>
                <a:ext cx="469106" cy="521494"/>
              </a:xfrm>
              <a:custGeom>
                <a:avLst/>
                <a:gdLst>
                  <a:gd name="connsiteX0" fmla="*/ 0 w 469106"/>
                  <a:gd name="connsiteY0" fmla="*/ 0 h 521494"/>
                  <a:gd name="connsiteX1" fmla="*/ 395287 w 469106"/>
                  <a:gd name="connsiteY1" fmla="*/ 0 h 521494"/>
                  <a:gd name="connsiteX2" fmla="*/ 469106 w 469106"/>
                  <a:gd name="connsiteY2" fmla="*/ 521494 h 521494"/>
                  <a:gd name="connsiteX3" fmla="*/ 0 w 469106"/>
                  <a:gd name="connsiteY3" fmla="*/ 0 h 52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106" h="521494">
                    <a:moveTo>
                      <a:pt x="0" y="0"/>
                    </a:moveTo>
                    <a:lnTo>
                      <a:pt x="395287" y="0"/>
                    </a:lnTo>
                    <a:lnTo>
                      <a:pt x="469106" y="521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E47D1095-73C9-4E85-84EE-CD620A2C5F4B}"/>
                  </a:ext>
                </a:extLst>
              </p:cNvPr>
              <p:cNvSpPr/>
              <p:nvPr/>
            </p:nvSpPr>
            <p:spPr>
              <a:xfrm flipH="1">
                <a:off x="4655343" y="2221706"/>
                <a:ext cx="459581" cy="521494"/>
              </a:xfrm>
              <a:custGeom>
                <a:avLst/>
                <a:gdLst>
                  <a:gd name="connsiteX0" fmla="*/ 0 w 469106"/>
                  <a:gd name="connsiteY0" fmla="*/ 0 h 521494"/>
                  <a:gd name="connsiteX1" fmla="*/ 395287 w 469106"/>
                  <a:gd name="connsiteY1" fmla="*/ 0 h 521494"/>
                  <a:gd name="connsiteX2" fmla="*/ 469106 w 469106"/>
                  <a:gd name="connsiteY2" fmla="*/ 521494 h 521494"/>
                  <a:gd name="connsiteX3" fmla="*/ 0 w 469106"/>
                  <a:gd name="connsiteY3" fmla="*/ 0 h 52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106" h="521494">
                    <a:moveTo>
                      <a:pt x="0" y="0"/>
                    </a:moveTo>
                    <a:lnTo>
                      <a:pt x="395287" y="0"/>
                    </a:lnTo>
                    <a:lnTo>
                      <a:pt x="469106" y="5214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4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36C49FA8-62F7-4D57-AD47-F10C504C228F}"/>
                  </a:ext>
                </a:extLst>
              </p:cNvPr>
              <p:cNvSpPr/>
              <p:nvPr/>
            </p:nvSpPr>
            <p:spPr>
              <a:xfrm>
                <a:off x="4791075" y="2000250"/>
                <a:ext cx="1955800" cy="511175"/>
              </a:xfrm>
              <a:custGeom>
                <a:avLst/>
                <a:gdLst>
                  <a:gd name="connsiteX0" fmla="*/ 0 w 1955800"/>
                  <a:gd name="connsiteY0" fmla="*/ 107950 h 511175"/>
                  <a:gd name="connsiteX1" fmla="*/ 222250 w 1955800"/>
                  <a:gd name="connsiteY1" fmla="*/ 0 h 511175"/>
                  <a:gd name="connsiteX2" fmla="*/ 1038225 w 1955800"/>
                  <a:gd name="connsiteY2" fmla="*/ 511175 h 511175"/>
                  <a:gd name="connsiteX3" fmla="*/ 1546225 w 1955800"/>
                  <a:gd name="connsiteY3" fmla="*/ 0 h 511175"/>
                  <a:gd name="connsiteX4" fmla="*/ 1955800 w 1955800"/>
                  <a:gd name="connsiteY4" fmla="*/ 314325 h 51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5800" h="511175">
                    <a:moveTo>
                      <a:pt x="0" y="107950"/>
                    </a:moveTo>
                    <a:lnTo>
                      <a:pt x="222250" y="0"/>
                    </a:lnTo>
                    <a:lnTo>
                      <a:pt x="1038225" y="511175"/>
                    </a:lnTo>
                    <a:lnTo>
                      <a:pt x="1546225" y="0"/>
                    </a:lnTo>
                    <a:lnTo>
                      <a:pt x="1955800" y="314325"/>
                    </a:lnTo>
                  </a:path>
                </a:pathLst>
              </a:custGeom>
              <a:noFill/>
              <a:ln>
                <a:solidFill>
                  <a:srgbClr val="FFC00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596FB7-5D00-43DF-A7E8-4CCFEDC94241}"/>
                </a:ext>
              </a:extLst>
            </p:cNvPr>
            <p:cNvSpPr txBox="1"/>
            <p:nvPr/>
          </p:nvSpPr>
          <p:spPr>
            <a:xfrm>
              <a:off x="3291840" y="2019300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Scintillateur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CE07CDD-6554-408B-AA36-15EA353D7A88}"/>
                </a:ext>
              </a:extLst>
            </p:cNvPr>
            <p:cNvSpPr txBox="1"/>
            <p:nvPr/>
          </p:nvSpPr>
          <p:spPr>
            <a:xfrm>
              <a:off x="5440680" y="2118360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Guide de lumière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7957603-3004-4E74-99ED-54589087E7BB}"/>
                </a:ext>
              </a:extLst>
            </p:cNvPr>
            <p:cNvCxnSpPr/>
            <p:nvPr/>
          </p:nvCxnSpPr>
          <p:spPr>
            <a:xfrm>
              <a:off x="6751320" y="2293620"/>
              <a:ext cx="266700" cy="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F430ABCC-32CF-49D1-882D-B48B31CD33A7}"/>
                </a:ext>
              </a:extLst>
            </p:cNvPr>
            <p:cNvSpPr txBox="1"/>
            <p:nvPr/>
          </p:nvSpPr>
          <p:spPr>
            <a:xfrm>
              <a:off x="5810671" y="1607185"/>
              <a:ext cx="1412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Photomultiplicateur</a:t>
              </a:r>
            </a:p>
          </p:txBody>
        </p:sp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64703C8C-238E-471D-85F1-77169E9A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656" y="924852"/>
            <a:ext cx="2097088" cy="706388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6CE4C9AF-B6EE-4D2D-90EB-AB5DDB170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006" y="2305727"/>
            <a:ext cx="1600200" cy="796253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BD9C7B77-F151-4E56-9651-316625BBAA19}"/>
              </a:ext>
            </a:extLst>
          </p:cNvPr>
          <p:cNvSpPr txBox="1"/>
          <p:nvPr/>
        </p:nvSpPr>
        <p:spPr>
          <a:xfrm>
            <a:off x="8890616" y="1701800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Centaurus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2C310C0C-FBEE-43DA-B721-643187961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963" y="4121515"/>
            <a:ext cx="2130498" cy="1414463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A8955DA-5E59-4C47-8188-E631F3AA7F4F}"/>
              </a:ext>
            </a:extLst>
          </p:cNvPr>
          <p:cNvSpPr txBox="1"/>
          <p:nvPr/>
        </p:nvSpPr>
        <p:spPr>
          <a:xfrm>
            <a:off x="7647608" y="5668109"/>
            <a:ext cx="4308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Robinson</a:t>
            </a:r>
          </a:p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est possible de le polariser à 3kV pour des tensions de travail de l’ordre de 100 V 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5F1F647-9899-4F4F-ADA3-503BB9370B57}"/>
              </a:ext>
            </a:extLst>
          </p:cNvPr>
          <p:cNvSpPr txBox="1"/>
          <p:nvPr/>
        </p:nvSpPr>
        <p:spPr>
          <a:xfrm>
            <a:off x="58830" y="3913783"/>
            <a:ext cx="642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Détecteurs sensible-performant à basse tension (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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1kV)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 rapport signal sur bruit même à faible courant.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Possibilité de travailler à des vitesses TV (30 images pas secondes)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Bande passante de 10 MHz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Détecteurs passif (pas de polarisation pour aider la collecte)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Scintillateurs utilisés: Les mêmes que pour ET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F1692C2-EF83-4480-807F-41F234CA9257}"/>
              </a:ext>
            </a:extLst>
          </p:cNvPr>
          <p:cNvSpPr txBox="1"/>
          <p:nvPr/>
        </p:nvSpPr>
        <p:spPr>
          <a:xfrm flipH="1">
            <a:off x="8890616" y="3236345"/>
            <a:ext cx="2702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Tête interchangeable BSE/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Cathodoluminescence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6574591"/>
            <a:ext cx="4515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Réunion pédagogique du GN-MEBA- 1 et 2 décembre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E41DB4-8A70-A2A5-B166-A62EA8929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710" y="765896"/>
            <a:ext cx="2769583" cy="2441115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5E5673D-15EA-9677-1786-34D968587A7F}"/>
              </a:ext>
            </a:extLst>
          </p:cNvPr>
          <p:cNvSpPr/>
          <p:nvPr/>
        </p:nvSpPr>
        <p:spPr>
          <a:xfrm>
            <a:off x="6362701" y="1252465"/>
            <a:ext cx="1284908" cy="47156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931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10425</TotalTime>
  <Words>1977</Words>
  <Application>Microsoft Office PowerPoint</Application>
  <PresentationFormat>Grand écran</PresentationFormat>
  <Paragraphs>471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Times New Roman</vt:lpstr>
      <vt:lpstr>Wingdings</vt:lpstr>
      <vt:lpstr>Thème Office</vt:lpstr>
      <vt:lpstr>Interactions électrons-matière - Les différents détecteurs d'électrons, principes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Ahmed</dc:creator>
  <cp:lastModifiedBy>alex f</cp:lastModifiedBy>
  <cp:revision>159</cp:revision>
  <dcterms:created xsi:type="dcterms:W3CDTF">2022-11-18T09:01:26Z</dcterms:created>
  <dcterms:modified xsi:type="dcterms:W3CDTF">2022-11-30T15:59:09Z</dcterms:modified>
</cp:coreProperties>
</file>